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731" r:id="rId5"/>
  </p:sldMasterIdLst>
  <p:notesMasterIdLst>
    <p:notesMasterId r:id="rId88"/>
  </p:notesMasterIdLst>
  <p:sldIdLst>
    <p:sldId id="892" r:id="rId6"/>
    <p:sldId id="914" r:id="rId7"/>
    <p:sldId id="758" r:id="rId8"/>
    <p:sldId id="752" r:id="rId9"/>
    <p:sldId id="458" r:id="rId10"/>
    <p:sldId id="708" r:id="rId11"/>
    <p:sldId id="945" r:id="rId12"/>
    <p:sldId id="656" r:id="rId13"/>
    <p:sldId id="915" r:id="rId14"/>
    <p:sldId id="715" r:id="rId15"/>
    <p:sldId id="760" r:id="rId16"/>
    <p:sldId id="883" r:id="rId17"/>
    <p:sldId id="939" r:id="rId18"/>
    <p:sldId id="933" r:id="rId19"/>
    <p:sldId id="948" r:id="rId20"/>
    <p:sldId id="934" r:id="rId21"/>
    <p:sldId id="940" r:id="rId22"/>
    <p:sldId id="870" r:id="rId23"/>
    <p:sldId id="942" r:id="rId24"/>
    <p:sldId id="886" r:id="rId25"/>
    <p:sldId id="878" r:id="rId26"/>
    <p:sldId id="884" r:id="rId27"/>
    <p:sldId id="887" r:id="rId28"/>
    <p:sldId id="888" r:id="rId29"/>
    <p:sldId id="936" r:id="rId30"/>
    <p:sldId id="889" r:id="rId31"/>
    <p:sldId id="890" r:id="rId32"/>
    <p:sldId id="891" r:id="rId33"/>
    <p:sldId id="894" r:id="rId34"/>
    <p:sldId id="893" r:id="rId35"/>
    <p:sldId id="895" r:id="rId36"/>
    <p:sldId id="764" r:id="rId37"/>
    <p:sldId id="900" r:id="rId38"/>
    <p:sldId id="916" r:id="rId39"/>
    <p:sldId id="899" r:id="rId40"/>
    <p:sldId id="907" r:id="rId41"/>
    <p:sldId id="740" r:id="rId42"/>
    <p:sldId id="935" r:id="rId43"/>
    <p:sldId id="902" r:id="rId44"/>
    <p:sldId id="932" r:id="rId45"/>
    <p:sldId id="906" r:id="rId46"/>
    <p:sldId id="737" r:id="rId47"/>
    <p:sldId id="917" r:id="rId48"/>
    <p:sldId id="910" r:id="rId49"/>
    <p:sldId id="743" r:id="rId50"/>
    <p:sldId id="905" r:id="rId51"/>
    <p:sldId id="735" r:id="rId52"/>
    <p:sldId id="954" r:id="rId53"/>
    <p:sldId id="901" r:id="rId54"/>
    <p:sldId id="731" r:id="rId55"/>
    <p:sldId id="909" r:id="rId56"/>
    <p:sldId id="912" r:id="rId57"/>
    <p:sldId id="919" r:id="rId58"/>
    <p:sldId id="904" r:id="rId59"/>
    <p:sldId id="733" r:id="rId60"/>
    <p:sldId id="918" r:id="rId61"/>
    <p:sldId id="921" r:id="rId62"/>
    <p:sldId id="937" r:id="rId63"/>
    <p:sldId id="947" r:id="rId64"/>
    <p:sldId id="949" r:id="rId65"/>
    <p:sldId id="946" r:id="rId66"/>
    <p:sldId id="851" r:id="rId67"/>
    <p:sldId id="920" r:id="rId68"/>
    <p:sldId id="955" r:id="rId69"/>
    <p:sldId id="924" r:id="rId70"/>
    <p:sldId id="950" r:id="rId71"/>
    <p:sldId id="922" r:id="rId72"/>
    <p:sldId id="923" r:id="rId73"/>
    <p:sldId id="925" r:id="rId74"/>
    <p:sldId id="927" r:id="rId75"/>
    <p:sldId id="928" r:id="rId76"/>
    <p:sldId id="929" r:id="rId77"/>
    <p:sldId id="926" r:id="rId78"/>
    <p:sldId id="953" r:id="rId79"/>
    <p:sldId id="930" r:id="rId80"/>
    <p:sldId id="951" r:id="rId81"/>
    <p:sldId id="931" r:id="rId82"/>
    <p:sldId id="952" r:id="rId83"/>
    <p:sldId id="913" r:id="rId84"/>
    <p:sldId id="652" r:id="rId85"/>
    <p:sldId id="550" r:id="rId86"/>
    <p:sldId id="538" r:id="rId87"/>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EE4B06F-43A3-7D45-A0AC-8029F03803DA}">
          <p14:sldIdLst>
            <p14:sldId id="892"/>
            <p14:sldId id="914"/>
          </p14:sldIdLst>
        </p14:section>
        <p14:section name="Introduction" id="{EBB98736-F2DD-4540-A550-9C7F12AAB54D}">
          <p14:sldIdLst>
            <p14:sldId id="758"/>
            <p14:sldId id="752"/>
          </p14:sldIdLst>
        </p14:section>
        <p14:section name="Economic Backdrop" id="{1BE9D034-5B5C-D04C-8735-9A3C253B8D82}">
          <p14:sldIdLst>
            <p14:sldId id="458"/>
            <p14:sldId id="708"/>
            <p14:sldId id="945"/>
            <p14:sldId id="656"/>
          </p14:sldIdLst>
        </p14:section>
        <p14:section name="Media Trends" id="{53D434ED-315C-E142-953C-D77D6F2604A0}">
          <p14:sldIdLst>
            <p14:sldId id="915"/>
            <p14:sldId id="715"/>
            <p14:sldId id="760"/>
            <p14:sldId id="883"/>
            <p14:sldId id="939"/>
            <p14:sldId id="933"/>
            <p14:sldId id="948"/>
            <p14:sldId id="934"/>
            <p14:sldId id="940"/>
            <p14:sldId id="870"/>
            <p14:sldId id="942"/>
            <p14:sldId id="886"/>
            <p14:sldId id="878"/>
            <p14:sldId id="884"/>
            <p14:sldId id="887"/>
            <p14:sldId id="888"/>
            <p14:sldId id="936"/>
            <p14:sldId id="889"/>
            <p14:sldId id="890"/>
            <p14:sldId id="891"/>
            <p14:sldId id="894"/>
            <p14:sldId id="893"/>
            <p14:sldId id="895"/>
          </p14:sldIdLst>
        </p14:section>
        <p14:section name="Categories" id="{A5046BF1-CBAE-5D41-9058-1CE20583B280}">
          <p14:sldIdLst>
            <p14:sldId id="764"/>
            <p14:sldId id="900"/>
            <p14:sldId id="916"/>
            <p14:sldId id="899"/>
            <p14:sldId id="907"/>
            <p14:sldId id="740"/>
            <p14:sldId id="935"/>
            <p14:sldId id="902"/>
            <p14:sldId id="932"/>
            <p14:sldId id="906"/>
            <p14:sldId id="737"/>
            <p14:sldId id="917"/>
            <p14:sldId id="910"/>
            <p14:sldId id="743"/>
            <p14:sldId id="905"/>
            <p14:sldId id="735"/>
            <p14:sldId id="954"/>
            <p14:sldId id="901"/>
            <p14:sldId id="731"/>
            <p14:sldId id="909"/>
            <p14:sldId id="912"/>
            <p14:sldId id="919"/>
            <p14:sldId id="904"/>
            <p14:sldId id="733"/>
            <p14:sldId id="918"/>
            <p14:sldId id="921"/>
            <p14:sldId id="937"/>
            <p14:sldId id="947"/>
            <p14:sldId id="949"/>
            <p14:sldId id="946"/>
            <p14:sldId id="851"/>
            <p14:sldId id="920"/>
            <p14:sldId id="955"/>
            <p14:sldId id="924"/>
            <p14:sldId id="950"/>
            <p14:sldId id="922"/>
            <p14:sldId id="923"/>
            <p14:sldId id="925"/>
            <p14:sldId id="927"/>
            <p14:sldId id="928"/>
            <p14:sldId id="929"/>
            <p14:sldId id="926"/>
            <p14:sldId id="953"/>
            <p14:sldId id="930"/>
            <p14:sldId id="951"/>
            <p14:sldId id="931"/>
            <p14:sldId id="952"/>
            <p14:sldId id="913"/>
            <p14:sldId id="652"/>
            <p14:sldId id="550"/>
            <p14:sldId id="538"/>
          </p14:sldIdLst>
        </p14:section>
      </p14:sectionLst>
    </p:ext>
    <p:ext uri="{EFAFB233-063F-42B5-8137-9DF3F51BA10A}">
      <p15:sldGuideLst xmlns:p15="http://schemas.microsoft.com/office/powerpoint/2012/main">
        <p15:guide id="9" orient="horz" pos="3648" userDrawn="1">
          <p15:clr>
            <a:srgbClr val="A4A3A4"/>
          </p15:clr>
        </p15:guide>
        <p15:guide id="19" orient="horz" pos="6144" userDrawn="1">
          <p15:clr>
            <a:srgbClr val="A4A3A4"/>
          </p15:clr>
        </p15:guide>
        <p15:guide id="32" orient="horz" pos="3696" userDrawn="1">
          <p15:clr>
            <a:srgbClr val="A4A3A4"/>
          </p15:clr>
        </p15:guide>
        <p15:guide id="36" pos="2448" userDrawn="1">
          <p15:clr>
            <a:srgbClr val="A4A3A4"/>
          </p15:clr>
        </p15:guide>
        <p15:guide id="38" pos="288" userDrawn="1">
          <p15:clr>
            <a:srgbClr val="A4A3A4"/>
          </p15:clr>
        </p15:guide>
        <p15:guide id="39" orient="horz" pos="1032" userDrawn="1">
          <p15:clr>
            <a:srgbClr val="A4A3A4"/>
          </p15:clr>
        </p15:guide>
        <p15:guide id="40" orient="horz" pos="624" userDrawn="1">
          <p15:clr>
            <a:srgbClr val="A4A3A4"/>
          </p15:clr>
        </p15:guide>
        <p15:guide id="42" pos="4632" userDrawn="1">
          <p15:clr>
            <a:srgbClr val="A4A3A4"/>
          </p15:clr>
        </p15:guide>
        <p15:guide id="47" pos="456" userDrawn="1">
          <p15:clr>
            <a:srgbClr val="A4A3A4"/>
          </p15:clr>
        </p15:guide>
        <p15:guide id="49" pos="4416" userDrawn="1">
          <p15:clr>
            <a:srgbClr val="A4A3A4"/>
          </p15:clr>
        </p15:guide>
        <p15:guide id="50" orient="horz" pos="816" userDrawn="1">
          <p15:clr>
            <a:srgbClr val="A4A3A4"/>
          </p15:clr>
        </p15:guide>
        <p15:guide id="51" pos="888" userDrawn="1">
          <p15:clr>
            <a:srgbClr val="A4A3A4"/>
          </p15:clr>
        </p15:guide>
        <p15:guide id="52" orient="horz" pos="3960" userDrawn="1">
          <p15:clr>
            <a:srgbClr val="A4A3A4"/>
          </p15:clr>
        </p15:guide>
        <p15:guide id="53" pos="11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C7B634-7A1F-5FA5-E8EB-87FC36AE682C}" name="Sam Weston" initials="SW" userId="S::sam.weston@groupm.com::9b4c5bfd-42d7-4eff-add5-3c8e805df5b1" providerId="AD"/>
  <p188:author id="{B854F939-4853-0573-CB87-03F41C92F1B2}" name="Veronica Sack" initials="VS" userId="S::veronica.sack@groupm.com::111e944e-9757-4a9d-a3be-493245e45265" providerId="AD"/>
  <p188:author id="{524BEE64-4AF6-A55E-0A5A-F93B72C11E44}" name="Kate Scott-Dawkins" initials="KS" userId="S::kate.scott-dawkins@groupm.com::00bf0e6a-ac5e-4662-86c0-6a90ea2c2703" providerId="AD"/>
  <p188:author id="{B0E20C6F-DB94-1449-90B5-03DC6A81BE6E}" name="Andrew Blustein" initials="AB" userId="S::andrew.blustein@groupm.com::826fe437-0cae-40b4-9847-e32d4b250720" providerId="AD"/>
  <p188:author id="{4536F66F-B86C-F5C1-B30A-D097F86C51C4}" name="Kate.Scott-Dawkins-Essence" initials="Ka" userId="S::kate.scott-dawkins@essenceglobal.com::f42e82ea-a8e7-47e7-a2ff-873d973c5058" providerId="AD"/>
  <p188:author id="{7511C37D-B0C5-63E2-9B5C-9B9751D993E8}" name="Ken Wheaton" initials="KW" userId="S::ken.wheaton@groupm.com::49d4203c-991e-485b-89d9-3c18d97acb48" providerId="AD"/>
  <p188:author id="{EF05E686-1923-D191-BF17-7F6FAB108652}" name="Brian Wieser" initials="BW" userId="S::brian.wieser@groupm.com::2b0363e4-7cd3-4697-ade4-29f7974a3b5b" providerId="AD"/>
  <p188:author id="{91DF7F87-843C-3B70-DF31-C9C54FD711B2}" name="Lisa Taormina" initials="LT" userId="S::Lisa.Taormina@groupm.com::4a52adad-0899-4919-9dd5-659d6db4a43a" providerId="AD"/>
  <p188:author id="{1CBE5DB2-DA48-E94F-8C55-2C4B1A0A613D}" name="Sophie Praill" initials="SP" userId="S::sophie.praill@groupm.com::b45aca08-b1d4-4cad-879f-8db239f474b0" providerId="AD"/>
  <p188:author id="{94B61CC8-9CF5-57A7-1FAD-77FE8BD46F18}" name="Kate Scott-Dawkins" initials="KSD" userId="Kate Scott-Dawkins" providerId="None"/>
  <p188:author id="{85BE72D4-C824-5B5F-2B6B-0A75A8B056AF}" name="Grace Fereday" initials="GF" userId="S::grace.fereday@groupm.com::06c3eb98-c055-47df-a6d6-5bee6de9e578" providerId="AD"/>
  <p188:author id="{CB0794D4-AB20-DD60-CB30-E18FA88D714F}" name="Grace Lerner-Sharfstein" initials="GLS" userId="S::grace.lerner-sharfstein@groupm.com::21e36522-878b-46ec-a731-0e8d38afb29d" providerId="AD"/>
  <p188:author id="{3F1F79DA-F024-B57E-5AEE-84D835E4D01D}" name="Jiamin Andrews" initials="JA" userId="S::jiamin.andrews@groupm.com::ddd5bef4-46f7-416a-a30d-aef5ea584901" providerId="AD"/>
  <p188:author id="{F7C5AEDE-9B94-8298-F8E1-26BFE6491AD5}" name="Nidhi Shah" initials="NS" userId="S::nidhi.shah@groupm.com::08669838-33ff-432d-9e05-b85c94408f8b" providerId="AD"/>
  <p188:author id="{8C209CDF-FE16-8A33-F2E5-2914D6BDF561}" name="Jared Baiman" initials="JB" userId="S::jared.baiman@groupm.com::362c2f4d-3fd6-4e45-acc7-ad726a4528d8" providerId="AD"/>
  <p188:author id="{F63BA8E9-CB99-AA75-CAB9-EB38ADDB7C86}" name="dougquenqua" initials="do" userId="S::dougquenqua_icloud.com#ext#@insidemedia.onmicrosoft.com::7b078e77-d838-40de-9807-bd426d298cca" providerId="AD"/>
  <p188:author id="{EF5EC2EC-039D-8CD2-400D-0FC29D99804F}" name="doug.quenqua" initials="do" userId="S::doug.quenqua_gmail.com#ext#@insidemedia.onmicrosoft.com::78aa90a9-f3fe-46f0-9884-2371b717c113" providerId="AD"/>
  <p188:author id="{D434BFF4-E962-5686-F882-2C9CBE756FEE}" name="Grace Lerner-Sharfstein" initials="GL" userId="S::Grace.Lerner-Sharfstein@groupm.com::21e36522-878b-46ec-a731-0e8d38afb2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ce Lerner-Sharfstein" initials="GLS" lastIdx="29" clrIdx="0">
    <p:extLst>
      <p:ext uri="{19B8F6BF-5375-455C-9EA6-DF929625EA0E}">
        <p15:presenceInfo xmlns:p15="http://schemas.microsoft.com/office/powerpoint/2012/main" userId="S::grace.lerner-sharfstein@groupm.com::21e36522-878b-46ec-a731-0e8d38afb29d" providerId="AD"/>
      </p:ext>
    </p:extLst>
  </p:cmAuthor>
  <p:cmAuthor id="2" name="Lisa Taormina" initials="LT" lastIdx="7" clrIdx="1">
    <p:extLst>
      <p:ext uri="{19B8F6BF-5375-455C-9EA6-DF929625EA0E}">
        <p15:presenceInfo xmlns:p15="http://schemas.microsoft.com/office/powerpoint/2012/main" userId="S::Lisa.Taormina@groupm.com::4a52adad-0899-4919-9dd5-659d6db4a4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4E7EC"/>
    <a:srgbClr val="0080FF"/>
    <a:srgbClr val="00B5B1"/>
    <a:srgbClr val="092656"/>
    <a:srgbClr val="EFB6A3"/>
    <a:srgbClr val="E2E2E2"/>
    <a:srgbClr val="0A2756"/>
    <a:srgbClr val="D6E8FF"/>
    <a:srgbClr val="CBE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E16DEB-B125-4485-A83E-FF324B3E3028}" v="5" dt="2025-02-03T11:40:59.4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77" autoAdjust="0"/>
    <p:restoredTop sz="96695"/>
  </p:normalViewPr>
  <p:slideViewPr>
    <p:cSldViewPr snapToGrid="0">
      <p:cViewPr>
        <p:scale>
          <a:sx n="66" d="100"/>
          <a:sy n="66" d="100"/>
        </p:scale>
        <p:origin x="211" y="38"/>
      </p:cViewPr>
      <p:guideLst>
        <p:guide orient="horz" pos="3648"/>
        <p:guide orient="horz" pos="6144"/>
        <p:guide orient="horz" pos="3696"/>
        <p:guide pos="2448"/>
        <p:guide pos="288"/>
        <p:guide orient="horz" pos="1032"/>
        <p:guide orient="horz" pos="624"/>
        <p:guide pos="4632"/>
        <p:guide pos="456"/>
        <p:guide pos="4416"/>
        <p:guide orient="horz" pos="816"/>
        <p:guide pos="888"/>
        <p:guide orient="horz" pos="3960"/>
        <p:guide pos="1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commentAuthors" Target="commen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viewProps" Target="view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linur Yildirim" userId="1825a227-7223-43e4-a527-281b8fc8254e" providerId="ADAL" clId="{8CE16DEB-B125-4485-A83E-FF324B3E3028}"/>
    <pc:docChg chg="undo custSel modSld">
      <pc:chgData name="Aslinur Yildirim" userId="1825a227-7223-43e4-a527-281b8fc8254e" providerId="ADAL" clId="{8CE16DEB-B125-4485-A83E-FF324B3E3028}" dt="2025-02-03T11:50:55.015" v="344" actId="1076"/>
      <pc:docMkLst>
        <pc:docMk/>
      </pc:docMkLst>
      <pc:sldChg chg="modSp mod">
        <pc:chgData name="Aslinur Yildirim" userId="1825a227-7223-43e4-a527-281b8fc8254e" providerId="ADAL" clId="{8CE16DEB-B125-4485-A83E-FF324B3E3028}" dt="2025-01-31T11:57:47.322" v="2" actId="1076"/>
        <pc:sldMkLst>
          <pc:docMk/>
          <pc:sldMk cId="3615487653" sldId="656"/>
        </pc:sldMkLst>
        <pc:spChg chg="mod">
          <ac:chgData name="Aslinur Yildirim" userId="1825a227-7223-43e4-a527-281b8fc8254e" providerId="ADAL" clId="{8CE16DEB-B125-4485-A83E-FF324B3E3028}" dt="2025-01-31T11:57:47.322" v="2" actId="1076"/>
          <ac:spMkLst>
            <pc:docMk/>
            <pc:sldMk cId="3615487653" sldId="656"/>
            <ac:spMk id="67" creationId="{2D3C9F56-A5D3-70C3-7868-0D5D935EEFF5}"/>
          </ac:spMkLst>
        </pc:spChg>
      </pc:sldChg>
      <pc:sldChg chg="modSp mod">
        <pc:chgData name="Aslinur Yildirim" userId="1825a227-7223-43e4-a527-281b8fc8254e" providerId="ADAL" clId="{8CE16DEB-B125-4485-A83E-FF324B3E3028}" dt="2025-01-31T12:02:47.601" v="15" actId="1076"/>
        <pc:sldMkLst>
          <pc:docMk/>
          <pc:sldMk cId="81826444" sldId="715"/>
        </pc:sldMkLst>
        <pc:spChg chg="mod">
          <ac:chgData name="Aslinur Yildirim" userId="1825a227-7223-43e4-a527-281b8fc8254e" providerId="ADAL" clId="{8CE16DEB-B125-4485-A83E-FF324B3E3028}" dt="2025-01-31T12:00:34.179" v="12" actId="1076"/>
          <ac:spMkLst>
            <pc:docMk/>
            <pc:sldMk cId="81826444" sldId="715"/>
            <ac:spMk id="9" creationId="{38BD9C14-C78B-688C-4FCF-B2F192FBEA80}"/>
          </ac:spMkLst>
        </pc:spChg>
        <pc:spChg chg="mod">
          <ac:chgData name="Aslinur Yildirim" userId="1825a227-7223-43e4-a527-281b8fc8254e" providerId="ADAL" clId="{8CE16DEB-B125-4485-A83E-FF324B3E3028}" dt="2025-01-31T12:00:17.008" v="9" actId="1076"/>
          <ac:spMkLst>
            <pc:docMk/>
            <pc:sldMk cId="81826444" sldId="715"/>
            <ac:spMk id="22" creationId="{4D38780F-D843-C20F-046A-9B0C83CC27FA}"/>
          </ac:spMkLst>
        </pc:spChg>
        <pc:spChg chg="mod">
          <ac:chgData name="Aslinur Yildirim" userId="1825a227-7223-43e4-a527-281b8fc8254e" providerId="ADAL" clId="{8CE16DEB-B125-4485-A83E-FF324B3E3028}" dt="2025-01-31T12:02:36.274" v="14" actId="1076"/>
          <ac:spMkLst>
            <pc:docMk/>
            <pc:sldMk cId="81826444" sldId="715"/>
            <ac:spMk id="27" creationId="{CCAB5E53-4A90-421F-A400-030259B464A2}"/>
          </ac:spMkLst>
        </pc:spChg>
        <pc:spChg chg="mod">
          <ac:chgData name="Aslinur Yildirim" userId="1825a227-7223-43e4-a527-281b8fc8254e" providerId="ADAL" clId="{8CE16DEB-B125-4485-A83E-FF324B3E3028}" dt="2025-01-31T12:00:28.966" v="11" actId="1076"/>
          <ac:spMkLst>
            <pc:docMk/>
            <pc:sldMk cId="81826444" sldId="715"/>
            <ac:spMk id="28" creationId="{E4C0B638-FF68-09EB-33C6-59B16E1A79C6}"/>
          </ac:spMkLst>
        </pc:spChg>
        <pc:spChg chg="mod">
          <ac:chgData name="Aslinur Yildirim" userId="1825a227-7223-43e4-a527-281b8fc8254e" providerId="ADAL" clId="{8CE16DEB-B125-4485-A83E-FF324B3E3028}" dt="2025-01-31T12:02:47.601" v="15" actId="1076"/>
          <ac:spMkLst>
            <pc:docMk/>
            <pc:sldMk cId="81826444" sldId="715"/>
            <ac:spMk id="29" creationId="{07D9146B-EACC-2D68-9821-0D22EC197F99}"/>
          </ac:spMkLst>
        </pc:spChg>
        <pc:grpChg chg="mod">
          <ac:chgData name="Aslinur Yildirim" userId="1825a227-7223-43e4-a527-281b8fc8254e" providerId="ADAL" clId="{8CE16DEB-B125-4485-A83E-FF324B3E3028}" dt="2025-01-31T12:00:10.192" v="7" actId="1076"/>
          <ac:grpSpMkLst>
            <pc:docMk/>
            <pc:sldMk cId="81826444" sldId="715"/>
            <ac:grpSpMk id="14" creationId="{8D441758-DBCE-C7D5-7740-E6D44D2A5CBE}"/>
          </ac:grpSpMkLst>
        </pc:grpChg>
        <pc:grpChg chg="mod">
          <ac:chgData name="Aslinur Yildirim" userId="1825a227-7223-43e4-a527-281b8fc8254e" providerId="ADAL" clId="{8CE16DEB-B125-4485-A83E-FF324B3E3028}" dt="2025-01-31T12:00:13.270" v="8" actId="1076"/>
          <ac:grpSpMkLst>
            <pc:docMk/>
            <pc:sldMk cId="81826444" sldId="715"/>
            <ac:grpSpMk id="66" creationId="{3F88455C-0118-D6CD-6636-F8A54347E58A}"/>
          </ac:grpSpMkLst>
        </pc:grpChg>
      </pc:sldChg>
      <pc:sldChg chg="modSp mod">
        <pc:chgData name="Aslinur Yildirim" userId="1825a227-7223-43e4-a527-281b8fc8254e" providerId="ADAL" clId="{8CE16DEB-B125-4485-A83E-FF324B3E3028}" dt="2025-01-31T12:22:15.540" v="119" actId="1076"/>
        <pc:sldMkLst>
          <pc:docMk/>
          <pc:sldMk cId="1736740793" sldId="731"/>
        </pc:sldMkLst>
        <pc:grpChg chg="mod">
          <ac:chgData name="Aslinur Yildirim" userId="1825a227-7223-43e4-a527-281b8fc8254e" providerId="ADAL" clId="{8CE16DEB-B125-4485-A83E-FF324B3E3028}" dt="2025-01-31T12:22:15.540" v="119" actId="1076"/>
          <ac:grpSpMkLst>
            <pc:docMk/>
            <pc:sldMk cId="1736740793" sldId="731"/>
            <ac:grpSpMk id="49" creationId="{768450BF-D50D-C249-5854-EA933315ADFD}"/>
          </ac:grpSpMkLst>
        </pc:grpChg>
      </pc:sldChg>
      <pc:sldChg chg="modSp mod">
        <pc:chgData name="Aslinur Yildirim" userId="1825a227-7223-43e4-a527-281b8fc8254e" providerId="ADAL" clId="{8CE16DEB-B125-4485-A83E-FF324B3E3028}" dt="2025-01-31T12:24:00.699" v="124" actId="1076"/>
        <pc:sldMkLst>
          <pc:docMk/>
          <pc:sldMk cId="583527086" sldId="733"/>
        </pc:sldMkLst>
        <pc:grpChg chg="mod">
          <ac:chgData name="Aslinur Yildirim" userId="1825a227-7223-43e4-a527-281b8fc8254e" providerId="ADAL" clId="{8CE16DEB-B125-4485-A83E-FF324B3E3028}" dt="2025-01-31T12:24:00.699" v="124" actId="1076"/>
          <ac:grpSpMkLst>
            <pc:docMk/>
            <pc:sldMk cId="583527086" sldId="733"/>
            <ac:grpSpMk id="46" creationId="{E4C84DC3-6949-2C72-7B04-CF59FDDD5A72}"/>
          </ac:grpSpMkLst>
        </pc:grpChg>
      </pc:sldChg>
      <pc:sldChg chg="modSp mod">
        <pc:chgData name="Aslinur Yildirim" userId="1825a227-7223-43e4-a527-281b8fc8254e" providerId="ADAL" clId="{8CE16DEB-B125-4485-A83E-FF324B3E3028}" dt="2025-01-31T12:21:23.634" v="117" actId="1076"/>
        <pc:sldMkLst>
          <pc:docMk/>
          <pc:sldMk cId="254484093" sldId="735"/>
        </pc:sldMkLst>
        <pc:grpChg chg="mod">
          <ac:chgData name="Aslinur Yildirim" userId="1825a227-7223-43e4-a527-281b8fc8254e" providerId="ADAL" clId="{8CE16DEB-B125-4485-A83E-FF324B3E3028}" dt="2025-01-31T12:21:23.634" v="117" actId="1076"/>
          <ac:grpSpMkLst>
            <pc:docMk/>
            <pc:sldMk cId="254484093" sldId="735"/>
            <ac:grpSpMk id="71" creationId="{85CEAE86-C9E4-8AC7-8CD4-878212A5BF68}"/>
          </ac:grpSpMkLst>
        </pc:grpChg>
      </pc:sldChg>
      <pc:sldChg chg="modSp mod">
        <pc:chgData name="Aslinur Yildirim" userId="1825a227-7223-43e4-a527-281b8fc8254e" providerId="ADAL" clId="{8CE16DEB-B125-4485-A83E-FF324B3E3028}" dt="2025-02-03T11:50:55.015" v="344" actId="1076"/>
        <pc:sldMkLst>
          <pc:docMk/>
          <pc:sldMk cId="2476258776" sldId="740"/>
        </pc:sldMkLst>
        <pc:spChg chg="mod">
          <ac:chgData name="Aslinur Yildirim" userId="1825a227-7223-43e4-a527-281b8fc8254e" providerId="ADAL" clId="{8CE16DEB-B125-4485-A83E-FF324B3E3028}" dt="2025-02-03T11:50:55.015" v="344" actId="1076"/>
          <ac:spMkLst>
            <pc:docMk/>
            <pc:sldMk cId="2476258776" sldId="740"/>
            <ac:spMk id="13" creationId="{BD8E9659-8B20-BFC0-304F-847DCAE6149C}"/>
          </ac:spMkLst>
        </pc:spChg>
      </pc:sldChg>
      <pc:sldChg chg="modSp mod">
        <pc:chgData name="Aslinur Yildirim" userId="1825a227-7223-43e4-a527-281b8fc8254e" providerId="ADAL" clId="{8CE16DEB-B125-4485-A83E-FF324B3E3028}" dt="2025-01-31T12:20:47.876" v="116" actId="20577"/>
        <pc:sldMkLst>
          <pc:docMk/>
          <pc:sldMk cId="1366840388" sldId="743"/>
        </pc:sldMkLst>
        <pc:spChg chg="mod">
          <ac:chgData name="Aslinur Yildirim" userId="1825a227-7223-43e4-a527-281b8fc8254e" providerId="ADAL" clId="{8CE16DEB-B125-4485-A83E-FF324B3E3028}" dt="2025-01-31T12:20:47.876" v="116" actId="20577"/>
          <ac:spMkLst>
            <pc:docMk/>
            <pc:sldMk cId="1366840388" sldId="743"/>
            <ac:spMk id="18" creationId="{4C088958-8529-A821-5102-5E66976BC762}"/>
          </ac:spMkLst>
        </pc:spChg>
        <pc:grpChg chg="mod">
          <ac:chgData name="Aslinur Yildirim" userId="1825a227-7223-43e4-a527-281b8fc8254e" providerId="ADAL" clId="{8CE16DEB-B125-4485-A83E-FF324B3E3028}" dt="2025-01-31T12:20:38.922" v="104" actId="1076"/>
          <ac:grpSpMkLst>
            <pc:docMk/>
            <pc:sldMk cId="1366840388" sldId="743"/>
            <ac:grpSpMk id="46" creationId="{0306C6B3-2869-8CB1-5E1F-C4604946E5BD}"/>
          </ac:grpSpMkLst>
        </pc:grpChg>
      </pc:sldChg>
      <pc:sldChg chg="modSp mod">
        <pc:chgData name="Aslinur Yildirim" userId="1825a227-7223-43e4-a527-281b8fc8254e" providerId="ADAL" clId="{8CE16DEB-B125-4485-A83E-FF324B3E3028}" dt="2025-01-31T12:51:17.442" v="251" actId="20577"/>
        <pc:sldMkLst>
          <pc:docMk/>
          <pc:sldMk cId="1299488841" sldId="758"/>
        </pc:sldMkLst>
        <pc:spChg chg="mod">
          <ac:chgData name="Aslinur Yildirim" userId="1825a227-7223-43e4-a527-281b8fc8254e" providerId="ADAL" clId="{8CE16DEB-B125-4485-A83E-FF324B3E3028}" dt="2025-01-31T11:52:08.981" v="1" actId="1076"/>
          <ac:spMkLst>
            <pc:docMk/>
            <pc:sldMk cId="1299488841" sldId="758"/>
            <ac:spMk id="4" creationId="{DE3A296C-4656-39C7-F81E-1CEB8CC7B282}"/>
          </ac:spMkLst>
        </pc:spChg>
        <pc:spChg chg="mod">
          <ac:chgData name="Aslinur Yildirim" userId="1825a227-7223-43e4-a527-281b8fc8254e" providerId="ADAL" clId="{8CE16DEB-B125-4485-A83E-FF324B3E3028}" dt="2025-01-31T12:51:17.442" v="251" actId="20577"/>
          <ac:spMkLst>
            <pc:docMk/>
            <pc:sldMk cId="1299488841" sldId="758"/>
            <ac:spMk id="38" creationId="{0337AB1C-EFC7-211E-1A7E-C09B5B9275CB}"/>
          </ac:spMkLst>
        </pc:spChg>
      </pc:sldChg>
      <pc:sldChg chg="modSp mod">
        <pc:chgData name="Aslinur Yildirim" userId="1825a227-7223-43e4-a527-281b8fc8254e" providerId="ADAL" clId="{8CE16DEB-B125-4485-A83E-FF324B3E3028}" dt="2025-02-03T11:40:18.590" v="268" actId="20577"/>
        <pc:sldMkLst>
          <pc:docMk/>
          <pc:sldMk cId="3936208516" sldId="760"/>
        </pc:sldMkLst>
        <pc:spChg chg="mod">
          <ac:chgData name="Aslinur Yildirim" userId="1825a227-7223-43e4-a527-281b8fc8254e" providerId="ADAL" clId="{8CE16DEB-B125-4485-A83E-FF324B3E3028}" dt="2025-01-31T12:11:41.803" v="59" actId="1076"/>
          <ac:spMkLst>
            <pc:docMk/>
            <pc:sldMk cId="3936208516" sldId="760"/>
            <ac:spMk id="78" creationId="{8E05AC28-612A-2316-FC78-D844AD0BE909}"/>
          </ac:spMkLst>
        </pc:spChg>
        <pc:spChg chg="mod">
          <ac:chgData name="Aslinur Yildirim" userId="1825a227-7223-43e4-a527-281b8fc8254e" providerId="ADAL" clId="{8CE16DEB-B125-4485-A83E-FF324B3E3028}" dt="2025-02-03T11:40:18.590" v="268" actId="20577"/>
          <ac:spMkLst>
            <pc:docMk/>
            <pc:sldMk cId="3936208516" sldId="760"/>
            <ac:spMk id="100" creationId="{7BD7E6C2-047D-8D27-5376-F975893469E0}"/>
          </ac:spMkLst>
        </pc:spChg>
        <pc:spChg chg="mod">
          <ac:chgData name="Aslinur Yildirim" userId="1825a227-7223-43e4-a527-281b8fc8254e" providerId="ADAL" clId="{8CE16DEB-B125-4485-A83E-FF324B3E3028}" dt="2025-01-31T12:03:15.778" v="16" actId="20577"/>
          <ac:spMkLst>
            <pc:docMk/>
            <pc:sldMk cId="3936208516" sldId="760"/>
            <ac:spMk id="119" creationId="{B74CADE4-F934-A8C5-4146-107149DDC125}"/>
          </ac:spMkLst>
        </pc:spChg>
      </pc:sldChg>
      <pc:sldChg chg="modSp mod">
        <pc:chgData name="Aslinur Yildirim" userId="1825a227-7223-43e4-a527-281b8fc8254e" providerId="ADAL" clId="{8CE16DEB-B125-4485-A83E-FF324B3E3028}" dt="2025-01-31T12:32:01.462" v="242" actId="1076"/>
        <pc:sldMkLst>
          <pc:docMk/>
          <pc:sldMk cId="2172501058" sldId="851"/>
        </pc:sldMkLst>
        <pc:spChg chg="mod">
          <ac:chgData name="Aslinur Yildirim" userId="1825a227-7223-43e4-a527-281b8fc8254e" providerId="ADAL" clId="{8CE16DEB-B125-4485-A83E-FF324B3E3028}" dt="2025-01-31T12:31:43.335" v="240" actId="20577"/>
          <ac:spMkLst>
            <pc:docMk/>
            <pc:sldMk cId="2172501058" sldId="851"/>
            <ac:spMk id="26" creationId="{BC2581F0-5023-055B-E287-D6D8C67A66B3}"/>
          </ac:spMkLst>
        </pc:spChg>
        <pc:spChg chg="mod">
          <ac:chgData name="Aslinur Yildirim" userId="1825a227-7223-43e4-a527-281b8fc8254e" providerId="ADAL" clId="{8CE16DEB-B125-4485-A83E-FF324B3E3028}" dt="2025-01-31T12:31:58.570" v="241" actId="1076"/>
          <ac:spMkLst>
            <pc:docMk/>
            <pc:sldMk cId="2172501058" sldId="851"/>
            <ac:spMk id="30" creationId="{06FAAAC1-3FC6-5214-A161-63BEF9872C45}"/>
          </ac:spMkLst>
        </pc:spChg>
        <pc:spChg chg="mod">
          <ac:chgData name="Aslinur Yildirim" userId="1825a227-7223-43e4-a527-281b8fc8254e" providerId="ADAL" clId="{8CE16DEB-B125-4485-A83E-FF324B3E3028}" dt="2025-01-31T12:32:01.462" v="242" actId="1076"/>
          <ac:spMkLst>
            <pc:docMk/>
            <pc:sldMk cId="2172501058" sldId="851"/>
            <ac:spMk id="32" creationId="{05E5628B-7C4D-4CAA-4CCC-01F48910ACB6}"/>
          </ac:spMkLst>
        </pc:spChg>
      </pc:sldChg>
      <pc:sldChg chg="modSp mod">
        <pc:chgData name="Aslinur Yildirim" userId="1825a227-7223-43e4-a527-281b8fc8254e" providerId="ADAL" clId="{8CE16DEB-B125-4485-A83E-FF324B3E3028}" dt="2025-01-31T13:01:27.404" v="264" actId="255"/>
        <pc:sldMkLst>
          <pc:docMk/>
          <pc:sldMk cId="4059796451" sldId="883"/>
        </pc:sldMkLst>
        <pc:spChg chg="mod">
          <ac:chgData name="Aslinur Yildirim" userId="1825a227-7223-43e4-a527-281b8fc8254e" providerId="ADAL" clId="{8CE16DEB-B125-4485-A83E-FF324B3E3028}" dt="2025-01-31T12:55:49.622" v="261" actId="1076"/>
          <ac:spMkLst>
            <pc:docMk/>
            <pc:sldMk cId="4059796451" sldId="883"/>
            <ac:spMk id="118" creationId="{9BCC71BB-1F69-6809-B3CA-C95C69801F1E}"/>
          </ac:spMkLst>
        </pc:spChg>
        <pc:spChg chg="mod">
          <ac:chgData name="Aslinur Yildirim" userId="1825a227-7223-43e4-a527-281b8fc8254e" providerId="ADAL" clId="{8CE16DEB-B125-4485-A83E-FF324B3E3028}" dt="2025-01-31T12:55:53.646" v="262" actId="1076"/>
          <ac:spMkLst>
            <pc:docMk/>
            <pc:sldMk cId="4059796451" sldId="883"/>
            <ac:spMk id="119" creationId="{A519174B-E0D2-A6DF-1F2C-6372B01E69E4}"/>
          </ac:spMkLst>
        </pc:spChg>
        <pc:spChg chg="mod">
          <ac:chgData name="Aslinur Yildirim" userId="1825a227-7223-43e4-a527-281b8fc8254e" providerId="ADAL" clId="{8CE16DEB-B125-4485-A83E-FF324B3E3028}" dt="2025-01-31T13:01:27.404" v="264" actId="255"/>
          <ac:spMkLst>
            <pc:docMk/>
            <pc:sldMk cId="4059796451" sldId="883"/>
            <ac:spMk id="120" creationId="{275CB491-604A-0ECA-2ACB-C3B6F530085C}"/>
          </ac:spMkLst>
        </pc:spChg>
        <pc:grpChg chg="mod">
          <ac:chgData name="Aslinur Yildirim" userId="1825a227-7223-43e4-a527-281b8fc8254e" providerId="ADAL" clId="{8CE16DEB-B125-4485-A83E-FF324B3E3028}" dt="2025-01-31T12:05:21.462" v="30" actId="1076"/>
          <ac:grpSpMkLst>
            <pc:docMk/>
            <pc:sldMk cId="4059796451" sldId="883"/>
            <ac:grpSpMk id="115" creationId="{0CCEDF03-022A-EB04-536B-A586BBFDBA00}"/>
          </ac:grpSpMkLst>
        </pc:grpChg>
      </pc:sldChg>
      <pc:sldChg chg="modSp mod">
        <pc:chgData name="Aslinur Yildirim" userId="1825a227-7223-43e4-a527-281b8fc8254e" providerId="ADAL" clId="{8CE16DEB-B125-4485-A83E-FF324B3E3028}" dt="2025-01-31T12:08:21.902" v="47" actId="14100"/>
        <pc:sldMkLst>
          <pc:docMk/>
          <pc:sldMk cId="3193905130" sldId="887"/>
        </pc:sldMkLst>
        <pc:spChg chg="mod">
          <ac:chgData name="Aslinur Yildirim" userId="1825a227-7223-43e4-a527-281b8fc8254e" providerId="ADAL" clId="{8CE16DEB-B125-4485-A83E-FF324B3E3028}" dt="2025-01-31T12:08:21.902" v="47" actId="14100"/>
          <ac:spMkLst>
            <pc:docMk/>
            <pc:sldMk cId="3193905130" sldId="887"/>
            <ac:spMk id="165" creationId="{3DDDAF60-A117-5B3E-B113-8F400727ED87}"/>
          </ac:spMkLst>
        </pc:spChg>
      </pc:sldChg>
      <pc:sldChg chg="modSp mod">
        <pc:chgData name="Aslinur Yildirim" userId="1825a227-7223-43e4-a527-281b8fc8254e" providerId="ADAL" clId="{8CE16DEB-B125-4485-A83E-FF324B3E3028}" dt="2025-01-31T13:00:41.693" v="263" actId="1076"/>
        <pc:sldMkLst>
          <pc:docMk/>
          <pc:sldMk cId="2782557408" sldId="888"/>
        </pc:sldMkLst>
        <pc:spChg chg="mod">
          <ac:chgData name="Aslinur Yildirim" userId="1825a227-7223-43e4-a527-281b8fc8254e" providerId="ADAL" clId="{8CE16DEB-B125-4485-A83E-FF324B3E3028}" dt="2025-01-31T12:09:25.195" v="50" actId="20577"/>
          <ac:spMkLst>
            <pc:docMk/>
            <pc:sldMk cId="2782557408" sldId="888"/>
            <ac:spMk id="4" creationId="{4D0FA889-83E2-35B0-DCD8-C985EE108005}"/>
          </ac:spMkLst>
        </pc:spChg>
        <pc:spChg chg="mod">
          <ac:chgData name="Aslinur Yildirim" userId="1825a227-7223-43e4-a527-281b8fc8254e" providerId="ADAL" clId="{8CE16DEB-B125-4485-A83E-FF324B3E3028}" dt="2025-01-31T13:00:41.693" v="263" actId="1076"/>
          <ac:spMkLst>
            <pc:docMk/>
            <pc:sldMk cId="2782557408" sldId="888"/>
            <ac:spMk id="114" creationId="{A864D769-261E-39EB-AC2B-E253092E0AE0}"/>
          </ac:spMkLst>
        </pc:spChg>
        <pc:grpChg chg="mod">
          <ac:chgData name="Aslinur Yildirim" userId="1825a227-7223-43e4-a527-281b8fc8254e" providerId="ADAL" clId="{8CE16DEB-B125-4485-A83E-FF324B3E3028}" dt="2025-01-31T12:09:15.112" v="48" actId="1076"/>
          <ac:grpSpMkLst>
            <pc:docMk/>
            <pc:sldMk cId="2782557408" sldId="888"/>
            <ac:grpSpMk id="30" creationId="{8CF6B7D8-E78C-C12C-C8A8-5F9590747BDE}"/>
          </ac:grpSpMkLst>
        </pc:grpChg>
      </pc:sldChg>
      <pc:sldChg chg="modSp mod">
        <pc:chgData name="Aslinur Yildirim" userId="1825a227-7223-43e4-a527-281b8fc8254e" providerId="ADAL" clId="{8CE16DEB-B125-4485-A83E-FF324B3E3028}" dt="2025-01-31T13:03:09.007" v="266" actId="1076"/>
        <pc:sldMkLst>
          <pc:docMk/>
          <pc:sldMk cId="3874419495" sldId="890"/>
        </pc:sldMkLst>
        <pc:grpChg chg="mod">
          <ac:chgData name="Aslinur Yildirim" userId="1825a227-7223-43e4-a527-281b8fc8254e" providerId="ADAL" clId="{8CE16DEB-B125-4485-A83E-FF324B3E3028}" dt="2025-01-31T13:03:09.007" v="266" actId="1076"/>
          <ac:grpSpMkLst>
            <pc:docMk/>
            <pc:sldMk cId="3874419495" sldId="890"/>
            <ac:grpSpMk id="28" creationId="{44C03FD2-4DF1-5D3D-5F63-B6ED235D9B76}"/>
          </ac:grpSpMkLst>
        </pc:grpChg>
      </pc:sldChg>
      <pc:sldChg chg="modSp mod">
        <pc:chgData name="Aslinur Yildirim" userId="1825a227-7223-43e4-a527-281b8fc8254e" providerId="ADAL" clId="{8CE16DEB-B125-4485-A83E-FF324B3E3028}" dt="2025-01-31T12:13:24.379" v="69" actId="1076"/>
        <pc:sldMkLst>
          <pc:docMk/>
          <pc:sldMk cId="4207022875" sldId="891"/>
        </pc:sldMkLst>
        <pc:spChg chg="mod">
          <ac:chgData name="Aslinur Yildirim" userId="1825a227-7223-43e4-a527-281b8fc8254e" providerId="ADAL" clId="{8CE16DEB-B125-4485-A83E-FF324B3E3028}" dt="2025-01-31T12:13:24.379" v="69" actId="1076"/>
          <ac:spMkLst>
            <pc:docMk/>
            <pc:sldMk cId="4207022875" sldId="891"/>
            <ac:spMk id="166" creationId="{22AFDA3B-92A6-7E34-3BAF-447B13626036}"/>
          </ac:spMkLst>
        </pc:spChg>
        <pc:spChg chg="mod">
          <ac:chgData name="Aslinur Yildirim" userId="1825a227-7223-43e4-a527-281b8fc8254e" providerId="ADAL" clId="{8CE16DEB-B125-4485-A83E-FF324B3E3028}" dt="2025-01-31T12:13:13.221" v="68" actId="1076"/>
          <ac:spMkLst>
            <pc:docMk/>
            <pc:sldMk cId="4207022875" sldId="891"/>
            <ac:spMk id="168" creationId="{037706B9-1B29-533D-E043-080D6C182279}"/>
          </ac:spMkLst>
        </pc:spChg>
      </pc:sldChg>
      <pc:sldChg chg="modSp mod">
        <pc:chgData name="Aslinur Yildirim" userId="1825a227-7223-43e4-a527-281b8fc8254e" providerId="ADAL" clId="{8CE16DEB-B125-4485-A83E-FF324B3E3028}" dt="2025-01-31T12:14:04.094" v="78" actId="20577"/>
        <pc:sldMkLst>
          <pc:docMk/>
          <pc:sldMk cId="2439523881" sldId="893"/>
        </pc:sldMkLst>
        <pc:spChg chg="mod">
          <ac:chgData name="Aslinur Yildirim" userId="1825a227-7223-43e4-a527-281b8fc8254e" providerId="ADAL" clId="{8CE16DEB-B125-4485-A83E-FF324B3E3028}" dt="2025-01-31T12:14:04.094" v="78" actId="20577"/>
          <ac:spMkLst>
            <pc:docMk/>
            <pc:sldMk cId="2439523881" sldId="893"/>
            <ac:spMk id="166" creationId="{B4835CDE-6244-F2CE-8A5B-F431BB37C4A9}"/>
          </ac:spMkLst>
        </pc:spChg>
      </pc:sldChg>
      <pc:sldChg chg="modSp mod">
        <pc:chgData name="Aslinur Yildirim" userId="1825a227-7223-43e4-a527-281b8fc8254e" providerId="ADAL" clId="{8CE16DEB-B125-4485-A83E-FF324B3E3028}" dt="2025-01-31T12:13:52.225" v="70" actId="255"/>
        <pc:sldMkLst>
          <pc:docMk/>
          <pc:sldMk cId="2945879754" sldId="894"/>
        </pc:sldMkLst>
        <pc:spChg chg="mod">
          <ac:chgData name="Aslinur Yildirim" userId="1825a227-7223-43e4-a527-281b8fc8254e" providerId="ADAL" clId="{8CE16DEB-B125-4485-A83E-FF324B3E3028}" dt="2025-01-31T12:13:52.225" v="70" actId="255"/>
          <ac:spMkLst>
            <pc:docMk/>
            <pc:sldMk cId="2945879754" sldId="894"/>
            <ac:spMk id="58" creationId="{B09E63BA-EEEE-2F5F-E475-9C8A42A2CC6B}"/>
          </ac:spMkLst>
        </pc:spChg>
      </pc:sldChg>
      <pc:sldChg chg="modSp mod">
        <pc:chgData name="Aslinur Yildirim" userId="1825a227-7223-43e4-a527-281b8fc8254e" providerId="ADAL" clId="{8CE16DEB-B125-4485-A83E-FF324B3E3028}" dt="2025-01-31T12:15:24.824" v="84" actId="20577"/>
        <pc:sldMkLst>
          <pc:docMk/>
          <pc:sldMk cId="586359301" sldId="899"/>
        </pc:sldMkLst>
        <pc:spChg chg="mod">
          <ac:chgData name="Aslinur Yildirim" userId="1825a227-7223-43e4-a527-281b8fc8254e" providerId="ADAL" clId="{8CE16DEB-B125-4485-A83E-FF324B3E3028}" dt="2025-01-31T12:15:24.824" v="84" actId="20577"/>
          <ac:spMkLst>
            <pc:docMk/>
            <pc:sldMk cId="586359301" sldId="899"/>
            <ac:spMk id="35" creationId="{DB72A6DF-51A9-A541-A86C-A4126695401E}"/>
          </ac:spMkLst>
        </pc:spChg>
      </pc:sldChg>
      <pc:sldChg chg="modSp mod">
        <pc:chgData name="Aslinur Yildirim" userId="1825a227-7223-43e4-a527-281b8fc8254e" providerId="ADAL" clId="{8CE16DEB-B125-4485-A83E-FF324B3E3028}" dt="2025-01-31T12:23:30.170" v="121" actId="14100"/>
        <pc:sldMkLst>
          <pc:docMk/>
          <pc:sldMk cId="2123026440" sldId="904"/>
        </pc:sldMkLst>
        <pc:spChg chg="mod">
          <ac:chgData name="Aslinur Yildirim" userId="1825a227-7223-43e4-a527-281b8fc8254e" providerId="ADAL" clId="{8CE16DEB-B125-4485-A83E-FF324B3E3028}" dt="2025-01-31T12:23:30.170" v="121" actId="14100"/>
          <ac:spMkLst>
            <pc:docMk/>
            <pc:sldMk cId="2123026440" sldId="904"/>
            <ac:spMk id="5" creationId="{F6604FE4-A4FA-FA0F-2D12-F46546D374EB}"/>
          </ac:spMkLst>
        </pc:spChg>
      </pc:sldChg>
      <pc:sldChg chg="modSp mod">
        <pc:chgData name="Aslinur Yildirim" userId="1825a227-7223-43e4-a527-281b8fc8254e" providerId="ADAL" clId="{8CE16DEB-B125-4485-A83E-FF324B3E3028}" dt="2025-01-31T12:23:43.266" v="122" actId="14100"/>
        <pc:sldMkLst>
          <pc:docMk/>
          <pc:sldMk cId="4030455644" sldId="905"/>
        </pc:sldMkLst>
        <pc:spChg chg="mod">
          <ac:chgData name="Aslinur Yildirim" userId="1825a227-7223-43e4-a527-281b8fc8254e" providerId="ADAL" clId="{8CE16DEB-B125-4485-A83E-FF324B3E3028}" dt="2025-01-31T12:23:43.266" v="122" actId="14100"/>
          <ac:spMkLst>
            <pc:docMk/>
            <pc:sldMk cId="4030455644" sldId="905"/>
            <ac:spMk id="5" creationId="{10092042-32F5-CB06-C744-7D77CEFBFC64}"/>
          </ac:spMkLst>
        </pc:spChg>
      </pc:sldChg>
      <pc:sldChg chg="modSp mod">
        <pc:chgData name="Aslinur Yildirim" userId="1825a227-7223-43e4-a527-281b8fc8254e" providerId="ADAL" clId="{8CE16DEB-B125-4485-A83E-FF324B3E3028}" dt="2025-01-31T12:19:21.705" v="103" actId="14100"/>
        <pc:sldMkLst>
          <pc:docMk/>
          <pc:sldMk cId="3689270395" sldId="906"/>
        </pc:sldMkLst>
        <pc:spChg chg="mod">
          <ac:chgData name="Aslinur Yildirim" userId="1825a227-7223-43e4-a527-281b8fc8254e" providerId="ADAL" clId="{8CE16DEB-B125-4485-A83E-FF324B3E3028}" dt="2025-01-31T12:19:21.705" v="103" actId="14100"/>
          <ac:spMkLst>
            <pc:docMk/>
            <pc:sldMk cId="3689270395" sldId="906"/>
            <ac:spMk id="5" creationId="{5A93D365-35E1-CC55-36AD-91D74D5327C4}"/>
          </ac:spMkLst>
        </pc:spChg>
      </pc:sldChg>
      <pc:sldChg chg="modSp mod">
        <pc:chgData name="Aslinur Yildirim" userId="1825a227-7223-43e4-a527-281b8fc8254e" providerId="ADAL" clId="{8CE16DEB-B125-4485-A83E-FF324B3E3028}" dt="2025-01-31T12:23:50.474" v="123" actId="14100"/>
        <pc:sldMkLst>
          <pc:docMk/>
          <pc:sldMk cId="3561249846" sldId="910"/>
        </pc:sldMkLst>
        <pc:spChg chg="mod">
          <ac:chgData name="Aslinur Yildirim" userId="1825a227-7223-43e4-a527-281b8fc8254e" providerId="ADAL" clId="{8CE16DEB-B125-4485-A83E-FF324B3E3028}" dt="2025-01-31T12:23:50.474" v="123" actId="14100"/>
          <ac:spMkLst>
            <pc:docMk/>
            <pc:sldMk cId="3561249846" sldId="910"/>
            <ac:spMk id="5" creationId="{8D4FD757-6918-8D8F-2181-4E09CF05D756}"/>
          </ac:spMkLst>
        </pc:spChg>
      </pc:sldChg>
      <pc:sldChg chg="modSp mod">
        <pc:chgData name="Aslinur Yildirim" userId="1825a227-7223-43e4-a527-281b8fc8254e" providerId="ADAL" clId="{8CE16DEB-B125-4485-A83E-FF324B3E3028}" dt="2025-01-31T12:22:50.274" v="120" actId="1076"/>
        <pc:sldMkLst>
          <pc:docMk/>
          <pc:sldMk cId="110044048" sldId="912"/>
        </pc:sldMkLst>
        <pc:grpChg chg="mod">
          <ac:chgData name="Aslinur Yildirim" userId="1825a227-7223-43e4-a527-281b8fc8254e" providerId="ADAL" clId="{8CE16DEB-B125-4485-A83E-FF324B3E3028}" dt="2025-01-31T12:22:50.274" v="120" actId="1076"/>
          <ac:grpSpMkLst>
            <pc:docMk/>
            <pc:sldMk cId="110044048" sldId="912"/>
            <ac:grpSpMk id="85" creationId="{EA170CB7-281B-3ABD-7A3F-9032F6E0775C}"/>
          </ac:grpSpMkLst>
        </pc:grpChg>
      </pc:sldChg>
      <pc:sldChg chg="modSp mod">
        <pc:chgData name="Aslinur Yildirim" userId="1825a227-7223-43e4-a527-281b8fc8254e" providerId="ADAL" clId="{8CE16DEB-B125-4485-A83E-FF324B3E3028}" dt="2025-01-31T11:51:16.110" v="0" actId="1076"/>
        <pc:sldMkLst>
          <pc:docMk/>
          <pc:sldMk cId="1113194064" sldId="914"/>
        </pc:sldMkLst>
        <pc:spChg chg="mod">
          <ac:chgData name="Aslinur Yildirim" userId="1825a227-7223-43e4-a527-281b8fc8254e" providerId="ADAL" clId="{8CE16DEB-B125-4485-A83E-FF324B3E3028}" dt="2025-01-31T11:51:16.110" v="0" actId="1076"/>
          <ac:spMkLst>
            <pc:docMk/>
            <pc:sldMk cId="1113194064" sldId="914"/>
            <ac:spMk id="392" creationId="{BBC590D1-CC61-30E5-2CA0-7DF3ED410649}"/>
          </ac:spMkLst>
        </pc:spChg>
      </pc:sldChg>
      <pc:sldChg chg="modSp mod">
        <pc:chgData name="Aslinur Yildirim" userId="1825a227-7223-43e4-a527-281b8fc8254e" providerId="ADAL" clId="{8CE16DEB-B125-4485-A83E-FF324B3E3028}" dt="2025-01-31T12:54:08.033" v="256" actId="255"/>
        <pc:sldMkLst>
          <pc:docMk/>
          <pc:sldMk cId="368133027" sldId="915"/>
        </pc:sldMkLst>
        <pc:spChg chg="mod">
          <ac:chgData name="Aslinur Yildirim" userId="1825a227-7223-43e4-a527-281b8fc8254e" providerId="ADAL" clId="{8CE16DEB-B125-4485-A83E-FF324B3E3028}" dt="2025-01-31T11:58:16.902" v="3" actId="20577"/>
          <ac:spMkLst>
            <pc:docMk/>
            <pc:sldMk cId="368133027" sldId="915"/>
            <ac:spMk id="350" creationId="{77705993-4D37-6214-04C3-C022541199CD}"/>
          </ac:spMkLst>
        </pc:spChg>
        <pc:spChg chg="mod">
          <ac:chgData name="Aslinur Yildirim" userId="1825a227-7223-43e4-a527-281b8fc8254e" providerId="ADAL" clId="{8CE16DEB-B125-4485-A83E-FF324B3E3028}" dt="2025-01-31T12:54:08.033" v="256" actId="255"/>
          <ac:spMkLst>
            <pc:docMk/>
            <pc:sldMk cId="368133027" sldId="915"/>
            <ac:spMk id="352" creationId="{8460C793-45A0-AED2-C706-C6089D102B7E}"/>
          </ac:spMkLst>
        </pc:spChg>
      </pc:sldChg>
      <pc:sldChg chg="modSp mod">
        <pc:chgData name="Aslinur Yildirim" userId="1825a227-7223-43e4-a527-281b8fc8254e" providerId="ADAL" clId="{8CE16DEB-B125-4485-A83E-FF324B3E3028}" dt="2025-01-31T12:15:27.372" v="85" actId="1076"/>
        <pc:sldMkLst>
          <pc:docMk/>
          <pc:sldMk cId="2236387019" sldId="916"/>
        </pc:sldMkLst>
        <pc:spChg chg="mod">
          <ac:chgData name="Aslinur Yildirim" userId="1825a227-7223-43e4-a527-281b8fc8254e" providerId="ADAL" clId="{8CE16DEB-B125-4485-A83E-FF324B3E3028}" dt="2025-01-31T12:15:27.372" v="85" actId="1076"/>
          <ac:spMkLst>
            <pc:docMk/>
            <pc:sldMk cId="2236387019" sldId="916"/>
            <ac:spMk id="8" creationId="{E80CBC31-A602-BEFA-945A-822D06557E3F}"/>
          </ac:spMkLst>
        </pc:spChg>
        <pc:grpChg chg="mod">
          <ac:chgData name="Aslinur Yildirim" userId="1825a227-7223-43e4-a527-281b8fc8254e" providerId="ADAL" clId="{8CE16DEB-B125-4485-A83E-FF324B3E3028}" dt="2025-01-31T12:14:49.030" v="80" actId="1076"/>
          <ac:grpSpMkLst>
            <pc:docMk/>
            <pc:sldMk cId="2236387019" sldId="916"/>
            <ac:grpSpMk id="29" creationId="{E6F0CA67-63F3-F07F-98A1-5AD46D99A1D6}"/>
          </ac:grpSpMkLst>
        </pc:grpChg>
      </pc:sldChg>
      <pc:sldChg chg="modSp mod">
        <pc:chgData name="Aslinur Yildirim" userId="1825a227-7223-43e4-a527-281b8fc8254e" providerId="ADAL" clId="{8CE16DEB-B125-4485-A83E-FF324B3E3028}" dt="2025-02-03T11:42:10.746" v="309" actId="1076"/>
        <pc:sldMkLst>
          <pc:docMk/>
          <pc:sldMk cId="1238303228" sldId="934"/>
        </pc:sldMkLst>
        <pc:spChg chg="mod">
          <ac:chgData name="Aslinur Yildirim" userId="1825a227-7223-43e4-a527-281b8fc8254e" providerId="ADAL" clId="{8CE16DEB-B125-4485-A83E-FF324B3E3028}" dt="2025-02-03T11:42:10.746" v="309" actId="1076"/>
          <ac:spMkLst>
            <pc:docMk/>
            <pc:sldMk cId="1238303228" sldId="934"/>
            <ac:spMk id="20" creationId="{9FF5575B-6DE7-FA8A-DBC9-C44524ABA3F8}"/>
          </ac:spMkLst>
        </pc:spChg>
        <pc:spChg chg="mod">
          <ac:chgData name="Aslinur Yildirim" userId="1825a227-7223-43e4-a527-281b8fc8254e" providerId="ADAL" clId="{8CE16DEB-B125-4485-A83E-FF324B3E3028}" dt="2025-02-03T11:42:04.642" v="307" actId="1076"/>
          <ac:spMkLst>
            <pc:docMk/>
            <pc:sldMk cId="1238303228" sldId="934"/>
            <ac:spMk id="22" creationId="{2E940ECA-8D6F-B58E-E6CB-27C2F722025D}"/>
          </ac:spMkLst>
        </pc:spChg>
        <pc:spChg chg="mod">
          <ac:chgData name="Aslinur Yildirim" userId="1825a227-7223-43e4-a527-281b8fc8254e" providerId="ADAL" clId="{8CE16DEB-B125-4485-A83E-FF324B3E3028}" dt="2025-02-03T11:42:08.463" v="308" actId="1076"/>
          <ac:spMkLst>
            <pc:docMk/>
            <pc:sldMk cId="1238303228" sldId="934"/>
            <ac:spMk id="23" creationId="{FCE706D5-D492-460B-B108-4713D8154FB7}"/>
          </ac:spMkLst>
        </pc:spChg>
        <pc:grpChg chg="mod">
          <ac:chgData name="Aslinur Yildirim" userId="1825a227-7223-43e4-a527-281b8fc8254e" providerId="ADAL" clId="{8CE16DEB-B125-4485-A83E-FF324B3E3028}" dt="2025-01-31T12:06:34.203" v="32" actId="1076"/>
          <ac:grpSpMkLst>
            <pc:docMk/>
            <pc:sldMk cId="1238303228" sldId="934"/>
            <ac:grpSpMk id="24" creationId="{CE267F4F-7082-F60F-A7B4-1D11694DE56E}"/>
          </ac:grpSpMkLst>
        </pc:grpChg>
      </pc:sldChg>
      <pc:sldChg chg="modSp mod">
        <pc:chgData name="Aslinur Yildirim" userId="1825a227-7223-43e4-a527-281b8fc8254e" providerId="ADAL" clId="{8CE16DEB-B125-4485-A83E-FF324B3E3028}" dt="2025-01-31T12:16:22.018" v="102" actId="20577"/>
        <pc:sldMkLst>
          <pc:docMk/>
          <pc:sldMk cId="613556160" sldId="935"/>
        </pc:sldMkLst>
        <pc:spChg chg="mod">
          <ac:chgData name="Aslinur Yildirim" userId="1825a227-7223-43e4-a527-281b8fc8254e" providerId="ADAL" clId="{8CE16DEB-B125-4485-A83E-FF324B3E3028}" dt="2025-01-31T12:16:22.018" v="102" actId="20577"/>
          <ac:spMkLst>
            <pc:docMk/>
            <pc:sldMk cId="613556160" sldId="935"/>
            <ac:spMk id="24" creationId="{3BE1DBFD-A506-E7F9-0DEA-11EFCD2BFE2E}"/>
          </ac:spMkLst>
        </pc:spChg>
      </pc:sldChg>
      <pc:sldChg chg="modSp mod">
        <pc:chgData name="Aslinur Yildirim" userId="1825a227-7223-43e4-a527-281b8fc8254e" providerId="ADAL" clId="{8CE16DEB-B125-4485-A83E-FF324B3E3028}" dt="2025-02-03T11:50:11.230" v="343" actId="1076"/>
        <pc:sldMkLst>
          <pc:docMk/>
          <pc:sldMk cId="3649813776" sldId="936"/>
        </pc:sldMkLst>
        <pc:spChg chg="mod">
          <ac:chgData name="Aslinur Yildirim" userId="1825a227-7223-43e4-a527-281b8fc8254e" providerId="ADAL" clId="{8CE16DEB-B125-4485-A83E-FF324B3E3028}" dt="2025-02-03T11:50:03.390" v="340" actId="1076"/>
          <ac:spMkLst>
            <pc:docMk/>
            <pc:sldMk cId="3649813776" sldId="936"/>
            <ac:spMk id="8" creationId="{C2B60DE9-43ED-315F-B211-EF519BE87086}"/>
          </ac:spMkLst>
        </pc:spChg>
        <pc:spChg chg="mod">
          <ac:chgData name="Aslinur Yildirim" userId="1825a227-7223-43e4-a527-281b8fc8254e" providerId="ADAL" clId="{8CE16DEB-B125-4485-A83E-FF324B3E3028}" dt="2025-02-03T11:49:33.664" v="319"/>
          <ac:spMkLst>
            <pc:docMk/>
            <pc:sldMk cId="3649813776" sldId="936"/>
            <ac:spMk id="33" creationId="{91C1682B-F954-5756-7B87-9C857233058E}"/>
          </ac:spMkLst>
        </pc:spChg>
        <pc:spChg chg="mod">
          <ac:chgData name="Aslinur Yildirim" userId="1825a227-7223-43e4-a527-281b8fc8254e" providerId="ADAL" clId="{8CE16DEB-B125-4485-A83E-FF324B3E3028}" dt="2025-02-03T11:50:11.230" v="343" actId="1076"/>
          <ac:spMkLst>
            <pc:docMk/>
            <pc:sldMk cId="3649813776" sldId="936"/>
            <ac:spMk id="34" creationId="{F7F4DF69-AE64-5217-CB8D-3C9FECEA7D17}"/>
          </ac:spMkLst>
        </pc:spChg>
        <pc:spChg chg="mod">
          <ac:chgData name="Aslinur Yildirim" userId="1825a227-7223-43e4-a527-281b8fc8254e" providerId="ADAL" clId="{8CE16DEB-B125-4485-A83E-FF324B3E3028}" dt="2025-02-03T11:50:06.720" v="341" actId="1076"/>
          <ac:spMkLst>
            <pc:docMk/>
            <pc:sldMk cId="3649813776" sldId="936"/>
            <ac:spMk id="35" creationId="{DA131537-D0B7-F4AC-28C2-C380D5D96E10}"/>
          </ac:spMkLst>
        </pc:spChg>
        <pc:spChg chg="mod">
          <ac:chgData name="Aslinur Yildirim" userId="1825a227-7223-43e4-a527-281b8fc8254e" providerId="ADAL" clId="{8CE16DEB-B125-4485-A83E-FF324B3E3028}" dt="2025-02-03T11:50:09.143" v="342" actId="1076"/>
          <ac:spMkLst>
            <pc:docMk/>
            <pc:sldMk cId="3649813776" sldId="936"/>
            <ac:spMk id="36" creationId="{38430FAF-1217-E701-DFBE-BBB86E16F9D1}"/>
          </ac:spMkLst>
        </pc:spChg>
      </pc:sldChg>
      <pc:sldChg chg="modSp mod">
        <pc:chgData name="Aslinur Yildirim" userId="1825a227-7223-43e4-a527-281b8fc8254e" providerId="ADAL" clId="{8CE16DEB-B125-4485-A83E-FF324B3E3028}" dt="2025-01-31T12:05:33.811" v="31" actId="1076"/>
        <pc:sldMkLst>
          <pc:docMk/>
          <pc:sldMk cId="186956160" sldId="939"/>
        </pc:sldMkLst>
        <pc:spChg chg="mod">
          <ac:chgData name="Aslinur Yildirim" userId="1825a227-7223-43e4-a527-281b8fc8254e" providerId="ADAL" clId="{8CE16DEB-B125-4485-A83E-FF324B3E3028}" dt="2025-01-31T12:05:33.811" v="31" actId="1076"/>
          <ac:spMkLst>
            <pc:docMk/>
            <pc:sldMk cId="186956160" sldId="939"/>
            <ac:spMk id="7" creationId="{ADFF38E3-B64C-EE8C-0D93-34B4E6FB2758}"/>
          </ac:spMkLst>
        </pc:spChg>
      </pc:sldChg>
      <pc:sldChg chg="modSp mod">
        <pc:chgData name="Aslinur Yildirim" userId="1825a227-7223-43e4-a527-281b8fc8254e" providerId="ADAL" clId="{8CE16DEB-B125-4485-A83E-FF324B3E3028}" dt="2025-01-31T12:31:18.311" v="217" actId="1076"/>
        <pc:sldMkLst>
          <pc:docMk/>
          <pc:sldMk cId="4094587927" sldId="946"/>
        </pc:sldMkLst>
        <pc:spChg chg="mod">
          <ac:chgData name="Aslinur Yildirim" userId="1825a227-7223-43e4-a527-281b8fc8254e" providerId="ADAL" clId="{8CE16DEB-B125-4485-A83E-FF324B3E3028}" dt="2025-01-31T12:31:18.311" v="217" actId="1076"/>
          <ac:spMkLst>
            <pc:docMk/>
            <pc:sldMk cId="4094587927" sldId="946"/>
            <ac:spMk id="87" creationId="{DF38C110-59E5-7EDF-522C-8F51DA612B7D}"/>
          </ac:spMkLst>
        </pc:spChg>
      </pc:sldChg>
      <pc:sldChg chg="addSp modSp mod">
        <pc:chgData name="Aslinur Yildirim" userId="1825a227-7223-43e4-a527-281b8fc8254e" providerId="ADAL" clId="{8CE16DEB-B125-4485-A83E-FF324B3E3028}" dt="2025-01-31T12:30:30.613" v="213" actId="1076"/>
        <pc:sldMkLst>
          <pc:docMk/>
          <pc:sldMk cId="3355911321" sldId="947"/>
        </pc:sldMkLst>
        <pc:spChg chg="mod">
          <ac:chgData name="Aslinur Yildirim" userId="1825a227-7223-43e4-a527-281b8fc8254e" providerId="ADAL" clId="{8CE16DEB-B125-4485-A83E-FF324B3E3028}" dt="2025-01-31T12:30:20.596" v="212" actId="1076"/>
          <ac:spMkLst>
            <pc:docMk/>
            <pc:sldMk cId="3355911321" sldId="947"/>
            <ac:spMk id="17" creationId="{4BD8F8B4-7774-12F5-75DC-6999EA44CC06}"/>
          </ac:spMkLst>
        </pc:spChg>
        <pc:spChg chg="mod">
          <ac:chgData name="Aslinur Yildirim" userId="1825a227-7223-43e4-a527-281b8fc8254e" providerId="ADAL" clId="{8CE16DEB-B125-4485-A83E-FF324B3E3028}" dt="2025-01-31T12:30:30.613" v="213" actId="1076"/>
          <ac:spMkLst>
            <pc:docMk/>
            <pc:sldMk cId="3355911321" sldId="947"/>
            <ac:spMk id="19" creationId="{B37F562D-A318-3883-4E43-548896C6503E}"/>
          </ac:spMkLst>
        </pc:spChg>
        <pc:cxnChg chg="mod">
          <ac:chgData name="Aslinur Yildirim" userId="1825a227-7223-43e4-a527-281b8fc8254e" providerId="ADAL" clId="{8CE16DEB-B125-4485-A83E-FF324B3E3028}" dt="2025-01-31T12:30:09.697" v="211" actId="1076"/>
          <ac:cxnSpMkLst>
            <pc:docMk/>
            <pc:sldMk cId="3355911321" sldId="947"/>
            <ac:cxnSpMk id="18" creationId="{CB83CB48-83B2-B770-ADDA-EAB52D21E84E}"/>
          </ac:cxnSpMkLst>
        </pc:cxnChg>
      </pc:sldChg>
      <pc:sldChg chg="modSp mod">
        <pc:chgData name="Aslinur Yildirim" userId="1825a227-7223-43e4-a527-281b8fc8254e" providerId="ADAL" clId="{8CE16DEB-B125-4485-A83E-FF324B3E3028}" dt="2025-02-03T11:41:11.912" v="278" actId="20577"/>
        <pc:sldMkLst>
          <pc:docMk/>
          <pc:sldMk cId="2828017220" sldId="948"/>
        </pc:sldMkLst>
        <pc:spChg chg="mod">
          <ac:chgData name="Aslinur Yildirim" userId="1825a227-7223-43e4-a527-281b8fc8254e" providerId="ADAL" clId="{8CE16DEB-B125-4485-A83E-FF324B3E3028}" dt="2025-02-03T11:41:11.912" v="278" actId="20577"/>
          <ac:spMkLst>
            <pc:docMk/>
            <pc:sldMk cId="2828017220" sldId="948"/>
            <ac:spMk id="3" creationId="{63909EAB-8F7B-04C1-70A4-2701C44C7A11}"/>
          </ac:spMkLst>
        </pc:spChg>
      </pc:sldChg>
      <pc:sldChg chg="modSp mod">
        <pc:chgData name="Aslinur Yildirim" userId="1825a227-7223-43e4-a527-281b8fc8254e" providerId="ADAL" clId="{8CE16DEB-B125-4485-A83E-FF324B3E3028}" dt="2025-01-31T12:30:42.843" v="215" actId="1076"/>
        <pc:sldMkLst>
          <pc:docMk/>
          <pc:sldMk cId="2824019948" sldId="949"/>
        </pc:sldMkLst>
        <pc:spChg chg="mod">
          <ac:chgData name="Aslinur Yildirim" userId="1825a227-7223-43e4-a527-281b8fc8254e" providerId="ADAL" clId="{8CE16DEB-B125-4485-A83E-FF324B3E3028}" dt="2025-01-31T12:30:42.843" v="215" actId="1076"/>
          <ac:spMkLst>
            <pc:docMk/>
            <pc:sldMk cId="2824019948" sldId="949"/>
            <ac:spMk id="33" creationId="{0D3B82EE-8AA1-A0C2-15E9-CFA60A022D6E}"/>
          </ac:spMkLst>
        </pc:spChg>
        <pc:spChg chg="mod">
          <ac:chgData name="Aslinur Yildirim" userId="1825a227-7223-43e4-a527-281b8fc8254e" providerId="ADAL" clId="{8CE16DEB-B125-4485-A83E-FF324B3E3028}" dt="2025-01-31T12:30:40.116" v="214" actId="1076"/>
          <ac:spMkLst>
            <pc:docMk/>
            <pc:sldMk cId="2824019948" sldId="949"/>
            <ac:spMk id="70" creationId="{B095551A-E781-F7DF-8BB9-679FC9471BFC}"/>
          </ac:spMkLst>
        </pc:spChg>
      </pc:sldChg>
      <pc:sldChg chg="modSp mod">
        <pc:chgData name="Aslinur Yildirim" userId="1825a227-7223-43e4-a527-281b8fc8254e" providerId="ADAL" clId="{8CE16DEB-B125-4485-A83E-FF324B3E3028}" dt="2025-01-31T12:32:35.661" v="250" actId="113"/>
        <pc:sldMkLst>
          <pc:docMk/>
          <pc:sldMk cId="4261038434" sldId="955"/>
        </pc:sldMkLst>
        <pc:spChg chg="mod">
          <ac:chgData name="Aslinur Yildirim" userId="1825a227-7223-43e4-a527-281b8fc8254e" providerId="ADAL" clId="{8CE16DEB-B125-4485-A83E-FF324B3E3028}" dt="2025-01-31T12:32:35.661" v="250" actId="113"/>
          <ac:spMkLst>
            <pc:docMk/>
            <pc:sldMk cId="4261038434" sldId="955"/>
            <ac:spMk id="3" creationId="{93CBDAF7-57CE-4540-8762-B2AA74F52F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D091B-D572-7B40-B9AD-DBB0604CF7AA}" type="datetimeFigureOut">
              <a:rPr lang="en-US" smtClean="0"/>
              <a:t>2/3/2025</a:t>
            </a:fld>
            <a:endParaRPr lang="en-US" dirty="0"/>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A985A-9702-874B-A575-BC06DF1B6550}" type="slidenum">
              <a:rPr lang="en-US" smtClean="0"/>
              <a:t>‹#›</a:t>
            </a:fld>
            <a:endParaRPr lang="en-US" dirty="0"/>
          </a:p>
        </p:txBody>
      </p:sp>
    </p:spTree>
    <p:extLst>
      <p:ext uri="{BB962C8B-B14F-4D97-AF65-F5344CB8AC3E}">
        <p14:creationId xmlns:p14="http://schemas.microsoft.com/office/powerpoint/2010/main" val="4094977406"/>
      </p:ext>
    </p:extLst>
  </p:cSld>
  <p:clrMap bg1="lt1" tx1="dk1" bg2="lt2" tx2="dk2" accent1="accent1" accent2="accent2" accent3="accent3" accent4="accent4" accent5="accent5" accent6="accent6" hlink="hlink" folHlink="folHlink"/>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8CB22-C6D7-462B-69B3-2709BCD09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29E1F-4C07-A13A-FA50-0E7D1ED89B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6D537E-32B6-F49C-E700-1688C29922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D58015-4E70-26DB-5A2D-5C806F460CB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68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49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E25FC-1B66-9DC9-F6E8-4C06A0473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CD47B3-E84D-A30D-95A6-2A8921D51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4827F-9E2F-7042-1214-E3478E6404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ADC5D9-85CE-5E1C-B79B-2CEB4D5F232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942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93423-67FC-2E31-095B-AB555600C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4220D-E9E3-A4CD-ECE7-27DE816E97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CB16C-81D7-7DD3-D163-7B0E1E049D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D8FD3B-3265-A35C-2F77-13379CB6067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442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2FC34-E77E-9347-4C5E-060A3944B6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20328-CD28-F56B-14D5-2DA972E311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74356-904F-0496-CE5F-8F473BD488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5467E2-0953-FDF7-A54D-51633D595DD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207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74CE7-AE25-629C-DE84-28E5D4CD7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3A51F-5807-74F0-B8C8-9560B1792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1C172-21BD-422E-3272-F1EA52AD31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40196D-F4AA-73BF-3C9E-9D15C85A14A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995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56AD2-7A18-38FC-ECEB-BD900966C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ADD1A-0BC7-E03C-02AE-022F93A22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1E1A7-936A-315B-B133-157D5AE670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E18758-476F-2AC4-D413-3853A2F9819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273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66374-D8D3-9574-D61B-D29FFB06B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6B38FA-E294-E3DB-394D-27A1E65AD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93CD5-10D3-1E76-FBAB-0FA48C5E3F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5677F8-1A68-AC8A-244D-D29E157FFA0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436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C9794-6150-27D7-4AAE-346E01F49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46467-8BCD-C5BF-A7B8-0D5F579BD2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DDC49-A688-F099-CFD8-774C9AE680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3B61ED-7B11-0C46-AEAD-226F1BF26CC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439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809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9BB4B-CF5C-C167-6A3F-E2D9E3C4E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E1ECE-7BC8-BA12-CE05-31EBB7F8D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04C2F-DECA-5CB4-C4B0-FC84525BAC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C9A7D1-D7DB-8701-651A-06BFD1D40B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339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0BB38-9EA0-5231-0127-C85C54EF4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90526-651C-C858-6AB6-A68884C682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D4A205-AEC5-532F-8964-61E66B3634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E16ECD-6719-2CD3-5C70-F8BB5A59ADC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924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5E757-40FF-3022-6B20-16934EB6CD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15AFC-D2B2-BE44-3AB7-B49130B10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D26F8-9E7F-4F46-445B-D3EB4CAF43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E39ABC-2A8D-58C1-6061-B08E084292B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992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2D904-42D9-EB1E-8B30-2D385FB86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633DE-362F-D1DE-AE1E-F8FF54508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CAC61-D2D1-E425-4368-21C347C387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8D79F5-F01A-EF96-3AE2-8C0DC7D8B67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034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AB956-A1FD-931B-6727-E5869B53B8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5D51EE-6E37-298F-0E14-07A0E1CF27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9DEB1-548E-3F7F-C432-92D16BD84E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E40AB0-BA24-0D10-DEF6-C6AFD0CB11B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307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56671-22A7-4746-8998-6FA50B777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971DB-19FD-4D0F-ACB3-A9066B9A4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C22B9-2A76-56EF-A6CC-6E81A829A5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5F448F-56B6-AE19-9872-656CE47E992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927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99FBE-AFD2-B766-72F3-038F6A3958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C6CF1-6DCE-9CB8-8758-F31C18DC0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5D4B43-71D5-84E5-BE82-658EFB5550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B75E32-AC04-8747-CDA9-0DF20D9C8B1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02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861F7-ABE1-AD13-B583-3900088AF9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03CB55-14D7-EC48-EA14-5925F1E79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13D227-43A1-A27C-BDC1-E54EA31F1F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F5E371-B861-6DF9-6EDD-E97F577B5E6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926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C8CF9-21CA-E88D-7B5C-96B56B47B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3D25A-33D2-0601-7D8A-84FE018C96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4DC4C3-2F6C-A71D-DC77-F3C3D2B8CC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A7115-BFCF-7E37-5222-AE2300D4799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20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54732-854E-26D4-BD66-A2D06F365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67609-7723-6C2C-684B-DB8279DA3C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8BCE0-95B9-9601-AE56-3624B4EB65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5A22D4-31B2-8228-4B60-21D3E6D6534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927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3798B-AC61-9932-CE42-5EB897500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20AF3-0B91-91D8-D741-F8BDB64B7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010F7-EFDB-40C9-EC67-925E5B5204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17B646-0027-AF4F-1985-09F274049B5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442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EC4CC-84FC-7657-FE66-2C9305874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CE4FB-2A10-03A4-554E-EA16BAD96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9BC528-9BFF-B8F1-D7D4-6EFEAEA913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E6B602-E5A8-9372-4A98-70028DC87DC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45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A0B0D-010F-4FBA-ED3F-B25490598E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5C35FB-1212-75C0-A780-D7E93EB4C7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F6B8D-B3FF-241F-9123-53F8CBDC42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34DC3A-F332-2663-3529-722E44DA01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330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641AC-2FF7-30BA-953B-BB80B7ED4D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BD421-5459-DEC1-22CC-61E119577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020E0-F0CC-3F61-7EDE-ABBD23AA77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7EC37E-496D-9D76-6E36-1772EA11CD9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086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48281-4FEE-4903-7D5C-335AB986C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F4CFD8-E36E-0A89-5590-E13F53525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CD3CE-ADFF-4268-487F-15A45F5292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BF6168-CCB2-E090-9909-38A42D4501E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183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8311C-4FCA-9BF9-09D4-7541286D58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E298B4-07D6-436D-BE8B-689F25E83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42D27-34D7-A72D-92E7-4D007717F5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77B334-C2D1-326D-54C0-048C0194EE9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577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76E6A-2C31-2CCC-8971-FD7955FAB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1F14FA-9865-83E3-81D3-41AF3E592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4A6E1B-6E83-1BE1-FD01-8D1A4C8002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1BB403-8236-B14D-13E0-240895FC551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433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D77B0-D7C8-762F-0F1A-649441E34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2B212-C543-E36E-A8F9-8F0AA667EA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2C51E4-A618-3D39-7F9B-F07443E326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FFFD16-4BFD-6F40-9E8E-061C510DF9D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368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7EC22-EAB6-A123-98C5-584A8F47AF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8FA2D-9E46-C3CC-35EB-2749C520C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62DA8-8392-6B14-7B1D-4F4EDFB6E0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562F5E-5061-42FD-5366-FB831FE3898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94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D32E2-9B60-C73B-FE98-D300AD758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F147BD-F1AE-FC97-41F6-4E5B60AF9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3F2EEF-AE06-3E84-79AD-AA4F52D5E4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D6A3A3-ADB7-683F-99A1-26A9727E63A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954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885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236B9-40BD-CCAF-E0F5-EC0D7B17C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5666D-D561-5E59-5E74-C8F537039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B0CE6-E383-A6C7-95CE-B7E02AA13D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FCD299-2622-D664-A1DD-3402FF135CE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963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C5466-EC30-2AEC-5EF2-59E9E56313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65ADE-1715-8240-D43F-9F3908F454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AF108A-F4EC-6AD9-D326-D3193A456B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53BFBC-62E0-32F7-2CFB-B1AC8D6FDF9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344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617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17F8B-F1F8-8F95-3A0D-0A99F0BA0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20D4D-7299-F855-D755-F00B0B67A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7E516-58A4-0B54-7562-DDB160BD5C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737F1E-718B-EF8D-81CB-86F3F5A46F4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9155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4C868-A156-33CC-F5B7-E6815B31C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2DBCC2-B92A-6371-E813-5D0D95B9ED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FFED0-977E-2782-5B19-26F73DC39F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DEE920-7657-07DD-DBEC-FFCE5D3A607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906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8464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31273-A457-EA90-0A8F-AD5F5E54D7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8AF7EE-5977-D747-B449-B11B1687C0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C0760B-4F1F-5D3F-8B1B-70CEB08711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EA8827-3B21-CC91-E5D9-60FDE7A1A0E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172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342E8-17D6-4621-B3B9-F965C369D3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06F76-D6DB-AFA0-081F-586B24DB9A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35B62-C6AB-DD25-3A0F-8D6431B47A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C46C16-C68F-C599-DDBC-073EA0A00C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77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161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3FBCA-0CC4-5F68-859A-F7301CD73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697F6-E944-2ABD-67E4-EB7F9984D7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9DFAC-7455-8A44-ED17-CF7E28B05A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F44A66-0A54-52DF-8D0A-45CC3D08D5B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7055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6351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498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EDB3B-80CD-7615-FB46-EAEEB3D176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52602-D0E7-54DD-0A66-C8D80D132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13531-235C-20E6-98B5-B3F9DC4965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B74EBA-5CB9-B6A5-AE94-5818E624D26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223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1481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6990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3D6D-D0F9-DF3B-6644-833AA243B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0D563-9CBE-0985-0F2A-6990A89A7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CFDC5-E014-8A57-08A4-33951420B3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4BA080-53D4-7810-376A-D609D982D2D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2458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F94FC-8A86-50A3-9813-E0C21FE79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11927-1251-A8B9-33F1-EEEAFF10E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A25AE8-1134-91B0-2203-34097070E2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AE66A7-1A14-9B31-19FF-95F8A670039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2029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A6E62-F937-B8A1-8434-B5BC5B878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F01C7-CC4E-ACBB-8DF6-D0669AA495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8C8D9-D322-F556-AFF5-CD2C85CF6E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F9F39F-D23D-5396-944A-F1E3E97550D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3562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5B64E-312C-61A3-3252-08457DE8A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1202F7-7571-8820-7BB5-3F9D370F6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B7C1A-519B-F402-3220-3A9E203F23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F78184-1264-17A0-A6DB-2DC239575BD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5962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8762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EE234-5AD3-470B-8006-1B56DF974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7BAD8-5A27-7457-2435-11A7DCEB87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4DB134-408A-677E-F02C-838E6432B6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EB4F86-22AE-D976-F9E8-9C032107EEE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4549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4B7BB-0DB3-7627-FB96-47E3EE77F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EAF236-6B4E-FEB3-7BF4-B1991911AF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94C4E-FD9A-4356-65E9-413A946032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4E1DE2-C666-C405-74EB-671C3F5AE6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2849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86FA5-ED07-FF24-0531-21F62E985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93661-FFDD-055B-5669-2009CF55A3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C4A853-A2BF-A666-1E9D-8EACE5AB79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93413A-20B0-6105-B203-1C1A38E348A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5771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9B828-AAED-4D77-A5C4-D2E5CB7535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207A3-4DB0-39D5-5BA2-91059AC6F5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1170B-3B47-5B6B-F8E0-EE7DABA699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555EF7-87DD-A2B1-7DDF-79EB186396F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64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1663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EBECE-12D1-A86C-03F0-A5E4E79F7A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47682-CEAF-7064-3DA7-94EFD656A3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CF181-7CA3-B3B2-6626-F02C3F3DFC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1F7EE2-6854-7E02-D4EE-B88DCAE9DE0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1317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DF987-3285-5BB6-EC40-0A3856A59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0A9E5-F8AB-5D79-B20B-45C225155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2397CA-31E0-F7A5-881E-1E2C0822AB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41A1D8-0EE8-0FFF-E60A-737468AEA93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295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5055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5450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FC825-53A7-F240-CE13-0964D5F42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568B0-1B1C-8D6C-59C2-3DF856258D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8FE71-EFC3-9015-EAB8-DC1804E2BA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D82F9C-903A-F807-86EA-8F9A2762D64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0894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77A05-25C5-F46B-EBDF-8E15DCEDB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5B199-52C4-4D7A-1DF9-9C32DCF679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063FE-684D-52BC-5984-DCBF597D6D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47412A-BD1C-D2AF-37A3-F85201AC1A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3461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E8032-489F-7030-E019-D3CC5F0CE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D0002A-30CB-041C-E9CC-534061505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94FE72-B87E-983B-2F02-8A89A8B444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630CD0-5E94-CFD2-C04B-335283CCBC8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3266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5A57E-4702-8FF1-E4FD-E45AEC497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5C0F23-B41D-B5DD-B119-FAE4228B6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112A4D-A650-BAAE-A094-6C09F2D178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F9AD5D-84D5-EAC2-3C4E-A11D34544AB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2326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ED384-E109-BA82-3389-AEA0EC723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70BC6-D628-92CF-89E0-0504DDB55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079D4A-1B53-3273-5C19-EFB5366E52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6FCCBB-6E4D-DDA1-DFEC-45A3BF0AFFB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9666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7D67E-7BD8-721B-5A09-F94C1D4C9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FB172-C07C-9038-6C68-3E04BA047B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2D413-1899-F35F-5C1D-2C32BD65D6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BD8601-5493-7CAB-9D08-62423ECD660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272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431C3-9226-E3E0-AE31-57E342745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060E1-9DF5-2332-8E71-9E3D9C4F64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D4E21-2ACE-CFD1-71C0-AD55091208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24267A-A603-CA14-3786-2E3335EFD32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0556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DA7F2-77BC-B6BF-A7C2-3661C4F71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B6236-33D3-856C-BC36-67330C3F12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613C4-434D-3CAB-9E52-5BAF0F28A8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008228-93CF-3597-AABB-9ADE41B523C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7693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EDF1A-61EC-7282-8B6E-47CBA5CE8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8A3AC-423B-CC2B-739E-BDD803B47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F24994-2338-D8B9-985D-73E4D2DD4D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F885A9-513A-13E2-A2BB-A6687B4A304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9024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B7777-5BB1-7222-0401-FFC6EB35BD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849F15-0948-0862-D2C5-8B99B00DC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61E6D2-114D-9B2D-6B72-D95B6B0B08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C4693D-1374-186F-563D-6EF5C40788C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6761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96F67-1D32-A4B0-29BC-F4D94D886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B7BB1-75A9-98E0-BB84-3148D7AC66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D7C87-15C4-F7FA-70BC-A6A2F9FCED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03EA8D-B86E-2866-4FD2-3894720CE3B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6123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464A9-88B1-BA02-F626-589D13EBB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79D3B-5A72-9E3A-8B8B-2AD829DC8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07CD38-1C7C-3A06-AA8B-53C02304C6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FBE4CD-A38F-B16D-DFE8-98396667467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9806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21E8E-0359-F691-31F1-EAB690F57A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954BC-5DE1-B5AA-9F9D-8263F5BBCB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C147A9-72DF-4F59-DB6C-9BE793D0E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6C40DA-C85F-7F04-161E-D0F2ACF9954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0455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DB919-9D76-63EC-D8CB-F1F47BDFBE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308B7-0C3C-5341-CDA9-B731D126B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D134B-4297-AAE1-5296-A031C091F3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8EB374-C245-77CB-DA83-EE782DB8B5E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4832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2B723-D94A-EFCA-2023-150A5B94F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B3F64-C408-A807-636F-16F783BAD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0C2E1E-FBC2-F5BF-F0FC-C3C9A27947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68AE85-27BA-42BA-35E7-10C03964CC3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7761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1B4AE-3FEF-57A9-9B61-1F4D71678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2D71B-BC74-ADD7-A344-9FEF07F790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408F3-524E-D292-DFCF-EBFAE82C95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3B80B6-2310-5D61-ADE8-ABBDFFE1073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1852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1997A-C45E-18E1-3755-C2DB0AB7B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638832-1543-59FB-3421-5393A2E27A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E92F31-CCFD-2606-DA27-CB8E401323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376A93-3177-004B-2F95-3CF0CE37724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23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7305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0107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6788" y="1143000"/>
            <a:ext cx="23844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9194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6788" y="1143000"/>
            <a:ext cx="23844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287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F7C31-A6C4-AB8E-1C65-1732B3EECA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C9946-6C6F-042A-23D1-09FA3339AB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5B517A-4C49-9C62-B7DC-89D79EFF3A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73A61A-1EAB-01DA-6FB3-7E12BCF2842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A985A-9702-874B-A575-BC06DF1B6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882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6780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6485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Google Shape;71;p6">
            <a:extLst>
              <a:ext uri="{FF2B5EF4-FFF2-40B4-BE49-F238E27FC236}">
                <a16:creationId xmlns:a16="http://schemas.microsoft.com/office/drawing/2014/main" id="{DCF08953-D0AA-C24A-9BBB-D790EAE47AB7}"/>
              </a:ext>
            </a:extLst>
          </p:cNvPr>
          <p:cNvSpPr txBox="1">
            <a:spLocks noGrp="1"/>
          </p:cNvSpPr>
          <p:nvPr>
            <p:ph type="body" idx="1"/>
          </p:nvPr>
        </p:nvSpPr>
        <p:spPr>
          <a:xfrm>
            <a:off x="880251" y="2422689"/>
            <a:ext cx="2877933" cy="6243515"/>
          </a:xfrm>
          <a:prstGeom prst="rect">
            <a:avLst/>
          </a:prstGeom>
          <a:noFill/>
          <a:ln>
            <a:noFill/>
          </a:ln>
        </p:spPr>
        <p:txBody>
          <a:bodyPr spcFirstLastPara="1" wrap="square" lIns="0" tIns="0" rIns="0" bIns="45700" anchor="t" anchorCtr="0">
            <a:noAutofit/>
          </a:bodyPr>
          <a:lstStyle>
            <a:lvl1pPr marL="7938" lvl="0" indent="0" algn="l">
              <a:lnSpc>
                <a:spcPct val="114000"/>
              </a:lnSpc>
              <a:spcBef>
                <a:spcPts val="0"/>
              </a:spcBef>
              <a:spcAft>
                <a:spcPts val="600"/>
              </a:spcAft>
              <a:buSzPts val="1100"/>
              <a:buNone/>
              <a:tabLst/>
              <a:defRPr sz="1050" b="0" i="0">
                <a:solidFill>
                  <a:schemeClr val="tx1"/>
                </a:solidFill>
                <a:latin typeface="+mj-lt"/>
                <a:ea typeface="Poppins" pitchFamily="2" charset="77"/>
                <a:cs typeface="Poppins" pitchFamily="2" charset="77"/>
                <a:sym typeface="Poppins"/>
              </a:defRPr>
            </a:lvl1pPr>
            <a:lvl2pPr marL="914400" lvl="1" indent="-298450" algn="l">
              <a:lnSpc>
                <a:spcPct val="100000"/>
              </a:lnSpc>
              <a:spcBef>
                <a:spcPts val="600"/>
              </a:spcBef>
              <a:spcAft>
                <a:spcPts val="0"/>
              </a:spcAft>
              <a:buSzPts val="1100"/>
              <a:buChar char="▪"/>
              <a:defRPr sz="1100">
                <a:latin typeface="Arial"/>
                <a:ea typeface="Arial"/>
                <a:cs typeface="Arial"/>
                <a:sym typeface="Arial"/>
              </a:defRPr>
            </a:lvl2pPr>
            <a:lvl3pPr marL="1371600" lvl="2" indent="-285750" algn="l">
              <a:lnSpc>
                <a:spcPct val="100000"/>
              </a:lnSpc>
              <a:spcBef>
                <a:spcPts val="600"/>
              </a:spcBef>
              <a:spcAft>
                <a:spcPts val="0"/>
              </a:spcAft>
              <a:buSzPts val="900"/>
              <a:buChar char="▪"/>
              <a:defRPr sz="900"/>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8" name="Google Shape;74;p6">
            <a:extLst>
              <a:ext uri="{FF2B5EF4-FFF2-40B4-BE49-F238E27FC236}">
                <a16:creationId xmlns:a16="http://schemas.microsoft.com/office/drawing/2014/main" id="{64B2CB9F-EE16-A541-9DB3-0E6ABDFA3A0C}"/>
              </a:ext>
            </a:extLst>
          </p:cNvPr>
          <p:cNvSpPr txBox="1">
            <a:spLocks noGrp="1"/>
          </p:cNvSpPr>
          <p:nvPr>
            <p:ph type="sldNum" idx="12"/>
          </p:nvPr>
        </p:nvSpPr>
        <p:spPr>
          <a:xfrm>
            <a:off x="7148740" y="9559915"/>
            <a:ext cx="403298" cy="248425"/>
          </a:xfrm>
          <a:prstGeom prst="rect">
            <a:avLst/>
          </a:prstGeom>
          <a:noFill/>
          <a:ln>
            <a:noFill/>
          </a:ln>
        </p:spPr>
        <p:txBody>
          <a:bodyPr spcFirstLastPara="1" wrap="square" lIns="91425" tIns="45700" rIns="91440" bIns="45700" anchor="b" anchorCtr="0">
            <a:noAutofit/>
          </a:bodyPr>
          <a:lstStyle>
            <a:lvl1pPr marL="0" marR="0" lvl="0" indent="0" algn="r">
              <a:lnSpc>
                <a:spcPct val="100000"/>
              </a:lnSpc>
              <a:spcBef>
                <a:spcPts val="0"/>
              </a:spcBef>
              <a:spcAft>
                <a:spcPts val="0"/>
              </a:spcAft>
              <a:buClr>
                <a:srgbClr val="000000"/>
              </a:buClr>
              <a:buSzPts val="900"/>
              <a:buFont typeface="Arial"/>
              <a:buNone/>
              <a:defRPr sz="700" b="0" i="0" u="none" strike="noStrike" cap="none">
                <a:solidFill>
                  <a:schemeClr val="dk1"/>
                </a:solidFill>
                <a:latin typeface="Poppins" pitchFamily="2" charset="77"/>
                <a:ea typeface="Poppins" pitchFamily="2" charset="77"/>
                <a:cs typeface="Poppins" pitchFamily="2" charset="77"/>
                <a:sym typeface="Poppi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oppins"/>
                <a:ea typeface="Poppins"/>
                <a:cs typeface="Poppins"/>
                <a:sym typeface="Poppins"/>
              </a:defRPr>
            </a:lvl9pPr>
          </a:lstStyle>
          <a:p>
            <a:fld id="{00000000-1234-1234-1234-123412341234}" type="slidenum">
              <a:rPr lang="en-US" smtClean="0"/>
              <a:pPr/>
              <a:t>‹#›</a:t>
            </a:fld>
            <a:endParaRPr lang="en-US" dirty="0"/>
          </a:p>
        </p:txBody>
      </p:sp>
      <p:sp>
        <p:nvSpPr>
          <p:cNvPr id="12" name="Text Placeholder 2">
            <a:extLst>
              <a:ext uri="{FF2B5EF4-FFF2-40B4-BE49-F238E27FC236}">
                <a16:creationId xmlns:a16="http://schemas.microsoft.com/office/drawing/2014/main" id="{C1AF55FC-3C60-C04E-B8D4-7B4A81A6C31C}"/>
              </a:ext>
            </a:extLst>
          </p:cNvPr>
          <p:cNvSpPr>
            <a:spLocks noGrp="1"/>
          </p:cNvSpPr>
          <p:nvPr>
            <p:ph type="body" sz="quarter" idx="13" hasCustomPrompt="1"/>
          </p:nvPr>
        </p:nvSpPr>
        <p:spPr>
          <a:xfrm>
            <a:off x="2574925" y="222551"/>
            <a:ext cx="2622550" cy="238768"/>
          </a:xfrm>
        </p:spPr>
        <p:txBody>
          <a:bodyPr lIns="0" tIns="0" rIns="0" anchor="ctr" anchorCtr="0">
            <a:normAutofit/>
          </a:bodyPr>
          <a:lstStyle>
            <a:lvl1pPr marL="0" indent="0" algn="ctr">
              <a:buNone/>
              <a:tabLst/>
              <a:defRPr sz="900" b="0" i="0">
                <a:solidFill>
                  <a:srgbClr val="A4A4A4"/>
                </a:solidFill>
                <a:latin typeface="Poppins" pitchFamily="2" charset="77"/>
                <a:cs typeface="Poppins" pitchFamily="2" charset="77"/>
              </a:defRPr>
            </a:lvl1pPr>
          </a:lstStyle>
          <a:p>
            <a:pPr lvl="0"/>
            <a:r>
              <a:rPr lang="en-US"/>
              <a:t>Title of your Case Study</a:t>
            </a:r>
          </a:p>
        </p:txBody>
      </p:sp>
      <p:sp>
        <p:nvSpPr>
          <p:cNvPr id="13" name="Google Shape;81;p7">
            <a:extLst>
              <a:ext uri="{FF2B5EF4-FFF2-40B4-BE49-F238E27FC236}">
                <a16:creationId xmlns:a16="http://schemas.microsoft.com/office/drawing/2014/main" id="{4FE1E28B-4030-3048-9675-6FBC15715490}"/>
              </a:ext>
            </a:extLst>
          </p:cNvPr>
          <p:cNvSpPr txBox="1">
            <a:spLocks noGrp="1"/>
          </p:cNvSpPr>
          <p:nvPr>
            <p:ph type="title" hasCustomPrompt="1"/>
          </p:nvPr>
        </p:nvSpPr>
        <p:spPr>
          <a:xfrm>
            <a:off x="880251" y="1087395"/>
            <a:ext cx="2711361" cy="906854"/>
          </a:xfrm>
          <a:prstGeom prst="rect">
            <a:avLst/>
          </a:prstGeom>
          <a:noFill/>
          <a:ln>
            <a:noFill/>
          </a:ln>
        </p:spPr>
        <p:txBody>
          <a:bodyPr spcFirstLastPara="1" wrap="square" lIns="0" tIns="45700" rIns="91425" bIns="45700" anchor="t" anchorCtr="0">
            <a:noAutofit/>
          </a:bodyPr>
          <a:lstStyle>
            <a:lvl1pPr lvl="0" algn="l">
              <a:lnSpc>
                <a:spcPct val="120000"/>
              </a:lnSpc>
              <a:spcBef>
                <a:spcPts val="0"/>
              </a:spcBef>
              <a:spcAft>
                <a:spcPts val="0"/>
              </a:spcAft>
              <a:buClr>
                <a:schemeClr val="dk1"/>
              </a:buClr>
              <a:buSzPts val="1800"/>
              <a:buNone/>
              <a:defRPr sz="1400" b="0" i="0">
                <a:solidFill>
                  <a:schemeClr val="accent2"/>
                </a:solidFill>
                <a:latin typeface="Arial" panose="020B0604020202020204" pitchFamily="34" charset="0"/>
                <a:ea typeface="Arial" panose="020B0604020202020204" pitchFamily="34" charset="0"/>
                <a:cs typeface="Arial" panose="020B0604020202020204" pitchFamily="34" charset="0"/>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Follow this two-columned layout for additional pages following case study cover. This makes it look editorial!</a:t>
            </a:r>
          </a:p>
        </p:txBody>
      </p:sp>
      <p:sp>
        <p:nvSpPr>
          <p:cNvPr id="14" name="Google Shape;71;p6">
            <a:extLst>
              <a:ext uri="{FF2B5EF4-FFF2-40B4-BE49-F238E27FC236}">
                <a16:creationId xmlns:a16="http://schemas.microsoft.com/office/drawing/2014/main" id="{147C8BA9-00AF-3548-94C2-D7B2CCD4467E}"/>
              </a:ext>
            </a:extLst>
          </p:cNvPr>
          <p:cNvSpPr txBox="1">
            <a:spLocks noGrp="1"/>
          </p:cNvSpPr>
          <p:nvPr>
            <p:ph type="body" idx="14"/>
          </p:nvPr>
        </p:nvSpPr>
        <p:spPr>
          <a:xfrm>
            <a:off x="4044075" y="1087395"/>
            <a:ext cx="2877933" cy="7578810"/>
          </a:xfrm>
          <a:prstGeom prst="rect">
            <a:avLst/>
          </a:prstGeom>
          <a:noFill/>
          <a:ln>
            <a:noFill/>
          </a:ln>
        </p:spPr>
        <p:txBody>
          <a:bodyPr spcFirstLastPara="1" wrap="square" lIns="0" tIns="0" rIns="0" bIns="45700" anchor="t" anchorCtr="0">
            <a:noAutofit/>
          </a:bodyPr>
          <a:lstStyle>
            <a:lvl1pPr marL="7938" lvl="0" indent="0" algn="l">
              <a:lnSpc>
                <a:spcPct val="114000"/>
              </a:lnSpc>
              <a:spcBef>
                <a:spcPts val="0"/>
              </a:spcBef>
              <a:spcAft>
                <a:spcPts val="600"/>
              </a:spcAft>
              <a:buSzPts val="1100"/>
              <a:buNone/>
              <a:tabLst/>
              <a:defRPr sz="1050" b="0" i="0">
                <a:solidFill>
                  <a:schemeClr val="tx1"/>
                </a:solidFill>
                <a:latin typeface="+mj-lt"/>
                <a:ea typeface="Poppins" pitchFamily="2" charset="77"/>
                <a:cs typeface="Poppins" pitchFamily="2" charset="77"/>
                <a:sym typeface="Poppins"/>
              </a:defRPr>
            </a:lvl1pPr>
            <a:lvl2pPr marL="914400" lvl="1" indent="-298450" algn="l">
              <a:lnSpc>
                <a:spcPct val="100000"/>
              </a:lnSpc>
              <a:spcBef>
                <a:spcPts val="600"/>
              </a:spcBef>
              <a:spcAft>
                <a:spcPts val="0"/>
              </a:spcAft>
              <a:buSzPts val="1100"/>
              <a:buChar char="▪"/>
              <a:defRPr sz="1100">
                <a:latin typeface="Arial"/>
                <a:ea typeface="Arial"/>
                <a:cs typeface="Arial"/>
                <a:sym typeface="Arial"/>
              </a:defRPr>
            </a:lvl2pPr>
            <a:lvl3pPr marL="1371600" lvl="2" indent="-285750" algn="l">
              <a:lnSpc>
                <a:spcPct val="100000"/>
              </a:lnSpc>
              <a:spcBef>
                <a:spcPts val="600"/>
              </a:spcBef>
              <a:spcAft>
                <a:spcPts val="0"/>
              </a:spcAft>
              <a:buSzPts val="900"/>
              <a:buChar char="▪"/>
              <a:defRPr sz="900"/>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77791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872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23894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89867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74245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189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74110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98265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54784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50139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33232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dirty="0"/>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1360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593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Google Shape;71;p6">
            <a:extLst>
              <a:ext uri="{FF2B5EF4-FFF2-40B4-BE49-F238E27FC236}">
                <a16:creationId xmlns:a16="http://schemas.microsoft.com/office/drawing/2014/main" id="{DCF08953-D0AA-C24A-9BBB-D790EAE47AB7}"/>
              </a:ext>
            </a:extLst>
          </p:cNvPr>
          <p:cNvSpPr txBox="1">
            <a:spLocks noGrp="1"/>
          </p:cNvSpPr>
          <p:nvPr>
            <p:ph type="body" idx="1"/>
          </p:nvPr>
        </p:nvSpPr>
        <p:spPr>
          <a:xfrm>
            <a:off x="880251" y="2422689"/>
            <a:ext cx="2877933" cy="6243515"/>
          </a:xfrm>
          <a:prstGeom prst="rect">
            <a:avLst/>
          </a:prstGeom>
          <a:noFill/>
          <a:ln>
            <a:noFill/>
          </a:ln>
        </p:spPr>
        <p:txBody>
          <a:bodyPr spcFirstLastPara="1" wrap="square" lIns="0" tIns="0" rIns="0" bIns="45700" anchor="t" anchorCtr="0">
            <a:noAutofit/>
          </a:bodyPr>
          <a:lstStyle>
            <a:lvl1pPr marL="7938" lvl="0" indent="0" algn="l">
              <a:lnSpc>
                <a:spcPct val="114000"/>
              </a:lnSpc>
              <a:spcBef>
                <a:spcPts val="0"/>
              </a:spcBef>
              <a:spcAft>
                <a:spcPts val="600"/>
              </a:spcAft>
              <a:buSzPts val="1100"/>
              <a:buNone/>
              <a:tabLst/>
              <a:defRPr sz="1050" b="0" i="0">
                <a:solidFill>
                  <a:schemeClr val="tx1"/>
                </a:solidFill>
                <a:latin typeface="+mj-lt"/>
                <a:ea typeface="Poppins" pitchFamily="2" charset="77"/>
                <a:cs typeface="Poppins" pitchFamily="2" charset="77"/>
                <a:sym typeface="Poppins"/>
              </a:defRPr>
            </a:lvl1pPr>
            <a:lvl2pPr marL="914400" lvl="1" indent="-298450" algn="l">
              <a:lnSpc>
                <a:spcPct val="100000"/>
              </a:lnSpc>
              <a:spcBef>
                <a:spcPts val="600"/>
              </a:spcBef>
              <a:spcAft>
                <a:spcPts val="0"/>
              </a:spcAft>
              <a:buSzPts val="1100"/>
              <a:buChar char="▪"/>
              <a:defRPr sz="1100">
                <a:latin typeface="Arial"/>
                <a:ea typeface="Arial"/>
                <a:cs typeface="Arial"/>
                <a:sym typeface="Arial"/>
              </a:defRPr>
            </a:lvl2pPr>
            <a:lvl3pPr marL="1371600" lvl="2" indent="-285750" algn="l">
              <a:lnSpc>
                <a:spcPct val="100000"/>
              </a:lnSpc>
              <a:spcBef>
                <a:spcPts val="600"/>
              </a:spcBef>
              <a:spcAft>
                <a:spcPts val="0"/>
              </a:spcAft>
              <a:buSzPts val="900"/>
              <a:buChar char="▪"/>
              <a:defRPr sz="900"/>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8" name="Google Shape;74;p6">
            <a:extLst>
              <a:ext uri="{FF2B5EF4-FFF2-40B4-BE49-F238E27FC236}">
                <a16:creationId xmlns:a16="http://schemas.microsoft.com/office/drawing/2014/main" id="{64B2CB9F-EE16-A541-9DB3-0E6ABDFA3A0C}"/>
              </a:ext>
            </a:extLst>
          </p:cNvPr>
          <p:cNvSpPr txBox="1">
            <a:spLocks noGrp="1"/>
          </p:cNvSpPr>
          <p:nvPr>
            <p:ph type="sldNum" idx="12"/>
          </p:nvPr>
        </p:nvSpPr>
        <p:spPr>
          <a:xfrm>
            <a:off x="7148740" y="9559915"/>
            <a:ext cx="403298" cy="248425"/>
          </a:xfrm>
          <a:prstGeom prst="rect">
            <a:avLst/>
          </a:prstGeom>
          <a:noFill/>
          <a:ln>
            <a:noFill/>
          </a:ln>
        </p:spPr>
        <p:txBody>
          <a:bodyPr spcFirstLastPara="1" wrap="square" lIns="91425" tIns="45700" rIns="91440" bIns="45700" anchor="b" anchorCtr="0">
            <a:noAutofit/>
          </a:bodyPr>
          <a:lstStyle>
            <a:lvl1pPr marL="0" marR="0" lvl="0" indent="0" algn="r">
              <a:lnSpc>
                <a:spcPct val="100000"/>
              </a:lnSpc>
              <a:spcBef>
                <a:spcPts val="0"/>
              </a:spcBef>
              <a:spcAft>
                <a:spcPts val="0"/>
              </a:spcAft>
              <a:buClr>
                <a:srgbClr val="000000"/>
              </a:buClr>
              <a:buSzPts val="900"/>
              <a:buFont typeface="Arial"/>
              <a:buNone/>
              <a:defRPr sz="700" b="0" i="0" u="none" strike="noStrike" cap="none">
                <a:solidFill>
                  <a:schemeClr val="dk1"/>
                </a:solidFill>
                <a:latin typeface="Poppins" pitchFamily="2" charset="77"/>
                <a:ea typeface="Poppins" pitchFamily="2" charset="77"/>
                <a:cs typeface="Poppins" pitchFamily="2" charset="77"/>
                <a:sym typeface="Poppi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oppins"/>
                <a:ea typeface="Poppins"/>
                <a:cs typeface="Poppins"/>
                <a:sym typeface="Poppins"/>
              </a:defRPr>
            </a:lvl9pPr>
          </a:lstStyle>
          <a:p>
            <a:fld id="{00000000-1234-1234-1234-123412341234}" type="slidenum">
              <a:rPr lang="en-US" smtClean="0"/>
              <a:pPr/>
              <a:t>‹#›</a:t>
            </a:fld>
            <a:endParaRPr lang="en-US" dirty="0"/>
          </a:p>
        </p:txBody>
      </p:sp>
      <p:sp>
        <p:nvSpPr>
          <p:cNvPr id="12" name="Text Placeholder 2">
            <a:extLst>
              <a:ext uri="{FF2B5EF4-FFF2-40B4-BE49-F238E27FC236}">
                <a16:creationId xmlns:a16="http://schemas.microsoft.com/office/drawing/2014/main" id="{C1AF55FC-3C60-C04E-B8D4-7B4A81A6C31C}"/>
              </a:ext>
            </a:extLst>
          </p:cNvPr>
          <p:cNvSpPr>
            <a:spLocks noGrp="1"/>
          </p:cNvSpPr>
          <p:nvPr>
            <p:ph type="body" sz="quarter" idx="13" hasCustomPrompt="1"/>
          </p:nvPr>
        </p:nvSpPr>
        <p:spPr>
          <a:xfrm>
            <a:off x="2574925" y="222551"/>
            <a:ext cx="2622550" cy="238768"/>
          </a:xfrm>
        </p:spPr>
        <p:txBody>
          <a:bodyPr lIns="0" tIns="0" rIns="0" anchor="ctr" anchorCtr="0">
            <a:normAutofit/>
          </a:bodyPr>
          <a:lstStyle>
            <a:lvl1pPr marL="0" indent="0" algn="ctr">
              <a:buNone/>
              <a:tabLst/>
              <a:defRPr sz="900" b="0" i="0">
                <a:solidFill>
                  <a:srgbClr val="A4A4A4"/>
                </a:solidFill>
                <a:latin typeface="Poppins" pitchFamily="2" charset="77"/>
                <a:cs typeface="Poppins" pitchFamily="2" charset="77"/>
              </a:defRPr>
            </a:lvl1pPr>
          </a:lstStyle>
          <a:p>
            <a:pPr lvl="0"/>
            <a:r>
              <a:rPr lang="en-US"/>
              <a:t>Title of your Case Study</a:t>
            </a:r>
          </a:p>
        </p:txBody>
      </p:sp>
      <p:sp>
        <p:nvSpPr>
          <p:cNvPr id="13" name="Google Shape;81;p7">
            <a:extLst>
              <a:ext uri="{FF2B5EF4-FFF2-40B4-BE49-F238E27FC236}">
                <a16:creationId xmlns:a16="http://schemas.microsoft.com/office/drawing/2014/main" id="{4FE1E28B-4030-3048-9675-6FBC15715490}"/>
              </a:ext>
            </a:extLst>
          </p:cNvPr>
          <p:cNvSpPr txBox="1">
            <a:spLocks noGrp="1"/>
          </p:cNvSpPr>
          <p:nvPr>
            <p:ph type="title" hasCustomPrompt="1"/>
          </p:nvPr>
        </p:nvSpPr>
        <p:spPr>
          <a:xfrm>
            <a:off x="880251" y="1087395"/>
            <a:ext cx="2711361" cy="906854"/>
          </a:xfrm>
          <a:prstGeom prst="rect">
            <a:avLst/>
          </a:prstGeom>
          <a:noFill/>
          <a:ln>
            <a:noFill/>
          </a:ln>
        </p:spPr>
        <p:txBody>
          <a:bodyPr spcFirstLastPara="1" wrap="square" lIns="0" tIns="45700" rIns="91425" bIns="45700" anchor="t" anchorCtr="0">
            <a:noAutofit/>
          </a:bodyPr>
          <a:lstStyle>
            <a:lvl1pPr lvl="0" algn="l">
              <a:lnSpc>
                <a:spcPct val="120000"/>
              </a:lnSpc>
              <a:spcBef>
                <a:spcPts val="0"/>
              </a:spcBef>
              <a:spcAft>
                <a:spcPts val="0"/>
              </a:spcAft>
              <a:buClr>
                <a:schemeClr val="dk1"/>
              </a:buClr>
              <a:buSzPts val="1800"/>
              <a:buNone/>
              <a:defRPr sz="1400" b="0" i="0">
                <a:solidFill>
                  <a:schemeClr val="accent2"/>
                </a:solidFill>
                <a:latin typeface="Arial" panose="020B0604020202020204" pitchFamily="34" charset="0"/>
                <a:ea typeface="Arial" panose="020B0604020202020204" pitchFamily="34" charset="0"/>
                <a:cs typeface="Arial" panose="020B0604020202020204" pitchFamily="34" charset="0"/>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Follow this two-columned layout for additional pages following case study cover. This makes it look editorial!</a:t>
            </a:r>
          </a:p>
        </p:txBody>
      </p:sp>
      <p:sp>
        <p:nvSpPr>
          <p:cNvPr id="14" name="Google Shape;71;p6">
            <a:extLst>
              <a:ext uri="{FF2B5EF4-FFF2-40B4-BE49-F238E27FC236}">
                <a16:creationId xmlns:a16="http://schemas.microsoft.com/office/drawing/2014/main" id="{147C8BA9-00AF-3548-94C2-D7B2CCD4467E}"/>
              </a:ext>
            </a:extLst>
          </p:cNvPr>
          <p:cNvSpPr txBox="1">
            <a:spLocks noGrp="1"/>
          </p:cNvSpPr>
          <p:nvPr>
            <p:ph type="body" idx="14"/>
          </p:nvPr>
        </p:nvSpPr>
        <p:spPr>
          <a:xfrm>
            <a:off x="4044075" y="1087395"/>
            <a:ext cx="2877933" cy="7578810"/>
          </a:xfrm>
          <a:prstGeom prst="rect">
            <a:avLst/>
          </a:prstGeom>
          <a:noFill/>
          <a:ln>
            <a:noFill/>
          </a:ln>
        </p:spPr>
        <p:txBody>
          <a:bodyPr spcFirstLastPara="1" wrap="square" lIns="0" tIns="0" rIns="0" bIns="45700" anchor="t" anchorCtr="0">
            <a:noAutofit/>
          </a:bodyPr>
          <a:lstStyle>
            <a:lvl1pPr marL="7938" lvl="0" indent="0" algn="l">
              <a:lnSpc>
                <a:spcPct val="114000"/>
              </a:lnSpc>
              <a:spcBef>
                <a:spcPts val="0"/>
              </a:spcBef>
              <a:spcAft>
                <a:spcPts val="600"/>
              </a:spcAft>
              <a:buSzPts val="1100"/>
              <a:buNone/>
              <a:tabLst/>
              <a:defRPr sz="1050" b="0" i="0">
                <a:solidFill>
                  <a:schemeClr val="tx1"/>
                </a:solidFill>
                <a:latin typeface="+mj-lt"/>
                <a:ea typeface="Poppins" pitchFamily="2" charset="77"/>
                <a:cs typeface="Poppins" pitchFamily="2" charset="77"/>
                <a:sym typeface="Poppins"/>
              </a:defRPr>
            </a:lvl1pPr>
            <a:lvl2pPr marL="914400" lvl="1" indent="-298450" algn="l">
              <a:lnSpc>
                <a:spcPct val="100000"/>
              </a:lnSpc>
              <a:spcBef>
                <a:spcPts val="600"/>
              </a:spcBef>
              <a:spcAft>
                <a:spcPts val="0"/>
              </a:spcAft>
              <a:buSzPts val="1100"/>
              <a:buChar char="▪"/>
              <a:defRPr sz="1100">
                <a:latin typeface="Arial"/>
                <a:ea typeface="Arial"/>
                <a:cs typeface="Arial"/>
                <a:sym typeface="Arial"/>
              </a:defRPr>
            </a:lvl2pPr>
            <a:lvl3pPr marL="1371600" lvl="2" indent="-285750" algn="l">
              <a:lnSpc>
                <a:spcPct val="100000"/>
              </a:lnSpc>
              <a:spcBef>
                <a:spcPts val="600"/>
              </a:spcBef>
              <a:spcAft>
                <a:spcPts val="0"/>
              </a:spcAft>
              <a:buSzPts val="900"/>
              <a:buChar char="▪"/>
              <a:defRPr sz="900"/>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31330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06777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08884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16058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3470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14307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80033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dirty="0"/>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44469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27417461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7" r:id="rId11"/>
    <p:sldLayoutId id="2147483743" r:id="rId12"/>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51835412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7.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0.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8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mailto:business.intelligence@groupm.com" TargetMode="External"/><Relationship Id="rId4" Type="http://schemas.openxmlformats.org/officeDocument/2006/relationships/image" Target="../media/image58.jpeg"/><Relationship Id="rId9"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hyperlink" Target="http://www.groupm.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96700DC-49A5-120D-DD14-9B6B2B51ED0B}"/>
            </a:ext>
          </a:extLst>
        </p:cNvPr>
        <p:cNvGrpSpPr/>
        <p:nvPr/>
      </p:nvGrpSpPr>
      <p:grpSpPr>
        <a:xfrm>
          <a:off x="0" y="0"/>
          <a:ext cx="0" cy="0"/>
          <a:chOff x="0" y="0"/>
          <a:chExt cx="0" cy="0"/>
        </a:xfrm>
      </p:grpSpPr>
      <p:sp>
        <p:nvSpPr>
          <p:cNvPr id="77" name="Rectangle 76">
            <a:extLst>
              <a:ext uri="{FF2B5EF4-FFF2-40B4-BE49-F238E27FC236}">
                <a16:creationId xmlns:a16="http://schemas.microsoft.com/office/drawing/2014/main" id="{31729BFE-8454-D0DA-2DA7-3B44C3BED5BA}"/>
              </a:ext>
            </a:extLst>
          </p:cNvPr>
          <p:cNvSpPr/>
          <p:nvPr/>
        </p:nvSpPr>
        <p:spPr>
          <a:xfrm rot="10800000">
            <a:off x="-50241" y="0"/>
            <a:ext cx="7771421" cy="10049055"/>
          </a:xfrm>
          <a:prstGeom prst="rect">
            <a:avLst/>
          </a:prstGeom>
          <a:gradFill>
            <a:gsLst>
              <a:gs pos="42000">
                <a:srgbClr val="FFFFFF">
                  <a:alpha val="0"/>
                </a:srgbClr>
              </a:gs>
              <a:gs pos="82000">
                <a:schemeClr val="accent1">
                  <a:alpha val="61390"/>
                </a:schemeClr>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nvGrpSpPr>
          <p:cNvPr id="14" name="Group 13">
            <a:extLst>
              <a:ext uri="{FF2B5EF4-FFF2-40B4-BE49-F238E27FC236}">
                <a16:creationId xmlns:a16="http://schemas.microsoft.com/office/drawing/2014/main" id="{C60E6393-26CB-6819-1149-5D5B8655E34A}"/>
              </a:ext>
            </a:extLst>
          </p:cNvPr>
          <p:cNvGrpSpPr/>
          <p:nvPr/>
        </p:nvGrpSpPr>
        <p:grpSpPr>
          <a:xfrm rot="10800000" flipV="1">
            <a:off x="10044943" y="6669846"/>
            <a:ext cx="5302002" cy="3994769"/>
            <a:chOff x="2668641" y="-1036346"/>
            <a:chExt cx="5302002" cy="7474133"/>
          </a:xfrm>
        </p:grpSpPr>
        <p:cxnSp>
          <p:nvCxnSpPr>
            <p:cNvPr id="16" name="Straight Connector 15">
              <a:extLst>
                <a:ext uri="{FF2B5EF4-FFF2-40B4-BE49-F238E27FC236}">
                  <a16:creationId xmlns:a16="http://schemas.microsoft.com/office/drawing/2014/main" id="{F7619DF0-34EC-FA95-DB37-D65A870D35C8}"/>
                </a:ext>
              </a:extLst>
            </p:cNvPr>
            <p:cNvCxnSpPr>
              <a:cxnSpLocks/>
            </p:cNvCxnSpPr>
            <p:nvPr/>
          </p:nvCxnSpPr>
          <p:spPr>
            <a:xfrm rot="10800000" flipV="1">
              <a:off x="2668641" y="-20243"/>
              <a:ext cx="0" cy="6458030"/>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DAFD04B-D1F5-33B8-E4E3-5723CD22FF18}"/>
                </a:ext>
              </a:extLst>
            </p:cNvPr>
            <p:cNvCxnSpPr>
              <a:cxnSpLocks/>
            </p:cNvCxnSpPr>
            <p:nvPr/>
          </p:nvCxnSpPr>
          <p:spPr>
            <a:xfrm rot="10800000" flipV="1">
              <a:off x="3078814" y="-269907"/>
              <a:ext cx="0" cy="6409938"/>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6CF5C87-ED47-E108-6CC5-B9D9DACA733A}"/>
                </a:ext>
              </a:extLst>
            </p:cNvPr>
            <p:cNvCxnSpPr>
              <a:cxnSpLocks/>
            </p:cNvCxnSpPr>
            <p:nvPr/>
          </p:nvCxnSpPr>
          <p:spPr>
            <a:xfrm rot="10800000" flipV="1">
              <a:off x="3488986" y="152245"/>
              <a:ext cx="0" cy="5987787"/>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6CEA6F-92E7-DC32-76C0-C27E5FA4B91F}"/>
                </a:ext>
              </a:extLst>
            </p:cNvPr>
            <p:cNvCxnSpPr>
              <a:cxnSpLocks/>
            </p:cNvCxnSpPr>
            <p:nvPr/>
          </p:nvCxnSpPr>
          <p:spPr>
            <a:xfrm rot="10800000" flipV="1">
              <a:off x="3899159" y="-692058"/>
              <a:ext cx="0" cy="6832089"/>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814A98-E309-B275-DA59-1CCB3041AEAC}"/>
                </a:ext>
              </a:extLst>
            </p:cNvPr>
            <p:cNvCxnSpPr>
              <a:cxnSpLocks/>
            </p:cNvCxnSpPr>
            <p:nvPr/>
          </p:nvCxnSpPr>
          <p:spPr>
            <a:xfrm rot="10800000" flipV="1">
              <a:off x="4309332" y="-514311"/>
              <a:ext cx="0" cy="6654343"/>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74204CE-305C-7265-5A86-BDA49E1EB445}"/>
                </a:ext>
              </a:extLst>
            </p:cNvPr>
            <p:cNvCxnSpPr>
              <a:cxnSpLocks/>
            </p:cNvCxnSpPr>
            <p:nvPr/>
          </p:nvCxnSpPr>
          <p:spPr>
            <a:xfrm rot="10800000" flipV="1">
              <a:off x="4719505" y="2881314"/>
              <a:ext cx="0" cy="3258718"/>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9370A9-44F4-64A9-80C5-D331180A392E}"/>
                </a:ext>
              </a:extLst>
            </p:cNvPr>
            <p:cNvCxnSpPr>
              <a:cxnSpLocks/>
            </p:cNvCxnSpPr>
            <p:nvPr/>
          </p:nvCxnSpPr>
          <p:spPr>
            <a:xfrm rot="10800000" flipV="1">
              <a:off x="5129678" y="3474175"/>
              <a:ext cx="0" cy="2665857"/>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C64F15F-3BFB-6A41-D56B-8382D41CC205}"/>
                </a:ext>
              </a:extLst>
            </p:cNvPr>
            <p:cNvCxnSpPr>
              <a:cxnSpLocks/>
            </p:cNvCxnSpPr>
            <p:nvPr/>
          </p:nvCxnSpPr>
          <p:spPr>
            <a:xfrm rot="10800000" flipV="1">
              <a:off x="5539851" y="2999887"/>
              <a:ext cx="0" cy="3140144"/>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A9302C2-8ABF-75AD-F50A-4E9DF776D0EA}"/>
                </a:ext>
              </a:extLst>
            </p:cNvPr>
            <p:cNvCxnSpPr>
              <a:cxnSpLocks/>
            </p:cNvCxnSpPr>
            <p:nvPr/>
          </p:nvCxnSpPr>
          <p:spPr>
            <a:xfrm rot="10800000" flipV="1">
              <a:off x="5950024" y="3270908"/>
              <a:ext cx="0" cy="2869124"/>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48F71C5-E23A-9B9B-EE53-BE199593B848}"/>
                </a:ext>
              </a:extLst>
            </p:cNvPr>
            <p:cNvCxnSpPr>
              <a:cxnSpLocks/>
            </p:cNvCxnSpPr>
            <p:nvPr/>
          </p:nvCxnSpPr>
          <p:spPr>
            <a:xfrm rot="10800000" flipV="1">
              <a:off x="6344144" y="3491113"/>
              <a:ext cx="0" cy="2648919"/>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8A653C-272B-E8E4-5E01-3C352F543FA4}"/>
                </a:ext>
              </a:extLst>
            </p:cNvPr>
            <p:cNvCxnSpPr>
              <a:cxnSpLocks/>
            </p:cNvCxnSpPr>
            <p:nvPr/>
          </p:nvCxnSpPr>
          <p:spPr>
            <a:xfrm rot="10800000" flipV="1">
              <a:off x="6756177" y="3016825"/>
              <a:ext cx="0" cy="3123206"/>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48FC39-4195-4462-E6C9-4234C774081F}"/>
                </a:ext>
              </a:extLst>
            </p:cNvPr>
            <p:cNvCxnSpPr>
              <a:cxnSpLocks/>
            </p:cNvCxnSpPr>
            <p:nvPr/>
          </p:nvCxnSpPr>
          <p:spPr>
            <a:xfrm rot="10800000" flipV="1">
              <a:off x="7166350" y="3287848"/>
              <a:ext cx="0" cy="2852184"/>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97494D6-9225-42DF-AB6C-7722B3850534}"/>
                </a:ext>
              </a:extLst>
            </p:cNvPr>
            <p:cNvCxnSpPr>
              <a:cxnSpLocks/>
            </p:cNvCxnSpPr>
            <p:nvPr/>
          </p:nvCxnSpPr>
          <p:spPr>
            <a:xfrm rot="10800000" flipV="1">
              <a:off x="7576523" y="3687345"/>
              <a:ext cx="0" cy="2452686"/>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E52E5A0-A5EA-840E-E605-DBCBC21C9532}"/>
                </a:ext>
              </a:extLst>
            </p:cNvPr>
            <p:cNvCxnSpPr>
              <a:cxnSpLocks/>
            </p:cNvCxnSpPr>
            <p:nvPr/>
          </p:nvCxnSpPr>
          <p:spPr>
            <a:xfrm rot="10800000" flipV="1">
              <a:off x="7970643" y="4959108"/>
              <a:ext cx="0" cy="1180923"/>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78667A8-DD78-BCD7-CA24-32318FFC5D00}"/>
                </a:ext>
              </a:extLst>
            </p:cNvPr>
            <p:cNvCxnSpPr>
              <a:cxnSpLocks/>
            </p:cNvCxnSpPr>
            <p:nvPr/>
          </p:nvCxnSpPr>
          <p:spPr>
            <a:xfrm rot="10800000" flipV="1">
              <a:off x="4719505" y="-1036346"/>
              <a:ext cx="0" cy="3043149"/>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EF0E28-35FD-E135-3489-EE762D604548}"/>
                </a:ext>
              </a:extLst>
            </p:cNvPr>
            <p:cNvCxnSpPr>
              <a:cxnSpLocks/>
            </p:cNvCxnSpPr>
            <p:nvPr/>
          </p:nvCxnSpPr>
          <p:spPr>
            <a:xfrm rot="10800000" flipV="1">
              <a:off x="5129678" y="-647622"/>
              <a:ext cx="0" cy="2241584"/>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D73869A-68DC-953F-A799-D0E51AFAB79D}"/>
                </a:ext>
              </a:extLst>
            </p:cNvPr>
            <p:cNvCxnSpPr>
              <a:cxnSpLocks/>
            </p:cNvCxnSpPr>
            <p:nvPr/>
          </p:nvCxnSpPr>
          <p:spPr>
            <a:xfrm rot="10800000" flipV="1">
              <a:off x="5539851" y="-249064"/>
              <a:ext cx="0" cy="1487309"/>
            </a:xfrm>
            <a:prstGeom prst="line">
              <a:avLst/>
            </a:prstGeom>
            <a:ln w="63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grpSp>
      <p:pic>
        <p:nvPicPr>
          <p:cNvPr id="45" name="Picture 44" descr="A white text on a black background&#10;&#10;Description automatically generated">
            <a:extLst>
              <a:ext uri="{FF2B5EF4-FFF2-40B4-BE49-F238E27FC236}">
                <a16:creationId xmlns:a16="http://schemas.microsoft.com/office/drawing/2014/main" id="{67E9CB71-6FED-2B47-AF07-664BA5F37E50}"/>
              </a:ext>
            </a:extLst>
          </p:cNvPr>
          <p:cNvPicPr>
            <a:picLocks noChangeAspect="1"/>
          </p:cNvPicPr>
          <p:nvPr/>
        </p:nvPicPr>
        <p:blipFill>
          <a:blip r:embed="rId3"/>
          <a:stretch>
            <a:fillRect/>
          </a:stretch>
        </p:blipFill>
        <p:spPr>
          <a:xfrm>
            <a:off x="6495432" y="333229"/>
            <a:ext cx="899143" cy="257321"/>
          </a:xfrm>
          <a:prstGeom prst="rect">
            <a:avLst/>
          </a:prstGeom>
        </p:spPr>
      </p:pic>
      <p:pic>
        <p:nvPicPr>
          <p:cNvPr id="78" name="Picture 77" descr="A black background with a star&#10;&#10;Description automatically generated">
            <a:extLst>
              <a:ext uri="{FF2B5EF4-FFF2-40B4-BE49-F238E27FC236}">
                <a16:creationId xmlns:a16="http://schemas.microsoft.com/office/drawing/2014/main" id="{0D93E84C-57D0-D5E9-200F-7AA6282672ED}"/>
              </a:ext>
            </a:extLst>
          </p:cNvPr>
          <p:cNvPicPr>
            <a:picLocks noChangeAspect="1"/>
          </p:cNvPicPr>
          <p:nvPr/>
        </p:nvPicPr>
        <p:blipFill>
          <a:blip r:embed="rId4">
            <a:lum bright="70000" contrast="-70000"/>
            <a:alphaModFix amt="20000"/>
          </a:blip>
          <a:srcRect l="39187" t="7277"/>
          <a:stretch/>
        </p:blipFill>
        <p:spPr>
          <a:xfrm rot="10800000">
            <a:off x="3835471" y="5641679"/>
            <a:ext cx="5216160" cy="6513989"/>
          </a:xfrm>
          <a:prstGeom prst="rect">
            <a:avLst/>
          </a:prstGeom>
        </p:spPr>
      </p:pic>
      <p:grpSp>
        <p:nvGrpSpPr>
          <p:cNvPr id="219" name="Group 218">
            <a:extLst>
              <a:ext uri="{FF2B5EF4-FFF2-40B4-BE49-F238E27FC236}">
                <a16:creationId xmlns:a16="http://schemas.microsoft.com/office/drawing/2014/main" id="{95655DF1-BC4D-6ACF-CADA-8A5A4C6DA53D}"/>
              </a:ext>
            </a:extLst>
          </p:cNvPr>
          <p:cNvGrpSpPr/>
          <p:nvPr/>
        </p:nvGrpSpPr>
        <p:grpSpPr>
          <a:xfrm>
            <a:off x="957545" y="8110257"/>
            <a:ext cx="4604213" cy="1383703"/>
            <a:chOff x="1073076" y="7926785"/>
            <a:chExt cx="4604213" cy="1383703"/>
          </a:xfrm>
        </p:grpSpPr>
        <p:grpSp>
          <p:nvGrpSpPr>
            <p:cNvPr id="79" name="Group 78">
              <a:extLst>
                <a:ext uri="{FF2B5EF4-FFF2-40B4-BE49-F238E27FC236}">
                  <a16:creationId xmlns:a16="http://schemas.microsoft.com/office/drawing/2014/main" id="{EFB3D7FA-5919-3E80-D5DA-8C1C4F7DD953}"/>
                </a:ext>
              </a:extLst>
            </p:cNvPr>
            <p:cNvGrpSpPr/>
            <p:nvPr/>
          </p:nvGrpSpPr>
          <p:grpSpPr>
            <a:xfrm>
              <a:off x="1073076" y="7926785"/>
              <a:ext cx="4604213" cy="1383703"/>
              <a:chOff x="882576" y="8269026"/>
              <a:chExt cx="4604213" cy="1383703"/>
            </a:xfrm>
          </p:grpSpPr>
          <p:sp>
            <p:nvSpPr>
              <p:cNvPr id="3" name="TextBox 2">
                <a:extLst>
                  <a:ext uri="{FF2B5EF4-FFF2-40B4-BE49-F238E27FC236}">
                    <a16:creationId xmlns:a16="http://schemas.microsoft.com/office/drawing/2014/main" id="{6CC0C43B-67BB-D18D-E0DC-C10EC90F6B76}"/>
                  </a:ext>
                </a:extLst>
              </p:cNvPr>
              <p:cNvSpPr txBox="1"/>
              <p:nvPr/>
            </p:nvSpPr>
            <p:spPr>
              <a:xfrm>
                <a:off x="882576" y="8269026"/>
                <a:ext cx="4604213" cy="399853"/>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2200" dirty="0">
                    <a:solidFill>
                      <a:schemeClr val="bg1"/>
                    </a:solidFill>
                    <a:latin typeface="Poppins ExtraLight" pitchFamily="2" charset="77"/>
                    <a:cs typeface="Poppins ExtraLight" pitchFamily="2" charset="77"/>
                  </a:rPr>
                  <a:t>2024 </a:t>
                </a:r>
                <a:r>
                  <a:rPr lang="en-US" sz="2200" dirty="0" err="1">
                    <a:solidFill>
                      <a:schemeClr val="bg1"/>
                    </a:solidFill>
                    <a:latin typeface="Poppins ExtraLight" pitchFamily="2" charset="77"/>
                    <a:cs typeface="Poppins ExtraLight" pitchFamily="2" charset="77"/>
                  </a:rPr>
                  <a:t>Küresel</a:t>
                </a:r>
                <a:r>
                  <a:rPr lang="en-US" sz="2200" dirty="0">
                    <a:solidFill>
                      <a:schemeClr val="bg1"/>
                    </a:solidFill>
                    <a:latin typeface="Poppins ExtraLight" pitchFamily="2" charset="77"/>
                    <a:cs typeface="Poppins ExtraLight" pitchFamily="2" charset="77"/>
                  </a:rPr>
                  <a:t> </a:t>
                </a:r>
                <a:r>
                  <a:rPr lang="en-US" sz="2200" dirty="0" err="1">
                    <a:solidFill>
                      <a:schemeClr val="bg1"/>
                    </a:solidFill>
                    <a:latin typeface="Poppins ExtraLight" pitchFamily="2" charset="77"/>
                    <a:cs typeface="Poppins ExtraLight" pitchFamily="2" charset="77"/>
                  </a:rPr>
                  <a:t>Yıl</a:t>
                </a:r>
                <a:r>
                  <a:rPr lang="en-US" sz="2200" dirty="0">
                    <a:solidFill>
                      <a:schemeClr val="bg1"/>
                    </a:solidFill>
                    <a:latin typeface="Poppins ExtraLight" pitchFamily="2" charset="77"/>
                    <a:cs typeface="Poppins ExtraLight" pitchFamily="2" charset="77"/>
                  </a:rPr>
                  <a:t> - Sonu - </a:t>
                </a:r>
                <a:r>
                  <a:rPr lang="en-US" sz="2200" dirty="0" err="1">
                    <a:solidFill>
                      <a:schemeClr val="bg1"/>
                    </a:solidFill>
                    <a:latin typeface="Poppins ExtraLight" pitchFamily="2" charset="77"/>
                    <a:cs typeface="Poppins ExtraLight" pitchFamily="2" charset="77"/>
                  </a:rPr>
                  <a:t>Tahmini</a:t>
                </a:r>
                <a:endParaRPr kumimoji="0" lang="en-US" sz="2200" b="0" i="0" u="none" strike="noStrike" kern="1200" cap="none" spc="0" normalizeH="0" baseline="0" noProof="0" dirty="0">
                  <a:ln>
                    <a:noFill/>
                  </a:ln>
                  <a:solidFill>
                    <a:schemeClr val="bg1"/>
                  </a:solidFill>
                  <a:effectLst/>
                  <a:uLnTx/>
                  <a:uFillTx/>
                  <a:latin typeface="Poppins ExtraLight" pitchFamily="2" charset="77"/>
                  <a:ea typeface="+mn-ea"/>
                  <a:cs typeface="Poppins ExtraLight" pitchFamily="2" charset="77"/>
                </a:endParaRPr>
              </a:p>
            </p:txBody>
          </p:sp>
          <p:sp>
            <p:nvSpPr>
              <p:cNvPr id="8" name="TextBox 7">
                <a:extLst>
                  <a:ext uri="{FF2B5EF4-FFF2-40B4-BE49-F238E27FC236}">
                    <a16:creationId xmlns:a16="http://schemas.microsoft.com/office/drawing/2014/main" id="{47251807-8320-D217-088E-529D310026CC}"/>
                  </a:ext>
                </a:extLst>
              </p:cNvPr>
              <p:cNvSpPr txBox="1"/>
              <p:nvPr/>
            </p:nvSpPr>
            <p:spPr>
              <a:xfrm>
                <a:off x="973774" y="9327640"/>
                <a:ext cx="1550074" cy="325089"/>
              </a:xfrm>
              <a:prstGeom prst="rect">
                <a:avLst/>
              </a:prstGeom>
              <a:noFill/>
            </p:spPr>
            <p:txBody>
              <a:bodyPr wrap="square" lIns="0" tIns="0" rIns="0" bIns="0" rtlCol="0" anchor="t">
                <a:spAutoFit/>
              </a:bodyPr>
              <a:lstStyle/>
              <a:p>
                <a:pPr marL="0" marR="0" lvl="0" indent="0" algn="l" defTabSz="457200" rtl="0" eaLnBrk="1" fontAlgn="auto" latinLnBrk="0" hangingPunct="1">
                  <a:lnSpc>
                    <a:spcPts val="2860"/>
                  </a:lnSpc>
                  <a:spcBef>
                    <a:spcPts val="0"/>
                  </a:spcBef>
                  <a:spcAft>
                    <a:spcPts val="0"/>
                  </a:spcAft>
                  <a:buClrTx/>
                  <a:buSzTx/>
                  <a:buFontTx/>
                  <a:buNone/>
                  <a:tabLst/>
                  <a:defRPr/>
                </a:pPr>
                <a:r>
                  <a:rPr kumimoji="0" lang="en-US" sz="1100" b="1" u="none" strike="noStrike" kern="1200" cap="none" spc="0" normalizeH="0" baseline="0" noProof="0" dirty="0" err="1">
                    <a:ln>
                      <a:noFill/>
                    </a:ln>
                    <a:solidFill>
                      <a:schemeClr val="bg1"/>
                    </a:solidFill>
                    <a:effectLst/>
                    <a:uLnTx/>
                    <a:uFillTx/>
                    <a:latin typeface="Poppins" pitchFamily="2" charset="77"/>
                    <a:cs typeface="Poppins" pitchFamily="2" charset="77"/>
                  </a:rPr>
                  <a:t>Aralık</a:t>
                </a:r>
                <a:r>
                  <a:rPr kumimoji="0" lang="en-US" sz="1100" b="1" u="none" strike="noStrike" kern="1200" cap="none" spc="0" normalizeH="0" baseline="0" noProof="0" dirty="0">
                    <a:ln>
                      <a:noFill/>
                    </a:ln>
                    <a:solidFill>
                      <a:schemeClr val="bg1"/>
                    </a:solidFill>
                    <a:effectLst/>
                    <a:uLnTx/>
                    <a:uFillTx/>
                    <a:latin typeface="Poppins" pitchFamily="2" charset="77"/>
                    <a:cs typeface="Poppins" pitchFamily="2" charset="77"/>
                  </a:rPr>
                  <a:t> 2024</a:t>
                </a:r>
                <a:endParaRPr kumimoji="0" lang="en-US" sz="1100" b="1" u="none" strike="noStrike" kern="1200" cap="none" spc="0" normalizeH="0" baseline="30000" noProof="0" dirty="0">
                  <a:ln>
                    <a:noFill/>
                  </a:ln>
                  <a:solidFill>
                    <a:schemeClr val="bg1"/>
                  </a:solidFill>
                  <a:effectLst/>
                  <a:uLnTx/>
                  <a:uFillTx/>
                  <a:latin typeface="Poppins" pitchFamily="2" charset="77"/>
                  <a:cs typeface="Poppins" pitchFamily="2" charset="77"/>
                </a:endParaRPr>
              </a:p>
            </p:txBody>
          </p:sp>
          <p:sp>
            <p:nvSpPr>
              <p:cNvPr id="15" name="Rectangle 14">
                <a:extLst>
                  <a:ext uri="{FF2B5EF4-FFF2-40B4-BE49-F238E27FC236}">
                    <a16:creationId xmlns:a16="http://schemas.microsoft.com/office/drawing/2014/main" id="{E9B2F5A6-D18A-AF80-D94D-687A3581873C}"/>
                  </a:ext>
                </a:extLst>
              </p:cNvPr>
              <p:cNvSpPr/>
              <p:nvPr/>
            </p:nvSpPr>
            <p:spPr>
              <a:xfrm>
                <a:off x="893171" y="8894770"/>
                <a:ext cx="4494863" cy="363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nSpc>
                    <a:spcPts val="2060"/>
                  </a:lnSpc>
                  <a:defRPr/>
                </a:pPr>
                <a:r>
                  <a:rPr kumimoji="0" lang="en-US" sz="1100" b="0" i="0" u="none" strike="noStrike" kern="1200" cap="none" spc="0" normalizeH="0" baseline="0" noProof="0" dirty="0" err="1">
                    <a:ln>
                      <a:noFill/>
                    </a:ln>
                    <a:solidFill>
                      <a:schemeClr val="bg1"/>
                    </a:solidFill>
                    <a:effectLst/>
                    <a:uLnTx/>
                    <a:uFillTx/>
                    <a:latin typeface="Poppins" pitchFamily="2" charset="77"/>
                    <a:ea typeface="+mn-ea"/>
                    <a:cs typeface="Poppins" pitchFamily="2" charset="77"/>
                  </a:rPr>
                  <a:t>WPP'nin</a:t>
                </a:r>
                <a:r>
                  <a:rPr kumimoji="0" lang="en-US" sz="1100" b="0"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 </a:t>
                </a:r>
                <a:r>
                  <a:rPr kumimoji="0" lang="en-US" sz="1100" b="0" i="0" u="none" strike="noStrike" kern="1200" cap="none" spc="0" normalizeH="0" baseline="0" noProof="0" dirty="0" err="1">
                    <a:ln>
                      <a:noFill/>
                    </a:ln>
                    <a:solidFill>
                      <a:schemeClr val="bg1"/>
                    </a:solidFill>
                    <a:effectLst/>
                    <a:uLnTx/>
                    <a:uFillTx/>
                    <a:latin typeface="Poppins" pitchFamily="2" charset="77"/>
                    <a:ea typeface="+mn-ea"/>
                    <a:cs typeface="Poppins" pitchFamily="2" charset="77"/>
                  </a:rPr>
                  <a:t>Medya</a:t>
                </a:r>
                <a:r>
                  <a:rPr kumimoji="0" lang="en-US" sz="1100" b="0"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 </a:t>
                </a:r>
                <a:r>
                  <a:rPr kumimoji="0" lang="en-US" sz="1100" b="0" i="0" u="none" strike="noStrike" kern="1200" cap="none" spc="0" normalizeH="0" baseline="0" noProof="0" dirty="0" err="1">
                    <a:ln>
                      <a:noFill/>
                    </a:ln>
                    <a:solidFill>
                      <a:schemeClr val="bg1"/>
                    </a:solidFill>
                    <a:effectLst/>
                    <a:uLnTx/>
                    <a:uFillTx/>
                    <a:latin typeface="Poppins" pitchFamily="2" charset="77"/>
                    <a:ea typeface="+mn-ea"/>
                    <a:cs typeface="Poppins" pitchFamily="2" charset="77"/>
                  </a:rPr>
                  <a:t>Yatırım</a:t>
                </a:r>
                <a:r>
                  <a:rPr kumimoji="0" lang="en-US" sz="1100" b="0"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 </a:t>
                </a:r>
                <a:r>
                  <a:rPr kumimoji="0" lang="en-US" sz="1100" b="0" i="0" u="none" strike="noStrike" kern="1200" cap="none" spc="0" normalizeH="0" baseline="0" noProof="0" dirty="0" err="1">
                    <a:ln>
                      <a:noFill/>
                    </a:ln>
                    <a:solidFill>
                      <a:schemeClr val="bg1"/>
                    </a:solidFill>
                    <a:effectLst/>
                    <a:uLnTx/>
                    <a:uFillTx/>
                    <a:latin typeface="Poppins" pitchFamily="2" charset="77"/>
                    <a:ea typeface="+mn-ea"/>
                    <a:cs typeface="Poppins" pitchFamily="2" charset="77"/>
                  </a:rPr>
                  <a:t>Grubu</a:t>
                </a:r>
                <a:r>
                  <a:rPr kumimoji="0" lang="en-US" sz="1100" b="0"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 </a:t>
                </a:r>
                <a:r>
                  <a:rPr kumimoji="0" lang="en-US" sz="1100" b="0" i="0" u="none" strike="noStrike" kern="1200" cap="none" spc="0" normalizeH="0" baseline="0" noProof="0" dirty="0" err="1">
                    <a:ln>
                      <a:noFill/>
                    </a:ln>
                    <a:solidFill>
                      <a:schemeClr val="bg1"/>
                    </a:solidFill>
                    <a:effectLst/>
                    <a:uLnTx/>
                    <a:uFillTx/>
                    <a:latin typeface="Poppins" pitchFamily="2" charset="77"/>
                    <a:ea typeface="+mn-ea"/>
                    <a:cs typeface="Poppins" pitchFamily="2" charset="77"/>
                  </a:rPr>
                  <a:t>GroupM'den</a:t>
                </a:r>
                <a:r>
                  <a:rPr kumimoji="0" lang="en-US" sz="1100" b="0"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 </a:t>
                </a:r>
                <a:r>
                  <a:rPr kumimoji="0" lang="en-US" sz="1100" b="0" i="0" u="none" strike="noStrike" kern="1200" cap="none" spc="0" normalizeH="0" baseline="0" noProof="0" dirty="0" err="1">
                    <a:ln>
                      <a:noFill/>
                    </a:ln>
                    <a:solidFill>
                      <a:schemeClr val="bg1"/>
                    </a:solidFill>
                    <a:effectLst/>
                    <a:uLnTx/>
                    <a:uFillTx/>
                    <a:latin typeface="Poppins" pitchFamily="2" charset="77"/>
                    <a:ea typeface="+mn-ea"/>
                    <a:cs typeface="Poppins" pitchFamily="2" charset="77"/>
                  </a:rPr>
                  <a:t>Rapor</a:t>
                </a:r>
                <a:endParaRPr kumimoji="0" lang="en-US" sz="1100" b="0" i="0" u="none" strike="noStrike" kern="1200" cap="none" spc="0" normalizeH="0" baseline="0" noProof="0" dirty="0">
                  <a:ln>
                    <a:noFill/>
                  </a:ln>
                  <a:solidFill>
                    <a:schemeClr val="bg1"/>
                  </a:solidFill>
                  <a:effectLst/>
                  <a:uLnTx/>
                  <a:uFillTx/>
                  <a:latin typeface="Poppins" pitchFamily="2" charset="77"/>
                  <a:ea typeface="+mn-ea"/>
                  <a:cs typeface="Poppins" pitchFamily="2" charset="77"/>
                </a:endParaRPr>
              </a:p>
              <a:p>
                <a:pPr marL="0" marR="0" lvl="0" indent="0" algn="l" defTabSz="457200" rtl="0" eaLnBrk="1" fontAlgn="auto" latinLnBrk="0" hangingPunct="1">
                  <a:lnSpc>
                    <a:spcPts val="206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solidFill>
                  <a:effectLst/>
                  <a:uLnTx/>
                  <a:uFillTx/>
                  <a:latin typeface="Poppins" pitchFamily="2" charset="77"/>
                  <a:ea typeface="+mn-ea"/>
                  <a:cs typeface="Poppins" pitchFamily="2" charset="77"/>
                </a:endParaRPr>
              </a:p>
            </p:txBody>
          </p:sp>
        </p:grpSp>
        <p:cxnSp>
          <p:nvCxnSpPr>
            <p:cNvPr id="6" name="Straight Connector 5">
              <a:extLst>
                <a:ext uri="{FF2B5EF4-FFF2-40B4-BE49-F238E27FC236}">
                  <a16:creationId xmlns:a16="http://schemas.microsoft.com/office/drawing/2014/main" id="{C769A836-4B00-C3DD-3C5C-B1247D72CFC7}"/>
                </a:ext>
              </a:extLst>
            </p:cNvPr>
            <p:cNvCxnSpPr>
              <a:cxnSpLocks/>
            </p:cNvCxnSpPr>
            <p:nvPr/>
          </p:nvCxnSpPr>
          <p:spPr>
            <a:xfrm>
              <a:off x="1148303" y="8969631"/>
              <a:ext cx="38065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20" name="Picture 219" descr="A picture containing text, person, silhouette&#10;&#10;Description automatically generated">
            <a:extLst>
              <a:ext uri="{FF2B5EF4-FFF2-40B4-BE49-F238E27FC236}">
                <a16:creationId xmlns:a16="http://schemas.microsoft.com/office/drawing/2014/main" id="{F18C1D02-9EB5-23BC-4758-8EDD0E9805E9}"/>
              </a:ext>
            </a:extLst>
          </p:cNvPr>
          <p:cNvPicPr>
            <a:picLocks noChangeAspect="1"/>
          </p:cNvPicPr>
          <p:nvPr/>
        </p:nvPicPr>
        <p:blipFill>
          <a:blip r:embed="rId5">
            <a:duotone>
              <a:prstClr val="black"/>
              <a:schemeClr val="tx2">
                <a:tint val="45000"/>
                <a:satMod val="400000"/>
              </a:schemeClr>
            </a:duotone>
            <a:alphaModFix amt="31000"/>
            <a:extLst>
              <a:ext uri="{28A0092B-C50C-407E-A947-70E740481C1C}">
                <a14:useLocalDpi xmlns:a14="http://schemas.microsoft.com/office/drawing/2010/main" val="0"/>
              </a:ext>
            </a:extLst>
          </a:blip>
          <a:stretch>
            <a:fillRect/>
          </a:stretch>
        </p:blipFill>
        <p:spPr>
          <a:xfrm>
            <a:off x="72413" y="3330932"/>
            <a:ext cx="4874329" cy="2796660"/>
          </a:xfrm>
          <a:prstGeom prst="rect">
            <a:avLst/>
          </a:prstGeom>
        </p:spPr>
      </p:pic>
      <p:pic>
        <p:nvPicPr>
          <p:cNvPr id="218" name="Picture 217" descr="A black background with a star&#10;&#10;Description automatically generated">
            <a:extLst>
              <a:ext uri="{FF2B5EF4-FFF2-40B4-BE49-F238E27FC236}">
                <a16:creationId xmlns:a16="http://schemas.microsoft.com/office/drawing/2014/main" id="{F1051E50-B59A-F065-B01E-B582F00AA656}"/>
              </a:ext>
            </a:extLst>
          </p:cNvPr>
          <p:cNvPicPr>
            <a:picLocks noChangeAspect="1"/>
          </p:cNvPicPr>
          <p:nvPr/>
        </p:nvPicPr>
        <p:blipFill>
          <a:blip r:embed="rId4">
            <a:lum bright="70000" contrast="-70000"/>
            <a:alphaModFix amt="20000"/>
          </a:blip>
          <a:srcRect l="40351" t="24170"/>
          <a:stretch/>
        </p:blipFill>
        <p:spPr>
          <a:xfrm>
            <a:off x="-71120" y="-81281"/>
            <a:ext cx="4006200" cy="4171331"/>
          </a:xfrm>
          <a:prstGeom prst="rect">
            <a:avLst/>
          </a:prstGeom>
        </p:spPr>
      </p:pic>
      <p:grpSp>
        <p:nvGrpSpPr>
          <p:cNvPr id="252" name="Group 251">
            <a:extLst>
              <a:ext uri="{FF2B5EF4-FFF2-40B4-BE49-F238E27FC236}">
                <a16:creationId xmlns:a16="http://schemas.microsoft.com/office/drawing/2014/main" id="{9DFDAE21-716E-CEE4-E7F1-6D2514649A55}"/>
              </a:ext>
            </a:extLst>
          </p:cNvPr>
          <p:cNvGrpSpPr/>
          <p:nvPr/>
        </p:nvGrpSpPr>
        <p:grpSpPr>
          <a:xfrm>
            <a:off x="7120020" y="8974039"/>
            <a:ext cx="395534" cy="634830"/>
            <a:chOff x="7194917" y="2489674"/>
            <a:chExt cx="395534" cy="634830"/>
          </a:xfrm>
        </p:grpSpPr>
        <p:sp>
          <p:nvSpPr>
            <p:cNvPr id="254" name="Oval 253">
              <a:extLst>
                <a:ext uri="{FF2B5EF4-FFF2-40B4-BE49-F238E27FC236}">
                  <a16:creationId xmlns:a16="http://schemas.microsoft.com/office/drawing/2014/main" id="{D410BC0F-B175-31A2-5E31-9678C9A7BAC7}"/>
                </a:ext>
              </a:extLst>
            </p:cNvPr>
            <p:cNvSpPr/>
            <p:nvPr/>
          </p:nvSpPr>
          <p:spPr>
            <a:xfrm>
              <a:off x="7303503" y="2489674"/>
              <a:ext cx="188065" cy="188065"/>
            </a:xfrm>
            <a:prstGeom prst="ellipse">
              <a:avLst/>
            </a:prstGeom>
            <a:solidFill>
              <a:schemeClr val="bg1">
                <a:alpha val="2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5" name="Group 254">
              <a:extLst>
                <a:ext uri="{FF2B5EF4-FFF2-40B4-BE49-F238E27FC236}">
                  <a16:creationId xmlns:a16="http://schemas.microsoft.com/office/drawing/2014/main" id="{35FC1A1E-D9F1-0B11-1019-883A55FEE6D3}"/>
                </a:ext>
              </a:extLst>
            </p:cNvPr>
            <p:cNvGrpSpPr/>
            <p:nvPr/>
          </p:nvGrpSpPr>
          <p:grpSpPr>
            <a:xfrm>
              <a:off x="7194917" y="2728390"/>
              <a:ext cx="395534" cy="396114"/>
              <a:chOff x="8094113" y="5776238"/>
              <a:chExt cx="3738441" cy="3743928"/>
            </a:xfrm>
          </p:grpSpPr>
          <p:sp>
            <p:nvSpPr>
              <p:cNvPr id="256" name="Freeform 255">
                <a:extLst>
                  <a:ext uri="{FF2B5EF4-FFF2-40B4-BE49-F238E27FC236}">
                    <a16:creationId xmlns:a16="http://schemas.microsoft.com/office/drawing/2014/main" id="{E65B0E07-BFBE-9CC8-D6C7-629B7163258E}"/>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bg1"/>
              </a:solidFill>
              <a:ln w="8185" cap="flat">
                <a:noFill/>
                <a:prstDash val="solid"/>
                <a:miter/>
              </a:ln>
            </p:spPr>
            <p:txBody>
              <a:bodyPr rtlCol="0" anchor="ctr"/>
              <a:lstStyle/>
              <a:p>
                <a:endParaRPr lang="en-US" dirty="0"/>
              </a:p>
            </p:txBody>
          </p:sp>
          <p:sp>
            <p:nvSpPr>
              <p:cNvPr id="257" name="Freeform 256">
                <a:extLst>
                  <a:ext uri="{FF2B5EF4-FFF2-40B4-BE49-F238E27FC236}">
                    <a16:creationId xmlns:a16="http://schemas.microsoft.com/office/drawing/2014/main" id="{6F9F643A-B29A-1915-A379-3CEB47E16427}"/>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bg1">
                  <a:alpha val="50000"/>
                </a:schemeClr>
              </a:solidFill>
              <a:ln w="8185" cap="flat">
                <a:noFill/>
                <a:prstDash val="solid"/>
                <a:miter/>
              </a:ln>
            </p:spPr>
            <p:txBody>
              <a:bodyPr rtlCol="0" anchor="ctr"/>
              <a:lstStyle/>
              <a:p>
                <a:endParaRPr lang="en-US" dirty="0"/>
              </a:p>
            </p:txBody>
          </p:sp>
          <p:sp>
            <p:nvSpPr>
              <p:cNvPr id="258" name="Freeform 257">
                <a:extLst>
                  <a:ext uri="{FF2B5EF4-FFF2-40B4-BE49-F238E27FC236}">
                    <a16:creationId xmlns:a16="http://schemas.microsoft.com/office/drawing/2014/main" id="{40601936-D4B5-98D4-186D-D0F84F78848A}"/>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bg1">
                  <a:alpha val="75000"/>
                </a:schemeClr>
              </a:solidFill>
              <a:ln w="8185" cap="flat">
                <a:noFill/>
                <a:prstDash val="solid"/>
                <a:miter/>
              </a:ln>
            </p:spPr>
            <p:txBody>
              <a:bodyPr rtlCol="0" anchor="ctr"/>
              <a:lstStyle/>
              <a:p>
                <a:endParaRPr lang="en-US" dirty="0"/>
              </a:p>
            </p:txBody>
          </p:sp>
          <p:sp>
            <p:nvSpPr>
              <p:cNvPr id="259" name="Freeform 258">
                <a:extLst>
                  <a:ext uri="{FF2B5EF4-FFF2-40B4-BE49-F238E27FC236}">
                    <a16:creationId xmlns:a16="http://schemas.microsoft.com/office/drawing/2014/main" id="{A9C532EC-9E53-B879-B834-338DCC632604}"/>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bg1">
                  <a:alpha val="25000"/>
                </a:schemeClr>
              </a:solidFill>
              <a:ln w="8185" cap="flat">
                <a:noFill/>
                <a:prstDash val="solid"/>
                <a:miter/>
              </a:ln>
            </p:spPr>
            <p:txBody>
              <a:bodyPr rtlCol="0" anchor="ctr"/>
              <a:lstStyle/>
              <a:p>
                <a:endParaRPr lang="en-US" dirty="0"/>
              </a:p>
            </p:txBody>
          </p:sp>
        </p:grpSp>
      </p:grpSp>
      <p:grpSp>
        <p:nvGrpSpPr>
          <p:cNvPr id="2" name="Group 1">
            <a:extLst>
              <a:ext uri="{FF2B5EF4-FFF2-40B4-BE49-F238E27FC236}">
                <a16:creationId xmlns:a16="http://schemas.microsoft.com/office/drawing/2014/main" id="{C337C229-5AF8-4581-3CD4-C9C88A36A67F}"/>
              </a:ext>
            </a:extLst>
          </p:cNvPr>
          <p:cNvGrpSpPr/>
          <p:nvPr/>
        </p:nvGrpSpPr>
        <p:grpSpPr>
          <a:xfrm>
            <a:off x="5037685" y="1825636"/>
            <a:ext cx="2227158" cy="3695595"/>
            <a:chOff x="5037685" y="1825636"/>
            <a:chExt cx="2227158" cy="3695595"/>
          </a:xfrm>
        </p:grpSpPr>
        <p:sp>
          <p:nvSpPr>
            <p:cNvPr id="268" name="Hexagon 267">
              <a:extLst>
                <a:ext uri="{FF2B5EF4-FFF2-40B4-BE49-F238E27FC236}">
                  <a16:creationId xmlns:a16="http://schemas.microsoft.com/office/drawing/2014/main" id="{1012D822-A66B-D8BE-E110-2D5013005925}"/>
                </a:ext>
              </a:extLst>
            </p:cNvPr>
            <p:cNvSpPr/>
            <p:nvPr/>
          </p:nvSpPr>
          <p:spPr>
            <a:xfrm rot="10800000">
              <a:off x="5848592" y="3426795"/>
              <a:ext cx="1416251" cy="1266964"/>
            </a:xfrm>
            <a:prstGeom prst="hexagon">
              <a:avLst/>
            </a:prstGeom>
            <a:solidFill>
              <a:schemeClr val="accent2">
                <a:alpha val="11809"/>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Hexagon 268">
              <a:extLst>
                <a:ext uri="{FF2B5EF4-FFF2-40B4-BE49-F238E27FC236}">
                  <a16:creationId xmlns:a16="http://schemas.microsoft.com/office/drawing/2014/main" id="{E8F2CBE4-99B5-A5FD-8559-37F5989381B3}"/>
                </a:ext>
              </a:extLst>
            </p:cNvPr>
            <p:cNvSpPr/>
            <p:nvPr/>
          </p:nvSpPr>
          <p:spPr>
            <a:xfrm rot="10800000">
              <a:off x="5037685" y="1825636"/>
              <a:ext cx="2119285" cy="1895891"/>
            </a:xfrm>
            <a:prstGeom prst="hexagon">
              <a:avLst/>
            </a:prstGeom>
            <a:solidFill>
              <a:schemeClr val="bg1">
                <a:alpha val="4178"/>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Hexagon 269">
              <a:extLst>
                <a:ext uri="{FF2B5EF4-FFF2-40B4-BE49-F238E27FC236}">
                  <a16:creationId xmlns:a16="http://schemas.microsoft.com/office/drawing/2014/main" id="{05C9438A-25A1-0654-EF3D-2CB589031C0B}"/>
                </a:ext>
              </a:extLst>
            </p:cNvPr>
            <p:cNvSpPr/>
            <p:nvPr/>
          </p:nvSpPr>
          <p:spPr>
            <a:xfrm rot="10800000">
              <a:off x="5325267" y="4256082"/>
              <a:ext cx="1416253" cy="1265149"/>
            </a:xfrm>
            <a:prstGeom prst="hexagon">
              <a:avLst/>
            </a:prstGeom>
            <a:solidFill>
              <a:schemeClr val="accent1">
                <a:alpha val="38404"/>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B3906DD9-FD10-7C44-9B6C-B7370E004421}"/>
              </a:ext>
            </a:extLst>
          </p:cNvPr>
          <p:cNvGrpSpPr/>
          <p:nvPr/>
        </p:nvGrpSpPr>
        <p:grpSpPr>
          <a:xfrm>
            <a:off x="569272" y="4730590"/>
            <a:ext cx="1933445" cy="2069844"/>
            <a:chOff x="569272" y="4730590"/>
            <a:chExt cx="1933445" cy="2069844"/>
          </a:xfrm>
        </p:grpSpPr>
        <p:sp>
          <p:nvSpPr>
            <p:cNvPr id="271" name="Hexagon 270">
              <a:extLst>
                <a:ext uri="{FF2B5EF4-FFF2-40B4-BE49-F238E27FC236}">
                  <a16:creationId xmlns:a16="http://schemas.microsoft.com/office/drawing/2014/main" id="{DF16DF39-B414-D074-F63F-1D5622E0190D}"/>
                </a:ext>
              </a:extLst>
            </p:cNvPr>
            <p:cNvSpPr/>
            <p:nvPr/>
          </p:nvSpPr>
          <p:spPr>
            <a:xfrm rot="10800000">
              <a:off x="569272" y="5812771"/>
              <a:ext cx="1104040" cy="987663"/>
            </a:xfrm>
            <a:prstGeom prst="hexagon">
              <a:avLst/>
            </a:prstGeom>
            <a:solidFill>
              <a:schemeClr val="accent2">
                <a:alpha val="8929"/>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Hexagon 271">
              <a:extLst>
                <a:ext uri="{FF2B5EF4-FFF2-40B4-BE49-F238E27FC236}">
                  <a16:creationId xmlns:a16="http://schemas.microsoft.com/office/drawing/2014/main" id="{795F72C6-E491-AEFF-CA7D-6F552B3A4570}"/>
                </a:ext>
              </a:extLst>
            </p:cNvPr>
            <p:cNvSpPr/>
            <p:nvPr/>
          </p:nvSpPr>
          <p:spPr>
            <a:xfrm rot="10800000">
              <a:off x="843907" y="4730590"/>
              <a:ext cx="1658810" cy="1483955"/>
            </a:xfrm>
            <a:prstGeom prst="hexagon">
              <a:avLst/>
            </a:prstGeom>
            <a:solidFill>
              <a:schemeClr val="accent1">
                <a:alpha val="9276"/>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FF8EF5EB-94C5-4D9C-2FC2-2FDDA29FF886}"/>
              </a:ext>
            </a:extLst>
          </p:cNvPr>
          <p:cNvSpPr txBox="1"/>
          <p:nvPr/>
        </p:nvSpPr>
        <p:spPr>
          <a:xfrm>
            <a:off x="-2064142" y="8964659"/>
            <a:ext cx="180654" cy="36118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pic>
        <p:nvPicPr>
          <p:cNvPr id="83" name="Picture 82" descr="A black background with a star&#10;&#10;Description automatically generated">
            <a:extLst>
              <a:ext uri="{FF2B5EF4-FFF2-40B4-BE49-F238E27FC236}">
                <a16:creationId xmlns:a16="http://schemas.microsoft.com/office/drawing/2014/main" id="{B3767A86-7B88-2319-EDA4-190417C108E2}"/>
              </a:ext>
            </a:extLst>
          </p:cNvPr>
          <p:cNvPicPr>
            <a:picLocks noChangeAspect="1"/>
          </p:cNvPicPr>
          <p:nvPr/>
        </p:nvPicPr>
        <p:blipFill>
          <a:blip r:embed="rId4">
            <a:duotone>
              <a:schemeClr val="accent3">
                <a:shade val="45000"/>
                <a:satMod val="135000"/>
              </a:schemeClr>
              <a:prstClr val="white"/>
            </a:duotone>
            <a:alphaModFix amt="85000"/>
          </a:blip>
          <a:srcRect l="39187" t="18185"/>
          <a:stretch/>
        </p:blipFill>
        <p:spPr>
          <a:xfrm rot="5400000">
            <a:off x="6184531" y="1395478"/>
            <a:ext cx="2141962" cy="2142482"/>
          </a:xfrm>
          <a:prstGeom prst="rect">
            <a:avLst/>
          </a:prstGeom>
        </p:spPr>
      </p:pic>
      <p:sp>
        <p:nvSpPr>
          <p:cNvPr id="90" name="Oval 89">
            <a:extLst>
              <a:ext uri="{FF2B5EF4-FFF2-40B4-BE49-F238E27FC236}">
                <a16:creationId xmlns:a16="http://schemas.microsoft.com/office/drawing/2014/main" id="{4505C77F-93F9-35DA-8405-7A2B167A9B75}"/>
              </a:ext>
            </a:extLst>
          </p:cNvPr>
          <p:cNvSpPr/>
          <p:nvPr/>
        </p:nvSpPr>
        <p:spPr>
          <a:xfrm>
            <a:off x="1867444" y="2916315"/>
            <a:ext cx="771369" cy="771369"/>
          </a:xfrm>
          <a:prstGeom prst="ellipse">
            <a:avLst/>
          </a:prstGeom>
          <a:solidFill>
            <a:schemeClr val="accent1">
              <a:alpha val="79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E547B69F-A698-0E97-3F18-1A5D7418C048}"/>
              </a:ext>
            </a:extLst>
          </p:cNvPr>
          <p:cNvSpPr/>
          <p:nvPr/>
        </p:nvSpPr>
        <p:spPr>
          <a:xfrm>
            <a:off x="6909198" y="4985204"/>
            <a:ext cx="1385917" cy="1385917"/>
          </a:xfrm>
          <a:prstGeom prst="ellipse">
            <a:avLst/>
          </a:prstGeom>
          <a:solidFill>
            <a:schemeClr val="accent1">
              <a:alpha val="79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7" name="Group 216">
            <a:extLst>
              <a:ext uri="{FF2B5EF4-FFF2-40B4-BE49-F238E27FC236}">
                <a16:creationId xmlns:a16="http://schemas.microsoft.com/office/drawing/2014/main" id="{AB2C6C6D-04BD-72CC-1DB5-3DCD970EB802}"/>
              </a:ext>
            </a:extLst>
          </p:cNvPr>
          <p:cNvGrpSpPr/>
          <p:nvPr/>
        </p:nvGrpSpPr>
        <p:grpSpPr>
          <a:xfrm>
            <a:off x="385082" y="392493"/>
            <a:ext cx="397835" cy="2532433"/>
            <a:chOff x="7193767" y="2338961"/>
            <a:chExt cx="397835" cy="2532433"/>
          </a:xfrm>
        </p:grpSpPr>
        <p:grpSp>
          <p:nvGrpSpPr>
            <p:cNvPr id="182" name="Group 181">
              <a:extLst>
                <a:ext uri="{FF2B5EF4-FFF2-40B4-BE49-F238E27FC236}">
                  <a16:creationId xmlns:a16="http://schemas.microsoft.com/office/drawing/2014/main" id="{41166A3A-FA19-9F9F-52D7-4EFAE64D880B}"/>
                </a:ext>
              </a:extLst>
            </p:cNvPr>
            <p:cNvGrpSpPr/>
            <p:nvPr/>
          </p:nvGrpSpPr>
          <p:grpSpPr>
            <a:xfrm rot="16200000">
              <a:off x="6649004" y="4108214"/>
              <a:ext cx="1480634" cy="45725"/>
              <a:chOff x="5251270" y="9424722"/>
              <a:chExt cx="1480634" cy="45725"/>
            </a:xfrm>
          </p:grpSpPr>
          <p:sp>
            <p:nvSpPr>
              <p:cNvPr id="183" name="Rectangle 182">
                <a:extLst>
                  <a:ext uri="{FF2B5EF4-FFF2-40B4-BE49-F238E27FC236}">
                    <a16:creationId xmlns:a16="http://schemas.microsoft.com/office/drawing/2014/main" id="{BB514CA8-19AE-C73E-4DDA-51A9236D74E8}"/>
                  </a:ext>
                </a:extLst>
              </p:cNvPr>
              <p:cNvSpPr/>
              <p:nvPr/>
            </p:nvSpPr>
            <p:spPr>
              <a:xfrm>
                <a:off x="5251270" y="9424728"/>
                <a:ext cx="649632" cy="457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Rectangle 183">
                <a:extLst>
                  <a:ext uri="{FF2B5EF4-FFF2-40B4-BE49-F238E27FC236}">
                    <a16:creationId xmlns:a16="http://schemas.microsoft.com/office/drawing/2014/main" id="{23737DAD-E295-76DD-68DE-59692F38C82D}"/>
                  </a:ext>
                </a:extLst>
              </p:cNvPr>
              <p:cNvSpPr/>
              <p:nvPr/>
            </p:nvSpPr>
            <p:spPr>
              <a:xfrm>
                <a:off x="5896122" y="9424722"/>
                <a:ext cx="835782" cy="457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5" name="Oval 184">
              <a:extLst>
                <a:ext uri="{FF2B5EF4-FFF2-40B4-BE49-F238E27FC236}">
                  <a16:creationId xmlns:a16="http://schemas.microsoft.com/office/drawing/2014/main" id="{D47F763F-B47F-3DBA-9512-93878B68B9C4}"/>
                </a:ext>
              </a:extLst>
            </p:cNvPr>
            <p:cNvSpPr/>
            <p:nvPr/>
          </p:nvSpPr>
          <p:spPr>
            <a:xfrm>
              <a:off x="7193767" y="2823184"/>
              <a:ext cx="397835" cy="397835"/>
            </a:xfrm>
            <a:prstGeom prst="ellipse">
              <a:avLst/>
            </a:prstGeom>
            <a:solidFill>
              <a:schemeClr val="bg1">
                <a:alpha val="41887"/>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6" name="Group 185">
              <a:extLst>
                <a:ext uri="{FF2B5EF4-FFF2-40B4-BE49-F238E27FC236}">
                  <a16:creationId xmlns:a16="http://schemas.microsoft.com/office/drawing/2014/main" id="{6062A3C4-A253-D809-320F-490150CAF07D}"/>
                </a:ext>
              </a:extLst>
            </p:cNvPr>
            <p:cNvGrpSpPr/>
            <p:nvPr/>
          </p:nvGrpSpPr>
          <p:grpSpPr>
            <a:xfrm>
              <a:off x="7194917" y="2338961"/>
              <a:ext cx="395534" cy="396114"/>
              <a:chOff x="8094113" y="2095494"/>
              <a:chExt cx="3738442" cy="3743928"/>
            </a:xfrm>
          </p:grpSpPr>
          <p:sp>
            <p:nvSpPr>
              <p:cNvPr id="187" name="Freeform 186">
                <a:extLst>
                  <a:ext uri="{FF2B5EF4-FFF2-40B4-BE49-F238E27FC236}">
                    <a16:creationId xmlns:a16="http://schemas.microsoft.com/office/drawing/2014/main" id="{488AB7A2-75B0-64F3-5460-F0BB8B47DB35}"/>
                  </a:ext>
                </a:extLst>
              </p:cNvPr>
              <p:cNvSpPr/>
              <p:nvPr/>
            </p:nvSpPr>
            <p:spPr>
              <a:xfrm>
                <a:off x="8094113" y="2095494"/>
                <a:ext cx="1869221"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bg1"/>
              </a:solidFill>
              <a:ln w="8185" cap="flat">
                <a:noFill/>
                <a:prstDash val="solid"/>
                <a:miter/>
              </a:ln>
            </p:spPr>
            <p:txBody>
              <a:bodyPr rtlCol="0" anchor="ctr"/>
              <a:lstStyle/>
              <a:p>
                <a:endParaRPr lang="en-US" dirty="0"/>
              </a:p>
            </p:txBody>
          </p:sp>
          <p:sp>
            <p:nvSpPr>
              <p:cNvPr id="188" name="Freeform 187">
                <a:extLst>
                  <a:ext uri="{FF2B5EF4-FFF2-40B4-BE49-F238E27FC236}">
                    <a16:creationId xmlns:a16="http://schemas.microsoft.com/office/drawing/2014/main" id="{76BD1272-201B-5FFA-904D-9AC246A9FD7F}"/>
                  </a:ext>
                </a:extLst>
              </p:cNvPr>
              <p:cNvSpPr/>
              <p:nvPr/>
            </p:nvSpPr>
            <p:spPr>
              <a:xfrm>
                <a:off x="9963334" y="2095494"/>
                <a:ext cx="1869221"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bg1">
                  <a:alpha val="50000"/>
                </a:schemeClr>
              </a:solidFill>
              <a:ln w="8185" cap="flat">
                <a:noFill/>
                <a:prstDash val="solid"/>
                <a:miter/>
              </a:ln>
            </p:spPr>
            <p:txBody>
              <a:bodyPr rtlCol="0" anchor="ctr"/>
              <a:lstStyle/>
              <a:p>
                <a:endParaRPr lang="en-US" dirty="0"/>
              </a:p>
            </p:txBody>
          </p:sp>
          <p:sp>
            <p:nvSpPr>
              <p:cNvPr id="189" name="Freeform 188">
                <a:extLst>
                  <a:ext uri="{FF2B5EF4-FFF2-40B4-BE49-F238E27FC236}">
                    <a16:creationId xmlns:a16="http://schemas.microsoft.com/office/drawing/2014/main" id="{12937828-1CDE-68DB-8ED2-07B6A8E29238}"/>
                  </a:ext>
                </a:extLst>
              </p:cNvPr>
              <p:cNvSpPr/>
              <p:nvPr/>
            </p:nvSpPr>
            <p:spPr>
              <a:xfrm>
                <a:off x="8094113" y="3967458"/>
                <a:ext cx="1869221"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bg1">
                  <a:alpha val="75000"/>
                </a:schemeClr>
              </a:solidFill>
              <a:ln w="8185" cap="flat">
                <a:noFill/>
                <a:prstDash val="solid"/>
                <a:miter/>
              </a:ln>
            </p:spPr>
            <p:txBody>
              <a:bodyPr rtlCol="0" anchor="ctr"/>
              <a:lstStyle/>
              <a:p>
                <a:endParaRPr lang="en-US" dirty="0"/>
              </a:p>
            </p:txBody>
          </p:sp>
          <p:sp>
            <p:nvSpPr>
              <p:cNvPr id="190" name="Freeform 189">
                <a:extLst>
                  <a:ext uri="{FF2B5EF4-FFF2-40B4-BE49-F238E27FC236}">
                    <a16:creationId xmlns:a16="http://schemas.microsoft.com/office/drawing/2014/main" id="{8F107745-B92F-A233-A4C2-85C9517E160B}"/>
                  </a:ext>
                </a:extLst>
              </p:cNvPr>
              <p:cNvSpPr/>
              <p:nvPr/>
            </p:nvSpPr>
            <p:spPr>
              <a:xfrm>
                <a:off x="9963334" y="3967458"/>
                <a:ext cx="1869221"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bg1">
                  <a:alpha val="25000"/>
                </a:schemeClr>
              </a:solidFill>
              <a:ln w="8185" cap="flat">
                <a:noFill/>
                <a:prstDash val="solid"/>
                <a:miter/>
              </a:ln>
            </p:spPr>
            <p:txBody>
              <a:bodyPr rtlCol="0" anchor="ctr"/>
              <a:lstStyle/>
              <a:p>
                <a:endParaRPr lang="en-US" dirty="0"/>
              </a:p>
            </p:txBody>
          </p:sp>
        </p:grpSp>
      </p:grpSp>
      <p:sp>
        <p:nvSpPr>
          <p:cNvPr id="237" name="Freeform 236">
            <a:extLst>
              <a:ext uri="{FF2B5EF4-FFF2-40B4-BE49-F238E27FC236}">
                <a16:creationId xmlns:a16="http://schemas.microsoft.com/office/drawing/2014/main" id="{FE27D57A-885F-C2BD-CE7B-782984BD5AD8}"/>
              </a:ext>
            </a:extLst>
          </p:cNvPr>
          <p:cNvSpPr/>
          <p:nvPr/>
        </p:nvSpPr>
        <p:spPr>
          <a:xfrm>
            <a:off x="9933032"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238" name="Freeform 237">
            <a:extLst>
              <a:ext uri="{FF2B5EF4-FFF2-40B4-BE49-F238E27FC236}">
                <a16:creationId xmlns:a16="http://schemas.microsoft.com/office/drawing/2014/main" id="{7FDA314D-671A-0A96-C8F4-CD46B76F84C3}"/>
              </a:ext>
            </a:extLst>
          </p:cNvPr>
          <p:cNvSpPr/>
          <p:nvPr/>
        </p:nvSpPr>
        <p:spPr>
          <a:xfrm>
            <a:off x="99330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239" name="Freeform 238">
            <a:extLst>
              <a:ext uri="{FF2B5EF4-FFF2-40B4-BE49-F238E27FC236}">
                <a16:creationId xmlns:a16="http://schemas.microsoft.com/office/drawing/2014/main" id="{39330661-84ED-B8BD-07FE-39042CC33872}"/>
              </a:ext>
            </a:extLst>
          </p:cNvPr>
          <p:cNvSpPr/>
          <p:nvPr/>
        </p:nvSpPr>
        <p:spPr>
          <a:xfrm>
            <a:off x="10652404"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bg1"/>
            </a:solidFill>
            <a:prstDash val="solid"/>
            <a:miter/>
          </a:ln>
        </p:spPr>
        <p:txBody>
          <a:bodyPr rtlCol="0" anchor="ctr"/>
          <a:lstStyle/>
          <a:p>
            <a:endParaRPr lang="en-US" dirty="0"/>
          </a:p>
        </p:txBody>
      </p:sp>
      <p:sp>
        <p:nvSpPr>
          <p:cNvPr id="240" name="Freeform 239">
            <a:extLst>
              <a:ext uri="{FF2B5EF4-FFF2-40B4-BE49-F238E27FC236}">
                <a16:creationId xmlns:a16="http://schemas.microsoft.com/office/drawing/2014/main" id="{3AB68A77-A533-15BC-C587-9B8BF24D45FF}"/>
              </a:ext>
            </a:extLst>
          </p:cNvPr>
          <p:cNvSpPr/>
          <p:nvPr/>
        </p:nvSpPr>
        <p:spPr>
          <a:xfrm>
            <a:off x="9573346"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241" name="Freeform 240">
            <a:extLst>
              <a:ext uri="{FF2B5EF4-FFF2-40B4-BE49-F238E27FC236}">
                <a16:creationId xmlns:a16="http://schemas.microsoft.com/office/drawing/2014/main" id="{CF5E0BD5-289D-223E-2144-C8CA01657D6E}"/>
              </a:ext>
            </a:extLst>
          </p:cNvPr>
          <p:cNvSpPr/>
          <p:nvPr/>
        </p:nvSpPr>
        <p:spPr>
          <a:xfrm>
            <a:off x="106524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242" name="Freeform 241">
            <a:extLst>
              <a:ext uri="{FF2B5EF4-FFF2-40B4-BE49-F238E27FC236}">
                <a16:creationId xmlns:a16="http://schemas.microsoft.com/office/drawing/2014/main" id="{6D40CD44-3D7A-05A6-E3EA-D313D3728570}"/>
              </a:ext>
            </a:extLst>
          </p:cNvPr>
          <p:cNvSpPr/>
          <p:nvPr/>
        </p:nvSpPr>
        <p:spPr>
          <a:xfrm>
            <a:off x="9573346"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4986" cap="rnd">
            <a:solidFill>
              <a:schemeClr val="bg1"/>
            </a:solidFill>
            <a:prstDash val="solid"/>
            <a:miter/>
          </a:ln>
        </p:spPr>
        <p:txBody>
          <a:bodyPr rtlCol="0" anchor="ctr"/>
          <a:lstStyle/>
          <a:p>
            <a:endParaRPr lang="en-US" dirty="0"/>
          </a:p>
        </p:txBody>
      </p:sp>
      <p:sp>
        <p:nvSpPr>
          <p:cNvPr id="243" name="Freeform 242">
            <a:extLst>
              <a:ext uri="{FF2B5EF4-FFF2-40B4-BE49-F238E27FC236}">
                <a16:creationId xmlns:a16="http://schemas.microsoft.com/office/drawing/2014/main" id="{8B4FBEA9-05AF-13C4-0D7D-4C2BA3A7A418}"/>
              </a:ext>
            </a:extLst>
          </p:cNvPr>
          <p:cNvSpPr/>
          <p:nvPr/>
        </p:nvSpPr>
        <p:spPr>
          <a:xfrm>
            <a:off x="110120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244" name="Freeform 243">
            <a:extLst>
              <a:ext uri="{FF2B5EF4-FFF2-40B4-BE49-F238E27FC236}">
                <a16:creationId xmlns:a16="http://schemas.microsoft.com/office/drawing/2014/main" id="{6EB42464-2D3B-CA00-5B1E-AF86F1D6581E}"/>
              </a:ext>
            </a:extLst>
          </p:cNvPr>
          <p:cNvSpPr/>
          <p:nvPr/>
        </p:nvSpPr>
        <p:spPr>
          <a:xfrm>
            <a:off x="110120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245" name="Freeform 244">
            <a:extLst>
              <a:ext uri="{FF2B5EF4-FFF2-40B4-BE49-F238E27FC236}">
                <a16:creationId xmlns:a16="http://schemas.microsoft.com/office/drawing/2014/main" id="{7188570B-9F07-2AC5-A9C9-25830C9AB041}"/>
              </a:ext>
            </a:extLst>
          </p:cNvPr>
          <p:cNvSpPr/>
          <p:nvPr/>
        </p:nvSpPr>
        <p:spPr>
          <a:xfrm>
            <a:off x="11731462"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246" name="Freeform 245">
            <a:extLst>
              <a:ext uri="{FF2B5EF4-FFF2-40B4-BE49-F238E27FC236}">
                <a16:creationId xmlns:a16="http://schemas.microsoft.com/office/drawing/2014/main" id="{E53BC963-82E7-5A25-C4EF-C33A8F0A059D}"/>
              </a:ext>
            </a:extLst>
          </p:cNvPr>
          <p:cNvSpPr/>
          <p:nvPr/>
        </p:nvSpPr>
        <p:spPr>
          <a:xfrm>
            <a:off x="106524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247" name="Freeform 246">
            <a:extLst>
              <a:ext uri="{FF2B5EF4-FFF2-40B4-BE49-F238E27FC236}">
                <a16:creationId xmlns:a16="http://schemas.microsoft.com/office/drawing/2014/main" id="{D674B309-B754-2624-601F-52CAC0D32B07}"/>
              </a:ext>
            </a:extLst>
          </p:cNvPr>
          <p:cNvSpPr/>
          <p:nvPr/>
        </p:nvSpPr>
        <p:spPr>
          <a:xfrm>
            <a:off x="117314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248" name="Freeform 247">
            <a:extLst>
              <a:ext uri="{FF2B5EF4-FFF2-40B4-BE49-F238E27FC236}">
                <a16:creationId xmlns:a16="http://schemas.microsoft.com/office/drawing/2014/main" id="{DCBDC2DD-2259-8EE1-0E64-AFB4ABDDB80D}"/>
              </a:ext>
            </a:extLst>
          </p:cNvPr>
          <p:cNvSpPr/>
          <p:nvPr/>
        </p:nvSpPr>
        <p:spPr>
          <a:xfrm>
            <a:off x="12091149"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249" name="Freeform 248">
            <a:extLst>
              <a:ext uri="{FF2B5EF4-FFF2-40B4-BE49-F238E27FC236}">
                <a16:creationId xmlns:a16="http://schemas.microsoft.com/office/drawing/2014/main" id="{B0ACA29F-8F4A-951D-4DD9-6AF2EF658AAE}"/>
              </a:ext>
            </a:extLst>
          </p:cNvPr>
          <p:cNvSpPr/>
          <p:nvPr/>
        </p:nvSpPr>
        <p:spPr>
          <a:xfrm>
            <a:off x="120911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250" name="Freeform 249">
            <a:extLst>
              <a:ext uri="{FF2B5EF4-FFF2-40B4-BE49-F238E27FC236}">
                <a16:creationId xmlns:a16="http://schemas.microsoft.com/office/drawing/2014/main" id="{E587E5B4-D889-9E4D-D273-5E1AD632AD07}"/>
              </a:ext>
            </a:extLst>
          </p:cNvPr>
          <p:cNvSpPr/>
          <p:nvPr/>
        </p:nvSpPr>
        <p:spPr>
          <a:xfrm>
            <a:off x="1281052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bg1"/>
            </a:solidFill>
            <a:prstDash val="solid"/>
            <a:miter/>
          </a:ln>
        </p:spPr>
        <p:txBody>
          <a:bodyPr rtlCol="0" anchor="ctr"/>
          <a:lstStyle/>
          <a:p>
            <a:endParaRPr lang="en-US" dirty="0"/>
          </a:p>
        </p:txBody>
      </p:sp>
      <p:sp>
        <p:nvSpPr>
          <p:cNvPr id="251" name="Freeform 250">
            <a:extLst>
              <a:ext uri="{FF2B5EF4-FFF2-40B4-BE49-F238E27FC236}">
                <a16:creationId xmlns:a16="http://schemas.microsoft.com/office/drawing/2014/main" id="{5EA44441-9D7D-0A7E-83CF-F66C3285DA95}"/>
              </a:ext>
            </a:extLst>
          </p:cNvPr>
          <p:cNvSpPr/>
          <p:nvPr/>
        </p:nvSpPr>
        <p:spPr>
          <a:xfrm>
            <a:off x="128105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253" name="Freeform 252">
            <a:extLst>
              <a:ext uri="{FF2B5EF4-FFF2-40B4-BE49-F238E27FC236}">
                <a16:creationId xmlns:a16="http://schemas.microsoft.com/office/drawing/2014/main" id="{0A2E8C0B-16ED-5EE0-64C2-4F09E3347EDC}"/>
              </a:ext>
            </a:extLst>
          </p:cNvPr>
          <p:cNvSpPr/>
          <p:nvPr/>
        </p:nvSpPr>
        <p:spPr>
          <a:xfrm>
            <a:off x="11731462"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4986" cap="rnd">
            <a:solidFill>
              <a:schemeClr val="bg1"/>
            </a:solidFill>
            <a:prstDash val="solid"/>
            <a:miter/>
          </a:ln>
        </p:spPr>
        <p:txBody>
          <a:bodyPr rtlCol="0" anchor="ctr"/>
          <a:lstStyle/>
          <a:p>
            <a:endParaRPr lang="en-US" dirty="0"/>
          </a:p>
        </p:txBody>
      </p:sp>
      <p:sp>
        <p:nvSpPr>
          <p:cNvPr id="260" name="Freeform 259">
            <a:extLst>
              <a:ext uri="{FF2B5EF4-FFF2-40B4-BE49-F238E27FC236}">
                <a16:creationId xmlns:a16="http://schemas.microsoft.com/office/drawing/2014/main" id="{CA75F4F8-8487-1030-52BE-799761CC0A02}"/>
              </a:ext>
            </a:extLst>
          </p:cNvPr>
          <p:cNvSpPr/>
          <p:nvPr/>
        </p:nvSpPr>
        <p:spPr>
          <a:xfrm>
            <a:off x="131702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261" name="Freeform 260">
            <a:extLst>
              <a:ext uri="{FF2B5EF4-FFF2-40B4-BE49-F238E27FC236}">
                <a16:creationId xmlns:a16="http://schemas.microsoft.com/office/drawing/2014/main" id="{F8CFD1E0-7BA3-9B18-4ED2-C10AFA8F4446}"/>
              </a:ext>
            </a:extLst>
          </p:cNvPr>
          <p:cNvSpPr/>
          <p:nvPr/>
        </p:nvSpPr>
        <p:spPr>
          <a:xfrm>
            <a:off x="131702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277" name="Freeform 276">
            <a:extLst>
              <a:ext uri="{FF2B5EF4-FFF2-40B4-BE49-F238E27FC236}">
                <a16:creationId xmlns:a16="http://schemas.microsoft.com/office/drawing/2014/main" id="{94B7D687-BE37-F5CB-A85C-1C6D405FDF70}"/>
              </a:ext>
            </a:extLst>
          </p:cNvPr>
          <p:cNvSpPr/>
          <p:nvPr/>
        </p:nvSpPr>
        <p:spPr>
          <a:xfrm>
            <a:off x="138895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280" name="Freeform 279">
            <a:extLst>
              <a:ext uri="{FF2B5EF4-FFF2-40B4-BE49-F238E27FC236}">
                <a16:creationId xmlns:a16="http://schemas.microsoft.com/office/drawing/2014/main" id="{0B35E782-EEC2-3CF3-0583-B01E0075E4ED}"/>
              </a:ext>
            </a:extLst>
          </p:cNvPr>
          <p:cNvSpPr/>
          <p:nvPr/>
        </p:nvSpPr>
        <p:spPr>
          <a:xfrm>
            <a:off x="128105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281" name="Freeform 280">
            <a:extLst>
              <a:ext uri="{FF2B5EF4-FFF2-40B4-BE49-F238E27FC236}">
                <a16:creationId xmlns:a16="http://schemas.microsoft.com/office/drawing/2014/main" id="{321A7572-C3A9-1F01-2BA4-323806B49280}"/>
              </a:ext>
            </a:extLst>
          </p:cNvPr>
          <p:cNvSpPr/>
          <p:nvPr/>
        </p:nvSpPr>
        <p:spPr>
          <a:xfrm>
            <a:off x="13889579"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282" name="Freeform 281">
            <a:extLst>
              <a:ext uri="{FF2B5EF4-FFF2-40B4-BE49-F238E27FC236}">
                <a16:creationId xmlns:a16="http://schemas.microsoft.com/office/drawing/2014/main" id="{844FEECB-FBF8-76A3-43CE-56D70790E42C}"/>
              </a:ext>
            </a:extLst>
          </p:cNvPr>
          <p:cNvSpPr/>
          <p:nvPr/>
        </p:nvSpPr>
        <p:spPr>
          <a:xfrm>
            <a:off x="120911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283" name="Freeform 282">
            <a:extLst>
              <a:ext uri="{FF2B5EF4-FFF2-40B4-BE49-F238E27FC236}">
                <a16:creationId xmlns:a16="http://schemas.microsoft.com/office/drawing/2014/main" id="{427C15C1-2E02-1F29-F75E-16A5B6B926F0}"/>
              </a:ext>
            </a:extLst>
          </p:cNvPr>
          <p:cNvSpPr/>
          <p:nvPr/>
        </p:nvSpPr>
        <p:spPr>
          <a:xfrm>
            <a:off x="117314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284" name="Freeform 283">
            <a:extLst>
              <a:ext uri="{FF2B5EF4-FFF2-40B4-BE49-F238E27FC236}">
                <a16:creationId xmlns:a16="http://schemas.microsoft.com/office/drawing/2014/main" id="{BA7A9C07-F912-A057-A83B-64C474A4CE3A}"/>
              </a:ext>
            </a:extLst>
          </p:cNvPr>
          <p:cNvSpPr/>
          <p:nvPr/>
        </p:nvSpPr>
        <p:spPr>
          <a:xfrm>
            <a:off x="128105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285" name="Freeform 284">
            <a:extLst>
              <a:ext uri="{FF2B5EF4-FFF2-40B4-BE49-F238E27FC236}">
                <a16:creationId xmlns:a16="http://schemas.microsoft.com/office/drawing/2014/main" id="{9C6447D0-BAAD-1EFE-3C19-96A8BEE16F0B}"/>
              </a:ext>
            </a:extLst>
          </p:cNvPr>
          <p:cNvSpPr/>
          <p:nvPr/>
        </p:nvSpPr>
        <p:spPr>
          <a:xfrm>
            <a:off x="9933032"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286" name="Freeform 285">
            <a:extLst>
              <a:ext uri="{FF2B5EF4-FFF2-40B4-BE49-F238E27FC236}">
                <a16:creationId xmlns:a16="http://schemas.microsoft.com/office/drawing/2014/main" id="{2D765DDF-289E-E7F6-424C-838A08BCB158}"/>
              </a:ext>
            </a:extLst>
          </p:cNvPr>
          <p:cNvSpPr/>
          <p:nvPr/>
        </p:nvSpPr>
        <p:spPr>
          <a:xfrm>
            <a:off x="9933032" y="759459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287" name="Freeform 286">
            <a:extLst>
              <a:ext uri="{FF2B5EF4-FFF2-40B4-BE49-F238E27FC236}">
                <a16:creationId xmlns:a16="http://schemas.microsoft.com/office/drawing/2014/main" id="{B5FB4DDD-BF07-3A11-3F6C-87BB42B17DCE}"/>
              </a:ext>
            </a:extLst>
          </p:cNvPr>
          <p:cNvSpPr/>
          <p:nvPr/>
        </p:nvSpPr>
        <p:spPr>
          <a:xfrm>
            <a:off x="10652404" y="63543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bg1"/>
            </a:solidFill>
            <a:prstDash val="solid"/>
            <a:miter/>
          </a:ln>
        </p:spPr>
        <p:txBody>
          <a:bodyPr rtlCol="0" anchor="ctr"/>
          <a:lstStyle/>
          <a:p>
            <a:endParaRPr lang="en-US" dirty="0"/>
          </a:p>
        </p:txBody>
      </p:sp>
      <p:sp>
        <p:nvSpPr>
          <p:cNvPr id="288" name="Freeform 287">
            <a:extLst>
              <a:ext uri="{FF2B5EF4-FFF2-40B4-BE49-F238E27FC236}">
                <a16:creationId xmlns:a16="http://schemas.microsoft.com/office/drawing/2014/main" id="{EC991BEB-A37D-FB8A-BB59-3FDD7CE0A895}"/>
              </a:ext>
            </a:extLst>
          </p:cNvPr>
          <p:cNvSpPr/>
          <p:nvPr/>
        </p:nvSpPr>
        <p:spPr>
          <a:xfrm>
            <a:off x="9573346" y="69729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289" name="Freeform 288">
            <a:extLst>
              <a:ext uri="{FF2B5EF4-FFF2-40B4-BE49-F238E27FC236}">
                <a16:creationId xmlns:a16="http://schemas.microsoft.com/office/drawing/2014/main" id="{9BAA4176-B3E6-A026-50D1-0103F23745D8}"/>
              </a:ext>
            </a:extLst>
          </p:cNvPr>
          <p:cNvSpPr/>
          <p:nvPr/>
        </p:nvSpPr>
        <p:spPr>
          <a:xfrm>
            <a:off x="9573346"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290" name="Freeform 289">
            <a:extLst>
              <a:ext uri="{FF2B5EF4-FFF2-40B4-BE49-F238E27FC236}">
                <a16:creationId xmlns:a16="http://schemas.microsoft.com/office/drawing/2014/main" id="{8D6AD8E3-3DE1-121D-6E35-F8492BDC1E76}"/>
              </a:ext>
            </a:extLst>
          </p:cNvPr>
          <p:cNvSpPr/>
          <p:nvPr/>
        </p:nvSpPr>
        <p:spPr>
          <a:xfrm>
            <a:off x="10652404" y="69729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291" name="Freeform 290">
            <a:extLst>
              <a:ext uri="{FF2B5EF4-FFF2-40B4-BE49-F238E27FC236}">
                <a16:creationId xmlns:a16="http://schemas.microsoft.com/office/drawing/2014/main" id="{D3F3E308-9EB1-8B81-F0F4-3B3F1A9BC223}"/>
              </a:ext>
            </a:extLst>
          </p:cNvPr>
          <p:cNvSpPr/>
          <p:nvPr/>
        </p:nvSpPr>
        <p:spPr>
          <a:xfrm>
            <a:off x="10652404"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292" name="Freeform 291">
            <a:extLst>
              <a:ext uri="{FF2B5EF4-FFF2-40B4-BE49-F238E27FC236}">
                <a16:creationId xmlns:a16="http://schemas.microsoft.com/office/drawing/2014/main" id="{F8F2D2DC-6EE7-E829-7E53-D004C853925F}"/>
              </a:ext>
            </a:extLst>
          </p:cNvPr>
          <p:cNvSpPr/>
          <p:nvPr/>
        </p:nvSpPr>
        <p:spPr>
          <a:xfrm>
            <a:off x="9573346"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4986" cap="rnd">
            <a:solidFill>
              <a:schemeClr val="bg1"/>
            </a:solidFill>
            <a:prstDash val="solid"/>
            <a:miter/>
          </a:ln>
        </p:spPr>
        <p:txBody>
          <a:bodyPr rtlCol="0" anchor="ctr"/>
          <a:lstStyle/>
          <a:p>
            <a:endParaRPr lang="en-US" dirty="0"/>
          </a:p>
        </p:txBody>
      </p:sp>
      <p:sp>
        <p:nvSpPr>
          <p:cNvPr id="293" name="Freeform 292">
            <a:extLst>
              <a:ext uri="{FF2B5EF4-FFF2-40B4-BE49-F238E27FC236}">
                <a16:creationId xmlns:a16="http://schemas.microsoft.com/office/drawing/2014/main" id="{8A4E3ECA-B778-5411-F1CF-2AA6257FB30A}"/>
              </a:ext>
            </a:extLst>
          </p:cNvPr>
          <p:cNvSpPr/>
          <p:nvPr/>
        </p:nvSpPr>
        <p:spPr>
          <a:xfrm>
            <a:off x="9573346"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294" name="Freeform 293">
            <a:extLst>
              <a:ext uri="{FF2B5EF4-FFF2-40B4-BE49-F238E27FC236}">
                <a16:creationId xmlns:a16="http://schemas.microsoft.com/office/drawing/2014/main" id="{D338AE40-3984-621E-8F7E-7596BDD0466D}"/>
              </a:ext>
            </a:extLst>
          </p:cNvPr>
          <p:cNvSpPr/>
          <p:nvPr/>
        </p:nvSpPr>
        <p:spPr>
          <a:xfrm>
            <a:off x="11012090" y="69729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295" name="Freeform 294">
            <a:extLst>
              <a:ext uri="{FF2B5EF4-FFF2-40B4-BE49-F238E27FC236}">
                <a16:creationId xmlns:a16="http://schemas.microsoft.com/office/drawing/2014/main" id="{FF30D7ED-2771-3CAD-2EAA-773AE1820470}"/>
              </a:ext>
            </a:extLst>
          </p:cNvPr>
          <p:cNvSpPr/>
          <p:nvPr/>
        </p:nvSpPr>
        <p:spPr>
          <a:xfrm>
            <a:off x="11012090" y="821618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296" name="Freeform 295">
            <a:extLst>
              <a:ext uri="{FF2B5EF4-FFF2-40B4-BE49-F238E27FC236}">
                <a16:creationId xmlns:a16="http://schemas.microsoft.com/office/drawing/2014/main" id="{177BC9B0-E92D-68F6-83FA-01FEB142469C}"/>
              </a:ext>
            </a:extLst>
          </p:cNvPr>
          <p:cNvSpPr/>
          <p:nvPr/>
        </p:nvSpPr>
        <p:spPr>
          <a:xfrm>
            <a:off x="11731462" y="69729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297" name="Freeform 296">
            <a:extLst>
              <a:ext uri="{FF2B5EF4-FFF2-40B4-BE49-F238E27FC236}">
                <a16:creationId xmlns:a16="http://schemas.microsoft.com/office/drawing/2014/main" id="{3DBAAD77-D65D-7DCB-FD9D-160D2F16FC99}"/>
              </a:ext>
            </a:extLst>
          </p:cNvPr>
          <p:cNvSpPr/>
          <p:nvPr/>
        </p:nvSpPr>
        <p:spPr>
          <a:xfrm>
            <a:off x="10652404" y="759459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298" name="Freeform 297">
            <a:extLst>
              <a:ext uri="{FF2B5EF4-FFF2-40B4-BE49-F238E27FC236}">
                <a16:creationId xmlns:a16="http://schemas.microsoft.com/office/drawing/2014/main" id="{2BA31E5F-DAE1-2C28-A4F8-57BA9AD1237F}"/>
              </a:ext>
            </a:extLst>
          </p:cNvPr>
          <p:cNvSpPr/>
          <p:nvPr/>
        </p:nvSpPr>
        <p:spPr>
          <a:xfrm>
            <a:off x="11731462" y="759459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299" name="Freeform 298">
            <a:extLst>
              <a:ext uri="{FF2B5EF4-FFF2-40B4-BE49-F238E27FC236}">
                <a16:creationId xmlns:a16="http://schemas.microsoft.com/office/drawing/2014/main" id="{CCCD8F6B-7578-0B7F-D80A-AEA4865F3688}"/>
              </a:ext>
            </a:extLst>
          </p:cNvPr>
          <p:cNvSpPr/>
          <p:nvPr/>
        </p:nvSpPr>
        <p:spPr>
          <a:xfrm>
            <a:off x="12091149" y="759459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300" name="Freeform 299">
            <a:extLst>
              <a:ext uri="{FF2B5EF4-FFF2-40B4-BE49-F238E27FC236}">
                <a16:creationId xmlns:a16="http://schemas.microsoft.com/office/drawing/2014/main" id="{7F4560A4-988F-74B1-55F0-710A06B9BCFD}"/>
              </a:ext>
            </a:extLst>
          </p:cNvPr>
          <p:cNvSpPr/>
          <p:nvPr/>
        </p:nvSpPr>
        <p:spPr>
          <a:xfrm>
            <a:off x="12810521" y="63543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bg1"/>
            </a:solidFill>
            <a:prstDash val="solid"/>
            <a:miter/>
          </a:ln>
        </p:spPr>
        <p:txBody>
          <a:bodyPr rtlCol="0" anchor="ctr"/>
          <a:lstStyle/>
          <a:p>
            <a:endParaRPr lang="en-US" dirty="0"/>
          </a:p>
        </p:txBody>
      </p:sp>
      <p:sp>
        <p:nvSpPr>
          <p:cNvPr id="301" name="Freeform 300">
            <a:extLst>
              <a:ext uri="{FF2B5EF4-FFF2-40B4-BE49-F238E27FC236}">
                <a16:creationId xmlns:a16="http://schemas.microsoft.com/office/drawing/2014/main" id="{BDE77982-2504-26A1-951D-BACB2BB5D16B}"/>
              </a:ext>
            </a:extLst>
          </p:cNvPr>
          <p:cNvSpPr/>
          <p:nvPr/>
        </p:nvSpPr>
        <p:spPr>
          <a:xfrm>
            <a:off x="12810521" y="69729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302" name="Freeform 301">
            <a:extLst>
              <a:ext uri="{FF2B5EF4-FFF2-40B4-BE49-F238E27FC236}">
                <a16:creationId xmlns:a16="http://schemas.microsoft.com/office/drawing/2014/main" id="{38F608E8-F736-4A8B-1925-A6F101CBF537}"/>
              </a:ext>
            </a:extLst>
          </p:cNvPr>
          <p:cNvSpPr/>
          <p:nvPr/>
        </p:nvSpPr>
        <p:spPr>
          <a:xfrm>
            <a:off x="11731462"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4986" cap="rnd">
            <a:solidFill>
              <a:schemeClr val="bg1"/>
            </a:solidFill>
            <a:prstDash val="solid"/>
            <a:miter/>
          </a:ln>
        </p:spPr>
        <p:txBody>
          <a:bodyPr rtlCol="0" anchor="ctr"/>
          <a:lstStyle/>
          <a:p>
            <a:endParaRPr lang="en-US" dirty="0"/>
          </a:p>
        </p:txBody>
      </p:sp>
      <p:sp>
        <p:nvSpPr>
          <p:cNvPr id="303" name="Freeform 302">
            <a:extLst>
              <a:ext uri="{FF2B5EF4-FFF2-40B4-BE49-F238E27FC236}">
                <a16:creationId xmlns:a16="http://schemas.microsoft.com/office/drawing/2014/main" id="{731838F9-F7E6-A609-BC98-A4460742EEDD}"/>
              </a:ext>
            </a:extLst>
          </p:cNvPr>
          <p:cNvSpPr/>
          <p:nvPr/>
        </p:nvSpPr>
        <p:spPr>
          <a:xfrm>
            <a:off x="13170207" y="69729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304" name="Freeform 303">
            <a:extLst>
              <a:ext uri="{FF2B5EF4-FFF2-40B4-BE49-F238E27FC236}">
                <a16:creationId xmlns:a16="http://schemas.microsoft.com/office/drawing/2014/main" id="{66EB6B70-FB66-5180-D2C7-D32CF1CF16EA}"/>
              </a:ext>
            </a:extLst>
          </p:cNvPr>
          <p:cNvSpPr/>
          <p:nvPr/>
        </p:nvSpPr>
        <p:spPr>
          <a:xfrm>
            <a:off x="13170207" y="821618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305" name="Freeform 304">
            <a:extLst>
              <a:ext uri="{FF2B5EF4-FFF2-40B4-BE49-F238E27FC236}">
                <a16:creationId xmlns:a16="http://schemas.microsoft.com/office/drawing/2014/main" id="{FE715D5F-F660-5D49-33EA-DA3F7484090C}"/>
              </a:ext>
            </a:extLst>
          </p:cNvPr>
          <p:cNvSpPr/>
          <p:nvPr/>
        </p:nvSpPr>
        <p:spPr>
          <a:xfrm>
            <a:off x="13889579" y="69729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306" name="Freeform 305">
            <a:extLst>
              <a:ext uri="{FF2B5EF4-FFF2-40B4-BE49-F238E27FC236}">
                <a16:creationId xmlns:a16="http://schemas.microsoft.com/office/drawing/2014/main" id="{3FD6731D-C920-8C08-3314-08B4C027FBC1}"/>
              </a:ext>
            </a:extLst>
          </p:cNvPr>
          <p:cNvSpPr/>
          <p:nvPr/>
        </p:nvSpPr>
        <p:spPr>
          <a:xfrm>
            <a:off x="12810521" y="759459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307" name="Freeform 306">
            <a:extLst>
              <a:ext uri="{FF2B5EF4-FFF2-40B4-BE49-F238E27FC236}">
                <a16:creationId xmlns:a16="http://schemas.microsoft.com/office/drawing/2014/main" id="{1C1E377B-188F-D7D3-5310-10192B35839F}"/>
              </a:ext>
            </a:extLst>
          </p:cNvPr>
          <p:cNvSpPr/>
          <p:nvPr/>
        </p:nvSpPr>
        <p:spPr>
          <a:xfrm>
            <a:off x="13889579" y="759459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308" name="Freeform 307">
            <a:extLst>
              <a:ext uri="{FF2B5EF4-FFF2-40B4-BE49-F238E27FC236}">
                <a16:creationId xmlns:a16="http://schemas.microsoft.com/office/drawing/2014/main" id="{9FCA8615-6973-7C87-F12D-89C8E2FB0DE7}"/>
              </a:ext>
            </a:extLst>
          </p:cNvPr>
          <p:cNvSpPr/>
          <p:nvPr/>
        </p:nvSpPr>
        <p:spPr>
          <a:xfrm>
            <a:off x="13889579"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309" name="Freeform 308">
            <a:extLst>
              <a:ext uri="{FF2B5EF4-FFF2-40B4-BE49-F238E27FC236}">
                <a16:creationId xmlns:a16="http://schemas.microsoft.com/office/drawing/2014/main" id="{73FA2539-8040-699F-E011-B748108571C2}"/>
              </a:ext>
            </a:extLst>
          </p:cNvPr>
          <p:cNvSpPr/>
          <p:nvPr/>
        </p:nvSpPr>
        <p:spPr>
          <a:xfrm>
            <a:off x="13889579"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4986" cap="rnd">
            <a:solidFill>
              <a:schemeClr val="bg1"/>
            </a:solidFill>
            <a:prstDash val="solid"/>
            <a:miter/>
          </a:ln>
        </p:spPr>
        <p:txBody>
          <a:bodyPr rtlCol="0" anchor="ctr"/>
          <a:lstStyle/>
          <a:p>
            <a:endParaRPr lang="en-US" dirty="0"/>
          </a:p>
        </p:txBody>
      </p:sp>
      <p:sp>
        <p:nvSpPr>
          <p:cNvPr id="310" name="Freeform 309">
            <a:extLst>
              <a:ext uri="{FF2B5EF4-FFF2-40B4-BE49-F238E27FC236}">
                <a16:creationId xmlns:a16="http://schemas.microsoft.com/office/drawing/2014/main" id="{186DF093-9364-6588-7397-7EF2A74F6707}"/>
              </a:ext>
            </a:extLst>
          </p:cNvPr>
          <p:cNvSpPr/>
          <p:nvPr/>
        </p:nvSpPr>
        <p:spPr>
          <a:xfrm>
            <a:off x="12091149" y="883778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311" name="Freeform 310">
            <a:extLst>
              <a:ext uri="{FF2B5EF4-FFF2-40B4-BE49-F238E27FC236}">
                <a16:creationId xmlns:a16="http://schemas.microsoft.com/office/drawing/2014/main" id="{E96B8D00-D55D-2CBA-F5FE-913380DADC91}"/>
              </a:ext>
            </a:extLst>
          </p:cNvPr>
          <p:cNvSpPr/>
          <p:nvPr/>
        </p:nvSpPr>
        <p:spPr>
          <a:xfrm>
            <a:off x="11731462" y="821618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312" name="Freeform 311">
            <a:extLst>
              <a:ext uri="{FF2B5EF4-FFF2-40B4-BE49-F238E27FC236}">
                <a16:creationId xmlns:a16="http://schemas.microsoft.com/office/drawing/2014/main" id="{59151B76-BCB7-EF14-9FCF-9D9B9764C8D4}"/>
              </a:ext>
            </a:extLst>
          </p:cNvPr>
          <p:cNvSpPr/>
          <p:nvPr/>
        </p:nvSpPr>
        <p:spPr>
          <a:xfrm>
            <a:off x="13889579"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4986" cap="rnd">
            <a:solidFill>
              <a:schemeClr val="bg1"/>
            </a:solidFill>
            <a:prstDash val="solid"/>
            <a:miter/>
          </a:ln>
        </p:spPr>
        <p:txBody>
          <a:bodyPr rtlCol="0" anchor="ctr"/>
          <a:lstStyle/>
          <a:p>
            <a:endParaRPr lang="en-US" dirty="0"/>
          </a:p>
        </p:txBody>
      </p:sp>
      <p:sp>
        <p:nvSpPr>
          <p:cNvPr id="313" name="Freeform 312">
            <a:extLst>
              <a:ext uri="{FF2B5EF4-FFF2-40B4-BE49-F238E27FC236}">
                <a16:creationId xmlns:a16="http://schemas.microsoft.com/office/drawing/2014/main" id="{5FFEDE00-5281-A6E4-26A8-5FC434E9B9B7}"/>
              </a:ext>
            </a:extLst>
          </p:cNvPr>
          <p:cNvSpPr/>
          <p:nvPr/>
        </p:nvSpPr>
        <p:spPr>
          <a:xfrm>
            <a:off x="13889579" y="821618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314" name="Freeform 313">
            <a:extLst>
              <a:ext uri="{FF2B5EF4-FFF2-40B4-BE49-F238E27FC236}">
                <a16:creationId xmlns:a16="http://schemas.microsoft.com/office/drawing/2014/main" id="{BFD1A3C9-1BA5-5381-6491-736E7F804A65}"/>
              </a:ext>
            </a:extLst>
          </p:cNvPr>
          <p:cNvSpPr/>
          <p:nvPr/>
        </p:nvSpPr>
        <p:spPr>
          <a:xfrm>
            <a:off x="12810521" y="821618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315" name="Freeform 314">
            <a:extLst>
              <a:ext uri="{FF2B5EF4-FFF2-40B4-BE49-F238E27FC236}">
                <a16:creationId xmlns:a16="http://schemas.microsoft.com/office/drawing/2014/main" id="{8CD520ED-8AFC-4021-53D4-265D7C01799E}"/>
              </a:ext>
            </a:extLst>
          </p:cNvPr>
          <p:cNvSpPr/>
          <p:nvPr/>
        </p:nvSpPr>
        <p:spPr>
          <a:xfrm>
            <a:off x="14249265"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316" name="Freeform 315">
            <a:extLst>
              <a:ext uri="{FF2B5EF4-FFF2-40B4-BE49-F238E27FC236}">
                <a16:creationId xmlns:a16="http://schemas.microsoft.com/office/drawing/2014/main" id="{BABC1AB8-BD83-C6B9-046D-F5AE4F9002FD}"/>
              </a:ext>
            </a:extLst>
          </p:cNvPr>
          <p:cNvSpPr/>
          <p:nvPr/>
        </p:nvSpPr>
        <p:spPr>
          <a:xfrm>
            <a:off x="142492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317" name="Freeform 316">
            <a:extLst>
              <a:ext uri="{FF2B5EF4-FFF2-40B4-BE49-F238E27FC236}">
                <a16:creationId xmlns:a16="http://schemas.microsoft.com/office/drawing/2014/main" id="{92ED82AF-23EE-F125-C06B-9BE6D74683B7}"/>
              </a:ext>
            </a:extLst>
          </p:cNvPr>
          <p:cNvSpPr/>
          <p:nvPr/>
        </p:nvSpPr>
        <p:spPr>
          <a:xfrm>
            <a:off x="14968637"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bg1"/>
            </a:solidFill>
            <a:prstDash val="solid"/>
            <a:miter/>
          </a:ln>
        </p:spPr>
        <p:txBody>
          <a:bodyPr rtlCol="0" anchor="ctr"/>
          <a:lstStyle/>
          <a:p>
            <a:endParaRPr lang="en-US" dirty="0"/>
          </a:p>
        </p:txBody>
      </p:sp>
      <p:sp>
        <p:nvSpPr>
          <p:cNvPr id="318" name="Freeform 317">
            <a:extLst>
              <a:ext uri="{FF2B5EF4-FFF2-40B4-BE49-F238E27FC236}">
                <a16:creationId xmlns:a16="http://schemas.microsoft.com/office/drawing/2014/main" id="{D1C6709A-03D2-2E65-8FC6-681EDC52C141}"/>
              </a:ext>
            </a:extLst>
          </p:cNvPr>
          <p:cNvSpPr/>
          <p:nvPr/>
        </p:nvSpPr>
        <p:spPr>
          <a:xfrm>
            <a:off x="14968637"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319" name="Freeform 318">
            <a:extLst>
              <a:ext uri="{FF2B5EF4-FFF2-40B4-BE49-F238E27FC236}">
                <a16:creationId xmlns:a16="http://schemas.microsoft.com/office/drawing/2014/main" id="{17143A09-3721-F5ED-44DB-37097DF1D9A1}"/>
              </a:ext>
            </a:extLst>
          </p:cNvPr>
          <p:cNvSpPr/>
          <p:nvPr/>
        </p:nvSpPr>
        <p:spPr>
          <a:xfrm>
            <a:off x="149686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320" name="Freeform 319">
            <a:extLst>
              <a:ext uri="{FF2B5EF4-FFF2-40B4-BE49-F238E27FC236}">
                <a16:creationId xmlns:a16="http://schemas.microsoft.com/office/drawing/2014/main" id="{0EC2F5DD-2FF8-54D1-6E9F-26BF4DFEAF27}"/>
              </a:ext>
            </a:extLst>
          </p:cNvPr>
          <p:cNvSpPr/>
          <p:nvPr/>
        </p:nvSpPr>
        <p:spPr>
          <a:xfrm>
            <a:off x="14249265"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321" name="Freeform 320">
            <a:extLst>
              <a:ext uri="{FF2B5EF4-FFF2-40B4-BE49-F238E27FC236}">
                <a16:creationId xmlns:a16="http://schemas.microsoft.com/office/drawing/2014/main" id="{FAB954DD-152C-E685-9841-AEB9B40BEF34}"/>
              </a:ext>
            </a:extLst>
          </p:cNvPr>
          <p:cNvSpPr/>
          <p:nvPr/>
        </p:nvSpPr>
        <p:spPr>
          <a:xfrm>
            <a:off x="14968637"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322" name="Freeform 321">
            <a:extLst>
              <a:ext uri="{FF2B5EF4-FFF2-40B4-BE49-F238E27FC236}">
                <a16:creationId xmlns:a16="http://schemas.microsoft.com/office/drawing/2014/main" id="{838A11E1-37BB-C71C-6950-1D1249006852}"/>
              </a:ext>
            </a:extLst>
          </p:cNvPr>
          <p:cNvSpPr/>
          <p:nvPr/>
        </p:nvSpPr>
        <p:spPr>
          <a:xfrm>
            <a:off x="14249265" y="759459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323" name="Freeform 322">
            <a:extLst>
              <a:ext uri="{FF2B5EF4-FFF2-40B4-BE49-F238E27FC236}">
                <a16:creationId xmlns:a16="http://schemas.microsoft.com/office/drawing/2014/main" id="{6094CF77-B24A-1CF7-27D3-883A4D999B3E}"/>
              </a:ext>
            </a:extLst>
          </p:cNvPr>
          <p:cNvSpPr/>
          <p:nvPr/>
        </p:nvSpPr>
        <p:spPr>
          <a:xfrm>
            <a:off x="14968637" y="63543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bg1"/>
            </a:solidFill>
            <a:prstDash val="solid"/>
            <a:miter/>
          </a:ln>
        </p:spPr>
        <p:txBody>
          <a:bodyPr rtlCol="0" anchor="ctr"/>
          <a:lstStyle/>
          <a:p>
            <a:endParaRPr lang="en-US" dirty="0"/>
          </a:p>
        </p:txBody>
      </p:sp>
      <p:sp>
        <p:nvSpPr>
          <p:cNvPr id="324" name="Freeform 323">
            <a:extLst>
              <a:ext uri="{FF2B5EF4-FFF2-40B4-BE49-F238E27FC236}">
                <a16:creationId xmlns:a16="http://schemas.microsoft.com/office/drawing/2014/main" id="{F969C9FB-4F00-B3CF-5FA9-A6A0C0473FBA}"/>
              </a:ext>
            </a:extLst>
          </p:cNvPr>
          <p:cNvSpPr/>
          <p:nvPr/>
        </p:nvSpPr>
        <p:spPr>
          <a:xfrm>
            <a:off x="14968637" y="69729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325" name="Freeform 324">
            <a:extLst>
              <a:ext uri="{FF2B5EF4-FFF2-40B4-BE49-F238E27FC236}">
                <a16:creationId xmlns:a16="http://schemas.microsoft.com/office/drawing/2014/main" id="{C9815F3A-73E1-C357-05FB-43857EECBD55}"/>
              </a:ext>
            </a:extLst>
          </p:cNvPr>
          <p:cNvSpPr/>
          <p:nvPr/>
        </p:nvSpPr>
        <p:spPr>
          <a:xfrm>
            <a:off x="14968637" y="759459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326" name="Freeform 325">
            <a:extLst>
              <a:ext uri="{FF2B5EF4-FFF2-40B4-BE49-F238E27FC236}">
                <a16:creationId xmlns:a16="http://schemas.microsoft.com/office/drawing/2014/main" id="{6158C554-79DF-899A-757B-C9BE9BBB2A49}"/>
              </a:ext>
            </a:extLst>
          </p:cNvPr>
          <p:cNvSpPr/>
          <p:nvPr/>
        </p:nvSpPr>
        <p:spPr>
          <a:xfrm>
            <a:off x="14249265" y="883778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327" name="Freeform 326">
            <a:extLst>
              <a:ext uri="{FF2B5EF4-FFF2-40B4-BE49-F238E27FC236}">
                <a16:creationId xmlns:a16="http://schemas.microsoft.com/office/drawing/2014/main" id="{EB0C6FDA-034D-83E2-BF68-8EFACBBC80D2}"/>
              </a:ext>
            </a:extLst>
          </p:cNvPr>
          <p:cNvSpPr/>
          <p:nvPr/>
        </p:nvSpPr>
        <p:spPr>
          <a:xfrm>
            <a:off x="14968637" y="821618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328" name="Freeform 327">
            <a:extLst>
              <a:ext uri="{FF2B5EF4-FFF2-40B4-BE49-F238E27FC236}">
                <a16:creationId xmlns:a16="http://schemas.microsoft.com/office/drawing/2014/main" id="{1323FB0C-3222-65D1-A7BD-E5C072BB26D4}"/>
              </a:ext>
            </a:extLst>
          </p:cNvPr>
          <p:cNvSpPr/>
          <p:nvPr/>
        </p:nvSpPr>
        <p:spPr>
          <a:xfrm>
            <a:off x="15328323"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329" name="Freeform 328">
            <a:extLst>
              <a:ext uri="{FF2B5EF4-FFF2-40B4-BE49-F238E27FC236}">
                <a16:creationId xmlns:a16="http://schemas.microsoft.com/office/drawing/2014/main" id="{8762982B-F238-10C5-2A12-46B0F2D03C1C}"/>
              </a:ext>
            </a:extLst>
          </p:cNvPr>
          <p:cNvSpPr/>
          <p:nvPr/>
        </p:nvSpPr>
        <p:spPr>
          <a:xfrm>
            <a:off x="153283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330" name="Freeform 329">
            <a:extLst>
              <a:ext uri="{FF2B5EF4-FFF2-40B4-BE49-F238E27FC236}">
                <a16:creationId xmlns:a16="http://schemas.microsoft.com/office/drawing/2014/main" id="{16D3354F-E193-C05F-6496-A5E9EAF83BD4}"/>
              </a:ext>
            </a:extLst>
          </p:cNvPr>
          <p:cNvSpPr/>
          <p:nvPr/>
        </p:nvSpPr>
        <p:spPr>
          <a:xfrm>
            <a:off x="16047695" y="448960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4986" cap="rnd">
            <a:solidFill>
              <a:schemeClr val="bg1"/>
            </a:solidFill>
            <a:prstDash val="solid"/>
            <a:miter/>
          </a:ln>
        </p:spPr>
        <p:txBody>
          <a:bodyPr rtlCol="0" anchor="ctr"/>
          <a:lstStyle/>
          <a:p>
            <a:endParaRPr lang="en-US" dirty="0"/>
          </a:p>
        </p:txBody>
      </p:sp>
      <p:sp>
        <p:nvSpPr>
          <p:cNvPr id="331" name="Freeform 330">
            <a:extLst>
              <a:ext uri="{FF2B5EF4-FFF2-40B4-BE49-F238E27FC236}">
                <a16:creationId xmlns:a16="http://schemas.microsoft.com/office/drawing/2014/main" id="{8FE0CCB4-8897-ECCF-4647-053B7E5CE143}"/>
              </a:ext>
            </a:extLst>
          </p:cNvPr>
          <p:cNvSpPr/>
          <p:nvPr/>
        </p:nvSpPr>
        <p:spPr>
          <a:xfrm>
            <a:off x="16047695" y="51112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4986" cap="rnd">
            <a:solidFill>
              <a:schemeClr val="bg1"/>
            </a:solidFill>
            <a:prstDash val="solid"/>
            <a:miter/>
          </a:ln>
        </p:spPr>
        <p:txBody>
          <a:bodyPr rtlCol="0" anchor="ctr"/>
          <a:lstStyle/>
          <a:p>
            <a:endParaRPr lang="en-US" dirty="0"/>
          </a:p>
        </p:txBody>
      </p:sp>
      <p:sp>
        <p:nvSpPr>
          <p:cNvPr id="332" name="Freeform 331">
            <a:extLst>
              <a:ext uri="{FF2B5EF4-FFF2-40B4-BE49-F238E27FC236}">
                <a16:creationId xmlns:a16="http://schemas.microsoft.com/office/drawing/2014/main" id="{D9D5219F-2A1B-1A11-C153-8945260F7EDF}"/>
              </a:ext>
            </a:extLst>
          </p:cNvPr>
          <p:cNvSpPr/>
          <p:nvPr/>
        </p:nvSpPr>
        <p:spPr>
          <a:xfrm>
            <a:off x="15328323" y="69729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333" name="Freeform 332">
            <a:extLst>
              <a:ext uri="{FF2B5EF4-FFF2-40B4-BE49-F238E27FC236}">
                <a16:creationId xmlns:a16="http://schemas.microsoft.com/office/drawing/2014/main" id="{46BB66A1-FF5D-B625-7FFC-AF2EDF61952E}"/>
              </a:ext>
            </a:extLst>
          </p:cNvPr>
          <p:cNvSpPr/>
          <p:nvPr/>
        </p:nvSpPr>
        <p:spPr>
          <a:xfrm>
            <a:off x="15328323" y="821618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334" name="Freeform 333">
            <a:extLst>
              <a:ext uri="{FF2B5EF4-FFF2-40B4-BE49-F238E27FC236}">
                <a16:creationId xmlns:a16="http://schemas.microsoft.com/office/drawing/2014/main" id="{B9B411B7-110C-43A7-4941-6D200A33485F}"/>
              </a:ext>
            </a:extLst>
          </p:cNvPr>
          <p:cNvSpPr/>
          <p:nvPr/>
        </p:nvSpPr>
        <p:spPr>
          <a:xfrm>
            <a:off x="16047695" y="6972999"/>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4986" cap="rnd">
            <a:solidFill>
              <a:schemeClr val="bg1"/>
            </a:solidFill>
            <a:prstDash val="solid"/>
            <a:miter/>
          </a:ln>
        </p:spPr>
        <p:txBody>
          <a:bodyPr rtlCol="0" anchor="ctr"/>
          <a:lstStyle/>
          <a:p>
            <a:endParaRPr lang="en-US" dirty="0"/>
          </a:p>
        </p:txBody>
      </p:sp>
      <p:sp>
        <p:nvSpPr>
          <p:cNvPr id="335" name="Freeform 334">
            <a:extLst>
              <a:ext uri="{FF2B5EF4-FFF2-40B4-BE49-F238E27FC236}">
                <a16:creationId xmlns:a16="http://schemas.microsoft.com/office/drawing/2014/main" id="{BE639632-07E6-BA89-A553-06B36A649B98}"/>
              </a:ext>
            </a:extLst>
          </p:cNvPr>
          <p:cNvSpPr/>
          <p:nvPr/>
        </p:nvSpPr>
        <p:spPr>
          <a:xfrm>
            <a:off x="16047695" y="7594594"/>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4986" cap="rnd">
            <a:solidFill>
              <a:schemeClr val="bg1"/>
            </a:solidFill>
            <a:prstDash val="solid"/>
            <a:miter/>
          </a:ln>
        </p:spPr>
        <p:txBody>
          <a:bodyPr rtlCol="0" anchor="ctr"/>
          <a:lstStyle/>
          <a:p>
            <a:endParaRPr lang="en-US" dirty="0"/>
          </a:p>
        </p:txBody>
      </p:sp>
      <p:sp>
        <p:nvSpPr>
          <p:cNvPr id="336" name="Freeform 335">
            <a:extLst>
              <a:ext uri="{FF2B5EF4-FFF2-40B4-BE49-F238E27FC236}">
                <a16:creationId xmlns:a16="http://schemas.microsoft.com/office/drawing/2014/main" id="{96ABE7EC-CCC1-2CB0-6952-931B3313CB0F}"/>
              </a:ext>
            </a:extLst>
          </p:cNvPr>
          <p:cNvSpPr/>
          <p:nvPr/>
        </p:nvSpPr>
        <p:spPr>
          <a:xfrm>
            <a:off x="16047695" y="573279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4986" cap="rnd">
            <a:solidFill>
              <a:schemeClr val="bg1"/>
            </a:solidFill>
            <a:prstDash val="solid"/>
            <a:miter/>
          </a:ln>
        </p:spPr>
        <p:txBody>
          <a:bodyPr rtlCol="0" anchor="ctr"/>
          <a:lstStyle/>
          <a:p>
            <a:endParaRPr lang="en-US" dirty="0"/>
          </a:p>
        </p:txBody>
      </p:sp>
      <p:sp>
        <p:nvSpPr>
          <p:cNvPr id="337" name="Freeform 336">
            <a:extLst>
              <a:ext uri="{FF2B5EF4-FFF2-40B4-BE49-F238E27FC236}">
                <a16:creationId xmlns:a16="http://schemas.microsoft.com/office/drawing/2014/main" id="{DC08C66A-C732-193F-56C4-E34B43FD0332}"/>
              </a:ext>
            </a:extLst>
          </p:cNvPr>
          <p:cNvSpPr/>
          <p:nvPr/>
        </p:nvSpPr>
        <p:spPr>
          <a:xfrm>
            <a:off x="16047695" y="6354393"/>
            <a:ext cx="356688" cy="618606"/>
          </a:xfrm>
          <a:custGeom>
            <a:avLst/>
            <a:gdLst>
              <a:gd name="connsiteX0" fmla="*/ 356689 w 356688"/>
              <a:gd name="connsiteY0" fmla="*/ 0 h 618606"/>
              <a:gd name="connsiteX1" fmla="*/ 0 w 356688"/>
              <a:gd name="connsiteY1" fmla="*/ 618606 h 618606"/>
            </a:gdLst>
            <a:ahLst/>
            <a:cxnLst>
              <a:cxn ang="0">
                <a:pos x="connsiteX0" y="connsiteY0"/>
              </a:cxn>
              <a:cxn ang="0">
                <a:pos x="connsiteX1" y="connsiteY1"/>
              </a:cxn>
            </a:cxnLst>
            <a:rect l="l" t="t" r="r" b="b"/>
            <a:pathLst>
              <a:path w="356688" h="618606">
                <a:moveTo>
                  <a:pt x="356689" y="0"/>
                </a:moveTo>
                <a:lnTo>
                  <a:pt x="0" y="618606"/>
                </a:lnTo>
              </a:path>
            </a:pathLst>
          </a:custGeom>
          <a:ln w="14986" cap="rnd">
            <a:solidFill>
              <a:schemeClr val="bg1"/>
            </a:solidFill>
            <a:prstDash val="solid"/>
            <a:miter/>
          </a:ln>
        </p:spPr>
        <p:txBody>
          <a:bodyPr rtlCol="0" anchor="ctr"/>
          <a:lstStyle/>
          <a:p>
            <a:endParaRPr lang="en-US" dirty="0"/>
          </a:p>
        </p:txBody>
      </p:sp>
      <p:sp>
        <p:nvSpPr>
          <p:cNvPr id="338" name="Freeform 337">
            <a:extLst>
              <a:ext uri="{FF2B5EF4-FFF2-40B4-BE49-F238E27FC236}">
                <a16:creationId xmlns:a16="http://schemas.microsoft.com/office/drawing/2014/main" id="{D4AA97BF-C605-5318-76AF-62EA0A9E8E1A}"/>
              </a:ext>
            </a:extLst>
          </p:cNvPr>
          <p:cNvSpPr/>
          <p:nvPr/>
        </p:nvSpPr>
        <p:spPr>
          <a:xfrm>
            <a:off x="17483442"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339" name="Freeform 338">
            <a:extLst>
              <a:ext uri="{FF2B5EF4-FFF2-40B4-BE49-F238E27FC236}">
                <a16:creationId xmlns:a16="http://schemas.microsoft.com/office/drawing/2014/main" id="{C255F898-D12A-1682-328F-F573A3FCAFD6}"/>
              </a:ext>
            </a:extLst>
          </p:cNvPr>
          <p:cNvSpPr/>
          <p:nvPr/>
        </p:nvSpPr>
        <p:spPr>
          <a:xfrm>
            <a:off x="17483442"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340" name="Freeform 339">
            <a:extLst>
              <a:ext uri="{FF2B5EF4-FFF2-40B4-BE49-F238E27FC236}">
                <a16:creationId xmlns:a16="http://schemas.microsoft.com/office/drawing/2014/main" id="{6605838A-7096-61FC-8926-80C8B6EC86FC}"/>
              </a:ext>
            </a:extLst>
          </p:cNvPr>
          <p:cNvSpPr/>
          <p:nvPr/>
        </p:nvSpPr>
        <p:spPr>
          <a:xfrm>
            <a:off x="18202814"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341" name="Freeform 340">
            <a:extLst>
              <a:ext uri="{FF2B5EF4-FFF2-40B4-BE49-F238E27FC236}">
                <a16:creationId xmlns:a16="http://schemas.microsoft.com/office/drawing/2014/main" id="{9DCE22A5-799C-A72D-2AB0-B7D1030C00EE}"/>
              </a:ext>
            </a:extLst>
          </p:cNvPr>
          <p:cNvSpPr/>
          <p:nvPr/>
        </p:nvSpPr>
        <p:spPr>
          <a:xfrm>
            <a:off x="18202814"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342" name="Freeform 341">
            <a:extLst>
              <a:ext uri="{FF2B5EF4-FFF2-40B4-BE49-F238E27FC236}">
                <a16:creationId xmlns:a16="http://schemas.microsoft.com/office/drawing/2014/main" id="{7D8AA985-E642-7723-6834-1F52C2AFB9E0}"/>
              </a:ext>
            </a:extLst>
          </p:cNvPr>
          <p:cNvSpPr/>
          <p:nvPr/>
        </p:nvSpPr>
        <p:spPr>
          <a:xfrm>
            <a:off x="17483442" y="69729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343" name="Freeform 342">
            <a:extLst>
              <a:ext uri="{FF2B5EF4-FFF2-40B4-BE49-F238E27FC236}">
                <a16:creationId xmlns:a16="http://schemas.microsoft.com/office/drawing/2014/main" id="{9038583D-056A-6DC6-D81C-9898BC46269D}"/>
              </a:ext>
            </a:extLst>
          </p:cNvPr>
          <p:cNvSpPr/>
          <p:nvPr/>
        </p:nvSpPr>
        <p:spPr>
          <a:xfrm>
            <a:off x="17483442" y="821618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344" name="Freeform 343">
            <a:extLst>
              <a:ext uri="{FF2B5EF4-FFF2-40B4-BE49-F238E27FC236}">
                <a16:creationId xmlns:a16="http://schemas.microsoft.com/office/drawing/2014/main" id="{2E7679A9-A688-6DF6-D2F1-9F83AC3861DA}"/>
              </a:ext>
            </a:extLst>
          </p:cNvPr>
          <p:cNvSpPr/>
          <p:nvPr/>
        </p:nvSpPr>
        <p:spPr>
          <a:xfrm>
            <a:off x="18202814" y="69729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345" name="Freeform 344">
            <a:extLst>
              <a:ext uri="{FF2B5EF4-FFF2-40B4-BE49-F238E27FC236}">
                <a16:creationId xmlns:a16="http://schemas.microsoft.com/office/drawing/2014/main" id="{367643BA-A923-2C63-1C7C-2FE375CE2EE6}"/>
              </a:ext>
            </a:extLst>
          </p:cNvPr>
          <p:cNvSpPr/>
          <p:nvPr/>
        </p:nvSpPr>
        <p:spPr>
          <a:xfrm>
            <a:off x="18202814" y="759459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346" name="Freeform 345">
            <a:extLst>
              <a:ext uri="{FF2B5EF4-FFF2-40B4-BE49-F238E27FC236}">
                <a16:creationId xmlns:a16="http://schemas.microsoft.com/office/drawing/2014/main" id="{F881D740-3D75-3D06-BB2A-2BE71E1DBF2A}"/>
              </a:ext>
            </a:extLst>
          </p:cNvPr>
          <p:cNvSpPr/>
          <p:nvPr/>
        </p:nvSpPr>
        <p:spPr>
          <a:xfrm>
            <a:off x="18202814"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347" name="Freeform 346">
            <a:extLst>
              <a:ext uri="{FF2B5EF4-FFF2-40B4-BE49-F238E27FC236}">
                <a16:creationId xmlns:a16="http://schemas.microsoft.com/office/drawing/2014/main" id="{D257E151-9DB8-57A0-27CD-5093549CC109}"/>
              </a:ext>
            </a:extLst>
          </p:cNvPr>
          <p:cNvSpPr/>
          <p:nvPr/>
        </p:nvSpPr>
        <p:spPr>
          <a:xfrm>
            <a:off x="18202814"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4986" cap="rnd">
            <a:solidFill>
              <a:schemeClr val="bg1"/>
            </a:solidFill>
            <a:prstDash val="solid"/>
            <a:miter/>
          </a:ln>
        </p:spPr>
        <p:txBody>
          <a:bodyPr rtlCol="0" anchor="ctr"/>
          <a:lstStyle/>
          <a:p>
            <a:endParaRPr lang="en-US" dirty="0"/>
          </a:p>
        </p:txBody>
      </p:sp>
      <p:sp>
        <p:nvSpPr>
          <p:cNvPr id="348" name="Freeform 347">
            <a:extLst>
              <a:ext uri="{FF2B5EF4-FFF2-40B4-BE49-F238E27FC236}">
                <a16:creationId xmlns:a16="http://schemas.microsoft.com/office/drawing/2014/main" id="{FE63539F-E3F5-1599-A203-84EAFE4A791A}"/>
              </a:ext>
            </a:extLst>
          </p:cNvPr>
          <p:cNvSpPr/>
          <p:nvPr/>
        </p:nvSpPr>
        <p:spPr>
          <a:xfrm>
            <a:off x="16047695" y="3871002"/>
            <a:ext cx="356688" cy="618606"/>
          </a:xfrm>
          <a:custGeom>
            <a:avLst/>
            <a:gdLst>
              <a:gd name="connsiteX0" fmla="*/ 356689 w 356688"/>
              <a:gd name="connsiteY0" fmla="*/ 0 h 618606"/>
              <a:gd name="connsiteX1" fmla="*/ 0 w 356688"/>
              <a:gd name="connsiteY1" fmla="*/ 618606 h 618606"/>
            </a:gdLst>
            <a:ahLst/>
            <a:cxnLst>
              <a:cxn ang="0">
                <a:pos x="connsiteX0" y="connsiteY0"/>
              </a:cxn>
              <a:cxn ang="0">
                <a:pos x="connsiteX1" y="connsiteY1"/>
              </a:cxn>
            </a:cxnLst>
            <a:rect l="l" t="t" r="r" b="b"/>
            <a:pathLst>
              <a:path w="356688" h="618606">
                <a:moveTo>
                  <a:pt x="356689" y="0"/>
                </a:moveTo>
                <a:lnTo>
                  <a:pt x="0" y="618606"/>
                </a:lnTo>
              </a:path>
            </a:pathLst>
          </a:custGeom>
          <a:ln w="14986" cap="rnd">
            <a:solidFill>
              <a:schemeClr val="bg1"/>
            </a:solidFill>
            <a:prstDash val="solid"/>
            <a:miter/>
          </a:ln>
        </p:spPr>
        <p:txBody>
          <a:bodyPr rtlCol="0" anchor="ctr"/>
          <a:lstStyle/>
          <a:p>
            <a:endParaRPr lang="en-US" dirty="0"/>
          </a:p>
        </p:txBody>
      </p:sp>
      <p:sp>
        <p:nvSpPr>
          <p:cNvPr id="349" name="Freeform 348">
            <a:extLst>
              <a:ext uri="{FF2B5EF4-FFF2-40B4-BE49-F238E27FC236}">
                <a16:creationId xmlns:a16="http://schemas.microsoft.com/office/drawing/2014/main" id="{931982F4-7CF9-6311-813D-A44E862417B2}"/>
              </a:ext>
            </a:extLst>
          </p:cNvPr>
          <p:cNvSpPr/>
          <p:nvPr/>
        </p:nvSpPr>
        <p:spPr>
          <a:xfrm>
            <a:off x="16047695" y="8216189"/>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4986" cap="rnd">
            <a:solidFill>
              <a:schemeClr val="bg1"/>
            </a:solidFill>
            <a:prstDash val="solid"/>
            <a:miter/>
          </a:ln>
        </p:spPr>
        <p:txBody>
          <a:bodyPr rtlCol="0" anchor="ctr"/>
          <a:lstStyle/>
          <a:p>
            <a:endParaRPr lang="en-US" dirty="0"/>
          </a:p>
        </p:txBody>
      </p:sp>
      <p:sp>
        <p:nvSpPr>
          <p:cNvPr id="350" name="Freeform 349">
            <a:extLst>
              <a:ext uri="{FF2B5EF4-FFF2-40B4-BE49-F238E27FC236}">
                <a16:creationId xmlns:a16="http://schemas.microsoft.com/office/drawing/2014/main" id="{4FBC7D3A-4A10-BE61-7B66-2F737CCD55A6}"/>
              </a:ext>
            </a:extLst>
          </p:cNvPr>
          <p:cNvSpPr/>
          <p:nvPr/>
        </p:nvSpPr>
        <p:spPr>
          <a:xfrm>
            <a:off x="16404384"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351" name="Freeform 350">
            <a:extLst>
              <a:ext uri="{FF2B5EF4-FFF2-40B4-BE49-F238E27FC236}">
                <a16:creationId xmlns:a16="http://schemas.microsoft.com/office/drawing/2014/main" id="{A7C54316-2CC5-24DC-1C6E-C0C89EF12EF1}"/>
              </a:ext>
            </a:extLst>
          </p:cNvPr>
          <p:cNvSpPr/>
          <p:nvPr/>
        </p:nvSpPr>
        <p:spPr>
          <a:xfrm>
            <a:off x="16404384"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352" name="Freeform 351">
            <a:extLst>
              <a:ext uri="{FF2B5EF4-FFF2-40B4-BE49-F238E27FC236}">
                <a16:creationId xmlns:a16="http://schemas.microsoft.com/office/drawing/2014/main" id="{40F7891E-9331-57CD-9706-DE9C0DC533E5}"/>
              </a:ext>
            </a:extLst>
          </p:cNvPr>
          <p:cNvSpPr/>
          <p:nvPr/>
        </p:nvSpPr>
        <p:spPr>
          <a:xfrm>
            <a:off x="17123756"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bg1"/>
            </a:solidFill>
            <a:prstDash val="solid"/>
            <a:miter/>
          </a:ln>
        </p:spPr>
        <p:txBody>
          <a:bodyPr rtlCol="0" anchor="ctr"/>
          <a:lstStyle/>
          <a:p>
            <a:endParaRPr lang="en-US" dirty="0"/>
          </a:p>
        </p:txBody>
      </p:sp>
      <p:sp>
        <p:nvSpPr>
          <p:cNvPr id="353" name="Freeform 352">
            <a:extLst>
              <a:ext uri="{FF2B5EF4-FFF2-40B4-BE49-F238E27FC236}">
                <a16:creationId xmlns:a16="http://schemas.microsoft.com/office/drawing/2014/main" id="{3C170457-14DE-04C6-9632-6CBA4AA61DBB}"/>
              </a:ext>
            </a:extLst>
          </p:cNvPr>
          <p:cNvSpPr/>
          <p:nvPr/>
        </p:nvSpPr>
        <p:spPr>
          <a:xfrm>
            <a:off x="17123756"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354" name="Freeform 353">
            <a:extLst>
              <a:ext uri="{FF2B5EF4-FFF2-40B4-BE49-F238E27FC236}">
                <a16:creationId xmlns:a16="http://schemas.microsoft.com/office/drawing/2014/main" id="{B83D5C87-ABE1-5F1D-8956-6E1AE87FC6AA}"/>
              </a:ext>
            </a:extLst>
          </p:cNvPr>
          <p:cNvSpPr/>
          <p:nvPr/>
        </p:nvSpPr>
        <p:spPr>
          <a:xfrm>
            <a:off x="17123756"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355" name="Freeform 354">
            <a:extLst>
              <a:ext uri="{FF2B5EF4-FFF2-40B4-BE49-F238E27FC236}">
                <a16:creationId xmlns:a16="http://schemas.microsoft.com/office/drawing/2014/main" id="{87EB5780-165A-6D69-5635-16EBD6195AE5}"/>
              </a:ext>
            </a:extLst>
          </p:cNvPr>
          <p:cNvSpPr/>
          <p:nvPr/>
        </p:nvSpPr>
        <p:spPr>
          <a:xfrm>
            <a:off x="16404384"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356" name="Freeform 355">
            <a:extLst>
              <a:ext uri="{FF2B5EF4-FFF2-40B4-BE49-F238E27FC236}">
                <a16:creationId xmlns:a16="http://schemas.microsoft.com/office/drawing/2014/main" id="{CE8CEE47-8F58-2636-F921-5B910421E395}"/>
              </a:ext>
            </a:extLst>
          </p:cNvPr>
          <p:cNvSpPr/>
          <p:nvPr/>
        </p:nvSpPr>
        <p:spPr>
          <a:xfrm>
            <a:off x="17123756"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357" name="Freeform 356">
            <a:extLst>
              <a:ext uri="{FF2B5EF4-FFF2-40B4-BE49-F238E27FC236}">
                <a16:creationId xmlns:a16="http://schemas.microsoft.com/office/drawing/2014/main" id="{C88DE4A5-5B06-3657-1A68-F53883483FC9}"/>
              </a:ext>
            </a:extLst>
          </p:cNvPr>
          <p:cNvSpPr/>
          <p:nvPr/>
        </p:nvSpPr>
        <p:spPr>
          <a:xfrm>
            <a:off x="16404384" y="759459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358" name="Freeform 357">
            <a:extLst>
              <a:ext uri="{FF2B5EF4-FFF2-40B4-BE49-F238E27FC236}">
                <a16:creationId xmlns:a16="http://schemas.microsoft.com/office/drawing/2014/main" id="{12434BD3-142E-6633-A3E1-ED0E9082C968}"/>
              </a:ext>
            </a:extLst>
          </p:cNvPr>
          <p:cNvSpPr/>
          <p:nvPr/>
        </p:nvSpPr>
        <p:spPr>
          <a:xfrm>
            <a:off x="17123756" y="63543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bg1"/>
            </a:solidFill>
            <a:prstDash val="solid"/>
            <a:miter/>
          </a:ln>
        </p:spPr>
        <p:txBody>
          <a:bodyPr rtlCol="0" anchor="ctr"/>
          <a:lstStyle/>
          <a:p>
            <a:endParaRPr lang="en-US" dirty="0"/>
          </a:p>
        </p:txBody>
      </p:sp>
      <p:sp>
        <p:nvSpPr>
          <p:cNvPr id="359" name="Freeform 358">
            <a:extLst>
              <a:ext uri="{FF2B5EF4-FFF2-40B4-BE49-F238E27FC236}">
                <a16:creationId xmlns:a16="http://schemas.microsoft.com/office/drawing/2014/main" id="{EA241200-FEEE-92A2-9221-62BD706156B5}"/>
              </a:ext>
            </a:extLst>
          </p:cNvPr>
          <p:cNvSpPr/>
          <p:nvPr/>
        </p:nvSpPr>
        <p:spPr>
          <a:xfrm>
            <a:off x="17123756" y="69729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360" name="Freeform 359">
            <a:extLst>
              <a:ext uri="{FF2B5EF4-FFF2-40B4-BE49-F238E27FC236}">
                <a16:creationId xmlns:a16="http://schemas.microsoft.com/office/drawing/2014/main" id="{8AEE08C2-BA5E-4E15-D520-83437360080D}"/>
              </a:ext>
            </a:extLst>
          </p:cNvPr>
          <p:cNvSpPr/>
          <p:nvPr/>
        </p:nvSpPr>
        <p:spPr>
          <a:xfrm>
            <a:off x="17123756" y="759459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361" name="Freeform 360">
            <a:extLst>
              <a:ext uri="{FF2B5EF4-FFF2-40B4-BE49-F238E27FC236}">
                <a16:creationId xmlns:a16="http://schemas.microsoft.com/office/drawing/2014/main" id="{B69E113E-5304-9C3B-7E6B-2FA3030D8EE6}"/>
              </a:ext>
            </a:extLst>
          </p:cNvPr>
          <p:cNvSpPr/>
          <p:nvPr/>
        </p:nvSpPr>
        <p:spPr>
          <a:xfrm>
            <a:off x="16404384" y="883778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362" name="Freeform 361">
            <a:extLst>
              <a:ext uri="{FF2B5EF4-FFF2-40B4-BE49-F238E27FC236}">
                <a16:creationId xmlns:a16="http://schemas.microsoft.com/office/drawing/2014/main" id="{6681BE19-BBE6-23B0-93AF-506C18463E63}"/>
              </a:ext>
            </a:extLst>
          </p:cNvPr>
          <p:cNvSpPr/>
          <p:nvPr/>
        </p:nvSpPr>
        <p:spPr>
          <a:xfrm>
            <a:off x="17123756" y="821618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grpSp>
        <p:nvGrpSpPr>
          <p:cNvPr id="4" name="Group 3">
            <a:extLst>
              <a:ext uri="{FF2B5EF4-FFF2-40B4-BE49-F238E27FC236}">
                <a16:creationId xmlns:a16="http://schemas.microsoft.com/office/drawing/2014/main" id="{F1C58F0A-F186-336C-569B-06FBB2C04F42}"/>
              </a:ext>
            </a:extLst>
          </p:cNvPr>
          <p:cNvGrpSpPr/>
          <p:nvPr/>
        </p:nvGrpSpPr>
        <p:grpSpPr>
          <a:xfrm>
            <a:off x="780950" y="2804785"/>
            <a:ext cx="6471351" cy="4176489"/>
            <a:chOff x="780950" y="2804785"/>
            <a:chExt cx="6471351" cy="4176489"/>
          </a:xfrm>
        </p:grpSpPr>
        <p:grpSp>
          <p:nvGrpSpPr>
            <p:cNvPr id="394" name="Group 393">
              <a:extLst>
                <a:ext uri="{FF2B5EF4-FFF2-40B4-BE49-F238E27FC236}">
                  <a16:creationId xmlns:a16="http://schemas.microsoft.com/office/drawing/2014/main" id="{FEF6FCB3-252B-8156-59B8-A6936468682E}"/>
                </a:ext>
              </a:extLst>
            </p:cNvPr>
            <p:cNvGrpSpPr/>
            <p:nvPr/>
          </p:nvGrpSpPr>
          <p:grpSpPr>
            <a:xfrm>
              <a:off x="780950" y="3254694"/>
              <a:ext cx="6471351" cy="3726580"/>
              <a:chOff x="9259932" y="5263603"/>
              <a:chExt cx="6471351" cy="3726580"/>
            </a:xfrm>
          </p:grpSpPr>
          <p:sp>
            <p:nvSpPr>
              <p:cNvPr id="395" name="Freeform 394">
                <a:extLst>
                  <a:ext uri="{FF2B5EF4-FFF2-40B4-BE49-F238E27FC236}">
                    <a16:creationId xmlns:a16="http://schemas.microsoft.com/office/drawing/2014/main" id="{058F79D4-AABD-E07D-62F9-702DAF40E636}"/>
                  </a:ext>
                </a:extLst>
              </p:cNvPr>
              <p:cNvSpPr/>
              <p:nvPr/>
            </p:nvSpPr>
            <p:spPr>
              <a:xfrm>
                <a:off x="10338990" y="58851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solidFill>
                <a:prstDash val="solid"/>
                <a:miter/>
              </a:ln>
            </p:spPr>
            <p:txBody>
              <a:bodyPr rtlCol="0" anchor="ctr"/>
              <a:lstStyle/>
              <a:p>
                <a:endParaRPr lang="en-US" dirty="0"/>
              </a:p>
            </p:txBody>
          </p:sp>
          <p:sp>
            <p:nvSpPr>
              <p:cNvPr id="396" name="Freeform 395">
                <a:extLst>
                  <a:ext uri="{FF2B5EF4-FFF2-40B4-BE49-F238E27FC236}">
                    <a16:creationId xmlns:a16="http://schemas.microsoft.com/office/drawing/2014/main" id="{6109649C-1B99-22CC-5754-6DBFDBD55C57}"/>
                  </a:ext>
                </a:extLst>
              </p:cNvPr>
              <p:cNvSpPr/>
              <p:nvPr/>
            </p:nvSpPr>
            <p:spPr>
              <a:xfrm>
                <a:off x="9979304" y="52636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bg1"/>
                </a:solidFill>
                <a:prstDash val="solid"/>
                <a:miter/>
              </a:ln>
            </p:spPr>
            <p:txBody>
              <a:bodyPr rtlCol="0" anchor="ctr"/>
              <a:lstStyle/>
              <a:p>
                <a:endParaRPr lang="en-US" dirty="0"/>
              </a:p>
            </p:txBody>
          </p:sp>
          <p:sp>
            <p:nvSpPr>
              <p:cNvPr id="397" name="Freeform 396">
                <a:extLst>
                  <a:ext uri="{FF2B5EF4-FFF2-40B4-BE49-F238E27FC236}">
                    <a16:creationId xmlns:a16="http://schemas.microsoft.com/office/drawing/2014/main" id="{4BB9DFCF-990F-933D-AF83-9E6A631E47BB}"/>
                  </a:ext>
                </a:extLst>
              </p:cNvPr>
              <p:cNvSpPr/>
              <p:nvPr/>
            </p:nvSpPr>
            <p:spPr>
              <a:xfrm>
                <a:off x="12497107" y="58851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solidFill>
                <a:prstDash val="solid"/>
                <a:miter/>
              </a:ln>
            </p:spPr>
            <p:txBody>
              <a:bodyPr rtlCol="0" anchor="ctr"/>
              <a:lstStyle/>
              <a:p>
                <a:endParaRPr lang="en-US" dirty="0"/>
              </a:p>
            </p:txBody>
          </p:sp>
          <p:sp>
            <p:nvSpPr>
              <p:cNvPr id="398" name="Freeform 397">
                <a:extLst>
                  <a:ext uri="{FF2B5EF4-FFF2-40B4-BE49-F238E27FC236}">
                    <a16:creationId xmlns:a16="http://schemas.microsoft.com/office/drawing/2014/main" id="{8AF62E3C-5C4A-0694-612A-093EB0952D7A}"/>
                  </a:ext>
                </a:extLst>
              </p:cNvPr>
              <p:cNvSpPr/>
              <p:nvPr/>
            </p:nvSpPr>
            <p:spPr>
              <a:xfrm>
                <a:off x="12137421" y="52636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bg1"/>
                </a:solidFill>
                <a:prstDash val="solid"/>
                <a:miter/>
              </a:ln>
            </p:spPr>
            <p:txBody>
              <a:bodyPr rtlCol="0" anchor="ctr"/>
              <a:lstStyle/>
              <a:p>
                <a:endParaRPr lang="en-US" dirty="0"/>
              </a:p>
            </p:txBody>
          </p:sp>
          <p:sp>
            <p:nvSpPr>
              <p:cNvPr id="399" name="Freeform 398">
                <a:extLst>
                  <a:ext uri="{FF2B5EF4-FFF2-40B4-BE49-F238E27FC236}">
                    <a16:creationId xmlns:a16="http://schemas.microsoft.com/office/drawing/2014/main" id="{9F87687D-BD6B-8344-ECE7-74EDA3DCCFD6}"/>
                  </a:ext>
                </a:extLst>
              </p:cNvPr>
              <p:cNvSpPr/>
              <p:nvPr/>
            </p:nvSpPr>
            <p:spPr>
              <a:xfrm>
                <a:off x="13216479" y="52636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bg1"/>
                </a:solidFill>
                <a:prstDash val="solid"/>
                <a:miter/>
              </a:ln>
            </p:spPr>
            <p:txBody>
              <a:bodyPr rtlCol="0" anchor="ctr"/>
              <a:lstStyle/>
              <a:p>
                <a:endParaRPr lang="en-US" dirty="0"/>
              </a:p>
            </p:txBody>
          </p:sp>
          <p:sp>
            <p:nvSpPr>
              <p:cNvPr id="400" name="Freeform 399">
                <a:extLst>
                  <a:ext uri="{FF2B5EF4-FFF2-40B4-BE49-F238E27FC236}">
                    <a16:creationId xmlns:a16="http://schemas.microsoft.com/office/drawing/2014/main" id="{6D30F821-4872-0B6F-8D3F-EED5DBDC8558}"/>
                  </a:ext>
                </a:extLst>
              </p:cNvPr>
              <p:cNvSpPr/>
              <p:nvPr/>
            </p:nvSpPr>
            <p:spPr>
              <a:xfrm>
                <a:off x="11418049" y="65067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solidFill>
                <a:prstDash val="solid"/>
                <a:miter/>
              </a:ln>
            </p:spPr>
            <p:txBody>
              <a:bodyPr rtlCol="0" anchor="ctr"/>
              <a:lstStyle/>
              <a:p>
                <a:endParaRPr lang="en-US" dirty="0"/>
              </a:p>
            </p:txBody>
          </p:sp>
          <p:sp>
            <p:nvSpPr>
              <p:cNvPr id="401" name="Freeform 400">
                <a:extLst>
                  <a:ext uri="{FF2B5EF4-FFF2-40B4-BE49-F238E27FC236}">
                    <a16:creationId xmlns:a16="http://schemas.microsoft.com/office/drawing/2014/main" id="{D73D9A31-54F3-1244-DD80-AB992D64C101}"/>
                  </a:ext>
                </a:extLst>
              </p:cNvPr>
              <p:cNvSpPr/>
              <p:nvPr/>
            </p:nvSpPr>
            <p:spPr>
              <a:xfrm>
                <a:off x="11058362" y="58851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bg1"/>
                </a:solidFill>
                <a:prstDash val="solid"/>
                <a:miter/>
              </a:ln>
            </p:spPr>
            <p:txBody>
              <a:bodyPr rtlCol="0" anchor="ctr"/>
              <a:lstStyle/>
              <a:p>
                <a:endParaRPr lang="en-US" dirty="0"/>
              </a:p>
            </p:txBody>
          </p:sp>
          <p:sp>
            <p:nvSpPr>
              <p:cNvPr id="402" name="Freeform 401">
                <a:extLst>
                  <a:ext uri="{FF2B5EF4-FFF2-40B4-BE49-F238E27FC236}">
                    <a16:creationId xmlns:a16="http://schemas.microsoft.com/office/drawing/2014/main" id="{DE42BE14-36DB-BB2C-BD01-98BD37B7E484}"/>
                  </a:ext>
                </a:extLst>
              </p:cNvPr>
              <p:cNvSpPr/>
              <p:nvPr/>
            </p:nvSpPr>
            <p:spPr>
              <a:xfrm>
                <a:off x="12137421" y="58851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bg1"/>
                </a:solidFill>
                <a:prstDash val="solid"/>
                <a:miter/>
              </a:ln>
            </p:spPr>
            <p:txBody>
              <a:bodyPr rtlCol="0" anchor="ctr"/>
              <a:lstStyle/>
              <a:p>
                <a:endParaRPr lang="en-US" dirty="0"/>
              </a:p>
            </p:txBody>
          </p:sp>
          <p:sp>
            <p:nvSpPr>
              <p:cNvPr id="403" name="Freeform 402">
                <a:extLst>
                  <a:ext uri="{FF2B5EF4-FFF2-40B4-BE49-F238E27FC236}">
                    <a16:creationId xmlns:a16="http://schemas.microsoft.com/office/drawing/2014/main" id="{22E13A4A-4CE6-D57B-BA18-F56A0289BF7D}"/>
                  </a:ext>
                </a:extLst>
              </p:cNvPr>
              <p:cNvSpPr/>
              <p:nvPr/>
            </p:nvSpPr>
            <p:spPr>
              <a:xfrm>
                <a:off x="9259932" y="65067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solidFill>
                <a:prstDash val="solid"/>
                <a:bevel/>
              </a:ln>
            </p:spPr>
            <p:txBody>
              <a:bodyPr rtlCol="0" anchor="ctr"/>
              <a:lstStyle/>
              <a:p>
                <a:endParaRPr lang="en-US" dirty="0"/>
              </a:p>
            </p:txBody>
          </p:sp>
          <p:sp>
            <p:nvSpPr>
              <p:cNvPr id="404" name="Freeform 403">
                <a:extLst>
                  <a:ext uri="{FF2B5EF4-FFF2-40B4-BE49-F238E27FC236}">
                    <a16:creationId xmlns:a16="http://schemas.microsoft.com/office/drawing/2014/main" id="{854C8170-E096-72F2-D7F4-E3AAEB7D059A}"/>
                  </a:ext>
                </a:extLst>
              </p:cNvPr>
              <p:cNvSpPr/>
              <p:nvPr/>
            </p:nvSpPr>
            <p:spPr>
              <a:xfrm>
                <a:off x="9979304" y="65067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bg1"/>
                </a:solidFill>
                <a:prstDash val="solid"/>
                <a:miter/>
              </a:ln>
            </p:spPr>
            <p:txBody>
              <a:bodyPr rtlCol="0" anchor="ctr"/>
              <a:lstStyle/>
              <a:p>
                <a:endParaRPr lang="en-US" dirty="0"/>
              </a:p>
            </p:txBody>
          </p:sp>
          <p:sp>
            <p:nvSpPr>
              <p:cNvPr id="405" name="Freeform 404">
                <a:extLst>
                  <a:ext uri="{FF2B5EF4-FFF2-40B4-BE49-F238E27FC236}">
                    <a16:creationId xmlns:a16="http://schemas.microsoft.com/office/drawing/2014/main" id="{46E4ACB1-F695-5408-2AA5-8F2B67D791B0}"/>
                  </a:ext>
                </a:extLst>
              </p:cNvPr>
              <p:cNvSpPr/>
              <p:nvPr/>
            </p:nvSpPr>
            <p:spPr>
              <a:xfrm>
                <a:off x="9979304" y="58851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bg1"/>
                </a:solidFill>
                <a:prstDash val="solid"/>
                <a:miter/>
              </a:ln>
            </p:spPr>
            <p:txBody>
              <a:bodyPr rtlCol="0" anchor="ctr"/>
              <a:lstStyle/>
              <a:p>
                <a:endParaRPr lang="en-US" dirty="0"/>
              </a:p>
            </p:txBody>
          </p:sp>
          <p:sp>
            <p:nvSpPr>
              <p:cNvPr id="406" name="Freeform 405">
                <a:extLst>
                  <a:ext uri="{FF2B5EF4-FFF2-40B4-BE49-F238E27FC236}">
                    <a16:creationId xmlns:a16="http://schemas.microsoft.com/office/drawing/2014/main" id="{BD949C34-C214-8E28-5F0D-DA4A7C41A692}"/>
                  </a:ext>
                </a:extLst>
              </p:cNvPr>
              <p:cNvSpPr/>
              <p:nvPr/>
            </p:nvSpPr>
            <p:spPr>
              <a:xfrm>
                <a:off x="10338990" y="71253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solidFill>
                <a:prstDash val="solid"/>
                <a:bevel/>
              </a:ln>
            </p:spPr>
            <p:txBody>
              <a:bodyPr rtlCol="0" anchor="ctr"/>
              <a:lstStyle/>
              <a:p>
                <a:endParaRPr lang="en-US" dirty="0"/>
              </a:p>
            </p:txBody>
          </p:sp>
          <p:sp>
            <p:nvSpPr>
              <p:cNvPr id="407" name="Freeform 406">
                <a:extLst>
                  <a:ext uri="{FF2B5EF4-FFF2-40B4-BE49-F238E27FC236}">
                    <a16:creationId xmlns:a16="http://schemas.microsoft.com/office/drawing/2014/main" id="{86CBE112-9285-F8D6-6854-E74D404E7036}"/>
                  </a:ext>
                </a:extLst>
              </p:cNvPr>
              <p:cNvSpPr/>
              <p:nvPr/>
            </p:nvSpPr>
            <p:spPr>
              <a:xfrm>
                <a:off x="11058362" y="71253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bg1"/>
                </a:solidFill>
                <a:prstDash val="solid"/>
                <a:miter/>
              </a:ln>
            </p:spPr>
            <p:txBody>
              <a:bodyPr rtlCol="0" anchor="ctr"/>
              <a:lstStyle/>
              <a:p>
                <a:endParaRPr lang="en-US" dirty="0"/>
              </a:p>
            </p:txBody>
          </p:sp>
          <p:sp>
            <p:nvSpPr>
              <p:cNvPr id="408" name="Freeform 407">
                <a:extLst>
                  <a:ext uri="{FF2B5EF4-FFF2-40B4-BE49-F238E27FC236}">
                    <a16:creationId xmlns:a16="http://schemas.microsoft.com/office/drawing/2014/main" id="{65BEA3C5-4729-A240-75D3-03E4D33CA2F9}"/>
                  </a:ext>
                </a:extLst>
              </p:cNvPr>
              <p:cNvSpPr/>
              <p:nvPr/>
            </p:nvSpPr>
            <p:spPr>
              <a:xfrm>
                <a:off x="12137421" y="65067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bg1"/>
                </a:solidFill>
                <a:prstDash val="solid"/>
                <a:miter/>
              </a:ln>
            </p:spPr>
            <p:txBody>
              <a:bodyPr rtlCol="0" anchor="ctr"/>
              <a:lstStyle/>
              <a:p>
                <a:endParaRPr lang="en-US" dirty="0"/>
              </a:p>
            </p:txBody>
          </p:sp>
          <p:sp>
            <p:nvSpPr>
              <p:cNvPr id="409" name="Freeform 408">
                <a:extLst>
                  <a:ext uri="{FF2B5EF4-FFF2-40B4-BE49-F238E27FC236}">
                    <a16:creationId xmlns:a16="http://schemas.microsoft.com/office/drawing/2014/main" id="{BCAB7E5C-948E-34EC-0826-902C23B0752C}"/>
                  </a:ext>
                </a:extLst>
              </p:cNvPr>
              <p:cNvSpPr/>
              <p:nvPr/>
            </p:nvSpPr>
            <p:spPr>
              <a:xfrm>
                <a:off x="11058362" y="65067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bg1"/>
                </a:solidFill>
                <a:prstDash val="solid"/>
                <a:miter/>
              </a:ln>
            </p:spPr>
            <p:txBody>
              <a:bodyPr rtlCol="0" anchor="ctr"/>
              <a:lstStyle/>
              <a:p>
                <a:endParaRPr lang="en-US" dirty="0"/>
              </a:p>
            </p:txBody>
          </p:sp>
          <p:sp>
            <p:nvSpPr>
              <p:cNvPr id="410" name="Freeform 409">
                <a:extLst>
                  <a:ext uri="{FF2B5EF4-FFF2-40B4-BE49-F238E27FC236}">
                    <a16:creationId xmlns:a16="http://schemas.microsoft.com/office/drawing/2014/main" id="{95CD0DDF-3EFA-A53E-C503-F0DEF9945406}"/>
                  </a:ext>
                </a:extLst>
              </p:cNvPr>
              <p:cNvSpPr/>
              <p:nvPr/>
            </p:nvSpPr>
            <p:spPr>
              <a:xfrm>
                <a:off x="12497107" y="71253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solidFill>
                <a:prstDash val="solid"/>
                <a:bevel/>
              </a:ln>
            </p:spPr>
            <p:txBody>
              <a:bodyPr rtlCol="0" anchor="ctr"/>
              <a:lstStyle/>
              <a:p>
                <a:endParaRPr lang="en-US" dirty="0"/>
              </a:p>
            </p:txBody>
          </p:sp>
          <p:sp>
            <p:nvSpPr>
              <p:cNvPr id="411" name="Freeform 410">
                <a:extLst>
                  <a:ext uri="{FF2B5EF4-FFF2-40B4-BE49-F238E27FC236}">
                    <a16:creationId xmlns:a16="http://schemas.microsoft.com/office/drawing/2014/main" id="{70C0304C-D501-8B70-6E93-3C4A9F733BB6}"/>
                  </a:ext>
                </a:extLst>
              </p:cNvPr>
              <p:cNvSpPr/>
              <p:nvPr/>
            </p:nvSpPr>
            <p:spPr>
              <a:xfrm>
                <a:off x="13216479" y="71253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bg1"/>
                </a:solidFill>
                <a:prstDash val="solid"/>
                <a:miter/>
              </a:ln>
            </p:spPr>
            <p:txBody>
              <a:bodyPr rtlCol="0" anchor="ctr"/>
              <a:lstStyle/>
              <a:p>
                <a:endParaRPr lang="en-US" dirty="0"/>
              </a:p>
            </p:txBody>
          </p:sp>
          <p:sp>
            <p:nvSpPr>
              <p:cNvPr id="412" name="Freeform 411">
                <a:extLst>
                  <a:ext uri="{FF2B5EF4-FFF2-40B4-BE49-F238E27FC236}">
                    <a16:creationId xmlns:a16="http://schemas.microsoft.com/office/drawing/2014/main" id="{08B3EB65-D376-0C47-85DC-C130BC4665CA}"/>
                  </a:ext>
                </a:extLst>
              </p:cNvPr>
              <p:cNvSpPr/>
              <p:nvPr/>
            </p:nvSpPr>
            <p:spPr>
              <a:xfrm>
                <a:off x="13216479" y="58851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bg1"/>
                </a:solidFill>
                <a:prstDash val="solid"/>
                <a:miter/>
              </a:ln>
            </p:spPr>
            <p:txBody>
              <a:bodyPr rtlCol="0" anchor="ctr"/>
              <a:lstStyle/>
              <a:p>
                <a:endParaRPr lang="en-US" dirty="0"/>
              </a:p>
            </p:txBody>
          </p:sp>
          <p:sp>
            <p:nvSpPr>
              <p:cNvPr id="413" name="Freeform 412">
                <a:extLst>
                  <a:ext uri="{FF2B5EF4-FFF2-40B4-BE49-F238E27FC236}">
                    <a16:creationId xmlns:a16="http://schemas.microsoft.com/office/drawing/2014/main" id="{A29A6794-FA06-E2CF-BC8C-92A1E54770A2}"/>
                  </a:ext>
                </a:extLst>
              </p:cNvPr>
              <p:cNvSpPr/>
              <p:nvPr/>
            </p:nvSpPr>
            <p:spPr>
              <a:xfrm>
                <a:off x="13216479" y="65067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bg1"/>
                </a:solidFill>
                <a:prstDash val="solid"/>
                <a:miter/>
              </a:ln>
            </p:spPr>
            <p:txBody>
              <a:bodyPr rtlCol="0" anchor="ctr"/>
              <a:lstStyle/>
              <a:p>
                <a:endParaRPr lang="en-US" dirty="0"/>
              </a:p>
            </p:txBody>
          </p:sp>
          <p:sp>
            <p:nvSpPr>
              <p:cNvPr id="414" name="Freeform 413">
                <a:extLst>
                  <a:ext uri="{FF2B5EF4-FFF2-40B4-BE49-F238E27FC236}">
                    <a16:creationId xmlns:a16="http://schemas.microsoft.com/office/drawing/2014/main" id="{3F1FE683-F84F-B69C-B562-CD735438D2F4}"/>
                  </a:ext>
                </a:extLst>
              </p:cNvPr>
              <p:cNvSpPr/>
              <p:nvPr/>
            </p:nvSpPr>
            <p:spPr>
              <a:xfrm>
                <a:off x="13576165" y="52636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solidFill>
                <a:prstDash val="solid"/>
                <a:miter/>
              </a:ln>
            </p:spPr>
            <p:txBody>
              <a:bodyPr rtlCol="0" anchor="ctr"/>
              <a:lstStyle/>
              <a:p>
                <a:endParaRPr lang="en-US" dirty="0"/>
              </a:p>
            </p:txBody>
          </p:sp>
          <p:sp>
            <p:nvSpPr>
              <p:cNvPr id="415" name="Freeform 414">
                <a:extLst>
                  <a:ext uri="{FF2B5EF4-FFF2-40B4-BE49-F238E27FC236}">
                    <a16:creationId xmlns:a16="http://schemas.microsoft.com/office/drawing/2014/main" id="{8999FD9C-BDE5-0EBB-7926-AFD137607982}"/>
                  </a:ext>
                </a:extLst>
              </p:cNvPr>
              <p:cNvSpPr/>
              <p:nvPr/>
            </p:nvSpPr>
            <p:spPr>
              <a:xfrm>
                <a:off x="13576165" y="65067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solidFill>
                <a:prstDash val="solid"/>
                <a:miter/>
              </a:ln>
            </p:spPr>
            <p:txBody>
              <a:bodyPr rtlCol="0" anchor="ctr"/>
              <a:lstStyle/>
              <a:p>
                <a:endParaRPr lang="en-US" dirty="0"/>
              </a:p>
            </p:txBody>
          </p:sp>
          <p:sp>
            <p:nvSpPr>
              <p:cNvPr id="416" name="Freeform 415">
                <a:extLst>
                  <a:ext uri="{FF2B5EF4-FFF2-40B4-BE49-F238E27FC236}">
                    <a16:creationId xmlns:a16="http://schemas.microsoft.com/office/drawing/2014/main" id="{A9F678A8-8511-5862-4CE1-35CAB1B20AF3}"/>
                  </a:ext>
                </a:extLst>
              </p:cNvPr>
              <p:cNvSpPr/>
              <p:nvPr/>
            </p:nvSpPr>
            <p:spPr>
              <a:xfrm>
                <a:off x="13576165" y="774699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solidFill>
                <a:prstDash val="solid"/>
                <a:miter/>
              </a:ln>
            </p:spPr>
            <p:txBody>
              <a:bodyPr rtlCol="0" anchor="ctr"/>
              <a:lstStyle/>
              <a:p>
                <a:endParaRPr lang="en-US" dirty="0"/>
              </a:p>
            </p:txBody>
          </p:sp>
          <p:sp>
            <p:nvSpPr>
              <p:cNvPr id="418" name="Freeform 417">
                <a:extLst>
                  <a:ext uri="{FF2B5EF4-FFF2-40B4-BE49-F238E27FC236}">
                    <a16:creationId xmlns:a16="http://schemas.microsoft.com/office/drawing/2014/main" id="{7AE46792-4BC3-70A7-C45A-BF99D3240892}"/>
                  </a:ext>
                </a:extLst>
              </p:cNvPr>
              <p:cNvSpPr/>
              <p:nvPr/>
            </p:nvSpPr>
            <p:spPr>
              <a:xfrm>
                <a:off x="14295537" y="71253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bg1"/>
                </a:solidFill>
                <a:prstDash val="solid"/>
                <a:miter/>
              </a:ln>
            </p:spPr>
            <p:txBody>
              <a:bodyPr rtlCol="0" anchor="ctr"/>
              <a:lstStyle/>
              <a:p>
                <a:endParaRPr lang="en-US" dirty="0"/>
              </a:p>
            </p:txBody>
          </p:sp>
          <p:sp>
            <p:nvSpPr>
              <p:cNvPr id="419" name="Freeform 418">
                <a:extLst>
                  <a:ext uri="{FF2B5EF4-FFF2-40B4-BE49-F238E27FC236}">
                    <a16:creationId xmlns:a16="http://schemas.microsoft.com/office/drawing/2014/main" id="{34BA5F7B-AEB6-39EA-1239-07D274A93365}"/>
                  </a:ext>
                </a:extLst>
              </p:cNvPr>
              <p:cNvSpPr/>
              <p:nvPr/>
            </p:nvSpPr>
            <p:spPr>
              <a:xfrm>
                <a:off x="14295537" y="774699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bg1"/>
                </a:solidFill>
                <a:prstDash val="solid"/>
                <a:miter/>
              </a:ln>
            </p:spPr>
            <p:txBody>
              <a:bodyPr rtlCol="0" anchor="ctr"/>
              <a:lstStyle/>
              <a:p>
                <a:endParaRPr lang="en-US" dirty="0"/>
              </a:p>
            </p:txBody>
          </p:sp>
          <p:sp>
            <p:nvSpPr>
              <p:cNvPr id="420" name="Freeform 419">
                <a:extLst>
                  <a:ext uri="{FF2B5EF4-FFF2-40B4-BE49-F238E27FC236}">
                    <a16:creationId xmlns:a16="http://schemas.microsoft.com/office/drawing/2014/main" id="{4938E2D9-2EB3-FB51-5CE9-389F014B8ED5}"/>
                  </a:ext>
                </a:extLst>
              </p:cNvPr>
              <p:cNvSpPr/>
              <p:nvPr/>
            </p:nvSpPr>
            <p:spPr>
              <a:xfrm>
                <a:off x="14655223" y="71253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solidFill>
                <a:prstDash val="solid"/>
                <a:bevel/>
              </a:ln>
            </p:spPr>
            <p:txBody>
              <a:bodyPr rtlCol="0" anchor="ctr"/>
              <a:lstStyle/>
              <a:p>
                <a:endParaRPr lang="en-US" dirty="0"/>
              </a:p>
            </p:txBody>
          </p:sp>
          <p:sp>
            <p:nvSpPr>
              <p:cNvPr id="421" name="Freeform 420">
                <a:extLst>
                  <a:ext uri="{FF2B5EF4-FFF2-40B4-BE49-F238E27FC236}">
                    <a16:creationId xmlns:a16="http://schemas.microsoft.com/office/drawing/2014/main" id="{95F2AABE-C3F5-791F-2C88-2F2DB0C6B812}"/>
                  </a:ext>
                </a:extLst>
              </p:cNvPr>
              <p:cNvSpPr/>
              <p:nvPr/>
            </p:nvSpPr>
            <p:spPr>
              <a:xfrm>
                <a:off x="14655223" y="836858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solidFill>
                <a:prstDash val="solid"/>
                <a:miter/>
              </a:ln>
            </p:spPr>
            <p:txBody>
              <a:bodyPr rtlCol="0" anchor="ctr"/>
              <a:lstStyle/>
              <a:p>
                <a:endParaRPr lang="en-US" dirty="0"/>
              </a:p>
            </p:txBody>
          </p:sp>
          <p:sp>
            <p:nvSpPr>
              <p:cNvPr id="422" name="Freeform 421">
                <a:extLst>
                  <a:ext uri="{FF2B5EF4-FFF2-40B4-BE49-F238E27FC236}">
                    <a16:creationId xmlns:a16="http://schemas.microsoft.com/office/drawing/2014/main" id="{CB6AF2EA-CD36-4701-138E-9264B91B8FF1}"/>
                  </a:ext>
                </a:extLst>
              </p:cNvPr>
              <p:cNvSpPr/>
              <p:nvPr/>
            </p:nvSpPr>
            <p:spPr>
              <a:xfrm>
                <a:off x="15374595" y="7125399"/>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bg1"/>
                </a:solidFill>
                <a:prstDash val="solid"/>
                <a:miter/>
              </a:ln>
            </p:spPr>
            <p:txBody>
              <a:bodyPr rtlCol="0" anchor="ctr"/>
              <a:lstStyle/>
              <a:p>
                <a:endParaRPr lang="en-US" dirty="0"/>
              </a:p>
            </p:txBody>
          </p:sp>
          <p:sp>
            <p:nvSpPr>
              <p:cNvPr id="423" name="Freeform 422">
                <a:extLst>
                  <a:ext uri="{FF2B5EF4-FFF2-40B4-BE49-F238E27FC236}">
                    <a16:creationId xmlns:a16="http://schemas.microsoft.com/office/drawing/2014/main" id="{FB77D6EE-73F3-1402-6738-864357E5A02B}"/>
                  </a:ext>
                </a:extLst>
              </p:cNvPr>
              <p:cNvSpPr/>
              <p:nvPr/>
            </p:nvSpPr>
            <p:spPr>
              <a:xfrm>
                <a:off x="15374595" y="7746994"/>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bg1"/>
                </a:solidFill>
                <a:prstDash val="solid"/>
                <a:miter/>
              </a:ln>
            </p:spPr>
            <p:txBody>
              <a:bodyPr rtlCol="0" anchor="ctr"/>
              <a:lstStyle/>
              <a:p>
                <a:endParaRPr lang="en-US" dirty="0"/>
              </a:p>
            </p:txBody>
          </p:sp>
          <p:sp>
            <p:nvSpPr>
              <p:cNvPr id="424" name="Freeform 423">
                <a:extLst>
                  <a:ext uri="{FF2B5EF4-FFF2-40B4-BE49-F238E27FC236}">
                    <a16:creationId xmlns:a16="http://schemas.microsoft.com/office/drawing/2014/main" id="{047AA8AB-10D5-230A-A2E5-FDAD9A33D7E9}"/>
                  </a:ext>
                </a:extLst>
              </p:cNvPr>
              <p:cNvSpPr/>
              <p:nvPr/>
            </p:nvSpPr>
            <p:spPr>
              <a:xfrm>
                <a:off x="15374595" y="8368589"/>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bg1"/>
                </a:solidFill>
                <a:prstDash val="solid"/>
                <a:miter/>
              </a:ln>
            </p:spPr>
            <p:txBody>
              <a:bodyPr rtlCol="0" anchor="ctr"/>
              <a:lstStyle/>
              <a:p>
                <a:endParaRPr lang="en-US" dirty="0"/>
              </a:p>
            </p:txBody>
          </p:sp>
          <p:sp>
            <p:nvSpPr>
              <p:cNvPr id="430" name="Freeform 429">
                <a:extLst>
                  <a:ext uri="{FF2B5EF4-FFF2-40B4-BE49-F238E27FC236}">
                    <a16:creationId xmlns:a16="http://schemas.microsoft.com/office/drawing/2014/main" id="{35E937F3-DE17-296C-D0DC-23EB8A3AEE44}"/>
                  </a:ext>
                </a:extLst>
              </p:cNvPr>
              <p:cNvSpPr/>
              <p:nvPr/>
            </p:nvSpPr>
            <p:spPr>
              <a:xfrm>
                <a:off x="14296686" y="58851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bg1"/>
                </a:solidFill>
                <a:prstDash val="solid"/>
                <a:miter/>
              </a:ln>
            </p:spPr>
            <p:txBody>
              <a:bodyPr rtlCol="0" anchor="ctr"/>
              <a:lstStyle/>
              <a:p>
                <a:endParaRPr lang="en-US" dirty="0"/>
              </a:p>
            </p:txBody>
          </p:sp>
          <p:sp>
            <p:nvSpPr>
              <p:cNvPr id="431" name="Freeform 430">
                <a:extLst>
                  <a:ext uri="{FF2B5EF4-FFF2-40B4-BE49-F238E27FC236}">
                    <a16:creationId xmlns:a16="http://schemas.microsoft.com/office/drawing/2014/main" id="{4A416BD7-A9F3-E1A9-4899-B72B1A203A41}"/>
                  </a:ext>
                </a:extLst>
              </p:cNvPr>
              <p:cNvSpPr/>
              <p:nvPr/>
            </p:nvSpPr>
            <p:spPr>
              <a:xfrm>
                <a:off x="13223260" y="7746994"/>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bg1"/>
                </a:solidFill>
                <a:prstDash val="solid"/>
                <a:miter/>
              </a:ln>
            </p:spPr>
            <p:txBody>
              <a:bodyPr rtlCol="0" anchor="ctr"/>
              <a:lstStyle/>
              <a:p>
                <a:endParaRPr lang="en-US" dirty="0"/>
              </a:p>
            </p:txBody>
          </p:sp>
        </p:grpSp>
        <p:sp>
          <p:nvSpPr>
            <p:cNvPr id="425" name="Slide Number Placeholder 5">
              <a:extLst>
                <a:ext uri="{FF2B5EF4-FFF2-40B4-BE49-F238E27FC236}">
                  <a16:creationId xmlns:a16="http://schemas.microsoft.com/office/drawing/2014/main" id="{425E8A6E-4635-6B7E-ECAE-41B956BD15F6}"/>
                </a:ext>
              </a:extLst>
            </p:cNvPr>
            <p:cNvSpPr txBox="1">
              <a:spLocks/>
            </p:cNvSpPr>
            <p:nvPr/>
          </p:nvSpPr>
          <p:spPr>
            <a:xfrm>
              <a:off x="2722978" y="5648963"/>
              <a:ext cx="540715" cy="570081"/>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dirty="0">
                  <a:ln>
                    <a:noFill/>
                  </a:ln>
                  <a:solidFill>
                    <a:schemeClr val="bg1"/>
                  </a:solidFill>
                  <a:effectLst/>
                  <a:uLnTx/>
                  <a:uFillTx/>
                  <a:latin typeface="Poppins" pitchFamily="2" charset="77"/>
                  <a:ea typeface="+mn-ea"/>
                  <a:cs typeface="Poppins" pitchFamily="2" charset="77"/>
                </a:rPr>
                <a:t>L</a:t>
              </a:r>
              <a:r>
                <a:rPr kumimoji="0" lang="en-US" sz="1200" b="0" i="0" u="none" strike="noStrike" kern="1200" cap="none" spc="-110" normalizeH="0" noProof="0" dirty="0">
                  <a:ln>
                    <a:noFill/>
                  </a:ln>
                  <a:solidFill>
                    <a:schemeClr val="bg1"/>
                  </a:solidFill>
                  <a:effectLst/>
                  <a:uLnTx/>
                  <a:uFillTx/>
                  <a:latin typeface="Poppins" pitchFamily="2" charset="77"/>
                  <a:ea typeface="+mn-ea"/>
                  <a:cs typeface="Poppins" pitchFamily="2" charset="77"/>
                </a:rPr>
                <a:t>A</a:t>
              </a:r>
              <a:r>
                <a:rPr kumimoji="0" lang="en-US" sz="1200" b="0" i="0" u="none" strike="noStrike" kern="1200" cap="none" spc="-90" normalizeH="0" noProof="0" dirty="0">
                  <a:ln>
                    <a:noFill/>
                  </a:ln>
                  <a:solidFill>
                    <a:schemeClr val="bg1"/>
                  </a:solidFill>
                  <a:effectLst/>
                  <a:uLnTx/>
                  <a:uFillTx/>
                  <a:latin typeface="Poppins" pitchFamily="2" charset="77"/>
                  <a:ea typeface="+mn-ea"/>
                  <a:cs typeface="Poppins" pitchFamily="2" charset="77"/>
                </a:rPr>
                <a:t>T</a:t>
              </a:r>
              <a:r>
                <a:rPr kumimoji="0" lang="en-US" sz="1200" b="0" i="0" u="none" strike="noStrike" kern="1200" cap="none" spc="40" normalizeH="0" baseline="0" noProof="0" dirty="0">
                  <a:ln>
                    <a:noFill/>
                  </a:ln>
                  <a:solidFill>
                    <a:schemeClr val="bg1"/>
                  </a:solidFill>
                  <a:effectLst/>
                  <a:uLnTx/>
                  <a:uFillTx/>
                  <a:latin typeface="Poppins" pitchFamily="2" charset="77"/>
                  <a:ea typeface="+mn-ea"/>
                  <a:cs typeface="Poppins" pitchFamily="2" charset="77"/>
                </a:rPr>
                <a:t>AM</a:t>
              </a:r>
              <a:endParaRPr lang="en-US" sz="1200" b="1" spc="40" dirty="0">
                <a:solidFill>
                  <a:schemeClr val="bg1"/>
                </a:solidFill>
                <a:latin typeface="Poppins" pitchFamily="2" charset="77"/>
                <a:cs typeface="Poppins" pitchFamily="2" charset="77"/>
              </a:endParaRPr>
            </a:p>
          </p:txBody>
        </p:sp>
        <p:sp>
          <p:nvSpPr>
            <p:cNvPr id="426" name="Slide Number Placeholder 5">
              <a:extLst>
                <a:ext uri="{FF2B5EF4-FFF2-40B4-BE49-F238E27FC236}">
                  <a16:creationId xmlns:a16="http://schemas.microsoft.com/office/drawing/2014/main" id="{155E2AE5-37ED-0A44-7500-F2A32186B115}"/>
                </a:ext>
              </a:extLst>
            </p:cNvPr>
            <p:cNvSpPr txBox="1">
              <a:spLocks/>
            </p:cNvSpPr>
            <p:nvPr/>
          </p:nvSpPr>
          <p:spPr>
            <a:xfrm>
              <a:off x="1235786" y="2808332"/>
              <a:ext cx="540715" cy="570081"/>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dirty="0">
                  <a:ln>
                    <a:noFill/>
                  </a:ln>
                  <a:solidFill>
                    <a:schemeClr val="bg1"/>
                  </a:solidFill>
                  <a:effectLst/>
                  <a:uLnTx/>
                  <a:uFillTx/>
                  <a:latin typeface="Poppins" pitchFamily="2" charset="77"/>
                  <a:ea typeface="+mn-ea"/>
                  <a:cs typeface="Poppins" pitchFamily="2" charset="77"/>
                </a:rPr>
                <a:t>NA</a:t>
              </a:r>
              <a:endParaRPr lang="en-US" sz="1200" b="1" spc="40" dirty="0">
                <a:solidFill>
                  <a:schemeClr val="bg1"/>
                </a:solidFill>
                <a:latin typeface="Poppins" pitchFamily="2" charset="77"/>
                <a:cs typeface="Poppins" pitchFamily="2" charset="77"/>
              </a:endParaRPr>
            </a:p>
          </p:txBody>
        </p:sp>
        <p:sp>
          <p:nvSpPr>
            <p:cNvPr id="427" name="Slide Number Placeholder 5">
              <a:extLst>
                <a:ext uri="{FF2B5EF4-FFF2-40B4-BE49-F238E27FC236}">
                  <a16:creationId xmlns:a16="http://schemas.microsoft.com/office/drawing/2014/main" id="{32BAD5D5-DC13-6ACB-84C7-652632B6469E}"/>
                </a:ext>
              </a:extLst>
            </p:cNvPr>
            <p:cNvSpPr txBox="1">
              <a:spLocks/>
            </p:cNvSpPr>
            <p:nvPr/>
          </p:nvSpPr>
          <p:spPr>
            <a:xfrm>
              <a:off x="5953499" y="3403250"/>
              <a:ext cx="540715" cy="570081"/>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dirty="0">
                  <a:ln>
                    <a:noFill/>
                  </a:ln>
                  <a:solidFill>
                    <a:schemeClr val="bg1"/>
                  </a:solidFill>
                  <a:effectLst/>
                  <a:uLnTx/>
                  <a:uFillTx/>
                  <a:latin typeface="Poppins" pitchFamily="2" charset="77"/>
                  <a:ea typeface="+mn-ea"/>
                  <a:cs typeface="Poppins" pitchFamily="2" charset="77"/>
                </a:rPr>
                <a:t>A</a:t>
              </a:r>
              <a:r>
                <a:rPr kumimoji="0" lang="en-US" sz="1200" b="0" i="0" u="none" strike="noStrike" kern="1200" cap="none" spc="-80" normalizeH="0" noProof="0" dirty="0">
                  <a:ln>
                    <a:noFill/>
                  </a:ln>
                  <a:solidFill>
                    <a:schemeClr val="bg1"/>
                  </a:solidFill>
                  <a:effectLst/>
                  <a:uLnTx/>
                  <a:uFillTx/>
                  <a:latin typeface="Poppins" pitchFamily="2" charset="77"/>
                  <a:ea typeface="+mn-ea"/>
                  <a:cs typeface="Poppins" pitchFamily="2" charset="77"/>
                </a:rPr>
                <a:t>P</a:t>
              </a:r>
              <a:r>
                <a:rPr kumimoji="0" lang="en-US" sz="1200" b="0" i="0" u="none" strike="noStrike" kern="1200" cap="none" normalizeH="0" noProof="0" dirty="0">
                  <a:ln>
                    <a:noFill/>
                  </a:ln>
                  <a:solidFill>
                    <a:schemeClr val="bg1"/>
                  </a:solidFill>
                  <a:effectLst/>
                  <a:uLnTx/>
                  <a:uFillTx/>
                  <a:latin typeface="Poppins" pitchFamily="2" charset="77"/>
                  <a:ea typeface="+mn-ea"/>
                  <a:cs typeface="Poppins" pitchFamily="2" charset="77"/>
                </a:rPr>
                <a:t>A</a:t>
              </a:r>
              <a:r>
                <a:rPr kumimoji="0" lang="en-US" sz="1200" b="0" i="0" u="none" strike="noStrike" kern="1200" cap="none" spc="40" normalizeH="0" baseline="0" noProof="0" dirty="0">
                  <a:ln>
                    <a:noFill/>
                  </a:ln>
                  <a:solidFill>
                    <a:schemeClr val="bg1"/>
                  </a:solidFill>
                  <a:effectLst/>
                  <a:uLnTx/>
                  <a:uFillTx/>
                  <a:latin typeface="Poppins" pitchFamily="2" charset="77"/>
                  <a:ea typeface="+mn-ea"/>
                  <a:cs typeface="Poppins" pitchFamily="2" charset="77"/>
                </a:rPr>
                <a:t>C</a:t>
              </a:r>
              <a:endParaRPr lang="en-US" sz="1200" b="1" spc="40" dirty="0">
                <a:solidFill>
                  <a:schemeClr val="bg1"/>
                </a:solidFill>
                <a:latin typeface="Poppins" pitchFamily="2" charset="77"/>
                <a:cs typeface="Poppins" pitchFamily="2" charset="77"/>
              </a:endParaRPr>
            </a:p>
          </p:txBody>
        </p:sp>
        <p:sp>
          <p:nvSpPr>
            <p:cNvPr id="428" name="Slide Number Placeholder 5">
              <a:extLst>
                <a:ext uri="{FF2B5EF4-FFF2-40B4-BE49-F238E27FC236}">
                  <a16:creationId xmlns:a16="http://schemas.microsoft.com/office/drawing/2014/main" id="{6195CFC5-EB2C-E5A1-8FF1-A17953658064}"/>
                </a:ext>
              </a:extLst>
            </p:cNvPr>
            <p:cNvSpPr txBox="1">
              <a:spLocks/>
            </p:cNvSpPr>
            <p:nvPr/>
          </p:nvSpPr>
          <p:spPr>
            <a:xfrm>
              <a:off x="3386036" y="2804785"/>
              <a:ext cx="540715" cy="570081"/>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dirty="0">
                  <a:ln>
                    <a:noFill/>
                  </a:ln>
                  <a:solidFill>
                    <a:schemeClr val="bg1"/>
                  </a:solidFill>
                  <a:effectLst/>
                  <a:uLnTx/>
                  <a:uFillTx/>
                  <a:latin typeface="Poppins" pitchFamily="2" charset="77"/>
                  <a:ea typeface="+mn-ea"/>
                  <a:cs typeface="Poppins" pitchFamily="2" charset="77"/>
                </a:rPr>
                <a:t>EUR</a:t>
              </a:r>
              <a:endParaRPr lang="en-US" sz="1200" b="1" spc="40" dirty="0">
                <a:solidFill>
                  <a:schemeClr val="bg1"/>
                </a:solidFill>
                <a:latin typeface="Poppins" pitchFamily="2" charset="77"/>
                <a:cs typeface="Poppins" pitchFamily="2" charset="77"/>
              </a:endParaRPr>
            </a:p>
          </p:txBody>
        </p:sp>
        <p:sp>
          <p:nvSpPr>
            <p:cNvPr id="429" name="Slide Number Placeholder 5">
              <a:extLst>
                <a:ext uri="{FF2B5EF4-FFF2-40B4-BE49-F238E27FC236}">
                  <a16:creationId xmlns:a16="http://schemas.microsoft.com/office/drawing/2014/main" id="{913031E9-AC23-F010-C244-520893B29F1F}"/>
                </a:ext>
              </a:extLst>
            </p:cNvPr>
            <p:cNvSpPr txBox="1">
              <a:spLocks/>
            </p:cNvSpPr>
            <p:nvPr/>
          </p:nvSpPr>
          <p:spPr>
            <a:xfrm>
              <a:off x="4443585" y="6278516"/>
              <a:ext cx="540715" cy="570080"/>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dirty="0">
                  <a:ln>
                    <a:noFill/>
                  </a:ln>
                  <a:solidFill>
                    <a:schemeClr val="bg1"/>
                  </a:solidFill>
                  <a:effectLst/>
                  <a:uLnTx/>
                  <a:uFillTx/>
                  <a:latin typeface="Poppins" pitchFamily="2" charset="77"/>
                  <a:ea typeface="+mn-ea"/>
                  <a:cs typeface="Poppins" pitchFamily="2" charset="77"/>
                </a:rPr>
                <a:t>MEA</a:t>
              </a:r>
              <a:endParaRPr lang="en-US" sz="1200" b="1" spc="40" dirty="0">
                <a:solidFill>
                  <a:schemeClr val="bg1"/>
                </a:solidFill>
                <a:latin typeface="Poppins" pitchFamily="2" charset="77"/>
                <a:cs typeface="Poppins" pitchFamily="2" charset="77"/>
              </a:endParaRPr>
            </a:p>
          </p:txBody>
        </p:sp>
        <p:sp>
          <p:nvSpPr>
            <p:cNvPr id="432" name="Oval 431">
              <a:extLst>
                <a:ext uri="{FF2B5EF4-FFF2-40B4-BE49-F238E27FC236}">
                  <a16:creationId xmlns:a16="http://schemas.microsoft.com/office/drawing/2014/main" id="{7730367A-384B-6CE0-D0D0-49D1A0014249}"/>
                </a:ext>
              </a:extLst>
            </p:cNvPr>
            <p:cNvSpPr/>
            <p:nvPr/>
          </p:nvSpPr>
          <p:spPr>
            <a:xfrm>
              <a:off x="1463040" y="3210560"/>
              <a:ext cx="91440" cy="914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3" name="Oval 432">
              <a:extLst>
                <a:ext uri="{FF2B5EF4-FFF2-40B4-BE49-F238E27FC236}">
                  <a16:creationId xmlns:a16="http://schemas.microsoft.com/office/drawing/2014/main" id="{48EBE278-6CCA-9E82-C01A-C362630FA920}"/>
                </a:ext>
              </a:extLst>
            </p:cNvPr>
            <p:cNvSpPr/>
            <p:nvPr/>
          </p:nvSpPr>
          <p:spPr>
            <a:xfrm>
              <a:off x="3616960" y="3210560"/>
              <a:ext cx="91440" cy="914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4" name="Oval 433">
              <a:extLst>
                <a:ext uri="{FF2B5EF4-FFF2-40B4-BE49-F238E27FC236}">
                  <a16:creationId xmlns:a16="http://schemas.microsoft.com/office/drawing/2014/main" id="{F1724745-F9C7-09A3-D2CA-09BE018F23E9}"/>
                </a:ext>
              </a:extLst>
            </p:cNvPr>
            <p:cNvSpPr/>
            <p:nvPr/>
          </p:nvSpPr>
          <p:spPr>
            <a:xfrm>
              <a:off x="6146800" y="3799840"/>
              <a:ext cx="91440" cy="914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5" name="Oval 434">
              <a:extLst>
                <a:ext uri="{FF2B5EF4-FFF2-40B4-BE49-F238E27FC236}">
                  <a16:creationId xmlns:a16="http://schemas.microsoft.com/office/drawing/2014/main" id="{8823A915-3232-A90F-FBCC-2B1C16A007AD}"/>
                </a:ext>
              </a:extLst>
            </p:cNvPr>
            <p:cNvSpPr/>
            <p:nvPr/>
          </p:nvSpPr>
          <p:spPr>
            <a:xfrm>
              <a:off x="4693920" y="6334760"/>
              <a:ext cx="91440" cy="914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6" name="Oval 435">
              <a:extLst>
                <a:ext uri="{FF2B5EF4-FFF2-40B4-BE49-F238E27FC236}">
                  <a16:creationId xmlns:a16="http://schemas.microsoft.com/office/drawing/2014/main" id="{5EDF663B-3047-4E4E-8D98-BF54C0B32E1E}"/>
                </a:ext>
              </a:extLst>
            </p:cNvPr>
            <p:cNvSpPr/>
            <p:nvPr/>
          </p:nvSpPr>
          <p:spPr>
            <a:xfrm>
              <a:off x="2900680" y="5715000"/>
              <a:ext cx="91440" cy="914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0" name="Group 459">
            <a:extLst>
              <a:ext uri="{FF2B5EF4-FFF2-40B4-BE49-F238E27FC236}">
                <a16:creationId xmlns:a16="http://schemas.microsoft.com/office/drawing/2014/main" id="{110076F4-48BF-8DDB-DBA8-F87C6F92DF09}"/>
              </a:ext>
            </a:extLst>
          </p:cNvPr>
          <p:cNvGrpSpPr/>
          <p:nvPr/>
        </p:nvGrpSpPr>
        <p:grpSpPr>
          <a:xfrm>
            <a:off x="4443585" y="6272534"/>
            <a:ext cx="2210845" cy="1272995"/>
            <a:chOff x="10338990" y="5263603"/>
            <a:chExt cx="5392293" cy="3104985"/>
          </a:xfrm>
        </p:grpSpPr>
        <p:sp>
          <p:nvSpPr>
            <p:cNvPr id="461" name="Freeform 460">
              <a:extLst>
                <a:ext uri="{FF2B5EF4-FFF2-40B4-BE49-F238E27FC236}">
                  <a16:creationId xmlns:a16="http://schemas.microsoft.com/office/drawing/2014/main" id="{11AB69CE-8A84-B97B-975C-61D858ABDDE3}"/>
                </a:ext>
              </a:extLst>
            </p:cNvPr>
            <p:cNvSpPr/>
            <p:nvPr/>
          </p:nvSpPr>
          <p:spPr>
            <a:xfrm>
              <a:off x="11418049" y="65067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alpha val="10000"/>
                </a:schemeClr>
              </a:solidFill>
              <a:prstDash val="solid"/>
              <a:miter/>
            </a:ln>
          </p:spPr>
          <p:txBody>
            <a:bodyPr rtlCol="0" anchor="ctr"/>
            <a:lstStyle/>
            <a:p>
              <a:endParaRPr lang="en-US" dirty="0"/>
            </a:p>
          </p:txBody>
        </p:sp>
        <p:sp>
          <p:nvSpPr>
            <p:cNvPr id="462" name="Freeform 461">
              <a:extLst>
                <a:ext uri="{FF2B5EF4-FFF2-40B4-BE49-F238E27FC236}">
                  <a16:creationId xmlns:a16="http://schemas.microsoft.com/office/drawing/2014/main" id="{960E4B9B-5464-206D-73E1-EC3DCE6A5734}"/>
                </a:ext>
              </a:extLst>
            </p:cNvPr>
            <p:cNvSpPr/>
            <p:nvPr/>
          </p:nvSpPr>
          <p:spPr>
            <a:xfrm>
              <a:off x="10338990" y="71253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alpha val="10000"/>
                </a:schemeClr>
              </a:solidFill>
              <a:prstDash val="solid"/>
              <a:bevel/>
            </a:ln>
          </p:spPr>
          <p:txBody>
            <a:bodyPr rtlCol="0" anchor="ctr"/>
            <a:lstStyle/>
            <a:p>
              <a:endParaRPr lang="en-US" dirty="0"/>
            </a:p>
          </p:txBody>
        </p:sp>
        <p:sp>
          <p:nvSpPr>
            <p:cNvPr id="463" name="Freeform 462">
              <a:extLst>
                <a:ext uri="{FF2B5EF4-FFF2-40B4-BE49-F238E27FC236}">
                  <a16:creationId xmlns:a16="http://schemas.microsoft.com/office/drawing/2014/main" id="{7C3E3194-B3D9-EDBC-686F-6A351D6FAE37}"/>
                </a:ext>
              </a:extLst>
            </p:cNvPr>
            <p:cNvSpPr/>
            <p:nvPr/>
          </p:nvSpPr>
          <p:spPr>
            <a:xfrm>
              <a:off x="11058362" y="71253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bg1">
                  <a:alpha val="10000"/>
                </a:schemeClr>
              </a:solidFill>
              <a:prstDash val="solid"/>
              <a:miter/>
            </a:ln>
          </p:spPr>
          <p:txBody>
            <a:bodyPr rtlCol="0" anchor="ctr"/>
            <a:lstStyle/>
            <a:p>
              <a:endParaRPr lang="en-US" dirty="0"/>
            </a:p>
          </p:txBody>
        </p:sp>
        <p:sp>
          <p:nvSpPr>
            <p:cNvPr id="464" name="Freeform 463">
              <a:extLst>
                <a:ext uri="{FF2B5EF4-FFF2-40B4-BE49-F238E27FC236}">
                  <a16:creationId xmlns:a16="http://schemas.microsoft.com/office/drawing/2014/main" id="{F82BE49B-24BB-3C52-2E9D-DA341F29D5AE}"/>
                </a:ext>
              </a:extLst>
            </p:cNvPr>
            <p:cNvSpPr/>
            <p:nvPr/>
          </p:nvSpPr>
          <p:spPr>
            <a:xfrm>
              <a:off x="11418049" y="774699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alpha val="10000"/>
                </a:schemeClr>
              </a:solidFill>
              <a:prstDash val="solid"/>
              <a:miter/>
            </a:ln>
          </p:spPr>
          <p:txBody>
            <a:bodyPr rtlCol="0" anchor="ctr"/>
            <a:lstStyle/>
            <a:p>
              <a:endParaRPr lang="en-US" dirty="0"/>
            </a:p>
          </p:txBody>
        </p:sp>
        <p:sp>
          <p:nvSpPr>
            <p:cNvPr id="465" name="Freeform 464">
              <a:extLst>
                <a:ext uri="{FF2B5EF4-FFF2-40B4-BE49-F238E27FC236}">
                  <a16:creationId xmlns:a16="http://schemas.microsoft.com/office/drawing/2014/main" id="{23FB8572-EF15-F625-6D43-94B6CDCDBB07}"/>
                </a:ext>
              </a:extLst>
            </p:cNvPr>
            <p:cNvSpPr/>
            <p:nvPr/>
          </p:nvSpPr>
          <p:spPr>
            <a:xfrm>
              <a:off x="12137421" y="65067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bg1">
                  <a:alpha val="10000"/>
                </a:schemeClr>
              </a:solidFill>
              <a:prstDash val="solid"/>
              <a:miter/>
            </a:ln>
          </p:spPr>
          <p:txBody>
            <a:bodyPr rtlCol="0" anchor="ctr"/>
            <a:lstStyle/>
            <a:p>
              <a:endParaRPr lang="en-US" dirty="0"/>
            </a:p>
          </p:txBody>
        </p:sp>
        <p:sp>
          <p:nvSpPr>
            <p:cNvPr id="466" name="Freeform 465">
              <a:extLst>
                <a:ext uri="{FF2B5EF4-FFF2-40B4-BE49-F238E27FC236}">
                  <a16:creationId xmlns:a16="http://schemas.microsoft.com/office/drawing/2014/main" id="{9E4E3C58-9ACB-A9CA-8A7B-E1A157253D3A}"/>
                </a:ext>
              </a:extLst>
            </p:cNvPr>
            <p:cNvSpPr/>
            <p:nvPr/>
          </p:nvSpPr>
          <p:spPr>
            <a:xfrm>
              <a:off x="12137421" y="71253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bg1">
                  <a:alpha val="10000"/>
                </a:schemeClr>
              </a:solidFill>
              <a:prstDash val="solid"/>
              <a:miter/>
            </a:ln>
          </p:spPr>
          <p:txBody>
            <a:bodyPr rtlCol="0" anchor="ctr"/>
            <a:lstStyle/>
            <a:p>
              <a:endParaRPr lang="en-US" dirty="0"/>
            </a:p>
          </p:txBody>
        </p:sp>
        <p:sp>
          <p:nvSpPr>
            <p:cNvPr id="467" name="Freeform 466">
              <a:extLst>
                <a:ext uri="{FF2B5EF4-FFF2-40B4-BE49-F238E27FC236}">
                  <a16:creationId xmlns:a16="http://schemas.microsoft.com/office/drawing/2014/main" id="{8114DA88-86F9-942F-93E9-49F9EA9C033B}"/>
                </a:ext>
              </a:extLst>
            </p:cNvPr>
            <p:cNvSpPr/>
            <p:nvPr/>
          </p:nvSpPr>
          <p:spPr>
            <a:xfrm>
              <a:off x="11058362" y="65067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bg1">
                  <a:alpha val="10000"/>
                </a:schemeClr>
              </a:solidFill>
              <a:prstDash val="solid"/>
              <a:miter/>
            </a:ln>
          </p:spPr>
          <p:txBody>
            <a:bodyPr rtlCol="0" anchor="ctr"/>
            <a:lstStyle/>
            <a:p>
              <a:endParaRPr lang="en-US" dirty="0"/>
            </a:p>
          </p:txBody>
        </p:sp>
        <p:sp>
          <p:nvSpPr>
            <p:cNvPr id="468" name="Freeform 467">
              <a:extLst>
                <a:ext uri="{FF2B5EF4-FFF2-40B4-BE49-F238E27FC236}">
                  <a16:creationId xmlns:a16="http://schemas.microsoft.com/office/drawing/2014/main" id="{A8D921E5-416E-4E0E-2008-2D1AB451572E}"/>
                </a:ext>
              </a:extLst>
            </p:cNvPr>
            <p:cNvSpPr/>
            <p:nvPr/>
          </p:nvSpPr>
          <p:spPr>
            <a:xfrm>
              <a:off x="12497107" y="71253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alpha val="10000"/>
                </a:schemeClr>
              </a:solidFill>
              <a:prstDash val="solid"/>
              <a:bevel/>
            </a:ln>
          </p:spPr>
          <p:txBody>
            <a:bodyPr rtlCol="0" anchor="ctr"/>
            <a:lstStyle/>
            <a:p>
              <a:endParaRPr lang="en-US" dirty="0"/>
            </a:p>
          </p:txBody>
        </p:sp>
        <p:sp>
          <p:nvSpPr>
            <p:cNvPr id="469" name="Freeform 468">
              <a:extLst>
                <a:ext uri="{FF2B5EF4-FFF2-40B4-BE49-F238E27FC236}">
                  <a16:creationId xmlns:a16="http://schemas.microsoft.com/office/drawing/2014/main" id="{65E6882D-7999-176E-1948-3D1E8B16DB62}"/>
                </a:ext>
              </a:extLst>
            </p:cNvPr>
            <p:cNvSpPr/>
            <p:nvPr/>
          </p:nvSpPr>
          <p:spPr>
            <a:xfrm>
              <a:off x="13216479" y="71253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bg1">
                  <a:alpha val="10000"/>
                </a:schemeClr>
              </a:solidFill>
              <a:prstDash val="solid"/>
              <a:miter/>
            </a:ln>
          </p:spPr>
          <p:txBody>
            <a:bodyPr rtlCol="0" anchor="ctr"/>
            <a:lstStyle/>
            <a:p>
              <a:endParaRPr lang="en-US" dirty="0"/>
            </a:p>
          </p:txBody>
        </p:sp>
        <p:sp>
          <p:nvSpPr>
            <p:cNvPr id="470" name="Freeform 469">
              <a:extLst>
                <a:ext uri="{FF2B5EF4-FFF2-40B4-BE49-F238E27FC236}">
                  <a16:creationId xmlns:a16="http://schemas.microsoft.com/office/drawing/2014/main" id="{C37E2805-C2E5-3D03-22B1-9C6478CCC537}"/>
                </a:ext>
              </a:extLst>
            </p:cNvPr>
            <p:cNvSpPr/>
            <p:nvPr/>
          </p:nvSpPr>
          <p:spPr>
            <a:xfrm>
              <a:off x="12137421" y="774699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bg1">
                  <a:alpha val="10000"/>
                </a:schemeClr>
              </a:solidFill>
              <a:prstDash val="solid"/>
              <a:miter/>
            </a:ln>
          </p:spPr>
          <p:txBody>
            <a:bodyPr rtlCol="0" anchor="ctr"/>
            <a:lstStyle/>
            <a:p>
              <a:endParaRPr lang="en-US" dirty="0"/>
            </a:p>
          </p:txBody>
        </p:sp>
        <p:sp>
          <p:nvSpPr>
            <p:cNvPr id="471" name="Freeform 470">
              <a:extLst>
                <a:ext uri="{FF2B5EF4-FFF2-40B4-BE49-F238E27FC236}">
                  <a16:creationId xmlns:a16="http://schemas.microsoft.com/office/drawing/2014/main" id="{B7E3604B-CCC7-50EC-3B4F-6964096BB7B1}"/>
                </a:ext>
              </a:extLst>
            </p:cNvPr>
            <p:cNvSpPr/>
            <p:nvPr/>
          </p:nvSpPr>
          <p:spPr>
            <a:xfrm>
              <a:off x="13216479" y="65067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bg1">
                  <a:alpha val="10000"/>
                </a:schemeClr>
              </a:solidFill>
              <a:prstDash val="solid"/>
              <a:miter/>
            </a:ln>
          </p:spPr>
          <p:txBody>
            <a:bodyPr rtlCol="0" anchor="ctr"/>
            <a:lstStyle/>
            <a:p>
              <a:endParaRPr lang="en-US" dirty="0"/>
            </a:p>
          </p:txBody>
        </p:sp>
        <p:sp>
          <p:nvSpPr>
            <p:cNvPr id="472" name="Freeform 471">
              <a:extLst>
                <a:ext uri="{FF2B5EF4-FFF2-40B4-BE49-F238E27FC236}">
                  <a16:creationId xmlns:a16="http://schemas.microsoft.com/office/drawing/2014/main" id="{35796DDB-13D5-92AF-CD6F-7E75EA0800A8}"/>
                </a:ext>
              </a:extLst>
            </p:cNvPr>
            <p:cNvSpPr/>
            <p:nvPr/>
          </p:nvSpPr>
          <p:spPr>
            <a:xfrm>
              <a:off x="13576165" y="65067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alpha val="10000"/>
                </a:schemeClr>
              </a:solidFill>
              <a:prstDash val="solid"/>
              <a:miter/>
            </a:ln>
          </p:spPr>
          <p:txBody>
            <a:bodyPr rtlCol="0" anchor="ctr"/>
            <a:lstStyle/>
            <a:p>
              <a:endParaRPr lang="en-US" dirty="0"/>
            </a:p>
          </p:txBody>
        </p:sp>
        <p:sp>
          <p:nvSpPr>
            <p:cNvPr id="473" name="Freeform 472">
              <a:extLst>
                <a:ext uri="{FF2B5EF4-FFF2-40B4-BE49-F238E27FC236}">
                  <a16:creationId xmlns:a16="http://schemas.microsoft.com/office/drawing/2014/main" id="{B2C197EB-61BB-722A-11D4-76280736A545}"/>
                </a:ext>
              </a:extLst>
            </p:cNvPr>
            <p:cNvSpPr/>
            <p:nvPr/>
          </p:nvSpPr>
          <p:spPr>
            <a:xfrm>
              <a:off x="14295537" y="58851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bg1">
                  <a:alpha val="10000"/>
                </a:schemeClr>
              </a:solidFill>
              <a:prstDash val="solid"/>
              <a:miter/>
            </a:ln>
          </p:spPr>
          <p:txBody>
            <a:bodyPr rtlCol="0" anchor="ctr"/>
            <a:lstStyle/>
            <a:p>
              <a:endParaRPr lang="en-US" dirty="0"/>
            </a:p>
          </p:txBody>
        </p:sp>
        <p:sp>
          <p:nvSpPr>
            <p:cNvPr id="474" name="Freeform 473">
              <a:extLst>
                <a:ext uri="{FF2B5EF4-FFF2-40B4-BE49-F238E27FC236}">
                  <a16:creationId xmlns:a16="http://schemas.microsoft.com/office/drawing/2014/main" id="{63717920-FD79-AF25-F8DA-933465D9A410}"/>
                </a:ext>
              </a:extLst>
            </p:cNvPr>
            <p:cNvSpPr/>
            <p:nvPr/>
          </p:nvSpPr>
          <p:spPr>
            <a:xfrm>
              <a:off x="13576165" y="774699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alpha val="10000"/>
                </a:schemeClr>
              </a:solidFill>
              <a:prstDash val="solid"/>
              <a:miter/>
            </a:ln>
          </p:spPr>
          <p:txBody>
            <a:bodyPr rtlCol="0" anchor="ctr"/>
            <a:lstStyle/>
            <a:p>
              <a:endParaRPr lang="en-US" dirty="0"/>
            </a:p>
          </p:txBody>
        </p:sp>
        <p:sp>
          <p:nvSpPr>
            <p:cNvPr id="475" name="Freeform 474">
              <a:extLst>
                <a:ext uri="{FF2B5EF4-FFF2-40B4-BE49-F238E27FC236}">
                  <a16:creationId xmlns:a16="http://schemas.microsoft.com/office/drawing/2014/main" id="{005479EE-CD74-B6D5-08EE-738C43835011}"/>
                </a:ext>
              </a:extLst>
            </p:cNvPr>
            <p:cNvSpPr/>
            <p:nvPr/>
          </p:nvSpPr>
          <p:spPr>
            <a:xfrm>
              <a:off x="14295537" y="65067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bg1">
                  <a:alpha val="10000"/>
                </a:schemeClr>
              </a:solidFill>
              <a:prstDash val="solid"/>
              <a:miter/>
            </a:ln>
          </p:spPr>
          <p:txBody>
            <a:bodyPr rtlCol="0" anchor="ctr"/>
            <a:lstStyle/>
            <a:p>
              <a:endParaRPr lang="en-US" dirty="0"/>
            </a:p>
          </p:txBody>
        </p:sp>
        <p:sp>
          <p:nvSpPr>
            <p:cNvPr id="476" name="Freeform 475">
              <a:extLst>
                <a:ext uri="{FF2B5EF4-FFF2-40B4-BE49-F238E27FC236}">
                  <a16:creationId xmlns:a16="http://schemas.microsoft.com/office/drawing/2014/main" id="{E0A71875-7ED5-54A2-1F7C-F4D061E9AC3D}"/>
                </a:ext>
              </a:extLst>
            </p:cNvPr>
            <p:cNvSpPr/>
            <p:nvPr/>
          </p:nvSpPr>
          <p:spPr>
            <a:xfrm>
              <a:off x="14295537" y="71253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bg1">
                  <a:alpha val="10000"/>
                </a:schemeClr>
              </a:solidFill>
              <a:prstDash val="solid"/>
              <a:miter/>
            </a:ln>
          </p:spPr>
          <p:txBody>
            <a:bodyPr rtlCol="0" anchor="ctr"/>
            <a:lstStyle/>
            <a:p>
              <a:endParaRPr lang="en-US" dirty="0"/>
            </a:p>
          </p:txBody>
        </p:sp>
        <p:sp>
          <p:nvSpPr>
            <p:cNvPr id="477" name="Freeform 476">
              <a:extLst>
                <a:ext uri="{FF2B5EF4-FFF2-40B4-BE49-F238E27FC236}">
                  <a16:creationId xmlns:a16="http://schemas.microsoft.com/office/drawing/2014/main" id="{04881AD3-7BEA-871D-76F7-618358622859}"/>
                </a:ext>
              </a:extLst>
            </p:cNvPr>
            <p:cNvSpPr/>
            <p:nvPr/>
          </p:nvSpPr>
          <p:spPr>
            <a:xfrm>
              <a:off x="14655223" y="58851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alpha val="10000"/>
                </a:schemeClr>
              </a:solidFill>
              <a:prstDash val="solid"/>
              <a:miter/>
            </a:ln>
          </p:spPr>
          <p:txBody>
            <a:bodyPr rtlCol="0" anchor="ctr"/>
            <a:lstStyle/>
            <a:p>
              <a:endParaRPr lang="en-US" dirty="0"/>
            </a:p>
          </p:txBody>
        </p:sp>
        <p:sp>
          <p:nvSpPr>
            <p:cNvPr id="478" name="Freeform 477">
              <a:extLst>
                <a:ext uri="{FF2B5EF4-FFF2-40B4-BE49-F238E27FC236}">
                  <a16:creationId xmlns:a16="http://schemas.microsoft.com/office/drawing/2014/main" id="{66CD0F43-BA28-284B-8987-DD9988BE8DBF}"/>
                </a:ext>
              </a:extLst>
            </p:cNvPr>
            <p:cNvSpPr/>
            <p:nvPr/>
          </p:nvSpPr>
          <p:spPr>
            <a:xfrm>
              <a:off x="15374595" y="52636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bg1">
                  <a:alpha val="10000"/>
                </a:schemeClr>
              </a:solidFill>
              <a:prstDash val="solid"/>
              <a:miter/>
            </a:ln>
          </p:spPr>
          <p:txBody>
            <a:bodyPr rtlCol="0" anchor="ctr"/>
            <a:lstStyle/>
            <a:p>
              <a:endParaRPr lang="en-US" dirty="0"/>
            </a:p>
          </p:txBody>
        </p:sp>
        <p:sp>
          <p:nvSpPr>
            <p:cNvPr id="479" name="Freeform 478">
              <a:extLst>
                <a:ext uri="{FF2B5EF4-FFF2-40B4-BE49-F238E27FC236}">
                  <a16:creationId xmlns:a16="http://schemas.microsoft.com/office/drawing/2014/main" id="{C15CC2FA-A381-EE07-413B-A764F571FF74}"/>
                </a:ext>
              </a:extLst>
            </p:cNvPr>
            <p:cNvSpPr/>
            <p:nvPr/>
          </p:nvSpPr>
          <p:spPr>
            <a:xfrm>
              <a:off x="14655223" y="71253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alpha val="10000"/>
                </a:schemeClr>
              </a:solidFill>
              <a:prstDash val="solid"/>
              <a:bevel/>
            </a:ln>
          </p:spPr>
          <p:txBody>
            <a:bodyPr rtlCol="0" anchor="ctr"/>
            <a:lstStyle/>
            <a:p>
              <a:endParaRPr lang="en-US" dirty="0"/>
            </a:p>
          </p:txBody>
        </p:sp>
        <p:sp>
          <p:nvSpPr>
            <p:cNvPr id="480" name="Freeform 479">
              <a:extLst>
                <a:ext uri="{FF2B5EF4-FFF2-40B4-BE49-F238E27FC236}">
                  <a16:creationId xmlns:a16="http://schemas.microsoft.com/office/drawing/2014/main" id="{CA2AF49E-081F-8AFF-1162-EAC27FBADA0C}"/>
                </a:ext>
              </a:extLst>
            </p:cNvPr>
            <p:cNvSpPr/>
            <p:nvPr/>
          </p:nvSpPr>
          <p:spPr>
            <a:xfrm>
              <a:off x="15374595" y="7125399"/>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bg1">
                  <a:alpha val="10000"/>
                </a:schemeClr>
              </a:solidFill>
              <a:prstDash val="solid"/>
              <a:miter/>
            </a:ln>
          </p:spPr>
          <p:txBody>
            <a:bodyPr rtlCol="0" anchor="ctr"/>
            <a:lstStyle/>
            <a:p>
              <a:endParaRPr lang="en-US" dirty="0"/>
            </a:p>
          </p:txBody>
        </p:sp>
        <p:sp>
          <p:nvSpPr>
            <p:cNvPr id="481" name="Freeform 480">
              <a:extLst>
                <a:ext uri="{FF2B5EF4-FFF2-40B4-BE49-F238E27FC236}">
                  <a16:creationId xmlns:a16="http://schemas.microsoft.com/office/drawing/2014/main" id="{125C3952-8679-0977-12AD-6A253849F398}"/>
                </a:ext>
              </a:extLst>
            </p:cNvPr>
            <p:cNvSpPr/>
            <p:nvPr/>
          </p:nvSpPr>
          <p:spPr>
            <a:xfrm>
              <a:off x="15374595" y="588519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bg1">
                  <a:alpha val="10000"/>
                </a:schemeClr>
              </a:solidFill>
              <a:prstDash val="solid"/>
              <a:miter/>
            </a:ln>
          </p:spPr>
          <p:txBody>
            <a:bodyPr rtlCol="0" anchor="ctr"/>
            <a:lstStyle/>
            <a:p>
              <a:endParaRPr lang="en-US" dirty="0"/>
            </a:p>
          </p:txBody>
        </p:sp>
        <p:sp>
          <p:nvSpPr>
            <p:cNvPr id="482" name="Freeform 481">
              <a:extLst>
                <a:ext uri="{FF2B5EF4-FFF2-40B4-BE49-F238E27FC236}">
                  <a16:creationId xmlns:a16="http://schemas.microsoft.com/office/drawing/2014/main" id="{22F837A2-5239-ECC2-ADF6-334F1F70F221}"/>
                </a:ext>
              </a:extLst>
            </p:cNvPr>
            <p:cNvSpPr/>
            <p:nvPr/>
          </p:nvSpPr>
          <p:spPr>
            <a:xfrm>
              <a:off x="15374595" y="6506793"/>
              <a:ext cx="356688" cy="618606"/>
            </a:xfrm>
            <a:custGeom>
              <a:avLst/>
              <a:gdLst>
                <a:gd name="connsiteX0" fmla="*/ 356689 w 356688"/>
                <a:gd name="connsiteY0" fmla="*/ 0 h 618606"/>
                <a:gd name="connsiteX1" fmla="*/ 0 w 356688"/>
                <a:gd name="connsiteY1" fmla="*/ 618606 h 618606"/>
              </a:gdLst>
              <a:ahLst/>
              <a:cxnLst>
                <a:cxn ang="0">
                  <a:pos x="connsiteX0" y="connsiteY0"/>
                </a:cxn>
                <a:cxn ang="0">
                  <a:pos x="connsiteX1" y="connsiteY1"/>
                </a:cxn>
              </a:cxnLst>
              <a:rect l="l" t="t" r="r" b="b"/>
              <a:pathLst>
                <a:path w="356688" h="618606">
                  <a:moveTo>
                    <a:pt x="356689" y="0"/>
                  </a:moveTo>
                  <a:lnTo>
                    <a:pt x="0" y="618606"/>
                  </a:lnTo>
                </a:path>
              </a:pathLst>
            </a:custGeom>
            <a:ln w="12700" cap="rnd">
              <a:solidFill>
                <a:schemeClr val="bg1">
                  <a:alpha val="10000"/>
                </a:schemeClr>
              </a:solidFill>
              <a:prstDash val="solid"/>
              <a:miter/>
            </a:ln>
          </p:spPr>
          <p:txBody>
            <a:bodyPr rtlCol="0" anchor="ctr"/>
            <a:lstStyle/>
            <a:p>
              <a:endParaRPr lang="en-US" dirty="0"/>
            </a:p>
          </p:txBody>
        </p:sp>
      </p:grpSp>
      <p:grpSp>
        <p:nvGrpSpPr>
          <p:cNvPr id="529" name="Group 528">
            <a:extLst>
              <a:ext uri="{FF2B5EF4-FFF2-40B4-BE49-F238E27FC236}">
                <a16:creationId xmlns:a16="http://schemas.microsoft.com/office/drawing/2014/main" id="{B85887F5-93EA-7276-F9C7-8D00DD8D4373}"/>
              </a:ext>
            </a:extLst>
          </p:cNvPr>
          <p:cNvGrpSpPr/>
          <p:nvPr/>
        </p:nvGrpSpPr>
        <p:grpSpPr>
          <a:xfrm>
            <a:off x="2626005" y="745513"/>
            <a:ext cx="3292881" cy="2186596"/>
            <a:chOff x="9979304" y="4642008"/>
            <a:chExt cx="4675919" cy="3104985"/>
          </a:xfrm>
        </p:grpSpPr>
        <p:sp>
          <p:nvSpPr>
            <p:cNvPr id="530" name="Freeform 529">
              <a:extLst>
                <a:ext uri="{FF2B5EF4-FFF2-40B4-BE49-F238E27FC236}">
                  <a16:creationId xmlns:a16="http://schemas.microsoft.com/office/drawing/2014/main" id="{B61400AD-FAED-24CC-4E0E-F38112986019}"/>
                </a:ext>
              </a:extLst>
            </p:cNvPr>
            <p:cNvSpPr/>
            <p:nvPr/>
          </p:nvSpPr>
          <p:spPr>
            <a:xfrm>
              <a:off x="10338990" y="58851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alpha val="5000"/>
                </a:schemeClr>
              </a:solidFill>
              <a:prstDash val="solid"/>
              <a:miter/>
            </a:ln>
          </p:spPr>
          <p:txBody>
            <a:bodyPr rtlCol="0" anchor="ctr"/>
            <a:lstStyle/>
            <a:p>
              <a:endParaRPr lang="en-US" dirty="0"/>
            </a:p>
          </p:txBody>
        </p:sp>
        <p:sp>
          <p:nvSpPr>
            <p:cNvPr id="531" name="Freeform 530">
              <a:extLst>
                <a:ext uri="{FF2B5EF4-FFF2-40B4-BE49-F238E27FC236}">
                  <a16:creationId xmlns:a16="http://schemas.microsoft.com/office/drawing/2014/main" id="{2C6F61A7-672D-6F46-BA4B-332839266DF3}"/>
                </a:ext>
              </a:extLst>
            </p:cNvPr>
            <p:cNvSpPr/>
            <p:nvPr/>
          </p:nvSpPr>
          <p:spPr>
            <a:xfrm>
              <a:off x="9979304" y="52636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bg1">
                  <a:alpha val="5000"/>
                </a:schemeClr>
              </a:solidFill>
              <a:prstDash val="solid"/>
              <a:miter/>
            </a:ln>
          </p:spPr>
          <p:txBody>
            <a:bodyPr rtlCol="0" anchor="ctr"/>
            <a:lstStyle/>
            <a:p>
              <a:endParaRPr lang="en-US" dirty="0"/>
            </a:p>
          </p:txBody>
        </p:sp>
        <p:sp>
          <p:nvSpPr>
            <p:cNvPr id="532" name="Freeform 531">
              <a:extLst>
                <a:ext uri="{FF2B5EF4-FFF2-40B4-BE49-F238E27FC236}">
                  <a16:creationId xmlns:a16="http://schemas.microsoft.com/office/drawing/2014/main" id="{3F19BAD5-E7F5-CE9A-3A61-A09BCD27D7B3}"/>
                </a:ext>
              </a:extLst>
            </p:cNvPr>
            <p:cNvSpPr/>
            <p:nvPr/>
          </p:nvSpPr>
          <p:spPr>
            <a:xfrm>
              <a:off x="11058362" y="52636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bg1">
                  <a:alpha val="5000"/>
                </a:schemeClr>
              </a:solidFill>
              <a:prstDash val="solid"/>
              <a:miter/>
            </a:ln>
          </p:spPr>
          <p:txBody>
            <a:bodyPr rtlCol="0" anchor="ctr"/>
            <a:lstStyle/>
            <a:p>
              <a:endParaRPr lang="en-US" dirty="0"/>
            </a:p>
          </p:txBody>
        </p:sp>
        <p:sp>
          <p:nvSpPr>
            <p:cNvPr id="533" name="Freeform 532">
              <a:extLst>
                <a:ext uri="{FF2B5EF4-FFF2-40B4-BE49-F238E27FC236}">
                  <a16:creationId xmlns:a16="http://schemas.microsoft.com/office/drawing/2014/main" id="{3AEA30DA-571D-DA40-6D89-5A7523AFB978}"/>
                </a:ext>
              </a:extLst>
            </p:cNvPr>
            <p:cNvSpPr/>
            <p:nvPr/>
          </p:nvSpPr>
          <p:spPr>
            <a:xfrm>
              <a:off x="11418049" y="52636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alpha val="5000"/>
                </a:schemeClr>
              </a:solidFill>
              <a:prstDash val="solid"/>
              <a:miter/>
            </a:ln>
          </p:spPr>
          <p:txBody>
            <a:bodyPr rtlCol="0" anchor="ctr"/>
            <a:lstStyle/>
            <a:p>
              <a:endParaRPr lang="en-US" dirty="0"/>
            </a:p>
          </p:txBody>
        </p:sp>
        <p:sp>
          <p:nvSpPr>
            <p:cNvPr id="534" name="Freeform 533">
              <a:extLst>
                <a:ext uri="{FF2B5EF4-FFF2-40B4-BE49-F238E27FC236}">
                  <a16:creationId xmlns:a16="http://schemas.microsoft.com/office/drawing/2014/main" id="{6DA32CA5-66D8-91AC-2CBE-B4EDAF815357}"/>
                </a:ext>
              </a:extLst>
            </p:cNvPr>
            <p:cNvSpPr/>
            <p:nvPr/>
          </p:nvSpPr>
          <p:spPr>
            <a:xfrm>
              <a:off x="12497107" y="58851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alpha val="5000"/>
                </a:schemeClr>
              </a:solidFill>
              <a:prstDash val="solid"/>
              <a:miter/>
            </a:ln>
          </p:spPr>
          <p:txBody>
            <a:bodyPr rtlCol="0" anchor="ctr"/>
            <a:lstStyle/>
            <a:p>
              <a:endParaRPr lang="en-US" dirty="0"/>
            </a:p>
          </p:txBody>
        </p:sp>
        <p:sp>
          <p:nvSpPr>
            <p:cNvPr id="535" name="Freeform 534">
              <a:extLst>
                <a:ext uri="{FF2B5EF4-FFF2-40B4-BE49-F238E27FC236}">
                  <a16:creationId xmlns:a16="http://schemas.microsoft.com/office/drawing/2014/main" id="{A9339F8D-7736-5F5F-552F-039417F73C41}"/>
                </a:ext>
              </a:extLst>
            </p:cNvPr>
            <p:cNvSpPr/>
            <p:nvPr/>
          </p:nvSpPr>
          <p:spPr>
            <a:xfrm>
              <a:off x="13216479" y="46420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bg1">
                  <a:alpha val="5000"/>
                </a:schemeClr>
              </a:solidFill>
              <a:prstDash val="solid"/>
              <a:miter/>
            </a:ln>
          </p:spPr>
          <p:txBody>
            <a:bodyPr rtlCol="0" anchor="ctr"/>
            <a:lstStyle/>
            <a:p>
              <a:endParaRPr lang="en-US" dirty="0"/>
            </a:p>
          </p:txBody>
        </p:sp>
        <p:sp>
          <p:nvSpPr>
            <p:cNvPr id="536" name="Freeform 535">
              <a:extLst>
                <a:ext uri="{FF2B5EF4-FFF2-40B4-BE49-F238E27FC236}">
                  <a16:creationId xmlns:a16="http://schemas.microsoft.com/office/drawing/2014/main" id="{9CDE63A0-2D05-F78D-4BB5-9EDF7902FF73}"/>
                </a:ext>
              </a:extLst>
            </p:cNvPr>
            <p:cNvSpPr/>
            <p:nvPr/>
          </p:nvSpPr>
          <p:spPr>
            <a:xfrm>
              <a:off x="12137421" y="52636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bg1">
                  <a:alpha val="5000"/>
                </a:schemeClr>
              </a:solidFill>
              <a:prstDash val="solid"/>
              <a:miter/>
            </a:ln>
          </p:spPr>
          <p:txBody>
            <a:bodyPr rtlCol="0" anchor="ctr"/>
            <a:lstStyle/>
            <a:p>
              <a:endParaRPr lang="en-US" dirty="0"/>
            </a:p>
          </p:txBody>
        </p:sp>
        <p:sp>
          <p:nvSpPr>
            <p:cNvPr id="537" name="Freeform 536">
              <a:extLst>
                <a:ext uri="{FF2B5EF4-FFF2-40B4-BE49-F238E27FC236}">
                  <a16:creationId xmlns:a16="http://schemas.microsoft.com/office/drawing/2014/main" id="{1914FEBE-3031-C834-965B-A475FBB2401F}"/>
                </a:ext>
              </a:extLst>
            </p:cNvPr>
            <p:cNvSpPr/>
            <p:nvPr/>
          </p:nvSpPr>
          <p:spPr>
            <a:xfrm>
              <a:off x="13216479" y="52636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bg1">
                  <a:alpha val="5000"/>
                </a:schemeClr>
              </a:solidFill>
              <a:prstDash val="solid"/>
              <a:miter/>
            </a:ln>
          </p:spPr>
          <p:txBody>
            <a:bodyPr rtlCol="0" anchor="ctr"/>
            <a:lstStyle/>
            <a:p>
              <a:endParaRPr lang="en-US" dirty="0"/>
            </a:p>
          </p:txBody>
        </p:sp>
        <p:sp>
          <p:nvSpPr>
            <p:cNvPr id="538" name="Freeform 537">
              <a:extLst>
                <a:ext uri="{FF2B5EF4-FFF2-40B4-BE49-F238E27FC236}">
                  <a16:creationId xmlns:a16="http://schemas.microsoft.com/office/drawing/2014/main" id="{0A22CF09-AB25-5CD9-E75D-DBFBE8010E8A}"/>
                </a:ext>
              </a:extLst>
            </p:cNvPr>
            <p:cNvSpPr/>
            <p:nvPr/>
          </p:nvSpPr>
          <p:spPr>
            <a:xfrm>
              <a:off x="11418049" y="65067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alpha val="5000"/>
                </a:schemeClr>
              </a:solidFill>
              <a:prstDash val="solid"/>
              <a:miter/>
            </a:ln>
          </p:spPr>
          <p:txBody>
            <a:bodyPr rtlCol="0" anchor="ctr"/>
            <a:lstStyle/>
            <a:p>
              <a:endParaRPr lang="en-US" dirty="0"/>
            </a:p>
          </p:txBody>
        </p:sp>
        <p:sp>
          <p:nvSpPr>
            <p:cNvPr id="539" name="Freeform 538">
              <a:extLst>
                <a:ext uri="{FF2B5EF4-FFF2-40B4-BE49-F238E27FC236}">
                  <a16:creationId xmlns:a16="http://schemas.microsoft.com/office/drawing/2014/main" id="{F3295FFD-CA6C-48D4-AFBD-2460048013B3}"/>
                </a:ext>
              </a:extLst>
            </p:cNvPr>
            <p:cNvSpPr/>
            <p:nvPr/>
          </p:nvSpPr>
          <p:spPr>
            <a:xfrm>
              <a:off x="11058362" y="58851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bg1">
                  <a:alpha val="5000"/>
                </a:schemeClr>
              </a:solidFill>
              <a:prstDash val="solid"/>
              <a:miter/>
            </a:ln>
          </p:spPr>
          <p:txBody>
            <a:bodyPr rtlCol="0" anchor="ctr"/>
            <a:lstStyle/>
            <a:p>
              <a:endParaRPr lang="en-US" dirty="0"/>
            </a:p>
          </p:txBody>
        </p:sp>
        <p:sp>
          <p:nvSpPr>
            <p:cNvPr id="540" name="Freeform 539">
              <a:extLst>
                <a:ext uri="{FF2B5EF4-FFF2-40B4-BE49-F238E27FC236}">
                  <a16:creationId xmlns:a16="http://schemas.microsoft.com/office/drawing/2014/main" id="{645D3713-01F9-1FBA-0D7E-08D42C924270}"/>
                </a:ext>
              </a:extLst>
            </p:cNvPr>
            <p:cNvSpPr/>
            <p:nvPr/>
          </p:nvSpPr>
          <p:spPr>
            <a:xfrm>
              <a:off x="12137421" y="58851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bg1">
                  <a:alpha val="5000"/>
                </a:schemeClr>
              </a:solidFill>
              <a:prstDash val="solid"/>
              <a:miter/>
            </a:ln>
          </p:spPr>
          <p:txBody>
            <a:bodyPr rtlCol="0" anchor="ctr"/>
            <a:lstStyle/>
            <a:p>
              <a:endParaRPr lang="en-US" dirty="0"/>
            </a:p>
          </p:txBody>
        </p:sp>
        <p:sp>
          <p:nvSpPr>
            <p:cNvPr id="541" name="Freeform 540">
              <a:extLst>
                <a:ext uri="{FF2B5EF4-FFF2-40B4-BE49-F238E27FC236}">
                  <a16:creationId xmlns:a16="http://schemas.microsoft.com/office/drawing/2014/main" id="{2FEDD95D-AE9C-D17F-7289-D790413E5468}"/>
                </a:ext>
              </a:extLst>
            </p:cNvPr>
            <p:cNvSpPr/>
            <p:nvPr/>
          </p:nvSpPr>
          <p:spPr>
            <a:xfrm>
              <a:off x="9979304" y="65067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bg1">
                  <a:alpha val="5000"/>
                </a:schemeClr>
              </a:solidFill>
              <a:prstDash val="solid"/>
              <a:miter/>
            </a:ln>
          </p:spPr>
          <p:txBody>
            <a:bodyPr rtlCol="0" anchor="ctr"/>
            <a:lstStyle/>
            <a:p>
              <a:endParaRPr lang="en-US" dirty="0"/>
            </a:p>
          </p:txBody>
        </p:sp>
        <p:sp>
          <p:nvSpPr>
            <p:cNvPr id="542" name="Freeform 541">
              <a:extLst>
                <a:ext uri="{FF2B5EF4-FFF2-40B4-BE49-F238E27FC236}">
                  <a16:creationId xmlns:a16="http://schemas.microsoft.com/office/drawing/2014/main" id="{5BD035A9-E02B-9104-80D9-A491BFACC22C}"/>
                </a:ext>
              </a:extLst>
            </p:cNvPr>
            <p:cNvSpPr/>
            <p:nvPr/>
          </p:nvSpPr>
          <p:spPr>
            <a:xfrm>
              <a:off x="9979304" y="71253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bg1">
                  <a:alpha val="5000"/>
                </a:schemeClr>
              </a:solidFill>
              <a:prstDash val="solid"/>
              <a:miter/>
            </a:ln>
          </p:spPr>
          <p:txBody>
            <a:bodyPr rtlCol="0" anchor="ctr"/>
            <a:lstStyle/>
            <a:p>
              <a:endParaRPr lang="en-US" dirty="0"/>
            </a:p>
          </p:txBody>
        </p:sp>
        <p:sp>
          <p:nvSpPr>
            <p:cNvPr id="543" name="Freeform 542">
              <a:extLst>
                <a:ext uri="{FF2B5EF4-FFF2-40B4-BE49-F238E27FC236}">
                  <a16:creationId xmlns:a16="http://schemas.microsoft.com/office/drawing/2014/main" id="{6B3E8F85-C496-88BE-7D88-725C7AE6586A}"/>
                </a:ext>
              </a:extLst>
            </p:cNvPr>
            <p:cNvSpPr/>
            <p:nvPr/>
          </p:nvSpPr>
          <p:spPr>
            <a:xfrm>
              <a:off x="9979304" y="58851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bg1">
                  <a:alpha val="5000"/>
                </a:schemeClr>
              </a:solidFill>
              <a:prstDash val="solid"/>
              <a:miter/>
            </a:ln>
          </p:spPr>
          <p:txBody>
            <a:bodyPr rtlCol="0" anchor="ctr"/>
            <a:lstStyle/>
            <a:p>
              <a:endParaRPr lang="en-US" dirty="0"/>
            </a:p>
          </p:txBody>
        </p:sp>
        <p:sp>
          <p:nvSpPr>
            <p:cNvPr id="544" name="Freeform 543">
              <a:extLst>
                <a:ext uri="{FF2B5EF4-FFF2-40B4-BE49-F238E27FC236}">
                  <a16:creationId xmlns:a16="http://schemas.microsoft.com/office/drawing/2014/main" id="{C948A800-8B9A-60DC-2337-E6E9D8FBE490}"/>
                </a:ext>
              </a:extLst>
            </p:cNvPr>
            <p:cNvSpPr/>
            <p:nvPr/>
          </p:nvSpPr>
          <p:spPr>
            <a:xfrm>
              <a:off x="10338990" y="71253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alpha val="5000"/>
                </a:schemeClr>
              </a:solidFill>
              <a:prstDash val="solid"/>
              <a:bevel/>
            </a:ln>
          </p:spPr>
          <p:txBody>
            <a:bodyPr rtlCol="0" anchor="ctr"/>
            <a:lstStyle/>
            <a:p>
              <a:endParaRPr lang="en-US" dirty="0"/>
            </a:p>
          </p:txBody>
        </p:sp>
        <p:sp>
          <p:nvSpPr>
            <p:cNvPr id="545" name="Freeform 544">
              <a:extLst>
                <a:ext uri="{FF2B5EF4-FFF2-40B4-BE49-F238E27FC236}">
                  <a16:creationId xmlns:a16="http://schemas.microsoft.com/office/drawing/2014/main" id="{48859947-A3C3-FB99-241E-437CBD9B49F6}"/>
                </a:ext>
              </a:extLst>
            </p:cNvPr>
            <p:cNvSpPr/>
            <p:nvPr/>
          </p:nvSpPr>
          <p:spPr>
            <a:xfrm>
              <a:off x="11058362" y="65067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bg1">
                  <a:alpha val="5000"/>
                </a:schemeClr>
              </a:solidFill>
              <a:prstDash val="solid"/>
              <a:miter/>
            </a:ln>
          </p:spPr>
          <p:txBody>
            <a:bodyPr rtlCol="0" anchor="ctr"/>
            <a:lstStyle/>
            <a:p>
              <a:endParaRPr lang="en-US" dirty="0"/>
            </a:p>
          </p:txBody>
        </p:sp>
        <p:sp>
          <p:nvSpPr>
            <p:cNvPr id="546" name="Freeform 545">
              <a:extLst>
                <a:ext uri="{FF2B5EF4-FFF2-40B4-BE49-F238E27FC236}">
                  <a16:creationId xmlns:a16="http://schemas.microsoft.com/office/drawing/2014/main" id="{DC83945A-EBB9-C53C-C4B9-801C4AAF6A6C}"/>
                </a:ext>
              </a:extLst>
            </p:cNvPr>
            <p:cNvSpPr/>
            <p:nvPr/>
          </p:nvSpPr>
          <p:spPr>
            <a:xfrm>
              <a:off x="13216479" y="58851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bg1">
                  <a:alpha val="5000"/>
                </a:schemeClr>
              </a:solidFill>
              <a:prstDash val="solid"/>
              <a:miter/>
            </a:ln>
          </p:spPr>
          <p:txBody>
            <a:bodyPr rtlCol="0" anchor="ctr"/>
            <a:lstStyle/>
            <a:p>
              <a:endParaRPr lang="en-US" dirty="0"/>
            </a:p>
          </p:txBody>
        </p:sp>
        <p:sp>
          <p:nvSpPr>
            <p:cNvPr id="547" name="Freeform 546">
              <a:extLst>
                <a:ext uri="{FF2B5EF4-FFF2-40B4-BE49-F238E27FC236}">
                  <a16:creationId xmlns:a16="http://schemas.microsoft.com/office/drawing/2014/main" id="{77DB2DCD-B1D5-B7AE-61A3-3FE0606D0946}"/>
                </a:ext>
              </a:extLst>
            </p:cNvPr>
            <p:cNvSpPr/>
            <p:nvPr/>
          </p:nvSpPr>
          <p:spPr>
            <a:xfrm>
              <a:off x="13216479" y="65067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bg1">
                  <a:alpha val="5000"/>
                </a:schemeClr>
              </a:solidFill>
              <a:prstDash val="solid"/>
              <a:miter/>
            </a:ln>
          </p:spPr>
          <p:txBody>
            <a:bodyPr rtlCol="0" anchor="ctr"/>
            <a:lstStyle/>
            <a:p>
              <a:endParaRPr lang="en-US" dirty="0"/>
            </a:p>
          </p:txBody>
        </p:sp>
        <p:sp>
          <p:nvSpPr>
            <p:cNvPr id="548" name="Freeform 547">
              <a:extLst>
                <a:ext uri="{FF2B5EF4-FFF2-40B4-BE49-F238E27FC236}">
                  <a16:creationId xmlns:a16="http://schemas.microsoft.com/office/drawing/2014/main" id="{D9864BC8-9079-8E19-9759-C8894BCF3CCC}"/>
                </a:ext>
              </a:extLst>
            </p:cNvPr>
            <p:cNvSpPr/>
            <p:nvPr/>
          </p:nvSpPr>
          <p:spPr>
            <a:xfrm>
              <a:off x="13576165" y="52636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alpha val="5000"/>
                </a:schemeClr>
              </a:solidFill>
              <a:prstDash val="solid"/>
              <a:miter/>
            </a:ln>
          </p:spPr>
          <p:txBody>
            <a:bodyPr rtlCol="0" anchor="ctr"/>
            <a:lstStyle/>
            <a:p>
              <a:endParaRPr lang="en-US" dirty="0"/>
            </a:p>
          </p:txBody>
        </p:sp>
        <p:sp>
          <p:nvSpPr>
            <p:cNvPr id="549" name="Freeform 548">
              <a:extLst>
                <a:ext uri="{FF2B5EF4-FFF2-40B4-BE49-F238E27FC236}">
                  <a16:creationId xmlns:a16="http://schemas.microsoft.com/office/drawing/2014/main" id="{2DABD959-F2B9-B0C6-E89F-82E1B496C92B}"/>
                </a:ext>
              </a:extLst>
            </p:cNvPr>
            <p:cNvSpPr/>
            <p:nvPr/>
          </p:nvSpPr>
          <p:spPr>
            <a:xfrm>
              <a:off x="14295537" y="52636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bg1">
                  <a:alpha val="5000"/>
                </a:schemeClr>
              </a:solidFill>
              <a:prstDash val="solid"/>
              <a:miter/>
            </a:ln>
          </p:spPr>
          <p:txBody>
            <a:bodyPr rtlCol="0" anchor="ctr"/>
            <a:lstStyle/>
            <a:p>
              <a:endParaRPr lang="en-US" dirty="0"/>
            </a:p>
          </p:txBody>
        </p:sp>
        <p:sp>
          <p:nvSpPr>
            <p:cNvPr id="550" name="Freeform 549">
              <a:extLst>
                <a:ext uri="{FF2B5EF4-FFF2-40B4-BE49-F238E27FC236}">
                  <a16:creationId xmlns:a16="http://schemas.microsoft.com/office/drawing/2014/main" id="{C58A1E84-F999-7F64-A4F7-580F300976D9}"/>
                </a:ext>
              </a:extLst>
            </p:cNvPr>
            <p:cNvSpPr/>
            <p:nvPr/>
          </p:nvSpPr>
          <p:spPr>
            <a:xfrm>
              <a:off x="13576165" y="65067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bg1">
                  <a:alpha val="5000"/>
                </a:schemeClr>
              </a:solidFill>
              <a:prstDash val="solid"/>
              <a:miter/>
            </a:ln>
          </p:spPr>
          <p:txBody>
            <a:bodyPr rtlCol="0" anchor="ctr"/>
            <a:lstStyle/>
            <a:p>
              <a:endParaRPr lang="en-US" dirty="0"/>
            </a:p>
          </p:txBody>
        </p:sp>
        <p:sp>
          <p:nvSpPr>
            <p:cNvPr id="551" name="Freeform 550">
              <a:extLst>
                <a:ext uri="{FF2B5EF4-FFF2-40B4-BE49-F238E27FC236}">
                  <a16:creationId xmlns:a16="http://schemas.microsoft.com/office/drawing/2014/main" id="{CD833476-BFF8-B7DC-F89A-DFBA75B590CE}"/>
                </a:ext>
              </a:extLst>
            </p:cNvPr>
            <p:cNvSpPr/>
            <p:nvPr/>
          </p:nvSpPr>
          <p:spPr>
            <a:xfrm>
              <a:off x="14295537" y="58851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bg1">
                  <a:alpha val="5000"/>
                </a:schemeClr>
              </a:solidFill>
              <a:prstDash val="solid"/>
              <a:miter/>
            </a:ln>
          </p:spPr>
          <p:txBody>
            <a:bodyPr rtlCol="0" anchor="ctr"/>
            <a:lstStyle/>
            <a:p>
              <a:endParaRPr lang="en-US" dirty="0"/>
            </a:p>
          </p:txBody>
        </p:sp>
      </p:grpSp>
      <p:pic>
        <p:nvPicPr>
          <p:cNvPr id="12" name="Picture 11" descr="A black background with white letters&#10;&#10;Description automatically generated">
            <a:extLst>
              <a:ext uri="{FF2B5EF4-FFF2-40B4-BE49-F238E27FC236}">
                <a16:creationId xmlns:a16="http://schemas.microsoft.com/office/drawing/2014/main" id="{0225B869-7181-2039-86BB-733267C13649}"/>
              </a:ext>
            </a:extLst>
          </p:cNvPr>
          <p:cNvPicPr>
            <a:picLocks noChangeAspect="1"/>
          </p:cNvPicPr>
          <p:nvPr/>
        </p:nvPicPr>
        <p:blipFill>
          <a:blip r:embed="rId6"/>
          <a:stretch>
            <a:fillRect/>
          </a:stretch>
        </p:blipFill>
        <p:spPr>
          <a:xfrm>
            <a:off x="518139" y="7401325"/>
            <a:ext cx="2875065" cy="621979"/>
          </a:xfrm>
          <a:prstGeom prst="rect">
            <a:avLst/>
          </a:prstGeom>
        </p:spPr>
      </p:pic>
    </p:spTree>
    <p:extLst>
      <p:ext uri="{BB962C8B-B14F-4D97-AF65-F5344CB8AC3E}">
        <p14:creationId xmlns:p14="http://schemas.microsoft.com/office/powerpoint/2010/main" val="1764106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840C189-0B67-9D5C-9FF2-29B18568AE68}"/>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10</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15" name="Text Placeholder 1">
            <a:extLst>
              <a:ext uri="{FF2B5EF4-FFF2-40B4-BE49-F238E27FC236}">
                <a16:creationId xmlns:a16="http://schemas.microsoft.com/office/drawing/2014/main" id="{531318F9-1968-5C1E-41F5-B131A44778B4}"/>
              </a:ext>
            </a:extLst>
          </p:cNvPr>
          <p:cNvSpPr txBox="1">
            <a:spLocks/>
          </p:cNvSpPr>
          <p:nvPr/>
        </p:nvSpPr>
        <p:spPr>
          <a:xfrm>
            <a:off x="457200" y="959398"/>
            <a:ext cx="6607628" cy="164968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defRPr/>
            </a:pPr>
            <a:r>
              <a:rPr lang="en-US" sz="1000" dirty="0">
                <a:latin typeface="Georgia"/>
                <a:cs typeface="Poppins"/>
              </a:rPr>
              <a:t>Son </a:t>
            </a:r>
            <a:r>
              <a:rPr lang="en-US" sz="1000" dirty="0" err="1">
                <a:latin typeface="Georgia"/>
                <a:cs typeface="Poppins"/>
              </a:rPr>
              <a:t>birkaç</a:t>
            </a:r>
            <a:r>
              <a:rPr lang="en-US" sz="1000" dirty="0">
                <a:latin typeface="Georgia"/>
                <a:cs typeface="Poppins"/>
              </a:rPr>
              <a:t> </a:t>
            </a:r>
            <a:r>
              <a:rPr lang="en-US" sz="1000" dirty="0" err="1">
                <a:latin typeface="Georgia"/>
                <a:cs typeface="Poppins"/>
              </a:rPr>
              <a:t>yıldır</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sektörü</a:t>
            </a:r>
            <a:r>
              <a:rPr lang="en-US" sz="1000" dirty="0">
                <a:latin typeface="Georgia"/>
                <a:cs typeface="Poppins"/>
              </a:rPr>
              <a:t> </a:t>
            </a:r>
            <a:r>
              <a:rPr lang="en-US" sz="1000" dirty="0" err="1">
                <a:latin typeface="Georgia"/>
                <a:cs typeface="Poppins"/>
              </a:rPr>
              <a:t>hakkında</a:t>
            </a:r>
            <a:r>
              <a:rPr lang="en-US" sz="1000" dirty="0">
                <a:latin typeface="Georgia"/>
                <a:cs typeface="Poppins"/>
              </a:rPr>
              <a:t> </a:t>
            </a:r>
            <a:r>
              <a:rPr lang="en-US" sz="1000" dirty="0" err="1">
                <a:latin typeface="Georgia"/>
                <a:cs typeface="Poppins"/>
              </a:rPr>
              <a:t>yedi</a:t>
            </a:r>
            <a:r>
              <a:rPr lang="en-US" sz="1000" dirty="0">
                <a:latin typeface="Georgia"/>
                <a:cs typeface="Poppins"/>
              </a:rPr>
              <a:t> ana </a:t>
            </a:r>
            <a:r>
              <a:rPr lang="en-US" sz="1000" dirty="0" err="1">
                <a:latin typeface="Georgia"/>
                <a:cs typeface="Poppins"/>
              </a:rPr>
              <a:t>kategori</a:t>
            </a:r>
            <a:r>
              <a:rPr lang="en-US" sz="1000" dirty="0">
                <a:latin typeface="Georgia"/>
                <a:cs typeface="Poppins"/>
              </a:rPr>
              <a:t> </a:t>
            </a:r>
            <a:r>
              <a:rPr lang="en-US" sz="1000" dirty="0" err="1">
                <a:latin typeface="Georgia"/>
                <a:cs typeface="Poppins"/>
              </a:rPr>
              <a:t>kullan</a:t>
            </a:r>
            <a:r>
              <a:rPr lang="tr-TR" sz="1000" dirty="0">
                <a:latin typeface="Georgia"/>
                <a:cs typeface="Poppins"/>
              </a:rPr>
              <a:t>ıl</a:t>
            </a:r>
            <a:r>
              <a:rPr lang="en-US" sz="1000" dirty="0">
                <a:latin typeface="Georgia"/>
                <a:cs typeface="Poppins"/>
              </a:rPr>
              <a:t>arak </a:t>
            </a:r>
            <a:r>
              <a:rPr lang="en-US" sz="1000" dirty="0" err="1">
                <a:latin typeface="Georgia"/>
                <a:cs typeface="Poppins"/>
              </a:rPr>
              <a:t>rapor</a:t>
            </a:r>
            <a:r>
              <a:rPr lang="en-US" sz="1000" dirty="0">
                <a:latin typeface="Georgia"/>
                <a:cs typeface="Poppins"/>
              </a:rPr>
              <a:t> </a:t>
            </a:r>
            <a:r>
              <a:rPr lang="en-US" sz="1000" dirty="0" err="1">
                <a:latin typeface="Georgia"/>
                <a:cs typeface="Poppins"/>
              </a:rPr>
              <a:t>hazırla</a:t>
            </a:r>
            <a:r>
              <a:rPr lang="tr-TR" sz="1000" dirty="0">
                <a:latin typeface="Georgia"/>
                <a:cs typeface="Poppins"/>
              </a:rPr>
              <a:t>ndı</a:t>
            </a:r>
            <a:r>
              <a:rPr lang="en-US" sz="1000" dirty="0">
                <a:latin typeface="Georgia"/>
                <a:cs typeface="Poppins"/>
              </a:rPr>
              <a:t>: TV, </a:t>
            </a:r>
            <a:r>
              <a:rPr lang="en-US" sz="1000" dirty="0" err="1">
                <a:latin typeface="Georgia"/>
                <a:cs typeface="Poppins"/>
              </a:rPr>
              <a:t>ses</a:t>
            </a:r>
            <a:r>
              <a:rPr lang="en-US" sz="1000" dirty="0">
                <a:latin typeface="Georgia"/>
                <a:cs typeface="Poppins"/>
              </a:rPr>
              <a:t>, </a:t>
            </a:r>
            <a:r>
              <a:rPr lang="en-US" sz="1000" dirty="0" err="1">
                <a:latin typeface="Georgia"/>
                <a:cs typeface="Poppins"/>
              </a:rPr>
              <a:t>gazete</a:t>
            </a:r>
            <a:r>
              <a:rPr lang="en-US" sz="1000" dirty="0">
                <a:latin typeface="Georgia"/>
                <a:cs typeface="Poppins"/>
              </a:rPr>
              <a:t>, </a:t>
            </a:r>
            <a:r>
              <a:rPr lang="en-US" sz="1000" dirty="0" err="1">
                <a:latin typeface="Georgia"/>
                <a:cs typeface="Poppins"/>
              </a:rPr>
              <a:t>dergi</a:t>
            </a:r>
            <a:r>
              <a:rPr lang="en-US" sz="1000" dirty="0">
                <a:latin typeface="Georgia"/>
                <a:cs typeface="Poppins"/>
              </a:rPr>
              <a:t>, </a:t>
            </a:r>
            <a:r>
              <a:rPr lang="en-US" sz="1000" dirty="0" err="1">
                <a:latin typeface="Georgia"/>
                <a:cs typeface="Poppins"/>
              </a:rPr>
              <a:t>açık</a:t>
            </a:r>
            <a:r>
              <a:rPr lang="en-US" sz="1000" dirty="0">
                <a:latin typeface="Georgia"/>
                <a:cs typeface="Poppins"/>
              </a:rPr>
              <a:t> </a:t>
            </a:r>
            <a:r>
              <a:rPr lang="en-US" sz="1000" dirty="0" err="1">
                <a:latin typeface="Georgia"/>
                <a:cs typeface="Poppins"/>
              </a:rPr>
              <a:t>hava</a:t>
            </a:r>
            <a:r>
              <a:rPr lang="en-US" sz="1000" dirty="0">
                <a:latin typeface="Georgia"/>
                <a:cs typeface="Poppins"/>
              </a:rPr>
              <a:t>, </a:t>
            </a:r>
            <a:r>
              <a:rPr lang="en-US" sz="1000" dirty="0" err="1">
                <a:latin typeface="Georgia"/>
                <a:cs typeface="Poppins"/>
              </a:rPr>
              <a:t>sinema</a:t>
            </a:r>
            <a:r>
              <a:rPr lang="en-US" sz="1000" dirty="0">
                <a:latin typeface="Georgia"/>
                <a:cs typeface="Poppins"/>
              </a:rPr>
              <a:t> ve </a:t>
            </a:r>
            <a:r>
              <a:rPr lang="en-US" sz="1000" dirty="0" err="1">
                <a:latin typeface="Georgia"/>
                <a:cs typeface="Poppins"/>
              </a:rPr>
              <a:t>dijital</a:t>
            </a:r>
            <a:r>
              <a:rPr lang="en-US" sz="1000" dirty="0">
                <a:latin typeface="Georgia"/>
                <a:cs typeface="Poppins"/>
              </a:rPr>
              <a:t>. Dijital </a:t>
            </a:r>
            <a:r>
              <a:rPr lang="en-US" sz="1000" dirty="0" err="1">
                <a:latin typeface="Georgia"/>
                <a:cs typeface="Poppins"/>
              </a:rPr>
              <a:t>ayrıca</a:t>
            </a:r>
            <a:r>
              <a:rPr lang="en-US" sz="1000" dirty="0">
                <a:latin typeface="Georgia"/>
                <a:cs typeface="Poppins"/>
              </a:rPr>
              <a:t> </a:t>
            </a:r>
            <a:r>
              <a:rPr lang="en-US" sz="1000" dirty="0" err="1">
                <a:latin typeface="Georgia"/>
                <a:cs typeface="Poppins"/>
              </a:rPr>
              <a:t>arama</a:t>
            </a:r>
            <a:r>
              <a:rPr lang="en-US" sz="1000" dirty="0">
                <a:latin typeface="Georgia"/>
                <a:cs typeface="Poppins"/>
              </a:rPr>
              <a:t> </a:t>
            </a:r>
            <a:r>
              <a:rPr lang="en-US" sz="1000" dirty="0" err="1">
                <a:latin typeface="Georgia"/>
                <a:cs typeface="Poppins"/>
              </a:rPr>
              <a:t>yapan</a:t>
            </a:r>
            <a:r>
              <a:rPr lang="en-US" sz="1000" dirty="0">
                <a:latin typeface="Georgia"/>
                <a:cs typeface="Poppins"/>
              </a:rPr>
              <a:t> </a:t>
            </a:r>
            <a:r>
              <a:rPr lang="en-US" sz="1000" dirty="0" err="1">
                <a:latin typeface="Georgia"/>
                <a:cs typeface="Poppins"/>
              </a:rPr>
              <a:t>veya</a:t>
            </a:r>
            <a:r>
              <a:rPr lang="en-US" sz="1000" dirty="0">
                <a:latin typeface="Georgia"/>
                <a:cs typeface="Poppins"/>
              </a:rPr>
              <a:t> </a:t>
            </a:r>
            <a:r>
              <a:rPr lang="en-US" sz="1000" dirty="0" err="1">
                <a:latin typeface="Georgia"/>
                <a:cs typeface="Poppins"/>
              </a:rPr>
              <a:t>arama</a:t>
            </a:r>
            <a:r>
              <a:rPr lang="en-US" sz="1000" dirty="0">
                <a:latin typeface="Georgia"/>
                <a:cs typeface="Poppins"/>
              </a:rPr>
              <a:t> </a:t>
            </a:r>
            <a:r>
              <a:rPr lang="en-US" sz="1000" dirty="0" err="1">
                <a:latin typeface="Georgia"/>
                <a:cs typeface="Poppins"/>
              </a:rPr>
              <a:t>yapmayan</a:t>
            </a:r>
            <a:r>
              <a:rPr lang="en-US" sz="1000" dirty="0">
                <a:latin typeface="Georgia"/>
                <a:cs typeface="Poppins"/>
              </a:rPr>
              <a:t> </a:t>
            </a:r>
            <a:r>
              <a:rPr lang="en-US" sz="1000" dirty="0" err="1">
                <a:latin typeface="Georgia"/>
                <a:cs typeface="Poppins"/>
              </a:rPr>
              <a:t>olarak</a:t>
            </a:r>
            <a:r>
              <a:rPr lang="en-US" sz="1000" dirty="0">
                <a:latin typeface="Georgia"/>
                <a:cs typeface="Poppins"/>
              </a:rPr>
              <a:t> da </a:t>
            </a:r>
            <a:r>
              <a:rPr lang="en-US" sz="1000" dirty="0" err="1">
                <a:latin typeface="Georgia"/>
                <a:cs typeface="Poppins"/>
              </a:rPr>
              <a:t>tanımlanmıştır</a:t>
            </a:r>
            <a:r>
              <a:rPr lang="en-US" sz="1000" dirty="0">
                <a:latin typeface="Georgia"/>
                <a:cs typeface="Poppins"/>
              </a:rPr>
              <a:t>; </a:t>
            </a:r>
            <a:r>
              <a:rPr lang="tr-TR" sz="1000" dirty="0">
                <a:latin typeface="Georgia"/>
                <a:cs typeface="Poppins"/>
              </a:rPr>
              <a:t>i</a:t>
            </a:r>
            <a:r>
              <a:rPr lang="en-US" sz="1000" dirty="0">
                <a:latin typeface="Georgia"/>
                <a:cs typeface="Poppins"/>
              </a:rPr>
              <a:t>ki yıl </a:t>
            </a:r>
            <a:r>
              <a:rPr lang="en-US" sz="1000" dirty="0" err="1">
                <a:latin typeface="Georgia"/>
                <a:cs typeface="Poppins"/>
              </a:rPr>
              <a:t>önce</a:t>
            </a:r>
            <a:r>
              <a:rPr lang="en-US" sz="1000" dirty="0">
                <a:latin typeface="Georgia"/>
                <a:cs typeface="Poppins"/>
              </a:rPr>
              <a:t> </a:t>
            </a:r>
            <a:r>
              <a:rPr lang="en-US" sz="1000" dirty="0" err="1">
                <a:latin typeface="Georgia"/>
                <a:cs typeface="Poppins"/>
              </a:rPr>
              <a:t>dijitalin</a:t>
            </a:r>
            <a:r>
              <a:rPr lang="en-US" sz="1000" dirty="0">
                <a:latin typeface="Georgia"/>
                <a:cs typeface="Poppins"/>
              </a:rPr>
              <a:t> </a:t>
            </a:r>
            <a:r>
              <a:rPr lang="en-US" sz="1000" dirty="0" err="1">
                <a:latin typeface="Georgia"/>
                <a:cs typeface="Poppins"/>
              </a:rPr>
              <a:t>içine</a:t>
            </a:r>
            <a:r>
              <a:rPr lang="en-US" sz="1000" dirty="0">
                <a:latin typeface="Georgia"/>
                <a:cs typeface="Poppins"/>
              </a:rPr>
              <a:t> </a:t>
            </a:r>
            <a:r>
              <a:rPr lang="en-US" sz="1000" dirty="0" err="1">
                <a:latin typeface="Georgia"/>
                <a:cs typeface="Poppins"/>
              </a:rPr>
              <a:t>kategori</a:t>
            </a:r>
            <a:r>
              <a:rPr lang="en-US" sz="1000" dirty="0">
                <a:latin typeface="Georgia"/>
                <a:cs typeface="Poppins"/>
              </a:rPr>
              <a:t> </a:t>
            </a:r>
            <a:r>
              <a:rPr lang="en-US" sz="1000" dirty="0" err="1">
                <a:latin typeface="Georgia"/>
                <a:cs typeface="Poppins"/>
              </a:rPr>
              <a:t>olarak</a:t>
            </a:r>
            <a:r>
              <a:rPr lang="en-US" sz="1000" dirty="0">
                <a:latin typeface="Georgia"/>
                <a:cs typeface="Poppins"/>
              </a:rPr>
              <a:t> </a:t>
            </a:r>
            <a:r>
              <a:rPr lang="en-US" sz="1000" dirty="0" err="1">
                <a:latin typeface="Georgia"/>
                <a:cs typeface="Poppins"/>
              </a:rPr>
              <a:t>perakende</a:t>
            </a:r>
            <a:r>
              <a:rPr lang="tr-TR" sz="1000" dirty="0">
                <a:latin typeface="Georgia"/>
                <a:cs typeface="Poppins"/>
              </a:rPr>
              <a:t> de</a:t>
            </a:r>
            <a:r>
              <a:rPr lang="en-US" sz="1000" dirty="0">
                <a:latin typeface="Georgia"/>
                <a:cs typeface="Poppins"/>
              </a:rPr>
              <a:t> </a:t>
            </a:r>
            <a:r>
              <a:rPr lang="tr-TR" sz="1000" dirty="0">
                <a:latin typeface="Georgia"/>
                <a:cs typeface="Poppins"/>
              </a:rPr>
              <a:t>eklendi</a:t>
            </a:r>
            <a:r>
              <a:rPr lang="en-US" sz="1000" dirty="0">
                <a:latin typeface="Georgia"/>
                <a:cs typeface="Poppins"/>
              </a:rPr>
              <a:t>. “</a:t>
            </a:r>
            <a:r>
              <a:rPr lang="en-US" sz="1000" dirty="0" err="1">
                <a:latin typeface="Georgia"/>
                <a:cs typeface="Poppins"/>
              </a:rPr>
              <a:t>Geleneksel</a:t>
            </a:r>
            <a:r>
              <a:rPr lang="en-US" sz="1000" dirty="0">
                <a:latin typeface="Georgia"/>
                <a:cs typeface="Poppins"/>
              </a:rPr>
              <a:t>” </a:t>
            </a:r>
            <a:r>
              <a:rPr lang="en-US" sz="1000" dirty="0" err="1">
                <a:latin typeface="Georgia"/>
                <a:cs typeface="Poppins"/>
              </a:rPr>
              <a:t>kategoriler</a:t>
            </a:r>
            <a:r>
              <a:rPr lang="en-US" sz="1000" dirty="0">
                <a:latin typeface="Georgia"/>
                <a:cs typeface="Poppins"/>
              </a:rPr>
              <a:t> </a:t>
            </a:r>
            <a:r>
              <a:rPr lang="en-US" sz="1000" dirty="0" err="1">
                <a:latin typeface="Georgia"/>
                <a:cs typeface="Poppins"/>
              </a:rPr>
              <a:t>kapsamında</a:t>
            </a:r>
            <a:r>
              <a:rPr lang="en-US" sz="1000" dirty="0">
                <a:latin typeface="Georgia"/>
                <a:cs typeface="Poppins"/>
              </a:rPr>
              <a:t>, hem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olmayan</a:t>
            </a:r>
            <a:r>
              <a:rPr lang="en-US" sz="1000" dirty="0">
                <a:latin typeface="Georgia"/>
                <a:cs typeface="Poppins"/>
              </a:rPr>
              <a:t> </a:t>
            </a:r>
            <a:r>
              <a:rPr lang="en-US" sz="1000" dirty="0" err="1">
                <a:latin typeface="Georgia"/>
                <a:cs typeface="Poppins"/>
              </a:rPr>
              <a:t>gelirlere</a:t>
            </a:r>
            <a:r>
              <a:rPr lang="en-US" sz="1000" dirty="0">
                <a:latin typeface="Georgia"/>
                <a:cs typeface="Poppins"/>
              </a:rPr>
              <a:t> hem de </a:t>
            </a:r>
            <a:r>
              <a:rPr lang="en-US" sz="1000" dirty="0" err="1">
                <a:latin typeface="Georgia"/>
                <a:cs typeface="Poppins"/>
              </a:rPr>
              <a:t>kanalın</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uzantılarından</a:t>
            </a:r>
            <a:r>
              <a:rPr lang="en-US" sz="1000" dirty="0">
                <a:latin typeface="Georgia"/>
                <a:cs typeface="Poppins"/>
              </a:rPr>
              <a:t> </a:t>
            </a:r>
            <a:r>
              <a:rPr lang="en-US" sz="1000" dirty="0" err="1">
                <a:latin typeface="Georgia"/>
                <a:cs typeface="Poppins"/>
              </a:rPr>
              <a:t>elde</a:t>
            </a:r>
            <a:r>
              <a:rPr lang="en-US" sz="1000" dirty="0">
                <a:latin typeface="Georgia"/>
                <a:cs typeface="Poppins"/>
              </a:rPr>
              <a:t> </a:t>
            </a:r>
            <a:r>
              <a:rPr lang="en-US" sz="1000" dirty="0" err="1">
                <a:latin typeface="Georgia"/>
                <a:cs typeface="Poppins"/>
              </a:rPr>
              <a:t>edilen</a:t>
            </a:r>
            <a:r>
              <a:rPr lang="en-US" sz="1000" dirty="0">
                <a:latin typeface="Georgia"/>
                <a:cs typeface="Poppins"/>
              </a:rPr>
              <a:t> </a:t>
            </a:r>
            <a:r>
              <a:rPr lang="en-US" sz="1000" dirty="0" err="1">
                <a:latin typeface="Georgia"/>
                <a:cs typeface="Poppins"/>
              </a:rPr>
              <a:t>gelirlere</a:t>
            </a:r>
            <a:r>
              <a:rPr lang="en-US" sz="1000" dirty="0">
                <a:latin typeface="Georgia"/>
                <a:cs typeface="Poppins"/>
              </a:rPr>
              <a:t> </a:t>
            </a:r>
            <a:r>
              <a:rPr lang="en-US" sz="1000" dirty="0" err="1">
                <a:latin typeface="Georgia"/>
                <a:cs typeface="Poppins"/>
              </a:rPr>
              <a:t>ilişkin</a:t>
            </a:r>
            <a:r>
              <a:rPr lang="en-US" sz="1000" dirty="0">
                <a:latin typeface="Georgia"/>
                <a:cs typeface="Poppins"/>
              </a:rPr>
              <a:t> </a:t>
            </a:r>
            <a:r>
              <a:rPr lang="en-US" sz="1000" dirty="0" err="1">
                <a:latin typeface="Georgia"/>
                <a:cs typeface="Poppins"/>
              </a:rPr>
              <a:t>veriler</a:t>
            </a:r>
            <a:r>
              <a:rPr lang="en-US" sz="1000" dirty="0">
                <a:latin typeface="Georgia"/>
                <a:cs typeface="Poppins"/>
              </a:rPr>
              <a:t> </a:t>
            </a:r>
            <a:r>
              <a:rPr lang="tr-TR" sz="1000" dirty="0">
                <a:latin typeface="Georgia"/>
                <a:cs typeface="Poppins"/>
              </a:rPr>
              <a:t> de sağlanıyor</a:t>
            </a:r>
            <a:r>
              <a:rPr lang="en-US" sz="1000" dirty="0">
                <a:latin typeface="Georgia"/>
                <a:cs typeface="Poppins"/>
              </a:rPr>
              <a:t>; DOOH, </a:t>
            </a:r>
            <a:r>
              <a:rPr lang="en-US" sz="1000" dirty="0" err="1">
                <a:latin typeface="Georgia"/>
                <a:cs typeface="Poppins"/>
              </a:rPr>
              <a:t>çevrimiçi</a:t>
            </a:r>
            <a:r>
              <a:rPr lang="en-US" sz="1000" dirty="0">
                <a:latin typeface="Georgia"/>
                <a:cs typeface="Poppins"/>
              </a:rPr>
              <a:t> tv </a:t>
            </a:r>
            <a:r>
              <a:rPr lang="en-US" sz="1000" dirty="0" err="1">
                <a:latin typeface="Georgia"/>
                <a:cs typeface="Poppins"/>
              </a:rPr>
              <a:t>yayını</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basılı</a:t>
            </a:r>
            <a:r>
              <a:rPr lang="en-US" sz="1000" dirty="0">
                <a:latin typeface="Georgia"/>
                <a:cs typeface="Poppins"/>
              </a:rPr>
              <a:t> </a:t>
            </a:r>
            <a:r>
              <a:rPr lang="en-US" sz="1000" dirty="0" err="1">
                <a:latin typeface="Georgia"/>
                <a:cs typeface="Poppins"/>
              </a:rPr>
              <a:t>yayıncılar</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çevrimiçi</a:t>
            </a:r>
            <a:r>
              <a:rPr lang="en-US" sz="1000" dirty="0">
                <a:latin typeface="Georgia"/>
                <a:cs typeface="Poppins"/>
              </a:rPr>
              <a:t> </a:t>
            </a:r>
            <a:r>
              <a:rPr lang="en-US" sz="1000" dirty="0" err="1">
                <a:latin typeface="Georgia"/>
                <a:cs typeface="Poppins"/>
              </a:rPr>
              <a:t>özellikler</a:t>
            </a:r>
            <a:r>
              <a:rPr lang="en-US" sz="1000" dirty="0">
                <a:latin typeface="Georgia"/>
                <a:cs typeface="Poppins"/>
              </a:rPr>
              <a:t>. Bu </a:t>
            </a:r>
            <a:r>
              <a:rPr lang="en-US" sz="1000" dirty="0" err="1">
                <a:latin typeface="Georgia"/>
                <a:cs typeface="Poppins"/>
              </a:rPr>
              <a:t>kategorileri</a:t>
            </a:r>
            <a:r>
              <a:rPr lang="en-US" sz="1000" dirty="0">
                <a:latin typeface="Georgia"/>
                <a:cs typeface="Poppins"/>
              </a:rPr>
              <a:t> </a:t>
            </a:r>
            <a:r>
              <a:rPr lang="tr-TR" sz="1000" dirty="0">
                <a:latin typeface="Georgia"/>
                <a:cs typeface="Poppins"/>
              </a:rPr>
              <a:t>2024’ün bütün yılı kapsayan </a:t>
            </a:r>
            <a:r>
              <a:rPr lang="en-US" sz="1000" dirty="0" err="1">
                <a:latin typeface="Georgia"/>
                <a:cs typeface="Poppins"/>
              </a:rPr>
              <a:t>rapor</a:t>
            </a:r>
            <a:r>
              <a:rPr lang="tr-TR" sz="1000" dirty="0">
                <a:latin typeface="Georgia"/>
                <a:cs typeface="Poppins"/>
              </a:rPr>
              <a:t>un</a:t>
            </a:r>
            <a:r>
              <a:rPr lang="en-US" sz="1000" dirty="0">
                <a:latin typeface="Georgia"/>
                <a:cs typeface="Poppins"/>
              </a:rPr>
              <a:t>da da </a:t>
            </a:r>
            <a:r>
              <a:rPr lang="tr-TR" sz="1000" dirty="0">
                <a:latin typeface="Georgia"/>
                <a:cs typeface="Poppins"/>
              </a:rPr>
              <a:t>devam ettirildi</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dijital"in</a:t>
            </a:r>
            <a:r>
              <a:rPr lang="en-US" sz="1000" dirty="0">
                <a:latin typeface="Georgia"/>
                <a:cs typeface="Poppins"/>
              </a:rPr>
              <a:t> 2025 </a:t>
            </a:r>
            <a:r>
              <a:rPr lang="en-US" sz="1000" dirty="0" err="1">
                <a:latin typeface="Georgia"/>
                <a:cs typeface="Poppins"/>
              </a:rPr>
              <a:t>yılında</a:t>
            </a:r>
            <a:r>
              <a:rPr lang="en-US" sz="1000" dirty="0">
                <a:latin typeface="Georgia"/>
                <a:cs typeface="Poppins"/>
              </a:rPr>
              <a:t> </a:t>
            </a:r>
            <a:r>
              <a:rPr lang="en-US" sz="1000" dirty="0" err="1">
                <a:latin typeface="Georgia"/>
                <a:cs typeface="Poppins"/>
              </a:rPr>
              <a:t>küresel</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gelirinin</a:t>
            </a:r>
            <a:r>
              <a:rPr lang="en-US" sz="1000" dirty="0">
                <a:latin typeface="Georgia"/>
                <a:cs typeface="Poppins"/>
              </a:rPr>
              <a:t> %72,9'unu </a:t>
            </a:r>
            <a:r>
              <a:rPr lang="en-US" sz="1000" dirty="0" err="1">
                <a:latin typeface="Georgia"/>
                <a:cs typeface="Poppins"/>
              </a:rPr>
              <a:t>temsil</a:t>
            </a:r>
            <a:r>
              <a:rPr lang="en-US" sz="1000" dirty="0">
                <a:latin typeface="Georgia"/>
                <a:cs typeface="Poppins"/>
              </a:rPr>
              <a:t> </a:t>
            </a:r>
            <a:r>
              <a:rPr lang="en-US" sz="1000" dirty="0" err="1">
                <a:latin typeface="Georgia"/>
                <a:cs typeface="Poppins"/>
              </a:rPr>
              <a:t>edeceği</a:t>
            </a:r>
            <a:r>
              <a:rPr lang="en-US" sz="1000" dirty="0">
                <a:latin typeface="Georgia"/>
                <a:cs typeface="Poppins"/>
              </a:rPr>
              <a:t> ve "</a:t>
            </a:r>
            <a:r>
              <a:rPr lang="en-US" sz="1000" dirty="0" err="1">
                <a:latin typeface="Georgia"/>
                <a:cs typeface="Poppins"/>
              </a:rPr>
              <a:t>perakende"nin</a:t>
            </a:r>
            <a:r>
              <a:rPr lang="en-US" sz="1000" dirty="0">
                <a:latin typeface="Georgia"/>
                <a:cs typeface="Poppins"/>
              </a:rPr>
              <a:t> </a:t>
            </a:r>
            <a:r>
              <a:rPr lang="en-US" sz="1000" dirty="0" err="1">
                <a:latin typeface="Georgia"/>
                <a:cs typeface="Poppins"/>
              </a:rPr>
              <a:t>sponsorlu</a:t>
            </a:r>
            <a:r>
              <a:rPr lang="en-US" sz="1000" dirty="0">
                <a:latin typeface="Georgia"/>
                <a:cs typeface="Poppins"/>
              </a:rPr>
              <a:t> </a:t>
            </a:r>
            <a:r>
              <a:rPr lang="en-US" sz="1000" dirty="0" err="1">
                <a:latin typeface="Georgia"/>
                <a:cs typeface="Poppins"/>
              </a:rPr>
              <a:t>arama</a:t>
            </a:r>
            <a:r>
              <a:rPr lang="en-US" sz="1000" dirty="0">
                <a:latin typeface="Georgia"/>
                <a:cs typeface="Poppins"/>
              </a:rPr>
              <a:t> ve </a:t>
            </a:r>
            <a:r>
              <a:rPr lang="en-US" sz="1000" dirty="0" err="1">
                <a:latin typeface="Georgia"/>
                <a:cs typeface="Poppins"/>
              </a:rPr>
              <a:t>görüntülemenin</a:t>
            </a:r>
            <a:r>
              <a:rPr lang="en-US" sz="1000" dirty="0">
                <a:latin typeface="Georgia"/>
                <a:cs typeface="Poppins"/>
              </a:rPr>
              <a:t> </a:t>
            </a:r>
            <a:r>
              <a:rPr lang="en-US" sz="1000" dirty="0" err="1">
                <a:latin typeface="Georgia"/>
                <a:cs typeface="Poppins"/>
              </a:rPr>
              <a:t>ötesinde</a:t>
            </a:r>
            <a:r>
              <a:rPr lang="en-US" sz="1000" dirty="0">
                <a:latin typeface="Georgia"/>
                <a:cs typeface="Poppins"/>
              </a:rPr>
              <a:t>, </a:t>
            </a:r>
            <a:r>
              <a:rPr lang="en-US" sz="1000" dirty="0" err="1">
                <a:latin typeface="Georgia"/>
                <a:cs typeface="Poppins"/>
              </a:rPr>
              <a:t>çevrimiçi</a:t>
            </a:r>
            <a:r>
              <a:rPr lang="en-US" sz="1000" dirty="0">
                <a:latin typeface="Georgia"/>
                <a:cs typeface="Poppins"/>
              </a:rPr>
              <a:t> tv </a:t>
            </a:r>
            <a:r>
              <a:rPr lang="en-US" sz="1000" dirty="0" err="1">
                <a:latin typeface="Georgia"/>
                <a:cs typeface="Poppins"/>
              </a:rPr>
              <a:t>yayını</a:t>
            </a:r>
            <a:r>
              <a:rPr lang="en-US" sz="1000" dirty="0">
                <a:latin typeface="Georgia"/>
                <a:cs typeface="Poppins"/>
              </a:rPr>
              <a:t>  da </a:t>
            </a:r>
            <a:r>
              <a:rPr lang="en-US" sz="1000" dirty="0" err="1">
                <a:latin typeface="Georgia"/>
                <a:cs typeface="Poppins"/>
              </a:rPr>
              <a:t>dahil</a:t>
            </a:r>
            <a:r>
              <a:rPr lang="en-US" sz="1000" dirty="0">
                <a:latin typeface="Georgia"/>
                <a:cs typeface="Poppins"/>
              </a:rPr>
              <a:t> </a:t>
            </a:r>
            <a:r>
              <a:rPr lang="en-US" sz="1000" dirty="0" err="1">
                <a:latin typeface="Georgia"/>
                <a:cs typeface="Poppins"/>
              </a:rPr>
              <a:t>olmak</a:t>
            </a:r>
            <a:r>
              <a:rPr lang="en-US" sz="1000" dirty="0">
                <a:latin typeface="Georgia"/>
                <a:cs typeface="Poppins"/>
              </a:rPr>
              <a:t> </a:t>
            </a:r>
            <a:r>
              <a:rPr lang="en-US" sz="1000" dirty="0" err="1">
                <a:latin typeface="Georgia"/>
                <a:cs typeface="Poppins"/>
              </a:rPr>
              <a:t>üzere</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fazla</a:t>
            </a:r>
            <a:r>
              <a:rPr lang="en-US" sz="1000" dirty="0">
                <a:latin typeface="Georgia"/>
                <a:cs typeface="Poppins"/>
              </a:rPr>
              <a:t> </a:t>
            </a:r>
            <a:r>
              <a:rPr lang="en-US" sz="1000" dirty="0" err="1">
                <a:latin typeface="Georgia"/>
                <a:cs typeface="Poppins"/>
              </a:rPr>
              <a:t>formatı</a:t>
            </a:r>
            <a:r>
              <a:rPr lang="en-US" sz="1000" dirty="0">
                <a:latin typeface="Georgia"/>
                <a:cs typeface="Poppins"/>
              </a:rPr>
              <a:t> </a:t>
            </a:r>
            <a:r>
              <a:rPr lang="en-US" sz="1000" dirty="0" err="1">
                <a:latin typeface="Georgia"/>
                <a:cs typeface="Poppins"/>
              </a:rPr>
              <a:t>kapsayacağı</a:t>
            </a:r>
            <a:r>
              <a:rPr lang="en-US" sz="1000" dirty="0">
                <a:latin typeface="Georgia"/>
                <a:cs typeface="Poppins"/>
              </a:rPr>
              <a:t> </a:t>
            </a:r>
            <a:r>
              <a:rPr lang="en-US" sz="1000" dirty="0" err="1">
                <a:latin typeface="Georgia"/>
                <a:cs typeface="Poppins"/>
              </a:rPr>
              <a:t>giderek</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açık</a:t>
            </a:r>
            <a:r>
              <a:rPr lang="en-US" sz="1000" dirty="0">
                <a:latin typeface="Georgia"/>
                <a:cs typeface="Poppins"/>
              </a:rPr>
              <a:t> hale </a:t>
            </a:r>
            <a:r>
              <a:rPr lang="en-US" sz="1000" dirty="0" err="1">
                <a:latin typeface="Georgia"/>
                <a:cs typeface="Poppins"/>
              </a:rPr>
              <a:t>geliyor</a:t>
            </a:r>
            <a:r>
              <a:rPr lang="en-US" sz="1000" dirty="0">
                <a:latin typeface="Georgia"/>
                <a:cs typeface="Poppins"/>
              </a:rPr>
              <a:t>. </a:t>
            </a:r>
            <a:r>
              <a:rPr lang="tr-TR" sz="1000" dirty="0">
                <a:latin typeface="Georgia"/>
                <a:cs typeface="Poppins"/>
              </a:rPr>
              <a:t>M</a:t>
            </a:r>
            <a:r>
              <a:rPr lang="en-US" sz="1000" dirty="0" err="1">
                <a:latin typeface="Georgia"/>
                <a:cs typeface="Poppins"/>
              </a:rPr>
              <a:t>ağaza</a:t>
            </a:r>
            <a:r>
              <a:rPr lang="en-US" sz="1000" dirty="0">
                <a:latin typeface="Georgia"/>
                <a:cs typeface="Poppins"/>
              </a:rPr>
              <a:t> </a:t>
            </a:r>
            <a:r>
              <a:rPr lang="en-US" sz="1000" dirty="0" err="1">
                <a:latin typeface="Georgia"/>
                <a:cs typeface="Poppins"/>
              </a:rPr>
              <a:t>içi</a:t>
            </a:r>
            <a:r>
              <a:rPr lang="en-US" sz="1000" dirty="0">
                <a:latin typeface="Georgia"/>
                <a:cs typeface="Poppins"/>
              </a:rPr>
              <a:t> </a:t>
            </a:r>
            <a:r>
              <a:rPr lang="en-US" sz="1000" dirty="0" err="1">
                <a:latin typeface="Georgia"/>
                <a:cs typeface="Poppins"/>
              </a:rPr>
              <a:t>tabelalar</a:t>
            </a:r>
            <a:r>
              <a:rPr lang="en-US" sz="1000" dirty="0">
                <a:latin typeface="Georgia"/>
                <a:cs typeface="Poppins"/>
              </a:rPr>
              <a:t> ve </a:t>
            </a:r>
            <a:r>
              <a:rPr lang="en-US" sz="1000" dirty="0" err="1">
                <a:latin typeface="Georgia"/>
                <a:cs typeface="Poppins"/>
              </a:rPr>
              <a:t>ses</a:t>
            </a:r>
            <a:r>
              <a:rPr lang="en-US" sz="1000" dirty="0">
                <a:latin typeface="Georgia"/>
                <a:cs typeface="Poppins"/>
              </a:rPr>
              <a:t> - modern </a:t>
            </a:r>
            <a:r>
              <a:rPr lang="en-US" sz="1000" dirty="0" err="1">
                <a:latin typeface="Georgia"/>
                <a:cs typeface="Poppins"/>
              </a:rPr>
              <a:t>pazarlamanın</a:t>
            </a:r>
            <a:r>
              <a:rPr lang="en-US" sz="1000" dirty="0">
                <a:latin typeface="Georgia"/>
                <a:cs typeface="Poppins"/>
              </a:rPr>
              <a:t> </a:t>
            </a:r>
            <a:r>
              <a:rPr lang="en-US" sz="1000" dirty="0" err="1">
                <a:latin typeface="Georgia"/>
                <a:cs typeface="Poppins"/>
              </a:rPr>
              <a:t>unsurlarını</a:t>
            </a:r>
            <a:r>
              <a:rPr lang="en-US" sz="1000" dirty="0">
                <a:latin typeface="Georgia"/>
                <a:cs typeface="Poppins"/>
              </a:rPr>
              <a:t> </a:t>
            </a:r>
            <a:r>
              <a:rPr lang="en-US" sz="1000" dirty="0" err="1">
                <a:latin typeface="Georgia"/>
                <a:cs typeface="Poppins"/>
              </a:rPr>
              <a:t>sınıflandırma</a:t>
            </a:r>
            <a:r>
              <a:rPr lang="en-US" sz="1000" dirty="0">
                <a:latin typeface="Georgia"/>
                <a:cs typeface="Poppins"/>
              </a:rPr>
              <a:t> </a:t>
            </a:r>
            <a:r>
              <a:rPr lang="en-US" sz="1000" dirty="0" err="1">
                <a:latin typeface="Georgia"/>
                <a:cs typeface="Poppins"/>
              </a:rPr>
              <a:t>yöntemlerimizi</a:t>
            </a:r>
            <a:r>
              <a:rPr lang="en-US" sz="1000" dirty="0">
                <a:latin typeface="Georgia"/>
                <a:cs typeface="Poppins"/>
              </a:rPr>
              <a:t> </a:t>
            </a:r>
            <a:r>
              <a:rPr lang="en-US" sz="1000" dirty="0" err="1">
                <a:latin typeface="Georgia"/>
                <a:cs typeface="Poppins"/>
              </a:rPr>
              <a:t>yeniden</a:t>
            </a:r>
            <a:r>
              <a:rPr lang="en-US" sz="1000" dirty="0">
                <a:latin typeface="Georgia"/>
                <a:cs typeface="Poppins"/>
              </a:rPr>
              <a:t> </a:t>
            </a:r>
            <a:r>
              <a:rPr lang="en-US" sz="1000" dirty="0" err="1">
                <a:latin typeface="Georgia"/>
                <a:cs typeface="Poppins"/>
              </a:rPr>
              <a:t>düşünmemiz</a:t>
            </a:r>
            <a:r>
              <a:rPr lang="en-US" sz="1000" dirty="0">
                <a:latin typeface="Georgia"/>
                <a:cs typeface="Poppins"/>
              </a:rPr>
              <a:t> </a:t>
            </a:r>
            <a:r>
              <a:rPr lang="en-US" sz="1000" dirty="0" err="1">
                <a:latin typeface="Georgia"/>
                <a:cs typeface="Poppins"/>
              </a:rPr>
              <a:t>gerekiyor</a:t>
            </a:r>
            <a:r>
              <a:rPr lang="en-US" sz="1000" dirty="0">
                <a:latin typeface="Georgia"/>
                <a:cs typeface="Poppins"/>
              </a:rPr>
              <a:t>. </a:t>
            </a:r>
            <a:r>
              <a:rPr lang="en-US" sz="1000" dirty="0" err="1">
                <a:latin typeface="Georgia"/>
                <a:cs typeface="Poppins"/>
              </a:rPr>
              <a:t>İçerik</a:t>
            </a:r>
            <a:r>
              <a:rPr lang="en-US" sz="1000" dirty="0">
                <a:latin typeface="Georgia"/>
                <a:cs typeface="Poppins"/>
              </a:rPr>
              <a:t> </a:t>
            </a:r>
            <a:r>
              <a:rPr lang="en-US" sz="1000" dirty="0" err="1">
                <a:latin typeface="Georgia"/>
                <a:cs typeface="Poppins"/>
              </a:rPr>
              <a:t>odaklı</a:t>
            </a:r>
            <a:r>
              <a:rPr lang="en-US" sz="1000" dirty="0">
                <a:latin typeface="Georgia"/>
                <a:cs typeface="Poppins"/>
              </a:rPr>
              <a:t>, </a:t>
            </a:r>
            <a:r>
              <a:rPr lang="en-US" sz="1000" dirty="0" err="1">
                <a:latin typeface="Georgia"/>
                <a:cs typeface="Poppins"/>
              </a:rPr>
              <a:t>ticaret</a:t>
            </a:r>
            <a:r>
              <a:rPr lang="en-US" sz="1000" dirty="0">
                <a:latin typeface="Georgia"/>
                <a:cs typeface="Poppins"/>
              </a:rPr>
              <a:t> </a:t>
            </a:r>
            <a:r>
              <a:rPr lang="en-US" sz="1000" dirty="0" err="1">
                <a:latin typeface="Georgia"/>
                <a:cs typeface="Poppins"/>
              </a:rPr>
              <a:t>odaklı</a:t>
            </a:r>
            <a:r>
              <a:rPr lang="en-US" sz="1000" dirty="0">
                <a:latin typeface="Georgia"/>
                <a:cs typeface="Poppins"/>
              </a:rPr>
              <a:t>, </a:t>
            </a:r>
            <a:r>
              <a:rPr lang="en-US" sz="1000" dirty="0" err="1">
                <a:latin typeface="Georgia"/>
                <a:cs typeface="Poppins"/>
              </a:rPr>
              <a:t>konum</a:t>
            </a:r>
            <a:r>
              <a:rPr lang="en-US" sz="1000" dirty="0">
                <a:latin typeface="Georgia"/>
                <a:cs typeface="Poppins"/>
              </a:rPr>
              <a:t> </a:t>
            </a:r>
            <a:r>
              <a:rPr lang="en-US" sz="1000" dirty="0" err="1">
                <a:latin typeface="Georgia"/>
                <a:cs typeface="Poppins"/>
              </a:rPr>
              <a:t>odaklı</a:t>
            </a:r>
            <a:r>
              <a:rPr lang="en-US" sz="1000" dirty="0">
                <a:latin typeface="Georgia"/>
                <a:cs typeface="Poppins"/>
              </a:rPr>
              <a:t> ve “</a:t>
            </a:r>
            <a:r>
              <a:rPr lang="en-US" sz="1000" dirty="0" err="1">
                <a:latin typeface="Georgia"/>
                <a:cs typeface="Poppins"/>
              </a:rPr>
              <a:t>istihbarat</a:t>
            </a:r>
            <a:r>
              <a:rPr lang="en-US" sz="1000" dirty="0">
                <a:latin typeface="Georgia"/>
                <a:cs typeface="Poppins"/>
              </a:rPr>
              <a:t>” </a:t>
            </a:r>
            <a:r>
              <a:rPr lang="en-US" sz="1000" dirty="0" err="1">
                <a:latin typeface="Georgia"/>
                <a:cs typeface="Poppins"/>
              </a:rPr>
              <a:t>odaklı</a:t>
            </a:r>
            <a:r>
              <a:rPr lang="en-US" sz="1000" dirty="0">
                <a:latin typeface="Georgia"/>
                <a:cs typeface="Poppins"/>
              </a:rPr>
              <a:t> </a:t>
            </a:r>
            <a:r>
              <a:rPr lang="en-US" sz="1000" dirty="0" err="1">
                <a:latin typeface="Georgia"/>
                <a:cs typeface="Poppins"/>
              </a:rPr>
              <a:t>reklamcılık</a:t>
            </a:r>
            <a:r>
              <a:rPr lang="en-US" sz="1000" dirty="0">
                <a:latin typeface="Georgia"/>
                <a:cs typeface="Poppins"/>
              </a:rPr>
              <a:t> </a:t>
            </a:r>
            <a:r>
              <a:rPr lang="en-US" sz="1000" dirty="0" err="1">
                <a:latin typeface="Georgia"/>
                <a:cs typeface="Poppins"/>
              </a:rPr>
              <a:t>için</a:t>
            </a:r>
            <a:r>
              <a:rPr lang="en-US" sz="1000" dirty="0">
                <a:latin typeface="Georgia"/>
                <a:cs typeface="Poppins"/>
              </a:rPr>
              <a:t> ana </a:t>
            </a:r>
            <a:r>
              <a:rPr lang="en-US" sz="1000" dirty="0" err="1">
                <a:latin typeface="Georgia"/>
                <a:cs typeface="Poppins"/>
              </a:rPr>
              <a:t>sınıflandırmalar</a:t>
            </a:r>
            <a:r>
              <a:rPr lang="en-US" sz="1000" dirty="0">
                <a:latin typeface="Georgia"/>
                <a:cs typeface="Poppins"/>
              </a:rPr>
              <a:t> </a:t>
            </a:r>
            <a:r>
              <a:rPr lang="tr-TR" sz="1000" dirty="0">
                <a:latin typeface="Georgia"/>
                <a:cs typeface="Poppins"/>
              </a:rPr>
              <a:t>değerlendirilebilir</a:t>
            </a:r>
            <a:r>
              <a:rPr lang="en-US" sz="1000" dirty="0">
                <a:latin typeface="Georgia"/>
                <a:cs typeface="Poppins"/>
              </a:rPr>
              <a:t>. </a:t>
            </a:r>
          </a:p>
        </p:txBody>
      </p:sp>
      <p:sp>
        <p:nvSpPr>
          <p:cNvPr id="23" name="Text Placeholder 1">
            <a:extLst>
              <a:ext uri="{FF2B5EF4-FFF2-40B4-BE49-F238E27FC236}">
                <a16:creationId xmlns:a16="http://schemas.microsoft.com/office/drawing/2014/main" id="{350B9726-FAD7-A6E1-BBFD-DB5D0610DBC5}"/>
              </a:ext>
            </a:extLst>
          </p:cNvPr>
          <p:cNvSpPr txBox="1">
            <a:spLocks/>
          </p:cNvSpPr>
          <p:nvPr/>
        </p:nvSpPr>
        <p:spPr>
          <a:xfrm>
            <a:off x="925571" y="7745958"/>
            <a:ext cx="5629974" cy="1749778"/>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defRPr/>
            </a:pPr>
            <a:r>
              <a:rPr lang="en-US" sz="1600" dirty="0" err="1">
                <a:solidFill>
                  <a:schemeClr val="accent1"/>
                </a:solidFill>
                <a:latin typeface="Poppins Light" pitchFamily="2" charset="77"/>
                <a:cs typeface="Poppins Light" pitchFamily="2" charset="77"/>
              </a:rPr>
              <a:t>Sınırları</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çizmenin</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pek</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çok</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yolu</a:t>
            </a:r>
            <a:r>
              <a:rPr lang="en-US" sz="1600" dirty="0">
                <a:solidFill>
                  <a:schemeClr val="accent1"/>
                </a:solidFill>
                <a:latin typeface="Poppins Light" pitchFamily="2" charset="77"/>
                <a:cs typeface="Poppins Light" pitchFamily="2" charset="77"/>
              </a:rPr>
              <a:t> var ve </a:t>
            </a:r>
            <a:r>
              <a:rPr lang="en-US" sz="1600" dirty="0" err="1">
                <a:solidFill>
                  <a:schemeClr val="accent1"/>
                </a:solidFill>
                <a:latin typeface="Poppins Light" pitchFamily="2" charset="77"/>
                <a:cs typeface="Poppins Light" pitchFamily="2" charset="77"/>
              </a:rPr>
              <a:t>medya</a:t>
            </a:r>
            <a:r>
              <a:rPr lang="en-US" sz="1600" dirty="0">
                <a:solidFill>
                  <a:schemeClr val="accent1"/>
                </a:solidFill>
                <a:latin typeface="Poppins Light" pitchFamily="2" charset="77"/>
                <a:cs typeface="Poppins Light" pitchFamily="2" charset="77"/>
              </a:rPr>
              <a:t> </a:t>
            </a:r>
            <a:r>
              <a:rPr lang="tr-TR" sz="1600" dirty="0">
                <a:solidFill>
                  <a:schemeClr val="accent1"/>
                </a:solidFill>
                <a:latin typeface="Poppins Light" pitchFamily="2" charset="77"/>
                <a:cs typeface="Poppins Light" pitchFamily="2" charset="77"/>
              </a:rPr>
              <a:t>kanalları</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ile</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medya</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sahiplerinin</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çoğu</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herhangi</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bir</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kategoriye</a:t>
            </a:r>
            <a:r>
              <a:rPr lang="en-US" sz="1600" dirty="0">
                <a:solidFill>
                  <a:schemeClr val="accent1"/>
                </a:solidFill>
                <a:latin typeface="Poppins Light" pitchFamily="2" charset="77"/>
                <a:cs typeface="Poppins Light" pitchFamily="2" charset="77"/>
              </a:rPr>
              <a:t> tam </a:t>
            </a:r>
            <a:r>
              <a:rPr lang="en-US" sz="1600" dirty="0" err="1">
                <a:solidFill>
                  <a:schemeClr val="accent1"/>
                </a:solidFill>
                <a:latin typeface="Poppins Light" pitchFamily="2" charset="77"/>
                <a:cs typeface="Poppins Light" pitchFamily="2" charset="77"/>
              </a:rPr>
              <a:t>olarak</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uymayabilir</a:t>
            </a:r>
            <a:r>
              <a:rPr lang="en-US" sz="1600" dirty="0">
                <a:solidFill>
                  <a:schemeClr val="accent1"/>
                </a:solidFill>
                <a:latin typeface="Poppins Light" pitchFamily="2" charset="77"/>
                <a:cs typeface="Poppins Light" pitchFamily="2" charset="77"/>
              </a:rPr>
              <a:t>. Yeni </a:t>
            </a:r>
            <a:r>
              <a:rPr lang="en-US" sz="1600" dirty="0" err="1">
                <a:solidFill>
                  <a:schemeClr val="accent1"/>
                </a:solidFill>
                <a:latin typeface="Poppins Light" pitchFamily="2" charset="77"/>
                <a:cs typeface="Poppins Light" pitchFamily="2" charset="77"/>
              </a:rPr>
              <a:t>medya</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dünyasının</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en</a:t>
            </a:r>
            <a:r>
              <a:rPr lang="en-US" sz="1600" dirty="0">
                <a:solidFill>
                  <a:schemeClr val="accent1"/>
                </a:solidFill>
                <a:latin typeface="Poppins Light" pitchFamily="2" charset="77"/>
                <a:cs typeface="Poppins Light" pitchFamily="2" charset="77"/>
              </a:rPr>
              <a:t> iyi </a:t>
            </a:r>
            <a:r>
              <a:rPr lang="en-US" sz="1600" dirty="0" err="1">
                <a:solidFill>
                  <a:schemeClr val="accent1"/>
                </a:solidFill>
                <a:latin typeface="Poppins Light" pitchFamily="2" charset="77"/>
                <a:cs typeface="Poppins Light" pitchFamily="2" charset="77"/>
              </a:rPr>
              <a:t>nasıl</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kategorize</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edilebileceği</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üzerine</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daha</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geniş</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bir</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sektör</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tartışmasını</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memnuniyetle</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karşılıyoruz</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ancak</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şu</a:t>
            </a:r>
            <a:r>
              <a:rPr lang="en-US" sz="1600" dirty="0">
                <a:solidFill>
                  <a:schemeClr val="accent1"/>
                </a:solidFill>
                <a:latin typeface="Poppins Light" pitchFamily="2" charset="77"/>
                <a:cs typeface="Poppins Light" pitchFamily="2" charset="77"/>
              </a:rPr>
              <a:t> an </a:t>
            </a:r>
            <a:r>
              <a:rPr lang="en-US" sz="1600" dirty="0" err="1">
                <a:solidFill>
                  <a:schemeClr val="accent1"/>
                </a:solidFill>
                <a:latin typeface="Poppins Light" pitchFamily="2" charset="77"/>
                <a:cs typeface="Poppins Light" pitchFamily="2" charset="77"/>
              </a:rPr>
              <a:t>için</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mevcut</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kanal</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tanımlarına</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sadık</a:t>
            </a:r>
            <a:r>
              <a:rPr lang="en-US" sz="1600" dirty="0">
                <a:solidFill>
                  <a:schemeClr val="accent1"/>
                </a:solidFill>
                <a:latin typeface="Poppins Light" pitchFamily="2" charset="77"/>
                <a:cs typeface="Poppins Light" pitchFamily="2" charset="77"/>
              </a:rPr>
              <a:t> </a:t>
            </a:r>
            <a:r>
              <a:rPr lang="en-US" sz="1600" dirty="0" err="1">
                <a:solidFill>
                  <a:schemeClr val="accent1"/>
                </a:solidFill>
                <a:latin typeface="Poppins Light" pitchFamily="2" charset="77"/>
                <a:cs typeface="Poppins Light" pitchFamily="2" charset="77"/>
              </a:rPr>
              <a:t>kalacağız</a:t>
            </a:r>
            <a:r>
              <a:rPr lang="en-US" sz="1600" dirty="0">
                <a:solidFill>
                  <a:schemeClr val="accent1"/>
                </a:solidFill>
                <a:latin typeface="Poppins Light" pitchFamily="2" charset="77"/>
                <a:cs typeface="Poppins Light" pitchFamily="2" charset="77"/>
              </a:rPr>
              <a:t>.</a:t>
            </a:r>
          </a:p>
        </p:txBody>
      </p:sp>
      <p:pic>
        <p:nvPicPr>
          <p:cNvPr id="76" name="Picture 75" descr="A blue and black logo&#10;&#10;Description automatically generated">
            <a:extLst>
              <a:ext uri="{FF2B5EF4-FFF2-40B4-BE49-F238E27FC236}">
                <a16:creationId xmlns:a16="http://schemas.microsoft.com/office/drawing/2014/main" id="{8B8A0579-CA83-E8EF-19CE-140C3E6E0FE6}"/>
              </a:ext>
            </a:extLst>
          </p:cNvPr>
          <p:cNvPicPr>
            <a:picLocks noChangeAspect="1"/>
          </p:cNvPicPr>
          <p:nvPr/>
        </p:nvPicPr>
        <p:blipFill>
          <a:blip r:embed="rId3"/>
          <a:stretch>
            <a:fillRect/>
          </a:stretch>
        </p:blipFill>
        <p:spPr>
          <a:xfrm>
            <a:off x="6495276" y="332839"/>
            <a:ext cx="897530" cy="256235"/>
          </a:xfrm>
          <a:prstGeom prst="rect">
            <a:avLst/>
          </a:prstGeom>
        </p:spPr>
      </p:pic>
      <p:cxnSp>
        <p:nvCxnSpPr>
          <p:cNvPr id="3" name="Straight Connector 2">
            <a:extLst>
              <a:ext uri="{FF2B5EF4-FFF2-40B4-BE49-F238E27FC236}">
                <a16:creationId xmlns:a16="http://schemas.microsoft.com/office/drawing/2014/main" id="{3A276A09-0401-A6A4-DB25-AD57B7A7C9DC}"/>
              </a:ext>
            </a:extLst>
          </p:cNvPr>
          <p:cNvCxnSpPr>
            <a:cxnSpLocks/>
          </p:cNvCxnSpPr>
          <p:nvPr/>
        </p:nvCxnSpPr>
        <p:spPr>
          <a:xfrm>
            <a:off x="0" y="490497"/>
            <a:ext cx="471410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3AF81123-34A5-32F3-22C6-6A99864A6F93}"/>
              </a:ext>
            </a:extLst>
          </p:cNvPr>
          <p:cNvSpPr txBox="1">
            <a:spLocks/>
          </p:cNvSpPr>
          <p:nvPr/>
        </p:nvSpPr>
        <p:spPr>
          <a:xfrm>
            <a:off x="495301" y="241591"/>
            <a:ext cx="4280585"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endParaRPr lang="en-US" sz="600" b="1" spc="40" dirty="0">
              <a:solidFill>
                <a:schemeClr val="accent6"/>
              </a:solidFill>
              <a:latin typeface="Poppins" pitchFamily="2" charset="77"/>
              <a:cs typeface="Poppins" pitchFamily="2" charset="77"/>
            </a:endParaRPr>
          </a:p>
        </p:txBody>
      </p:sp>
      <p:sp>
        <p:nvSpPr>
          <p:cNvPr id="2" name="Text Placeholder 1">
            <a:extLst>
              <a:ext uri="{FF2B5EF4-FFF2-40B4-BE49-F238E27FC236}">
                <a16:creationId xmlns:a16="http://schemas.microsoft.com/office/drawing/2014/main" id="{03BACABE-3227-79E8-7058-D7B5053C1A9E}"/>
              </a:ext>
            </a:extLst>
          </p:cNvPr>
          <p:cNvSpPr txBox="1">
            <a:spLocks/>
          </p:cNvSpPr>
          <p:nvPr/>
        </p:nvSpPr>
        <p:spPr>
          <a:xfrm>
            <a:off x="989232" y="2843040"/>
            <a:ext cx="2687906" cy="110846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2000"/>
              </a:lnSpc>
              <a:defRPr/>
            </a:pPr>
            <a:r>
              <a:rPr lang="en-US" sz="1000" b="1" u="none" strike="noStrike" dirty="0" err="1">
                <a:effectLst/>
                <a:latin typeface="Georgia"/>
                <a:cs typeface="Poppins"/>
              </a:rPr>
              <a:t>İçerik</a:t>
            </a:r>
            <a:r>
              <a:rPr lang="en-US" sz="1000" b="1" u="none" strike="noStrike" dirty="0">
                <a:effectLst/>
                <a:latin typeface="Georgia"/>
                <a:cs typeface="Poppins"/>
              </a:rPr>
              <a:t>: </a:t>
            </a:r>
            <a:r>
              <a:rPr lang="en-US" sz="1000" u="none" strike="noStrike" dirty="0" err="1">
                <a:effectLst/>
                <a:latin typeface="Georgia"/>
                <a:cs typeface="Poppins"/>
              </a:rPr>
              <a:t>Yapılan</a:t>
            </a:r>
            <a:r>
              <a:rPr lang="en-US" sz="1000" u="none" strike="noStrike" dirty="0">
                <a:effectLst/>
                <a:latin typeface="Georgia"/>
                <a:cs typeface="Poppins"/>
              </a:rPr>
              <a:t> </a:t>
            </a:r>
            <a:r>
              <a:rPr lang="en-US" sz="1000" u="none" strike="noStrike" dirty="0" err="1">
                <a:effectLst/>
                <a:latin typeface="Georgia"/>
                <a:cs typeface="Poppins"/>
              </a:rPr>
              <a:t>işlerle</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üretilenlerle</a:t>
            </a:r>
            <a:r>
              <a:rPr lang="en-US" sz="1000" u="none" strike="noStrike" dirty="0">
                <a:effectLst/>
                <a:latin typeface="Georgia"/>
                <a:cs typeface="Poppins"/>
              </a:rPr>
              <a:t> </a:t>
            </a:r>
            <a:r>
              <a:rPr lang="en-US" sz="1000" u="none" strike="noStrike" dirty="0" err="1">
                <a:effectLst/>
                <a:latin typeface="Georgia"/>
                <a:cs typeface="Poppins"/>
              </a:rPr>
              <a:t>tanınan</a:t>
            </a:r>
            <a:r>
              <a:rPr lang="en-US" sz="1000" u="none" strike="noStrike" dirty="0">
                <a:effectLst/>
                <a:latin typeface="Georgia"/>
                <a:cs typeface="Poppins"/>
              </a:rPr>
              <a:t> </a:t>
            </a:r>
            <a:r>
              <a:rPr lang="en-US" sz="1000" u="none" strike="noStrike" dirty="0" err="1">
                <a:effectLst/>
                <a:latin typeface="Georgia"/>
                <a:cs typeface="Poppins"/>
              </a:rPr>
              <a:t>şirketler</a:t>
            </a:r>
            <a:r>
              <a:rPr lang="en-US" sz="1000" u="none" strike="noStrike" dirty="0">
                <a:effectLst/>
                <a:latin typeface="Georgia"/>
                <a:cs typeface="Poppins"/>
              </a:rPr>
              <a:t>, </a:t>
            </a:r>
            <a:r>
              <a:rPr lang="en-US" sz="1000" u="none" strike="noStrike" dirty="0" err="1">
                <a:effectLst/>
                <a:latin typeface="Georgia"/>
                <a:cs typeface="Poppins"/>
              </a:rPr>
              <a:t>kişiler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gruplar</a:t>
            </a:r>
            <a:r>
              <a:rPr lang="en-US" sz="1000" u="none" strike="noStrike" dirty="0">
                <a:effectLst/>
                <a:latin typeface="Georgia"/>
                <a:cs typeface="Poppins"/>
              </a:rPr>
              <a:t> (</a:t>
            </a:r>
            <a:r>
              <a:rPr lang="en-US" sz="1000" u="none" strike="noStrike" dirty="0" err="1">
                <a:effectLst/>
                <a:latin typeface="Georgia"/>
                <a:cs typeface="Poppins"/>
              </a:rPr>
              <a:t>örneğin</a:t>
            </a:r>
            <a:r>
              <a:rPr lang="en-US" sz="1000" u="none" strike="noStrike" dirty="0">
                <a:effectLst/>
                <a:latin typeface="Georgia"/>
                <a:cs typeface="Poppins"/>
              </a:rPr>
              <a:t> </a:t>
            </a:r>
            <a:r>
              <a:rPr lang="en-US" sz="1000" u="none" strike="noStrike" dirty="0" err="1">
                <a:effectLst/>
                <a:latin typeface="Georgia"/>
                <a:cs typeface="Poppins"/>
              </a:rPr>
              <a:t>spor</a:t>
            </a:r>
            <a:r>
              <a:rPr lang="en-US" sz="1000" u="none" strike="noStrike" dirty="0">
                <a:effectLst/>
                <a:latin typeface="Georgia"/>
                <a:cs typeface="Poppins"/>
              </a:rPr>
              <a:t> </a:t>
            </a:r>
            <a:r>
              <a:rPr lang="en-US" sz="1000" u="none" strike="noStrike" dirty="0" err="1">
                <a:effectLst/>
                <a:latin typeface="Georgia"/>
                <a:cs typeface="Poppins"/>
              </a:rPr>
              <a:t>takımları</a:t>
            </a:r>
            <a:r>
              <a:rPr lang="en-US" sz="1000" u="none" strike="noStrike" dirty="0">
                <a:effectLst/>
                <a:latin typeface="Georgia"/>
                <a:cs typeface="Poppins"/>
              </a:rPr>
              <a:t>). Bu, TV, film, </a:t>
            </a:r>
            <a:r>
              <a:rPr lang="en-US" sz="1000" u="none" strike="noStrike" dirty="0" err="1">
                <a:effectLst/>
                <a:latin typeface="Georgia"/>
                <a:cs typeface="Poppins"/>
              </a:rPr>
              <a:t>kısa</a:t>
            </a:r>
            <a:r>
              <a:rPr lang="en-US" sz="1000" u="none" strike="noStrike" dirty="0">
                <a:effectLst/>
                <a:latin typeface="Georgia"/>
                <a:cs typeface="Poppins"/>
              </a:rPr>
              <a:t> </a:t>
            </a:r>
            <a:r>
              <a:rPr lang="en-US" sz="1000" u="none" strike="noStrike" dirty="0" err="1">
                <a:effectLst/>
                <a:latin typeface="Georgia"/>
                <a:cs typeface="Poppins"/>
              </a:rPr>
              <a:t>videolar</a:t>
            </a:r>
            <a:r>
              <a:rPr lang="en-US" sz="1000" u="none" strike="noStrike" dirty="0">
                <a:effectLst/>
                <a:latin typeface="Georgia"/>
                <a:cs typeface="Poppins"/>
              </a:rPr>
              <a:t>, </a:t>
            </a:r>
            <a:r>
              <a:rPr lang="en-US" sz="1000" u="none" strike="noStrike" dirty="0" err="1">
                <a:effectLst/>
                <a:latin typeface="Georgia"/>
                <a:cs typeface="Poppins"/>
              </a:rPr>
              <a:t>oyunlar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spor</a:t>
            </a:r>
            <a:r>
              <a:rPr lang="en-US" sz="1000" u="none" strike="noStrike" dirty="0">
                <a:effectLst/>
                <a:latin typeface="Georgia"/>
                <a:cs typeface="Poppins"/>
              </a:rPr>
              <a:t>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eğlence</a:t>
            </a:r>
            <a:r>
              <a:rPr lang="en-US" sz="1000" u="none" strike="noStrike" dirty="0">
                <a:effectLst/>
                <a:latin typeface="Georgia"/>
                <a:cs typeface="Poppins"/>
              </a:rPr>
              <a:t> </a:t>
            </a:r>
            <a:r>
              <a:rPr lang="en-US" sz="1000" u="none" strike="noStrike" dirty="0" err="1">
                <a:effectLst/>
                <a:latin typeface="Georgia"/>
                <a:cs typeface="Poppins"/>
              </a:rPr>
              <a:t>içeriklerini</a:t>
            </a:r>
            <a:r>
              <a:rPr lang="en-US" sz="1000" u="none" strike="noStrike" dirty="0">
                <a:effectLst/>
                <a:latin typeface="Georgia"/>
                <a:cs typeface="Poppins"/>
              </a:rPr>
              <a:t>, </a:t>
            </a:r>
            <a:r>
              <a:rPr lang="en-US" sz="1000" u="none" strike="noStrike" dirty="0" err="1">
                <a:effectLst/>
                <a:latin typeface="Georgia"/>
                <a:cs typeface="Poppins"/>
              </a:rPr>
              <a:t>ayrıca</a:t>
            </a:r>
            <a:r>
              <a:rPr lang="en-US" sz="1000" u="none" strike="noStrike" dirty="0">
                <a:effectLst/>
                <a:latin typeface="Georgia"/>
                <a:cs typeface="Poppins"/>
              </a:rPr>
              <a:t> </a:t>
            </a:r>
            <a:r>
              <a:rPr lang="en-US" sz="1000" u="none" strike="noStrike" dirty="0" err="1">
                <a:effectLst/>
                <a:latin typeface="Georgia"/>
                <a:cs typeface="Poppins"/>
              </a:rPr>
              <a:t>haber</a:t>
            </a:r>
            <a:r>
              <a:rPr lang="en-US" sz="1000" u="none" strike="noStrike" dirty="0">
                <a:effectLst/>
                <a:latin typeface="Georgia"/>
                <a:cs typeface="Poppins"/>
              </a:rPr>
              <a:t>, </a:t>
            </a:r>
            <a:r>
              <a:rPr lang="en-US" sz="1000" u="none" strike="noStrike" dirty="0" err="1">
                <a:effectLst/>
                <a:latin typeface="Georgia"/>
                <a:cs typeface="Poppins"/>
              </a:rPr>
              <a:t>görüş</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öneriler</a:t>
            </a:r>
            <a:r>
              <a:rPr lang="en-US" sz="1000" u="none" strike="noStrike" dirty="0">
                <a:effectLst/>
                <a:latin typeface="Georgia"/>
                <a:cs typeface="Poppins"/>
              </a:rPr>
              <a:t>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bilgilendirici</a:t>
            </a:r>
            <a:r>
              <a:rPr lang="en-US" sz="1000" u="none" strike="noStrike" dirty="0">
                <a:effectLst/>
                <a:latin typeface="Georgia"/>
                <a:cs typeface="Poppins"/>
              </a:rPr>
              <a:t> </a:t>
            </a:r>
            <a:r>
              <a:rPr lang="en-US" sz="1000" u="none" strike="noStrike" dirty="0" err="1">
                <a:effectLst/>
                <a:latin typeface="Georgia"/>
                <a:cs typeface="Poppins"/>
              </a:rPr>
              <a:t>içerikleri</a:t>
            </a:r>
            <a:r>
              <a:rPr lang="en-US" sz="1000" u="none" strike="noStrike" dirty="0">
                <a:effectLst/>
                <a:latin typeface="Georgia"/>
                <a:cs typeface="Poppins"/>
              </a:rPr>
              <a:t> </a:t>
            </a:r>
            <a:r>
              <a:rPr lang="en-US" sz="1000" u="none" strike="noStrike" dirty="0" err="1">
                <a:effectLst/>
                <a:latin typeface="Georgia"/>
                <a:cs typeface="Poppins"/>
              </a:rPr>
              <a:t>kapsar</a:t>
            </a:r>
            <a:r>
              <a:rPr lang="en-US" sz="1000" u="none" strike="noStrike" dirty="0">
                <a:effectLst/>
                <a:latin typeface="Georgia"/>
                <a:cs typeface="Poppins"/>
              </a:rPr>
              <a:t>. YouTube </a:t>
            </a:r>
            <a:r>
              <a:rPr lang="en-US" sz="1000" u="none" strike="noStrike" dirty="0" err="1">
                <a:effectLst/>
                <a:latin typeface="Georgia"/>
                <a:cs typeface="Poppins"/>
              </a:rPr>
              <a:t>ve</a:t>
            </a:r>
            <a:r>
              <a:rPr lang="en-US" sz="1000" u="none" strike="noStrike" dirty="0">
                <a:effectLst/>
                <a:latin typeface="Georgia"/>
                <a:cs typeface="Poppins"/>
              </a:rPr>
              <a:t> TikTok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kategoriye</a:t>
            </a:r>
            <a:r>
              <a:rPr lang="en-US" sz="1000" u="none" strike="noStrike" dirty="0">
                <a:effectLst/>
                <a:latin typeface="Georgia"/>
                <a:cs typeface="Poppins"/>
              </a:rPr>
              <a:t> </a:t>
            </a:r>
            <a:r>
              <a:rPr lang="en-US" sz="1000" u="none" strike="noStrike" dirty="0" err="1">
                <a:effectLst/>
                <a:latin typeface="Georgia"/>
                <a:cs typeface="Poppins"/>
              </a:rPr>
              <a:t>girer</a:t>
            </a:r>
            <a:r>
              <a:rPr lang="en-US" sz="1000" u="none" strike="noStrike" dirty="0">
                <a:effectLst/>
                <a:latin typeface="Georgia"/>
                <a:cs typeface="Poppins"/>
              </a:rPr>
              <a:t>, </a:t>
            </a:r>
            <a:r>
              <a:rPr lang="en-US" sz="1000" u="none" strike="noStrike" dirty="0" err="1">
                <a:effectLst/>
                <a:latin typeface="Georgia"/>
                <a:cs typeface="Poppins"/>
              </a:rPr>
              <a:t>aynı</a:t>
            </a:r>
            <a:r>
              <a:rPr lang="en-US" sz="1000" u="none" strike="noStrike" dirty="0">
                <a:effectLst/>
                <a:latin typeface="Georgia"/>
                <a:cs typeface="Poppins"/>
              </a:rPr>
              <a:t> </a:t>
            </a:r>
            <a:r>
              <a:rPr lang="en-US" sz="1000" u="none" strike="noStrike" dirty="0" err="1">
                <a:effectLst/>
                <a:latin typeface="Georgia"/>
                <a:cs typeface="Poppins"/>
              </a:rPr>
              <a:t>şekilde</a:t>
            </a:r>
            <a:r>
              <a:rPr lang="en-US" sz="1000" u="none" strike="noStrike" dirty="0">
                <a:effectLst/>
                <a:latin typeface="Georgia"/>
                <a:cs typeface="Poppins"/>
              </a:rPr>
              <a:t> </a:t>
            </a:r>
            <a:r>
              <a:rPr lang="en-US" sz="1000" u="none" strike="noStrike" dirty="0" err="1">
                <a:effectLst/>
                <a:latin typeface="Georgia"/>
                <a:cs typeface="Poppins"/>
              </a:rPr>
              <a:t>takım</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sporcu</a:t>
            </a:r>
            <a:r>
              <a:rPr lang="en-US" sz="1000" u="none" strike="noStrike" dirty="0">
                <a:effectLst/>
                <a:latin typeface="Georgia"/>
                <a:cs typeface="Poppins"/>
              </a:rPr>
              <a:t> </a:t>
            </a:r>
            <a:r>
              <a:rPr lang="en-US" sz="1000" u="none" strike="noStrike" dirty="0" err="1">
                <a:effectLst/>
                <a:latin typeface="Georgia"/>
                <a:cs typeface="Poppins"/>
              </a:rPr>
              <a:t>sponsorlukları</a:t>
            </a:r>
            <a:r>
              <a:rPr lang="en-US" sz="1000" u="none" strike="noStrike" dirty="0">
                <a:effectLst/>
                <a:latin typeface="Georgia"/>
                <a:cs typeface="Poppins"/>
              </a:rPr>
              <a:t> da </a:t>
            </a:r>
            <a:r>
              <a:rPr lang="en-US" sz="1000" u="none" strike="noStrike" dirty="0" err="1">
                <a:effectLst/>
                <a:latin typeface="Georgia"/>
                <a:cs typeface="Poppins"/>
              </a:rPr>
              <a:t>olabilir</a:t>
            </a:r>
            <a:r>
              <a:rPr lang="en-US" sz="1000" u="none" strike="noStrike" dirty="0">
                <a:effectLst/>
                <a:latin typeface="Georgia"/>
                <a:cs typeface="Poppins"/>
              </a:rPr>
              <a:t>. </a:t>
            </a:r>
            <a:r>
              <a:rPr lang="en-US" sz="1000" u="none" strike="noStrike" dirty="0" err="1">
                <a:effectLst/>
                <a:latin typeface="Georgia"/>
                <a:cs typeface="Poppins"/>
              </a:rPr>
              <a:t>Reklamlar</a:t>
            </a:r>
            <a:r>
              <a:rPr lang="en-US" sz="1000" u="none" strike="noStrike" dirty="0">
                <a:effectLst/>
                <a:latin typeface="Georgia"/>
                <a:cs typeface="Poppins"/>
              </a:rPr>
              <a:t>, </a:t>
            </a:r>
            <a:r>
              <a:rPr lang="en-US" sz="1000" u="none" strike="noStrike" dirty="0" err="1">
                <a:effectLst/>
                <a:latin typeface="Georgia"/>
                <a:cs typeface="Poppins"/>
              </a:rPr>
              <a:t>içeriğin</a:t>
            </a:r>
            <a:r>
              <a:rPr lang="en-US" sz="1000" u="none" strike="noStrike" dirty="0">
                <a:effectLst/>
                <a:latin typeface="Georgia"/>
                <a:cs typeface="Poppins"/>
              </a:rPr>
              <a:t> </a:t>
            </a:r>
            <a:r>
              <a:rPr lang="en-US" sz="1000" u="none" strike="noStrike" dirty="0" err="1">
                <a:effectLst/>
                <a:latin typeface="Georgia"/>
                <a:cs typeface="Poppins"/>
              </a:rPr>
              <a:t>özelliklerine</a:t>
            </a:r>
            <a:r>
              <a:rPr lang="en-US" sz="1000" u="none" strike="noStrike" dirty="0">
                <a:effectLst/>
                <a:latin typeface="Georgia"/>
                <a:cs typeface="Poppins"/>
              </a:rPr>
              <a:t> </a:t>
            </a:r>
            <a:r>
              <a:rPr lang="en-US" sz="1000" u="none" strike="noStrike" dirty="0" err="1">
                <a:effectLst/>
                <a:latin typeface="Georgia"/>
                <a:cs typeface="Poppins"/>
              </a:rPr>
              <a:t>ya</a:t>
            </a:r>
            <a:r>
              <a:rPr lang="en-US" sz="1000" u="none" strike="noStrike" dirty="0">
                <a:effectLst/>
                <a:latin typeface="Georgia"/>
                <a:cs typeface="Poppins"/>
              </a:rPr>
              <a:t> da o </a:t>
            </a:r>
            <a:r>
              <a:rPr lang="en-US" sz="1000" u="none" strike="noStrike" dirty="0" err="1">
                <a:effectLst/>
                <a:latin typeface="Georgia"/>
                <a:cs typeface="Poppins"/>
              </a:rPr>
              <a:t>içeriği</a:t>
            </a:r>
            <a:r>
              <a:rPr lang="en-US" sz="1000" u="none" strike="noStrike" dirty="0">
                <a:effectLst/>
                <a:latin typeface="Georgia"/>
                <a:cs typeface="Poppins"/>
              </a:rPr>
              <a:t> </a:t>
            </a:r>
            <a:r>
              <a:rPr lang="en-US" sz="1000" u="none" strike="noStrike" dirty="0" err="1">
                <a:effectLst/>
                <a:latin typeface="Georgia"/>
                <a:cs typeface="Poppins"/>
              </a:rPr>
              <a:t>üreten</a:t>
            </a:r>
            <a:r>
              <a:rPr lang="en-US" sz="1000" u="none" strike="noStrike" dirty="0">
                <a:effectLst/>
                <a:latin typeface="Georgia"/>
                <a:cs typeface="Poppins"/>
              </a:rPr>
              <a:t> </a:t>
            </a:r>
            <a:r>
              <a:rPr lang="en-US" sz="1000" u="none" strike="noStrike" dirty="0" err="1">
                <a:effectLst/>
                <a:latin typeface="Georgia"/>
                <a:cs typeface="Poppins"/>
              </a:rPr>
              <a:t>veya</a:t>
            </a:r>
            <a:r>
              <a:rPr lang="en-US" sz="1000" u="none" strike="noStrike" dirty="0">
                <a:effectLst/>
                <a:latin typeface="Georgia"/>
                <a:cs typeface="Poppins"/>
              </a:rPr>
              <a:t> </a:t>
            </a:r>
            <a:r>
              <a:rPr lang="en-US" sz="1000" u="none" strike="noStrike" dirty="0" err="1">
                <a:effectLst/>
                <a:latin typeface="Georgia"/>
                <a:cs typeface="Poppins"/>
              </a:rPr>
              <a:t>izleyen</a:t>
            </a:r>
            <a:r>
              <a:rPr lang="en-US" sz="1000" u="none" strike="noStrike" dirty="0">
                <a:effectLst/>
                <a:latin typeface="Georgia"/>
                <a:cs typeface="Poppins"/>
              </a:rPr>
              <a:t> </a:t>
            </a:r>
            <a:r>
              <a:rPr lang="en-US" sz="1000" u="none" strike="noStrike" dirty="0" err="1">
                <a:effectLst/>
                <a:latin typeface="Georgia"/>
                <a:cs typeface="Poppins"/>
              </a:rPr>
              <a:t>kişilerin</a:t>
            </a:r>
            <a:r>
              <a:rPr lang="en-US" sz="1000" u="none" strike="noStrike" dirty="0">
                <a:effectLst/>
                <a:latin typeface="Georgia"/>
                <a:cs typeface="Poppins"/>
              </a:rPr>
              <a:t> </a:t>
            </a:r>
            <a:r>
              <a:rPr lang="en-US" sz="1000" u="none" strike="noStrike" dirty="0" err="1">
                <a:effectLst/>
                <a:latin typeface="Georgia"/>
                <a:cs typeface="Poppins"/>
              </a:rPr>
              <a:t>özelliklerine</a:t>
            </a:r>
            <a:r>
              <a:rPr lang="en-US" sz="1000" u="none" strike="noStrike" dirty="0">
                <a:effectLst/>
                <a:latin typeface="Georgia"/>
                <a:cs typeface="Poppins"/>
              </a:rPr>
              <a:t> </a:t>
            </a:r>
            <a:r>
              <a:rPr lang="en-US" sz="1000" u="none" strike="noStrike" dirty="0" err="1">
                <a:effectLst/>
                <a:latin typeface="Georgia"/>
                <a:cs typeface="Poppins"/>
              </a:rPr>
              <a:t>göre</a:t>
            </a:r>
            <a:r>
              <a:rPr lang="en-US" sz="1000" u="none" strike="noStrike" dirty="0">
                <a:effectLst/>
                <a:latin typeface="Georgia"/>
                <a:cs typeface="Poppins"/>
              </a:rPr>
              <a:t> </a:t>
            </a:r>
            <a:r>
              <a:rPr lang="en-US" sz="1000" u="none" strike="noStrike" dirty="0" err="1">
                <a:effectLst/>
                <a:latin typeface="Georgia"/>
                <a:cs typeface="Poppins"/>
              </a:rPr>
              <a:t>şekillenebilir</a:t>
            </a:r>
            <a:r>
              <a:rPr lang="en-US" sz="1000" u="none" strike="noStrike" dirty="0">
                <a:effectLst/>
                <a:latin typeface="Georgia"/>
                <a:cs typeface="Poppins"/>
              </a:rPr>
              <a:t>.</a:t>
            </a:r>
            <a:endParaRPr lang="en-US" sz="1000" u="none" strike="noStrike" kern="1200" cap="none" spc="0" normalizeH="0" baseline="0" noProof="0" dirty="0">
              <a:ln>
                <a:noFill/>
              </a:ln>
              <a:effectLst/>
              <a:uLnTx/>
              <a:uFillTx/>
              <a:latin typeface="Georgia" panose="02040502050405020303" pitchFamily="18" charset="0"/>
              <a:ea typeface="+mj-lt"/>
              <a:cs typeface="+mj-lt"/>
            </a:endParaRPr>
          </a:p>
        </p:txBody>
      </p:sp>
      <p:sp>
        <p:nvSpPr>
          <p:cNvPr id="9" name="TextBox 8">
            <a:extLst>
              <a:ext uri="{FF2B5EF4-FFF2-40B4-BE49-F238E27FC236}">
                <a16:creationId xmlns:a16="http://schemas.microsoft.com/office/drawing/2014/main" id="{38BD9C14-C78B-688C-4FCF-B2F192FBEA80}"/>
              </a:ext>
            </a:extLst>
          </p:cNvPr>
          <p:cNvSpPr txBox="1"/>
          <p:nvPr/>
        </p:nvSpPr>
        <p:spPr>
          <a:xfrm>
            <a:off x="241802" y="2717801"/>
            <a:ext cx="745784"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01</a:t>
            </a:r>
          </a:p>
        </p:txBody>
      </p:sp>
      <p:sp>
        <p:nvSpPr>
          <p:cNvPr id="11" name="Text Placeholder 1">
            <a:extLst>
              <a:ext uri="{FF2B5EF4-FFF2-40B4-BE49-F238E27FC236}">
                <a16:creationId xmlns:a16="http://schemas.microsoft.com/office/drawing/2014/main" id="{E19EE396-F48D-A7A4-F906-313A07B82C78}"/>
              </a:ext>
            </a:extLst>
          </p:cNvPr>
          <p:cNvSpPr txBox="1">
            <a:spLocks/>
          </p:cNvSpPr>
          <p:nvPr/>
        </p:nvSpPr>
        <p:spPr>
          <a:xfrm>
            <a:off x="979073" y="4992882"/>
            <a:ext cx="2796903" cy="151912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2000"/>
              </a:lnSpc>
              <a:defRPr/>
            </a:pPr>
            <a:r>
              <a:rPr lang="tr-TR" sz="1000" b="1" u="none" strike="noStrike" dirty="0">
                <a:effectLst/>
                <a:latin typeface="Georgia"/>
                <a:cs typeface="Poppins"/>
              </a:rPr>
              <a:t>Perakende</a:t>
            </a:r>
            <a:r>
              <a:rPr lang="en-US" sz="1000" u="none" strike="noStrike" dirty="0">
                <a:effectLst/>
                <a:latin typeface="Georgia"/>
                <a:cs typeface="Poppins"/>
              </a:rPr>
              <a:t>: </a:t>
            </a:r>
            <a:r>
              <a:rPr lang="en-US" sz="1000" u="none" strike="noStrike" dirty="0" err="1">
                <a:effectLst/>
                <a:latin typeface="Georgia"/>
                <a:cs typeface="Poppins"/>
              </a:rPr>
              <a:t>Ürün</a:t>
            </a:r>
            <a:r>
              <a:rPr lang="en-US" sz="1000" u="none" strike="noStrike" dirty="0">
                <a:effectLst/>
                <a:latin typeface="Georgia"/>
                <a:cs typeface="Poppins"/>
              </a:rPr>
              <a:t> ve </a:t>
            </a:r>
            <a:r>
              <a:rPr lang="en-US" sz="1000" u="none" strike="noStrike" dirty="0" err="1">
                <a:effectLst/>
                <a:latin typeface="Georgia"/>
                <a:cs typeface="Poppins"/>
              </a:rPr>
              <a:t>hizmet</a:t>
            </a:r>
            <a:r>
              <a:rPr lang="en-US" sz="1000" u="none" strike="noStrike" dirty="0">
                <a:effectLst/>
                <a:latin typeface="Georgia"/>
                <a:cs typeface="Poppins"/>
              </a:rPr>
              <a:t> </a:t>
            </a:r>
            <a:r>
              <a:rPr lang="en-US" sz="1000" u="none" strike="noStrike" dirty="0" err="1">
                <a:effectLst/>
                <a:latin typeface="Georgia"/>
                <a:cs typeface="Poppins"/>
              </a:rPr>
              <a:t>sunan</a:t>
            </a:r>
            <a:r>
              <a:rPr lang="en-US" sz="1000" u="none" strike="noStrike" dirty="0">
                <a:effectLst/>
                <a:latin typeface="Georgia"/>
                <a:cs typeface="Poppins"/>
              </a:rPr>
              <a:t> </a:t>
            </a:r>
            <a:r>
              <a:rPr lang="en-US" sz="1000" u="none" strike="noStrike" dirty="0" err="1">
                <a:effectLst/>
                <a:latin typeface="Georgia"/>
                <a:cs typeface="Poppins"/>
              </a:rPr>
              <a:t>şirketler</a:t>
            </a:r>
            <a:r>
              <a:rPr lang="en-US" sz="1000" u="none" strike="noStrike" dirty="0">
                <a:effectLst/>
                <a:latin typeface="Georgia"/>
                <a:cs typeface="Poppins"/>
              </a:rPr>
              <a:t> ve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teklifleri</a:t>
            </a:r>
            <a:r>
              <a:rPr lang="en-US" sz="1000" u="none" strike="noStrike" dirty="0">
                <a:effectLst/>
                <a:latin typeface="Georgia"/>
                <a:cs typeface="Poppins"/>
              </a:rPr>
              <a:t> </a:t>
            </a:r>
            <a:r>
              <a:rPr lang="en-US" sz="1000" u="none" strike="noStrike" dirty="0" err="1">
                <a:effectLst/>
                <a:latin typeface="Georgia"/>
                <a:cs typeface="Poppins"/>
              </a:rPr>
              <a:t>başkalarından</a:t>
            </a:r>
            <a:r>
              <a:rPr lang="en-US" sz="1000" u="none" strike="noStrike" dirty="0">
                <a:effectLst/>
                <a:latin typeface="Georgia"/>
                <a:cs typeface="Poppins"/>
              </a:rPr>
              <a:t> </a:t>
            </a:r>
            <a:r>
              <a:rPr lang="en-US" sz="1000" u="none" strike="noStrike" dirty="0" err="1">
                <a:effectLst/>
                <a:latin typeface="Georgia"/>
                <a:cs typeface="Poppins"/>
              </a:rPr>
              <a:t>toplayan</a:t>
            </a:r>
            <a:r>
              <a:rPr lang="en-US" sz="1000" u="none" strike="noStrike" dirty="0">
                <a:effectLst/>
                <a:latin typeface="Georgia"/>
                <a:cs typeface="Poppins"/>
              </a:rPr>
              <a:t> </a:t>
            </a:r>
            <a:r>
              <a:rPr lang="en-US" sz="1000" u="none" strike="noStrike" dirty="0" err="1">
                <a:effectLst/>
                <a:latin typeface="Georgia"/>
                <a:cs typeface="Poppins"/>
              </a:rPr>
              <a:t>şirketler</a:t>
            </a:r>
            <a:r>
              <a:rPr lang="en-US" sz="1000" u="none" strike="noStrike" dirty="0">
                <a:effectLst/>
                <a:latin typeface="Georgia"/>
                <a:cs typeface="Poppins"/>
              </a:rPr>
              <a:t>. </a:t>
            </a:r>
            <a:r>
              <a:rPr lang="en-US" sz="1000" u="none" strike="noStrike" dirty="0" err="1">
                <a:effectLst/>
                <a:latin typeface="Georgia"/>
                <a:cs typeface="Poppins"/>
              </a:rPr>
              <a:t>Buraya</a:t>
            </a:r>
            <a:r>
              <a:rPr lang="en-US" sz="1000" u="none" strike="noStrike" dirty="0">
                <a:effectLst/>
                <a:latin typeface="Georgia"/>
                <a:cs typeface="Poppins"/>
              </a:rPr>
              <a:t> Tesco ve Kroger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perakendecilerin</a:t>
            </a:r>
            <a:r>
              <a:rPr lang="en-US" sz="1000" u="none" strike="noStrike" dirty="0">
                <a:effectLst/>
                <a:latin typeface="Georgia"/>
                <a:cs typeface="Poppins"/>
              </a:rPr>
              <a:t> </a:t>
            </a:r>
            <a:r>
              <a:rPr lang="en-US" sz="1000" u="none" strike="noStrike" dirty="0" err="1">
                <a:effectLst/>
                <a:latin typeface="Georgia"/>
                <a:cs typeface="Poppins"/>
              </a:rPr>
              <a:t>yanı</a:t>
            </a:r>
            <a:r>
              <a:rPr lang="en-US" sz="1000" u="none" strike="noStrike" dirty="0">
                <a:effectLst/>
                <a:latin typeface="Georgia"/>
                <a:cs typeface="Poppins"/>
              </a:rPr>
              <a:t> </a:t>
            </a:r>
            <a:r>
              <a:rPr lang="en-US" sz="1000" u="none" strike="noStrike" dirty="0" err="1">
                <a:effectLst/>
                <a:latin typeface="Georgia"/>
                <a:cs typeface="Poppins"/>
              </a:rPr>
              <a:t>sıra</a:t>
            </a:r>
            <a:r>
              <a:rPr lang="en-US" sz="1000" u="none" strike="noStrike" dirty="0">
                <a:effectLst/>
                <a:latin typeface="Georgia"/>
                <a:cs typeface="Poppins"/>
              </a:rPr>
              <a:t> Amazon, Walmart, Alibaba ve PDD/</a:t>
            </a:r>
            <a:r>
              <a:rPr lang="en-US" sz="1000" u="none" strike="noStrike" dirty="0" err="1">
                <a:effectLst/>
                <a:latin typeface="Georgia"/>
                <a:cs typeface="Poppins"/>
              </a:rPr>
              <a:t>Temu</a:t>
            </a:r>
            <a:r>
              <a:rPr lang="en-US" sz="1000" u="none" strike="noStrike" dirty="0">
                <a:effectLst/>
                <a:latin typeface="Georgia"/>
                <a:cs typeface="Poppins"/>
              </a:rPr>
              <a:t> da </a:t>
            </a:r>
            <a:r>
              <a:rPr lang="en-US" sz="1000" u="none" strike="noStrike" dirty="0" err="1">
                <a:effectLst/>
                <a:latin typeface="Georgia"/>
                <a:cs typeface="Poppins"/>
              </a:rPr>
              <a:t>dahil</a:t>
            </a:r>
            <a:r>
              <a:rPr lang="en-US" sz="1000" u="none" strike="noStrike" dirty="0">
                <a:effectLst/>
                <a:latin typeface="Georgia"/>
                <a:cs typeface="Poppins"/>
              </a:rPr>
              <a:t> ed</a:t>
            </a:r>
            <a:r>
              <a:rPr lang="tr-TR" sz="1000" u="none" strike="noStrike" dirty="0">
                <a:effectLst/>
                <a:latin typeface="Georgia"/>
                <a:cs typeface="Poppins"/>
              </a:rPr>
              <a:t>ilecek</a:t>
            </a:r>
            <a:r>
              <a:rPr lang="en-US" sz="1000" u="none" strike="noStrike" dirty="0">
                <a:effectLst/>
                <a:latin typeface="Georgia"/>
                <a:cs typeface="Poppins"/>
              </a:rPr>
              <a:t>. Yelp </a:t>
            </a:r>
            <a:r>
              <a:rPr lang="en-US" sz="1000" u="none" strike="noStrike" dirty="0" err="1">
                <a:effectLst/>
                <a:latin typeface="Georgia"/>
                <a:cs typeface="Poppins"/>
              </a:rPr>
              <a:t>ve</a:t>
            </a:r>
            <a:r>
              <a:rPr lang="en-US" sz="1000" u="none" strike="noStrike" dirty="0">
                <a:effectLst/>
                <a:latin typeface="Georgia"/>
                <a:cs typeface="Poppins"/>
              </a:rPr>
              <a:t> Booking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dikey</a:t>
            </a:r>
            <a:r>
              <a:rPr lang="en-US" sz="1000" u="none" strike="noStrike" dirty="0">
                <a:effectLst/>
                <a:latin typeface="Georgia"/>
                <a:cs typeface="Poppins"/>
              </a:rPr>
              <a:t> </a:t>
            </a:r>
            <a:r>
              <a:rPr lang="en-US" sz="1000" u="none" strike="noStrike" dirty="0" err="1">
                <a:effectLst/>
                <a:latin typeface="Georgia"/>
                <a:cs typeface="Poppins"/>
              </a:rPr>
              <a:t>toplayıcılar</a:t>
            </a:r>
            <a:r>
              <a:rPr lang="en-US" sz="1000" u="none" strike="noStrike" dirty="0">
                <a:effectLst/>
                <a:latin typeface="Georgia"/>
                <a:cs typeface="Poppins"/>
              </a:rPr>
              <a:t>, PayPal </a:t>
            </a:r>
            <a:r>
              <a:rPr lang="en-US" sz="1000" u="none" strike="noStrike" dirty="0" err="1">
                <a:effectLst/>
                <a:latin typeface="Georgia"/>
                <a:cs typeface="Poppins"/>
              </a:rPr>
              <a:t>ve</a:t>
            </a:r>
            <a:r>
              <a:rPr lang="en-US" sz="1000" u="none" strike="noStrike" dirty="0">
                <a:effectLst/>
                <a:latin typeface="Georgia"/>
                <a:cs typeface="Poppins"/>
              </a:rPr>
              <a:t> JPMorgan Chase &amp; Co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finansal</a:t>
            </a:r>
            <a:r>
              <a:rPr lang="en-US" sz="1000" u="none" strike="noStrike" dirty="0">
                <a:effectLst/>
                <a:latin typeface="Georgia"/>
                <a:cs typeface="Poppins"/>
              </a:rPr>
              <a:t> </a:t>
            </a:r>
            <a:r>
              <a:rPr lang="en-US" sz="1000" u="none" strike="noStrike" dirty="0" err="1">
                <a:effectLst/>
                <a:latin typeface="Georgia"/>
                <a:cs typeface="Poppins"/>
              </a:rPr>
              <a:t>hizmet</a:t>
            </a:r>
            <a:r>
              <a:rPr lang="en-US" sz="1000" u="none" strike="noStrike" dirty="0">
                <a:effectLst/>
                <a:latin typeface="Georgia"/>
                <a:cs typeface="Poppins"/>
              </a:rPr>
              <a:t> </a:t>
            </a:r>
            <a:r>
              <a:rPr lang="en-US" sz="1000" u="none" strike="noStrike" dirty="0" err="1">
                <a:effectLst/>
                <a:latin typeface="Georgia"/>
                <a:cs typeface="Poppins"/>
              </a:rPr>
              <a:t>ağlarının</a:t>
            </a:r>
            <a:r>
              <a:rPr lang="en-US" sz="1000" u="none" strike="noStrike" dirty="0">
                <a:effectLst/>
                <a:latin typeface="Georgia"/>
                <a:cs typeface="Poppins"/>
              </a:rPr>
              <a:t> </a:t>
            </a:r>
            <a:r>
              <a:rPr lang="en-US" sz="1000" u="none" strike="noStrike" dirty="0" err="1">
                <a:effectLst/>
                <a:latin typeface="Georgia"/>
                <a:cs typeface="Poppins"/>
              </a:rPr>
              <a:t>yanına</a:t>
            </a:r>
            <a:r>
              <a:rPr lang="en-US" sz="1000" u="none" strike="noStrike" dirty="0">
                <a:effectLst/>
                <a:latin typeface="Georgia"/>
                <a:cs typeface="Poppins"/>
              </a:rPr>
              <a:t> </a:t>
            </a:r>
            <a:r>
              <a:rPr lang="en-US" sz="1000" u="none" strike="noStrike" dirty="0" err="1">
                <a:effectLst/>
                <a:latin typeface="Georgia"/>
                <a:cs typeface="Poppins"/>
              </a:rPr>
              <a:t>dahil</a:t>
            </a:r>
            <a:r>
              <a:rPr lang="en-US" sz="1000" u="none" strike="noStrike" dirty="0">
                <a:effectLst/>
                <a:latin typeface="Georgia"/>
                <a:cs typeface="Poppins"/>
              </a:rPr>
              <a:t> </a:t>
            </a:r>
            <a:r>
              <a:rPr lang="en-US" sz="1000" u="none" strike="noStrike" dirty="0" err="1">
                <a:effectLst/>
                <a:latin typeface="Georgia"/>
                <a:cs typeface="Poppins"/>
              </a:rPr>
              <a:t>edilecek</a:t>
            </a:r>
            <a:r>
              <a:rPr lang="en-US" sz="1000" u="none" strike="noStrike" dirty="0">
                <a:effectLst/>
                <a:latin typeface="Georgia"/>
                <a:cs typeface="Poppins"/>
              </a:rPr>
              <a:t>.</a:t>
            </a:r>
          </a:p>
        </p:txBody>
      </p:sp>
      <p:sp>
        <p:nvSpPr>
          <p:cNvPr id="16" name="Text Placeholder 1">
            <a:extLst>
              <a:ext uri="{FF2B5EF4-FFF2-40B4-BE49-F238E27FC236}">
                <a16:creationId xmlns:a16="http://schemas.microsoft.com/office/drawing/2014/main" id="{01BCC598-9863-5125-A0D5-9EB08052BF74}"/>
              </a:ext>
            </a:extLst>
          </p:cNvPr>
          <p:cNvSpPr txBox="1">
            <a:spLocks/>
          </p:cNvSpPr>
          <p:nvPr/>
        </p:nvSpPr>
        <p:spPr>
          <a:xfrm>
            <a:off x="4471448" y="2814826"/>
            <a:ext cx="2472593" cy="135382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2000"/>
              </a:lnSpc>
              <a:defRPr/>
            </a:pPr>
            <a:r>
              <a:rPr lang="en-US" sz="1000" b="1" i="0" u="none" strike="noStrike" dirty="0" err="1">
                <a:effectLst/>
                <a:latin typeface="+mn-lt"/>
                <a:cs typeface="Poppins"/>
              </a:rPr>
              <a:t>Konum</a:t>
            </a:r>
            <a:r>
              <a:rPr lang="en-US" sz="1000" b="1" i="0" u="none" strike="noStrike" dirty="0">
                <a:effectLst/>
                <a:latin typeface="+mn-lt"/>
                <a:cs typeface="Poppins"/>
              </a:rPr>
              <a:t>: </a:t>
            </a:r>
            <a:r>
              <a:rPr lang="en-US" sz="1000" i="0" u="none" strike="noStrike" dirty="0" err="1">
                <a:effectLst/>
                <a:latin typeface="+mn-lt"/>
                <a:cs typeface="Poppins"/>
              </a:rPr>
              <a:t>Reklamlarını</a:t>
            </a:r>
            <a:r>
              <a:rPr lang="en-US" sz="1000" i="0" u="none" strike="noStrike" dirty="0">
                <a:effectLst/>
                <a:latin typeface="+mn-lt"/>
                <a:cs typeface="Poppins"/>
              </a:rPr>
              <a:t>, </a:t>
            </a:r>
            <a:r>
              <a:rPr lang="en-US" sz="1000" i="0" u="none" strike="noStrike" dirty="0" err="1">
                <a:effectLst/>
                <a:latin typeface="+mn-lt"/>
                <a:cs typeface="Poppins"/>
              </a:rPr>
              <a:t>izleyen</a:t>
            </a:r>
            <a:r>
              <a:rPr lang="en-US" sz="1000" i="0" u="none" strike="noStrike" dirty="0">
                <a:effectLst/>
                <a:latin typeface="+mn-lt"/>
                <a:cs typeface="Poppins"/>
              </a:rPr>
              <a:t> </a:t>
            </a:r>
            <a:r>
              <a:rPr lang="en-US" sz="1000" i="0" u="none" strike="noStrike" dirty="0" err="1">
                <a:effectLst/>
                <a:latin typeface="+mn-lt"/>
                <a:cs typeface="Poppins"/>
              </a:rPr>
              <a:t>kişilerin</a:t>
            </a:r>
            <a:r>
              <a:rPr lang="en-US" sz="1000" i="0" u="none" strike="noStrike" dirty="0">
                <a:effectLst/>
                <a:latin typeface="+mn-lt"/>
                <a:cs typeface="Poppins"/>
              </a:rPr>
              <a:t> </a:t>
            </a:r>
            <a:r>
              <a:rPr lang="en-US" sz="1000" i="0" u="none" strike="noStrike" dirty="0" err="1">
                <a:effectLst/>
                <a:latin typeface="+mn-lt"/>
                <a:cs typeface="Poppins"/>
              </a:rPr>
              <a:t>konumuna</a:t>
            </a:r>
            <a:r>
              <a:rPr lang="en-US" sz="1000" i="0" u="none" strike="noStrike" dirty="0">
                <a:effectLst/>
                <a:latin typeface="+mn-lt"/>
                <a:cs typeface="Poppins"/>
              </a:rPr>
              <a:t> </a:t>
            </a:r>
            <a:r>
              <a:rPr lang="en-US" sz="1000" i="0" u="none" strike="noStrike" dirty="0" err="1">
                <a:effectLst/>
                <a:latin typeface="+mn-lt"/>
                <a:cs typeface="Poppins"/>
              </a:rPr>
              <a:t>göre</a:t>
            </a:r>
            <a:r>
              <a:rPr lang="en-US" sz="1000" i="0" u="none" strike="noStrike" dirty="0">
                <a:effectLst/>
                <a:latin typeface="+mn-lt"/>
                <a:cs typeface="Poppins"/>
              </a:rPr>
              <a:t> </a:t>
            </a:r>
            <a:r>
              <a:rPr lang="en-US" sz="1000" i="0" u="none" strike="noStrike" dirty="0" err="1">
                <a:effectLst/>
                <a:latin typeface="+mn-lt"/>
                <a:cs typeface="Poppins"/>
              </a:rPr>
              <a:t>sunan</a:t>
            </a:r>
            <a:r>
              <a:rPr lang="en-US" sz="1000" i="0" u="none" strike="noStrike" dirty="0">
                <a:effectLst/>
                <a:latin typeface="+mn-lt"/>
                <a:cs typeface="Poppins"/>
              </a:rPr>
              <a:t> </a:t>
            </a:r>
            <a:r>
              <a:rPr lang="en-US" sz="1000" i="0" u="none" strike="noStrike" dirty="0" err="1">
                <a:effectLst/>
                <a:latin typeface="+mn-lt"/>
                <a:cs typeface="Poppins"/>
              </a:rPr>
              <a:t>şirketler</a:t>
            </a:r>
            <a:r>
              <a:rPr lang="en-US" sz="1000" i="0" u="none" strike="noStrike" dirty="0">
                <a:effectLst/>
                <a:latin typeface="+mn-lt"/>
                <a:cs typeface="Poppins"/>
              </a:rPr>
              <a:t>, </a:t>
            </a:r>
            <a:r>
              <a:rPr lang="en-US" sz="1000" i="0" u="none" strike="noStrike" dirty="0" err="1">
                <a:effectLst/>
                <a:latin typeface="+mn-lt"/>
                <a:cs typeface="Poppins"/>
              </a:rPr>
              <a:t>genellikle</a:t>
            </a:r>
            <a:r>
              <a:rPr lang="en-US" sz="1000" i="0" u="none" strike="noStrike" dirty="0">
                <a:effectLst/>
                <a:latin typeface="+mn-lt"/>
                <a:cs typeface="Poppins"/>
              </a:rPr>
              <a:t> </a:t>
            </a:r>
            <a:r>
              <a:rPr lang="en-US" sz="1000" i="0" u="none" strike="noStrike" dirty="0" err="1">
                <a:effectLst/>
                <a:latin typeface="+mn-lt"/>
                <a:cs typeface="Poppins"/>
              </a:rPr>
              <a:t>açık</a:t>
            </a:r>
            <a:r>
              <a:rPr lang="en-US" sz="1000" i="0" u="none" strike="noStrike" dirty="0">
                <a:effectLst/>
                <a:latin typeface="+mn-lt"/>
                <a:cs typeface="Poppins"/>
              </a:rPr>
              <a:t> </a:t>
            </a:r>
            <a:r>
              <a:rPr lang="en-US" sz="1000" i="0" u="none" strike="noStrike" dirty="0" err="1">
                <a:effectLst/>
                <a:latin typeface="+mn-lt"/>
                <a:cs typeface="Poppins"/>
              </a:rPr>
              <a:t>hava</a:t>
            </a:r>
            <a:r>
              <a:rPr lang="en-US" sz="1000" i="0" u="none" strike="noStrike" dirty="0">
                <a:effectLst/>
                <a:latin typeface="+mn-lt"/>
                <a:cs typeface="Poppins"/>
              </a:rPr>
              <a:t> </a:t>
            </a:r>
            <a:r>
              <a:rPr lang="en-US" sz="1000" i="0" u="none" strike="noStrike" dirty="0" err="1">
                <a:effectLst/>
                <a:latin typeface="+mn-lt"/>
                <a:cs typeface="Poppins"/>
              </a:rPr>
              <a:t>reklam</a:t>
            </a:r>
            <a:r>
              <a:rPr lang="en-US" sz="1000" i="0" u="none" strike="noStrike" dirty="0">
                <a:effectLst/>
                <a:latin typeface="+mn-lt"/>
                <a:cs typeface="Poppins"/>
              </a:rPr>
              <a:t> </a:t>
            </a:r>
            <a:r>
              <a:rPr lang="en-US" sz="1000" i="0" u="none" strike="noStrike" dirty="0" err="1">
                <a:effectLst/>
                <a:latin typeface="+mn-lt"/>
                <a:cs typeface="Poppins"/>
              </a:rPr>
              <a:t>sağlayıcıları</a:t>
            </a:r>
            <a:r>
              <a:rPr lang="en-US" sz="1000" i="0" u="none" strike="noStrike" dirty="0">
                <a:effectLst/>
                <a:latin typeface="+mn-lt"/>
                <a:cs typeface="Poppins"/>
              </a:rPr>
              <a:t>, </a:t>
            </a:r>
            <a:r>
              <a:rPr lang="en-US" sz="1000" i="0" u="none" strike="noStrike" dirty="0" err="1">
                <a:effectLst/>
                <a:latin typeface="+mn-lt"/>
                <a:cs typeface="Poppins"/>
              </a:rPr>
              <a:t>sinema</a:t>
            </a:r>
            <a:r>
              <a:rPr lang="en-US" sz="1000" i="0" u="none" strike="noStrike" dirty="0">
                <a:effectLst/>
                <a:latin typeface="+mn-lt"/>
                <a:cs typeface="Poppins"/>
              </a:rPr>
              <a:t> </a:t>
            </a:r>
            <a:r>
              <a:rPr lang="en-US" sz="1000" i="0" u="none" strike="noStrike" dirty="0" err="1">
                <a:effectLst/>
                <a:latin typeface="+mn-lt"/>
                <a:cs typeface="Poppins"/>
              </a:rPr>
              <a:t>reklamcılığı</a:t>
            </a:r>
            <a:r>
              <a:rPr lang="en-US" sz="1000" i="0" u="none" strike="noStrike" dirty="0">
                <a:effectLst/>
                <a:latin typeface="+mn-lt"/>
                <a:cs typeface="Poppins"/>
              </a:rPr>
              <a:t>, </a:t>
            </a:r>
            <a:r>
              <a:rPr lang="en-US" sz="1000" i="0" u="none" strike="noStrike" dirty="0" err="1">
                <a:effectLst/>
                <a:latin typeface="+mn-lt"/>
                <a:cs typeface="Poppins"/>
              </a:rPr>
              <a:t>stadyum</a:t>
            </a:r>
            <a:r>
              <a:rPr lang="en-US" sz="1000" i="0" u="none" strike="noStrike" dirty="0">
                <a:effectLst/>
                <a:latin typeface="+mn-lt"/>
                <a:cs typeface="Poppins"/>
              </a:rPr>
              <a:t> </a:t>
            </a:r>
            <a:r>
              <a:rPr lang="en-US" sz="1000" i="0" u="none" strike="noStrike" dirty="0" err="1">
                <a:effectLst/>
                <a:latin typeface="+mn-lt"/>
                <a:cs typeface="Poppins"/>
              </a:rPr>
              <a:t>sponsorlukları</a:t>
            </a:r>
            <a:r>
              <a:rPr lang="en-US" sz="1000" i="0" u="none" strike="noStrike" dirty="0">
                <a:effectLst/>
                <a:latin typeface="+mn-lt"/>
                <a:cs typeface="Poppins"/>
              </a:rPr>
              <a:t> </a:t>
            </a:r>
            <a:r>
              <a:rPr lang="en-US" sz="1000" i="0" u="none" strike="noStrike" dirty="0" err="1">
                <a:effectLst/>
                <a:latin typeface="+mn-lt"/>
                <a:cs typeface="Poppins"/>
              </a:rPr>
              <a:t>ve</a:t>
            </a:r>
            <a:r>
              <a:rPr lang="en-US" sz="1000" i="0" u="none" strike="noStrike" dirty="0">
                <a:effectLst/>
                <a:latin typeface="+mn-lt"/>
                <a:cs typeface="Poppins"/>
              </a:rPr>
              <a:t> </a:t>
            </a:r>
            <a:r>
              <a:rPr lang="en-US" sz="1000" i="0" u="none" strike="noStrike" dirty="0" err="1">
                <a:effectLst/>
                <a:latin typeface="+mn-lt"/>
                <a:cs typeface="Poppins"/>
              </a:rPr>
              <a:t>otel</a:t>
            </a:r>
            <a:r>
              <a:rPr lang="en-US" sz="1000" i="0" u="none" strike="noStrike" dirty="0">
                <a:effectLst/>
                <a:latin typeface="+mn-lt"/>
                <a:cs typeface="Poppins"/>
              </a:rPr>
              <a:t> </a:t>
            </a:r>
            <a:r>
              <a:rPr lang="en-US" sz="1000" i="0" u="none" strike="noStrike" dirty="0" err="1">
                <a:effectLst/>
                <a:latin typeface="+mn-lt"/>
                <a:cs typeface="Poppins"/>
              </a:rPr>
              <a:t>ile</a:t>
            </a:r>
            <a:r>
              <a:rPr lang="en-US" sz="1000" i="0" u="none" strike="noStrike" dirty="0">
                <a:effectLst/>
                <a:latin typeface="+mn-lt"/>
                <a:cs typeface="Poppins"/>
              </a:rPr>
              <a:t> </a:t>
            </a:r>
            <a:r>
              <a:rPr lang="en-US" sz="1000" i="0" u="none" strike="noStrike" dirty="0" err="1">
                <a:effectLst/>
                <a:latin typeface="+mn-lt"/>
                <a:cs typeface="Poppins"/>
              </a:rPr>
              <a:t>havayolu</a:t>
            </a:r>
            <a:r>
              <a:rPr lang="en-US" sz="1000" i="0" u="none" strike="noStrike" dirty="0">
                <a:effectLst/>
                <a:latin typeface="+mn-lt"/>
                <a:cs typeface="Poppins"/>
              </a:rPr>
              <a:t> </a:t>
            </a:r>
            <a:r>
              <a:rPr lang="en-US" sz="1000" i="0" u="none" strike="noStrike" dirty="0" err="1">
                <a:effectLst/>
                <a:latin typeface="+mn-lt"/>
                <a:cs typeface="Poppins"/>
              </a:rPr>
              <a:t>medya</a:t>
            </a:r>
            <a:r>
              <a:rPr lang="en-US" sz="1000" i="0" u="none" strike="noStrike" dirty="0">
                <a:effectLst/>
                <a:latin typeface="+mn-lt"/>
                <a:cs typeface="Poppins"/>
              </a:rPr>
              <a:t> </a:t>
            </a:r>
            <a:r>
              <a:rPr lang="en-US" sz="1000" i="0" u="none" strike="noStrike" dirty="0" err="1">
                <a:effectLst/>
                <a:latin typeface="+mn-lt"/>
                <a:cs typeface="Poppins"/>
              </a:rPr>
              <a:t>ağlarıdır</a:t>
            </a:r>
            <a:r>
              <a:rPr lang="en-US" sz="1000" i="0" u="none" strike="noStrike" dirty="0">
                <a:effectLst/>
                <a:latin typeface="+mn-lt"/>
                <a:cs typeface="Poppins"/>
              </a:rPr>
              <a:t>. </a:t>
            </a:r>
            <a:r>
              <a:rPr lang="en-US" sz="1000" i="0" u="none" strike="noStrike" dirty="0" err="1">
                <a:effectLst/>
                <a:latin typeface="+mn-lt"/>
                <a:cs typeface="Poppins"/>
              </a:rPr>
              <a:t>Mağaza</a:t>
            </a:r>
            <a:r>
              <a:rPr lang="en-US" sz="1000" i="0" u="none" strike="noStrike" dirty="0">
                <a:effectLst/>
                <a:latin typeface="+mn-lt"/>
                <a:cs typeface="Poppins"/>
              </a:rPr>
              <a:t> </a:t>
            </a:r>
            <a:r>
              <a:rPr lang="en-US" sz="1000" i="0" u="none" strike="noStrike" dirty="0" err="1">
                <a:effectLst/>
                <a:latin typeface="+mn-lt"/>
                <a:cs typeface="Poppins"/>
              </a:rPr>
              <a:t>içi</a:t>
            </a:r>
            <a:r>
              <a:rPr lang="en-US" sz="1000" i="0" u="none" strike="noStrike" dirty="0">
                <a:effectLst/>
                <a:latin typeface="+mn-lt"/>
                <a:cs typeface="Poppins"/>
              </a:rPr>
              <a:t> </a:t>
            </a:r>
            <a:r>
              <a:rPr lang="en-US" sz="1000" i="0" u="none" strike="noStrike" dirty="0" err="1">
                <a:effectLst/>
                <a:latin typeface="+mn-lt"/>
                <a:cs typeface="Poppins"/>
              </a:rPr>
              <a:t>reklam</a:t>
            </a:r>
            <a:r>
              <a:rPr lang="en-US" sz="1000" i="0" u="none" strike="noStrike" dirty="0">
                <a:effectLst/>
                <a:latin typeface="+mn-lt"/>
                <a:cs typeface="Poppins"/>
              </a:rPr>
              <a:t> </a:t>
            </a:r>
            <a:r>
              <a:rPr lang="en-US" sz="1000" i="0" u="none" strike="noStrike" dirty="0" err="1">
                <a:effectLst/>
                <a:latin typeface="+mn-lt"/>
                <a:cs typeface="Poppins"/>
              </a:rPr>
              <a:t>panoları</a:t>
            </a:r>
            <a:r>
              <a:rPr lang="en-US" sz="1000" i="0" u="none" strike="noStrike" dirty="0">
                <a:effectLst/>
                <a:latin typeface="+mn-lt"/>
                <a:cs typeface="Poppins"/>
              </a:rPr>
              <a:t> </a:t>
            </a:r>
            <a:r>
              <a:rPr lang="en-US" sz="1000" i="0" u="none" strike="noStrike" dirty="0" err="1">
                <a:effectLst/>
                <a:latin typeface="+mn-lt"/>
                <a:cs typeface="Poppins"/>
              </a:rPr>
              <a:t>ise</a:t>
            </a:r>
            <a:r>
              <a:rPr lang="en-US" sz="1000" i="0" u="none" strike="noStrike" dirty="0">
                <a:effectLst/>
                <a:latin typeface="+mn-lt"/>
                <a:cs typeface="Poppins"/>
              </a:rPr>
              <a:t>, </a:t>
            </a:r>
            <a:r>
              <a:rPr lang="en-US" sz="1000" i="0" u="none" strike="noStrike" dirty="0" err="1">
                <a:effectLst/>
                <a:latin typeface="+mn-lt"/>
                <a:cs typeface="Poppins"/>
              </a:rPr>
              <a:t>satışı</a:t>
            </a:r>
            <a:r>
              <a:rPr lang="en-US" sz="1000" i="0" u="none" strike="noStrike" dirty="0">
                <a:effectLst/>
                <a:latin typeface="+mn-lt"/>
                <a:cs typeface="Poppins"/>
              </a:rPr>
              <a:t> </a:t>
            </a:r>
            <a:r>
              <a:rPr lang="en-US" sz="1000" i="0" u="none" strike="noStrike" dirty="0" err="1">
                <a:effectLst/>
                <a:latin typeface="+mn-lt"/>
                <a:cs typeface="Poppins"/>
              </a:rPr>
              <a:t>yapan</a:t>
            </a:r>
            <a:r>
              <a:rPr lang="en-US" sz="1000" i="0" u="none" strike="noStrike" dirty="0">
                <a:effectLst/>
                <a:latin typeface="+mn-lt"/>
                <a:cs typeface="Poppins"/>
              </a:rPr>
              <a:t> </a:t>
            </a:r>
            <a:r>
              <a:rPr lang="en-US" sz="1000" i="0" u="none" strike="noStrike" dirty="0" err="1">
                <a:effectLst/>
                <a:latin typeface="+mn-lt"/>
                <a:cs typeface="Poppins"/>
              </a:rPr>
              <a:t>şirket</a:t>
            </a:r>
            <a:r>
              <a:rPr lang="en-US" sz="1000" i="0" u="none" strike="noStrike" dirty="0">
                <a:effectLst/>
                <a:latin typeface="+mn-lt"/>
                <a:cs typeface="Poppins"/>
              </a:rPr>
              <a:t> </a:t>
            </a:r>
            <a:r>
              <a:rPr lang="en-US" sz="1000" i="0" u="none" strike="noStrike" dirty="0" err="1">
                <a:effectLst/>
                <a:latin typeface="+mn-lt"/>
                <a:cs typeface="Poppins"/>
              </a:rPr>
              <a:t>ve</a:t>
            </a:r>
            <a:r>
              <a:rPr lang="en-US" sz="1000" i="0" u="none" strike="noStrike" dirty="0">
                <a:effectLst/>
                <a:latin typeface="+mn-lt"/>
                <a:cs typeface="Poppins"/>
              </a:rPr>
              <a:t> </a:t>
            </a:r>
            <a:r>
              <a:rPr lang="en-US" sz="1000" i="0" u="none" strike="noStrike" dirty="0" err="1">
                <a:effectLst/>
                <a:latin typeface="+mn-lt"/>
                <a:cs typeface="Poppins"/>
              </a:rPr>
              <a:t>müşterileriyle</a:t>
            </a:r>
            <a:r>
              <a:rPr lang="en-US" sz="1000" i="0" u="none" strike="noStrike" dirty="0">
                <a:effectLst/>
                <a:latin typeface="+mn-lt"/>
                <a:cs typeface="Poppins"/>
              </a:rPr>
              <a:t> </a:t>
            </a:r>
            <a:r>
              <a:rPr lang="en-US" sz="1000" i="0" u="none" strike="noStrike" dirty="0" err="1">
                <a:effectLst/>
                <a:latin typeface="+mn-lt"/>
                <a:cs typeface="Poppins"/>
              </a:rPr>
              <a:t>ilgili</a:t>
            </a:r>
            <a:r>
              <a:rPr lang="en-US" sz="1000" i="0" u="none" strike="noStrike" dirty="0">
                <a:effectLst/>
                <a:latin typeface="+mn-lt"/>
                <a:cs typeface="Poppins"/>
              </a:rPr>
              <a:t> </a:t>
            </a:r>
            <a:r>
              <a:rPr lang="en-US" sz="1000" i="0" u="none" strike="noStrike" dirty="0" err="1">
                <a:effectLst/>
                <a:latin typeface="+mn-lt"/>
                <a:cs typeface="Poppins"/>
              </a:rPr>
              <a:t>ticaret</a:t>
            </a:r>
            <a:r>
              <a:rPr lang="en-US" sz="1000" i="0" u="none" strike="noStrike" dirty="0">
                <a:effectLst/>
                <a:latin typeface="+mn-lt"/>
                <a:cs typeface="Poppins"/>
              </a:rPr>
              <a:t> </a:t>
            </a:r>
            <a:r>
              <a:rPr lang="en-US" sz="1000" i="0" u="none" strike="noStrike" dirty="0" err="1">
                <a:effectLst/>
                <a:latin typeface="+mn-lt"/>
                <a:cs typeface="Poppins"/>
              </a:rPr>
              <a:t>verileri</a:t>
            </a:r>
            <a:r>
              <a:rPr lang="en-US" sz="1000" i="0" u="none" strike="noStrike" dirty="0">
                <a:effectLst/>
                <a:latin typeface="+mn-lt"/>
                <a:cs typeface="Poppins"/>
              </a:rPr>
              <a:t> </a:t>
            </a:r>
            <a:r>
              <a:rPr lang="en-US" sz="1000" i="0" u="none" strike="noStrike" dirty="0" err="1">
                <a:effectLst/>
                <a:latin typeface="+mn-lt"/>
                <a:cs typeface="Poppins"/>
              </a:rPr>
              <a:t>nedeniyle</a:t>
            </a:r>
            <a:r>
              <a:rPr lang="en-US" sz="1000" i="0" u="none" strike="noStrike" dirty="0">
                <a:effectLst/>
                <a:latin typeface="+mn-lt"/>
                <a:cs typeface="Poppins"/>
              </a:rPr>
              <a:t> </a:t>
            </a:r>
            <a:r>
              <a:rPr lang="en-US" sz="1000" i="0" u="none" strike="noStrike" dirty="0" err="1">
                <a:effectLst/>
                <a:latin typeface="+mn-lt"/>
                <a:cs typeface="Poppins"/>
              </a:rPr>
              <a:t>konum</a:t>
            </a:r>
            <a:r>
              <a:rPr lang="en-US" sz="1000" i="0" u="none" strike="noStrike" dirty="0">
                <a:effectLst/>
                <a:latin typeface="+mn-lt"/>
                <a:cs typeface="Poppins"/>
              </a:rPr>
              <a:t> </a:t>
            </a:r>
            <a:r>
              <a:rPr lang="en-US" sz="1000" i="0" u="none" strike="noStrike" dirty="0" err="1">
                <a:effectLst/>
                <a:latin typeface="+mn-lt"/>
                <a:cs typeface="Poppins"/>
              </a:rPr>
              <a:t>yerine</a:t>
            </a:r>
            <a:r>
              <a:rPr lang="en-US" sz="1000" i="0" u="none" strike="noStrike" dirty="0">
                <a:effectLst/>
                <a:latin typeface="+mn-lt"/>
                <a:cs typeface="Poppins"/>
              </a:rPr>
              <a:t> </a:t>
            </a:r>
            <a:r>
              <a:rPr lang="en-US" sz="1000" i="0" u="none" strike="noStrike" dirty="0" err="1">
                <a:effectLst/>
                <a:latin typeface="+mn-lt"/>
                <a:cs typeface="Poppins"/>
              </a:rPr>
              <a:t>perakende</a:t>
            </a:r>
            <a:r>
              <a:rPr lang="en-US" sz="1000" i="0" u="none" strike="noStrike" dirty="0">
                <a:effectLst/>
                <a:latin typeface="+mn-lt"/>
                <a:cs typeface="Poppins"/>
              </a:rPr>
              <a:t> </a:t>
            </a:r>
            <a:r>
              <a:rPr lang="en-US" sz="1000" i="0" u="none" strike="noStrike" dirty="0" err="1">
                <a:effectLst/>
                <a:latin typeface="+mn-lt"/>
                <a:cs typeface="Poppins"/>
              </a:rPr>
              <a:t>kategorisinde</a:t>
            </a:r>
            <a:r>
              <a:rPr lang="en-US" sz="1000" i="0" u="none" strike="noStrike" dirty="0">
                <a:effectLst/>
                <a:latin typeface="+mn-lt"/>
                <a:cs typeface="Poppins"/>
              </a:rPr>
              <a:t> </a:t>
            </a:r>
            <a:r>
              <a:rPr lang="en-US" sz="1000" i="0" u="none" strike="noStrike" dirty="0" err="1">
                <a:effectLst/>
                <a:latin typeface="+mn-lt"/>
                <a:cs typeface="Poppins"/>
              </a:rPr>
              <a:t>yer</a:t>
            </a:r>
            <a:r>
              <a:rPr lang="en-US" sz="1000" i="0" u="none" strike="noStrike" dirty="0">
                <a:effectLst/>
                <a:latin typeface="+mn-lt"/>
                <a:cs typeface="Poppins"/>
              </a:rPr>
              <a:t> </a:t>
            </a:r>
            <a:r>
              <a:rPr lang="en-US" sz="1000" i="0" u="none" strike="noStrike" dirty="0" err="1">
                <a:effectLst/>
                <a:latin typeface="+mn-lt"/>
                <a:cs typeface="Poppins"/>
              </a:rPr>
              <a:t>alır</a:t>
            </a:r>
            <a:r>
              <a:rPr lang="en-US" sz="1000" i="0" u="none" strike="noStrike" dirty="0">
                <a:effectLst/>
                <a:latin typeface="+mn-lt"/>
                <a:cs typeface="Poppins"/>
              </a:rPr>
              <a:t>.</a:t>
            </a:r>
            <a:endParaRPr lang="en-US" sz="1000" u="none" strike="noStrike" kern="1200" cap="none" spc="0" normalizeH="0" baseline="0" noProof="0" dirty="0">
              <a:ln>
                <a:noFill/>
              </a:ln>
              <a:effectLst/>
              <a:highlight>
                <a:srgbClr val="FF0000"/>
              </a:highlight>
              <a:uLnTx/>
              <a:uFillTx/>
              <a:latin typeface="+mn-lt"/>
              <a:ea typeface="+mj-lt"/>
              <a:cs typeface="Poppins"/>
            </a:endParaRPr>
          </a:p>
        </p:txBody>
      </p:sp>
      <p:sp>
        <p:nvSpPr>
          <p:cNvPr id="22" name="Text Placeholder 1">
            <a:extLst>
              <a:ext uri="{FF2B5EF4-FFF2-40B4-BE49-F238E27FC236}">
                <a16:creationId xmlns:a16="http://schemas.microsoft.com/office/drawing/2014/main" id="{4D38780F-D843-C20F-046A-9B0C83CC27FA}"/>
              </a:ext>
            </a:extLst>
          </p:cNvPr>
          <p:cNvSpPr txBox="1">
            <a:spLocks/>
          </p:cNvSpPr>
          <p:nvPr/>
        </p:nvSpPr>
        <p:spPr>
          <a:xfrm>
            <a:off x="4528997" y="4986660"/>
            <a:ext cx="2535831" cy="187265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2000"/>
              </a:lnSpc>
              <a:defRPr/>
            </a:pPr>
            <a:r>
              <a:rPr lang="en-US" sz="1000" b="1" u="none" strike="noStrike" dirty="0" err="1">
                <a:effectLst/>
                <a:latin typeface="Georgia"/>
                <a:cs typeface="Poppins"/>
              </a:rPr>
              <a:t>Bilgelik</a:t>
            </a:r>
            <a:r>
              <a:rPr lang="en-US" sz="1000" b="1" u="none" strike="noStrike" dirty="0">
                <a:effectLst/>
                <a:latin typeface="Georgia"/>
                <a:cs typeface="Poppins"/>
              </a:rPr>
              <a:t>: </a:t>
            </a:r>
            <a:r>
              <a:rPr lang="en-US" sz="1000" u="none" strike="noStrike" dirty="0" err="1">
                <a:effectLst/>
                <a:latin typeface="Georgia"/>
                <a:cs typeface="Poppins"/>
              </a:rPr>
              <a:t>Dünya</a:t>
            </a:r>
            <a:r>
              <a:rPr lang="en-US" sz="1000" u="none" strike="noStrike" dirty="0">
                <a:effectLst/>
                <a:latin typeface="Georgia"/>
                <a:cs typeface="Poppins"/>
              </a:rPr>
              <a:t> </a:t>
            </a:r>
            <a:r>
              <a:rPr lang="en-US" sz="1000" u="none" strike="noStrike" dirty="0" err="1">
                <a:effectLst/>
                <a:latin typeface="Georgia"/>
                <a:cs typeface="Poppins"/>
              </a:rPr>
              <a:t>hakkında</a:t>
            </a:r>
            <a:r>
              <a:rPr lang="en-US" sz="1000" u="none" strike="noStrike" dirty="0">
                <a:effectLst/>
                <a:latin typeface="Georgia"/>
                <a:cs typeface="Poppins"/>
              </a:rPr>
              <a:t> </a:t>
            </a:r>
            <a:r>
              <a:rPr lang="en-US" sz="1000" u="none" strike="noStrike" dirty="0" err="1">
                <a:effectLst/>
                <a:latin typeface="Georgia"/>
                <a:cs typeface="Poppins"/>
              </a:rPr>
              <a:t>geniş</a:t>
            </a:r>
            <a:r>
              <a:rPr lang="en-US" sz="1000" u="none" strike="noStrike" dirty="0">
                <a:effectLst/>
                <a:latin typeface="Georgia"/>
                <a:cs typeface="Poppins"/>
              </a:rPr>
              <a:t> ve </a:t>
            </a:r>
            <a:r>
              <a:rPr lang="en-US" sz="1000" u="none" strike="noStrike" dirty="0" err="1">
                <a:effectLst/>
                <a:latin typeface="Georgia"/>
                <a:cs typeface="Poppins"/>
              </a:rPr>
              <a:t>derin</a:t>
            </a:r>
            <a:r>
              <a:rPr lang="en-US" sz="1000" u="none" strike="noStrike" dirty="0">
                <a:effectLst/>
                <a:latin typeface="Georgia"/>
                <a:cs typeface="Poppins"/>
              </a:rPr>
              <a:t> </a:t>
            </a:r>
            <a:r>
              <a:rPr lang="en-US" sz="1000" u="none" strike="noStrike" dirty="0" err="1">
                <a:effectLst/>
                <a:latin typeface="Georgia"/>
                <a:cs typeface="Poppins"/>
              </a:rPr>
              <a:t>bilgiye</a:t>
            </a:r>
            <a:r>
              <a:rPr lang="en-US" sz="1000" u="none" strike="noStrike" dirty="0">
                <a:effectLst/>
                <a:latin typeface="Georgia"/>
                <a:cs typeface="Poppins"/>
              </a:rPr>
              <a:t> </a:t>
            </a:r>
            <a:r>
              <a:rPr lang="en-US" sz="1000" u="none" strike="noStrike" dirty="0" err="1">
                <a:effectLst/>
                <a:latin typeface="Georgia"/>
                <a:cs typeface="Poppins"/>
              </a:rPr>
              <a:t>sahip</a:t>
            </a:r>
            <a:r>
              <a:rPr lang="en-US" sz="1000" u="none" strike="noStrike" dirty="0">
                <a:effectLst/>
                <a:latin typeface="Georgia"/>
                <a:cs typeface="Poppins"/>
              </a:rPr>
              <a:t> </a:t>
            </a:r>
            <a:r>
              <a:rPr lang="en-US" sz="1000" u="none" strike="noStrike" dirty="0" err="1">
                <a:effectLst/>
                <a:latin typeface="Georgia"/>
                <a:cs typeface="Poppins"/>
              </a:rPr>
              <a:t>olan</a:t>
            </a:r>
            <a:r>
              <a:rPr lang="en-US" sz="1000" u="none" strike="noStrike" dirty="0">
                <a:effectLst/>
                <a:latin typeface="Georgia"/>
                <a:cs typeface="Poppins"/>
              </a:rPr>
              <a:t> (</a:t>
            </a:r>
            <a:r>
              <a:rPr lang="en-US" sz="1000" u="none" strike="noStrike" dirty="0" err="1">
                <a:effectLst/>
                <a:latin typeface="Georgia"/>
                <a:cs typeface="Poppins"/>
              </a:rPr>
              <a:t>içerik</a:t>
            </a:r>
            <a:r>
              <a:rPr lang="en-US" sz="1000" u="none" strike="noStrike" dirty="0">
                <a:effectLst/>
                <a:latin typeface="Georgia"/>
                <a:cs typeface="Poppins"/>
              </a:rPr>
              <a:t> ve </a:t>
            </a:r>
            <a:r>
              <a:rPr lang="en-US" sz="1000" u="none" strike="noStrike" dirty="0" err="1">
                <a:effectLst/>
                <a:latin typeface="Georgia"/>
                <a:cs typeface="Poppins"/>
              </a:rPr>
              <a:t>ticaret</a:t>
            </a:r>
            <a:r>
              <a:rPr lang="en-US" sz="1000" u="none" strike="noStrike" dirty="0">
                <a:effectLst/>
                <a:latin typeface="Georgia"/>
                <a:cs typeface="Poppins"/>
              </a:rPr>
              <a:t> </a:t>
            </a:r>
            <a:r>
              <a:rPr lang="en-US" sz="1000" u="none" strike="noStrike" dirty="0" err="1">
                <a:effectLst/>
                <a:latin typeface="Georgia"/>
                <a:cs typeface="Poppins"/>
              </a:rPr>
              <a:t>şirketlerinin</a:t>
            </a:r>
            <a:r>
              <a:rPr lang="en-US" sz="1000" u="none" strike="noStrike" dirty="0">
                <a:effectLst/>
                <a:latin typeface="Georgia"/>
                <a:cs typeface="Poppins"/>
              </a:rPr>
              <a:t> </a:t>
            </a:r>
            <a:r>
              <a:rPr lang="en-US" sz="1000" u="none" strike="noStrike" dirty="0" err="1">
                <a:effectLst/>
                <a:latin typeface="Georgia"/>
                <a:cs typeface="Poppins"/>
              </a:rPr>
              <a:t>çıktıları</a:t>
            </a:r>
            <a:r>
              <a:rPr lang="en-US" sz="1000" u="none" strike="noStrike" dirty="0">
                <a:effectLst/>
                <a:latin typeface="Georgia"/>
                <a:cs typeface="Poppins"/>
              </a:rPr>
              <a:t> </a:t>
            </a:r>
            <a:r>
              <a:rPr lang="en-US" sz="1000" u="none" strike="noStrike" dirty="0" err="1">
                <a:effectLst/>
                <a:latin typeface="Georgia"/>
                <a:cs typeface="Poppins"/>
              </a:rPr>
              <a:t>üzerine</a:t>
            </a:r>
            <a:r>
              <a:rPr lang="en-US" sz="1000" u="none" strike="noStrike" dirty="0">
                <a:effectLst/>
                <a:latin typeface="Georgia"/>
                <a:cs typeface="Poppins"/>
              </a:rPr>
              <a:t> </a:t>
            </a:r>
            <a:r>
              <a:rPr lang="en-US" sz="1000" u="none" strike="noStrike" dirty="0" err="1">
                <a:effectLst/>
                <a:latin typeface="Georgia"/>
                <a:cs typeface="Poppins"/>
              </a:rPr>
              <a:t>inşa</a:t>
            </a:r>
            <a:r>
              <a:rPr lang="en-US" sz="1000" u="none" strike="noStrike" dirty="0">
                <a:effectLst/>
                <a:latin typeface="Georgia"/>
                <a:cs typeface="Poppins"/>
              </a:rPr>
              <a:t> </a:t>
            </a:r>
            <a:r>
              <a:rPr lang="en-US" sz="1000" u="none" strike="noStrike" dirty="0" err="1">
                <a:effectLst/>
                <a:latin typeface="Georgia"/>
                <a:cs typeface="Poppins"/>
              </a:rPr>
              <a:t>edilmiş</a:t>
            </a:r>
            <a:r>
              <a:rPr lang="en-US" sz="1000" u="none" strike="noStrike" dirty="0">
                <a:effectLst/>
                <a:latin typeface="Georgia"/>
                <a:cs typeface="Poppins"/>
              </a:rPr>
              <a:t>) ve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bilgiyi</a:t>
            </a:r>
            <a:r>
              <a:rPr lang="en-US" sz="1000" u="none" strike="noStrike" dirty="0">
                <a:effectLst/>
                <a:latin typeface="Georgia"/>
                <a:cs typeface="Poppins"/>
              </a:rPr>
              <a:t> organize </a:t>
            </a:r>
            <a:r>
              <a:rPr lang="en-US" sz="1000" u="none" strike="noStrike" dirty="0" err="1">
                <a:effectLst/>
                <a:latin typeface="Georgia"/>
                <a:cs typeface="Poppins"/>
              </a:rPr>
              <a:t>etme</a:t>
            </a:r>
            <a:r>
              <a:rPr lang="en-US" sz="1000" u="none" strike="noStrike" dirty="0">
                <a:effectLst/>
                <a:latin typeface="Georgia"/>
                <a:cs typeface="Poppins"/>
              </a:rPr>
              <a:t> ve </a:t>
            </a:r>
            <a:r>
              <a:rPr lang="en-US" sz="1000" u="none" strike="noStrike" dirty="0" err="1">
                <a:effectLst/>
                <a:latin typeface="Georgia"/>
                <a:cs typeface="Poppins"/>
              </a:rPr>
              <a:t>ayrıştırma</a:t>
            </a:r>
            <a:r>
              <a:rPr lang="en-US" sz="1000" u="none" strike="noStrike" dirty="0">
                <a:effectLst/>
                <a:latin typeface="Georgia"/>
                <a:cs typeface="Poppins"/>
              </a:rPr>
              <a:t> </a:t>
            </a:r>
            <a:r>
              <a:rPr lang="en-US" sz="1000" u="none" strike="noStrike" dirty="0" err="1">
                <a:effectLst/>
                <a:latin typeface="Georgia"/>
                <a:cs typeface="Poppins"/>
              </a:rPr>
              <a:t>yetenekleri</a:t>
            </a:r>
            <a:r>
              <a:rPr lang="en-US" sz="1000" u="none" strike="noStrike" dirty="0">
                <a:effectLst/>
                <a:latin typeface="Georgia"/>
                <a:cs typeface="Poppins"/>
              </a:rPr>
              <a:t> </a:t>
            </a:r>
            <a:r>
              <a:rPr lang="en-US" sz="1000" u="none" strike="noStrike" dirty="0" err="1">
                <a:effectLst/>
                <a:latin typeface="Georgia"/>
                <a:cs typeface="Poppins"/>
              </a:rPr>
              <a:t>nedeniyle</a:t>
            </a:r>
            <a:r>
              <a:rPr lang="en-US" sz="1000" u="none" strike="noStrike" dirty="0">
                <a:effectLst/>
                <a:latin typeface="Georgia"/>
                <a:cs typeface="Poppins"/>
              </a:rPr>
              <a:t> </a:t>
            </a:r>
            <a:r>
              <a:rPr lang="en-US" sz="1000" u="none" strike="noStrike" dirty="0" err="1">
                <a:effectLst/>
                <a:latin typeface="Georgia"/>
                <a:cs typeface="Poppins"/>
              </a:rPr>
              <a:t>izleyiciler</a:t>
            </a:r>
            <a:r>
              <a:rPr lang="en-US" sz="1000" u="none" strike="noStrike" dirty="0">
                <a:effectLst/>
                <a:latin typeface="Georgia"/>
                <a:cs typeface="Poppins"/>
              </a:rPr>
              <a:t> ve </a:t>
            </a:r>
            <a:r>
              <a:rPr lang="en-US" sz="1000" u="none" strike="noStrike" dirty="0" err="1">
                <a:effectLst/>
                <a:latin typeface="Georgia"/>
                <a:cs typeface="Poppins"/>
              </a:rPr>
              <a:t>tüketiciler</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çekici</a:t>
            </a:r>
            <a:r>
              <a:rPr lang="en-US" sz="1000" u="none" strike="noStrike" dirty="0">
                <a:effectLst/>
                <a:latin typeface="Georgia"/>
                <a:cs typeface="Poppins"/>
              </a:rPr>
              <a:t> </a:t>
            </a:r>
            <a:r>
              <a:rPr lang="en-US" sz="1000" u="none" strike="noStrike" dirty="0" err="1">
                <a:effectLst/>
                <a:latin typeface="Georgia"/>
                <a:cs typeface="Poppins"/>
              </a:rPr>
              <a:t>olan</a:t>
            </a:r>
            <a:r>
              <a:rPr lang="en-US" sz="1000" u="none" strike="noStrike" dirty="0">
                <a:effectLst/>
                <a:latin typeface="Georgia"/>
                <a:cs typeface="Poppins"/>
              </a:rPr>
              <a:t> </a:t>
            </a:r>
            <a:r>
              <a:rPr lang="en-US" sz="1000" u="none" strike="noStrike" dirty="0" err="1">
                <a:effectLst/>
                <a:latin typeface="Georgia"/>
                <a:cs typeface="Poppins"/>
              </a:rPr>
              <a:t>şirketler</a:t>
            </a:r>
            <a:r>
              <a:rPr lang="en-US" sz="1000" u="none" strike="noStrike" dirty="0">
                <a:effectLst/>
                <a:latin typeface="Georgia"/>
                <a:cs typeface="Poppins"/>
              </a:rPr>
              <a:t>. </a:t>
            </a:r>
            <a:r>
              <a:rPr lang="en-US" sz="1000" u="none" strike="noStrike" dirty="0" err="1">
                <a:effectLst/>
                <a:latin typeface="Georgia"/>
                <a:cs typeface="Poppins"/>
              </a:rPr>
              <a:t>Buraya</a:t>
            </a:r>
            <a:r>
              <a:rPr lang="en-US" sz="1000" u="none" strike="noStrike" dirty="0">
                <a:effectLst/>
                <a:latin typeface="Georgia"/>
                <a:cs typeface="Poppins"/>
              </a:rPr>
              <a:t> Perplexity ve </a:t>
            </a:r>
            <a:r>
              <a:rPr lang="en-US" sz="1000" u="none" strike="noStrike" dirty="0" err="1">
                <a:effectLst/>
                <a:latin typeface="Georgia"/>
                <a:cs typeface="Poppins"/>
              </a:rPr>
              <a:t>OpenAI'nin</a:t>
            </a:r>
            <a:r>
              <a:rPr lang="en-US" sz="1000" u="none" strike="noStrike" dirty="0">
                <a:effectLst/>
                <a:latin typeface="Georgia"/>
                <a:cs typeface="Poppins"/>
              </a:rPr>
              <a:t> </a:t>
            </a:r>
            <a:r>
              <a:rPr lang="en-US" sz="1000" u="none" strike="noStrike" dirty="0" err="1">
                <a:effectLst/>
                <a:latin typeface="Georgia"/>
                <a:cs typeface="Poppins"/>
              </a:rPr>
              <a:t>SearchGPT'sinin</a:t>
            </a:r>
            <a:r>
              <a:rPr lang="en-US" sz="1000" u="none" strike="noStrike" dirty="0">
                <a:effectLst/>
                <a:latin typeface="Georgia"/>
                <a:cs typeface="Poppins"/>
              </a:rPr>
              <a:t> </a:t>
            </a:r>
            <a:r>
              <a:rPr lang="en-US" sz="1000" u="none" strike="noStrike" dirty="0" err="1">
                <a:effectLst/>
                <a:latin typeface="Georgia"/>
                <a:cs typeface="Poppins"/>
              </a:rPr>
              <a:t>yanı</a:t>
            </a:r>
            <a:r>
              <a:rPr lang="en-US" sz="1000" u="none" strike="noStrike" dirty="0">
                <a:effectLst/>
                <a:latin typeface="Georgia"/>
                <a:cs typeface="Poppins"/>
              </a:rPr>
              <a:t> </a:t>
            </a:r>
            <a:r>
              <a:rPr lang="en-US" sz="1000" u="none" strike="noStrike" dirty="0" err="1">
                <a:effectLst/>
                <a:latin typeface="Georgia"/>
                <a:cs typeface="Poppins"/>
              </a:rPr>
              <a:t>sıra</a:t>
            </a:r>
            <a:r>
              <a:rPr lang="en-US" sz="1000" u="none" strike="noStrike" dirty="0">
                <a:effectLst/>
                <a:latin typeface="Georgia"/>
                <a:cs typeface="Poppins"/>
              </a:rPr>
              <a:t> Google </a:t>
            </a:r>
            <a:r>
              <a:rPr lang="en-US" sz="1000" u="none" strike="noStrike" dirty="0" err="1">
                <a:effectLst/>
                <a:latin typeface="Georgia"/>
                <a:cs typeface="Poppins"/>
              </a:rPr>
              <a:t>Arama</a:t>
            </a:r>
            <a:r>
              <a:rPr lang="en-US" sz="1000" u="none" strike="noStrike" dirty="0">
                <a:effectLst/>
                <a:latin typeface="Georgia"/>
                <a:cs typeface="Poppins"/>
              </a:rPr>
              <a:t>, Bing, Naver ve Baidu </a:t>
            </a:r>
            <a:r>
              <a:rPr lang="en-US" sz="1000" u="none" strike="noStrike" dirty="0" err="1">
                <a:effectLst/>
                <a:latin typeface="Georgia"/>
                <a:cs typeface="Poppins"/>
              </a:rPr>
              <a:t>araması</a:t>
            </a:r>
            <a:r>
              <a:rPr lang="en-US" sz="1000" u="none" strike="noStrike" dirty="0">
                <a:effectLst/>
                <a:latin typeface="Georgia"/>
                <a:cs typeface="Poppins"/>
              </a:rPr>
              <a:t> (</a:t>
            </a:r>
            <a:r>
              <a:rPr lang="en-US" sz="1000" u="none" strike="noStrike" dirty="0" err="1">
                <a:effectLst/>
                <a:latin typeface="Georgia"/>
                <a:cs typeface="Poppins"/>
              </a:rPr>
              <a:t>dünya</a:t>
            </a:r>
            <a:r>
              <a:rPr lang="en-US" sz="1000" u="none" strike="noStrike" dirty="0">
                <a:effectLst/>
                <a:latin typeface="Georgia"/>
                <a:cs typeface="Poppins"/>
              </a:rPr>
              <a:t> </a:t>
            </a:r>
            <a:r>
              <a:rPr lang="en-US" sz="1000" u="none" strike="noStrike" dirty="0" err="1">
                <a:effectLst/>
                <a:latin typeface="Georgia"/>
                <a:cs typeface="Poppins"/>
              </a:rPr>
              <a:t>çapındaki</a:t>
            </a:r>
            <a:r>
              <a:rPr lang="en-US" sz="1000" u="none" strike="noStrike" dirty="0">
                <a:effectLst/>
                <a:latin typeface="Georgia"/>
                <a:cs typeface="Poppins"/>
              </a:rPr>
              <a:t> </a:t>
            </a:r>
            <a:r>
              <a:rPr lang="en-US" sz="1000" u="none" strike="noStrike" dirty="0" err="1">
                <a:effectLst/>
                <a:latin typeface="Georgia"/>
                <a:cs typeface="Poppins"/>
              </a:rPr>
              <a:t>ağı</a:t>
            </a:r>
            <a:r>
              <a:rPr lang="en-US" sz="1000" u="none" strike="noStrike" dirty="0">
                <a:effectLst/>
                <a:latin typeface="Georgia"/>
                <a:cs typeface="Poppins"/>
              </a:rPr>
              <a:t> </a:t>
            </a:r>
            <a:r>
              <a:rPr lang="en-US" sz="1000" u="none" strike="noStrike" dirty="0" err="1">
                <a:effectLst/>
                <a:latin typeface="Georgia"/>
                <a:cs typeface="Poppins"/>
              </a:rPr>
              <a:t>indeksleme</a:t>
            </a:r>
            <a:r>
              <a:rPr lang="en-US" sz="1000" u="none" strike="noStrike" dirty="0">
                <a:effectLst/>
                <a:latin typeface="Georgia"/>
                <a:cs typeface="Poppins"/>
              </a:rPr>
              <a:t> </a:t>
            </a:r>
            <a:r>
              <a:rPr lang="en-US" sz="1000" u="none" strike="noStrike" dirty="0" err="1">
                <a:effectLst/>
                <a:latin typeface="Georgia"/>
                <a:cs typeface="Poppins"/>
              </a:rPr>
              <a:t>üzerinde</a:t>
            </a:r>
            <a:r>
              <a:rPr lang="en-US" sz="1000" u="none" strike="noStrike" dirty="0">
                <a:effectLst/>
                <a:latin typeface="Georgia"/>
                <a:cs typeface="Poppins"/>
              </a:rPr>
              <a:t> </a:t>
            </a:r>
            <a:r>
              <a:rPr lang="en-US" sz="1000" u="none" strike="noStrike" dirty="0" err="1">
                <a:effectLst/>
                <a:latin typeface="Georgia"/>
                <a:cs typeface="Poppins"/>
              </a:rPr>
              <a:t>çalıştığına</a:t>
            </a:r>
            <a:r>
              <a:rPr lang="en-US" sz="1000" u="none" strike="noStrike" dirty="0">
                <a:effectLst/>
                <a:latin typeface="Georgia"/>
                <a:cs typeface="Poppins"/>
              </a:rPr>
              <a:t> </a:t>
            </a:r>
            <a:r>
              <a:rPr lang="en-US" sz="1000" u="none" strike="noStrike" dirty="0" err="1">
                <a:effectLst/>
                <a:latin typeface="Georgia"/>
                <a:cs typeface="Poppins"/>
              </a:rPr>
              <a:t>dair</a:t>
            </a:r>
            <a:r>
              <a:rPr lang="en-US" sz="1000" u="none" strike="noStrike" dirty="0">
                <a:effectLst/>
                <a:latin typeface="Georgia"/>
                <a:cs typeface="Poppins"/>
              </a:rPr>
              <a:t> </a:t>
            </a:r>
            <a:r>
              <a:rPr lang="en-US" sz="1000" u="none" strike="noStrike" dirty="0" err="1">
                <a:effectLst/>
                <a:latin typeface="Georgia"/>
                <a:cs typeface="Poppins"/>
              </a:rPr>
              <a:t>raporlar</a:t>
            </a:r>
            <a:r>
              <a:rPr lang="en-US" sz="1000" u="none" strike="noStrike" dirty="0">
                <a:effectLst/>
                <a:latin typeface="Georgia"/>
                <a:cs typeface="Poppins"/>
              </a:rPr>
              <a:t> </a:t>
            </a:r>
            <a:r>
              <a:rPr lang="en-US" sz="1000" u="none" strike="noStrike" dirty="0" err="1">
                <a:effectLst/>
                <a:latin typeface="Georgia"/>
                <a:cs typeface="Poppins"/>
              </a:rPr>
              <a:t>doğruysa</a:t>
            </a:r>
            <a:r>
              <a:rPr lang="en-US" sz="1000" u="none" strike="noStrike" dirty="0">
                <a:effectLst/>
                <a:latin typeface="Georgia"/>
                <a:cs typeface="Poppins"/>
              </a:rPr>
              <a:t> Meta </a:t>
            </a:r>
            <a:r>
              <a:rPr lang="en-US" sz="1000" u="none" strike="noStrike" dirty="0" err="1">
                <a:effectLst/>
                <a:latin typeface="Georgia"/>
                <a:cs typeface="Poppins"/>
              </a:rPr>
              <a:t>aramanın</a:t>
            </a:r>
            <a:r>
              <a:rPr lang="en-US" sz="1000" u="none" strike="noStrike" dirty="0">
                <a:effectLst/>
                <a:latin typeface="Georgia"/>
                <a:cs typeface="Poppins"/>
              </a:rPr>
              <a:t> </a:t>
            </a:r>
            <a:r>
              <a:rPr lang="en-US" sz="1000" u="none" strike="noStrike" dirty="0" err="1">
                <a:effectLst/>
                <a:latin typeface="Georgia"/>
                <a:cs typeface="Poppins"/>
              </a:rPr>
              <a:t>yanı</a:t>
            </a:r>
            <a:r>
              <a:rPr lang="en-US" sz="1000" u="none" strike="noStrike" dirty="0">
                <a:effectLst/>
                <a:latin typeface="Georgia"/>
                <a:cs typeface="Poppins"/>
              </a:rPr>
              <a:t> </a:t>
            </a:r>
            <a:r>
              <a:rPr lang="en-US" sz="1000" u="none" strike="noStrike" dirty="0" err="1">
                <a:effectLst/>
                <a:latin typeface="Georgia"/>
                <a:cs typeface="Poppins"/>
              </a:rPr>
              <a:t>sıra</a:t>
            </a:r>
            <a:r>
              <a:rPr lang="en-US" sz="1000" u="none" strike="noStrike" dirty="0">
                <a:effectLst/>
                <a:latin typeface="Georgia"/>
                <a:cs typeface="Poppins"/>
              </a:rPr>
              <a:t>) </a:t>
            </a:r>
            <a:r>
              <a:rPr lang="en-US" sz="1000" u="none" strike="noStrike" dirty="0" err="1">
                <a:effectLst/>
                <a:latin typeface="Georgia"/>
                <a:cs typeface="Poppins"/>
              </a:rPr>
              <a:t>dahil</a:t>
            </a:r>
            <a:r>
              <a:rPr lang="en-US" sz="1000" u="none" strike="noStrike" dirty="0">
                <a:effectLst/>
                <a:latin typeface="Georgia"/>
                <a:cs typeface="Poppins"/>
              </a:rPr>
              <a:t> ed</a:t>
            </a:r>
            <a:r>
              <a:rPr lang="tr-TR" sz="1000" u="none" strike="noStrike" dirty="0">
                <a:effectLst/>
                <a:latin typeface="Georgia"/>
                <a:cs typeface="Poppins"/>
              </a:rPr>
              <a:t>ilecek</a:t>
            </a:r>
            <a:r>
              <a:rPr lang="en-US" sz="1000" b="1" u="none" strike="noStrike" dirty="0">
                <a:effectLst/>
                <a:latin typeface="Georgia"/>
                <a:cs typeface="Poppins"/>
              </a:rPr>
              <a:t>.</a:t>
            </a:r>
            <a:endParaRPr lang="en-US" sz="1000" u="none" strike="noStrike" kern="1200" cap="none" spc="0" normalizeH="0" baseline="0" noProof="0" dirty="0">
              <a:ln>
                <a:noFill/>
              </a:ln>
              <a:effectLst/>
              <a:highlight>
                <a:srgbClr val="FFFF00"/>
              </a:highlight>
              <a:uLnTx/>
              <a:uFillTx/>
              <a:latin typeface="Georgia"/>
              <a:ea typeface="+mj-lt"/>
              <a:cs typeface="Poppins"/>
            </a:endParaRPr>
          </a:p>
        </p:txBody>
      </p:sp>
      <p:sp>
        <p:nvSpPr>
          <p:cNvPr id="27" name="TextBox 26">
            <a:extLst>
              <a:ext uri="{FF2B5EF4-FFF2-40B4-BE49-F238E27FC236}">
                <a16:creationId xmlns:a16="http://schemas.microsoft.com/office/drawing/2014/main" id="{CCAB5E53-4A90-421F-A400-030259B464A2}"/>
              </a:ext>
            </a:extLst>
          </p:cNvPr>
          <p:cNvSpPr txBox="1"/>
          <p:nvPr/>
        </p:nvSpPr>
        <p:spPr>
          <a:xfrm>
            <a:off x="241802" y="4836390"/>
            <a:ext cx="745784"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02</a:t>
            </a:r>
          </a:p>
        </p:txBody>
      </p:sp>
      <p:sp>
        <p:nvSpPr>
          <p:cNvPr id="28" name="TextBox 27">
            <a:extLst>
              <a:ext uri="{FF2B5EF4-FFF2-40B4-BE49-F238E27FC236}">
                <a16:creationId xmlns:a16="http://schemas.microsoft.com/office/drawing/2014/main" id="{E4C0B638-FF68-09EB-33C6-59B16E1A79C6}"/>
              </a:ext>
            </a:extLst>
          </p:cNvPr>
          <p:cNvSpPr txBox="1"/>
          <p:nvPr/>
        </p:nvSpPr>
        <p:spPr>
          <a:xfrm>
            <a:off x="3722372" y="2717801"/>
            <a:ext cx="745784"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03</a:t>
            </a:r>
          </a:p>
        </p:txBody>
      </p:sp>
      <p:sp>
        <p:nvSpPr>
          <p:cNvPr id="29" name="TextBox 28">
            <a:extLst>
              <a:ext uri="{FF2B5EF4-FFF2-40B4-BE49-F238E27FC236}">
                <a16:creationId xmlns:a16="http://schemas.microsoft.com/office/drawing/2014/main" id="{07D9146B-EACC-2D68-9821-0D22EC197F99}"/>
              </a:ext>
            </a:extLst>
          </p:cNvPr>
          <p:cNvSpPr txBox="1"/>
          <p:nvPr/>
        </p:nvSpPr>
        <p:spPr>
          <a:xfrm>
            <a:off x="3783213" y="4880922"/>
            <a:ext cx="745784"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04</a:t>
            </a:r>
          </a:p>
        </p:txBody>
      </p:sp>
      <p:grpSp>
        <p:nvGrpSpPr>
          <p:cNvPr id="66" name="Group 65">
            <a:extLst>
              <a:ext uri="{FF2B5EF4-FFF2-40B4-BE49-F238E27FC236}">
                <a16:creationId xmlns:a16="http://schemas.microsoft.com/office/drawing/2014/main" id="{3F88455C-0118-D6CD-6636-F8A54347E58A}"/>
              </a:ext>
            </a:extLst>
          </p:cNvPr>
          <p:cNvGrpSpPr/>
          <p:nvPr/>
        </p:nvGrpSpPr>
        <p:grpSpPr>
          <a:xfrm>
            <a:off x="4471448" y="6920875"/>
            <a:ext cx="2430302" cy="376570"/>
            <a:chOff x="88616" y="8213726"/>
            <a:chExt cx="1097498" cy="170255"/>
          </a:xfrm>
        </p:grpSpPr>
        <p:grpSp>
          <p:nvGrpSpPr>
            <p:cNvPr id="74" name="Group 73">
              <a:extLst>
                <a:ext uri="{FF2B5EF4-FFF2-40B4-BE49-F238E27FC236}">
                  <a16:creationId xmlns:a16="http://schemas.microsoft.com/office/drawing/2014/main" id="{8CB28552-AC84-29F7-9D78-0C4C1D023E0E}"/>
                </a:ext>
              </a:extLst>
            </p:cNvPr>
            <p:cNvGrpSpPr/>
            <p:nvPr/>
          </p:nvGrpSpPr>
          <p:grpSpPr>
            <a:xfrm>
              <a:off x="88616" y="8213726"/>
              <a:ext cx="1097498" cy="170255"/>
              <a:chOff x="88616" y="8157882"/>
              <a:chExt cx="1097498" cy="226099"/>
            </a:xfrm>
          </p:grpSpPr>
          <p:cxnSp>
            <p:nvCxnSpPr>
              <p:cNvPr id="85" name="Straight Connector 84">
                <a:extLst>
                  <a:ext uri="{FF2B5EF4-FFF2-40B4-BE49-F238E27FC236}">
                    <a16:creationId xmlns:a16="http://schemas.microsoft.com/office/drawing/2014/main" id="{C4934A6D-D7D9-E5BF-6066-59CF46BEBCE1}"/>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E6EC707-E96F-EE13-8AC9-7CB4ADA1436E}"/>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B9EFCF9-EB6A-8DCE-0606-5660FACA5D6E}"/>
                  </a:ext>
                </a:extLst>
              </p:cNvPr>
              <p:cNvCxnSpPr>
                <a:cxnSpLocks/>
              </p:cNvCxnSpPr>
              <p:nvPr/>
            </p:nvCxnSpPr>
            <p:spPr>
              <a:xfrm flipV="1">
                <a:off x="82664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EAA563C-16D9-512B-CA94-B3C6C7D4685C}"/>
                  </a:ext>
                </a:extLst>
              </p:cNvPr>
              <p:cNvCxnSpPr>
                <a:cxnSpLocks/>
              </p:cNvCxnSpPr>
              <p:nvPr/>
            </p:nvCxnSpPr>
            <p:spPr>
              <a:xfrm flipV="1">
                <a:off x="1186114"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7EBD0ADF-E94E-44DC-815D-C07298121A13}"/>
                </a:ext>
              </a:extLst>
            </p:cNvPr>
            <p:cNvGrpSpPr/>
            <p:nvPr/>
          </p:nvGrpSpPr>
          <p:grpSpPr>
            <a:xfrm>
              <a:off x="173130" y="8308975"/>
              <a:ext cx="946949" cy="75006"/>
              <a:chOff x="173130" y="8289549"/>
              <a:chExt cx="946949" cy="94432"/>
            </a:xfrm>
          </p:grpSpPr>
          <p:cxnSp>
            <p:nvCxnSpPr>
              <p:cNvPr id="77" name="Straight Connector 76">
                <a:extLst>
                  <a:ext uri="{FF2B5EF4-FFF2-40B4-BE49-F238E27FC236}">
                    <a16:creationId xmlns:a16="http://schemas.microsoft.com/office/drawing/2014/main" id="{830E6059-1A66-1C9C-5FB5-AE2B8042A653}"/>
                  </a:ext>
                </a:extLst>
              </p:cNvPr>
              <p:cNvCxnSpPr>
                <a:cxnSpLocks/>
              </p:cNvCxnSpPr>
              <p:nvPr/>
            </p:nvCxnSpPr>
            <p:spPr>
              <a:xfrm flipV="1">
                <a:off x="54700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D3A5CB7-F811-6FB7-608D-625DC0B5E4D3}"/>
                  </a:ext>
                </a:extLst>
              </p:cNvPr>
              <p:cNvCxnSpPr>
                <a:cxnSpLocks/>
              </p:cNvCxnSpPr>
              <p:nvPr/>
            </p:nvCxnSpPr>
            <p:spPr>
              <a:xfrm flipV="1">
                <a:off x="61791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8E6AB1A-1FF1-8A6A-A133-79365EB21C05}"/>
                  </a:ext>
                </a:extLst>
              </p:cNvPr>
              <p:cNvCxnSpPr>
                <a:cxnSpLocks/>
              </p:cNvCxnSpPr>
              <p:nvPr/>
            </p:nvCxnSpPr>
            <p:spPr>
              <a:xfrm flipV="1">
                <a:off x="68882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5CC81C7-6003-AAA7-6620-F2E58C65E8CE}"/>
                  </a:ext>
                </a:extLst>
              </p:cNvPr>
              <p:cNvCxnSpPr>
                <a:cxnSpLocks/>
              </p:cNvCxnSpPr>
              <p:nvPr/>
            </p:nvCxnSpPr>
            <p:spPr>
              <a:xfrm flipV="1">
                <a:off x="759729"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9FEFFCF-15A4-98E4-B0FD-02DC97BF244D}"/>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02D0241-C924-09F0-01F5-84B6399DED9A}"/>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6365E18-251A-B778-74D8-D33CCE57512F}"/>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2A528D5-13B2-4378-9BE2-7230C300C672}"/>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9EF1DA-3F16-058B-66EB-9098FBD88154}"/>
                  </a:ext>
                </a:extLst>
              </p:cNvPr>
              <p:cNvCxnSpPr>
                <a:cxnSpLocks/>
              </p:cNvCxnSpPr>
              <p:nvPr/>
            </p:nvCxnSpPr>
            <p:spPr>
              <a:xfrm flipV="1">
                <a:off x="9073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0A716A-00A7-D398-BCC7-3C7A6EFFC979}"/>
                  </a:ext>
                </a:extLst>
              </p:cNvPr>
              <p:cNvCxnSpPr>
                <a:cxnSpLocks/>
              </p:cNvCxnSpPr>
              <p:nvPr/>
            </p:nvCxnSpPr>
            <p:spPr>
              <a:xfrm flipV="1">
                <a:off x="97826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0B65139-4A38-56DC-EACD-C76F3F2FA640}"/>
                  </a:ext>
                </a:extLst>
              </p:cNvPr>
              <p:cNvCxnSpPr>
                <a:cxnSpLocks/>
              </p:cNvCxnSpPr>
              <p:nvPr/>
            </p:nvCxnSpPr>
            <p:spPr>
              <a:xfrm flipV="1">
                <a:off x="104917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913342-A994-D6D9-E67D-36CF5102961F}"/>
                  </a:ext>
                </a:extLst>
              </p:cNvPr>
              <p:cNvCxnSpPr>
                <a:cxnSpLocks/>
              </p:cNvCxnSpPr>
              <p:nvPr/>
            </p:nvCxnSpPr>
            <p:spPr>
              <a:xfrm flipV="1">
                <a:off x="1120079"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 name="Group 13">
            <a:extLst>
              <a:ext uri="{FF2B5EF4-FFF2-40B4-BE49-F238E27FC236}">
                <a16:creationId xmlns:a16="http://schemas.microsoft.com/office/drawing/2014/main" id="{8D441758-DBCE-C7D5-7740-E6D44D2A5CBE}"/>
              </a:ext>
            </a:extLst>
          </p:cNvPr>
          <p:cNvGrpSpPr/>
          <p:nvPr/>
        </p:nvGrpSpPr>
        <p:grpSpPr>
          <a:xfrm>
            <a:off x="989232" y="6970684"/>
            <a:ext cx="2430302" cy="376570"/>
            <a:chOff x="88616" y="8213726"/>
            <a:chExt cx="1097498" cy="170255"/>
          </a:xfrm>
        </p:grpSpPr>
        <p:grpSp>
          <p:nvGrpSpPr>
            <p:cNvPr id="17" name="Group 16">
              <a:extLst>
                <a:ext uri="{FF2B5EF4-FFF2-40B4-BE49-F238E27FC236}">
                  <a16:creationId xmlns:a16="http://schemas.microsoft.com/office/drawing/2014/main" id="{6563B854-C09F-FACA-D06F-9AC26DF98039}"/>
                </a:ext>
              </a:extLst>
            </p:cNvPr>
            <p:cNvGrpSpPr/>
            <p:nvPr/>
          </p:nvGrpSpPr>
          <p:grpSpPr>
            <a:xfrm>
              <a:off x="88616" y="8213726"/>
              <a:ext cx="1097498" cy="170255"/>
              <a:chOff x="88616" y="8157882"/>
              <a:chExt cx="1097498" cy="226099"/>
            </a:xfrm>
          </p:grpSpPr>
          <p:cxnSp>
            <p:nvCxnSpPr>
              <p:cNvPr id="36" name="Straight Connector 35">
                <a:extLst>
                  <a:ext uri="{FF2B5EF4-FFF2-40B4-BE49-F238E27FC236}">
                    <a16:creationId xmlns:a16="http://schemas.microsoft.com/office/drawing/2014/main" id="{E4BF6E3F-2F0E-6B72-BB54-665E55361620}"/>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D94A1E-9356-5BDA-779E-16B97C7D0468}"/>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D938E3-7D63-E56A-580F-5A08797895AE}"/>
                  </a:ext>
                </a:extLst>
              </p:cNvPr>
              <p:cNvCxnSpPr>
                <a:cxnSpLocks/>
              </p:cNvCxnSpPr>
              <p:nvPr/>
            </p:nvCxnSpPr>
            <p:spPr>
              <a:xfrm flipV="1">
                <a:off x="82664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0458AA2-3819-0B16-8C2B-8032F296903A}"/>
                  </a:ext>
                </a:extLst>
              </p:cNvPr>
              <p:cNvCxnSpPr>
                <a:cxnSpLocks/>
              </p:cNvCxnSpPr>
              <p:nvPr/>
            </p:nvCxnSpPr>
            <p:spPr>
              <a:xfrm flipV="1">
                <a:off x="1186114"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BC87B0B6-7EE7-4E83-76B5-7DE65BF5BC57}"/>
                </a:ext>
              </a:extLst>
            </p:cNvPr>
            <p:cNvGrpSpPr/>
            <p:nvPr/>
          </p:nvGrpSpPr>
          <p:grpSpPr>
            <a:xfrm>
              <a:off x="173130" y="8308975"/>
              <a:ext cx="946949" cy="75006"/>
              <a:chOff x="173130" y="8289549"/>
              <a:chExt cx="946949" cy="94432"/>
            </a:xfrm>
          </p:grpSpPr>
          <p:cxnSp>
            <p:nvCxnSpPr>
              <p:cNvPr id="19" name="Straight Connector 18">
                <a:extLst>
                  <a:ext uri="{FF2B5EF4-FFF2-40B4-BE49-F238E27FC236}">
                    <a16:creationId xmlns:a16="http://schemas.microsoft.com/office/drawing/2014/main" id="{B3583A83-8B32-218A-F6D2-0C87871F489B}"/>
                  </a:ext>
                </a:extLst>
              </p:cNvPr>
              <p:cNvCxnSpPr>
                <a:cxnSpLocks/>
              </p:cNvCxnSpPr>
              <p:nvPr/>
            </p:nvCxnSpPr>
            <p:spPr>
              <a:xfrm flipV="1">
                <a:off x="54700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EEF5F6-AC62-3D54-E050-2CD7D674926C}"/>
                  </a:ext>
                </a:extLst>
              </p:cNvPr>
              <p:cNvCxnSpPr>
                <a:cxnSpLocks/>
              </p:cNvCxnSpPr>
              <p:nvPr/>
            </p:nvCxnSpPr>
            <p:spPr>
              <a:xfrm flipV="1">
                <a:off x="61791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95F3B6-AD90-B47F-8A54-E3365EF09ED9}"/>
                  </a:ext>
                </a:extLst>
              </p:cNvPr>
              <p:cNvCxnSpPr>
                <a:cxnSpLocks/>
              </p:cNvCxnSpPr>
              <p:nvPr/>
            </p:nvCxnSpPr>
            <p:spPr>
              <a:xfrm flipV="1">
                <a:off x="68882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01EAFC-C316-069F-377F-85FDE94FE83B}"/>
                  </a:ext>
                </a:extLst>
              </p:cNvPr>
              <p:cNvCxnSpPr>
                <a:cxnSpLocks/>
              </p:cNvCxnSpPr>
              <p:nvPr/>
            </p:nvCxnSpPr>
            <p:spPr>
              <a:xfrm flipV="1">
                <a:off x="759729"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4244BE4-5840-BC26-B5DE-ACF970F92BD2}"/>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622A47-C4D1-95E4-F591-33AF484DCD52}"/>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8DCB1EC-B732-4577-C46B-511285133156}"/>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ED848EC-464D-07F7-51CC-12D222274C4F}"/>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565E5A-C432-6473-C2A1-88DFBEB0AA84}"/>
                  </a:ext>
                </a:extLst>
              </p:cNvPr>
              <p:cNvCxnSpPr>
                <a:cxnSpLocks/>
              </p:cNvCxnSpPr>
              <p:nvPr/>
            </p:nvCxnSpPr>
            <p:spPr>
              <a:xfrm flipV="1">
                <a:off x="9073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0DC597-23B9-BE46-E562-707CB57F8E70}"/>
                  </a:ext>
                </a:extLst>
              </p:cNvPr>
              <p:cNvCxnSpPr>
                <a:cxnSpLocks/>
              </p:cNvCxnSpPr>
              <p:nvPr/>
            </p:nvCxnSpPr>
            <p:spPr>
              <a:xfrm flipV="1">
                <a:off x="97826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00BE4B-320D-889E-6012-6F9FF00D07F5}"/>
                  </a:ext>
                </a:extLst>
              </p:cNvPr>
              <p:cNvCxnSpPr>
                <a:cxnSpLocks/>
              </p:cNvCxnSpPr>
              <p:nvPr/>
            </p:nvCxnSpPr>
            <p:spPr>
              <a:xfrm flipV="1">
                <a:off x="104917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A056FC5-7150-45E1-50DE-862DF27B1558}"/>
                  </a:ext>
                </a:extLst>
              </p:cNvPr>
              <p:cNvCxnSpPr>
                <a:cxnSpLocks/>
              </p:cNvCxnSpPr>
              <p:nvPr/>
            </p:nvCxnSpPr>
            <p:spPr>
              <a:xfrm flipV="1">
                <a:off x="1120079"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9" name="Group 88">
            <a:extLst>
              <a:ext uri="{FF2B5EF4-FFF2-40B4-BE49-F238E27FC236}">
                <a16:creationId xmlns:a16="http://schemas.microsoft.com/office/drawing/2014/main" id="{EDF66A98-D959-D5BE-05C8-C25CBD026DDF}"/>
              </a:ext>
            </a:extLst>
          </p:cNvPr>
          <p:cNvGrpSpPr/>
          <p:nvPr/>
        </p:nvGrpSpPr>
        <p:grpSpPr>
          <a:xfrm rot="16200000">
            <a:off x="-144244" y="8638247"/>
            <a:ext cx="1796868" cy="54608"/>
            <a:chOff x="4689784" y="9440214"/>
            <a:chExt cx="2042120" cy="45719"/>
          </a:xfrm>
        </p:grpSpPr>
        <p:sp>
          <p:nvSpPr>
            <p:cNvPr id="90" name="Rectangle 89">
              <a:extLst>
                <a:ext uri="{FF2B5EF4-FFF2-40B4-BE49-F238E27FC236}">
                  <a16:creationId xmlns:a16="http://schemas.microsoft.com/office/drawing/2014/main" id="{101C1B2B-F31F-1D89-5A72-3297906B6B67}"/>
                </a:ext>
              </a:extLst>
            </p:cNvPr>
            <p:cNvSpPr/>
            <p:nvPr/>
          </p:nvSpPr>
          <p:spPr>
            <a:xfrm>
              <a:off x="4689784" y="9440214"/>
              <a:ext cx="1021060" cy="457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A32CCA62-16A5-CB21-564F-43B99A210183}"/>
                </a:ext>
              </a:extLst>
            </p:cNvPr>
            <p:cNvSpPr/>
            <p:nvPr/>
          </p:nvSpPr>
          <p:spPr>
            <a:xfrm>
              <a:off x="5710844" y="9440214"/>
              <a:ext cx="1021060"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1826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36E24C-E569-92B8-3DAC-D1D2D4FB36E6}"/>
            </a:ext>
          </a:extLst>
        </p:cNvPr>
        <p:cNvGrpSpPr/>
        <p:nvPr/>
      </p:nvGrpSpPr>
      <p:grpSpPr>
        <a:xfrm>
          <a:off x="0" y="0"/>
          <a:ext cx="0" cy="0"/>
          <a:chOff x="0" y="0"/>
          <a:chExt cx="0" cy="0"/>
        </a:xfrm>
      </p:grpSpPr>
      <p:sp>
        <p:nvSpPr>
          <p:cNvPr id="91" name="Oval 90">
            <a:extLst>
              <a:ext uri="{FF2B5EF4-FFF2-40B4-BE49-F238E27FC236}">
                <a16:creationId xmlns:a16="http://schemas.microsoft.com/office/drawing/2014/main" id="{752643AF-BF32-0985-0DEE-2D035D4248FE}"/>
              </a:ext>
            </a:extLst>
          </p:cNvPr>
          <p:cNvSpPr/>
          <p:nvPr/>
        </p:nvSpPr>
        <p:spPr>
          <a:xfrm>
            <a:off x="495301" y="1627157"/>
            <a:ext cx="6812162" cy="6812162"/>
          </a:xfrm>
          <a:prstGeom prst="ellipse">
            <a:avLst/>
          </a:prstGeom>
          <a:solidFill>
            <a:schemeClr val="accent1">
              <a:alpha val="595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8DDE585-825F-40D5-739A-B2387E24DF18}"/>
              </a:ext>
            </a:extLst>
          </p:cNvPr>
          <p:cNvSpPr txBox="1"/>
          <p:nvPr/>
        </p:nvSpPr>
        <p:spPr>
          <a:xfrm>
            <a:off x="9072748" y="6044540"/>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EAFB8D49-58F7-F730-6CFE-4751A0B3E590}"/>
              </a:ext>
            </a:extLst>
          </p:cNvPr>
          <p:cNvSpPr txBox="1"/>
          <p:nvPr/>
        </p:nvSpPr>
        <p:spPr>
          <a:xfrm>
            <a:off x="-957431" y="4077148"/>
            <a:ext cx="184731" cy="369332"/>
          </a:xfrm>
          <a:prstGeom prst="rect">
            <a:avLst/>
          </a:prstGeom>
          <a:noFill/>
        </p:spPr>
        <p:txBody>
          <a:bodyPr wrap="none" rtlCol="0">
            <a:spAutoFit/>
          </a:bodyPr>
          <a:lstStyle/>
          <a:p>
            <a:endParaRPr lang="en-US" dirty="0"/>
          </a:p>
        </p:txBody>
      </p:sp>
      <p:sp>
        <p:nvSpPr>
          <p:cNvPr id="25" name="Slide Number Placeholder 4">
            <a:extLst>
              <a:ext uri="{FF2B5EF4-FFF2-40B4-BE49-F238E27FC236}">
                <a16:creationId xmlns:a16="http://schemas.microsoft.com/office/drawing/2014/main" id="{37A27CC3-AAF5-D443-3DE3-8301E5A2C25C}"/>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chemeClr val="bg1">
                    <a:alpha val="19000"/>
                  </a:scheme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11</a:t>
            </a:fld>
            <a:endParaRPr kumimoji="0" lang="en-US" sz="700" b="0" i="0" u="none" strike="noStrike" kern="1200" cap="none" spc="0" normalizeH="0" baseline="0" noProof="0" dirty="0">
              <a:ln>
                <a:noFill/>
              </a:ln>
              <a:solidFill>
                <a:schemeClr val="bg1">
                  <a:alpha val="19000"/>
                </a:schemeClr>
              </a:solidFill>
              <a:effectLst/>
              <a:uLnTx/>
              <a:uFillTx/>
              <a:latin typeface="Poppins" pitchFamily="2" charset="77"/>
              <a:cs typeface="Poppins" pitchFamily="2" charset="77"/>
              <a:sym typeface="Poppins"/>
            </a:endParaRPr>
          </a:p>
        </p:txBody>
      </p:sp>
      <p:pic>
        <p:nvPicPr>
          <p:cNvPr id="74" name="Picture 73" descr="A blue and black logo&#10;&#10;Description automatically generated">
            <a:extLst>
              <a:ext uri="{FF2B5EF4-FFF2-40B4-BE49-F238E27FC236}">
                <a16:creationId xmlns:a16="http://schemas.microsoft.com/office/drawing/2014/main" id="{3C1E2C12-5974-2C82-F785-0932313DB467}"/>
              </a:ext>
            </a:extLst>
          </p:cNvPr>
          <p:cNvPicPr>
            <a:picLocks noChangeAspect="1"/>
          </p:cNvPicPr>
          <p:nvPr/>
        </p:nvPicPr>
        <p:blipFill>
          <a:blip r:embed="rId3"/>
          <a:stretch>
            <a:fillRect/>
          </a:stretch>
        </p:blipFill>
        <p:spPr>
          <a:xfrm>
            <a:off x="6495752" y="331145"/>
            <a:ext cx="897270" cy="256160"/>
          </a:xfrm>
          <a:prstGeom prst="rect">
            <a:avLst/>
          </a:prstGeom>
        </p:spPr>
      </p:pic>
      <p:grpSp>
        <p:nvGrpSpPr>
          <p:cNvPr id="6" name="Group 5">
            <a:extLst>
              <a:ext uri="{FF2B5EF4-FFF2-40B4-BE49-F238E27FC236}">
                <a16:creationId xmlns:a16="http://schemas.microsoft.com/office/drawing/2014/main" id="{1A482704-583A-7849-9684-7D37E9092C69}"/>
              </a:ext>
            </a:extLst>
          </p:cNvPr>
          <p:cNvGrpSpPr/>
          <p:nvPr/>
        </p:nvGrpSpPr>
        <p:grpSpPr>
          <a:xfrm>
            <a:off x="1577022" y="2683961"/>
            <a:ext cx="5367365" cy="4653276"/>
            <a:chOff x="625350" y="1391264"/>
            <a:chExt cx="5367365" cy="4653276"/>
          </a:xfrm>
        </p:grpSpPr>
        <p:grpSp>
          <p:nvGrpSpPr>
            <p:cNvPr id="2" name="Group 1">
              <a:extLst>
                <a:ext uri="{FF2B5EF4-FFF2-40B4-BE49-F238E27FC236}">
                  <a16:creationId xmlns:a16="http://schemas.microsoft.com/office/drawing/2014/main" id="{A7039C8C-7285-5AD6-05DC-856D50827B2B}"/>
                </a:ext>
              </a:extLst>
            </p:cNvPr>
            <p:cNvGrpSpPr/>
            <p:nvPr/>
          </p:nvGrpSpPr>
          <p:grpSpPr>
            <a:xfrm>
              <a:off x="639528" y="1391264"/>
              <a:ext cx="5353187" cy="4618677"/>
              <a:chOff x="1152147" y="954597"/>
              <a:chExt cx="7179009" cy="6193981"/>
            </a:xfrm>
          </p:grpSpPr>
          <p:sp>
            <p:nvSpPr>
              <p:cNvPr id="51" name="Rectangle 50">
                <a:extLst>
                  <a:ext uri="{FF2B5EF4-FFF2-40B4-BE49-F238E27FC236}">
                    <a16:creationId xmlns:a16="http://schemas.microsoft.com/office/drawing/2014/main" id="{55D1DE7E-4F1E-6347-3D4A-1AF15DD274A7}"/>
                  </a:ext>
                </a:extLst>
              </p:cNvPr>
              <p:cNvSpPr/>
              <p:nvPr/>
            </p:nvSpPr>
            <p:spPr>
              <a:xfrm>
                <a:off x="1152147" y="958090"/>
                <a:ext cx="6153431" cy="6190488"/>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27" name="TextBox 126">
                <a:extLst>
                  <a:ext uri="{FF2B5EF4-FFF2-40B4-BE49-F238E27FC236}">
                    <a16:creationId xmlns:a16="http://schemas.microsoft.com/office/drawing/2014/main" id="{32A6E44B-FDB3-E50D-0371-DDC5D2728ED2}"/>
                  </a:ext>
                </a:extLst>
              </p:cNvPr>
              <p:cNvSpPr txBox="1"/>
              <p:nvPr/>
            </p:nvSpPr>
            <p:spPr>
              <a:xfrm>
                <a:off x="1311735" y="2053592"/>
                <a:ext cx="5663726" cy="4251331"/>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kumimoji="0" lang="en-US" sz="20000" b="0" i="0" u="none" strike="noStrike" kern="1200" cap="none" spc="-300" normalizeH="0" baseline="0" noProof="0" dirty="0">
                    <a:ln>
                      <a:noFill/>
                    </a:ln>
                    <a:solidFill>
                      <a:schemeClr val="accent1"/>
                    </a:solidFill>
                    <a:effectLst/>
                    <a:uLnTx/>
                    <a:uFillTx/>
                    <a:latin typeface="Poppins Light" pitchFamily="2" charset="77"/>
                    <a:ea typeface="+mn-ea"/>
                    <a:cs typeface="Poppins Light" pitchFamily="2" charset="77"/>
                  </a:rPr>
                  <a:t>Dg</a:t>
                </a:r>
              </a:p>
            </p:txBody>
          </p:sp>
          <p:sp>
            <p:nvSpPr>
              <p:cNvPr id="75" name="TextBox 74">
                <a:extLst>
                  <a:ext uri="{FF2B5EF4-FFF2-40B4-BE49-F238E27FC236}">
                    <a16:creationId xmlns:a16="http://schemas.microsoft.com/office/drawing/2014/main" id="{F71439D9-251D-BCBC-E24B-49F30022165F}"/>
                  </a:ext>
                </a:extLst>
              </p:cNvPr>
              <p:cNvSpPr txBox="1"/>
              <p:nvPr/>
            </p:nvSpPr>
            <p:spPr>
              <a:xfrm>
                <a:off x="1577701" y="5695680"/>
                <a:ext cx="2978138" cy="1124746"/>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kumimoji="0" lang="en-US" sz="4000" u="none" strike="noStrike" kern="1200" cap="none" spc="0" normalizeH="0" baseline="0" noProof="0" dirty="0" err="1">
                    <a:ln>
                      <a:noFill/>
                    </a:ln>
                    <a:solidFill>
                      <a:schemeClr val="accent1"/>
                    </a:solidFill>
                    <a:effectLst/>
                    <a:uLnTx/>
                    <a:uFillTx/>
                    <a:latin typeface="Poppins Light" pitchFamily="2" charset="77"/>
                    <a:cs typeface="Poppins Light" pitchFamily="2" charset="77"/>
                  </a:rPr>
                  <a:t>Dijital</a:t>
                </a:r>
                <a:endParaRPr kumimoji="0" lang="en-US" sz="4000" u="none" strike="noStrike" kern="1200" cap="none" spc="0" normalizeH="0" baseline="0" noProof="0" dirty="0">
                  <a:ln>
                    <a:noFill/>
                  </a:ln>
                  <a:solidFill>
                    <a:schemeClr val="accent1"/>
                  </a:solidFill>
                  <a:effectLst/>
                  <a:uLnTx/>
                  <a:uFillTx/>
                  <a:latin typeface="Poppins Light" pitchFamily="2" charset="77"/>
                  <a:cs typeface="Poppins Light" pitchFamily="2" charset="77"/>
                </a:endParaRPr>
              </a:p>
            </p:txBody>
          </p:sp>
          <p:sp>
            <p:nvSpPr>
              <p:cNvPr id="77" name="TextBox 76">
                <a:extLst>
                  <a:ext uri="{FF2B5EF4-FFF2-40B4-BE49-F238E27FC236}">
                    <a16:creationId xmlns:a16="http://schemas.microsoft.com/office/drawing/2014/main" id="{01E060CE-FABE-8674-40A9-81971CED37C7}"/>
                  </a:ext>
                </a:extLst>
              </p:cNvPr>
              <p:cNvSpPr txBox="1"/>
              <p:nvPr/>
            </p:nvSpPr>
            <p:spPr>
              <a:xfrm>
                <a:off x="1506604" y="1434566"/>
                <a:ext cx="2484862" cy="1238253"/>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lang="en-US" sz="6600" spc="-150" dirty="0">
                    <a:solidFill>
                      <a:schemeClr val="accent1"/>
                    </a:solidFill>
                    <a:latin typeface="Poppins Light" pitchFamily="2" charset="77"/>
                    <a:cs typeface="Poppins Light" pitchFamily="2" charset="77"/>
                  </a:rPr>
                  <a:t>10</a:t>
                </a:r>
                <a:r>
                  <a:rPr kumimoji="0" lang="en-US" sz="6600" b="0" i="0" u="none" strike="noStrike" kern="1200" cap="none" spc="-150" normalizeH="0" baseline="0" noProof="0" dirty="0">
                    <a:ln>
                      <a:noFill/>
                    </a:ln>
                    <a:solidFill>
                      <a:schemeClr val="accent1"/>
                    </a:solidFill>
                    <a:effectLst/>
                    <a:uLnTx/>
                    <a:uFillTx/>
                    <a:latin typeface="Poppins Light" pitchFamily="2" charset="77"/>
                    <a:ea typeface="+mn-ea"/>
                    <a:cs typeface="Poppins Light" pitchFamily="2" charset="77"/>
                  </a:rPr>
                  <a:t>.0</a:t>
                </a:r>
                <a:r>
                  <a:rPr kumimoji="0" lang="en-US" sz="6600" b="0" i="0" u="none" strike="noStrike" kern="1200" cap="none" spc="-150" normalizeH="0" baseline="30000" noProof="0" dirty="0">
                    <a:ln>
                      <a:noFill/>
                    </a:ln>
                    <a:solidFill>
                      <a:schemeClr val="accent1"/>
                    </a:solidFill>
                    <a:effectLst/>
                    <a:uLnTx/>
                    <a:uFillTx/>
                    <a:latin typeface="Poppins Light" pitchFamily="2" charset="77"/>
                    <a:ea typeface="+mn-ea"/>
                    <a:cs typeface="Poppins Light" pitchFamily="2" charset="77"/>
                  </a:rPr>
                  <a:t>%</a:t>
                </a:r>
              </a:p>
            </p:txBody>
          </p:sp>
          <p:sp>
            <p:nvSpPr>
              <p:cNvPr id="78" name="TextBox 77">
                <a:extLst>
                  <a:ext uri="{FF2B5EF4-FFF2-40B4-BE49-F238E27FC236}">
                    <a16:creationId xmlns:a16="http://schemas.microsoft.com/office/drawing/2014/main" id="{8E05AC28-612A-2316-FC78-D844AD0BE909}"/>
                  </a:ext>
                </a:extLst>
              </p:cNvPr>
              <p:cNvSpPr txBox="1"/>
              <p:nvPr/>
            </p:nvSpPr>
            <p:spPr>
              <a:xfrm>
                <a:off x="4578241" y="954597"/>
                <a:ext cx="3752915" cy="1042196"/>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kumimoji="0" lang="en-US" sz="3000" b="0" i="0" u="none" strike="noStrike" kern="1200" cap="none" normalizeH="0" baseline="0" noProof="0" dirty="0">
                    <a:ln>
                      <a:noFill/>
                    </a:ln>
                    <a:solidFill>
                      <a:schemeClr val="accent1"/>
                    </a:solidFill>
                    <a:effectLst/>
                    <a:uLnTx/>
                    <a:uFillTx/>
                    <a:latin typeface="Poppins Light" pitchFamily="2" charset="77"/>
                    <a:ea typeface="+mn-ea"/>
                    <a:cs typeface="Poppins Light" pitchFamily="2" charset="77"/>
                  </a:rPr>
                  <a:t>$813.3</a:t>
                </a:r>
                <a:r>
                  <a:rPr kumimoji="0" lang="en-US" sz="2000" b="0" i="0" u="none" strike="noStrike" kern="1200" cap="none" normalizeH="0" baseline="0" noProof="0" dirty="0">
                    <a:ln>
                      <a:noFill/>
                    </a:ln>
                    <a:solidFill>
                      <a:schemeClr val="accent1"/>
                    </a:solidFill>
                    <a:effectLst/>
                    <a:uLnTx/>
                    <a:uFillTx/>
                    <a:latin typeface="Poppins Light" pitchFamily="2" charset="77"/>
                    <a:ea typeface="+mn-ea"/>
                    <a:cs typeface="Poppins Light" pitchFamily="2" charset="77"/>
                  </a:rPr>
                  <a:t>Milyar</a:t>
                </a:r>
                <a:r>
                  <a:rPr lang="en-US" sz="3000" dirty="0">
                    <a:solidFill>
                      <a:schemeClr val="accent1"/>
                    </a:solidFill>
                    <a:latin typeface="Poppins Light" pitchFamily="2" charset="77"/>
                    <a:cs typeface="Poppins Light" pitchFamily="2" charset="77"/>
                  </a:rPr>
                  <a:t> </a:t>
                </a:r>
                <a:endParaRPr kumimoji="0" lang="en-US" sz="3000" b="0" i="0" u="none" strike="noStrike" kern="1200" cap="none" normalizeH="0" baseline="30000" noProof="0" dirty="0">
                  <a:ln>
                    <a:noFill/>
                  </a:ln>
                  <a:solidFill>
                    <a:schemeClr val="accent1"/>
                  </a:solidFill>
                  <a:effectLst/>
                  <a:uLnTx/>
                  <a:uFillTx/>
                  <a:latin typeface="Poppins Light" pitchFamily="2" charset="77"/>
                  <a:ea typeface="+mn-ea"/>
                  <a:cs typeface="Poppins Light" pitchFamily="2" charset="77"/>
                </a:endParaRPr>
              </a:p>
            </p:txBody>
          </p:sp>
        </p:grpSp>
        <p:sp>
          <p:nvSpPr>
            <p:cNvPr id="3" name="Rectangle 2">
              <a:extLst>
                <a:ext uri="{FF2B5EF4-FFF2-40B4-BE49-F238E27FC236}">
                  <a16:creationId xmlns:a16="http://schemas.microsoft.com/office/drawing/2014/main" id="{F1FD8AC8-CAB4-61A6-B2A1-05B2885FB84E}"/>
                </a:ext>
              </a:extLst>
            </p:cNvPr>
            <p:cNvSpPr/>
            <p:nvPr/>
          </p:nvSpPr>
          <p:spPr>
            <a:xfrm>
              <a:off x="625350" y="5865827"/>
              <a:ext cx="4616074" cy="178713"/>
            </a:xfrm>
            <a:prstGeom prst="rect">
              <a:avLst/>
            </a:prstGeom>
            <a:solidFill>
              <a:schemeClr val="accent1"/>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grpSp>
        <p:nvGrpSpPr>
          <p:cNvPr id="21" name="Group 20">
            <a:extLst>
              <a:ext uri="{FF2B5EF4-FFF2-40B4-BE49-F238E27FC236}">
                <a16:creationId xmlns:a16="http://schemas.microsoft.com/office/drawing/2014/main" id="{4EDBF14D-E70B-96F2-AACE-564D9A61F91E}"/>
              </a:ext>
            </a:extLst>
          </p:cNvPr>
          <p:cNvGrpSpPr/>
          <p:nvPr/>
        </p:nvGrpSpPr>
        <p:grpSpPr>
          <a:xfrm>
            <a:off x="6847677" y="4917003"/>
            <a:ext cx="471750" cy="4184806"/>
            <a:chOff x="1472335" y="3189472"/>
            <a:chExt cx="471750" cy="4184806"/>
          </a:xfrm>
        </p:grpSpPr>
        <p:grpSp>
          <p:nvGrpSpPr>
            <p:cNvPr id="22" name="Group 21">
              <a:extLst>
                <a:ext uri="{FF2B5EF4-FFF2-40B4-BE49-F238E27FC236}">
                  <a16:creationId xmlns:a16="http://schemas.microsoft.com/office/drawing/2014/main" id="{82F1DE69-C07C-3C01-1171-F4FEF163F663}"/>
                </a:ext>
              </a:extLst>
            </p:cNvPr>
            <p:cNvGrpSpPr/>
            <p:nvPr/>
          </p:nvGrpSpPr>
          <p:grpSpPr>
            <a:xfrm rot="16200000">
              <a:off x="659993" y="6090186"/>
              <a:ext cx="2096434" cy="471750"/>
              <a:chOff x="88616" y="8213726"/>
              <a:chExt cx="755712" cy="170255"/>
            </a:xfrm>
          </p:grpSpPr>
          <p:grpSp>
            <p:nvGrpSpPr>
              <p:cNvPr id="40" name="Group 39">
                <a:extLst>
                  <a:ext uri="{FF2B5EF4-FFF2-40B4-BE49-F238E27FC236}">
                    <a16:creationId xmlns:a16="http://schemas.microsoft.com/office/drawing/2014/main" id="{2191FD9C-4A5F-75B1-1116-27671437363E}"/>
                  </a:ext>
                </a:extLst>
              </p:cNvPr>
              <p:cNvGrpSpPr/>
              <p:nvPr/>
            </p:nvGrpSpPr>
            <p:grpSpPr>
              <a:xfrm>
                <a:off x="88616" y="8213726"/>
                <a:ext cx="755712" cy="170255"/>
                <a:chOff x="88616" y="8157882"/>
                <a:chExt cx="755712" cy="226099"/>
              </a:xfrm>
            </p:grpSpPr>
            <p:cxnSp>
              <p:nvCxnSpPr>
                <p:cNvPr id="50" name="Straight Connector 49">
                  <a:extLst>
                    <a:ext uri="{FF2B5EF4-FFF2-40B4-BE49-F238E27FC236}">
                      <a16:creationId xmlns:a16="http://schemas.microsoft.com/office/drawing/2014/main" id="{3AB3D5A3-4584-FEC5-A6E5-9BA90C92AE26}"/>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8407B48-2F7E-4709-318B-48E10B317BFE}"/>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29D8440-D8B1-A8C8-704B-90049DECB38B}"/>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E2AA68F9-D72C-B12C-CA05-4CA3CDDAEB24}"/>
                  </a:ext>
                </a:extLst>
              </p:cNvPr>
              <p:cNvGrpSpPr/>
              <p:nvPr/>
            </p:nvGrpSpPr>
            <p:grpSpPr>
              <a:xfrm>
                <a:off x="173130" y="8308975"/>
                <a:ext cx="605163" cy="75006"/>
                <a:chOff x="173130" y="8289549"/>
                <a:chExt cx="605163" cy="94432"/>
              </a:xfrm>
            </p:grpSpPr>
            <p:cxnSp>
              <p:nvCxnSpPr>
                <p:cNvPr id="42" name="Straight Connector 41">
                  <a:extLst>
                    <a:ext uri="{FF2B5EF4-FFF2-40B4-BE49-F238E27FC236}">
                      <a16:creationId xmlns:a16="http://schemas.microsoft.com/office/drawing/2014/main" id="{8D8B6807-0703-3048-6061-669B39E1EEF3}"/>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2F266D3-D417-AAEE-14F4-12C38BE8C025}"/>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9165393-EF99-7B92-E227-D0A10C30DB81}"/>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515DED2-638B-9467-318D-A1A5F74C0889}"/>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99E559-3448-4FB4-7C15-94B110AF29CB}"/>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CCE6204-5E75-B31A-C4DC-C10EF025213A}"/>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3EBFF00-9811-2BDE-E017-A3C9DE247441}"/>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583B81A-C98C-8045-DA2B-E2FED1EDA0F1}"/>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26EA144F-951F-7CE2-E7A1-7038FB529493}"/>
                </a:ext>
              </a:extLst>
            </p:cNvPr>
            <p:cNvGrpSpPr/>
            <p:nvPr/>
          </p:nvGrpSpPr>
          <p:grpSpPr>
            <a:xfrm rot="16200000">
              <a:off x="777219" y="3884588"/>
              <a:ext cx="1861982" cy="471750"/>
              <a:chOff x="173130" y="8213726"/>
              <a:chExt cx="671198" cy="170255"/>
            </a:xfrm>
          </p:grpSpPr>
          <p:grpSp>
            <p:nvGrpSpPr>
              <p:cNvPr id="24" name="Group 23">
                <a:extLst>
                  <a:ext uri="{FF2B5EF4-FFF2-40B4-BE49-F238E27FC236}">
                    <a16:creationId xmlns:a16="http://schemas.microsoft.com/office/drawing/2014/main" id="{633D0F46-9875-2E42-EBDB-31B9ACD0501E}"/>
                  </a:ext>
                </a:extLst>
              </p:cNvPr>
              <p:cNvGrpSpPr/>
              <p:nvPr/>
            </p:nvGrpSpPr>
            <p:grpSpPr>
              <a:xfrm>
                <a:off x="466298" y="8213726"/>
                <a:ext cx="378030" cy="170255"/>
                <a:chOff x="466298" y="8157882"/>
                <a:chExt cx="378030" cy="226099"/>
              </a:xfrm>
            </p:grpSpPr>
            <p:cxnSp>
              <p:nvCxnSpPr>
                <p:cNvPr id="38" name="Straight Connector 37">
                  <a:extLst>
                    <a:ext uri="{FF2B5EF4-FFF2-40B4-BE49-F238E27FC236}">
                      <a16:creationId xmlns:a16="http://schemas.microsoft.com/office/drawing/2014/main" id="{026F61E4-DB17-70BE-19C9-CA323B2F9B59}"/>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6C9444-99A0-2591-9BB6-D5944CA0427D}"/>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A939EEB9-AD65-A062-BFC2-B90AE9826494}"/>
                  </a:ext>
                </a:extLst>
              </p:cNvPr>
              <p:cNvGrpSpPr/>
              <p:nvPr/>
            </p:nvGrpSpPr>
            <p:grpSpPr>
              <a:xfrm>
                <a:off x="173130" y="8308975"/>
                <a:ext cx="605163" cy="75006"/>
                <a:chOff x="173130" y="8289549"/>
                <a:chExt cx="605163" cy="94432"/>
              </a:xfrm>
            </p:grpSpPr>
            <p:cxnSp>
              <p:nvCxnSpPr>
                <p:cNvPr id="27" name="Straight Connector 26">
                  <a:extLst>
                    <a:ext uri="{FF2B5EF4-FFF2-40B4-BE49-F238E27FC236}">
                      <a16:creationId xmlns:a16="http://schemas.microsoft.com/office/drawing/2014/main" id="{0EAFD797-71CC-9F5D-ECC1-6ED4B7399120}"/>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AEBA823-A8E2-B279-7EAB-F7B57B05EF0D}"/>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E2C4AB8-4136-B97F-72FB-5AB0DF2628D8}"/>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FC56A4-AF79-F1E9-7903-C74A82F0B28C}"/>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D1E0063-E524-16F1-DCE7-EED69E5A0A38}"/>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B5645EA-4AE7-75BD-CF40-C6325C7F0908}"/>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FA0E6A0-C2CD-594C-DE9B-A02194A137AF}"/>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197FC5-7376-E371-1AA0-93AB34188FCB}"/>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46" name="Group 145">
            <a:extLst>
              <a:ext uri="{FF2B5EF4-FFF2-40B4-BE49-F238E27FC236}">
                <a16:creationId xmlns:a16="http://schemas.microsoft.com/office/drawing/2014/main" id="{45FE2D72-091A-5259-FAA6-86AF14CEAC3C}"/>
              </a:ext>
            </a:extLst>
          </p:cNvPr>
          <p:cNvGrpSpPr/>
          <p:nvPr/>
        </p:nvGrpSpPr>
        <p:grpSpPr>
          <a:xfrm>
            <a:off x="4312021" y="1269333"/>
            <a:ext cx="2944185" cy="920268"/>
            <a:chOff x="1612582" y="867598"/>
            <a:chExt cx="2944185" cy="920268"/>
          </a:xfrm>
        </p:grpSpPr>
        <p:sp>
          <p:nvSpPr>
            <p:cNvPr id="100" name="TextBox 99">
              <a:extLst>
                <a:ext uri="{FF2B5EF4-FFF2-40B4-BE49-F238E27FC236}">
                  <a16:creationId xmlns:a16="http://schemas.microsoft.com/office/drawing/2014/main" id="{7BD7E6C2-047D-8D27-5376-F975893469E0}"/>
                </a:ext>
              </a:extLst>
            </p:cNvPr>
            <p:cNvSpPr txBox="1"/>
            <p:nvPr/>
          </p:nvSpPr>
          <p:spPr>
            <a:xfrm>
              <a:off x="3010481" y="915869"/>
              <a:ext cx="570577" cy="184666"/>
            </a:xfrm>
            <a:prstGeom prst="rect">
              <a:avLst/>
            </a:prstGeom>
            <a:noFill/>
          </p:spPr>
          <p:txBody>
            <a:bodyPr wrap="square" lIns="0">
              <a:spAutoFit/>
            </a:bodyPr>
            <a:lstStyle/>
            <a:p>
              <a:pPr marL="0" marR="0" lvl="0" indent="0" algn="r"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a:ln>
                    <a:noFill/>
                  </a:ln>
                  <a:effectLst/>
                  <a:uLnTx/>
                  <a:uFillTx/>
                  <a:latin typeface="Poppins Light" pitchFamily="2" charset="77"/>
                  <a:ea typeface="+mn-ea"/>
                  <a:cs typeface="Poppins Light" pitchFamily="2" charset="77"/>
                </a:rPr>
                <a:t>$813.3</a:t>
              </a:r>
              <a:r>
                <a:rPr kumimoji="0" lang="en-US" sz="500" b="0" i="0" u="none" strike="noStrike" kern="1200" cap="none" normalizeH="0" baseline="0" noProof="0" dirty="0">
                  <a:ln>
                    <a:noFill/>
                  </a:ln>
                  <a:effectLst/>
                  <a:uLnTx/>
                  <a:uFillTx/>
                  <a:latin typeface="Poppins Light" pitchFamily="2" charset="77"/>
                  <a:ea typeface="+mn-ea"/>
                  <a:cs typeface="Poppins Light" pitchFamily="2" charset="77"/>
                </a:rPr>
                <a:t>M</a:t>
              </a:r>
              <a:r>
                <a:rPr lang="en-US" sz="500" dirty="0" err="1">
                  <a:latin typeface="Poppins Light" pitchFamily="2" charset="77"/>
                  <a:cs typeface="Poppins Light" pitchFamily="2" charset="77"/>
                </a:rPr>
                <a:t>ilyar</a:t>
              </a:r>
              <a:endParaRPr kumimoji="0" lang="en-US" sz="6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98" name="Rectangle 97">
              <a:extLst>
                <a:ext uri="{FF2B5EF4-FFF2-40B4-BE49-F238E27FC236}">
                  <a16:creationId xmlns:a16="http://schemas.microsoft.com/office/drawing/2014/main" id="{DA6AC463-B99D-9D89-7825-674561CD227B}"/>
                </a:ext>
              </a:extLst>
            </p:cNvPr>
            <p:cNvSpPr/>
            <p:nvPr/>
          </p:nvSpPr>
          <p:spPr>
            <a:xfrm>
              <a:off x="2585193" y="867598"/>
              <a:ext cx="920268" cy="92026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7" name="TextBox 116">
              <a:extLst>
                <a:ext uri="{FF2B5EF4-FFF2-40B4-BE49-F238E27FC236}">
                  <a16:creationId xmlns:a16="http://schemas.microsoft.com/office/drawing/2014/main" id="{80E7676C-0BCE-CAAB-80D2-A5B9F71528A7}"/>
                </a:ext>
              </a:extLst>
            </p:cNvPr>
            <p:cNvSpPr txBox="1"/>
            <p:nvPr/>
          </p:nvSpPr>
          <p:spPr>
            <a:xfrm>
              <a:off x="2673824" y="902552"/>
              <a:ext cx="486254" cy="307777"/>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400" dirty="0">
                  <a:latin typeface="Poppins Light" pitchFamily="2" charset="77"/>
                  <a:cs typeface="Poppins Light" pitchFamily="2" charset="77"/>
                </a:rPr>
                <a:t>10</a:t>
              </a:r>
              <a:r>
                <a:rPr kumimoji="0" lang="en-US" sz="1400" b="0" i="0" u="none" strike="noStrike" kern="1200" cap="none" normalizeH="0" baseline="0" noProof="0" dirty="0">
                  <a:ln>
                    <a:noFill/>
                  </a:ln>
                  <a:effectLst/>
                  <a:uLnTx/>
                  <a:uFillTx/>
                  <a:latin typeface="Poppins Light" pitchFamily="2" charset="77"/>
                  <a:ea typeface="+mn-ea"/>
                  <a:cs typeface="Poppins Light" pitchFamily="2" charset="77"/>
                </a:rPr>
                <a:t>.0</a:t>
              </a:r>
              <a:r>
                <a:rPr kumimoji="0" lang="en-US" sz="1400" b="0" i="0" u="none" strike="noStrike" kern="1200" cap="none" normalizeH="0" baseline="30000" noProof="0" dirty="0">
                  <a:ln>
                    <a:noFill/>
                  </a:ln>
                  <a:effectLst/>
                  <a:uLnTx/>
                  <a:uFillTx/>
                  <a:latin typeface="Poppins Light" pitchFamily="2" charset="77"/>
                  <a:ea typeface="+mn-ea"/>
                  <a:cs typeface="Poppins Light" pitchFamily="2" charset="77"/>
                </a:rPr>
                <a:t>%</a:t>
              </a:r>
            </a:p>
          </p:txBody>
        </p:sp>
        <p:sp>
          <p:nvSpPr>
            <p:cNvPr id="118" name="TextBox 117">
              <a:extLst>
                <a:ext uri="{FF2B5EF4-FFF2-40B4-BE49-F238E27FC236}">
                  <a16:creationId xmlns:a16="http://schemas.microsoft.com/office/drawing/2014/main" id="{462836DF-DE8B-6B97-E653-6F73931DE591}"/>
                </a:ext>
              </a:extLst>
            </p:cNvPr>
            <p:cNvSpPr txBox="1"/>
            <p:nvPr/>
          </p:nvSpPr>
          <p:spPr>
            <a:xfrm>
              <a:off x="2650721" y="1118684"/>
              <a:ext cx="511641" cy="52322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800" b="0" i="0" u="none" strike="noStrike" kern="1200" cap="none" normalizeH="0" baseline="0" noProof="0" dirty="0">
                  <a:ln>
                    <a:noFill/>
                  </a:ln>
                  <a:effectLst/>
                  <a:uLnTx/>
                  <a:uFillTx/>
                  <a:latin typeface="Poppins Light" pitchFamily="2" charset="77"/>
                  <a:ea typeface="+mn-ea"/>
                  <a:cs typeface="Poppins Light" pitchFamily="2" charset="77"/>
                </a:rPr>
                <a:t>Dg</a:t>
              </a:r>
              <a:endParaRPr kumimoji="0" lang="en-US" sz="2800" b="0" i="0" u="none" strike="noStrike" kern="1200" cap="none" normalizeH="0" baseline="30000" noProof="0" dirty="0">
                <a:ln>
                  <a:noFill/>
                </a:ln>
                <a:effectLst/>
                <a:uLnTx/>
                <a:uFillTx/>
                <a:latin typeface="Poppins Light" pitchFamily="2" charset="77"/>
                <a:ea typeface="+mn-ea"/>
                <a:cs typeface="Poppins Light" pitchFamily="2" charset="77"/>
              </a:endParaRPr>
            </a:p>
          </p:txBody>
        </p:sp>
        <p:grpSp>
          <p:nvGrpSpPr>
            <p:cNvPr id="142" name="Group 141">
              <a:extLst>
                <a:ext uri="{FF2B5EF4-FFF2-40B4-BE49-F238E27FC236}">
                  <a16:creationId xmlns:a16="http://schemas.microsoft.com/office/drawing/2014/main" id="{A0C57D5E-B866-D892-C1B4-2E03DE69DADC}"/>
                </a:ext>
              </a:extLst>
            </p:cNvPr>
            <p:cNvGrpSpPr/>
            <p:nvPr/>
          </p:nvGrpSpPr>
          <p:grpSpPr>
            <a:xfrm>
              <a:off x="1612582" y="917536"/>
              <a:ext cx="2944185" cy="847042"/>
              <a:chOff x="1612582" y="917536"/>
              <a:chExt cx="2944185" cy="847042"/>
            </a:xfrm>
          </p:grpSpPr>
          <p:sp>
            <p:nvSpPr>
              <p:cNvPr id="119" name="TextBox 118">
                <a:extLst>
                  <a:ext uri="{FF2B5EF4-FFF2-40B4-BE49-F238E27FC236}">
                    <a16:creationId xmlns:a16="http://schemas.microsoft.com/office/drawing/2014/main" id="{B74CADE4-F934-A8C5-4146-107149DDC125}"/>
                  </a:ext>
                </a:extLst>
              </p:cNvPr>
              <p:cNvSpPr txBox="1"/>
              <p:nvPr/>
            </p:nvSpPr>
            <p:spPr>
              <a:xfrm>
                <a:off x="1612582" y="917536"/>
                <a:ext cx="825463" cy="307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700" dirty="0">
                    <a:latin typeface="Poppins Light" pitchFamily="2" charset="77"/>
                    <a:cs typeface="Poppins Light" pitchFamily="2" charset="77"/>
                  </a:rPr>
                  <a:t>2025 </a:t>
                </a:r>
                <a:r>
                  <a:rPr lang="en-US" sz="700" dirty="0" err="1">
                    <a:latin typeface="Poppins Light" pitchFamily="2" charset="77"/>
                    <a:cs typeface="Poppins Light" pitchFamily="2" charset="77"/>
                  </a:rPr>
                  <a:t>Büyüme</a:t>
                </a:r>
                <a:r>
                  <a:rPr lang="en-US" sz="700" dirty="0">
                    <a:latin typeface="Poppins Light" pitchFamily="2" charset="77"/>
                    <a:cs typeface="Poppins Light" pitchFamily="2" charset="77"/>
                  </a:rPr>
                  <a:t> </a:t>
                </a:r>
                <a:r>
                  <a:rPr lang="en-US" sz="700" dirty="0" err="1">
                    <a:latin typeface="Poppins Light" pitchFamily="2" charset="77"/>
                    <a:cs typeface="Poppins Light" pitchFamily="2" charset="77"/>
                  </a:rPr>
                  <a:t>Yüzdesi</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122" name="TextBox 121">
                <a:extLst>
                  <a:ext uri="{FF2B5EF4-FFF2-40B4-BE49-F238E27FC236}">
                    <a16:creationId xmlns:a16="http://schemas.microsoft.com/office/drawing/2014/main" id="{8C041149-9D3C-D24E-67FC-1F2CB18ABAA6}"/>
                  </a:ext>
                </a:extLst>
              </p:cNvPr>
              <p:cNvSpPr txBox="1"/>
              <p:nvPr/>
            </p:nvSpPr>
            <p:spPr>
              <a:xfrm>
                <a:off x="3923187" y="918777"/>
                <a:ext cx="579503" cy="307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2025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Toplam</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Reklam</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Geliri</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26" name="Straight Arrow Connector 125">
                <a:extLst>
                  <a:ext uri="{FF2B5EF4-FFF2-40B4-BE49-F238E27FC236}">
                    <a16:creationId xmlns:a16="http://schemas.microsoft.com/office/drawing/2014/main" id="{DC727A09-5591-A8DF-9E32-9ADBAAC4D889}"/>
                  </a:ext>
                </a:extLst>
              </p:cNvPr>
              <p:cNvCxnSpPr>
                <a:cxnSpLocks/>
              </p:cNvCxnSpPr>
              <p:nvPr/>
            </p:nvCxnSpPr>
            <p:spPr>
              <a:xfrm>
                <a:off x="2191343" y="1017963"/>
                <a:ext cx="345264"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7F3A3FC5-F9AD-3E27-0697-2B78C670435D}"/>
                  </a:ext>
                </a:extLst>
              </p:cNvPr>
              <p:cNvCxnSpPr>
                <a:cxnSpLocks/>
              </p:cNvCxnSpPr>
              <p:nvPr/>
            </p:nvCxnSpPr>
            <p:spPr>
              <a:xfrm flipH="1">
                <a:off x="3550451" y="1005030"/>
                <a:ext cx="334608"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FE32A52A-E9E1-452D-A0EC-1CC2DAB04CE0}"/>
                  </a:ext>
                </a:extLst>
              </p:cNvPr>
              <p:cNvSpPr txBox="1"/>
              <p:nvPr/>
            </p:nvSpPr>
            <p:spPr>
              <a:xfrm>
                <a:off x="3928103" y="1291223"/>
                <a:ext cx="628664" cy="20005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Trend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sembol</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34" name="Straight Arrow Connector 133">
                <a:extLst>
                  <a:ext uri="{FF2B5EF4-FFF2-40B4-BE49-F238E27FC236}">
                    <a16:creationId xmlns:a16="http://schemas.microsoft.com/office/drawing/2014/main" id="{80F8B8E5-72AE-0A28-7618-CE3EAE3871E7}"/>
                  </a:ext>
                </a:extLst>
              </p:cNvPr>
              <p:cNvCxnSpPr>
                <a:cxnSpLocks/>
              </p:cNvCxnSpPr>
              <p:nvPr/>
            </p:nvCxnSpPr>
            <p:spPr>
              <a:xfrm flipH="1">
                <a:off x="3218688" y="1387308"/>
                <a:ext cx="676541"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874C3564-C64F-2862-894D-38ADA084F8C1}"/>
                  </a:ext>
                </a:extLst>
              </p:cNvPr>
              <p:cNvSpPr txBox="1"/>
              <p:nvPr/>
            </p:nvSpPr>
            <p:spPr>
              <a:xfrm>
                <a:off x="3928103" y="1564523"/>
                <a:ext cx="559839" cy="20005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Trend </a:t>
                </a:r>
                <a:r>
                  <a:rPr lang="en-US" sz="700" dirty="0" err="1">
                    <a:latin typeface="Poppins Light" pitchFamily="2" charset="77"/>
                    <a:cs typeface="Poppins Light" pitchFamily="2" charset="77"/>
                  </a:rPr>
                  <a:t>İsmi</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39" name="Straight Arrow Connector 138">
                <a:extLst>
                  <a:ext uri="{FF2B5EF4-FFF2-40B4-BE49-F238E27FC236}">
                    <a16:creationId xmlns:a16="http://schemas.microsoft.com/office/drawing/2014/main" id="{D35494EE-6585-9C5D-FE4B-2194CD4EFD84}"/>
                  </a:ext>
                </a:extLst>
              </p:cNvPr>
              <p:cNvCxnSpPr>
                <a:cxnSpLocks/>
              </p:cNvCxnSpPr>
              <p:nvPr/>
            </p:nvCxnSpPr>
            <p:spPr>
              <a:xfrm flipH="1">
                <a:off x="3057348" y="1656988"/>
                <a:ext cx="835742"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8BE7ABDC-8ED7-15E1-EBD4-268515B7B199}"/>
                </a:ext>
              </a:extLst>
            </p:cNvPr>
            <p:cNvSpPr txBox="1"/>
            <p:nvPr/>
          </p:nvSpPr>
          <p:spPr>
            <a:xfrm>
              <a:off x="2675063" y="1564970"/>
              <a:ext cx="326434" cy="20005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effectLst/>
                  <a:uLnTx/>
                  <a:uFillTx/>
                  <a:latin typeface="Poppins" pitchFamily="2" charset="77"/>
                  <a:cs typeface="Poppins" pitchFamily="2" charset="77"/>
                </a:rPr>
                <a:t>Dijital</a:t>
              </a:r>
              <a:endParaRPr kumimoji="0" lang="en-US" sz="700" u="none" strike="noStrike" kern="1200" cap="none" normalizeH="0" baseline="30000" noProof="0" dirty="0">
                <a:ln>
                  <a:noFill/>
                </a:ln>
                <a:effectLst/>
                <a:uLnTx/>
                <a:uFillTx/>
                <a:latin typeface="Poppins" pitchFamily="2" charset="77"/>
                <a:cs typeface="Poppins" pitchFamily="2" charset="77"/>
              </a:endParaRPr>
            </a:p>
          </p:txBody>
        </p:sp>
      </p:grpSp>
      <p:sp>
        <p:nvSpPr>
          <p:cNvPr id="148" name="TextBox 147">
            <a:extLst>
              <a:ext uri="{FF2B5EF4-FFF2-40B4-BE49-F238E27FC236}">
                <a16:creationId xmlns:a16="http://schemas.microsoft.com/office/drawing/2014/main" id="{E18701BD-AD73-BC4E-BE6E-E654941E9AE0}"/>
              </a:ext>
            </a:extLst>
          </p:cNvPr>
          <p:cNvSpPr txBox="1"/>
          <p:nvPr/>
        </p:nvSpPr>
        <p:spPr>
          <a:xfrm>
            <a:off x="1799062" y="7427779"/>
            <a:ext cx="3958644" cy="794320"/>
          </a:xfrm>
          <a:prstGeom prst="rect">
            <a:avLst/>
          </a:prstGeom>
          <a:noFill/>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lang="en-US" sz="1400" dirty="0">
                <a:latin typeface="Poppins" panose="00000500000000000000" pitchFamily="2" charset="0"/>
                <a:cs typeface="Poppins" panose="00000500000000000000" pitchFamily="2" charset="0"/>
              </a:rPr>
              <a:t>"Pure-play“(</a:t>
            </a:r>
            <a:r>
              <a:rPr lang="en-US" sz="1400" dirty="0" err="1">
                <a:latin typeface="Poppins" panose="00000500000000000000" pitchFamily="2" charset="0"/>
                <a:cs typeface="Poppins" panose="00000500000000000000" pitchFamily="2" charset="0"/>
              </a:rPr>
              <a:t>Sadece</a:t>
            </a:r>
            <a:r>
              <a:rPr lang="en-US" sz="1400" dirty="0">
                <a:latin typeface="Poppins" panose="00000500000000000000" pitchFamily="2" charset="0"/>
                <a:cs typeface="Poppins" panose="00000500000000000000" pitchFamily="2" charset="0"/>
              </a:rPr>
              <a:t> </a:t>
            </a:r>
            <a:r>
              <a:rPr lang="en-US" sz="1400" dirty="0" err="1">
                <a:latin typeface="Poppins" panose="00000500000000000000" pitchFamily="2" charset="0"/>
                <a:cs typeface="Poppins" panose="00000500000000000000" pitchFamily="2" charset="0"/>
              </a:rPr>
              <a:t>dijital</a:t>
            </a:r>
            <a:r>
              <a:rPr lang="en-US" sz="1400" dirty="0">
                <a:latin typeface="Poppins" panose="00000500000000000000" pitchFamily="2" charset="0"/>
                <a:cs typeface="Poppins" panose="00000500000000000000" pitchFamily="2" charset="0"/>
              </a:rPr>
              <a:t> </a:t>
            </a:r>
            <a:r>
              <a:rPr lang="en-US" sz="1400" dirty="0" err="1">
                <a:latin typeface="Poppins" panose="00000500000000000000" pitchFamily="2" charset="0"/>
                <a:cs typeface="Poppins" panose="00000500000000000000" pitchFamily="2" charset="0"/>
              </a:rPr>
              <a:t>odaklı</a:t>
            </a:r>
            <a:r>
              <a:rPr lang="en-US" sz="1400" dirty="0">
                <a:latin typeface="Poppins" panose="00000500000000000000" pitchFamily="2" charset="0"/>
                <a:cs typeface="Poppins" panose="00000500000000000000" pitchFamily="2" charset="0"/>
              </a:rPr>
              <a:t>) </a:t>
            </a:r>
            <a:r>
              <a:rPr lang="en-US" sz="1400" dirty="0" err="1">
                <a:latin typeface="Poppins" panose="00000500000000000000" pitchFamily="2" charset="0"/>
                <a:cs typeface="Poppins" panose="00000500000000000000" pitchFamily="2" charset="0"/>
              </a:rPr>
              <a:t>dijital</a:t>
            </a:r>
            <a:r>
              <a:rPr lang="en-US" sz="1400" dirty="0">
                <a:latin typeface="Poppins" panose="00000500000000000000" pitchFamily="2" charset="0"/>
                <a:cs typeface="Poppins" panose="00000500000000000000" pitchFamily="2" charset="0"/>
              </a:rPr>
              <a:t>, CTV </a:t>
            </a:r>
            <a:r>
              <a:rPr lang="en-US" sz="1400" dirty="0" err="1">
                <a:latin typeface="Poppins" panose="00000500000000000000" pitchFamily="2" charset="0"/>
                <a:cs typeface="Poppins" panose="00000500000000000000" pitchFamily="2" charset="0"/>
              </a:rPr>
              <a:t>ve</a:t>
            </a:r>
            <a:r>
              <a:rPr lang="en-US" sz="1400" dirty="0">
                <a:latin typeface="Poppins" panose="00000500000000000000" pitchFamily="2" charset="0"/>
                <a:cs typeface="Poppins" panose="00000500000000000000" pitchFamily="2" charset="0"/>
              </a:rPr>
              <a:t> </a:t>
            </a:r>
            <a:r>
              <a:rPr lang="en-US" sz="1400" dirty="0" err="1">
                <a:latin typeface="Poppins" panose="00000500000000000000" pitchFamily="2" charset="0"/>
                <a:cs typeface="Poppins" panose="00000500000000000000" pitchFamily="2" charset="0"/>
              </a:rPr>
              <a:t>dijital</a:t>
            </a:r>
            <a:r>
              <a:rPr lang="en-US" sz="1400" dirty="0">
                <a:latin typeface="Poppins" panose="00000500000000000000" pitchFamily="2" charset="0"/>
                <a:cs typeface="Poppins" panose="00000500000000000000" pitchFamily="2" charset="0"/>
              </a:rPr>
              <a:t>(DOOH) </a:t>
            </a:r>
            <a:r>
              <a:rPr lang="en-US" sz="1400" dirty="0" err="1">
                <a:latin typeface="Poppins" panose="00000500000000000000" pitchFamily="2" charset="0"/>
                <a:cs typeface="Poppins" panose="00000500000000000000" pitchFamily="2" charset="0"/>
              </a:rPr>
              <a:t>gibi</a:t>
            </a:r>
            <a:r>
              <a:rPr lang="en-US" sz="1400" dirty="0">
                <a:latin typeface="Poppins" panose="00000500000000000000" pitchFamily="2" charset="0"/>
                <a:cs typeface="Poppins" panose="00000500000000000000" pitchFamily="2" charset="0"/>
              </a:rPr>
              <a:t> </a:t>
            </a:r>
            <a:r>
              <a:rPr lang="en-US" sz="1400" dirty="0" err="1">
                <a:latin typeface="Poppins" panose="00000500000000000000" pitchFamily="2" charset="0"/>
                <a:cs typeface="Poppins" panose="00000500000000000000" pitchFamily="2" charset="0"/>
              </a:rPr>
              <a:t>geleneksel</a:t>
            </a:r>
            <a:r>
              <a:rPr lang="en-US" sz="1400" dirty="0">
                <a:latin typeface="Poppins" panose="00000500000000000000" pitchFamily="2" charset="0"/>
                <a:cs typeface="Poppins" panose="00000500000000000000" pitchFamily="2" charset="0"/>
              </a:rPr>
              <a:t> </a:t>
            </a:r>
            <a:r>
              <a:rPr lang="en-US" sz="1400" dirty="0" err="1">
                <a:latin typeface="Poppins" panose="00000500000000000000" pitchFamily="2" charset="0"/>
                <a:cs typeface="Poppins" panose="00000500000000000000" pitchFamily="2" charset="0"/>
              </a:rPr>
              <a:t>medyanın</a:t>
            </a:r>
            <a:r>
              <a:rPr lang="en-US" sz="1400" dirty="0">
                <a:latin typeface="Poppins" panose="00000500000000000000" pitchFamily="2" charset="0"/>
                <a:cs typeface="Poppins" panose="00000500000000000000" pitchFamily="2" charset="0"/>
              </a:rPr>
              <a:t> </a:t>
            </a:r>
            <a:r>
              <a:rPr lang="en-US" sz="1400" dirty="0" err="1">
                <a:latin typeface="Poppins" panose="00000500000000000000" pitchFamily="2" charset="0"/>
                <a:cs typeface="Poppins" panose="00000500000000000000" pitchFamily="2" charset="0"/>
              </a:rPr>
              <a:t>dijital</a:t>
            </a:r>
            <a:r>
              <a:rPr lang="en-US" sz="1400" dirty="0">
                <a:latin typeface="Poppins" panose="00000500000000000000" pitchFamily="2" charset="0"/>
                <a:cs typeface="Poppins" panose="00000500000000000000" pitchFamily="2" charset="0"/>
              </a:rPr>
              <a:t> </a:t>
            </a:r>
            <a:r>
              <a:rPr lang="en-US" sz="1400" dirty="0" err="1">
                <a:latin typeface="Poppins" panose="00000500000000000000" pitchFamily="2" charset="0"/>
                <a:cs typeface="Poppins" panose="00000500000000000000" pitchFamily="2" charset="0"/>
              </a:rPr>
              <a:t>uzantıları</a:t>
            </a:r>
            <a:r>
              <a:rPr lang="en-US" sz="1400" dirty="0">
                <a:latin typeface="Poppins" panose="00000500000000000000" pitchFamily="2" charset="0"/>
                <a:cs typeface="Poppins" panose="00000500000000000000" pitchFamily="2" charset="0"/>
              </a:rPr>
              <a:t> </a:t>
            </a:r>
            <a:r>
              <a:rPr lang="en-US" sz="1400" dirty="0" err="1">
                <a:latin typeface="Poppins" panose="00000500000000000000" pitchFamily="2" charset="0"/>
                <a:cs typeface="Poppins" panose="00000500000000000000" pitchFamily="2" charset="0"/>
              </a:rPr>
              <a:t>hariç</a:t>
            </a:r>
            <a:r>
              <a:rPr lang="en-US" sz="1400" dirty="0">
                <a:latin typeface="Poppins" panose="00000500000000000000" pitchFamily="2" charset="0"/>
                <a:cs typeface="Poppins" panose="00000500000000000000" pitchFamily="2" charset="0"/>
              </a:rPr>
              <a:t>.</a:t>
            </a:r>
            <a:endParaRPr kumimoji="0" lang="en-US" sz="1400" u="none" strike="noStrike" kern="1200" cap="none" spc="40" normalizeH="0" baseline="0" noProof="0" dirty="0">
              <a:ln>
                <a:noFill/>
              </a:ln>
              <a:effectLst/>
              <a:uLnTx/>
              <a:uFillTx/>
              <a:latin typeface="Poppins" panose="00000500000000000000" pitchFamily="2" charset="0"/>
              <a:cs typeface="Poppins" panose="00000500000000000000" pitchFamily="2" charset="0"/>
            </a:endParaRPr>
          </a:p>
        </p:txBody>
      </p:sp>
      <p:grpSp>
        <p:nvGrpSpPr>
          <p:cNvPr id="4" name="Group 3">
            <a:extLst>
              <a:ext uri="{FF2B5EF4-FFF2-40B4-BE49-F238E27FC236}">
                <a16:creationId xmlns:a16="http://schemas.microsoft.com/office/drawing/2014/main" id="{84C62CF5-9894-A821-A4B7-0CE2FDE13B60}"/>
              </a:ext>
            </a:extLst>
          </p:cNvPr>
          <p:cNvGrpSpPr/>
          <p:nvPr/>
        </p:nvGrpSpPr>
        <p:grpSpPr>
          <a:xfrm>
            <a:off x="6853473" y="9317238"/>
            <a:ext cx="473767" cy="474462"/>
            <a:chOff x="8094113" y="5776238"/>
            <a:chExt cx="3738441" cy="3743928"/>
          </a:xfrm>
        </p:grpSpPr>
        <p:sp>
          <p:nvSpPr>
            <p:cNvPr id="7" name="Freeform 6">
              <a:extLst>
                <a:ext uri="{FF2B5EF4-FFF2-40B4-BE49-F238E27FC236}">
                  <a16:creationId xmlns:a16="http://schemas.microsoft.com/office/drawing/2014/main" id="{6A92CEB6-BF29-90CA-23BB-F11EDF5D419B}"/>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03B1C33B-A4E7-1B30-975A-9E68860E0E48}"/>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3C943CEF-312C-BB95-1D47-66CAE14B4B8F}"/>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E0B6E8C6-0F29-5BE3-7EB8-FF1C12CAE751}"/>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endParaRPr lang="en-US" dirty="0"/>
            </a:p>
          </p:txBody>
        </p:sp>
      </p:grpSp>
      <p:grpSp>
        <p:nvGrpSpPr>
          <p:cNvPr id="120" name="Group 119">
            <a:extLst>
              <a:ext uri="{FF2B5EF4-FFF2-40B4-BE49-F238E27FC236}">
                <a16:creationId xmlns:a16="http://schemas.microsoft.com/office/drawing/2014/main" id="{E7969B42-B4DA-7170-9634-F47D374558EA}"/>
              </a:ext>
            </a:extLst>
          </p:cNvPr>
          <p:cNvGrpSpPr/>
          <p:nvPr/>
        </p:nvGrpSpPr>
        <p:grpSpPr>
          <a:xfrm>
            <a:off x="1139453" y="8527441"/>
            <a:ext cx="601591" cy="605544"/>
            <a:chOff x="2671529" y="8871433"/>
            <a:chExt cx="920268" cy="926316"/>
          </a:xfrm>
          <a:solidFill>
            <a:schemeClr val="accent1"/>
          </a:solidFill>
        </p:grpSpPr>
        <p:sp>
          <p:nvSpPr>
            <p:cNvPr id="121" name="Rectangle 120">
              <a:extLst>
                <a:ext uri="{FF2B5EF4-FFF2-40B4-BE49-F238E27FC236}">
                  <a16:creationId xmlns:a16="http://schemas.microsoft.com/office/drawing/2014/main" id="{50FD5C7B-0055-EC05-29D0-E044FFA46379}"/>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24" name="TextBox 123">
              <a:extLst>
                <a:ext uri="{FF2B5EF4-FFF2-40B4-BE49-F238E27FC236}">
                  <a16:creationId xmlns:a16="http://schemas.microsoft.com/office/drawing/2014/main" id="{66761018-3EA1-0338-0321-6705D3BCE7E6}"/>
                </a:ext>
              </a:extLst>
            </p:cNvPr>
            <p:cNvSpPr txBox="1"/>
            <p:nvPr/>
          </p:nvSpPr>
          <p:spPr>
            <a:xfrm>
              <a:off x="2748210" y="8871974"/>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25" name="TextBox 124">
              <a:extLst>
                <a:ext uri="{FF2B5EF4-FFF2-40B4-BE49-F238E27FC236}">
                  <a16:creationId xmlns:a16="http://schemas.microsoft.com/office/drawing/2014/main" id="{BCABDFB9-0D6F-5D9B-B623-923A8EEDA54D}"/>
                </a:ext>
              </a:extLst>
            </p:cNvPr>
            <p:cNvSpPr txBox="1"/>
            <p:nvPr/>
          </p:nvSpPr>
          <p:spPr>
            <a:xfrm>
              <a:off x="2737058" y="9116854"/>
              <a:ext cx="511640"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Tv</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31" name="TextBox 130">
              <a:extLst>
                <a:ext uri="{FF2B5EF4-FFF2-40B4-BE49-F238E27FC236}">
                  <a16:creationId xmlns:a16="http://schemas.microsoft.com/office/drawing/2014/main" id="{8EC753C4-97E8-7AA1-BECB-DD73A25F092F}"/>
                </a:ext>
              </a:extLst>
            </p:cNvPr>
            <p:cNvSpPr txBox="1"/>
            <p:nvPr/>
          </p:nvSpPr>
          <p:spPr>
            <a:xfrm>
              <a:off x="2761399" y="9515261"/>
              <a:ext cx="813106"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Televizyon</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50" name="Group 149">
            <a:extLst>
              <a:ext uri="{FF2B5EF4-FFF2-40B4-BE49-F238E27FC236}">
                <a16:creationId xmlns:a16="http://schemas.microsoft.com/office/drawing/2014/main" id="{377D4ACA-6721-C98C-324D-1050C0A4F03F}"/>
              </a:ext>
            </a:extLst>
          </p:cNvPr>
          <p:cNvGrpSpPr/>
          <p:nvPr/>
        </p:nvGrpSpPr>
        <p:grpSpPr>
          <a:xfrm>
            <a:off x="495300" y="9190112"/>
            <a:ext cx="601591" cy="605543"/>
            <a:chOff x="2671529" y="8871433"/>
            <a:chExt cx="920268" cy="926314"/>
          </a:xfrm>
          <a:solidFill>
            <a:schemeClr val="accent1"/>
          </a:solidFill>
        </p:grpSpPr>
        <p:sp>
          <p:nvSpPr>
            <p:cNvPr id="161" name="Rectangle 160">
              <a:extLst>
                <a:ext uri="{FF2B5EF4-FFF2-40B4-BE49-F238E27FC236}">
                  <a16:creationId xmlns:a16="http://schemas.microsoft.com/office/drawing/2014/main" id="{0D492B4A-FEAA-F2AF-F1F6-DF3A59B8EE80}"/>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8" name="TextBox 167">
              <a:extLst>
                <a:ext uri="{FF2B5EF4-FFF2-40B4-BE49-F238E27FC236}">
                  <a16:creationId xmlns:a16="http://schemas.microsoft.com/office/drawing/2014/main" id="{45318DA9-28F6-CCE0-C495-654E72FE6BBA}"/>
                </a:ext>
              </a:extLst>
            </p:cNvPr>
            <p:cNvSpPr txBox="1"/>
            <p:nvPr/>
          </p:nvSpPr>
          <p:spPr>
            <a:xfrm>
              <a:off x="2748210" y="8871974"/>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69" name="TextBox 168">
              <a:extLst>
                <a:ext uri="{FF2B5EF4-FFF2-40B4-BE49-F238E27FC236}">
                  <a16:creationId xmlns:a16="http://schemas.microsoft.com/office/drawing/2014/main" id="{A0BA7185-B914-A860-12CC-F0CFE2248464}"/>
                </a:ext>
              </a:extLst>
            </p:cNvPr>
            <p:cNvSpPr txBox="1"/>
            <p:nvPr/>
          </p:nvSpPr>
          <p:spPr>
            <a:xfrm>
              <a:off x="2737059" y="9116854"/>
              <a:ext cx="511641"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Au</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70" name="TextBox 169">
              <a:extLst>
                <a:ext uri="{FF2B5EF4-FFF2-40B4-BE49-F238E27FC236}">
                  <a16:creationId xmlns:a16="http://schemas.microsoft.com/office/drawing/2014/main" id="{EB35D9C2-B0E3-212A-A886-FC5E7454A982}"/>
                </a:ext>
              </a:extLst>
            </p:cNvPr>
            <p:cNvSpPr txBox="1"/>
            <p:nvPr/>
          </p:nvSpPr>
          <p:spPr>
            <a:xfrm>
              <a:off x="2761399" y="9515259"/>
              <a:ext cx="384987"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Ses</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71" name="Group 170">
            <a:extLst>
              <a:ext uri="{FF2B5EF4-FFF2-40B4-BE49-F238E27FC236}">
                <a16:creationId xmlns:a16="http://schemas.microsoft.com/office/drawing/2014/main" id="{0E8F70B0-F29E-F255-648F-8CD260068DB0}"/>
              </a:ext>
            </a:extLst>
          </p:cNvPr>
          <p:cNvGrpSpPr/>
          <p:nvPr/>
        </p:nvGrpSpPr>
        <p:grpSpPr>
          <a:xfrm>
            <a:off x="1139453" y="9190109"/>
            <a:ext cx="601591" cy="605544"/>
            <a:chOff x="2671529" y="8871433"/>
            <a:chExt cx="920268" cy="926316"/>
          </a:xfrm>
          <a:solidFill>
            <a:schemeClr val="accent1"/>
          </a:solidFill>
        </p:grpSpPr>
        <p:sp>
          <p:nvSpPr>
            <p:cNvPr id="172" name="Rectangle 171">
              <a:extLst>
                <a:ext uri="{FF2B5EF4-FFF2-40B4-BE49-F238E27FC236}">
                  <a16:creationId xmlns:a16="http://schemas.microsoft.com/office/drawing/2014/main" id="{D447DCD6-F8A0-E0C2-F44E-D9F672D2D988}"/>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74" name="TextBox 173">
              <a:extLst>
                <a:ext uri="{FF2B5EF4-FFF2-40B4-BE49-F238E27FC236}">
                  <a16:creationId xmlns:a16="http://schemas.microsoft.com/office/drawing/2014/main" id="{EE8EB1A6-61B0-18C8-2CDE-C455E90176D7}"/>
                </a:ext>
              </a:extLst>
            </p:cNvPr>
            <p:cNvSpPr txBox="1"/>
            <p:nvPr/>
          </p:nvSpPr>
          <p:spPr>
            <a:xfrm>
              <a:off x="2748209" y="8871975"/>
              <a:ext cx="538729" cy="37665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75" name="TextBox 174">
              <a:extLst>
                <a:ext uri="{FF2B5EF4-FFF2-40B4-BE49-F238E27FC236}">
                  <a16:creationId xmlns:a16="http://schemas.microsoft.com/office/drawing/2014/main" id="{BFCAA4CE-8181-84C9-EEBE-AF63451B6D57}"/>
                </a:ext>
              </a:extLst>
            </p:cNvPr>
            <p:cNvSpPr txBox="1"/>
            <p:nvPr/>
          </p:nvSpPr>
          <p:spPr>
            <a:xfrm>
              <a:off x="2737058" y="9116854"/>
              <a:ext cx="511640"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Pr</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76" name="TextBox 175">
              <a:extLst>
                <a:ext uri="{FF2B5EF4-FFF2-40B4-BE49-F238E27FC236}">
                  <a16:creationId xmlns:a16="http://schemas.microsoft.com/office/drawing/2014/main" id="{BDE6C45E-6DDC-8443-AA24-FD27EAA35EC3}"/>
                </a:ext>
              </a:extLst>
            </p:cNvPr>
            <p:cNvSpPr txBox="1"/>
            <p:nvPr/>
          </p:nvSpPr>
          <p:spPr>
            <a:xfrm>
              <a:off x="2761400" y="9515261"/>
              <a:ext cx="506788"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Bası</a:t>
              </a:r>
              <a:r>
                <a:rPr kumimoji="0" lang="tr-TR" sz="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n</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77" name="Group 176">
            <a:extLst>
              <a:ext uri="{FF2B5EF4-FFF2-40B4-BE49-F238E27FC236}">
                <a16:creationId xmlns:a16="http://schemas.microsoft.com/office/drawing/2014/main" id="{06D3CE18-6B5B-765D-8C59-17AFDA222050}"/>
              </a:ext>
            </a:extLst>
          </p:cNvPr>
          <p:cNvGrpSpPr/>
          <p:nvPr/>
        </p:nvGrpSpPr>
        <p:grpSpPr>
          <a:xfrm>
            <a:off x="1791009" y="9190109"/>
            <a:ext cx="601591" cy="605544"/>
            <a:chOff x="2671529" y="8871433"/>
            <a:chExt cx="920268" cy="926316"/>
          </a:xfrm>
          <a:solidFill>
            <a:schemeClr val="accent1"/>
          </a:solidFill>
        </p:grpSpPr>
        <p:sp>
          <p:nvSpPr>
            <p:cNvPr id="178" name="Rectangle 177">
              <a:extLst>
                <a:ext uri="{FF2B5EF4-FFF2-40B4-BE49-F238E27FC236}">
                  <a16:creationId xmlns:a16="http://schemas.microsoft.com/office/drawing/2014/main" id="{35A7603C-78A0-C8E8-F0ED-C34526C58475}"/>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80" name="TextBox 179">
              <a:extLst>
                <a:ext uri="{FF2B5EF4-FFF2-40B4-BE49-F238E27FC236}">
                  <a16:creationId xmlns:a16="http://schemas.microsoft.com/office/drawing/2014/main" id="{C14DD9A4-5A14-9EC4-4A71-0D01051B77FD}"/>
                </a:ext>
              </a:extLst>
            </p:cNvPr>
            <p:cNvSpPr txBox="1"/>
            <p:nvPr/>
          </p:nvSpPr>
          <p:spPr>
            <a:xfrm>
              <a:off x="2748211" y="8871975"/>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81" name="TextBox 180">
              <a:extLst>
                <a:ext uri="{FF2B5EF4-FFF2-40B4-BE49-F238E27FC236}">
                  <a16:creationId xmlns:a16="http://schemas.microsoft.com/office/drawing/2014/main" id="{3AE98035-3510-C69F-CE50-0583F8C29772}"/>
                </a:ext>
              </a:extLst>
            </p:cNvPr>
            <p:cNvSpPr txBox="1"/>
            <p:nvPr/>
          </p:nvSpPr>
          <p:spPr>
            <a:xfrm>
              <a:off x="2737058" y="9116854"/>
              <a:ext cx="842598"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Cn</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82" name="TextBox 181">
              <a:extLst>
                <a:ext uri="{FF2B5EF4-FFF2-40B4-BE49-F238E27FC236}">
                  <a16:creationId xmlns:a16="http://schemas.microsoft.com/office/drawing/2014/main" id="{1CDDD76A-DA32-B977-E16B-B071B1DDC2E5}"/>
                </a:ext>
              </a:extLst>
            </p:cNvPr>
            <p:cNvSpPr txBox="1"/>
            <p:nvPr/>
          </p:nvSpPr>
          <p:spPr>
            <a:xfrm>
              <a:off x="2761399" y="9515261"/>
              <a:ext cx="699335"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600" dirty="0">
                  <a:solidFill>
                    <a:schemeClr val="bg1"/>
                  </a:solidFill>
                  <a:latin typeface="Poppins Light" pitchFamily="2" charset="77"/>
                  <a:cs typeface="Poppins Light" pitchFamily="2" charset="77"/>
                </a:rPr>
                <a:t>S</a:t>
              </a: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inema</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sp>
        <p:nvSpPr>
          <p:cNvPr id="12" name="Freeform 11">
            <a:extLst>
              <a:ext uri="{FF2B5EF4-FFF2-40B4-BE49-F238E27FC236}">
                <a16:creationId xmlns:a16="http://schemas.microsoft.com/office/drawing/2014/main" id="{6288D81D-BA32-7D93-4C54-9436753368E4}"/>
              </a:ext>
            </a:extLst>
          </p:cNvPr>
          <p:cNvSpPr/>
          <p:nvPr/>
        </p:nvSpPr>
        <p:spPr>
          <a:xfrm>
            <a:off x="9107535"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13" name="Freeform 12">
            <a:extLst>
              <a:ext uri="{FF2B5EF4-FFF2-40B4-BE49-F238E27FC236}">
                <a16:creationId xmlns:a16="http://schemas.microsoft.com/office/drawing/2014/main" id="{E4FACE50-E3F8-DCC1-99BC-A3F34B610269}"/>
              </a:ext>
            </a:extLst>
          </p:cNvPr>
          <p:cNvSpPr/>
          <p:nvPr/>
        </p:nvSpPr>
        <p:spPr>
          <a:xfrm>
            <a:off x="910753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67D92F1-408E-909C-56DA-68C40B5D7A5D}"/>
              </a:ext>
            </a:extLst>
          </p:cNvPr>
          <p:cNvSpPr/>
          <p:nvPr/>
        </p:nvSpPr>
        <p:spPr>
          <a:xfrm>
            <a:off x="9826907"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bg1"/>
            </a:solid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F9C9A7E-D7EF-0F39-E1A6-A0BC6C04F04B}"/>
              </a:ext>
            </a:extLst>
          </p:cNvPr>
          <p:cNvSpPr/>
          <p:nvPr/>
        </p:nvSpPr>
        <p:spPr>
          <a:xfrm>
            <a:off x="874784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9473E102-37C6-3814-33C9-B7F3E8A1FE4F}"/>
              </a:ext>
            </a:extLst>
          </p:cNvPr>
          <p:cNvSpPr/>
          <p:nvPr/>
        </p:nvSpPr>
        <p:spPr>
          <a:xfrm>
            <a:off x="9826907"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6005C9EA-C9CF-B0D6-B52B-3E75DD5AFE65}"/>
              </a:ext>
            </a:extLst>
          </p:cNvPr>
          <p:cNvSpPr/>
          <p:nvPr/>
        </p:nvSpPr>
        <p:spPr>
          <a:xfrm>
            <a:off x="8747849"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4986" cap="rnd">
            <a:solidFill>
              <a:schemeClr val="bg1"/>
            </a:solid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D5853-9D0B-87DE-472F-0C4FDA6950B0}"/>
              </a:ext>
            </a:extLst>
          </p:cNvPr>
          <p:cNvSpPr/>
          <p:nvPr/>
        </p:nvSpPr>
        <p:spPr>
          <a:xfrm>
            <a:off x="10186593"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19" name="Freeform 18">
            <a:extLst>
              <a:ext uri="{FF2B5EF4-FFF2-40B4-BE49-F238E27FC236}">
                <a16:creationId xmlns:a16="http://schemas.microsoft.com/office/drawing/2014/main" id="{ED3517B4-CD91-31A4-7C39-61D7DE6A6D19}"/>
              </a:ext>
            </a:extLst>
          </p:cNvPr>
          <p:cNvSpPr/>
          <p:nvPr/>
        </p:nvSpPr>
        <p:spPr>
          <a:xfrm>
            <a:off x="1018659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3C1A7C1-37EC-0BEE-ED7A-0AD7F661FDA5}"/>
              </a:ext>
            </a:extLst>
          </p:cNvPr>
          <p:cNvSpPr/>
          <p:nvPr/>
        </p:nvSpPr>
        <p:spPr>
          <a:xfrm>
            <a:off x="10905965"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D1B5C67-1C78-7820-ACD7-0D0C73960209}"/>
              </a:ext>
            </a:extLst>
          </p:cNvPr>
          <p:cNvSpPr/>
          <p:nvPr/>
        </p:nvSpPr>
        <p:spPr>
          <a:xfrm>
            <a:off x="982690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479BD7-462D-EA8C-0A03-25F06193AD84}"/>
              </a:ext>
            </a:extLst>
          </p:cNvPr>
          <p:cNvSpPr/>
          <p:nvPr/>
        </p:nvSpPr>
        <p:spPr>
          <a:xfrm>
            <a:off x="10905965"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6796EDC-993B-518B-9057-BD37C0029363}"/>
              </a:ext>
            </a:extLst>
          </p:cNvPr>
          <p:cNvSpPr/>
          <p:nvPr/>
        </p:nvSpPr>
        <p:spPr>
          <a:xfrm>
            <a:off x="11265652"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57" name="Freeform 56">
            <a:extLst>
              <a:ext uri="{FF2B5EF4-FFF2-40B4-BE49-F238E27FC236}">
                <a16:creationId xmlns:a16="http://schemas.microsoft.com/office/drawing/2014/main" id="{2449494F-BBC7-3175-AE4C-ADCCC549BEC6}"/>
              </a:ext>
            </a:extLst>
          </p:cNvPr>
          <p:cNvSpPr/>
          <p:nvPr/>
        </p:nvSpPr>
        <p:spPr>
          <a:xfrm>
            <a:off x="1126565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13B7849F-F0A3-1FDB-08AA-7A7095535AA4}"/>
              </a:ext>
            </a:extLst>
          </p:cNvPr>
          <p:cNvSpPr/>
          <p:nvPr/>
        </p:nvSpPr>
        <p:spPr>
          <a:xfrm>
            <a:off x="11985024"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bg1"/>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A1E66BC3-0ADE-A361-FABA-D246BA19FF19}"/>
              </a:ext>
            </a:extLst>
          </p:cNvPr>
          <p:cNvSpPr/>
          <p:nvPr/>
        </p:nvSpPr>
        <p:spPr>
          <a:xfrm>
            <a:off x="1198502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8CEBF0F-6A21-F34B-855E-B9F847B19A98}"/>
              </a:ext>
            </a:extLst>
          </p:cNvPr>
          <p:cNvSpPr/>
          <p:nvPr/>
        </p:nvSpPr>
        <p:spPr>
          <a:xfrm>
            <a:off x="10905965"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4986" cap="rnd">
            <a:solidFill>
              <a:schemeClr val="bg1"/>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6DC40291-2078-935D-9B03-77D55BF62802}"/>
              </a:ext>
            </a:extLst>
          </p:cNvPr>
          <p:cNvSpPr/>
          <p:nvPr/>
        </p:nvSpPr>
        <p:spPr>
          <a:xfrm>
            <a:off x="1234471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65" name="Freeform 64">
            <a:extLst>
              <a:ext uri="{FF2B5EF4-FFF2-40B4-BE49-F238E27FC236}">
                <a16:creationId xmlns:a16="http://schemas.microsoft.com/office/drawing/2014/main" id="{7A64BC00-7068-2BF3-C3A8-F15300478D4F}"/>
              </a:ext>
            </a:extLst>
          </p:cNvPr>
          <p:cNvSpPr/>
          <p:nvPr/>
        </p:nvSpPr>
        <p:spPr>
          <a:xfrm>
            <a:off x="1234471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087C382-B00C-7A87-954F-674890F81640}"/>
              </a:ext>
            </a:extLst>
          </p:cNvPr>
          <p:cNvSpPr/>
          <p:nvPr/>
        </p:nvSpPr>
        <p:spPr>
          <a:xfrm>
            <a:off x="13064082"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FF7AEF53-CD6A-3C2C-94A5-85DBA7F3CB93}"/>
              </a:ext>
            </a:extLst>
          </p:cNvPr>
          <p:cNvSpPr/>
          <p:nvPr/>
        </p:nvSpPr>
        <p:spPr>
          <a:xfrm>
            <a:off x="1198502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5109E9D5-D16E-25E9-7AF3-14382D0F459D}"/>
              </a:ext>
            </a:extLst>
          </p:cNvPr>
          <p:cNvSpPr/>
          <p:nvPr/>
        </p:nvSpPr>
        <p:spPr>
          <a:xfrm>
            <a:off x="1306408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68A95519-F195-5568-47EA-444900844844}"/>
              </a:ext>
            </a:extLst>
          </p:cNvPr>
          <p:cNvSpPr/>
          <p:nvPr/>
        </p:nvSpPr>
        <p:spPr>
          <a:xfrm>
            <a:off x="11265652"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B347D25C-2E92-4375-3AAE-40F9929130D1}"/>
              </a:ext>
            </a:extLst>
          </p:cNvPr>
          <p:cNvSpPr/>
          <p:nvPr/>
        </p:nvSpPr>
        <p:spPr>
          <a:xfrm>
            <a:off x="10905965"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117903D9-807E-2422-0A08-21F3FB93F1CB}"/>
              </a:ext>
            </a:extLst>
          </p:cNvPr>
          <p:cNvSpPr/>
          <p:nvPr/>
        </p:nvSpPr>
        <p:spPr>
          <a:xfrm>
            <a:off x="11985024"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F1B92807-1D22-7EFD-1190-420141BD110A}"/>
              </a:ext>
            </a:extLst>
          </p:cNvPr>
          <p:cNvSpPr/>
          <p:nvPr/>
        </p:nvSpPr>
        <p:spPr>
          <a:xfrm>
            <a:off x="9107535"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73" name="Freeform 72">
            <a:extLst>
              <a:ext uri="{FF2B5EF4-FFF2-40B4-BE49-F238E27FC236}">
                <a16:creationId xmlns:a16="http://schemas.microsoft.com/office/drawing/2014/main" id="{AA2B2C41-46F3-2F39-D4B7-F85EDE63D664}"/>
              </a:ext>
            </a:extLst>
          </p:cNvPr>
          <p:cNvSpPr/>
          <p:nvPr/>
        </p:nvSpPr>
        <p:spPr>
          <a:xfrm>
            <a:off x="9107535" y="759459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2DB939F-9669-A972-1A16-A0D3AA18D81E}"/>
              </a:ext>
            </a:extLst>
          </p:cNvPr>
          <p:cNvSpPr/>
          <p:nvPr/>
        </p:nvSpPr>
        <p:spPr>
          <a:xfrm>
            <a:off x="9826907" y="63543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bg1"/>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93E250A3-B306-58EA-AD11-10011D25E360}"/>
              </a:ext>
            </a:extLst>
          </p:cNvPr>
          <p:cNvSpPr/>
          <p:nvPr/>
        </p:nvSpPr>
        <p:spPr>
          <a:xfrm>
            <a:off x="8747849" y="69729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2D086144-EFC6-53A3-2DA7-8C1483ED54F6}"/>
              </a:ext>
            </a:extLst>
          </p:cNvPr>
          <p:cNvSpPr/>
          <p:nvPr/>
        </p:nvSpPr>
        <p:spPr>
          <a:xfrm>
            <a:off x="8747849"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6935D4D9-EDE0-5479-13B3-D266D218A2CC}"/>
              </a:ext>
            </a:extLst>
          </p:cNvPr>
          <p:cNvSpPr/>
          <p:nvPr/>
        </p:nvSpPr>
        <p:spPr>
          <a:xfrm>
            <a:off x="9826907" y="69729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50FB7866-4A5D-7A70-08D5-21C001C8C980}"/>
              </a:ext>
            </a:extLst>
          </p:cNvPr>
          <p:cNvSpPr/>
          <p:nvPr/>
        </p:nvSpPr>
        <p:spPr>
          <a:xfrm>
            <a:off x="9826907"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0AB3ADE4-B225-9A2C-AE32-6AE4899FEA6A}"/>
              </a:ext>
            </a:extLst>
          </p:cNvPr>
          <p:cNvSpPr/>
          <p:nvPr/>
        </p:nvSpPr>
        <p:spPr>
          <a:xfrm>
            <a:off x="8747849"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4986" cap="rnd">
            <a:solidFill>
              <a:schemeClr val="bg1"/>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FF10F4A-D70E-AD70-3420-AEF996B62B10}"/>
              </a:ext>
            </a:extLst>
          </p:cNvPr>
          <p:cNvSpPr/>
          <p:nvPr/>
        </p:nvSpPr>
        <p:spPr>
          <a:xfrm>
            <a:off x="8747849"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1427026B-5FF2-1087-ED1F-2FDEBA2D3298}"/>
              </a:ext>
            </a:extLst>
          </p:cNvPr>
          <p:cNvSpPr/>
          <p:nvPr/>
        </p:nvSpPr>
        <p:spPr>
          <a:xfrm>
            <a:off x="10186593" y="69729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86" name="Freeform 85">
            <a:extLst>
              <a:ext uri="{FF2B5EF4-FFF2-40B4-BE49-F238E27FC236}">
                <a16:creationId xmlns:a16="http://schemas.microsoft.com/office/drawing/2014/main" id="{37355F54-E98F-54B0-E20F-F6BE5B521A65}"/>
              </a:ext>
            </a:extLst>
          </p:cNvPr>
          <p:cNvSpPr/>
          <p:nvPr/>
        </p:nvSpPr>
        <p:spPr>
          <a:xfrm>
            <a:off x="10186593" y="821618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0AADAC89-3D26-F06E-218A-67FDB7A9AD5F}"/>
              </a:ext>
            </a:extLst>
          </p:cNvPr>
          <p:cNvSpPr/>
          <p:nvPr/>
        </p:nvSpPr>
        <p:spPr>
          <a:xfrm>
            <a:off x="10905965" y="69729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2F20770A-5D5A-F322-ABAD-59948AD403E8}"/>
              </a:ext>
            </a:extLst>
          </p:cNvPr>
          <p:cNvSpPr/>
          <p:nvPr/>
        </p:nvSpPr>
        <p:spPr>
          <a:xfrm>
            <a:off x="9826907" y="759459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88C0C23B-7230-0DFB-419C-26F5F1C6D99C}"/>
              </a:ext>
            </a:extLst>
          </p:cNvPr>
          <p:cNvSpPr/>
          <p:nvPr/>
        </p:nvSpPr>
        <p:spPr>
          <a:xfrm>
            <a:off x="10905965" y="759459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B04618DD-1154-FD03-5476-DD32919D2F60}"/>
              </a:ext>
            </a:extLst>
          </p:cNvPr>
          <p:cNvSpPr/>
          <p:nvPr/>
        </p:nvSpPr>
        <p:spPr>
          <a:xfrm>
            <a:off x="11265652" y="759459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07791AAA-59D4-F0BA-CA1F-2A508FE26160}"/>
              </a:ext>
            </a:extLst>
          </p:cNvPr>
          <p:cNvSpPr/>
          <p:nvPr/>
        </p:nvSpPr>
        <p:spPr>
          <a:xfrm>
            <a:off x="11985024" y="63543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bg1"/>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63F79A63-E09A-C1CE-00AA-E537585D71B9}"/>
              </a:ext>
            </a:extLst>
          </p:cNvPr>
          <p:cNvSpPr/>
          <p:nvPr/>
        </p:nvSpPr>
        <p:spPr>
          <a:xfrm>
            <a:off x="11985024" y="69729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15AC6BF9-8393-D865-9B24-287E7E81762D}"/>
              </a:ext>
            </a:extLst>
          </p:cNvPr>
          <p:cNvSpPr/>
          <p:nvPr/>
        </p:nvSpPr>
        <p:spPr>
          <a:xfrm>
            <a:off x="10905965"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4986" cap="rnd">
            <a:solidFill>
              <a:schemeClr val="bg1"/>
            </a:solid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83C303E7-14CE-E0D8-6F77-232A9302F76C}"/>
              </a:ext>
            </a:extLst>
          </p:cNvPr>
          <p:cNvSpPr/>
          <p:nvPr/>
        </p:nvSpPr>
        <p:spPr>
          <a:xfrm>
            <a:off x="12344710" y="69729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99" name="Freeform 98">
            <a:extLst>
              <a:ext uri="{FF2B5EF4-FFF2-40B4-BE49-F238E27FC236}">
                <a16:creationId xmlns:a16="http://schemas.microsoft.com/office/drawing/2014/main" id="{9B158C5F-4A8C-A5A8-4453-F09EB84DB0EE}"/>
              </a:ext>
            </a:extLst>
          </p:cNvPr>
          <p:cNvSpPr/>
          <p:nvPr/>
        </p:nvSpPr>
        <p:spPr>
          <a:xfrm>
            <a:off x="12344710" y="821618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156A8399-B2CA-F72B-4639-C1ED1BE50EB9}"/>
              </a:ext>
            </a:extLst>
          </p:cNvPr>
          <p:cNvSpPr/>
          <p:nvPr/>
        </p:nvSpPr>
        <p:spPr>
          <a:xfrm>
            <a:off x="13064082" y="69729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85BCDF67-5059-ACDC-3B6B-62185201AE1D}"/>
              </a:ext>
            </a:extLst>
          </p:cNvPr>
          <p:cNvSpPr/>
          <p:nvPr/>
        </p:nvSpPr>
        <p:spPr>
          <a:xfrm>
            <a:off x="11985024" y="759459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18DCD855-4E30-DFCD-B016-C8DC29B5B567}"/>
              </a:ext>
            </a:extLst>
          </p:cNvPr>
          <p:cNvSpPr/>
          <p:nvPr/>
        </p:nvSpPr>
        <p:spPr>
          <a:xfrm>
            <a:off x="13064082" y="759459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2BE5BC3D-BEB9-19F3-DD7C-C9263AA7DD38}"/>
              </a:ext>
            </a:extLst>
          </p:cNvPr>
          <p:cNvSpPr/>
          <p:nvPr/>
        </p:nvSpPr>
        <p:spPr>
          <a:xfrm>
            <a:off x="1306408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2BE3D717-D56E-D1D2-F091-31AF95146D11}"/>
              </a:ext>
            </a:extLst>
          </p:cNvPr>
          <p:cNvSpPr/>
          <p:nvPr/>
        </p:nvSpPr>
        <p:spPr>
          <a:xfrm>
            <a:off x="13064082"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4986" cap="rnd">
            <a:solidFill>
              <a:schemeClr val="bg1"/>
            </a:solid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47BF67DE-35EE-7C00-3005-A9E17E814B37}"/>
              </a:ext>
            </a:extLst>
          </p:cNvPr>
          <p:cNvSpPr/>
          <p:nvPr/>
        </p:nvSpPr>
        <p:spPr>
          <a:xfrm>
            <a:off x="11265652" y="883778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38ABABCE-01AF-6518-EF4F-3946BD7BAB37}"/>
              </a:ext>
            </a:extLst>
          </p:cNvPr>
          <p:cNvSpPr/>
          <p:nvPr/>
        </p:nvSpPr>
        <p:spPr>
          <a:xfrm>
            <a:off x="10905965" y="821618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B9B399B-C95C-5AAE-26F1-1DC38549C305}"/>
              </a:ext>
            </a:extLst>
          </p:cNvPr>
          <p:cNvSpPr/>
          <p:nvPr/>
        </p:nvSpPr>
        <p:spPr>
          <a:xfrm>
            <a:off x="13064082"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4986" cap="rnd">
            <a:solidFill>
              <a:schemeClr val="bg1"/>
            </a:solid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F75FD10A-C937-8783-045E-10E9A62B279D}"/>
              </a:ext>
            </a:extLst>
          </p:cNvPr>
          <p:cNvSpPr/>
          <p:nvPr/>
        </p:nvSpPr>
        <p:spPr>
          <a:xfrm>
            <a:off x="13064082" y="821618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76208DBB-FEDD-29C0-1AFC-8E74E5795C9C}"/>
              </a:ext>
            </a:extLst>
          </p:cNvPr>
          <p:cNvSpPr/>
          <p:nvPr/>
        </p:nvSpPr>
        <p:spPr>
          <a:xfrm>
            <a:off x="11985024" y="821618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417D4A73-E699-DD37-1F9D-B9A85EDA0866}"/>
              </a:ext>
            </a:extLst>
          </p:cNvPr>
          <p:cNvSpPr/>
          <p:nvPr/>
        </p:nvSpPr>
        <p:spPr>
          <a:xfrm>
            <a:off x="13423768"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112" name="Freeform 111">
            <a:extLst>
              <a:ext uri="{FF2B5EF4-FFF2-40B4-BE49-F238E27FC236}">
                <a16:creationId xmlns:a16="http://schemas.microsoft.com/office/drawing/2014/main" id="{78680366-BA62-BF15-8F97-F3A30F6216D1}"/>
              </a:ext>
            </a:extLst>
          </p:cNvPr>
          <p:cNvSpPr/>
          <p:nvPr/>
        </p:nvSpPr>
        <p:spPr>
          <a:xfrm>
            <a:off x="13423768"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89DE6766-A387-E617-7516-05520FB82091}"/>
              </a:ext>
            </a:extLst>
          </p:cNvPr>
          <p:cNvSpPr/>
          <p:nvPr/>
        </p:nvSpPr>
        <p:spPr>
          <a:xfrm>
            <a:off x="14143140"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bg1"/>
            </a:solid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B31E112C-440D-E1A7-7703-07DE6CFF29AA}"/>
              </a:ext>
            </a:extLst>
          </p:cNvPr>
          <p:cNvSpPr/>
          <p:nvPr/>
        </p:nvSpPr>
        <p:spPr>
          <a:xfrm>
            <a:off x="14143140"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4B68E5E-77BF-3A7F-1886-6BFCC8A33FA6}"/>
              </a:ext>
            </a:extLst>
          </p:cNvPr>
          <p:cNvSpPr/>
          <p:nvPr/>
        </p:nvSpPr>
        <p:spPr>
          <a:xfrm>
            <a:off x="14143140"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94B14EF3-6347-5361-7AD0-14309423C311}"/>
              </a:ext>
            </a:extLst>
          </p:cNvPr>
          <p:cNvSpPr/>
          <p:nvPr/>
        </p:nvSpPr>
        <p:spPr>
          <a:xfrm>
            <a:off x="13423768"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128" name="Freeform 127">
            <a:extLst>
              <a:ext uri="{FF2B5EF4-FFF2-40B4-BE49-F238E27FC236}">
                <a16:creationId xmlns:a16="http://schemas.microsoft.com/office/drawing/2014/main" id="{7328AB45-4D4A-310D-FA0C-CEBCE0010145}"/>
              </a:ext>
            </a:extLst>
          </p:cNvPr>
          <p:cNvSpPr/>
          <p:nvPr/>
        </p:nvSpPr>
        <p:spPr>
          <a:xfrm>
            <a:off x="14143140"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130" name="Freeform 129">
            <a:extLst>
              <a:ext uri="{FF2B5EF4-FFF2-40B4-BE49-F238E27FC236}">
                <a16:creationId xmlns:a16="http://schemas.microsoft.com/office/drawing/2014/main" id="{C81D2BAF-38E0-103E-577C-C8C2A813285C}"/>
              </a:ext>
            </a:extLst>
          </p:cNvPr>
          <p:cNvSpPr/>
          <p:nvPr/>
        </p:nvSpPr>
        <p:spPr>
          <a:xfrm>
            <a:off x="13423768" y="759459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133" name="Freeform 132">
            <a:extLst>
              <a:ext uri="{FF2B5EF4-FFF2-40B4-BE49-F238E27FC236}">
                <a16:creationId xmlns:a16="http://schemas.microsoft.com/office/drawing/2014/main" id="{C411BB48-23CC-988D-C9FD-74267D44C5BA}"/>
              </a:ext>
            </a:extLst>
          </p:cNvPr>
          <p:cNvSpPr/>
          <p:nvPr/>
        </p:nvSpPr>
        <p:spPr>
          <a:xfrm>
            <a:off x="14143140" y="63543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bg1"/>
            </a:solidFill>
            <a:prstDash val="solid"/>
            <a:miter/>
          </a:ln>
        </p:spPr>
        <p:txBody>
          <a:bodyPr rtlCol="0" anchor="ctr"/>
          <a:lstStyle/>
          <a:p>
            <a:endParaRPr lang="en-US" dirty="0"/>
          </a:p>
        </p:txBody>
      </p:sp>
      <p:sp>
        <p:nvSpPr>
          <p:cNvPr id="136" name="Freeform 135">
            <a:extLst>
              <a:ext uri="{FF2B5EF4-FFF2-40B4-BE49-F238E27FC236}">
                <a16:creationId xmlns:a16="http://schemas.microsoft.com/office/drawing/2014/main" id="{68EC76E1-09F5-9E75-4F7B-90B09303B0A9}"/>
              </a:ext>
            </a:extLst>
          </p:cNvPr>
          <p:cNvSpPr/>
          <p:nvPr/>
        </p:nvSpPr>
        <p:spPr>
          <a:xfrm>
            <a:off x="14143140" y="69729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138" name="Freeform 137">
            <a:extLst>
              <a:ext uri="{FF2B5EF4-FFF2-40B4-BE49-F238E27FC236}">
                <a16:creationId xmlns:a16="http://schemas.microsoft.com/office/drawing/2014/main" id="{65BC1759-98F6-5765-4694-394053760793}"/>
              </a:ext>
            </a:extLst>
          </p:cNvPr>
          <p:cNvSpPr/>
          <p:nvPr/>
        </p:nvSpPr>
        <p:spPr>
          <a:xfrm>
            <a:off x="14143140" y="759459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155" name="Freeform 154">
            <a:extLst>
              <a:ext uri="{FF2B5EF4-FFF2-40B4-BE49-F238E27FC236}">
                <a16:creationId xmlns:a16="http://schemas.microsoft.com/office/drawing/2014/main" id="{69005456-6D85-46C0-3818-CACE9AF8FACC}"/>
              </a:ext>
            </a:extLst>
          </p:cNvPr>
          <p:cNvSpPr/>
          <p:nvPr/>
        </p:nvSpPr>
        <p:spPr>
          <a:xfrm>
            <a:off x="13423768" y="883778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183" name="Freeform 182">
            <a:extLst>
              <a:ext uri="{FF2B5EF4-FFF2-40B4-BE49-F238E27FC236}">
                <a16:creationId xmlns:a16="http://schemas.microsoft.com/office/drawing/2014/main" id="{6DBCF75E-8A36-7F1A-F6BA-D251419388BF}"/>
              </a:ext>
            </a:extLst>
          </p:cNvPr>
          <p:cNvSpPr/>
          <p:nvPr/>
        </p:nvSpPr>
        <p:spPr>
          <a:xfrm>
            <a:off x="14143140" y="821618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184" name="Freeform 183">
            <a:extLst>
              <a:ext uri="{FF2B5EF4-FFF2-40B4-BE49-F238E27FC236}">
                <a16:creationId xmlns:a16="http://schemas.microsoft.com/office/drawing/2014/main" id="{537631BB-504B-BD79-DF41-F66FE8598424}"/>
              </a:ext>
            </a:extLst>
          </p:cNvPr>
          <p:cNvSpPr/>
          <p:nvPr/>
        </p:nvSpPr>
        <p:spPr>
          <a:xfrm>
            <a:off x="14502826"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185" name="Freeform 184">
            <a:extLst>
              <a:ext uri="{FF2B5EF4-FFF2-40B4-BE49-F238E27FC236}">
                <a16:creationId xmlns:a16="http://schemas.microsoft.com/office/drawing/2014/main" id="{B0260740-878E-0F75-C1DD-605D20D19189}"/>
              </a:ext>
            </a:extLst>
          </p:cNvPr>
          <p:cNvSpPr/>
          <p:nvPr/>
        </p:nvSpPr>
        <p:spPr>
          <a:xfrm>
            <a:off x="14502826"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186" name="Freeform 185">
            <a:extLst>
              <a:ext uri="{FF2B5EF4-FFF2-40B4-BE49-F238E27FC236}">
                <a16:creationId xmlns:a16="http://schemas.microsoft.com/office/drawing/2014/main" id="{C736727E-489B-6B57-0FDD-DD4CE12714CC}"/>
              </a:ext>
            </a:extLst>
          </p:cNvPr>
          <p:cNvSpPr/>
          <p:nvPr/>
        </p:nvSpPr>
        <p:spPr>
          <a:xfrm>
            <a:off x="15222198" y="448960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4986" cap="rnd">
            <a:solidFill>
              <a:schemeClr val="bg1"/>
            </a:solidFill>
            <a:prstDash val="solid"/>
            <a:miter/>
          </a:ln>
        </p:spPr>
        <p:txBody>
          <a:bodyPr rtlCol="0" anchor="ctr"/>
          <a:lstStyle/>
          <a:p>
            <a:endParaRPr lang="en-US" dirty="0"/>
          </a:p>
        </p:txBody>
      </p:sp>
      <p:sp>
        <p:nvSpPr>
          <p:cNvPr id="187" name="Freeform 186">
            <a:extLst>
              <a:ext uri="{FF2B5EF4-FFF2-40B4-BE49-F238E27FC236}">
                <a16:creationId xmlns:a16="http://schemas.microsoft.com/office/drawing/2014/main" id="{CF94AF47-D8E3-D02B-9645-B021F9057C57}"/>
              </a:ext>
            </a:extLst>
          </p:cNvPr>
          <p:cNvSpPr/>
          <p:nvPr/>
        </p:nvSpPr>
        <p:spPr>
          <a:xfrm>
            <a:off x="15222198" y="51112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4986" cap="rnd">
            <a:solidFill>
              <a:schemeClr val="bg1"/>
            </a:solidFill>
            <a:prstDash val="solid"/>
            <a:miter/>
          </a:ln>
        </p:spPr>
        <p:txBody>
          <a:bodyPr rtlCol="0" anchor="ctr"/>
          <a:lstStyle/>
          <a:p>
            <a:endParaRPr lang="en-US" dirty="0"/>
          </a:p>
        </p:txBody>
      </p:sp>
      <p:sp>
        <p:nvSpPr>
          <p:cNvPr id="188" name="Freeform 187">
            <a:extLst>
              <a:ext uri="{FF2B5EF4-FFF2-40B4-BE49-F238E27FC236}">
                <a16:creationId xmlns:a16="http://schemas.microsoft.com/office/drawing/2014/main" id="{61A9DB33-4D55-206C-970A-4377E9C7FE05}"/>
              </a:ext>
            </a:extLst>
          </p:cNvPr>
          <p:cNvSpPr/>
          <p:nvPr/>
        </p:nvSpPr>
        <p:spPr>
          <a:xfrm>
            <a:off x="14502826" y="69729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189" name="Freeform 188">
            <a:extLst>
              <a:ext uri="{FF2B5EF4-FFF2-40B4-BE49-F238E27FC236}">
                <a16:creationId xmlns:a16="http://schemas.microsoft.com/office/drawing/2014/main" id="{343FDEEC-6CE9-177A-492B-24F89C5A7D55}"/>
              </a:ext>
            </a:extLst>
          </p:cNvPr>
          <p:cNvSpPr/>
          <p:nvPr/>
        </p:nvSpPr>
        <p:spPr>
          <a:xfrm>
            <a:off x="14502826" y="821618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190" name="Freeform 189">
            <a:extLst>
              <a:ext uri="{FF2B5EF4-FFF2-40B4-BE49-F238E27FC236}">
                <a16:creationId xmlns:a16="http://schemas.microsoft.com/office/drawing/2014/main" id="{F11159F3-04E6-6EA1-C05B-F3B04BAC266A}"/>
              </a:ext>
            </a:extLst>
          </p:cNvPr>
          <p:cNvSpPr/>
          <p:nvPr/>
        </p:nvSpPr>
        <p:spPr>
          <a:xfrm>
            <a:off x="15222198" y="6972999"/>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4986" cap="rnd">
            <a:solidFill>
              <a:schemeClr val="bg1"/>
            </a:solidFill>
            <a:prstDash val="solid"/>
            <a:miter/>
          </a:ln>
        </p:spPr>
        <p:txBody>
          <a:bodyPr rtlCol="0" anchor="ctr"/>
          <a:lstStyle/>
          <a:p>
            <a:endParaRPr lang="en-US" dirty="0"/>
          </a:p>
        </p:txBody>
      </p:sp>
      <p:sp>
        <p:nvSpPr>
          <p:cNvPr id="191" name="Freeform 190">
            <a:extLst>
              <a:ext uri="{FF2B5EF4-FFF2-40B4-BE49-F238E27FC236}">
                <a16:creationId xmlns:a16="http://schemas.microsoft.com/office/drawing/2014/main" id="{F4C4945F-287B-0F41-656E-750CAE08FA59}"/>
              </a:ext>
            </a:extLst>
          </p:cNvPr>
          <p:cNvSpPr/>
          <p:nvPr/>
        </p:nvSpPr>
        <p:spPr>
          <a:xfrm>
            <a:off x="15222198" y="7594594"/>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4986" cap="rnd">
            <a:solidFill>
              <a:schemeClr val="bg1"/>
            </a:solidFill>
            <a:prstDash val="solid"/>
            <a:miter/>
          </a:ln>
        </p:spPr>
        <p:txBody>
          <a:bodyPr rtlCol="0" anchor="ctr"/>
          <a:lstStyle/>
          <a:p>
            <a:endParaRPr lang="en-US" dirty="0"/>
          </a:p>
        </p:txBody>
      </p:sp>
      <p:sp>
        <p:nvSpPr>
          <p:cNvPr id="192" name="Freeform 191">
            <a:extLst>
              <a:ext uri="{FF2B5EF4-FFF2-40B4-BE49-F238E27FC236}">
                <a16:creationId xmlns:a16="http://schemas.microsoft.com/office/drawing/2014/main" id="{107F785B-0C34-AD05-2728-17F9324B0219}"/>
              </a:ext>
            </a:extLst>
          </p:cNvPr>
          <p:cNvSpPr/>
          <p:nvPr/>
        </p:nvSpPr>
        <p:spPr>
          <a:xfrm>
            <a:off x="15222198" y="573279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4986" cap="rnd">
            <a:solidFill>
              <a:schemeClr val="bg1"/>
            </a:solidFill>
            <a:prstDash val="solid"/>
            <a:miter/>
          </a:ln>
        </p:spPr>
        <p:txBody>
          <a:bodyPr rtlCol="0" anchor="ctr"/>
          <a:lstStyle/>
          <a:p>
            <a:endParaRPr lang="en-US" dirty="0"/>
          </a:p>
        </p:txBody>
      </p:sp>
      <p:sp>
        <p:nvSpPr>
          <p:cNvPr id="193" name="Freeform 192">
            <a:extLst>
              <a:ext uri="{FF2B5EF4-FFF2-40B4-BE49-F238E27FC236}">
                <a16:creationId xmlns:a16="http://schemas.microsoft.com/office/drawing/2014/main" id="{883B978C-4151-BC45-ECF3-9550DDEEE5E6}"/>
              </a:ext>
            </a:extLst>
          </p:cNvPr>
          <p:cNvSpPr/>
          <p:nvPr/>
        </p:nvSpPr>
        <p:spPr>
          <a:xfrm>
            <a:off x="15222198" y="6354393"/>
            <a:ext cx="356688" cy="618606"/>
          </a:xfrm>
          <a:custGeom>
            <a:avLst/>
            <a:gdLst>
              <a:gd name="connsiteX0" fmla="*/ 356689 w 356688"/>
              <a:gd name="connsiteY0" fmla="*/ 0 h 618606"/>
              <a:gd name="connsiteX1" fmla="*/ 0 w 356688"/>
              <a:gd name="connsiteY1" fmla="*/ 618606 h 618606"/>
            </a:gdLst>
            <a:ahLst/>
            <a:cxnLst>
              <a:cxn ang="0">
                <a:pos x="connsiteX0" y="connsiteY0"/>
              </a:cxn>
              <a:cxn ang="0">
                <a:pos x="connsiteX1" y="connsiteY1"/>
              </a:cxn>
            </a:cxnLst>
            <a:rect l="l" t="t" r="r" b="b"/>
            <a:pathLst>
              <a:path w="356688" h="618606">
                <a:moveTo>
                  <a:pt x="356689" y="0"/>
                </a:moveTo>
                <a:lnTo>
                  <a:pt x="0" y="618606"/>
                </a:lnTo>
              </a:path>
            </a:pathLst>
          </a:custGeom>
          <a:ln w="14986" cap="rnd">
            <a:solidFill>
              <a:schemeClr val="bg1"/>
            </a:solidFill>
            <a:prstDash val="solid"/>
            <a:miter/>
          </a:ln>
        </p:spPr>
        <p:txBody>
          <a:bodyPr rtlCol="0" anchor="ctr"/>
          <a:lstStyle/>
          <a:p>
            <a:endParaRPr lang="en-US" dirty="0"/>
          </a:p>
        </p:txBody>
      </p:sp>
      <p:sp>
        <p:nvSpPr>
          <p:cNvPr id="194" name="Freeform 193">
            <a:extLst>
              <a:ext uri="{FF2B5EF4-FFF2-40B4-BE49-F238E27FC236}">
                <a16:creationId xmlns:a16="http://schemas.microsoft.com/office/drawing/2014/main" id="{A42C3061-EB53-6912-165D-67726DD1DBB8}"/>
              </a:ext>
            </a:extLst>
          </p:cNvPr>
          <p:cNvSpPr/>
          <p:nvPr/>
        </p:nvSpPr>
        <p:spPr>
          <a:xfrm>
            <a:off x="16657945"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195" name="Freeform 194">
            <a:extLst>
              <a:ext uri="{FF2B5EF4-FFF2-40B4-BE49-F238E27FC236}">
                <a16:creationId xmlns:a16="http://schemas.microsoft.com/office/drawing/2014/main" id="{1430A7DF-BF7D-89E6-C1A4-84241CD2537E}"/>
              </a:ext>
            </a:extLst>
          </p:cNvPr>
          <p:cNvSpPr/>
          <p:nvPr/>
        </p:nvSpPr>
        <p:spPr>
          <a:xfrm>
            <a:off x="16657945"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196" name="Freeform 195">
            <a:extLst>
              <a:ext uri="{FF2B5EF4-FFF2-40B4-BE49-F238E27FC236}">
                <a16:creationId xmlns:a16="http://schemas.microsoft.com/office/drawing/2014/main" id="{1F152AE1-314B-FED3-8626-94D050EB6871}"/>
              </a:ext>
            </a:extLst>
          </p:cNvPr>
          <p:cNvSpPr/>
          <p:nvPr/>
        </p:nvSpPr>
        <p:spPr>
          <a:xfrm>
            <a:off x="17377317"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197" name="Freeform 196">
            <a:extLst>
              <a:ext uri="{FF2B5EF4-FFF2-40B4-BE49-F238E27FC236}">
                <a16:creationId xmlns:a16="http://schemas.microsoft.com/office/drawing/2014/main" id="{06222798-0387-6E9A-63DA-FA08EBAC6844}"/>
              </a:ext>
            </a:extLst>
          </p:cNvPr>
          <p:cNvSpPr/>
          <p:nvPr/>
        </p:nvSpPr>
        <p:spPr>
          <a:xfrm>
            <a:off x="17377317"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198" name="Freeform 197">
            <a:extLst>
              <a:ext uri="{FF2B5EF4-FFF2-40B4-BE49-F238E27FC236}">
                <a16:creationId xmlns:a16="http://schemas.microsoft.com/office/drawing/2014/main" id="{F7957360-2AB3-BEF0-6FC2-EBAC2C567A99}"/>
              </a:ext>
            </a:extLst>
          </p:cNvPr>
          <p:cNvSpPr/>
          <p:nvPr/>
        </p:nvSpPr>
        <p:spPr>
          <a:xfrm>
            <a:off x="16657945" y="69729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199" name="Freeform 198">
            <a:extLst>
              <a:ext uri="{FF2B5EF4-FFF2-40B4-BE49-F238E27FC236}">
                <a16:creationId xmlns:a16="http://schemas.microsoft.com/office/drawing/2014/main" id="{15CEB448-BA97-FFCE-F67E-73228ED596EC}"/>
              </a:ext>
            </a:extLst>
          </p:cNvPr>
          <p:cNvSpPr/>
          <p:nvPr/>
        </p:nvSpPr>
        <p:spPr>
          <a:xfrm>
            <a:off x="16657945" y="821618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200" name="Freeform 199">
            <a:extLst>
              <a:ext uri="{FF2B5EF4-FFF2-40B4-BE49-F238E27FC236}">
                <a16:creationId xmlns:a16="http://schemas.microsoft.com/office/drawing/2014/main" id="{9ED2DFEA-0C5A-109F-6726-121B7FF1C12A}"/>
              </a:ext>
            </a:extLst>
          </p:cNvPr>
          <p:cNvSpPr/>
          <p:nvPr/>
        </p:nvSpPr>
        <p:spPr>
          <a:xfrm>
            <a:off x="17377317" y="69729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201" name="Freeform 200">
            <a:extLst>
              <a:ext uri="{FF2B5EF4-FFF2-40B4-BE49-F238E27FC236}">
                <a16:creationId xmlns:a16="http://schemas.microsoft.com/office/drawing/2014/main" id="{54B662EC-1B5A-92BF-95AC-100BF8099CAB}"/>
              </a:ext>
            </a:extLst>
          </p:cNvPr>
          <p:cNvSpPr/>
          <p:nvPr/>
        </p:nvSpPr>
        <p:spPr>
          <a:xfrm>
            <a:off x="17377317" y="759459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202" name="Freeform 201">
            <a:extLst>
              <a:ext uri="{FF2B5EF4-FFF2-40B4-BE49-F238E27FC236}">
                <a16:creationId xmlns:a16="http://schemas.microsoft.com/office/drawing/2014/main" id="{9FC26F49-745C-61C0-8515-FE55DA411EA7}"/>
              </a:ext>
            </a:extLst>
          </p:cNvPr>
          <p:cNvSpPr/>
          <p:nvPr/>
        </p:nvSpPr>
        <p:spPr>
          <a:xfrm>
            <a:off x="17377317"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203" name="Freeform 202">
            <a:extLst>
              <a:ext uri="{FF2B5EF4-FFF2-40B4-BE49-F238E27FC236}">
                <a16:creationId xmlns:a16="http://schemas.microsoft.com/office/drawing/2014/main" id="{578B4C7B-A900-B3CF-FD5E-A6EDEC59C046}"/>
              </a:ext>
            </a:extLst>
          </p:cNvPr>
          <p:cNvSpPr/>
          <p:nvPr/>
        </p:nvSpPr>
        <p:spPr>
          <a:xfrm>
            <a:off x="17377317"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4986" cap="rnd">
            <a:solidFill>
              <a:schemeClr val="bg1"/>
            </a:solidFill>
            <a:prstDash val="solid"/>
            <a:miter/>
          </a:ln>
        </p:spPr>
        <p:txBody>
          <a:bodyPr rtlCol="0" anchor="ctr"/>
          <a:lstStyle/>
          <a:p>
            <a:endParaRPr lang="en-US" dirty="0"/>
          </a:p>
        </p:txBody>
      </p:sp>
      <p:sp>
        <p:nvSpPr>
          <p:cNvPr id="204" name="Freeform 203">
            <a:extLst>
              <a:ext uri="{FF2B5EF4-FFF2-40B4-BE49-F238E27FC236}">
                <a16:creationId xmlns:a16="http://schemas.microsoft.com/office/drawing/2014/main" id="{342B4F91-1AD3-6BAE-8EBC-15BB92601551}"/>
              </a:ext>
            </a:extLst>
          </p:cNvPr>
          <p:cNvSpPr/>
          <p:nvPr/>
        </p:nvSpPr>
        <p:spPr>
          <a:xfrm>
            <a:off x="15222198" y="3871002"/>
            <a:ext cx="356688" cy="618606"/>
          </a:xfrm>
          <a:custGeom>
            <a:avLst/>
            <a:gdLst>
              <a:gd name="connsiteX0" fmla="*/ 356689 w 356688"/>
              <a:gd name="connsiteY0" fmla="*/ 0 h 618606"/>
              <a:gd name="connsiteX1" fmla="*/ 0 w 356688"/>
              <a:gd name="connsiteY1" fmla="*/ 618606 h 618606"/>
            </a:gdLst>
            <a:ahLst/>
            <a:cxnLst>
              <a:cxn ang="0">
                <a:pos x="connsiteX0" y="connsiteY0"/>
              </a:cxn>
              <a:cxn ang="0">
                <a:pos x="connsiteX1" y="connsiteY1"/>
              </a:cxn>
            </a:cxnLst>
            <a:rect l="l" t="t" r="r" b="b"/>
            <a:pathLst>
              <a:path w="356688" h="618606">
                <a:moveTo>
                  <a:pt x="356689" y="0"/>
                </a:moveTo>
                <a:lnTo>
                  <a:pt x="0" y="618606"/>
                </a:lnTo>
              </a:path>
            </a:pathLst>
          </a:custGeom>
          <a:ln w="14986" cap="rnd">
            <a:solidFill>
              <a:schemeClr val="bg1"/>
            </a:solidFill>
            <a:prstDash val="solid"/>
            <a:miter/>
          </a:ln>
        </p:spPr>
        <p:txBody>
          <a:bodyPr rtlCol="0" anchor="ctr"/>
          <a:lstStyle/>
          <a:p>
            <a:endParaRPr lang="en-US" dirty="0"/>
          </a:p>
        </p:txBody>
      </p:sp>
      <p:sp>
        <p:nvSpPr>
          <p:cNvPr id="205" name="Freeform 204">
            <a:extLst>
              <a:ext uri="{FF2B5EF4-FFF2-40B4-BE49-F238E27FC236}">
                <a16:creationId xmlns:a16="http://schemas.microsoft.com/office/drawing/2014/main" id="{CC0E8E1D-6E1E-465E-B510-AC0DA4C966F4}"/>
              </a:ext>
            </a:extLst>
          </p:cNvPr>
          <p:cNvSpPr/>
          <p:nvPr/>
        </p:nvSpPr>
        <p:spPr>
          <a:xfrm>
            <a:off x="15222198" y="8216189"/>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4986" cap="rnd">
            <a:solidFill>
              <a:schemeClr val="bg1"/>
            </a:solidFill>
            <a:prstDash val="solid"/>
            <a:miter/>
          </a:ln>
        </p:spPr>
        <p:txBody>
          <a:bodyPr rtlCol="0" anchor="ctr"/>
          <a:lstStyle/>
          <a:p>
            <a:endParaRPr lang="en-US" dirty="0"/>
          </a:p>
        </p:txBody>
      </p:sp>
      <p:sp>
        <p:nvSpPr>
          <p:cNvPr id="206" name="Freeform 205">
            <a:extLst>
              <a:ext uri="{FF2B5EF4-FFF2-40B4-BE49-F238E27FC236}">
                <a16:creationId xmlns:a16="http://schemas.microsoft.com/office/drawing/2014/main" id="{9F2D0181-FCBF-7304-A438-6DF91A741AE6}"/>
              </a:ext>
            </a:extLst>
          </p:cNvPr>
          <p:cNvSpPr/>
          <p:nvPr/>
        </p:nvSpPr>
        <p:spPr>
          <a:xfrm>
            <a:off x="15578887"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bevel/>
          </a:ln>
        </p:spPr>
        <p:txBody>
          <a:bodyPr rtlCol="0" anchor="ctr"/>
          <a:lstStyle/>
          <a:p>
            <a:endParaRPr lang="en-US" dirty="0"/>
          </a:p>
        </p:txBody>
      </p:sp>
      <p:sp>
        <p:nvSpPr>
          <p:cNvPr id="207" name="Freeform 206">
            <a:extLst>
              <a:ext uri="{FF2B5EF4-FFF2-40B4-BE49-F238E27FC236}">
                <a16:creationId xmlns:a16="http://schemas.microsoft.com/office/drawing/2014/main" id="{D60DF660-7BF9-D9E7-3877-6C4927999305}"/>
              </a:ext>
            </a:extLst>
          </p:cNvPr>
          <p:cNvSpPr/>
          <p:nvPr/>
        </p:nvSpPr>
        <p:spPr>
          <a:xfrm>
            <a:off x="15578887"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208" name="Freeform 207">
            <a:extLst>
              <a:ext uri="{FF2B5EF4-FFF2-40B4-BE49-F238E27FC236}">
                <a16:creationId xmlns:a16="http://schemas.microsoft.com/office/drawing/2014/main" id="{F7CB89F6-5F0D-7BC0-88DB-4ECFBE28E4EF}"/>
              </a:ext>
            </a:extLst>
          </p:cNvPr>
          <p:cNvSpPr/>
          <p:nvPr/>
        </p:nvSpPr>
        <p:spPr>
          <a:xfrm>
            <a:off x="16298259"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bg1"/>
            </a:solidFill>
            <a:prstDash val="solid"/>
            <a:miter/>
          </a:ln>
        </p:spPr>
        <p:txBody>
          <a:bodyPr rtlCol="0" anchor="ctr"/>
          <a:lstStyle/>
          <a:p>
            <a:endParaRPr lang="en-US" dirty="0"/>
          </a:p>
        </p:txBody>
      </p:sp>
      <p:sp>
        <p:nvSpPr>
          <p:cNvPr id="209" name="Freeform 208">
            <a:extLst>
              <a:ext uri="{FF2B5EF4-FFF2-40B4-BE49-F238E27FC236}">
                <a16:creationId xmlns:a16="http://schemas.microsoft.com/office/drawing/2014/main" id="{EDFD076E-632C-6318-DDF1-20719FF4AD34}"/>
              </a:ext>
            </a:extLst>
          </p:cNvPr>
          <p:cNvSpPr/>
          <p:nvPr/>
        </p:nvSpPr>
        <p:spPr>
          <a:xfrm>
            <a:off x="16298259"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210" name="Freeform 209">
            <a:extLst>
              <a:ext uri="{FF2B5EF4-FFF2-40B4-BE49-F238E27FC236}">
                <a16:creationId xmlns:a16="http://schemas.microsoft.com/office/drawing/2014/main" id="{37019647-9E74-B082-5CF7-82D45CD62081}"/>
              </a:ext>
            </a:extLst>
          </p:cNvPr>
          <p:cNvSpPr/>
          <p:nvPr/>
        </p:nvSpPr>
        <p:spPr>
          <a:xfrm>
            <a:off x="16298259"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211" name="Freeform 210">
            <a:extLst>
              <a:ext uri="{FF2B5EF4-FFF2-40B4-BE49-F238E27FC236}">
                <a16:creationId xmlns:a16="http://schemas.microsoft.com/office/drawing/2014/main" id="{49688E6D-A90E-54E4-3E32-7ADEEEECE0C1}"/>
              </a:ext>
            </a:extLst>
          </p:cNvPr>
          <p:cNvSpPr/>
          <p:nvPr/>
        </p:nvSpPr>
        <p:spPr>
          <a:xfrm>
            <a:off x="15578887"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212" name="Freeform 211">
            <a:extLst>
              <a:ext uri="{FF2B5EF4-FFF2-40B4-BE49-F238E27FC236}">
                <a16:creationId xmlns:a16="http://schemas.microsoft.com/office/drawing/2014/main" id="{8A2A3768-632F-E8A4-F466-E9EE7201306E}"/>
              </a:ext>
            </a:extLst>
          </p:cNvPr>
          <p:cNvSpPr/>
          <p:nvPr/>
        </p:nvSpPr>
        <p:spPr>
          <a:xfrm>
            <a:off x="16298259"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213" name="Freeform 212">
            <a:extLst>
              <a:ext uri="{FF2B5EF4-FFF2-40B4-BE49-F238E27FC236}">
                <a16:creationId xmlns:a16="http://schemas.microsoft.com/office/drawing/2014/main" id="{CBE72CC5-845B-4331-1D92-E72C52B8F261}"/>
              </a:ext>
            </a:extLst>
          </p:cNvPr>
          <p:cNvSpPr/>
          <p:nvPr/>
        </p:nvSpPr>
        <p:spPr>
          <a:xfrm>
            <a:off x="15578887" y="759459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214" name="Freeform 213">
            <a:extLst>
              <a:ext uri="{FF2B5EF4-FFF2-40B4-BE49-F238E27FC236}">
                <a16:creationId xmlns:a16="http://schemas.microsoft.com/office/drawing/2014/main" id="{0A1D78C0-9F27-22B9-A4B2-C6FEB62405D9}"/>
              </a:ext>
            </a:extLst>
          </p:cNvPr>
          <p:cNvSpPr/>
          <p:nvPr/>
        </p:nvSpPr>
        <p:spPr>
          <a:xfrm>
            <a:off x="16298259" y="63543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bg1"/>
            </a:solidFill>
            <a:prstDash val="solid"/>
            <a:miter/>
          </a:ln>
        </p:spPr>
        <p:txBody>
          <a:bodyPr rtlCol="0" anchor="ctr"/>
          <a:lstStyle/>
          <a:p>
            <a:endParaRPr lang="en-US" dirty="0"/>
          </a:p>
        </p:txBody>
      </p:sp>
      <p:sp>
        <p:nvSpPr>
          <p:cNvPr id="215" name="Freeform 214">
            <a:extLst>
              <a:ext uri="{FF2B5EF4-FFF2-40B4-BE49-F238E27FC236}">
                <a16:creationId xmlns:a16="http://schemas.microsoft.com/office/drawing/2014/main" id="{1E7DC0F9-057A-36CA-78DE-DE5DE09E6BF6}"/>
              </a:ext>
            </a:extLst>
          </p:cNvPr>
          <p:cNvSpPr/>
          <p:nvPr/>
        </p:nvSpPr>
        <p:spPr>
          <a:xfrm>
            <a:off x="16298259" y="69729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216" name="Freeform 215">
            <a:extLst>
              <a:ext uri="{FF2B5EF4-FFF2-40B4-BE49-F238E27FC236}">
                <a16:creationId xmlns:a16="http://schemas.microsoft.com/office/drawing/2014/main" id="{A91C829C-8904-7844-DE01-0A60D2212D87}"/>
              </a:ext>
            </a:extLst>
          </p:cNvPr>
          <p:cNvSpPr/>
          <p:nvPr/>
        </p:nvSpPr>
        <p:spPr>
          <a:xfrm>
            <a:off x="16298259" y="759459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bg1"/>
            </a:solidFill>
            <a:prstDash val="solid"/>
            <a:miter/>
          </a:ln>
        </p:spPr>
        <p:txBody>
          <a:bodyPr rtlCol="0" anchor="ctr"/>
          <a:lstStyle/>
          <a:p>
            <a:endParaRPr lang="en-US" dirty="0"/>
          </a:p>
        </p:txBody>
      </p:sp>
      <p:sp>
        <p:nvSpPr>
          <p:cNvPr id="217" name="Freeform 216">
            <a:extLst>
              <a:ext uri="{FF2B5EF4-FFF2-40B4-BE49-F238E27FC236}">
                <a16:creationId xmlns:a16="http://schemas.microsoft.com/office/drawing/2014/main" id="{549CEC1A-4823-EC2F-4981-480FD19D3863}"/>
              </a:ext>
            </a:extLst>
          </p:cNvPr>
          <p:cNvSpPr/>
          <p:nvPr/>
        </p:nvSpPr>
        <p:spPr>
          <a:xfrm>
            <a:off x="15578887" y="883778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bg1"/>
            </a:solidFill>
            <a:prstDash val="solid"/>
            <a:miter/>
          </a:ln>
        </p:spPr>
        <p:txBody>
          <a:bodyPr rtlCol="0" anchor="ctr"/>
          <a:lstStyle/>
          <a:p>
            <a:endParaRPr lang="en-US" dirty="0"/>
          </a:p>
        </p:txBody>
      </p:sp>
      <p:sp>
        <p:nvSpPr>
          <p:cNvPr id="218" name="Freeform 217">
            <a:extLst>
              <a:ext uri="{FF2B5EF4-FFF2-40B4-BE49-F238E27FC236}">
                <a16:creationId xmlns:a16="http://schemas.microsoft.com/office/drawing/2014/main" id="{675A7C94-8107-D3B1-8FFD-30EDF234B5CC}"/>
              </a:ext>
            </a:extLst>
          </p:cNvPr>
          <p:cNvSpPr/>
          <p:nvPr/>
        </p:nvSpPr>
        <p:spPr>
          <a:xfrm>
            <a:off x="16298259" y="821618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bg1"/>
            </a:solidFill>
            <a:prstDash val="solid"/>
            <a:miter/>
          </a:ln>
        </p:spPr>
        <p:txBody>
          <a:bodyPr rtlCol="0" anchor="ctr"/>
          <a:lstStyle/>
          <a:p>
            <a:endParaRPr lang="en-US" dirty="0"/>
          </a:p>
        </p:txBody>
      </p:sp>
      <p:sp>
        <p:nvSpPr>
          <p:cNvPr id="151" name="TextBox 150">
            <a:extLst>
              <a:ext uri="{FF2B5EF4-FFF2-40B4-BE49-F238E27FC236}">
                <a16:creationId xmlns:a16="http://schemas.microsoft.com/office/drawing/2014/main" id="{5198B7A5-4AB9-2DEF-230D-996C7ABFB623}"/>
              </a:ext>
            </a:extLst>
          </p:cNvPr>
          <p:cNvSpPr txBox="1"/>
          <p:nvPr/>
        </p:nvSpPr>
        <p:spPr>
          <a:xfrm rot="16200000">
            <a:off x="-912474" y="2403241"/>
            <a:ext cx="2850254" cy="777136"/>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Medya</a:t>
            </a:r>
            <a:r>
              <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Tahmini</a:t>
            </a:r>
            <a:endPar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endParaRPr>
          </a:p>
        </p:txBody>
      </p:sp>
      <p:cxnSp>
        <p:nvCxnSpPr>
          <p:cNvPr id="29" name="Straight Connector 28">
            <a:extLst>
              <a:ext uri="{FF2B5EF4-FFF2-40B4-BE49-F238E27FC236}">
                <a16:creationId xmlns:a16="http://schemas.microsoft.com/office/drawing/2014/main" id="{F5D41EA6-97B0-9607-1C7E-799CC96DFF7A}"/>
              </a:ext>
            </a:extLst>
          </p:cNvPr>
          <p:cNvCxnSpPr>
            <a:cxnSpLocks/>
          </p:cNvCxnSpPr>
          <p:nvPr/>
        </p:nvCxnSpPr>
        <p:spPr>
          <a:xfrm>
            <a:off x="0" y="490497"/>
            <a:ext cx="515566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Slide Number Placeholder 5">
            <a:extLst>
              <a:ext uri="{FF2B5EF4-FFF2-40B4-BE49-F238E27FC236}">
                <a16:creationId xmlns:a16="http://schemas.microsoft.com/office/drawing/2014/main" id="{3CB95EF3-9B11-CEE8-AFBF-3C100F5CF075}"/>
              </a:ext>
            </a:extLst>
          </p:cNvPr>
          <p:cNvSpPr txBox="1">
            <a:spLocks/>
          </p:cNvSpPr>
          <p:nvPr/>
        </p:nvSpPr>
        <p:spPr>
          <a:xfrm>
            <a:off x="495301" y="225145"/>
            <a:ext cx="6278879" cy="256160"/>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DİJİTAL</a:t>
            </a:r>
            <a:endParaRPr lang="en-US" sz="600" b="1" spc="40" dirty="0">
              <a:solidFill>
                <a:schemeClr val="accent6"/>
              </a:solidFill>
              <a:latin typeface="Poppins" pitchFamily="2" charset="77"/>
              <a:cs typeface="Poppins" pitchFamily="2" charset="77"/>
            </a:endParaRPr>
          </a:p>
        </p:txBody>
      </p:sp>
      <p:grpSp>
        <p:nvGrpSpPr>
          <p:cNvPr id="159" name="Group 158">
            <a:extLst>
              <a:ext uri="{FF2B5EF4-FFF2-40B4-BE49-F238E27FC236}">
                <a16:creationId xmlns:a16="http://schemas.microsoft.com/office/drawing/2014/main" id="{F28A9BF1-3556-6D5A-5734-6E4172E24B24}"/>
              </a:ext>
            </a:extLst>
          </p:cNvPr>
          <p:cNvGrpSpPr/>
          <p:nvPr/>
        </p:nvGrpSpPr>
        <p:grpSpPr>
          <a:xfrm>
            <a:off x="1791009" y="8527441"/>
            <a:ext cx="601591" cy="605544"/>
            <a:chOff x="2671529" y="8871433"/>
            <a:chExt cx="920268" cy="926316"/>
          </a:xfrm>
          <a:solidFill>
            <a:schemeClr val="accent1"/>
          </a:solidFill>
        </p:grpSpPr>
        <p:sp>
          <p:nvSpPr>
            <p:cNvPr id="160" name="Rectangle 159">
              <a:extLst>
                <a:ext uri="{FF2B5EF4-FFF2-40B4-BE49-F238E27FC236}">
                  <a16:creationId xmlns:a16="http://schemas.microsoft.com/office/drawing/2014/main" id="{30A44773-F92E-7B55-CE87-884393BB9D66}"/>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2" name="TextBox 161">
              <a:extLst>
                <a:ext uri="{FF2B5EF4-FFF2-40B4-BE49-F238E27FC236}">
                  <a16:creationId xmlns:a16="http://schemas.microsoft.com/office/drawing/2014/main" id="{70EF05C1-BE04-3182-9D5B-BBD100E671A2}"/>
                </a:ext>
              </a:extLst>
            </p:cNvPr>
            <p:cNvSpPr txBox="1"/>
            <p:nvPr/>
          </p:nvSpPr>
          <p:spPr>
            <a:xfrm>
              <a:off x="2748211" y="8871975"/>
              <a:ext cx="538729" cy="388422"/>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a:cs typeface="Poppins Light"/>
                </a:rPr>
                <a:t>7.1</a:t>
              </a:r>
              <a:r>
                <a:rPr kumimoji="0" lang="en-US" sz="1000" b="0" i="0" u="none" strike="noStrike" kern="1200" cap="none" normalizeH="0" baseline="30000" noProof="0" dirty="0">
                  <a:ln>
                    <a:noFill/>
                  </a:ln>
                  <a:solidFill>
                    <a:schemeClr val="bg1"/>
                  </a:solidFill>
                  <a:effectLst/>
                  <a:uLnTx/>
                  <a:uFillTx/>
                  <a:latin typeface="Poppins Light"/>
                  <a:cs typeface="Poppins Light"/>
                </a:rPr>
                <a:t>%</a:t>
              </a:r>
            </a:p>
          </p:txBody>
        </p:sp>
        <p:sp>
          <p:nvSpPr>
            <p:cNvPr id="163" name="TextBox 162">
              <a:extLst>
                <a:ext uri="{FF2B5EF4-FFF2-40B4-BE49-F238E27FC236}">
                  <a16:creationId xmlns:a16="http://schemas.microsoft.com/office/drawing/2014/main" id="{C6B59325-C0E2-3535-28AD-090EED91BD76}"/>
                </a:ext>
              </a:extLst>
            </p:cNvPr>
            <p:cNvSpPr txBox="1"/>
            <p:nvPr/>
          </p:nvSpPr>
          <p:spPr>
            <a:xfrm>
              <a:off x="2737058" y="9116854"/>
              <a:ext cx="842598"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OOH</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64" name="TextBox 163">
              <a:extLst>
                <a:ext uri="{FF2B5EF4-FFF2-40B4-BE49-F238E27FC236}">
                  <a16:creationId xmlns:a16="http://schemas.microsoft.com/office/drawing/2014/main" id="{27343316-3A0C-18CA-B74C-BB11DCE6CD32}"/>
                </a:ext>
              </a:extLst>
            </p:cNvPr>
            <p:cNvSpPr txBox="1"/>
            <p:nvPr/>
          </p:nvSpPr>
          <p:spPr>
            <a:xfrm>
              <a:off x="2754983" y="9515261"/>
              <a:ext cx="805051"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Açık</a:t>
              </a:r>
              <a:r>
                <a:rPr kumimoji="0" lang="en-US" sz="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hava</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5" name="Group 4">
            <a:extLst>
              <a:ext uri="{FF2B5EF4-FFF2-40B4-BE49-F238E27FC236}">
                <a16:creationId xmlns:a16="http://schemas.microsoft.com/office/drawing/2014/main" id="{BCC97C5E-E863-065A-2A69-AF8B6D37A92C}"/>
              </a:ext>
            </a:extLst>
          </p:cNvPr>
          <p:cNvGrpSpPr/>
          <p:nvPr/>
        </p:nvGrpSpPr>
        <p:grpSpPr>
          <a:xfrm rot="5400000">
            <a:off x="320136" y="4461458"/>
            <a:ext cx="649107" cy="307867"/>
            <a:chOff x="6999595" y="5328350"/>
            <a:chExt cx="649107" cy="307867"/>
          </a:xfrm>
        </p:grpSpPr>
        <p:sp>
          <p:nvSpPr>
            <p:cNvPr id="28" name="Oval 27">
              <a:extLst>
                <a:ext uri="{FF2B5EF4-FFF2-40B4-BE49-F238E27FC236}">
                  <a16:creationId xmlns:a16="http://schemas.microsoft.com/office/drawing/2014/main" id="{D2CA9D33-B420-2B61-3805-41AA6402C97D}"/>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9DF54608-86B7-5814-EB7F-E3DA65E161B0}"/>
                </a:ext>
              </a:extLst>
            </p:cNvPr>
            <p:cNvSpPr/>
            <p:nvPr/>
          </p:nvSpPr>
          <p:spPr>
            <a:xfrm>
              <a:off x="7340835"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3" name="Group 122">
            <a:extLst>
              <a:ext uri="{FF2B5EF4-FFF2-40B4-BE49-F238E27FC236}">
                <a16:creationId xmlns:a16="http://schemas.microsoft.com/office/drawing/2014/main" id="{CEB23912-CDFC-571F-6108-3A122B078CF4}"/>
              </a:ext>
            </a:extLst>
          </p:cNvPr>
          <p:cNvGrpSpPr/>
          <p:nvPr/>
        </p:nvGrpSpPr>
        <p:grpSpPr>
          <a:xfrm>
            <a:off x="-106788" y="494488"/>
            <a:ext cx="3931004" cy="2036715"/>
            <a:chOff x="-106788" y="476791"/>
            <a:chExt cx="3931004" cy="2036715"/>
          </a:xfrm>
        </p:grpSpPr>
        <p:grpSp>
          <p:nvGrpSpPr>
            <p:cNvPr id="246" name="Group 245">
              <a:extLst>
                <a:ext uri="{FF2B5EF4-FFF2-40B4-BE49-F238E27FC236}">
                  <a16:creationId xmlns:a16="http://schemas.microsoft.com/office/drawing/2014/main" id="{807BD92B-A77C-7495-A477-29A993F2D88C}"/>
                </a:ext>
              </a:extLst>
            </p:cNvPr>
            <p:cNvGrpSpPr/>
            <p:nvPr/>
          </p:nvGrpSpPr>
          <p:grpSpPr>
            <a:xfrm>
              <a:off x="-106788" y="476791"/>
              <a:ext cx="3837088" cy="1948458"/>
              <a:chOff x="9259935" y="0"/>
              <a:chExt cx="6114663" cy="3104985"/>
            </a:xfrm>
          </p:grpSpPr>
          <p:sp>
            <p:nvSpPr>
              <p:cNvPr id="247" name="Freeform 246">
                <a:extLst>
                  <a:ext uri="{FF2B5EF4-FFF2-40B4-BE49-F238E27FC236}">
                    <a16:creationId xmlns:a16="http://schemas.microsoft.com/office/drawing/2014/main" id="{1F1B85AE-05A8-4617-7B6B-A50F29D06F6E}"/>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248" name="Freeform 247">
                <a:extLst>
                  <a:ext uri="{FF2B5EF4-FFF2-40B4-BE49-F238E27FC236}">
                    <a16:creationId xmlns:a16="http://schemas.microsoft.com/office/drawing/2014/main" id="{A166A1D4-64E0-BB43-33CE-4B267E15F1B9}"/>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249" name="Freeform 248">
                <a:extLst>
                  <a:ext uri="{FF2B5EF4-FFF2-40B4-BE49-F238E27FC236}">
                    <a16:creationId xmlns:a16="http://schemas.microsoft.com/office/drawing/2014/main" id="{71110009-7982-EBF0-F8C4-1715901A3090}"/>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250" name="Freeform 249">
                <a:extLst>
                  <a:ext uri="{FF2B5EF4-FFF2-40B4-BE49-F238E27FC236}">
                    <a16:creationId xmlns:a16="http://schemas.microsoft.com/office/drawing/2014/main" id="{1B5AA844-66FB-5020-8425-2227CD0F00D5}"/>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251" name="Freeform 250">
                <a:extLst>
                  <a:ext uri="{FF2B5EF4-FFF2-40B4-BE49-F238E27FC236}">
                    <a16:creationId xmlns:a16="http://schemas.microsoft.com/office/drawing/2014/main" id="{0B521926-764C-D6DF-111C-39DDE99A2791}"/>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252" name="Freeform 251">
                <a:extLst>
                  <a:ext uri="{FF2B5EF4-FFF2-40B4-BE49-F238E27FC236}">
                    <a16:creationId xmlns:a16="http://schemas.microsoft.com/office/drawing/2014/main" id="{B3EBD6CF-95E7-5BF8-2B18-2CABFF0BDA15}"/>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253" name="Freeform 252">
                <a:extLst>
                  <a:ext uri="{FF2B5EF4-FFF2-40B4-BE49-F238E27FC236}">
                    <a16:creationId xmlns:a16="http://schemas.microsoft.com/office/drawing/2014/main" id="{5A3B0289-7E83-DB93-FA0B-BC31F0453925}"/>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254" name="Freeform 253">
                <a:extLst>
                  <a:ext uri="{FF2B5EF4-FFF2-40B4-BE49-F238E27FC236}">
                    <a16:creationId xmlns:a16="http://schemas.microsoft.com/office/drawing/2014/main" id="{6E9414F5-7F72-ECDF-489A-CF50E42F81D7}"/>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255" name="Freeform 254">
                <a:extLst>
                  <a:ext uri="{FF2B5EF4-FFF2-40B4-BE49-F238E27FC236}">
                    <a16:creationId xmlns:a16="http://schemas.microsoft.com/office/drawing/2014/main" id="{6435E667-30E8-3566-6267-188B6856D307}"/>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256" name="Freeform 255">
                <a:extLst>
                  <a:ext uri="{FF2B5EF4-FFF2-40B4-BE49-F238E27FC236}">
                    <a16:creationId xmlns:a16="http://schemas.microsoft.com/office/drawing/2014/main" id="{5F86B299-E383-3881-D0D4-64053074C904}"/>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257" name="Freeform 256">
                <a:extLst>
                  <a:ext uri="{FF2B5EF4-FFF2-40B4-BE49-F238E27FC236}">
                    <a16:creationId xmlns:a16="http://schemas.microsoft.com/office/drawing/2014/main" id="{E9611002-8F76-1F6A-07D5-7762569F308A}"/>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258" name="Freeform 257">
                <a:extLst>
                  <a:ext uri="{FF2B5EF4-FFF2-40B4-BE49-F238E27FC236}">
                    <a16:creationId xmlns:a16="http://schemas.microsoft.com/office/drawing/2014/main" id="{77ED9284-B004-42E9-3A7D-1FFCFFA49369}"/>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259" name="Freeform 258">
                <a:extLst>
                  <a:ext uri="{FF2B5EF4-FFF2-40B4-BE49-F238E27FC236}">
                    <a16:creationId xmlns:a16="http://schemas.microsoft.com/office/drawing/2014/main" id="{052B974F-2926-91BB-EAB0-174AFB3AC983}"/>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260" name="Freeform 259">
                <a:extLst>
                  <a:ext uri="{FF2B5EF4-FFF2-40B4-BE49-F238E27FC236}">
                    <a16:creationId xmlns:a16="http://schemas.microsoft.com/office/drawing/2014/main" id="{C8175C9E-D337-EC65-495B-C91A3D6FFD84}"/>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261" name="Freeform 260">
                <a:extLst>
                  <a:ext uri="{FF2B5EF4-FFF2-40B4-BE49-F238E27FC236}">
                    <a16:creationId xmlns:a16="http://schemas.microsoft.com/office/drawing/2014/main" id="{3C7F6254-BAE8-4486-419C-51D8043CF678}"/>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262" name="Freeform 261">
                <a:extLst>
                  <a:ext uri="{FF2B5EF4-FFF2-40B4-BE49-F238E27FC236}">
                    <a16:creationId xmlns:a16="http://schemas.microsoft.com/office/drawing/2014/main" id="{681EF42A-D3FE-42A3-E4BF-7F46A50A5387}"/>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263" name="Freeform 262">
                <a:extLst>
                  <a:ext uri="{FF2B5EF4-FFF2-40B4-BE49-F238E27FC236}">
                    <a16:creationId xmlns:a16="http://schemas.microsoft.com/office/drawing/2014/main" id="{9C7F93AB-D326-DD49-F880-406D321AF416}"/>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264" name="Freeform 263">
                <a:extLst>
                  <a:ext uri="{FF2B5EF4-FFF2-40B4-BE49-F238E27FC236}">
                    <a16:creationId xmlns:a16="http://schemas.microsoft.com/office/drawing/2014/main" id="{8146892C-FA03-030F-FE22-318FE69D10C4}"/>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265" name="Freeform 264">
                <a:extLst>
                  <a:ext uri="{FF2B5EF4-FFF2-40B4-BE49-F238E27FC236}">
                    <a16:creationId xmlns:a16="http://schemas.microsoft.com/office/drawing/2014/main" id="{04E57A3D-255B-7486-C817-645DE2490F59}"/>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266" name="Freeform 265">
                <a:extLst>
                  <a:ext uri="{FF2B5EF4-FFF2-40B4-BE49-F238E27FC236}">
                    <a16:creationId xmlns:a16="http://schemas.microsoft.com/office/drawing/2014/main" id="{28AAC858-5B90-52CA-DA5D-314C5AB9E53C}"/>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267" name="Freeform 266">
                <a:extLst>
                  <a:ext uri="{FF2B5EF4-FFF2-40B4-BE49-F238E27FC236}">
                    <a16:creationId xmlns:a16="http://schemas.microsoft.com/office/drawing/2014/main" id="{F849A633-5B31-FF48-2519-AC971E583AC8}"/>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268" name="Freeform 267">
                <a:extLst>
                  <a:ext uri="{FF2B5EF4-FFF2-40B4-BE49-F238E27FC236}">
                    <a16:creationId xmlns:a16="http://schemas.microsoft.com/office/drawing/2014/main" id="{D1600B99-E775-AFEC-DF14-02C1CCDFA019}"/>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269" name="Freeform 268">
                <a:extLst>
                  <a:ext uri="{FF2B5EF4-FFF2-40B4-BE49-F238E27FC236}">
                    <a16:creationId xmlns:a16="http://schemas.microsoft.com/office/drawing/2014/main" id="{8C9FAD64-541A-0891-88F3-38409B15CE40}"/>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270" name="Freeform 269">
                <a:extLst>
                  <a:ext uri="{FF2B5EF4-FFF2-40B4-BE49-F238E27FC236}">
                    <a16:creationId xmlns:a16="http://schemas.microsoft.com/office/drawing/2014/main" id="{8EDA4F35-5748-691A-0759-F397C67C1B9C}"/>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271" name="Freeform 270">
                <a:extLst>
                  <a:ext uri="{FF2B5EF4-FFF2-40B4-BE49-F238E27FC236}">
                    <a16:creationId xmlns:a16="http://schemas.microsoft.com/office/drawing/2014/main" id="{978D983C-265B-4908-F637-E4F69A4321E1}"/>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272" name="Freeform 271">
                <a:extLst>
                  <a:ext uri="{FF2B5EF4-FFF2-40B4-BE49-F238E27FC236}">
                    <a16:creationId xmlns:a16="http://schemas.microsoft.com/office/drawing/2014/main" id="{B2D3302A-E471-68EC-50F8-E965B151D94A}"/>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63" name="Oval 62">
              <a:extLst>
                <a:ext uri="{FF2B5EF4-FFF2-40B4-BE49-F238E27FC236}">
                  <a16:creationId xmlns:a16="http://schemas.microsoft.com/office/drawing/2014/main" id="{9D673ECB-B914-7222-E99C-F511A9DA409A}"/>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87D57B34-05F4-69EE-AB8B-94BB95C26408}"/>
                </a:ext>
              </a:extLst>
            </p:cNvPr>
            <p:cNvSpPr/>
            <p:nvPr/>
          </p:nvSpPr>
          <p:spPr>
            <a:xfrm>
              <a:off x="2577438" y="242293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4019C868-1A6D-4D2D-D2AA-2BCA140BAF50}"/>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36208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540DA-B2DF-BAB4-11C3-A38062263B6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6A49455-52BE-F985-C6D0-7D66BFFD99AC}"/>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12</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4" name="Text Placeholder 1">
            <a:extLst>
              <a:ext uri="{FF2B5EF4-FFF2-40B4-BE49-F238E27FC236}">
                <a16:creationId xmlns:a16="http://schemas.microsoft.com/office/drawing/2014/main" id="{49D517B9-D479-53A8-2345-C90581438D59}"/>
              </a:ext>
            </a:extLst>
          </p:cNvPr>
          <p:cNvSpPr txBox="1">
            <a:spLocks/>
          </p:cNvSpPr>
          <p:nvPr/>
        </p:nvSpPr>
        <p:spPr>
          <a:xfrm>
            <a:off x="495298" y="1744485"/>
            <a:ext cx="6515102" cy="365047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spcAft>
                <a:spcPts val="800"/>
              </a:spcAft>
              <a:defRPr/>
            </a:pPr>
            <a:r>
              <a:rPr kumimoji="0" lang="en-US" sz="1500" b="0" i="0" u="none" strike="noStrike" kern="1200" cap="none" spc="0" normalizeH="0" baseline="0" noProof="0" dirty="0">
                <a:ln>
                  <a:noFill/>
                </a:ln>
                <a:effectLst/>
                <a:uLnTx/>
                <a:uFillTx/>
                <a:latin typeface="Poppins Light"/>
                <a:cs typeface="Poppins Light"/>
                <a:sym typeface="Poppins"/>
              </a:rPr>
              <a:t>Pure-play (</a:t>
            </a:r>
            <a:r>
              <a:rPr kumimoji="0" lang="en-US" sz="1500" b="0" i="0" u="none" strike="noStrike" kern="1200" cap="none" spc="0" normalizeH="0" baseline="0" noProof="0" dirty="0" err="1">
                <a:ln>
                  <a:noFill/>
                </a:ln>
                <a:effectLst/>
                <a:uLnTx/>
                <a:uFillTx/>
                <a:latin typeface="Poppins Light"/>
                <a:cs typeface="Poppins Light"/>
                <a:sym typeface="Poppins"/>
              </a:rPr>
              <a:t>tek</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bir</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alanda</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hizmet</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sunan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şirket</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dijital</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reklamcılığın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küresel</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olarak</a:t>
            </a:r>
            <a:r>
              <a:rPr kumimoji="0" lang="en-US" sz="1500" b="0" i="0" u="none" strike="noStrike" kern="1200" cap="none" spc="0" normalizeH="0" baseline="0" noProof="0" dirty="0">
                <a:ln>
                  <a:noFill/>
                </a:ln>
                <a:effectLst/>
                <a:uLnTx/>
                <a:uFillTx/>
                <a:latin typeface="Poppins Light"/>
                <a:cs typeface="Poppins Light"/>
                <a:sym typeface="Poppins"/>
              </a:rPr>
              <a:t> 2024'te %12,4 </a:t>
            </a:r>
            <a:r>
              <a:rPr kumimoji="0" lang="en-US" sz="1500" b="0" i="0" u="none" strike="noStrike" kern="1200" cap="none" spc="0" normalizeH="0" baseline="0" noProof="0" dirty="0" err="1">
                <a:ln>
                  <a:noFill/>
                </a:ln>
                <a:effectLst/>
                <a:uLnTx/>
                <a:uFillTx/>
                <a:latin typeface="Poppins Light"/>
                <a:cs typeface="Poppins Light"/>
                <a:sym typeface="Poppins"/>
              </a:rPr>
              <a:t>ve</a:t>
            </a:r>
            <a:r>
              <a:rPr kumimoji="0" lang="en-US" sz="1500" b="0" i="0" u="none" strike="noStrike" kern="1200" cap="none" spc="0" normalizeH="0" baseline="0" noProof="0" dirty="0">
                <a:ln>
                  <a:noFill/>
                </a:ln>
                <a:effectLst/>
                <a:uLnTx/>
                <a:uFillTx/>
                <a:latin typeface="Poppins Light"/>
                <a:cs typeface="Poppins Light"/>
                <a:sym typeface="Poppins"/>
              </a:rPr>
              <a:t> 2025'te %10,0 </a:t>
            </a:r>
            <a:r>
              <a:rPr kumimoji="0" lang="en-US" sz="1500" b="0" i="0" u="none" strike="noStrike" kern="1200" cap="none" spc="0" normalizeH="0" baseline="0" noProof="0" dirty="0" err="1">
                <a:ln>
                  <a:noFill/>
                </a:ln>
                <a:effectLst/>
                <a:uLnTx/>
                <a:uFillTx/>
                <a:latin typeface="Poppins Light"/>
                <a:cs typeface="Poppins Light"/>
                <a:sym typeface="Poppins"/>
              </a:rPr>
              <a:t>büyüyeceği</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tahmin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ediliyor</a:t>
            </a:r>
            <a:r>
              <a:rPr kumimoji="0" lang="en-US" sz="1500" b="0" i="0" u="none" strike="noStrike" kern="1200" cap="none" spc="0" normalizeH="0" baseline="0" noProof="0" dirty="0">
                <a:ln>
                  <a:noFill/>
                </a:ln>
                <a:effectLst/>
                <a:uLnTx/>
                <a:uFillTx/>
                <a:latin typeface="Poppins Light"/>
                <a:cs typeface="Poppins Light"/>
                <a:sym typeface="Poppins"/>
              </a:rPr>
              <a:t>. Reklam </a:t>
            </a:r>
            <a:r>
              <a:rPr kumimoji="0" lang="en-US" sz="1500" b="0" i="0" u="none" strike="noStrike" kern="1200" cap="none" spc="0" normalizeH="0" baseline="0" noProof="0" dirty="0" err="1">
                <a:ln>
                  <a:noFill/>
                </a:ln>
                <a:effectLst/>
                <a:uLnTx/>
                <a:uFillTx/>
                <a:latin typeface="Poppins Light"/>
                <a:cs typeface="Poppins Light"/>
                <a:sym typeface="Poppins"/>
              </a:rPr>
              <a:t>gelirlerinin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dünya</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genelindeki</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en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büyük</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segmentidir</a:t>
            </a:r>
            <a:r>
              <a:rPr kumimoji="0" lang="en-US" sz="1500" b="0" i="0" u="none" strike="noStrike" kern="1200" cap="none" spc="0" normalizeH="0" baseline="0" noProof="0" dirty="0">
                <a:ln>
                  <a:noFill/>
                </a:ln>
                <a:effectLst/>
                <a:uLnTx/>
                <a:uFillTx/>
                <a:latin typeface="Poppins Light"/>
                <a:cs typeface="Poppins Light"/>
                <a:sym typeface="Poppins"/>
              </a:rPr>
              <a:t> (2025'te </a:t>
            </a:r>
            <a:r>
              <a:rPr kumimoji="0" lang="en-US" sz="1500" b="0" i="0" u="none" strike="noStrike" kern="1200" cap="none" spc="0" normalizeH="0" baseline="0" noProof="0" dirty="0" err="1">
                <a:ln>
                  <a:noFill/>
                </a:ln>
                <a:effectLst/>
                <a:uLnTx/>
                <a:uFillTx/>
                <a:latin typeface="Poppins Light"/>
                <a:cs typeface="Poppins Light"/>
                <a:sym typeface="Poppins"/>
              </a:rPr>
              <a:t>toplam</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reklam</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gelirlerinin</a:t>
            </a:r>
            <a:r>
              <a:rPr kumimoji="0" lang="en-US" sz="1500" b="0" i="0" u="none" strike="noStrike" kern="1200" cap="none" spc="0" normalizeH="0" baseline="0" noProof="0" dirty="0">
                <a:ln>
                  <a:noFill/>
                </a:ln>
                <a:effectLst/>
                <a:uLnTx/>
                <a:uFillTx/>
                <a:latin typeface="Poppins Light"/>
                <a:cs typeface="Poppins Light"/>
                <a:sym typeface="Poppins"/>
              </a:rPr>
              <a:t> %72,9'unu, 2029'da </a:t>
            </a:r>
            <a:r>
              <a:rPr kumimoji="0" lang="en-US" sz="1500" b="0" i="0" u="none" strike="noStrike" kern="1200" cap="none" spc="0" normalizeH="0" baseline="0" noProof="0" dirty="0" err="1">
                <a:ln>
                  <a:noFill/>
                </a:ln>
                <a:effectLst/>
                <a:uLnTx/>
                <a:uFillTx/>
                <a:latin typeface="Poppins Light"/>
                <a:cs typeface="Poppins Light"/>
                <a:sym typeface="Poppins"/>
              </a:rPr>
              <a:t>ise</a:t>
            </a:r>
            <a:r>
              <a:rPr kumimoji="0" lang="en-US" sz="1500" b="0" i="0" u="none" strike="noStrike" kern="1200" cap="none" spc="0" normalizeH="0" baseline="0" noProof="0" dirty="0">
                <a:ln>
                  <a:noFill/>
                </a:ln>
                <a:effectLst/>
                <a:uLnTx/>
                <a:uFillTx/>
                <a:latin typeface="Poppins Light"/>
                <a:cs typeface="Poppins Light"/>
                <a:sym typeface="Poppins"/>
              </a:rPr>
              <a:t> %76,8'ini </a:t>
            </a:r>
            <a:r>
              <a:rPr kumimoji="0" lang="en-US" sz="1500" b="0" i="0" u="none" strike="noStrike" kern="1200" cap="none" spc="0" normalizeH="0" baseline="0" noProof="0" dirty="0" err="1">
                <a:ln>
                  <a:noFill/>
                </a:ln>
                <a:effectLst/>
                <a:uLnTx/>
                <a:uFillTx/>
                <a:latin typeface="Poppins Light"/>
                <a:cs typeface="Poppins Light"/>
                <a:sym typeface="Poppins"/>
              </a:rPr>
              <a:t>oluşturacak</a:t>
            </a:r>
            <a:r>
              <a:rPr kumimoji="0" lang="en-US" sz="1500" b="0" i="0" u="none" strike="noStrike" kern="1200" cap="none" spc="0" normalizeH="0" baseline="0" noProof="0" dirty="0">
                <a:ln>
                  <a:noFill/>
                </a:ln>
                <a:effectLst/>
                <a:uLnTx/>
                <a:uFillTx/>
                <a:latin typeface="Poppins Light"/>
                <a:cs typeface="Poppins Light"/>
                <a:sym typeface="Poppins"/>
              </a:rPr>
              <a:t>) ve </a:t>
            </a:r>
            <a:r>
              <a:rPr kumimoji="0" lang="en-US" sz="1500" b="0" i="0" u="none" strike="noStrike" kern="1200" cap="none" spc="0" normalizeH="0" baseline="0" noProof="0" dirty="0" err="1">
                <a:ln>
                  <a:noFill/>
                </a:ln>
                <a:effectLst/>
                <a:uLnTx/>
                <a:uFillTx/>
                <a:latin typeface="Poppins Light"/>
                <a:cs typeface="Poppins Light"/>
                <a:sym typeface="Poppins"/>
              </a:rPr>
              <a:t>reklam</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satanlar</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arasında</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piyasa</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değeri</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bakımından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dünyanın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en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büyük</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şirketlerinden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birço</a:t>
            </a:r>
            <a:r>
              <a:rPr kumimoji="0" lang="tr-TR" sz="1500" b="0" i="0" u="none" strike="noStrike" kern="1200" cap="none" spc="0" normalizeH="0" baseline="0" noProof="0" dirty="0">
                <a:ln>
                  <a:noFill/>
                </a:ln>
                <a:effectLst/>
                <a:uLnTx/>
                <a:uFillTx/>
                <a:latin typeface="Poppins Light"/>
                <a:cs typeface="Poppins Light"/>
                <a:sym typeface="Poppins"/>
              </a:rPr>
              <a:t>ğunu</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barındırmaktadır</a:t>
            </a:r>
            <a:r>
              <a:rPr kumimoji="0" lang="en-US" sz="1500" b="0" i="0" u="none" strike="noStrike" kern="1200" cap="none" spc="0" normalizeH="0" baseline="0" noProof="0" dirty="0">
                <a:ln>
                  <a:noFill/>
                </a:ln>
                <a:effectLst/>
                <a:uLnTx/>
                <a:uFillTx/>
                <a:latin typeface="Poppins Light"/>
                <a:cs typeface="Poppins Light"/>
                <a:sym typeface="Poppins"/>
              </a:rPr>
              <a:t>.</a:t>
            </a:r>
            <a:r>
              <a:rPr kumimoji="0" lang="tr-TR"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a:ln>
                  <a:noFill/>
                </a:ln>
                <a:effectLst/>
                <a:uLnTx/>
                <a:uFillTx/>
                <a:latin typeface="Poppins Light"/>
                <a:cs typeface="Poppins Light"/>
                <a:sym typeface="Poppins"/>
              </a:rPr>
              <a:t>Hem </a:t>
            </a:r>
            <a:r>
              <a:rPr kumimoji="0" lang="en-US" sz="1500" b="0" i="0" u="none" strike="noStrike" kern="1200" cap="none" spc="0" normalizeH="0" baseline="0" noProof="0" dirty="0" err="1">
                <a:ln>
                  <a:noFill/>
                </a:ln>
                <a:effectLst/>
                <a:uLnTx/>
                <a:uFillTx/>
                <a:latin typeface="Poppins Light"/>
                <a:cs typeface="Poppins Light"/>
                <a:sym typeface="Poppins"/>
              </a:rPr>
              <a:t>hükümet</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içinde</a:t>
            </a:r>
            <a:r>
              <a:rPr kumimoji="0" lang="en-US" sz="1500" b="0" i="0" u="none" strike="noStrike" kern="1200" cap="none" spc="0" normalizeH="0" baseline="0" noProof="0" dirty="0">
                <a:ln>
                  <a:noFill/>
                </a:ln>
                <a:effectLst/>
                <a:uLnTx/>
                <a:uFillTx/>
                <a:latin typeface="Poppins Light"/>
                <a:cs typeface="Poppins Light"/>
                <a:sym typeface="Poppins"/>
              </a:rPr>
              <a:t> hem de </a:t>
            </a:r>
            <a:r>
              <a:rPr kumimoji="0" lang="en-US" sz="1500" b="0" i="0" u="none" strike="noStrike" kern="1200" cap="none" spc="0" normalizeH="0" baseline="0" noProof="0" dirty="0" err="1">
                <a:ln>
                  <a:noFill/>
                </a:ln>
                <a:effectLst/>
                <a:uLnTx/>
                <a:uFillTx/>
                <a:latin typeface="Poppins Light"/>
                <a:cs typeface="Poppins Light"/>
                <a:sym typeface="Poppins"/>
              </a:rPr>
              <a:t>daha</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geniş</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anlamda</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halk</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arasında</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büyük</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şirketler</a:t>
            </a:r>
            <a:r>
              <a:rPr kumimoji="0" lang="en-US" sz="1500" b="0" i="0" u="none" strike="noStrike" kern="1200" cap="none" spc="0" normalizeH="0" baseline="0" noProof="0" dirty="0">
                <a:ln>
                  <a:noFill/>
                </a:ln>
                <a:effectLst/>
                <a:uLnTx/>
                <a:uFillTx/>
                <a:latin typeface="Poppins Light"/>
                <a:cs typeface="Poppins Light"/>
                <a:sym typeface="Poppins"/>
              </a:rPr>
              <a:t> ve </a:t>
            </a:r>
            <a:r>
              <a:rPr kumimoji="0" lang="en-US" sz="1500" b="0" i="0" u="none" strike="noStrike" kern="1200" cap="none" spc="0" normalizeH="0" baseline="0" noProof="0" dirty="0" err="1">
                <a:ln>
                  <a:noFill/>
                </a:ln>
                <a:effectLst/>
                <a:uLnTx/>
                <a:uFillTx/>
                <a:latin typeface="Poppins Light"/>
                <a:cs typeface="Poppins Light"/>
                <a:sym typeface="Poppins"/>
              </a:rPr>
              <a:t>kuruluş</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sistemleri</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arasındaki</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gücün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konsolidasyonuna</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bir</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tepki</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olarak</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şu</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anda</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bu</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sektörde</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burada</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ayrıntılı</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olarak</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ele</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almayı</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umabileceğimizden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daha</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fazla</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siyasi</a:t>
            </a:r>
            <a:r>
              <a:rPr kumimoji="0" lang="en-US" sz="1500" b="0" i="0" u="none" strike="noStrike" kern="1200" cap="none" spc="0" normalizeH="0" baseline="0" noProof="0" dirty="0">
                <a:ln>
                  <a:noFill/>
                </a:ln>
                <a:effectLst/>
                <a:uLnTx/>
                <a:uFillTx/>
                <a:latin typeface="Poppins Light"/>
                <a:cs typeface="Poppins Light"/>
                <a:sym typeface="Poppins"/>
              </a:rPr>
              <a:t> ve </a:t>
            </a:r>
            <a:r>
              <a:rPr kumimoji="0" lang="en-US" sz="1500" b="0" i="0" u="none" strike="noStrike" kern="1200" cap="none" spc="0" normalizeH="0" baseline="0" noProof="0" dirty="0" err="1">
                <a:ln>
                  <a:noFill/>
                </a:ln>
                <a:effectLst/>
                <a:uLnTx/>
                <a:uFillTx/>
                <a:latin typeface="Poppins Light"/>
                <a:cs typeface="Poppins Light"/>
                <a:sym typeface="Poppins"/>
              </a:rPr>
              <a:t>hukuki</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gelişme</a:t>
            </a:r>
            <a:r>
              <a:rPr kumimoji="0" lang="en-US" sz="1500" b="0" i="0" u="none" strike="noStrike" kern="1200" cap="none" spc="0" normalizeH="0" baseline="0" noProof="0" dirty="0">
                <a:ln>
                  <a:noFill/>
                </a:ln>
                <a:effectLst/>
                <a:uLnTx/>
                <a:uFillTx/>
                <a:latin typeface="Poppins Light"/>
                <a:cs typeface="Poppins Light"/>
                <a:sym typeface="Poppins"/>
              </a:rPr>
              <a:t> var. Bu </a:t>
            </a:r>
            <a:r>
              <a:rPr kumimoji="0" lang="en-US" sz="1500" b="0" i="0" u="none" strike="noStrike" kern="1200" cap="none" spc="0" normalizeH="0" baseline="0" noProof="0" dirty="0" err="1">
                <a:ln>
                  <a:noFill/>
                </a:ln>
                <a:effectLst/>
                <a:uLnTx/>
                <a:uFillTx/>
                <a:latin typeface="Poppins Light"/>
                <a:cs typeface="Poppins Light"/>
                <a:sym typeface="Poppins"/>
              </a:rPr>
              <a:t>gelişmeler</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neredeyse</a:t>
            </a:r>
            <a:r>
              <a:rPr kumimoji="0" lang="en-US" sz="1500" b="0" i="0" u="none" strike="noStrike" kern="1200" cap="none" spc="0" normalizeH="0" baseline="0" noProof="0" dirty="0">
                <a:ln>
                  <a:noFill/>
                </a:ln>
                <a:effectLst/>
                <a:uLnTx/>
                <a:uFillTx/>
                <a:latin typeface="Poppins Light"/>
                <a:cs typeface="Poppins Light"/>
                <a:sym typeface="Poppins"/>
              </a:rPr>
              <a:t> her </a:t>
            </a:r>
            <a:r>
              <a:rPr kumimoji="0" lang="en-US" sz="1500" b="0" i="0" u="none" strike="noStrike" kern="1200" cap="none" spc="0" normalizeH="0" baseline="0" noProof="0" dirty="0" err="1">
                <a:ln>
                  <a:noFill/>
                </a:ln>
                <a:effectLst/>
                <a:uLnTx/>
                <a:uFillTx/>
                <a:latin typeface="Poppins Light"/>
                <a:cs typeface="Poppins Light"/>
                <a:sym typeface="Poppins"/>
              </a:rPr>
              <a:t>gün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meydana</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geliyor</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ve</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tahminlerin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hızla</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geçerliliğini</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yitirmesine</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neden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oluyor</a:t>
            </a:r>
            <a:r>
              <a:rPr kumimoji="0" lang="en-US" sz="1500" b="0" i="0" u="none" strike="noStrike" kern="1200" cap="none" spc="0" normalizeH="0" baseline="0" noProof="0" dirty="0">
                <a:ln>
                  <a:noFill/>
                </a:ln>
                <a:effectLst/>
                <a:uLnTx/>
                <a:uFillTx/>
                <a:latin typeface="Poppins Light"/>
                <a:cs typeface="Poppins Light"/>
                <a:sym typeface="Poppins"/>
              </a:rPr>
              <a:t>. ABD </a:t>
            </a:r>
            <a:r>
              <a:rPr kumimoji="0" lang="en-US" sz="1500" b="0" i="0" u="none" strike="noStrike" kern="1200" cap="none" spc="0" normalizeH="0" baseline="0" noProof="0" dirty="0" err="1">
                <a:ln>
                  <a:noFill/>
                </a:ln>
                <a:effectLst/>
                <a:uLnTx/>
                <a:uFillTx/>
                <a:latin typeface="Poppins Light"/>
                <a:cs typeface="Poppins Light"/>
                <a:sym typeface="Poppins"/>
              </a:rPr>
              <a:t>seçimlerinin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sonuçları</a:t>
            </a:r>
            <a:r>
              <a:rPr kumimoji="0" lang="en-US" sz="1500" b="0" i="0" u="none" strike="noStrike" kern="1200" cap="none" spc="0" normalizeH="0" baseline="0" noProof="0" dirty="0">
                <a:ln>
                  <a:noFill/>
                </a:ln>
                <a:effectLst/>
                <a:uLnTx/>
                <a:uFillTx/>
                <a:latin typeface="Poppins Light"/>
                <a:cs typeface="Poppins Light"/>
                <a:sym typeface="Poppins"/>
              </a:rPr>
              <a:t> ve </a:t>
            </a:r>
            <a:r>
              <a:rPr kumimoji="0" lang="en-US" sz="1500" b="0" i="0" u="none" strike="noStrike" kern="1200" cap="none" spc="0" normalizeH="0" baseline="0" noProof="0" dirty="0" err="1">
                <a:ln>
                  <a:noFill/>
                </a:ln>
                <a:effectLst/>
                <a:uLnTx/>
                <a:uFillTx/>
                <a:latin typeface="Poppins Light"/>
                <a:cs typeface="Poppins Light"/>
                <a:sym typeface="Poppins"/>
              </a:rPr>
              <a:t>bu</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pazarda</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önerilen</a:t>
            </a:r>
            <a:r>
              <a:rPr kumimoji="0" lang="en-US" sz="1500" b="0" i="0" u="none" strike="noStrike" kern="1200" cap="none" spc="0" normalizeH="0" baseline="0" noProof="0" dirty="0">
                <a:ln>
                  <a:noFill/>
                </a:ln>
                <a:effectLst/>
                <a:uLnTx/>
                <a:uFillTx/>
                <a:latin typeface="Poppins Light"/>
                <a:cs typeface="Poppins Light"/>
                <a:sym typeface="Poppins"/>
              </a:rPr>
              <a:t> yeni </a:t>
            </a:r>
            <a:r>
              <a:rPr kumimoji="0" lang="en-US" sz="1500" b="0" i="0" u="none" strike="noStrike" kern="1200" cap="none" spc="0" normalizeH="0" baseline="0" noProof="0" dirty="0" err="1">
                <a:ln>
                  <a:noFill/>
                </a:ln>
                <a:effectLst/>
                <a:uLnTx/>
                <a:uFillTx/>
                <a:latin typeface="Poppins Light"/>
                <a:cs typeface="Poppins Light"/>
                <a:sym typeface="Poppins"/>
              </a:rPr>
              <a:t>hükümet</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atamaları</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bir</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belirsizlik</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unsuru</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eklese</a:t>
            </a:r>
            <a:r>
              <a:rPr kumimoji="0" lang="en-US" sz="1500" b="0" i="0" u="none" strike="noStrike" kern="1200" cap="none" spc="0" normalizeH="0" baseline="0" noProof="0" dirty="0">
                <a:ln>
                  <a:noFill/>
                </a:ln>
                <a:effectLst/>
                <a:uLnTx/>
                <a:uFillTx/>
                <a:latin typeface="Poppins Light"/>
                <a:cs typeface="Poppins Light"/>
                <a:sym typeface="Poppins"/>
              </a:rPr>
              <a:t> bile, </a:t>
            </a:r>
            <a:r>
              <a:rPr kumimoji="0" lang="en-US" sz="1500" b="0" i="0" u="none" strike="noStrike" kern="1200" cap="none" spc="0" normalizeH="0" baseline="0" noProof="0" dirty="0" err="1">
                <a:ln>
                  <a:noFill/>
                </a:ln>
                <a:effectLst/>
                <a:uLnTx/>
                <a:uFillTx/>
                <a:latin typeface="Poppins Light"/>
                <a:cs typeface="Poppins Light"/>
                <a:sym typeface="Poppins"/>
              </a:rPr>
              <a:t>Avrupalı</a:t>
            </a:r>
            <a:r>
              <a:rPr kumimoji="0" lang="en-US" sz="1500" b="0" i="0" u="none" strike="noStrike" kern="1200" cap="none" spc="0" normalizeH="0" baseline="0" noProof="0" dirty="0">
                <a:ln>
                  <a:noFill/>
                </a:ln>
                <a:effectLst/>
                <a:uLnTx/>
                <a:uFillTx/>
                <a:latin typeface="Poppins Light"/>
                <a:cs typeface="Poppins Light"/>
                <a:sym typeface="Poppins"/>
              </a:rPr>
              <a:t> ​​ve </a:t>
            </a:r>
            <a:r>
              <a:rPr kumimoji="0" lang="en-US" sz="1500" b="0" i="0" u="none" strike="noStrike" kern="1200" cap="none" spc="0" normalizeH="0" baseline="0" noProof="0" dirty="0" err="1">
                <a:ln>
                  <a:noFill/>
                </a:ln>
                <a:effectLst/>
                <a:uLnTx/>
                <a:uFillTx/>
                <a:latin typeface="Poppins Light"/>
                <a:cs typeface="Poppins Light"/>
                <a:sym typeface="Poppins"/>
              </a:rPr>
              <a:t>diğer</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küresel</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düzenleyicilerin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gidişatı</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en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azından</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oldukça</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açık</a:t>
            </a:r>
            <a:r>
              <a:rPr kumimoji="0" lang="en-US" sz="1500" b="0" i="0" u="none" strike="noStrike" kern="1200" cap="none" spc="0" normalizeH="0" baseline="0" noProof="0" dirty="0">
                <a:ln>
                  <a:noFill/>
                </a:ln>
                <a:effectLst/>
                <a:uLnTx/>
                <a:uFillTx/>
                <a:latin typeface="Poppins Light"/>
                <a:cs typeface="Poppins Light"/>
                <a:sym typeface="Poppins"/>
              </a:rPr>
              <a:t> </a:t>
            </a:r>
            <a:r>
              <a:rPr kumimoji="0" lang="en-US" sz="1500" b="0" i="0" u="none" strike="noStrike" kern="1200" cap="none" spc="0" normalizeH="0" baseline="0" noProof="0" dirty="0" err="1">
                <a:ln>
                  <a:noFill/>
                </a:ln>
                <a:effectLst/>
                <a:uLnTx/>
                <a:uFillTx/>
                <a:latin typeface="Poppins Light"/>
                <a:cs typeface="Poppins Light"/>
                <a:sym typeface="Poppins"/>
              </a:rPr>
              <a:t>görünüyor</a:t>
            </a:r>
            <a:r>
              <a:rPr kumimoji="0" lang="en-US" sz="1500" b="0" i="0" u="none" strike="noStrike" kern="1200" cap="none" spc="0" normalizeH="0" baseline="0" noProof="0" dirty="0">
                <a:ln>
                  <a:noFill/>
                </a:ln>
                <a:effectLst/>
                <a:uLnTx/>
                <a:uFillTx/>
                <a:latin typeface="Poppins Light"/>
                <a:cs typeface="Poppins Light"/>
                <a:sym typeface="Poppins"/>
              </a:rPr>
              <a:t>.</a:t>
            </a:r>
            <a:endParaRPr kumimoji="0" lang="en-US" sz="1500" b="0" i="0" u="none" strike="noStrike" kern="1200" cap="none" spc="0" normalizeH="0" baseline="0" noProof="0" dirty="0">
              <a:ln>
                <a:noFill/>
              </a:ln>
              <a:effectLst/>
              <a:uLnTx/>
              <a:uFillTx/>
              <a:latin typeface="Poppins Light" pitchFamily="2" charset="77"/>
              <a:cs typeface="Poppins Light" pitchFamily="2" charset="77"/>
              <a:sym typeface="Poppins"/>
            </a:endParaRPr>
          </a:p>
        </p:txBody>
      </p:sp>
      <p:sp>
        <p:nvSpPr>
          <p:cNvPr id="3" name="Text Placeholder 1">
            <a:extLst>
              <a:ext uri="{FF2B5EF4-FFF2-40B4-BE49-F238E27FC236}">
                <a16:creationId xmlns:a16="http://schemas.microsoft.com/office/drawing/2014/main" id="{547D956B-4658-9013-84B9-C53F0870A788}"/>
              </a:ext>
            </a:extLst>
          </p:cNvPr>
          <p:cNvSpPr txBox="1">
            <a:spLocks/>
          </p:cNvSpPr>
          <p:nvPr/>
        </p:nvSpPr>
        <p:spPr>
          <a:xfrm>
            <a:off x="2509520" y="5626825"/>
            <a:ext cx="4452880" cy="417193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000"/>
              </a:lnSpc>
              <a:spcAft>
                <a:spcPts val="0"/>
              </a:spcAft>
              <a:defRPr/>
            </a:pPr>
            <a:r>
              <a:rPr kumimoji="0" lang="en-US" sz="1600" b="1" i="0" u="none" strike="noStrike" kern="1200" cap="none" spc="0" normalizeH="0" baseline="0" noProof="0" dirty="0" err="1">
                <a:ln>
                  <a:noFill/>
                </a:ln>
                <a:solidFill>
                  <a:srgbClr val="092656"/>
                </a:solidFill>
                <a:effectLst/>
                <a:uLnTx/>
                <a:uFillTx/>
                <a:latin typeface="Poppins"/>
                <a:cs typeface="Poppins"/>
                <a:sym typeface="Poppins"/>
              </a:rPr>
              <a:t>Araştırma</a:t>
            </a:r>
            <a:endParaRPr kumimoji="0" lang="en-US" sz="1600" b="1" i="0" u="none" strike="noStrike" kern="1200" cap="none" spc="0" normalizeH="0" baseline="0" noProof="0" dirty="0">
              <a:ln>
                <a:noFill/>
              </a:ln>
              <a:solidFill>
                <a:srgbClr val="092656"/>
              </a:solidFill>
              <a:effectLst/>
              <a:uLnTx/>
              <a:uFillTx/>
              <a:latin typeface="Poppins"/>
              <a:cs typeface="Poppins"/>
              <a:sym typeface="Poppins"/>
            </a:endParaRPr>
          </a:p>
          <a:p>
            <a:pPr marL="7620">
              <a:lnSpc>
                <a:spcPct val="112000"/>
              </a:lnSpc>
              <a:spcAft>
                <a:spcPts val="0"/>
              </a:spcAft>
              <a:defRPr/>
            </a:pP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Birçok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başlık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sona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erdiğini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sosyal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video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platformlarına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taşındığını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iddia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de, biz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mevcut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tanımımızla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özellikle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Google, Baidu, Bing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Naver)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%10,1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%7,8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oranında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büyüyeceğini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tahmin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ediyoruz</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Bu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tahmin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Aralık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2023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öngörümüzde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her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%7,3’tü.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Rekabet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yenilik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genellikle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büyümesini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artırıcı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görülür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geçtiğimiz</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mevcut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platformların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sonuçlarına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yapay</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zeka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özetleri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genel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bakışlar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eklemesi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ChatGPT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Perplexity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yeni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oyuncuların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hizmetleri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sunmasıyla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kanalın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her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ikisinde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artış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yaşanmıştır.Aramanın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yapay</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zeka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evriminin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çoğu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henüz</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net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etkileri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yaratmamaktadır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yazı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yazıldığı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sırada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Google’ın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AI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Özetleri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içindeki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entegrasyonu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deneysel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aşamada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olup</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ChatGPT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reklamsızdır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Google’ın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yapay</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zeka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ürünleri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hizmetleri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geliştirmek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yaptığı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harcamalar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Google’ın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2024’teki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sermaye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harcamalarının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2023’e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kıyasla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%60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gelecekteki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hizmetlerin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yoluyla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elde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etmesinin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abonelik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seçeneklerinin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muhtemelen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önemli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parçası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olacağı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anlamına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Bu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maliyetler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rekabetin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birkaç</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ana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oyuncu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arasında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yoğunlaşacağını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destekleyen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durumu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güçlendirmektedir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Perplexity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yeni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girişimlerin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bile, Microsoft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Google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oyuncularla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rekabet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etmenin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zor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olduğunu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muhtemeldir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özellikle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mahkemeler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düzenleyiciler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içerik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sahiplerinin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eğitim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verilerinde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kullanılan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IP’leri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tazminat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alması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gerektiğine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verirse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durum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pahalı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lisans</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ücretlerine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kerelik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ücretlere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yol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açabilir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endParaRPr kumimoji="0" lang="en-US" sz="1000" b="0" i="0" u="none" strike="noStrike" kern="1200" cap="none" spc="0" normalizeH="0" baseline="0" noProof="0" dirty="0">
              <a:ln>
                <a:noFill/>
              </a:ln>
              <a:solidFill>
                <a:srgbClr val="092656"/>
              </a:solidFill>
              <a:effectLst/>
              <a:highlight>
                <a:srgbClr val="FFFF00"/>
              </a:highlight>
              <a:uLnTx/>
              <a:uFillTx/>
              <a:latin typeface="Georgia" panose="02040502050405020303" pitchFamily="18" charset="0"/>
              <a:cs typeface="Poppins" pitchFamily="2" charset="77"/>
              <a:sym typeface="Poppins"/>
            </a:endParaRPr>
          </a:p>
        </p:txBody>
      </p:sp>
      <p:pic>
        <p:nvPicPr>
          <p:cNvPr id="2" name="Picture 1" descr="A blue and black logo&#10;&#10;Description automatically generated">
            <a:extLst>
              <a:ext uri="{FF2B5EF4-FFF2-40B4-BE49-F238E27FC236}">
                <a16:creationId xmlns:a16="http://schemas.microsoft.com/office/drawing/2014/main" id="{45CCE954-1BD7-5961-625A-C96FA8E54D58}"/>
              </a:ext>
            </a:extLst>
          </p:cNvPr>
          <p:cNvPicPr>
            <a:picLocks noChangeAspect="1"/>
          </p:cNvPicPr>
          <p:nvPr/>
        </p:nvPicPr>
        <p:blipFill>
          <a:blip r:embed="rId3"/>
          <a:stretch>
            <a:fillRect/>
          </a:stretch>
        </p:blipFill>
        <p:spPr>
          <a:xfrm>
            <a:off x="6495276" y="332839"/>
            <a:ext cx="897530" cy="256235"/>
          </a:xfrm>
          <a:prstGeom prst="rect">
            <a:avLst/>
          </a:prstGeom>
        </p:spPr>
      </p:pic>
      <p:sp>
        <p:nvSpPr>
          <p:cNvPr id="31" name="Oval 30">
            <a:extLst>
              <a:ext uri="{FF2B5EF4-FFF2-40B4-BE49-F238E27FC236}">
                <a16:creationId xmlns:a16="http://schemas.microsoft.com/office/drawing/2014/main" id="{E1859BA4-B80C-0308-04F1-2141B9828881}"/>
              </a:ext>
            </a:extLst>
          </p:cNvPr>
          <p:cNvSpPr/>
          <p:nvPr/>
        </p:nvSpPr>
        <p:spPr>
          <a:xfrm>
            <a:off x="1889386" y="5655834"/>
            <a:ext cx="397835" cy="397835"/>
          </a:xfrm>
          <a:prstGeom prst="ellipse">
            <a:avLst/>
          </a:prstGeom>
          <a:solidFill>
            <a:schemeClr val="accent1">
              <a:alpha val="2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BAB17A8D-0F3D-0B99-7776-44FB0C670AB4}"/>
              </a:ext>
            </a:extLst>
          </p:cNvPr>
          <p:cNvGrpSpPr/>
          <p:nvPr/>
        </p:nvGrpSpPr>
        <p:grpSpPr>
          <a:xfrm>
            <a:off x="1890037" y="6107216"/>
            <a:ext cx="395534" cy="396114"/>
            <a:chOff x="8094113" y="5776238"/>
            <a:chExt cx="3738441" cy="3743928"/>
          </a:xfrm>
        </p:grpSpPr>
        <p:sp>
          <p:nvSpPr>
            <p:cNvPr id="33" name="Freeform 32">
              <a:extLst>
                <a:ext uri="{FF2B5EF4-FFF2-40B4-BE49-F238E27FC236}">
                  <a16:creationId xmlns:a16="http://schemas.microsoft.com/office/drawing/2014/main" id="{37039E7D-B3EA-922C-40B3-E9BE00BD0765}"/>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2CD0B7E-9FEB-9529-FD85-1F6759A9D8C0}"/>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55A192F2-2047-40CE-C9E4-EDAE3C17E82B}"/>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1ADEEF75-D37A-A8CB-5C05-0D4771E229FC}"/>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endParaRPr lang="en-US" dirty="0"/>
            </a:p>
          </p:txBody>
        </p:sp>
      </p:grpSp>
      <p:sp>
        <p:nvSpPr>
          <p:cNvPr id="51" name="TextBox 50">
            <a:extLst>
              <a:ext uri="{FF2B5EF4-FFF2-40B4-BE49-F238E27FC236}">
                <a16:creationId xmlns:a16="http://schemas.microsoft.com/office/drawing/2014/main" id="{58D465F2-10E4-1166-FCE0-BBF260DAEA74}"/>
              </a:ext>
            </a:extLst>
          </p:cNvPr>
          <p:cNvSpPr txBox="1"/>
          <p:nvPr/>
        </p:nvSpPr>
        <p:spPr>
          <a:xfrm>
            <a:off x="527777" y="1095052"/>
            <a:ext cx="718957" cy="369332"/>
          </a:xfrm>
          <a:prstGeom prst="rect">
            <a:avLst/>
          </a:prstGeom>
          <a:noFill/>
        </p:spPr>
        <p:txBody>
          <a:bodyPr wrap="square" rtlCol="0">
            <a:spAutoFit/>
          </a:bodyPr>
          <a:lstStyle/>
          <a:p>
            <a:pPr algn="ctr"/>
            <a:r>
              <a:rPr lang="en-US" dirty="0">
                <a:solidFill>
                  <a:schemeClr val="bg1"/>
                </a:solidFill>
                <a:latin typeface="Poppins Light" pitchFamily="2" charset="77"/>
                <a:cs typeface="Poppins Light" pitchFamily="2" charset="77"/>
              </a:rPr>
              <a:t>Dg</a:t>
            </a:r>
          </a:p>
        </p:txBody>
      </p:sp>
      <p:sp>
        <p:nvSpPr>
          <p:cNvPr id="58" name="TextBox 57">
            <a:extLst>
              <a:ext uri="{FF2B5EF4-FFF2-40B4-BE49-F238E27FC236}">
                <a16:creationId xmlns:a16="http://schemas.microsoft.com/office/drawing/2014/main" id="{276FAA3D-10F6-E3DC-47E4-5F5361CC6D3B}"/>
              </a:ext>
            </a:extLst>
          </p:cNvPr>
          <p:cNvSpPr txBox="1"/>
          <p:nvPr/>
        </p:nvSpPr>
        <p:spPr>
          <a:xfrm>
            <a:off x="530334" y="1429587"/>
            <a:ext cx="718957" cy="69250"/>
          </a:xfrm>
          <a:prstGeom prst="rect">
            <a:avLst/>
          </a:prstGeom>
          <a:noFill/>
        </p:spPr>
        <p:txBody>
          <a:bodyPr wrap="square" lIns="0" tIns="0" rIns="0" bIns="0" rtlCol="0">
            <a:spAutoFit/>
          </a:bodyPr>
          <a:lstStyle/>
          <a:p>
            <a:pPr algn="ctr"/>
            <a:r>
              <a:rPr lang="en-US" sz="450" dirty="0">
                <a:solidFill>
                  <a:schemeClr val="bg1"/>
                </a:solidFill>
                <a:latin typeface="Poppins Light" pitchFamily="2" charset="77"/>
                <a:cs typeface="Poppins Light" pitchFamily="2" charset="77"/>
              </a:rPr>
              <a:t>Digital</a:t>
            </a:r>
          </a:p>
        </p:txBody>
      </p:sp>
      <p:sp>
        <p:nvSpPr>
          <p:cNvPr id="59" name="TextBox 58">
            <a:extLst>
              <a:ext uri="{FF2B5EF4-FFF2-40B4-BE49-F238E27FC236}">
                <a16:creationId xmlns:a16="http://schemas.microsoft.com/office/drawing/2014/main" id="{556C0956-4E1A-925B-9F97-F2ED815B09A1}"/>
              </a:ext>
            </a:extLst>
          </p:cNvPr>
          <p:cNvSpPr txBox="1"/>
          <p:nvPr/>
        </p:nvSpPr>
        <p:spPr>
          <a:xfrm>
            <a:off x="554610" y="962549"/>
            <a:ext cx="226719" cy="107722"/>
          </a:xfrm>
          <a:prstGeom prst="rect">
            <a:avLst/>
          </a:prstGeom>
          <a:noFill/>
        </p:spPr>
        <p:txBody>
          <a:bodyPr wrap="square" lIns="0" tIns="0" rIns="0" bIns="0" rtlCol="0">
            <a:spAutoFit/>
          </a:bodyPr>
          <a:lstStyle/>
          <a:p>
            <a:pPr algn="ctr"/>
            <a:r>
              <a:rPr lang="en-US" sz="700" dirty="0">
                <a:solidFill>
                  <a:schemeClr val="bg1"/>
                </a:solidFill>
                <a:latin typeface="Poppins Light" pitchFamily="2" charset="77"/>
                <a:cs typeface="Poppins Light" pitchFamily="2" charset="77"/>
              </a:rPr>
              <a:t>X.X</a:t>
            </a:r>
            <a:r>
              <a:rPr lang="en-US" sz="700" baseline="30000" dirty="0">
                <a:solidFill>
                  <a:schemeClr val="bg1"/>
                </a:solidFill>
                <a:latin typeface="Poppins Light" pitchFamily="2" charset="77"/>
                <a:cs typeface="Poppins Light" pitchFamily="2" charset="77"/>
              </a:rPr>
              <a:t>%</a:t>
            </a:r>
          </a:p>
        </p:txBody>
      </p:sp>
      <p:sp>
        <p:nvSpPr>
          <p:cNvPr id="60" name="TextBox 59">
            <a:extLst>
              <a:ext uri="{FF2B5EF4-FFF2-40B4-BE49-F238E27FC236}">
                <a16:creationId xmlns:a16="http://schemas.microsoft.com/office/drawing/2014/main" id="{61674AA1-A090-476C-33C2-451D50565E3A}"/>
              </a:ext>
            </a:extLst>
          </p:cNvPr>
          <p:cNvSpPr txBox="1"/>
          <p:nvPr/>
        </p:nvSpPr>
        <p:spPr>
          <a:xfrm>
            <a:off x="971829" y="962549"/>
            <a:ext cx="226719" cy="107722"/>
          </a:xfrm>
          <a:prstGeom prst="rect">
            <a:avLst/>
          </a:prstGeom>
          <a:noFill/>
        </p:spPr>
        <p:txBody>
          <a:bodyPr wrap="square" lIns="0" tIns="0" rIns="0" bIns="0" rtlCol="0">
            <a:spAutoFit/>
          </a:bodyPr>
          <a:lstStyle/>
          <a:p>
            <a:pPr algn="r"/>
            <a:r>
              <a:rPr lang="en-US" sz="700" dirty="0">
                <a:solidFill>
                  <a:schemeClr val="bg1"/>
                </a:solidFill>
                <a:latin typeface="Poppins Light" pitchFamily="2" charset="77"/>
                <a:cs typeface="Poppins Light" pitchFamily="2" charset="77"/>
              </a:rPr>
              <a:t>X.X</a:t>
            </a:r>
            <a:r>
              <a:rPr lang="en-US" sz="700" baseline="30000" dirty="0">
                <a:solidFill>
                  <a:schemeClr val="bg1"/>
                </a:solidFill>
                <a:latin typeface="Poppins Light" pitchFamily="2" charset="77"/>
                <a:cs typeface="Poppins Light" pitchFamily="2" charset="77"/>
              </a:rPr>
              <a:t>%</a:t>
            </a:r>
          </a:p>
        </p:txBody>
      </p:sp>
      <p:grpSp>
        <p:nvGrpSpPr>
          <p:cNvPr id="115" name="Group 114">
            <a:extLst>
              <a:ext uri="{FF2B5EF4-FFF2-40B4-BE49-F238E27FC236}">
                <a16:creationId xmlns:a16="http://schemas.microsoft.com/office/drawing/2014/main" id="{0CCEDF03-022A-EB04-536B-A586BBFDBA00}"/>
              </a:ext>
            </a:extLst>
          </p:cNvPr>
          <p:cNvGrpSpPr/>
          <p:nvPr/>
        </p:nvGrpSpPr>
        <p:grpSpPr>
          <a:xfrm>
            <a:off x="517658" y="947525"/>
            <a:ext cx="726077" cy="744766"/>
            <a:chOff x="2671529" y="8871433"/>
            <a:chExt cx="920268" cy="943956"/>
          </a:xfrm>
          <a:solidFill>
            <a:schemeClr val="accent1"/>
          </a:solidFill>
        </p:grpSpPr>
        <p:sp>
          <p:nvSpPr>
            <p:cNvPr id="116" name="Rectangle 115">
              <a:extLst>
                <a:ext uri="{FF2B5EF4-FFF2-40B4-BE49-F238E27FC236}">
                  <a16:creationId xmlns:a16="http://schemas.microsoft.com/office/drawing/2014/main" id="{B790DC7D-4312-4E4C-FB5F-27303AE5B9A9}"/>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8" name="TextBox 117">
              <a:extLst>
                <a:ext uri="{FF2B5EF4-FFF2-40B4-BE49-F238E27FC236}">
                  <a16:creationId xmlns:a16="http://schemas.microsoft.com/office/drawing/2014/main" id="{9BCC71BB-1F69-6809-B3CA-C95C69801F1E}"/>
                </a:ext>
              </a:extLst>
            </p:cNvPr>
            <p:cNvSpPr txBox="1"/>
            <p:nvPr/>
          </p:nvSpPr>
          <p:spPr>
            <a:xfrm>
              <a:off x="2748210" y="8877221"/>
              <a:ext cx="538729" cy="32182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50" dirty="0">
                  <a:solidFill>
                    <a:schemeClr val="bg1"/>
                  </a:solidFill>
                  <a:latin typeface="Poppins Light" pitchFamily="2" charset="77"/>
                  <a:cs typeface="Poppins Light" pitchFamily="2" charset="77"/>
                </a:rPr>
                <a:t>10</a:t>
              </a:r>
              <a:r>
                <a:rPr kumimoji="0" lang="en-US" sz="105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.0</a:t>
              </a:r>
              <a:r>
                <a:rPr kumimoji="0" lang="en-US" sz="105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19" name="TextBox 118">
              <a:extLst>
                <a:ext uri="{FF2B5EF4-FFF2-40B4-BE49-F238E27FC236}">
                  <a16:creationId xmlns:a16="http://schemas.microsoft.com/office/drawing/2014/main" id="{A519174B-E0D2-A6DF-1F2C-6372B01E69E4}"/>
                </a:ext>
              </a:extLst>
            </p:cNvPr>
            <p:cNvSpPr txBox="1"/>
            <p:nvPr/>
          </p:nvSpPr>
          <p:spPr>
            <a:xfrm>
              <a:off x="2735951" y="9055683"/>
              <a:ext cx="638716" cy="585139"/>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Dg</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20" name="TextBox 119">
              <a:extLst>
                <a:ext uri="{FF2B5EF4-FFF2-40B4-BE49-F238E27FC236}">
                  <a16:creationId xmlns:a16="http://schemas.microsoft.com/office/drawing/2014/main" id="{275CB491-604A-0ECA-2ACB-C3B6F530085C}"/>
                </a:ext>
              </a:extLst>
            </p:cNvPr>
            <p:cNvSpPr txBox="1"/>
            <p:nvPr/>
          </p:nvSpPr>
          <p:spPr>
            <a:xfrm>
              <a:off x="2759202" y="9568331"/>
              <a:ext cx="616572" cy="24705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u="none" strike="noStrike" kern="1200" cap="none" normalizeH="0" baseline="30000" noProof="0" dirty="0" err="1">
                  <a:ln>
                    <a:noFill/>
                  </a:ln>
                  <a:solidFill>
                    <a:schemeClr val="bg1"/>
                  </a:solidFill>
                  <a:effectLst/>
                  <a:uLnTx/>
                  <a:uFillTx/>
                  <a:latin typeface="Poppins" pitchFamily="2" charset="77"/>
                  <a:cs typeface="Poppins" pitchFamily="2" charset="77"/>
                </a:rPr>
                <a:t>Dijital</a:t>
              </a:r>
              <a:endParaRPr kumimoji="0" lang="en-US" sz="10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251" name="Group 250">
            <a:extLst>
              <a:ext uri="{FF2B5EF4-FFF2-40B4-BE49-F238E27FC236}">
                <a16:creationId xmlns:a16="http://schemas.microsoft.com/office/drawing/2014/main" id="{86730B1E-F6EE-6A75-3982-00603FBE5D10}"/>
              </a:ext>
            </a:extLst>
          </p:cNvPr>
          <p:cNvGrpSpPr/>
          <p:nvPr/>
        </p:nvGrpSpPr>
        <p:grpSpPr>
          <a:xfrm>
            <a:off x="1222849" y="934128"/>
            <a:ext cx="2436183" cy="709522"/>
            <a:chOff x="9107532" y="3871002"/>
            <a:chExt cx="8629468" cy="2513275"/>
          </a:xfrm>
        </p:grpSpPr>
        <p:sp>
          <p:nvSpPr>
            <p:cNvPr id="252" name="Freeform 251">
              <a:extLst>
                <a:ext uri="{FF2B5EF4-FFF2-40B4-BE49-F238E27FC236}">
                  <a16:creationId xmlns:a16="http://schemas.microsoft.com/office/drawing/2014/main" id="{38CA831D-EFB5-20B2-C14B-1172FBA01078}"/>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54" name="Freeform 253">
              <a:extLst>
                <a:ext uri="{FF2B5EF4-FFF2-40B4-BE49-F238E27FC236}">
                  <a16:creationId xmlns:a16="http://schemas.microsoft.com/office/drawing/2014/main" id="{51CB19E8-FC63-7099-6A94-54B473881400}"/>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56" name="Freeform 255">
              <a:extLst>
                <a:ext uri="{FF2B5EF4-FFF2-40B4-BE49-F238E27FC236}">
                  <a16:creationId xmlns:a16="http://schemas.microsoft.com/office/drawing/2014/main" id="{6E20D3F9-47C7-2A66-B2DA-DE006D3D670B}"/>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257" name="Freeform 256">
              <a:extLst>
                <a:ext uri="{FF2B5EF4-FFF2-40B4-BE49-F238E27FC236}">
                  <a16:creationId xmlns:a16="http://schemas.microsoft.com/office/drawing/2014/main" id="{D387FB7D-EEDD-E477-18C0-D29908B71676}"/>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58" name="Freeform 257">
              <a:extLst>
                <a:ext uri="{FF2B5EF4-FFF2-40B4-BE49-F238E27FC236}">
                  <a16:creationId xmlns:a16="http://schemas.microsoft.com/office/drawing/2014/main" id="{CF1DB693-4DDE-F431-CD14-B2B764373E15}"/>
                </a:ext>
              </a:extLst>
            </p:cNvPr>
            <p:cNvSpPr/>
            <p:nvPr/>
          </p:nvSpPr>
          <p:spPr>
            <a:xfrm>
              <a:off x="10905962"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59" name="Freeform 258">
              <a:extLst>
                <a:ext uri="{FF2B5EF4-FFF2-40B4-BE49-F238E27FC236}">
                  <a16:creationId xmlns:a16="http://schemas.microsoft.com/office/drawing/2014/main" id="{7B92B9BF-1434-CFD4-2C06-11350A908D2E}"/>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60" name="Freeform 259">
              <a:extLst>
                <a:ext uri="{FF2B5EF4-FFF2-40B4-BE49-F238E27FC236}">
                  <a16:creationId xmlns:a16="http://schemas.microsoft.com/office/drawing/2014/main" id="{993A3B81-3D52-F579-2CA7-E5D340A5BE7E}"/>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61" name="Freeform 260">
              <a:extLst>
                <a:ext uri="{FF2B5EF4-FFF2-40B4-BE49-F238E27FC236}">
                  <a16:creationId xmlns:a16="http://schemas.microsoft.com/office/drawing/2014/main" id="{DF07A092-3585-0959-6B8F-FAFBFB5C76A1}"/>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62" name="Freeform 261">
              <a:extLst>
                <a:ext uri="{FF2B5EF4-FFF2-40B4-BE49-F238E27FC236}">
                  <a16:creationId xmlns:a16="http://schemas.microsoft.com/office/drawing/2014/main" id="{1F17F952-432E-7CA5-901F-4503F61BF60F}"/>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63" name="Freeform 262">
              <a:extLst>
                <a:ext uri="{FF2B5EF4-FFF2-40B4-BE49-F238E27FC236}">
                  <a16:creationId xmlns:a16="http://schemas.microsoft.com/office/drawing/2014/main" id="{B0E87FFE-535C-A4BC-28C1-98E5AE177B72}"/>
                </a:ext>
              </a:extLst>
            </p:cNvPr>
            <p:cNvSpPr/>
            <p:nvPr/>
          </p:nvSpPr>
          <p:spPr>
            <a:xfrm>
              <a:off x="10905962"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264" name="Freeform 263">
              <a:extLst>
                <a:ext uri="{FF2B5EF4-FFF2-40B4-BE49-F238E27FC236}">
                  <a16:creationId xmlns:a16="http://schemas.microsoft.com/office/drawing/2014/main" id="{F62F18C2-1E72-80AD-3E5B-5C7A48DEA322}"/>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265" name="Freeform 264">
              <a:extLst>
                <a:ext uri="{FF2B5EF4-FFF2-40B4-BE49-F238E27FC236}">
                  <a16:creationId xmlns:a16="http://schemas.microsoft.com/office/drawing/2014/main" id="{07120221-6CA3-D94E-E843-1AB660564B55}"/>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66" name="Freeform 265">
              <a:extLst>
                <a:ext uri="{FF2B5EF4-FFF2-40B4-BE49-F238E27FC236}">
                  <a16:creationId xmlns:a16="http://schemas.microsoft.com/office/drawing/2014/main" id="{E8F998C0-6B86-A7E0-4C20-E5B52C3D2EBF}"/>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67" name="Freeform 266">
              <a:extLst>
                <a:ext uri="{FF2B5EF4-FFF2-40B4-BE49-F238E27FC236}">
                  <a16:creationId xmlns:a16="http://schemas.microsoft.com/office/drawing/2014/main" id="{16C44ACA-C3AA-D18C-6F9B-A9CD7106BC5A}"/>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68" name="Freeform 267">
              <a:extLst>
                <a:ext uri="{FF2B5EF4-FFF2-40B4-BE49-F238E27FC236}">
                  <a16:creationId xmlns:a16="http://schemas.microsoft.com/office/drawing/2014/main" id="{D1D7ED06-25ED-7B5F-28D4-F46173E3FED0}"/>
                </a:ext>
              </a:extLst>
            </p:cNvPr>
            <p:cNvSpPr/>
            <p:nvPr/>
          </p:nvSpPr>
          <p:spPr>
            <a:xfrm>
              <a:off x="13064079"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69" name="Freeform 268">
              <a:extLst>
                <a:ext uri="{FF2B5EF4-FFF2-40B4-BE49-F238E27FC236}">
                  <a16:creationId xmlns:a16="http://schemas.microsoft.com/office/drawing/2014/main" id="{534794EF-8824-454A-4600-DB8DFCA93532}"/>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70" name="Freeform 269">
              <a:extLst>
                <a:ext uri="{FF2B5EF4-FFF2-40B4-BE49-F238E27FC236}">
                  <a16:creationId xmlns:a16="http://schemas.microsoft.com/office/drawing/2014/main" id="{726D8DA6-76EB-247E-DA2D-DF0883A30C2A}"/>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71" name="Freeform 270">
              <a:extLst>
                <a:ext uri="{FF2B5EF4-FFF2-40B4-BE49-F238E27FC236}">
                  <a16:creationId xmlns:a16="http://schemas.microsoft.com/office/drawing/2014/main" id="{8D1555F2-4CDA-620F-C7E7-BC3805D55E7D}"/>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74" name="Freeform 273">
              <a:extLst>
                <a:ext uri="{FF2B5EF4-FFF2-40B4-BE49-F238E27FC236}">
                  <a16:creationId xmlns:a16="http://schemas.microsoft.com/office/drawing/2014/main" id="{3710503C-B058-959A-A2A1-604CFE4D2965}"/>
                </a:ext>
              </a:extLst>
            </p:cNvPr>
            <p:cNvSpPr/>
            <p:nvPr/>
          </p:nvSpPr>
          <p:spPr>
            <a:xfrm>
              <a:off x="13064079"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75" name="Freeform 274">
              <a:extLst>
                <a:ext uri="{FF2B5EF4-FFF2-40B4-BE49-F238E27FC236}">
                  <a16:creationId xmlns:a16="http://schemas.microsoft.com/office/drawing/2014/main" id="{EA6A1ED0-D45A-B059-B119-54BB63619506}"/>
                </a:ext>
              </a:extLst>
            </p:cNvPr>
            <p:cNvSpPr/>
            <p:nvPr/>
          </p:nvSpPr>
          <p:spPr>
            <a:xfrm>
              <a:off x="134237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76" name="Freeform 275">
              <a:extLst>
                <a:ext uri="{FF2B5EF4-FFF2-40B4-BE49-F238E27FC236}">
                  <a16:creationId xmlns:a16="http://schemas.microsoft.com/office/drawing/2014/main" id="{61AF3495-64D3-A5FF-2F8E-5A34D3A5DCDF}"/>
                </a:ext>
              </a:extLst>
            </p:cNvPr>
            <p:cNvSpPr/>
            <p:nvPr/>
          </p:nvSpPr>
          <p:spPr>
            <a:xfrm>
              <a:off x="14143137"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277" name="Freeform 276">
              <a:extLst>
                <a:ext uri="{FF2B5EF4-FFF2-40B4-BE49-F238E27FC236}">
                  <a16:creationId xmlns:a16="http://schemas.microsoft.com/office/drawing/2014/main" id="{5C532BE0-FE51-18F9-1CD8-2ACD7C8EFC84}"/>
                </a:ext>
              </a:extLst>
            </p:cNvPr>
            <p:cNvSpPr/>
            <p:nvPr/>
          </p:nvSpPr>
          <p:spPr>
            <a:xfrm>
              <a:off x="14143137"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78" name="Freeform 277">
              <a:extLst>
                <a:ext uri="{FF2B5EF4-FFF2-40B4-BE49-F238E27FC236}">
                  <a16:creationId xmlns:a16="http://schemas.microsoft.com/office/drawing/2014/main" id="{2441F76E-19F1-0754-B4EE-AC20CC66DF11}"/>
                </a:ext>
              </a:extLst>
            </p:cNvPr>
            <p:cNvSpPr/>
            <p:nvPr/>
          </p:nvSpPr>
          <p:spPr>
            <a:xfrm>
              <a:off x="141431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79" name="Freeform 278">
              <a:extLst>
                <a:ext uri="{FF2B5EF4-FFF2-40B4-BE49-F238E27FC236}">
                  <a16:creationId xmlns:a16="http://schemas.microsoft.com/office/drawing/2014/main" id="{40AD8870-9360-223F-8D88-33577662B52E}"/>
                </a:ext>
              </a:extLst>
            </p:cNvPr>
            <p:cNvSpPr/>
            <p:nvPr/>
          </p:nvSpPr>
          <p:spPr>
            <a:xfrm>
              <a:off x="14502823"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280" name="Freeform 279">
              <a:extLst>
                <a:ext uri="{FF2B5EF4-FFF2-40B4-BE49-F238E27FC236}">
                  <a16:creationId xmlns:a16="http://schemas.microsoft.com/office/drawing/2014/main" id="{1606D76A-58B5-E0E3-A05B-72E308FE0093}"/>
                </a:ext>
              </a:extLst>
            </p:cNvPr>
            <p:cNvSpPr/>
            <p:nvPr/>
          </p:nvSpPr>
          <p:spPr>
            <a:xfrm>
              <a:off x="145028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81" name="Freeform 280">
              <a:extLst>
                <a:ext uri="{FF2B5EF4-FFF2-40B4-BE49-F238E27FC236}">
                  <a16:creationId xmlns:a16="http://schemas.microsoft.com/office/drawing/2014/main" id="{DD55F48A-E389-D9B0-C88B-95453B1457A2}"/>
                </a:ext>
              </a:extLst>
            </p:cNvPr>
            <p:cNvSpPr/>
            <p:nvPr/>
          </p:nvSpPr>
          <p:spPr>
            <a:xfrm>
              <a:off x="15222195" y="448960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282" name="Freeform 281">
              <a:extLst>
                <a:ext uri="{FF2B5EF4-FFF2-40B4-BE49-F238E27FC236}">
                  <a16:creationId xmlns:a16="http://schemas.microsoft.com/office/drawing/2014/main" id="{F2F4AC29-4B98-44C3-F340-2A772293D0A9}"/>
                </a:ext>
              </a:extLst>
            </p:cNvPr>
            <p:cNvSpPr/>
            <p:nvPr/>
          </p:nvSpPr>
          <p:spPr>
            <a:xfrm>
              <a:off x="15222195" y="51112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83" name="Freeform 282">
              <a:extLst>
                <a:ext uri="{FF2B5EF4-FFF2-40B4-BE49-F238E27FC236}">
                  <a16:creationId xmlns:a16="http://schemas.microsoft.com/office/drawing/2014/main" id="{198B656B-2D9A-D950-FD87-54004BFBD4CA}"/>
                </a:ext>
              </a:extLst>
            </p:cNvPr>
            <p:cNvSpPr/>
            <p:nvPr/>
          </p:nvSpPr>
          <p:spPr>
            <a:xfrm>
              <a:off x="15222195" y="573279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284" name="Freeform 283">
              <a:extLst>
                <a:ext uri="{FF2B5EF4-FFF2-40B4-BE49-F238E27FC236}">
                  <a16:creationId xmlns:a16="http://schemas.microsoft.com/office/drawing/2014/main" id="{113DEF38-B97D-21FD-9554-44534FAA7E85}"/>
                </a:ext>
              </a:extLst>
            </p:cNvPr>
            <p:cNvSpPr/>
            <p:nvPr/>
          </p:nvSpPr>
          <p:spPr>
            <a:xfrm>
              <a:off x="16657942"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85" name="Freeform 284">
              <a:extLst>
                <a:ext uri="{FF2B5EF4-FFF2-40B4-BE49-F238E27FC236}">
                  <a16:creationId xmlns:a16="http://schemas.microsoft.com/office/drawing/2014/main" id="{7DFD8613-47A7-5FF7-44C4-66F193515C31}"/>
                </a:ext>
              </a:extLst>
            </p:cNvPr>
            <p:cNvSpPr/>
            <p:nvPr/>
          </p:nvSpPr>
          <p:spPr>
            <a:xfrm>
              <a:off x="17377314"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86" name="Freeform 285">
              <a:extLst>
                <a:ext uri="{FF2B5EF4-FFF2-40B4-BE49-F238E27FC236}">
                  <a16:creationId xmlns:a16="http://schemas.microsoft.com/office/drawing/2014/main" id="{CA8910F9-B0E0-A502-F3AF-09A5AC7D498E}"/>
                </a:ext>
              </a:extLst>
            </p:cNvPr>
            <p:cNvSpPr/>
            <p:nvPr/>
          </p:nvSpPr>
          <p:spPr>
            <a:xfrm>
              <a:off x="15578884"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87" name="Freeform 286">
              <a:extLst>
                <a:ext uri="{FF2B5EF4-FFF2-40B4-BE49-F238E27FC236}">
                  <a16:creationId xmlns:a16="http://schemas.microsoft.com/office/drawing/2014/main" id="{F49C6D9A-E0A7-EACA-4068-CD9ACBCC7EA4}"/>
                </a:ext>
              </a:extLst>
            </p:cNvPr>
            <p:cNvSpPr/>
            <p:nvPr/>
          </p:nvSpPr>
          <p:spPr>
            <a:xfrm>
              <a:off x="16298256"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88" name="Freeform 287">
              <a:extLst>
                <a:ext uri="{FF2B5EF4-FFF2-40B4-BE49-F238E27FC236}">
                  <a16:creationId xmlns:a16="http://schemas.microsoft.com/office/drawing/2014/main" id="{2DA837C8-B3F1-F14F-5A75-A006B728718A}"/>
                </a:ext>
              </a:extLst>
            </p:cNvPr>
            <p:cNvSpPr/>
            <p:nvPr/>
          </p:nvSpPr>
          <p:spPr>
            <a:xfrm>
              <a:off x="16298256"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89" name="Freeform 288">
              <a:extLst>
                <a:ext uri="{FF2B5EF4-FFF2-40B4-BE49-F238E27FC236}">
                  <a16:creationId xmlns:a16="http://schemas.microsoft.com/office/drawing/2014/main" id="{71BF7286-59A9-0863-B45C-846804E77310}"/>
                </a:ext>
              </a:extLst>
            </p:cNvPr>
            <p:cNvSpPr/>
            <p:nvPr/>
          </p:nvSpPr>
          <p:spPr>
            <a:xfrm>
              <a:off x="15578884"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90" name="Freeform 289">
              <a:extLst>
                <a:ext uri="{FF2B5EF4-FFF2-40B4-BE49-F238E27FC236}">
                  <a16:creationId xmlns:a16="http://schemas.microsoft.com/office/drawing/2014/main" id="{1A490B3E-C089-A73D-1FBF-D43F0CB13E82}"/>
                </a:ext>
              </a:extLst>
            </p:cNvPr>
            <p:cNvSpPr/>
            <p:nvPr/>
          </p:nvSpPr>
          <p:spPr>
            <a:xfrm>
              <a:off x="16298256"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grpSp>
      <p:cxnSp>
        <p:nvCxnSpPr>
          <p:cNvPr id="12" name="Straight Connector 11">
            <a:extLst>
              <a:ext uri="{FF2B5EF4-FFF2-40B4-BE49-F238E27FC236}">
                <a16:creationId xmlns:a16="http://schemas.microsoft.com/office/drawing/2014/main" id="{5976B20F-D98B-0CC0-A1EA-F1A2BD7818BF}"/>
              </a:ext>
            </a:extLst>
          </p:cNvPr>
          <p:cNvCxnSpPr>
            <a:cxnSpLocks/>
          </p:cNvCxnSpPr>
          <p:nvPr/>
        </p:nvCxnSpPr>
        <p:spPr>
          <a:xfrm>
            <a:off x="0" y="490497"/>
            <a:ext cx="515566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C6B3E8CE-9133-D730-53A2-79203EBC8C91}"/>
              </a:ext>
            </a:extLst>
          </p:cNvPr>
          <p:cNvSpPr txBox="1">
            <a:spLocks/>
          </p:cNvSpPr>
          <p:nvPr/>
        </p:nvSpPr>
        <p:spPr>
          <a:xfrm>
            <a:off x="495301" y="241591"/>
            <a:ext cx="4686299"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 </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DİJİTAL</a:t>
            </a:r>
            <a:endParaRPr lang="en-US" sz="600" b="1" spc="40" dirty="0">
              <a:solidFill>
                <a:schemeClr val="accent6"/>
              </a:solidFill>
              <a:latin typeface="Poppins" pitchFamily="2" charset="77"/>
              <a:cs typeface="Poppins" pitchFamily="2" charset="77"/>
            </a:endParaRPr>
          </a:p>
        </p:txBody>
      </p:sp>
      <p:grpSp>
        <p:nvGrpSpPr>
          <p:cNvPr id="6" name="Group 5">
            <a:extLst>
              <a:ext uri="{FF2B5EF4-FFF2-40B4-BE49-F238E27FC236}">
                <a16:creationId xmlns:a16="http://schemas.microsoft.com/office/drawing/2014/main" id="{C9464809-DD6D-721D-C35E-6DB670C0D7D6}"/>
              </a:ext>
            </a:extLst>
          </p:cNvPr>
          <p:cNvGrpSpPr/>
          <p:nvPr/>
        </p:nvGrpSpPr>
        <p:grpSpPr>
          <a:xfrm rot="16200000">
            <a:off x="580634" y="8071163"/>
            <a:ext cx="3016251" cy="51582"/>
            <a:chOff x="4631219" y="9440214"/>
            <a:chExt cx="2100685" cy="47197"/>
          </a:xfrm>
        </p:grpSpPr>
        <p:sp>
          <p:nvSpPr>
            <p:cNvPr id="7" name="Rectangle 6">
              <a:extLst>
                <a:ext uri="{FF2B5EF4-FFF2-40B4-BE49-F238E27FC236}">
                  <a16:creationId xmlns:a16="http://schemas.microsoft.com/office/drawing/2014/main" id="{501B1C20-E1F8-6949-9BC8-98615A269FBA}"/>
                </a:ext>
              </a:extLst>
            </p:cNvPr>
            <p:cNvSpPr/>
            <p:nvPr/>
          </p:nvSpPr>
          <p:spPr>
            <a:xfrm>
              <a:off x="4631219" y="9440215"/>
              <a:ext cx="1079626" cy="471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009C172-89B8-DA6D-DFEC-E579A76FEAEA}"/>
                </a:ext>
              </a:extLst>
            </p:cNvPr>
            <p:cNvSpPr/>
            <p:nvPr/>
          </p:nvSpPr>
          <p:spPr>
            <a:xfrm>
              <a:off x="5710844" y="9440214"/>
              <a:ext cx="1021060"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59796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3B1CF-3F0A-5E5B-625D-874B3EE1DC46}"/>
            </a:ext>
          </a:extLst>
        </p:cNvPr>
        <p:cNvGrpSpPr/>
        <p:nvPr/>
      </p:nvGrpSpPr>
      <p:grpSpPr>
        <a:xfrm>
          <a:off x="0" y="0"/>
          <a:ext cx="0" cy="0"/>
          <a:chOff x="0" y="0"/>
          <a:chExt cx="0" cy="0"/>
        </a:xfrm>
      </p:grpSpPr>
      <p:sp>
        <p:nvSpPr>
          <p:cNvPr id="10" name="Text Placeholder 1">
            <a:extLst>
              <a:ext uri="{FF2B5EF4-FFF2-40B4-BE49-F238E27FC236}">
                <a16:creationId xmlns:a16="http://schemas.microsoft.com/office/drawing/2014/main" id="{4F26877E-648F-5484-035C-ACCEB9F1CC79}"/>
              </a:ext>
            </a:extLst>
          </p:cNvPr>
          <p:cNvSpPr txBox="1">
            <a:spLocks/>
          </p:cNvSpPr>
          <p:nvPr/>
        </p:nvSpPr>
        <p:spPr>
          <a:xfrm>
            <a:off x="483705" y="906178"/>
            <a:ext cx="6804990" cy="1178301"/>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spcAft>
                <a:spcPts val="0"/>
              </a:spcAft>
              <a:defRPr/>
            </a:pP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Yapay</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zeka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sonuçları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yeni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çıktı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formatları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sesli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görsel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değişen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giriş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formatları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pazarlamacılar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yeni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gereksinimler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karmaşıklıklar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yaratıyor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Google,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Ekim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ayında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Lens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özelliğinin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her ay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neredeyse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görsel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aramayı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işlediğini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açıkladı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Bu durum,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verenlerin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ürünleri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yüksek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kaliteli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görseller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ve video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yatırımı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yapmalarını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ve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görsel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işlevselliğini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yönergelerini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kendi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mülklerine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sosyal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ve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satış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platformlarına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entegre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etmelerini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gerektiriyor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(Not: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kanalımızdaki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verilere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dahil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edilmektedir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Sosyal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diğer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kategorisinde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almakta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olup</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genellikle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planı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kapsamında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değil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sosyal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plan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içerisinde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format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bütçelenmektedir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p>
        </p:txBody>
      </p:sp>
      <p:sp>
        <p:nvSpPr>
          <p:cNvPr id="5" name="Slide Number Placeholder 4">
            <a:extLst>
              <a:ext uri="{FF2B5EF4-FFF2-40B4-BE49-F238E27FC236}">
                <a16:creationId xmlns:a16="http://schemas.microsoft.com/office/drawing/2014/main" id="{2C17063D-45E9-4C15-21E6-F6838F3F0297}"/>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13</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2" name="Picture 1" descr="A blue and black logo&#10;&#10;Description automatically generated">
            <a:extLst>
              <a:ext uri="{FF2B5EF4-FFF2-40B4-BE49-F238E27FC236}">
                <a16:creationId xmlns:a16="http://schemas.microsoft.com/office/drawing/2014/main" id="{3C81906F-C3D4-47BD-FC6A-C6A841D9F83E}"/>
              </a:ext>
            </a:extLst>
          </p:cNvPr>
          <p:cNvPicPr>
            <a:picLocks noChangeAspect="1"/>
          </p:cNvPicPr>
          <p:nvPr/>
        </p:nvPicPr>
        <p:blipFill>
          <a:blip r:embed="rId3"/>
          <a:stretch>
            <a:fillRect/>
          </a:stretch>
        </p:blipFill>
        <p:spPr>
          <a:xfrm>
            <a:off x="6495276" y="332839"/>
            <a:ext cx="897530" cy="256235"/>
          </a:xfrm>
          <a:prstGeom prst="rect">
            <a:avLst/>
          </a:prstGeom>
        </p:spPr>
      </p:pic>
      <p:cxnSp>
        <p:nvCxnSpPr>
          <p:cNvPr id="12" name="Straight Connector 11">
            <a:extLst>
              <a:ext uri="{FF2B5EF4-FFF2-40B4-BE49-F238E27FC236}">
                <a16:creationId xmlns:a16="http://schemas.microsoft.com/office/drawing/2014/main" id="{9B62D6B9-6656-A85A-A92E-7C610D03CF8C}"/>
              </a:ext>
            </a:extLst>
          </p:cNvPr>
          <p:cNvCxnSpPr>
            <a:cxnSpLocks/>
          </p:cNvCxnSpPr>
          <p:nvPr/>
        </p:nvCxnSpPr>
        <p:spPr>
          <a:xfrm>
            <a:off x="0" y="490497"/>
            <a:ext cx="515566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CE935019-C439-D289-D534-D79A6CE65F21}"/>
              </a:ext>
            </a:extLst>
          </p:cNvPr>
          <p:cNvSpPr txBox="1">
            <a:spLocks/>
          </p:cNvSpPr>
          <p:nvPr/>
        </p:nvSpPr>
        <p:spPr>
          <a:xfrm>
            <a:off x="495301" y="241591"/>
            <a:ext cx="4686299"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DİJİTAL</a:t>
            </a:r>
            <a:endParaRPr lang="en-US" sz="600" b="1" spc="40" dirty="0">
              <a:solidFill>
                <a:schemeClr val="accent6"/>
              </a:solidFill>
              <a:latin typeface="Poppins" pitchFamily="2" charset="77"/>
              <a:cs typeface="Poppins" pitchFamily="2" charset="77"/>
            </a:endParaRPr>
          </a:p>
        </p:txBody>
      </p:sp>
      <p:grpSp>
        <p:nvGrpSpPr>
          <p:cNvPr id="22" name="Group 21">
            <a:extLst>
              <a:ext uri="{FF2B5EF4-FFF2-40B4-BE49-F238E27FC236}">
                <a16:creationId xmlns:a16="http://schemas.microsoft.com/office/drawing/2014/main" id="{A91410FE-F5C3-FFE6-FC47-69B1D15BBB4A}"/>
              </a:ext>
            </a:extLst>
          </p:cNvPr>
          <p:cNvGrpSpPr/>
          <p:nvPr/>
        </p:nvGrpSpPr>
        <p:grpSpPr>
          <a:xfrm>
            <a:off x="483705" y="4856762"/>
            <a:ext cx="6851374" cy="4960047"/>
            <a:chOff x="483705" y="4825766"/>
            <a:chExt cx="6851374" cy="4960047"/>
          </a:xfrm>
        </p:grpSpPr>
        <p:sp>
          <p:nvSpPr>
            <p:cNvPr id="9" name="Text Placeholder 1">
              <a:extLst>
                <a:ext uri="{FF2B5EF4-FFF2-40B4-BE49-F238E27FC236}">
                  <a16:creationId xmlns:a16="http://schemas.microsoft.com/office/drawing/2014/main" id="{65A7F329-0A15-33F0-C234-52F2F66F36B0}"/>
                </a:ext>
              </a:extLst>
            </p:cNvPr>
            <p:cNvSpPr txBox="1">
              <a:spLocks/>
            </p:cNvSpPr>
            <p:nvPr/>
          </p:nvSpPr>
          <p:spPr>
            <a:xfrm>
              <a:off x="483705" y="7065457"/>
              <a:ext cx="6851374" cy="272035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a:lnSpc>
                  <a:spcPct val="115000"/>
                </a:lnSpc>
                <a:spcBef>
                  <a:spcPts val="0"/>
                </a:spcBef>
                <a:spcAft>
                  <a:spcPts val="800"/>
                </a:spcAft>
              </a:pPr>
              <a:r>
                <a:rPr lang="tr-TR" sz="1000" kern="100" dirty="0">
                  <a:effectLst/>
                  <a:ea typeface="Aptos" panose="020B0004020202020204" pitchFamily="34" charset="0"/>
                  <a:cs typeface="Times New Roman" panose="02020603050405020304" pitchFamily="18" charset="0"/>
                </a:rPr>
                <a:t>Bu nedenle, küresel reklam geliri (Çin hariç) için rekabet, halihazırda büyük reklam satıcılarından oluşan bir grup arasında (Meta, Microsoft, Google ve Amazon) nispeten istikrarlı kalacaktır. Bununla birlikte Adalet Bakanlığı ayrıca yargıçtan Google'ın arama sonuçlarını diğer arama motorlarının kullanımına sunmasını ve Google'ın verilerini on yıl boyunca bu (ve belki de diğer) şirketlerle paylaşmasını talep etti. Bu çare tam olarak benimsenmese de, arama alanındaki oyuncu sayısı üzerinde daha önemli bir etkiye sahip olabilir (hepsinin reklam destekli olması şart değildir). </a:t>
              </a:r>
              <a:endParaRPr lang="en-US" sz="1000" kern="100" dirty="0">
                <a:effectLst/>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000" kern="100" dirty="0">
                  <a:effectLst/>
                  <a:ea typeface="Aptos" panose="020B0004020202020204" pitchFamily="34" charset="0"/>
                  <a:cs typeface="Times New Roman" panose="02020603050405020304" pitchFamily="18" charset="0"/>
                </a:rPr>
                <a:t>A</a:t>
              </a:r>
              <a:r>
                <a:rPr lang="tr-TR" sz="1000" kern="100" dirty="0">
                  <a:effectLst/>
                  <a:ea typeface="Aptos" panose="020B0004020202020204" pitchFamily="34" charset="0"/>
                  <a:cs typeface="Times New Roman" panose="02020603050405020304" pitchFamily="18" charset="0"/>
                </a:rPr>
                <a:t>BD’deki Adalet Bakanlığı davasının sonuçlarından bağımsız olarak, önümüzdeki yıllarda arama motorlarında en etkili değişiklik, aslında ajans yapay zekânın yaygın şekilde benimsenmesinden gelebilir (ancak burada, insan eylemlerinden insan adına yapay zeka ajanı eylemlerine geçişin zamanlaması hakkında herhangi bir iddiada bulunmuyoruz). Markalı reklamcılık, bu dünyada oldukça önemli olabilir çünkü bir markanın adını içeren talepler — “bir sonraki yarı maraton için [marka] ayakkabısı sipariş et” — koşu ayakkabısı gibi genel taleplerden çok daha kolay kazanılabilir. Bu durum, günümüzde sesli arama ile daha da önemli hale gelmektedir. Şu anda markaların, yapay zeka aramasını destekleyen büyük dil modelleri bağlamında markalarının temsili ya da algısı hakkında bilgi edinmelerine yardımcı olacak araçlar ve iş akışları bulunmaktadır. Daha önce yazdığımız gibi, gelecekte satın almalar çoğunlukla kişisel yapay zeka ajanları tarafından tüketiciler adına ve reklam verenler tarafından oluşturulan marka ajanları tarafından yapılabilir, ancak bu en azından önümüzdeki 12 ila 24 ayda gerçekleşecek bir durum değ</a:t>
              </a:r>
              <a:r>
                <a:rPr lang="en-US" sz="1000" kern="100" dirty="0" err="1">
                  <a:effectLst/>
                  <a:ea typeface="Aptos" panose="020B0004020202020204" pitchFamily="34" charset="0"/>
                  <a:cs typeface="Times New Roman" panose="02020603050405020304" pitchFamily="18" charset="0"/>
                </a:rPr>
                <a:t>ildir</a:t>
              </a:r>
              <a:r>
                <a:rPr lang="tr-TR" sz="1000" kern="100" dirty="0">
                  <a:effectLst/>
                  <a:ea typeface="Aptos" panose="020B0004020202020204" pitchFamily="34" charset="0"/>
                  <a:cs typeface="Times New Roman" panose="02020603050405020304" pitchFamily="18" charset="0"/>
                </a:rPr>
                <a:t>.</a:t>
              </a:r>
              <a:endParaRPr lang="en-US" sz="1000" kern="100" dirty="0">
                <a:effectLst/>
                <a:ea typeface="Aptos" panose="020B0004020202020204" pitchFamily="34" charset="0"/>
                <a:cs typeface="Times New Roman" panose="02020603050405020304" pitchFamily="18" charset="0"/>
              </a:endParaRPr>
            </a:p>
          </p:txBody>
        </p:sp>
        <p:sp>
          <p:nvSpPr>
            <p:cNvPr id="21" name="Text Placeholder 1">
              <a:extLst>
                <a:ext uri="{FF2B5EF4-FFF2-40B4-BE49-F238E27FC236}">
                  <a16:creationId xmlns:a16="http://schemas.microsoft.com/office/drawing/2014/main" id="{2D741D30-8989-BAC7-12EC-F45776AE14A5}"/>
                </a:ext>
              </a:extLst>
            </p:cNvPr>
            <p:cNvSpPr txBox="1">
              <a:spLocks/>
            </p:cNvSpPr>
            <p:nvPr/>
          </p:nvSpPr>
          <p:spPr>
            <a:xfrm>
              <a:off x="483705" y="4825766"/>
              <a:ext cx="6804990" cy="1178301"/>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a:lnSpc>
                  <a:spcPct val="115000"/>
                </a:lnSpc>
                <a:spcBef>
                  <a:spcPts val="0"/>
                </a:spcBef>
                <a:spcAft>
                  <a:spcPts val="800"/>
                </a:spcAft>
              </a:pPr>
              <a:r>
                <a:rPr lang="tr-TR" sz="1000" kern="100" dirty="0">
                  <a:effectLst/>
                  <a:ea typeface="Aptos" panose="020B0004020202020204" pitchFamily="34" charset="0"/>
                  <a:cs typeface="Times New Roman" panose="02020603050405020304" pitchFamily="18" charset="0"/>
                </a:rPr>
                <a:t>Yapay zeka ve yapay zeka odaklı arama algoritmalarının şeffaflığı ve açıklanabilirliği hâlâ bir sorun olmaya devam ediyor. Eğer markalar ürünlerini ve reklam varlıklarını bu yeni arama dünyası için optimize edeceklerse, öncelikle şu anda nasıl "görüldüklerini" ve ortaya çıktıklarını ve gelecekte görünürlüğü nasıl artırabileceklerini anlamaları gerekiyor. </a:t>
              </a:r>
              <a:endParaRPr lang="en-US" sz="1000" kern="100" dirty="0">
                <a:effectLst/>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tr-TR" sz="1000" kern="100" dirty="0">
                  <a:effectLst/>
                  <a:ea typeface="Aptos" panose="020B0004020202020204" pitchFamily="34" charset="0"/>
                  <a:cs typeface="Times New Roman" panose="02020603050405020304" pitchFamily="18" charset="0"/>
                </a:rPr>
                <a:t> ABD Adalet Bakanlığı'nın Google'a karşı açtığı davada önerdiği daha agresif "çözümler" davadaki hakim tarafından kabul edilirse gelecek ne kadar farklı görünecek? Hakim Ağustos ayında Google'ın aramada tekelini koruduğuna karar verdi, ancak şirketin temyize başvurması muhtemel. Cevap şu: belki de genel endüstri geliri açısından o kadar da farklı değil. Reklam satıcıları arasındaki rekabet, reklamverenler için yararlı olma eğilimindedir ve diğer her şey tarafsızsa maliyetlerin azalmasına yol açabilir; ancak Google, telefon OEM'leri veya operatörleriyle (büyük olasılıkla) münhasırlık anlaşmalarını sona erdirmek zorunda kalsa veya Chrome tarayıcısını elden çıkarsa (belki daha az olası</a:t>
              </a:r>
              <a:r>
                <a:rPr lang="tr-TR" sz="1000" kern="100" dirty="0">
                  <a:ea typeface="Aptos" panose="020B0004020202020204" pitchFamily="34" charset="0"/>
                  <a:cs typeface="Times New Roman" panose="02020603050405020304" pitchFamily="18" charset="0"/>
                </a:rPr>
                <a:t>,</a:t>
              </a:r>
              <a:r>
                <a:rPr lang="tr-TR" sz="1000" kern="100" dirty="0">
                  <a:effectLst/>
                  <a:ea typeface="Aptos" panose="020B0004020202020204" pitchFamily="34" charset="0"/>
                  <a:cs typeface="Times New Roman" panose="02020603050405020304" pitchFamily="18" charset="0"/>
                </a:rPr>
                <a:t> ancak mümkün), küresel arama yapanların ilgisini çekecek zengin bilgi grafiğine ve yapay zeka özelliklerine hâlâ sahip olur. Chrome'u satın almanın maliyeti (Bloomberg tarafından 15 ila 20 milyar dolar arasında tahmin ediliyor), muhtemelen yalnızca başka bir büyük şirketin bunu takip etme imkanına sahip olabileceği anlamına geliyor.</a:t>
              </a:r>
              <a:endParaRPr lang="en-US" sz="1000" kern="100" dirty="0">
                <a:effectLst/>
                <a:ea typeface="Aptos" panose="020B0004020202020204" pitchFamily="34"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6CFC4AC4-527C-607C-A367-780BFE21FA0A}"/>
              </a:ext>
            </a:extLst>
          </p:cNvPr>
          <p:cNvGrpSpPr/>
          <p:nvPr/>
        </p:nvGrpSpPr>
        <p:grpSpPr>
          <a:xfrm>
            <a:off x="518435" y="2241709"/>
            <a:ext cx="6314075" cy="2611843"/>
            <a:chOff x="518435" y="2241709"/>
            <a:chExt cx="6314075" cy="2611843"/>
          </a:xfrm>
        </p:grpSpPr>
        <p:sp>
          <p:nvSpPr>
            <p:cNvPr id="7" name="TextBox 6">
              <a:extLst>
                <a:ext uri="{FF2B5EF4-FFF2-40B4-BE49-F238E27FC236}">
                  <a16:creationId xmlns:a16="http://schemas.microsoft.com/office/drawing/2014/main" id="{ADFF38E3-B64C-EE8C-0D93-34B4E6FB2758}"/>
                </a:ext>
              </a:extLst>
            </p:cNvPr>
            <p:cNvSpPr txBox="1"/>
            <p:nvPr/>
          </p:nvSpPr>
          <p:spPr>
            <a:xfrm>
              <a:off x="518435" y="2265927"/>
              <a:ext cx="6314075" cy="246221"/>
            </a:xfrm>
            <a:prstGeom prst="rect">
              <a:avLst/>
            </a:prstGeom>
            <a:noFill/>
          </p:spPr>
          <p:txBody>
            <a:bodyPr wrap="square" lIns="91440" tIns="45720" rIns="91440" bIns="45720" rtlCol="0" anchor="t">
              <a:spAutoFit/>
            </a:bodyPr>
            <a:lstStyle/>
            <a:p>
              <a:pPr algn="ctr"/>
              <a:r>
                <a:rPr lang="en-US" sz="1000" b="1" dirty="0" err="1">
                  <a:latin typeface="Poppins"/>
                  <a:cs typeface="Poppins"/>
                </a:rPr>
                <a:t>Yatırım</a:t>
              </a:r>
              <a:r>
                <a:rPr lang="en-US" sz="1000" b="1" dirty="0">
                  <a:latin typeface="Poppins"/>
                  <a:cs typeface="Poppins"/>
                </a:rPr>
                <a:t> </a:t>
              </a:r>
              <a:r>
                <a:rPr lang="en-US" sz="1000" b="1" dirty="0" err="1">
                  <a:latin typeface="Poppins"/>
                  <a:cs typeface="Poppins"/>
                </a:rPr>
                <a:t>Harcamaları</a:t>
              </a:r>
              <a:r>
                <a:rPr lang="en-US" sz="1000" b="1" dirty="0">
                  <a:latin typeface="Poppins"/>
                  <a:cs typeface="Poppins"/>
                </a:rPr>
                <a:t> (CAPEX) </a:t>
              </a:r>
              <a:r>
                <a:rPr lang="en-US" sz="1000" b="1" dirty="0" err="1">
                  <a:latin typeface="Poppins"/>
                  <a:cs typeface="Poppins"/>
                </a:rPr>
                <a:t>Maliyetleri</a:t>
              </a:r>
              <a:endParaRPr lang="en-US" dirty="0"/>
            </a:p>
          </p:txBody>
        </p:sp>
        <p:grpSp>
          <p:nvGrpSpPr>
            <p:cNvPr id="20" name="Group 19">
              <a:extLst>
                <a:ext uri="{FF2B5EF4-FFF2-40B4-BE49-F238E27FC236}">
                  <a16:creationId xmlns:a16="http://schemas.microsoft.com/office/drawing/2014/main" id="{BB0EBD3E-1C09-71E6-5478-59A1E753B124}"/>
                </a:ext>
              </a:extLst>
            </p:cNvPr>
            <p:cNvGrpSpPr/>
            <p:nvPr/>
          </p:nvGrpSpPr>
          <p:grpSpPr>
            <a:xfrm>
              <a:off x="758889" y="2500500"/>
              <a:ext cx="6073621" cy="2353052"/>
              <a:chOff x="743229" y="2541537"/>
              <a:chExt cx="6308126" cy="2443904"/>
            </a:xfrm>
          </p:grpSpPr>
          <p:pic>
            <p:nvPicPr>
              <p:cNvPr id="18" name="Picture 17" descr="A graph of a company&#10;&#10;Description automatically generated with medium confidence">
                <a:extLst>
                  <a:ext uri="{FF2B5EF4-FFF2-40B4-BE49-F238E27FC236}">
                    <a16:creationId xmlns:a16="http://schemas.microsoft.com/office/drawing/2014/main" id="{1D3F35DA-09A5-AE6B-3E16-569AE0B7ABDA}"/>
                  </a:ext>
                </a:extLst>
              </p:cNvPr>
              <p:cNvPicPr>
                <a:picLocks noChangeAspect="1"/>
              </p:cNvPicPr>
              <p:nvPr/>
            </p:nvPicPr>
            <p:blipFill>
              <a:blip r:embed="rId4"/>
              <a:srcRect b="8272"/>
              <a:stretch/>
            </p:blipFill>
            <p:spPr>
              <a:xfrm>
                <a:off x="743229" y="2541537"/>
                <a:ext cx="6308126" cy="2192442"/>
              </a:xfrm>
              <a:prstGeom prst="rect">
                <a:avLst/>
              </a:prstGeom>
            </p:spPr>
          </p:pic>
          <p:sp>
            <p:nvSpPr>
              <p:cNvPr id="19" name="TextBox 18">
                <a:extLst>
                  <a:ext uri="{FF2B5EF4-FFF2-40B4-BE49-F238E27FC236}">
                    <a16:creationId xmlns:a16="http://schemas.microsoft.com/office/drawing/2014/main" id="{BD1357EE-C817-ABD3-24E5-5C61D63B2143}"/>
                  </a:ext>
                </a:extLst>
              </p:cNvPr>
              <p:cNvSpPr txBox="1"/>
              <p:nvPr/>
            </p:nvSpPr>
            <p:spPr>
              <a:xfrm>
                <a:off x="776039" y="4767007"/>
                <a:ext cx="4877231" cy="218434"/>
              </a:xfrm>
              <a:prstGeom prst="rect">
                <a:avLst/>
              </a:prstGeom>
              <a:noFill/>
            </p:spPr>
            <p:txBody>
              <a:bodyPr wrap="square" lIns="91440" tIns="45720" rIns="91440" bIns="45720" rtlCol="0" anchor="t">
                <a:spAutoFit/>
              </a:bodyPr>
              <a:lstStyle/>
              <a:p>
                <a:pPr marL="0" marR="0">
                  <a:lnSpc>
                    <a:spcPct val="115000"/>
                  </a:lnSpc>
                  <a:spcBef>
                    <a:spcPts val="0"/>
                  </a:spcBef>
                  <a:spcAft>
                    <a:spcPts val="800"/>
                  </a:spcAft>
                </a:pPr>
                <a:r>
                  <a:rPr lang="tr-TR" sz="700" kern="100" dirty="0">
                    <a:solidFill>
                      <a:srgbClr val="E2E2E2"/>
                    </a:solidFill>
                    <a:effectLst/>
                    <a:latin typeface="Poppins" panose="00000500000000000000" pitchFamily="2" charset="0"/>
                    <a:ea typeface="Aptos" panose="020B0004020202020204" pitchFamily="34" charset="0"/>
                    <a:cs typeface="Poppins" panose="00000500000000000000" pitchFamily="2" charset="0"/>
                  </a:rPr>
                  <a:t>Kaynak: Şirket Başvuruları, GroupM • 2024 4. Çeyrek CAPEX, şirket rehberliğine dayalı tahminlerdir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pic>
          <p:nvPicPr>
            <p:cNvPr id="25" name="Google Shape;429;p65" descr="GroupM_SingleColor_Logo_Navy_RGB.png">
              <a:extLst>
                <a:ext uri="{FF2B5EF4-FFF2-40B4-BE49-F238E27FC236}">
                  <a16:creationId xmlns:a16="http://schemas.microsoft.com/office/drawing/2014/main" id="{CC6BD705-695E-7989-06FE-563D89DAAC5C}"/>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6232336" y="2241709"/>
              <a:ext cx="524147" cy="149845"/>
            </a:xfrm>
            <a:prstGeom prst="rect">
              <a:avLst/>
            </a:prstGeom>
            <a:noFill/>
            <a:ln>
              <a:noFill/>
            </a:ln>
          </p:spPr>
        </p:pic>
      </p:grpSp>
    </p:spTree>
    <p:extLst>
      <p:ext uri="{BB962C8B-B14F-4D97-AF65-F5344CB8AC3E}">
        <p14:creationId xmlns:p14="http://schemas.microsoft.com/office/powerpoint/2010/main" val="186956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1BDB5-B9E6-2CBD-FA4B-2D1DD452DA2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EC7FD91-2A8C-2380-440D-01C3219B3895}"/>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14</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2" name="Picture 1" descr="A blue and black logo&#10;&#10;Description automatically generated">
            <a:extLst>
              <a:ext uri="{FF2B5EF4-FFF2-40B4-BE49-F238E27FC236}">
                <a16:creationId xmlns:a16="http://schemas.microsoft.com/office/drawing/2014/main" id="{31CBC90F-6F26-B70A-BB7F-86CCDD521E88}"/>
              </a:ext>
            </a:extLst>
          </p:cNvPr>
          <p:cNvPicPr>
            <a:picLocks noChangeAspect="1"/>
          </p:cNvPicPr>
          <p:nvPr/>
        </p:nvPicPr>
        <p:blipFill>
          <a:blip r:embed="rId3"/>
          <a:stretch>
            <a:fillRect/>
          </a:stretch>
        </p:blipFill>
        <p:spPr>
          <a:xfrm>
            <a:off x="6495276" y="332839"/>
            <a:ext cx="897530" cy="256235"/>
          </a:xfrm>
          <a:prstGeom prst="rect">
            <a:avLst/>
          </a:prstGeom>
        </p:spPr>
      </p:pic>
      <p:cxnSp>
        <p:nvCxnSpPr>
          <p:cNvPr id="12" name="Straight Connector 11">
            <a:extLst>
              <a:ext uri="{FF2B5EF4-FFF2-40B4-BE49-F238E27FC236}">
                <a16:creationId xmlns:a16="http://schemas.microsoft.com/office/drawing/2014/main" id="{57DE095D-22F6-E9C7-314B-59B25E6CE997}"/>
              </a:ext>
            </a:extLst>
          </p:cNvPr>
          <p:cNvCxnSpPr>
            <a:cxnSpLocks/>
          </p:cNvCxnSpPr>
          <p:nvPr/>
        </p:nvCxnSpPr>
        <p:spPr>
          <a:xfrm>
            <a:off x="0" y="490497"/>
            <a:ext cx="515566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FF221D59-B9DE-BF93-C89B-89AD10EE40EE}"/>
              </a:ext>
            </a:extLst>
          </p:cNvPr>
          <p:cNvSpPr txBox="1">
            <a:spLocks/>
          </p:cNvSpPr>
          <p:nvPr/>
        </p:nvSpPr>
        <p:spPr>
          <a:xfrm>
            <a:off x="559508" y="260161"/>
            <a:ext cx="4686299"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DİJİTAL</a:t>
            </a:r>
            <a:endParaRPr lang="en-US" sz="600" b="1" spc="40" dirty="0">
              <a:solidFill>
                <a:schemeClr val="accent6"/>
              </a:solidFill>
              <a:latin typeface="Poppins" pitchFamily="2" charset="77"/>
              <a:cs typeface="Poppins" pitchFamily="2" charset="77"/>
            </a:endParaRPr>
          </a:p>
        </p:txBody>
      </p:sp>
      <p:sp>
        <p:nvSpPr>
          <p:cNvPr id="6" name="Text Placeholder 1">
            <a:extLst>
              <a:ext uri="{FF2B5EF4-FFF2-40B4-BE49-F238E27FC236}">
                <a16:creationId xmlns:a16="http://schemas.microsoft.com/office/drawing/2014/main" id="{597AAE24-FB80-2E9F-7B18-A9B555925268}"/>
              </a:ext>
            </a:extLst>
          </p:cNvPr>
          <p:cNvSpPr txBox="1">
            <a:spLocks/>
          </p:cNvSpPr>
          <p:nvPr/>
        </p:nvSpPr>
        <p:spPr>
          <a:xfrm>
            <a:off x="1409699" y="898890"/>
            <a:ext cx="5425053" cy="1511771"/>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2000"/>
              </a:lnSpc>
              <a:spcBef>
                <a:spcPts val="0"/>
              </a:spcBef>
              <a:spcAft>
                <a:spcPts val="800"/>
              </a:spcAft>
              <a:buClrTx/>
              <a:buSzPts val="1100"/>
              <a:buFont typeface="Arial" panose="020B0604020202020204" pitchFamily="34" charset="0"/>
              <a:buNone/>
              <a:tabLst/>
              <a:defRPr/>
            </a:pPr>
            <a:r>
              <a:rPr lang="en-US" sz="1000" dirty="0">
                <a:solidFill>
                  <a:srgbClr val="092656"/>
                </a:solidFill>
                <a:latin typeface="Georgia" panose="02040502050405020303" pitchFamily="18" charset="0"/>
                <a:cs typeface="Poppins Light" pitchFamily="2" charset="77"/>
              </a:rPr>
              <a:t>M</a:t>
            </a:r>
            <a:r>
              <a:rPr kumimoji="0" lang="tr-TR" sz="1000" u="none" strike="noStrike" kern="1200" cap="none" spc="0" normalizeH="0" baseline="0" noProof="0" dirty="0">
                <a:ln>
                  <a:noFill/>
                </a:ln>
                <a:solidFill>
                  <a:srgbClr val="092656"/>
                </a:solidFill>
                <a:effectLst/>
                <a:uLnTx/>
                <a:uFillTx/>
                <a:latin typeface="Georgia" panose="02040502050405020303" pitchFamily="18" charset="0"/>
                <a:cs typeface="Poppins Light" pitchFamily="2" charset="77"/>
                <a:sym typeface="Poppins"/>
              </a:rPr>
              <a:t>edya tahminleri bölümünün girişinde belirttiğimiz gibi, günümüzdeki birleşen medya kanalları ve küresel holdingler dünyasında reklam gelirlerinin sınıflandırılması muhtemelen eksik olacaktır. Perakende medyası, şu an dijital kategorimize dahil olmasına rağmen, perakendeciler ve son kilometre teslimat şirketleri tarafından satılan çoğu reklam gelirini, bazı mağaza içi gelirleri ve bazı yayınlanan TV gelirlerini içerdiği için bunun en güçlü örneğidir. Amazon’un reklam gelirlerinden bazılarını perakendeden hariç tutarak yayın TV gelirlerimize dahil ediyoruz çünkü Prime Video'nun ölçeği buna olanak tanıyor, ancak Walmart veya diğerleri için her pazarda aynı ayarlamaları yapmıyoruz.</a:t>
            </a:r>
            <a:endPar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endParaRPr>
          </a:p>
        </p:txBody>
      </p:sp>
      <p:sp>
        <p:nvSpPr>
          <p:cNvPr id="17" name="TextBox 16">
            <a:extLst>
              <a:ext uri="{FF2B5EF4-FFF2-40B4-BE49-F238E27FC236}">
                <a16:creationId xmlns:a16="http://schemas.microsoft.com/office/drawing/2014/main" id="{5F88D432-8145-4CF8-4784-7C519F0EF483}"/>
              </a:ext>
            </a:extLst>
          </p:cNvPr>
          <p:cNvSpPr txBox="1"/>
          <p:nvPr/>
        </p:nvSpPr>
        <p:spPr>
          <a:xfrm rot="16200000">
            <a:off x="-1122862" y="1664751"/>
            <a:ext cx="3364742" cy="769954"/>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lang="en-US" sz="2800" dirty="0" err="1">
                <a:latin typeface="Poppins Light" pitchFamily="2" charset="77"/>
                <a:cs typeface="Poppins Light" pitchFamily="2" charset="77"/>
              </a:rPr>
              <a:t>Perakende</a:t>
            </a:r>
            <a:r>
              <a:rPr lang="en-US" sz="2800" dirty="0">
                <a:latin typeface="Poppins Light" pitchFamily="2" charset="77"/>
                <a:cs typeface="Poppins Light" pitchFamily="2" charset="77"/>
              </a:rPr>
              <a:t> </a:t>
            </a:r>
            <a:r>
              <a:rPr lang="en-US" sz="2800" dirty="0" err="1">
                <a:latin typeface="Poppins Light" pitchFamily="2" charset="77"/>
                <a:cs typeface="Poppins Light" pitchFamily="2" charset="77"/>
              </a:rPr>
              <a:t>Medya</a:t>
            </a:r>
            <a:endPar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endParaRPr>
          </a:p>
        </p:txBody>
      </p:sp>
      <p:grpSp>
        <p:nvGrpSpPr>
          <p:cNvPr id="19" name="Group 18">
            <a:extLst>
              <a:ext uri="{FF2B5EF4-FFF2-40B4-BE49-F238E27FC236}">
                <a16:creationId xmlns:a16="http://schemas.microsoft.com/office/drawing/2014/main" id="{199FA697-6CD5-F7FD-4555-10C55176BC1F}"/>
              </a:ext>
            </a:extLst>
          </p:cNvPr>
          <p:cNvGrpSpPr/>
          <p:nvPr/>
        </p:nvGrpSpPr>
        <p:grpSpPr>
          <a:xfrm rot="5400000">
            <a:off x="-130086" y="4406684"/>
            <a:ext cx="1526740" cy="307867"/>
            <a:chOff x="6088589" y="5328350"/>
            <a:chExt cx="1526740" cy="307867"/>
          </a:xfrm>
        </p:grpSpPr>
        <p:sp>
          <p:nvSpPr>
            <p:cNvPr id="20" name="Oval 19">
              <a:extLst>
                <a:ext uri="{FF2B5EF4-FFF2-40B4-BE49-F238E27FC236}">
                  <a16:creationId xmlns:a16="http://schemas.microsoft.com/office/drawing/2014/main" id="{467933C7-CA06-FB46-8E4F-87221F886986}"/>
                </a:ext>
              </a:extLst>
            </p:cNvPr>
            <p:cNvSpPr/>
            <p:nvPr/>
          </p:nvSpPr>
          <p:spPr>
            <a:xfrm>
              <a:off x="6999595" y="5328350"/>
              <a:ext cx="307867" cy="307867"/>
            </a:xfrm>
            <a:prstGeom prst="ellipse">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E651DDFC-3B73-A993-C0C4-B9BF3E37AA02}"/>
                </a:ext>
              </a:extLst>
            </p:cNvPr>
            <p:cNvSpPr/>
            <p:nvPr/>
          </p:nvSpPr>
          <p:spPr>
            <a:xfrm>
              <a:off x="7307462"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8F8E261-F40A-BF4A-6B3B-445F5B2080CC}"/>
                </a:ext>
              </a:extLst>
            </p:cNvPr>
            <p:cNvSpPr/>
            <p:nvPr/>
          </p:nvSpPr>
          <p:spPr>
            <a:xfrm>
              <a:off x="6389691" y="5328350"/>
              <a:ext cx="307867" cy="307867"/>
            </a:xfrm>
            <a:prstGeom prst="ellipse">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7C395DC-E51F-A58F-36CB-F5B10CFCAE69}"/>
                </a:ext>
              </a:extLst>
            </p:cNvPr>
            <p:cNvSpPr/>
            <p:nvPr/>
          </p:nvSpPr>
          <p:spPr>
            <a:xfrm>
              <a:off x="6697557" y="5328350"/>
              <a:ext cx="307867" cy="307867"/>
            </a:xfrm>
            <a:prstGeom prst="ellipse">
              <a:avLst/>
            </a:prstGeom>
            <a:solidFill>
              <a:schemeClr val="accent5"/>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6361FCE9-FAA5-4E6E-2D3F-8E44E4D364A3}"/>
                </a:ext>
              </a:extLst>
            </p:cNvPr>
            <p:cNvSpPr/>
            <p:nvPr/>
          </p:nvSpPr>
          <p:spPr>
            <a:xfrm>
              <a:off x="6088589" y="5328350"/>
              <a:ext cx="307867" cy="307867"/>
            </a:xfrm>
            <a:prstGeom prst="ellipse">
              <a:avLst/>
            </a:prstGeom>
            <a:solidFill>
              <a:schemeClr val="accent4"/>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 Placeholder 1">
            <a:extLst>
              <a:ext uri="{FF2B5EF4-FFF2-40B4-BE49-F238E27FC236}">
                <a16:creationId xmlns:a16="http://schemas.microsoft.com/office/drawing/2014/main" id="{D75ADCAF-1970-0639-E9CE-8E3E1BE19AE1}"/>
              </a:ext>
            </a:extLst>
          </p:cNvPr>
          <p:cNvSpPr txBox="1">
            <a:spLocks/>
          </p:cNvSpPr>
          <p:nvPr/>
        </p:nvSpPr>
        <p:spPr>
          <a:xfrm>
            <a:off x="1406947" y="2558570"/>
            <a:ext cx="5510688" cy="3894428"/>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800"/>
              </a:spcAft>
              <a:defRPr/>
            </a:pP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2025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yılında</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global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perakende</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medya</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gelirinin</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176,9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milyar</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dolara</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ulaşması</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ve</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ilk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kez</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toplam</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TV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gelirini</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çevrimiçi</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tv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yayını</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aşarak</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toplam</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reklam</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harcamalarının</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%15,9'unu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oluşturması</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bekleniyor</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Bu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kanal</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büyüdükçe</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 2024'te %18,2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artış</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gösterdi</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ve</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2029'a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kadar</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yıllık</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bileşik</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bazda</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%9,1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büyümesi</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öngörülüyor</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sektörde</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belirgin</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stratejik</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gruplar</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oluşmaya</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2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başladı</a:t>
            </a:r>
            <a:r>
              <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a:t>
            </a:r>
            <a:endParaRPr kumimoji="0" lang="en-US" sz="2200" b="0" i="0" u="none" strike="noStrike" kern="1200" cap="none" spc="0" normalizeH="0" baseline="0" noProof="0" dirty="0">
              <a:ln>
                <a:noFill/>
              </a:ln>
              <a:solidFill>
                <a:srgbClr val="092656"/>
              </a:solidFill>
              <a:effectLst/>
              <a:uLnTx/>
              <a:uFillTx/>
              <a:latin typeface="Georgia" panose="02040502050405020303"/>
              <a:cs typeface="Poppins"/>
              <a:sym typeface="Poppins"/>
            </a:endParaRPr>
          </a:p>
        </p:txBody>
      </p:sp>
      <p:grpSp>
        <p:nvGrpSpPr>
          <p:cNvPr id="44" name="Group 43">
            <a:extLst>
              <a:ext uri="{FF2B5EF4-FFF2-40B4-BE49-F238E27FC236}">
                <a16:creationId xmlns:a16="http://schemas.microsoft.com/office/drawing/2014/main" id="{38A8BB6A-3247-2A75-DC28-83B6527463A5}"/>
              </a:ext>
            </a:extLst>
          </p:cNvPr>
          <p:cNvGrpSpPr/>
          <p:nvPr/>
        </p:nvGrpSpPr>
        <p:grpSpPr>
          <a:xfrm>
            <a:off x="-1106004" y="7479958"/>
            <a:ext cx="3837088" cy="1992770"/>
            <a:chOff x="-1069956" y="7401847"/>
            <a:chExt cx="3837088" cy="1992770"/>
          </a:xfrm>
        </p:grpSpPr>
        <p:grpSp>
          <p:nvGrpSpPr>
            <p:cNvPr id="45" name="Group 44">
              <a:extLst>
                <a:ext uri="{FF2B5EF4-FFF2-40B4-BE49-F238E27FC236}">
                  <a16:creationId xmlns:a16="http://schemas.microsoft.com/office/drawing/2014/main" id="{B3DFC020-4989-7C1A-CB09-67A1B6FB2011}"/>
                </a:ext>
              </a:extLst>
            </p:cNvPr>
            <p:cNvGrpSpPr/>
            <p:nvPr/>
          </p:nvGrpSpPr>
          <p:grpSpPr>
            <a:xfrm>
              <a:off x="-1069956" y="7401847"/>
              <a:ext cx="3837088" cy="1948458"/>
              <a:chOff x="9259935" y="0"/>
              <a:chExt cx="6114663" cy="3104985"/>
            </a:xfrm>
          </p:grpSpPr>
          <p:sp>
            <p:nvSpPr>
              <p:cNvPr id="49" name="Freeform 48">
                <a:extLst>
                  <a:ext uri="{FF2B5EF4-FFF2-40B4-BE49-F238E27FC236}">
                    <a16:creationId xmlns:a16="http://schemas.microsoft.com/office/drawing/2014/main" id="{AFD0B276-70EA-072A-C052-EB431F89D953}"/>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CC4CA5F-ED1A-5B5B-9316-70D809128910}"/>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6B1EC63-011F-F06A-50B6-473EB19A1705}"/>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09ED824-439A-AF3D-C326-2728EDC8E8A1}"/>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7CF0461-CC28-5E86-7DE0-522B4F515B73}"/>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FB2D86E0-4CC4-6455-11C3-FAF088FF2224}"/>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17B3B8B-5767-B86A-5624-E2BC74D90EBA}"/>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5D90F458-9864-B234-1DCD-D670075C2C27}"/>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681EA282-7BE8-1A52-DCE4-77974DDABA89}"/>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58" name="Freeform 57">
                <a:extLst>
                  <a:ext uri="{FF2B5EF4-FFF2-40B4-BE49-F238E27FC236}">
                    <a16:creationId xmlns:a16="http://schemas.microsoft.com/office/drawing/2014/main" id="{9B28BE56-9A88-84FC-FB68-18D048F67812}"/>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42C195C-E826-40E6-3E2F-F562B498504F}"/>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1BD00C67-8953-9DE5-8BA7-FEE2B953DB78}"/>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61" name="Freeform 60">
                <a:extLst>
                  <a:ext uri="{FF2B5EF4-FFF2-40B4-BE49-F238E27FC236}">
                    <a16:creationId xmlns:a16="http://schemas.microsoft.com/office/drawing/2014/main" id="{4681AAF0-4873-0134-BD3C-433668C66D13}"/>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E3EFAF3E-D17E-59F5-0E84-71FBDE281249}"/>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4F15AE36-CAB7-BC72-DFDD-4921B549E124}"/>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904DFCB3-4856-0F69-C02E-76BAA9B3E773}"/>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65" name="Freeform 64">
                <a:extLst>
                  <a:ext uri="{FF2B5EF4-FFF2-40B4-BE49-F238E27FC236}">
                    <a16:creationId xmlns:a16="http://schemas.microsoft.com/office/drawing/2014/main" id="{B244CFDD-94D4-3F1C-2A6E-729DE27B0BCE}"/>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4279B32A-6D00-7392-65DA-50F63F5C0D57}"/>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61E13083-E017-0550-251E-F47DAAFDF395}"/>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025D2893-D713-410E-CDFE-406FEF40BF2A}"/>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14ABD1EF-CBEE-6721-F669-DF2B03E28979}"/>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39472ABF-F25A-1F82-59ED-70E184191F4F}"/>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F35D7F5-F9E5-B3ED-F717-8CF99AEED542}"/>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5803F21-8646-0134-AC9D-9CBC724C438E}"/>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DF601911-CC63-2004-9621-27A2435DD849}"/>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00D35EFE-4BCB-C1AD-6E05-B789C9A4B70D}"/>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46" name="Oval 45">
              <a:extLst>
                <a:ext uri="{FF2B5EF4-FFF2-40B4-BE49-F238E27FC236}">
                  <a16:creationId xmlns:a16="http://schemas.microsoft.com/office/drawing/2014/main" id="{24A5A2A2-CE02-EE7D-0F1F-276B8B8AA033}"/>
                </a:ext>
              </a:extLst>
            </p:cNvPr>
            <p:cNvSpPr/>
            <p:nvPr/>
          </p:nvSpPr>
          <p:spPr>
            <a:xfrm>
              <a:off x="701463" y="7748698"/>
              <a:ext cx="45719" cy="45719"/>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1303D47E-64BF-5BDF-C042-EA6A724B7013}"/>
                </a:ext>
              </a:extLst>
            </p:cNvPr>
            <p:cNvSpPr/>
            <p:nvPr/>
          </p:nvSpPr>
          <p:spPr>
            <a:xfrm>
              <a:off x="272281" y="9348898"/>
              <a:ext cx="45719" cy="45719"/>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C0F14F15-F209-098C-81E5-942FE8583250}"/>
                </a:ext>
              </a:extLst>
            </p:cNvPr>
            <p:cNvSpPr/>
            <p:nvPr/>
          </p:nvSpPr>
          <p:spPr>
            <a:xfrm>
              <a:off x="1628006" y="9348898"/>
              <a:ext cx="45719" cy="45719"/>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1">
            <a:extLst>
              <a:ext uri="{FF2B5EF4-FFF2-40B4-BE49-F238E27FC236}">
                <a16:creationId xmlns:a16="http://schemas.microsoft.com/office/drawing/2014/main" id="{9719EB82-183D-D4BA-FD40-647310631AAA}"/>
              </a:ext>
            </a:extLst>
          </p:cNvPr>
          <p:cNvSpPr txBox="1">
            <a:spLocks/>
          </p:cNvSpPr>
          <p:nvPr/>
        </p:nvSpPr>
        <p:spPr>
          <a:xfrm>
            <a:off x="1426999" y="6749768"/>
            <a:ext cx="5503888" cy="300081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spcAft>
                <a:spcPts val="800"/>
              </a:spcAft>
              <a:defRPr/>
            </a:pP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Müşterilerin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ortaklarının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kapsamını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değerlendirmelerine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bağlamlaştırmalarına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yardımcı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olmak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amacıyla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ölçekleri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sundukları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hizmetlerin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mevcut</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karmaşıklığına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göre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büyük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küresel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bölgesel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oyuncuları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gösteren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harita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geliştirdik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Bu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listenin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tamamlayıcı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olmadığını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her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pazarda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yeteneklerin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farklılık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gösterdiği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durumları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lang="en-US" sz="1000" dirty="0">
                <a:solidFill>
                  <a:srgbClr val="092656"/>
                </a:solidFill>
                <a:latin typeface="Georgia" panose="02040502050405020303"/>
                <a:cs typeface="Poppins"/>
              </a:rPr>
              <a:t>h</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âlâ</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yaygın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durum!)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göz</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önünde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bulundurarak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bazı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uyarlamalar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yapmaya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çalıştığımızı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belirtmek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gerekir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birçok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yönden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oldukça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yerelleşmiş</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kanal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olmaya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devam</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etse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de,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küresel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manzarayı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görselleştirmenin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değerli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olduğunu</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düşünüyoruz</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çünkü</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benzerlikler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reklamverenlerin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geniş</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şekilde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uygulayabileceği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analizler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bulunmaktadır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a:t>
            </a:r>
          </a:p>
          <a:p>
            <a:pPr marL="7620">
              <a:lnSpc>
                <a:spcPct val="112000"/>
              </a:lnSpc>
              <a:spcAft>
                <a:spcPts val="800"/>
              </a:spcAft>
              <a:defRPr/>
            </a:pP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İlk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kez</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görselleştirmeyi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oluştururken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gelirleri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brüt</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ticaret</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değeri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(GMV),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mağazaların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çevrimiçi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fiziksel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ayak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izi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perakendecinin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kullandığı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teknolojisi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platformu</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ayrıca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her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perakendecinin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hedefleme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optimizasyon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raporlama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kalitesi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derinliği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kriterleri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dahil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ettik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Her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şirketi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konumlandırırken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baş</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kısmında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ölçekli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e-</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ticaret</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oyuncuları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(Amazon, Alibaba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JD.com),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orta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kısmında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Walmart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Target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büyük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kitle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oyuncuları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Tesco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market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zincirlerine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karşı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rekabet</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eden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Shopee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Coupang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ikinci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kademe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e-</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ticaret</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oyuncuları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yer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alıyor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Kuyruk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kısmı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ise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şu</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an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Grab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DoorDash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hızlı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ticaret</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şirketleri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ile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uzmanlaşmış</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oyunculardan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oluşuyor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a:t>
            </a:r>
          </a:p>
        </p:txBody>
      </p:sp>
    </p:spTree>
    <p:extLst>
      <p:ext uri="{BB962C8B-B14F-4D97-AF65-F5344CB8AC3E}">
        <p14:creationId xmlns:p14="http://schemas.microsoft.com/office/powerpoint/2010/main" val="3167881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F7F8E-7F20-6679-A3BD-C8F8B69B48D7}"/>
            </a:ext>
          </a:extLst>
        </p:cNvPr>
        <p:cNvGrpSpPr/>
        <p:nvPr/>
      </p:nvGrpSpPr>
      <p:grpSpPr>
        <a:xfrm>
          <a:off x="0" y="0"/>
          <a:ext cx="0" cy="0"/>
          <a:chOff x="0" y="0"/>
          <a:chExt cx="0" cy="0"/>
        </a:xfrm>
      </p:grpSpPr>
      <p:pic>
        <p:nvPicPr>
          <p:cNvPr id="7" name="Picture 6" descr="A diagram of a diagram&#10;&#10;Description automatically generated with medium confidence">
            <a:extLst>
              <a:ext uri="{FF2B5EF4-FFF2-40B4-BE49-F238E27FC236}">
                <a16:creationId xmlns:a16="http://schemas.microsoft.com/office/drawing/2014/main" id="{6F2D5E46-C6C4-22BD-58A4-31DF5FD70A22}"/>
              </a:ext>
            </a:extLst>
          </p:cNvPr>
          <p:cNvPicPr>
            <a:picLocks noChangeAspect="1"/>
          </p:cNvPicPr>
          <p:nvPr/>
        </p:nvPicPr>
        <p:blipFill>
          <a:blip r:embed="rId3"/>
          <a:stretch>
            <a:fillRect/>
          </a:stretch>
        </p:blipFill>
        <p:spPr>
          <a:xfrm>
            <a:off x="201230" y="1676163"/>
            <a:ext cx="7076661" cy="4286738"/>
          </a:xfrm>
          <a:prstGeom prst="rect">
            <a:avLst/>
          </a:prstGeom>
        </p:spPr>
      </p:pic>
      <p:sp>
        <p:nvSpPr>
          <p:cNvPr id="5" name="Slide Number Placeholder 4">
            <a:extLst>
              <a:ext uri="{FF2B5EF4-FFF2-40B4-BE49-F238E27FC236}">
                <a16:creationId xmlns:a16="http://schemas.microsoft.com/office/drawing/2014/main" id="{F7304AEB-6CD4-D834-CDB8-C82A9F1B13EE}"/>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15</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2" name="Picture 1" descr="A blue and black logo&#10;&#10;Description automatically generated">
            <a:extLst>
              <a:ext uri="{FF2B5EF4-FFF2-40B4-BE49-F238E27FC236}">
                <a16:creationId xmlns:a16="http://schemas.microsoft.com/office/drawing/2014/main" id="{1FC2BF12-D151-AF9E-8772-BEDC835DAD3B}"/>
              </a:ext>
            </a:extLst>
          </p:cNvPr>
          <p:cNvPicPr>
            <a:picLocks noChangeAspect="1"/>
          </p:cNvPicPr>
          <p:nvPr/>
        </p:nvPicPr>
        <p:blipFill>
          <a:blip r:embed="rId4"/>
          <a:stretch>
            <a:fillRect/>
          </a:stretch>
        </p:blipFill>
        <p:spPr>
          <a:xfrm>
            <a:off x="6495276" y="332839"/>
            <a:ext cx="897530" cy="256235"/>
          </a:xfrm>
          <a:prstGeom prst="rect">
            <a:avLst/>
          </a:prstGeom>
        </p:spPr>
      </p:pic>
      <p:cxnSp>
        <p:nvCxnSpPr>
          <p:cNvPr id="12" name="Straight Connector 11">
            <a:extLst>
              <a:ext uri="{FF2B5EF4-FFF2-40B4-BE49-F238E27FC236}">
                <a16:creationId xmlns:a16="http://schemas.microsoft.com/office/drawing/2014/main" id="{4271C2DF-573F-B67C-C911-3291499124A0}"/>
              </a:ext>
            </a:extLst>
          </p:cNvPr>
          <p:cNvCxnSpPr>
            <a:cxnSpLocks/>
          </p:cNvCxnSpPr>
          <p:nvPr/>
        </p:nvCxnSpPr>
        <p:spPr>
          <a:xfrm>
            <a:off x="0" y="490497"/>
            <a:ext cx="515566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C3617AA-1730-91FB-8AAE-D91A720908BA}"/>
              </a:ext>
            </a:extLst>
          </p:cNvPr>
          <p:cNvSpPr txBox="1">
            <a:spLocks/>
          </p:cNvSpPr>
          <p:nvPr/>
        </p:nvSpPr>
        <p:spPr>
          <a:xfrm>
            <a:off x="495301" y="241591"/>
            <a:ext cx="4686299"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DİJİTAL</a:t>
            </a:r>
            <a:endParaRPr lang="en-US" sz="600" b="1" spc="40" dirty="0">
              <a:solidFill>
                <a:schemeClr val="accent6"/>
              </a:solidFill>
              <a:latin typeface="Poppins" pitchFamily="2" charset="77"/>
              <a:cs typeface="Poppins" pitchFamily="2" charset="77"/>
            </a:endParaRPr>
          </a:p>
        </p:txBody>
      </p:sp>
      <p:sp>
        <p:nvSpPr>
          <p:cNvPr id="11" name="TextBox 10">
            <a:extLst>
              <a:ext uri="{FF2B5EF4-FFF2-40B4-BE49-F238E27FC236}">
                <a16:creationId xmlns:a16="http://schemas.microsoft.com/office/drawing/2014/main" id="{FBB2A859-1B38-06FD-2320-BB90EE64C37B}"/>
              </a:ext>
            </a:extLst>
          </p:cNvPr>
          <p:cNvSpPr txBox="1"/>
          <p:nvPr/>
        </p:nvSpPr>
        <p:spPr>
          <a:xfrm>
            <a:off x="727207" y="865629"/>
            <a:ext cx="6392183" cy="400110"/>
          </a:xfrm>
          <a:prstGeom prst="rect">
            <a:avLst/>
          </a:prstGeom>
          <a:noFill/>
        </p:spPr>
        <p:txBody>
          <a:bodyPr wrap="square" lIns="91440" tIns="45720" rIns="91440" bIns="45720" rtlCol="0" anchor="t">
            <a:spAutoFit/>
          </a:bodyPr>
          <a:lstStyle/>
          <a:p>
            <a:pPr algn="ctr"/>
            <a:endParaRPr lang="en-US" sz="1000" b="1" dirty="0">
              <a:effectLst/>
              <a:latin typeface="Poppins"/>
              <a:cs typeface="Poppins"/>
            </a:endParaRPr>
          </a:p>
          <a:p>
            <a:pPr algn="ctr"/>
            <a:r>
              <a:rPr lang="en-US" sz="1000" b="1" dirty="0">
                <a:effectLst/>
                <a:latin typeface="Poppins"/>
                <a:cs typeface="Poppins"/>
              </a:rPr>
              <a:t>GroupM Perakende </a:t>
            </a:r>
            <a:r>
              <a:rPr lang="en-US" sz="1000" b="1" dirty="0" err="1">
                <a:effectLst/>
                <a:latin typeface="Poppins"/>
                <a:cs typeface="Poppins"/>
              </a:rPr>
              <a:t>Medya</a:t>
            </a:r>
            <a:r>
              <a:rPr lang="en-US" sz="1000" b="1" dirty="0">
                <a:effectLst/>
                <a:latin typeface="Poppins"/>
                <a:cs typeface="Poppins"/>
              </a:rPr>
              <a:t> </a:t>
            </a:r>
            <a:r>
              <a:rPr lang="tr-TR" sz="1000" b="1" dirty="0">
                <a:effectLst/>
                <a:latin typeface="Poppins"/>
                <a:cs typeface="Poppins"/>
              </a:rPr>
              <a:t>Haritası</a:t>
            </a:r>
            <a:endParaRPr lang="en-US" sz="1000" b="1" dirty="0">
              <a:effectLst/>
              <a:latin typeface="Poppins" pitchFamily="2" charset="77"/>
              <a:cs typeface="Poppins" pitchFamily="2" charset="77"/>
            </a:endParaRPr>
          </a:p>
        </p:txBody>
      </p:sp>
      <p:pic>
        <p:nvPicPr>
          <p:cNvPr id="14" name="Google Shape;429;p65" descr="GroupM_SingleColor_Logo_Navy_RGB.png">
            <a:extLst>
              <a:ext uri="{FF2B5EF4-FFF2-40B4-BE49-F238E27FC236}">
                <a16:creationId xmlns:a16="http://schemas.microsoft.com/office/drawing/2014/main" id="{DB870A42-E535-692B-A389-FED767BF69E9}"/>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6595243" y="1043094"/>
            <a:ext cx="524147" cy="149845"/>
          </a:xfrm>
          <a:prstGeom prst="rect">
            <a:avLst/>
          </a:prstGeom>
          <a:noFill/>
          <a:ln>
            <a:noFill/>
          </a:ln>
        </p:spPr>
      </p:pic>
      <p:sp>
        <p:nvSpPr>
          <p:cNvPr id="10" name="TextBox 9">
            <a:extLst>
              <a:ext uri="{FF2B5EF4-FFF2-40B4-BE49-F238E27FC236}">
                <a16:creationId xmlns:a16="http://schemas.microsoft.com/office/drawing/2014/main" id="{3C17D8AD-C9F7-3DC7-EFBE-F90EC5D4BAAB}"/>
              </a:ext>
            </a:extLst>
          </p:cNvPr>
          <p:cNvSpPr txBox="1"/>
          <p:nvPr/>
        </p:nvSpPr>
        <p:spPr>
          <a:xfrm>
            <a:off x="370114" y="9604585"/>
            <a:ext cx="3516086" cy="400815"/>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GroupM, </a:t>
            </a:r>
            <a:r>
              <a:rPr lang="en-US" sz="600" dirty="0" err="1">
                <a:solidFill>
                  <a:schemeClr val="bg1">
                    <a:lumMod val="75000"/>
                  </a:schemeClr>
                </a:solidFill>
                <a:latin typeface="Poppins"/>
                <a:cs typeface="Poppins"/>
              </a:rPr>
              <a:t>Şirket</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Başvuruları</a:t>
            </a:r>
            <a:r>
              <a:rPr lang="en-US" sz="600" dirty="0">
                <a:solidFill>
                  <a:schemeClr val="bg1">
                    <a:lumMod val="75000"/>
                  </a:schemeClr>
                </a:solidFill>
                <a:latin typeface="Poppins"/>
                <a:cs typeface="Poppins"/>
              </a:rPr>
              <a:t> • </a:t>
            </a:r>
            <a:r>
              <a:rPr lang="en-US" sz="600" dirty="0" err="1">
                <a:solidFill>
                  <a:schemeClr val="bg1">
                    <a:lumMod val="75000"/>
                  </a:schemeClr>
                </a:solidFill>
                <a:latin typeface="Poppins"/>
                <a:cs typeface="Poppins"/>
              </a:rPr>
              <a:t>Balonun</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boyutu</a:t>
            </a:r>
            <a:r>
              <a:rPr lang="en-US" sz="600" dirty="0">
                <a:solidFill>
                  <a:schemeClr val="bg1">
                    <a:lumMod val="75000"/>
                  </a:schemeClr>
                </a:solidFill>
                <a:latin typeface="Poppins"/>
                <a:cs typeface="Poppins"/>
              </a:rPr>
              <a:t>, 5 </a:t>
            </a:r>
            <a:r>
              <a:rPr lang="en-US" sz="600" dirty="0" err="1">
                <a:solidFill>
                  <a:schemeClr val="bg1">
                    <a:lumMod val="75000"/>
                  </a:schemeClr>
                </a:solidFill>
                <a:latin typeface="Poppins"/>
                <a:cs typeface="Poppins"/>
              </a:rPr>
              <a:t>Yıllık</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Yıllık</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Bileşik</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Büyüme</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Oranını</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gösterir</a:t>
            </a:r>
            <a:r>
              <a:rPr lang="en-US" sz="600" dirty="0">
                <a:solidFill>
                  <a:schemeClr val="bg1">
                    <a:lumMod val="75000"/>
                  </a:schemeClr>
                </a:solidFill>
                <a:latin typeface="Poppins"/>
                <a:cs typeface="Poppins"/>
              </a:rPr>
              <a:t>.</a:t>
            </a:r>
          </a:p>
          <a:p>
            <a:pPr>
              <a:lnSpc>
                <a:spcPct val="113000"/>
              </a:lnSpc>
            </a:pPr>
            <a:r>
              <a:rPr lang="en-US" sz="600" dirty="0">
                <a:solidFill>
                  <a:schemeClr val="bg1">
                    <a:lumMod val="75000"/>
                  </a:schemeClr>
                </a:solidFill>
                <a:latin typeface="Poppins"/>
                <a:cs typeface="Poppins"/>
              </a:rPr>
              <a:t>Not: Amazon, Alibaba, </a:t>
            </a:r>
            <a:r>
              <a:rPr lang="en-US" sz="600" dirty="0" err="1">
                <a:solidFill>
                  <a:schemeClr val="bg1">
                    <a:lumMod val="75000"/>
                  </a:schemeClr>
                </a:solidFill>
                <a:latin typeface="Poppins"/>
                <a:cs typeface="Poppins"/>
              </a:rPr>
              <a:t>Otto'nun</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bazı</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çevrimdışı</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mağazaları</a:t>
            </a:r>
            <a:r>
              <a:rPr lang="en-US" sz="600" dirty="0">
                <a:solidFill>
                  <a:schemeClr val="bg1">
                    <a:lumMod val="75000"/>
                  </a:schemeClr>
                </a:solidFill>
                <a:latin typeface="Poppins"/>
                <a:cs typeface="Poppins"/>
              </a:rPr>
              <a:t> var; Walmart, </a:t>
            </a:r>
            <a:r>
              <a:rPr lang="en-US" sz="600" dirty="0" err="1">
                <a:solidFill>
                  <a:schemeClr val="bg1">
                    <a:lumMod val="75000"/>
                  </a:schemeClr>
                </a:solidFill>
                <a:latin typeface="Poppins"/>
                <a:cs typeface="Poppins"/>
              </a:rPr>
              <a:t>Flipkart'ı</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içerir</a:t>
            </a:r>
            <a:endParaRPr lang="en-US" sz="600" dirty="0">
              <a:solidFill>
                <a:schemeClr val="bg1">
                  <a:lumMod val="75000"/>
                </a:schemeClr>
              </a:solidFill>
              <a:latin typeface="Poppins"/>
              <a:cs typeface="Poppins"/>
            </a:endParaRPr>
          </a:p>
        </p:txBody>
      </p:sp>
      <p:grpSp>
        <p:nvGrpSpPr>
          <p:cNvPr id="58" name="Group 57">
            <a:extLst>
              <a:ext uri="{FF2B5EF4-FFF2-40B4-BE49-F238E27FC236}">
                <a16:creationId xmlns:a16="http://schemas.microsoft.com/office/drawing/2014/main" id="{E14D8072-B340-122C-42AA-0B25A02E3730}"/>
              </a:ext>
            </a:extLst>
          </p:cNvPr>
          <p:cNvGrpSpPr/>
          <p:nvPr/>
        </p:nvGrpSpPr>
        <p:grpSpPr>
          <a:xfrm>
            <a:off x="1480188" y="5745711"/>
            <a:ext cx="4400407" cy="687666"/>
            <a:chOff x="2981997" y="6072074"/>
            <a:chExt cx="4400407" cy="687666"/>
          </a:xfrm>
        </p:grpSpPr>
        <p:grpSp>
          <p:nvGrpSpPr>
            <p:cNvPr id="28" name="Group 27">
              <a:extLst>
                <a:ext uri="{FF2B5EF4-FFF2-40B4-BE49-F238E27FC236}">
                  <a16:creationId xmlns:a16="http://schemas.microsoft.com/office/drawing/2014/main" id="{85583174-254E-1C69-B07A-D085D1E664CC}"/>
                </a:ext>
              </a:extLst>
            </p:cNvPr>
            <p:cNvGrpSpPr/>
            <p:nvPr/>
          </p:nvGrpSpPr>
          <p:grpSpPr>
            <a:xfrm>
              <a:off x="3419263" y="6382816"/>
              <a:ext cx="3963141" cy="376924"/>
              <a:chOff x="1757700" y="5458182"/>
              <a:chExt cx="3963141" cy="376924"/>
            </a:xfrm>
          </p:grpSpPr>
          <p:sp>
            <p:nvSpPr>
              <p:cNvPr id="29" name="Oval 28">
                <a:extLst>
                  <a:ext uri="{FF2B5EF4-FFF2-40B4-BE49-F238E27FC236}">
                    <a16:creationId xmlns:a16="http://schemas.microsoft.com/office/drawing/2014/main" id="{B6B361D5-CB9B-82C1-E449-D8E1F3297799}"/>
                  </a:ext>
                </a:extLst>
              </p:cNvPr>
              <p:cNvSpPr/>
              <p:nvPr/>
            </p:nvSpPr>
            <p:spPr>
              <a:xfrm>
                <a:off x="1911520" y="5458182"/>
                <a:ext cx="183201" cy="18320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34928E9A-7ACF-79BE-B3D7-4621902C3DF1}"/>
                  </a:ext>
                </a:extLst>
              </p:cNvPr>
              <p:cNvSpPr/>
              <p:nvPr/>
            </p:nvSpPr>
            <p:spPr>
              <a:xfrm>
                <a:off x="2766110" y="5458182"/>
                <a:ext cx="183201" cy="18320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BEA10409-36BC-91A8-9144-D8FCF21C4791}"/>
                  </a:ext>
                </a:extLst>
              </p:cNvPr>
              <p:cNvSpPr/>
              <p:nvPr/>
            </p:nvSpPr>
            <p:spPr>
              <a:xfrm>
                <a:off x="3637597" y="5458182"/>
                <a:ext cx="183201" cy="18320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3FB5E9FA-2C54-8E6F-EFE6-EDFA9268817C}"/>
                  </a:ext>
                </a:extLst>
              </p:cNvPr>
              <p:cNvSpPr txBox="1"/>
              <p:nvPr/>
            </p:nvSpPr>
            <p:spPr>
              <a:xfrm>
                <a:off x="1757700" y="5635051"/>
                <a:ext cx="490840" cy="200055"/>
              </a:xfrm>
              <a:prstGeom prst="rect">
                <a:avLst/>
              </a:prstGeom>
              <a:noFill/>
            </p:spPr>
            <p:txBody>
              <a:bodyPr wrap="none" rtlCol="0">
                <a:spAutoFit/>
              </a:bodyPr>
              <a:lstStyle/>
              <a:p>
                <a:pPr algn="ctr"/>
                <a:r>
                  <a:rPr lang="en-US" sz="700" dirty="0">
                    <a:latin typeface="Poppins" pitchFamily="2" charset="77"/>
                    <a:cs typeface="Poppins" pitchFamily="2" charset="77"/>
                  </a:rPr>
                  <a:t>Market</a:t>
                </a:r>
              </a:p>
            </p:txBody>
          </p:sp>
          <p:sp>
            <p:nvSpPr>
              <p:cNvPr id="33" name="TextBox 32">
                <a:extLst>
                  <a:ext uri="{FF2B5EF4-FFF2-40B4-BE49-F238E27FC236}">
                    <a16:creationId xmlns:a16="http://schemas.microsoft.com/office/drawing/2014/main" id="{F41A9403-4F6A-334F-3628-954341F7B966}"/>
                  </a:ext>
                </a:extLst>
              </p:cNvPr>
              <p:cNvSpPr txBox="1"/>
              <p:nvPr/>
            </p:nvSpPr>
            <p:spPr>
              <a:xfrm>
                <a:off x="2317469" y="5635051"/>
                <a:ext cx="1080745" cy="200055"/>
              </a:xfrm>
              <a:prstGeom prst="rect">
                <a:avLst/>
              </a:prstGeom>
              <a:noFill/>
            </p:spPr>
            <p:txBody>
              <a:bodyPr wrap="none" rtlCol="0">
                <a:spAutoFit/>
              </a:bodyPr>
              <a:lstStyle/>
              <a:p>
                <a:pPr algn="ctr"/>
                <a:r>
                  <a:rPr lang="en-US" sz="700" dirty="0">
                    <a:latin typeface="Poppins" pitchFamily="2" charset="77"/>
                    <a:cs typeface="Poppins" pitchFamily="2" charset="77"/>
                  </a:rPr>
                  <a:t>Pure-play E- </a:t>
                </a:r>
                <a:r>
                  <a:rPr lang="en-US" sz="700" dirty="0" err="1">
                    <a:latin typeface="Poppins" pitchFamily="2" charset="77"/>
                    <a:cs typeface="Poppins" pitchFamily="2" charset="77"/>
                  </a:rPr>
                  <a:t>Ticaret</a:t>
                </a:r>
                <a:endParaRPr lang="en-US" sz="700" dirty="0">
                  <a:latin typeface="Poppins" pitchFamily="2" charset="77"/>
                  <a:cs typeface="Poppins" pitchFamily="2" charset="77"/>
                </a:endParaRPr>
              </a:p>
            </p:txBody>
          </p:sp>
          <p:sp>
            <p:nvSpPr>
              <p:cNvPr id="34" name="TextBox 33">
                <a:extLst>
                  <a:ext uri="{FF2B5EF4-FFF2-40B4-BE49-F238E27FC236}">
                    <a16:creationId xmlns:a16="http://schemas.microsoft.com/office/drawing/2014/main" id="{29261CB9-64DD-63C1-C189-87CD2DBD733F}"/>
                  </a:ext>
                </a:extLst>
              </p:cNvPr>
              <p:cNvSpPr txBox="1"/>
              <p:nvPr/>
            </p:nvSpPr>
            <p:spPr>
              <a:xfrm>
                <a:off x="3422723" y="5635051"/>
                <a:ext cx="612949" cy="200055"/>
              </a:xfrm>
              <a:prstGeom prst="rect">
                <a:avLst/>
              </a:prstGeom>
              <a:noFill/>
            </p:spPr>
            <p:txBody>
              <a:bodyPr wrap="square" rtlCol="0">
                <a:spAutoFit/>
              </a:bodyPr>
              <a:lstStyle/>
              <a:p>
                <a:pPr algn="ctr"/>
                <a:r>
                  <a:rPr lang="en-US" sz="700" dirty="0" err="1">
                    <a:latin typeface="Poppins" pitchFamily="2" charset="77"/>
                    <a:cs typeface="Poppins" pitchFamily="2" charset="77"/>
                  </a:rPr>
                  <a:t>Uzmanlık</a:t>
                </a:r>
                <a:endParaRPr lang="en-US" sz="700" dirty="0">
                  <a:latin typeface="Poppins" pitchFamily="2" charset="77"/>
                  <a:cs typeface="Poppins" pitchFamily="2" charset="77"/>
                </a:endParaRPr>
              </a:p>
            </p:txBody>
          </p:sp>
          <p:sp>
            <p:nvSpPr>
              <p:cNvPr id="37" name="Oval 36">
                <a:extLst>
                  <a:ext uri="{FF2B5EF4-FFF2-40B4-BE49-F238E27FC236}">
                    <a16:creationId xmlns:a16="http://schemas.microsoft.com/office/drawing/2014/main" id="{530A2FA0-0478-56AE-6DEC-BB7D62103F56}"/>
                  </a:ext>
                </a:extLst>
              </p:cNvPr>
              <p:cNvSpPr/>
              <p:nvPr/>
            </p:nvSpPr>
            <p:spPr>
              <a:xfrm>
                <a:off x="4139911" y="5458182"/>
                <a:ext cx="183201" cy="18320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F0E6A38F-4489-A991-527B-9F74C77FADC7}"/>
                  </a:ext>
                </a:extLst>
              </p:cNvPr>
              <p:cNvSpPr/>
              <p:nvPr/>
            </p:nvSpPr>
            <p:spPr>
              <a:xfrm>
                <a:off x="4783283" y="5458182"/>
                <a:ext cx="183201" cy="18320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0CD7D700-8A78-349D-01D2-D68C73077679}"/>
                  </a:ext>
                </a:extLst>
              </p:cNvPr>
              <p:cNvSpPr txBox="1"/>
              <p:nvPr/>
            </p:nvSpPr>
            <p:spPr>
              <a:xfrm>
                <a:off x="4010341" y="5635051"/>
                <a:ext cx="442340" cy="200055"/>
              </a:xfrm>
              <a:prstGeom prst="rect">
                <a:avLst/>
              </a:prstGeom>
              <a:noFill/>
            </p:spPr>
            <p:txBody>
              <a:bodyPr wrap="square" rtlCol="0">
                <a:spAutoFit/>
              </a:bodyPr>
              <a:lstStyle/>
              <a:p>
                <a:pPr algn="ctr"/>
                <a:r>
                  <a:rPr lang="en-US" sz="700" dirty="0" err="1">
                    <a:latin typeface="Poppins" pitchFamily="2" charset="77"/>
                    <a:cs typeface="Poppins" pitchFamily="2" charset="77"/>
                  </a:rPr>
                  <a:t>İlaç</a:t>
                </a:r>
                <a:endParaRPr lang="en-US" sz="700" dirty="0">
                  <a:latin typeface="Poppins" pitchFamily="2" charset="77"/>
                  <a:cs typeface="Poppins" pitchFamily="2" charset="77"/>
                </a:endParaRPr>
              </a:p>
            </p:txBody>
          </p:sp>
          <p:sp>
            <p:nvSpPr>
              <p:cNvPr id="40" name="TextBox 39">
                <a:extLst>
                  <a:ext uri="{FF2B5EF4-FFF2-40B4-BE49-F238E27FC236}">
                    <a16:creationId xmlns:a16="http://schemas.microsoft.com/office/drawing/2014/main" id="{C7A8C346-3869-4234-E467-07CC8DF0DF2E}"/>
                  </a:ext>
                </a:extLst>
              </p:cNvPr>
              <p:cNvSpPr txBox="1"/>
              <p:nvPr/>
            </p:nvSpPr>
            <p:spPr>
              <a:xfrm>
                <a:off x="4385009" y="5635051"/>
                <a:ext cx="973344" cy="200055"/>
              </a:xfrm>
              <a:prstGeom prst="rect">
                <a:avLst/>
              </a:prstGeom>
              <a:noFill/>
            </p:spPr>
            <p:txBody>
              <a:bodyPr wrap="square" rtlCol="0">
                <a:spAutoFit/>
              </a:bodyPr>
              <a:lstStyle/>
              <a:p>
                <a:pPr algn="ctr"/>
                <a:r>
                  <a:rPr lang="en-US" sz="700" dirty="0" err="1">
                    <a:latin typeface="Poppins" pitchFamily="2" charset="77"/>
                    <a:cs typeface="Poppins" pitchFamily="2" charset="77"/>
                  </a:rPr>
                  <a:t>Hızlı</a:t>
                </a:r>
                <a:r>
                  <a:rPr lang="en-US" sz="700" dirty="0">
                    <a:latin typeface="Poppins" pitchFamily="2" charset="77"/>
                    <a:cs typeface="Poppins" pitchFamily="2" charset="77"/>
                  </a:rPr>
                  <a:t> </a:t>
                </a:r>
                <a:r>
                  <a:rPr lang="en-US" sz="700" dirty="0" err="1">
                    <a:latin typeface="Poppins" pitchFamily="2" charset="77"/>
                    <a:cs typeface="Poppins" pitchFamily="2" charset="77"/>
                  </a:rPr>
                  <a:t>Ticaret</a:t>
                </a:r>
                <a:endParaRPr lang="en-US" sz="700" dirty="0">
                  <a:latin typeface="Poppins" pitchFamily="2" charset="77"/>
                  <a:cs typeface="Poppins" pitchFamily="2" charset="77"/>
                </a:endParaRPr>
              </a:p>
            </p:txBody>
          </p:sp>
          <p:sp>
            <p:nvSpPr>
              <p:cNvPr id="55" name="Oval 54">
                <a:extLst>
                  <a:ext uri="{FF2B5EF4-FFF2-40B4-BE49-F238E27FC236}">
                    <a16:creationId xmlns:a16="http://schemas.microsoft.com/office/drawing/2014/main" id="{EE5E2843-EEAD-BEC2-0382-CD3A9EC2060C}"/>
                  </a:ext>
                </a:extLst>
              </p:cNvPr>
              <p:cNvSpPr/>
              <p:nvPr/>
            </p:nvSpPr>
            <p:spPr>
              <a:xfrm>
                <a:off x="5408071" y="5458182"/>
                <a:ext cx="183201" cy="183201"/>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9F128D15-A6E1-5BDC-DDF9-6766DE9DC143}"/>
                  </a:ext>
                </a:extLst>
              </p:cNvPr>
              <p:cNvSpPr txBox="1"/>
              <p:nvPr/>
            </p:nvSpPr>
            <p:spPr>
              <a:xfrm>
                <a:off x="5278501" y="5635051"/>
                <a:ext cx="442340" cy="200055"/>
              </a:xfrm>
              <a:prstGeom prst="rect">
                <a:avLst/>
              </a:prstGeom>
              <a:noFill/>
            </p:spPr>
            <p:txBody>
              <a:bodyPr wrap="square" rtlCol="0">
                <a:spAutoFit/>
              </a:bodyPr>
              <a:lstStyle/>
              <a:p>
                <a:pPr algn="ctr"/>
                <a:r>
                  <a:rPr lang="en-US" sz="700" dirty="0" err="1">
                    <a:latin typeface="Poppins" pitchFamily="2" charset="77"/>
                    <a:cs typeface="Poppins" pitchFamily="2" charset="77"/>
                  </a:rPr>
                  <a:t>Kitle</a:t>
                </a:r>
                <a:endParaRPr lang="en-US" sz="700" dirty="0">
                  <a:latin typeface="Poppins" pitchFamily="2" charset="77"/>
                  <a:cs typeface="Poppins" pitchFamily="2" charset="77"/>
                </a:endParaRPr>
              </a:p>
            </p:txBody>
          </p:sp>
        </p:grpSp>
        <p:sp>
          <p:nvSpPr>
            <p:cNvPr id="35" name="TextBox 34">
              <a:extLst>
                <a:ext uri="{FF2B5EF4-FFF2-40B4-BE49-F238E27FC236}">
                  <a16:creationId xmlns:a16="http://schemas.microsoft.com/office/drawing/2014/main" id="{017CEAD3-9516-9A78-C321-9476119B86C7}"/>
                </a:ext>
              </a:extLst>
            </p:cNvPr>
            <p:cNvSpPr txBox="1"/>
            <p:nvPr/>
          </p:nvSpPr>
          <p:spPr>
            <a:xfrm>
              <a:off x="2981997" y="6072074"/>
              <a:ext cx="1438310" cy="234038"/>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ts val="1100"/>
                </a:lnSpc>
                <a:spcBef>
                  <a:spcPts val="0"/>
                </a:spcBef>
                <a:spcAft>
                  <a:spcPts val="0"/>
                </a:spcAft>
                <a:buClrTx/>
                <a:buSzTx/>
                <a:buFontTx/>
                <a:buNone/>
                <a:tabLst/>
                <a:defRPr/>
              </a:pP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Anahar</a:t>
              </a:r>
              <a:r>
                <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rPr>
                <a:t> Bilgi</a:t>
              </a:r>
            </a:p>
          </p:txBody>
        </p:sp>
        <p:cxnSp>
          <p:nvCxnSpPr>
            <p:cNvPr id="36" name="Straight Connector 35">
              <a:extLst>
                <a:ext uri="{FF2B5EF4-FFF2-40B4-BE49-F238E27FC236}">
                  <a16:creationId xmlns:a16="http://schemas.microsoft.com/office/drawing/2014/main" id="{F291A5E0-7E10-0DA4-781C-B424E8738669}"/>
                </a:ext>
              </a:extLst>
            </p:cNvPr>
            <p:cNvCxnSpPr>
              <a:cxnSpLocks/>
            </p:cNvCxnSpPr>
            <p:nvPr/>
          </p:nvCxnSpPr>
          <p:spPr>
            <a:xfrm flipV="1">
              <a:off x="3037129" y="6283129"/>
              <a:ext cx="4273525" cy="229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2D6272FF-C604-7428-ECBB-67A43616B81B}"/>
              </a:ext>
            </a:extLst>
          </p:cNvPr>
          <p:cNvSpPr txBox="1"/>
          <p:nvPr/>
        </p:nvSpPr>
        <p:spPr>
          <a:xfrm>
            <a:off x="447721" y="6841306"/>
            <a:ext cx="3291840" cy="246221"/>
          </a:xfrm>
          <a:prstGeom prst="rect">
            <a:avLst/>
          </a:prstGeom>
          <a:noFill/>
        </p:spPr>
        <p:txBody>
          <a:bodyPr wrap="square" lIns="91440" tIns="45720" rIns="91440" bIns="45720" rtlCol="0" anchor="t">
            <a:spAutoFit/>
          </a:bodyPr>
          <a:lstStyle/>
          <a:p>
            <a:pPr algn="ctr"/>
            <a:r>
              <a:rPr lang="en-US" sz="1000" b="1" dirty="0">
                <a:effectLst/>
                <a:latin typeface="Poppins" pitchFamily="2" charset="77"/>
                <a:cs typeface="Poppins" pitchFamily="2" charset="77"/>
              </a:rPr>
              <a:t>Pure-play E-</a:t>
            </a:r>
            <a:r>
              <a:rPr lang="en-US" sz="1000" b="1" dirty="0" err="1">
                <a:effectLst/>
                <a:latin typeface="Poppins" pitchFamily="2" charset="77"/>
                <a:cs typeface="Poppins" pitchFamily="2" charset="77"/>
              </a:rPr>
              <a:t>Ticaret</a:t>
            </a:r>
            <a:endParaRPr lang="en-US" sz="1000" b="1" dirty="0">
              <a:effectLst/>
              <a:latin typeface="Poppins" pitchFamily="2" charset="77"/>
              <a:cs typeface="Poppins" pitchFamily="2" charset="77"/>
            </a:endParaRPr>
          </a:p>
        </p:txBody>
      </p:sp>
      <p:sp>
        <p:nvSpPr>
          <p:cNvPr id="43" name="TextBox 42">
            <a:extLst>
              <a:ext uri="{FF2B5EF4-FFF2-40B4-BE49-F238E27FC236}">
                <a16:creationId xmlns:a16="http://schemas.microsoft.com/office/drawing/2014/main" id="{2D4DA4F2-A3BC-26E7-5821-EE358AF656FB}"/>
              </a:ext>
            </a:extLst>
          </p:cNvPr>
          <p:cNvSpPr txBox="1"/>
          <p:nvPr/>
        </p:nvSpPr>
        <p:spPr>
          <a:xfrm>
            <a:off x="3886200" y="6841306"/>
            <a:ext cx="3429000" cy="246221"/>
          </a:xfrm>
          <a:prstGeom prst="rect">
            <a:avLst/>
          </a:prstGeom>
          <a:noFill/>
        </p:spPr>
        <p:txBody>
          <a:bodyPr wrap="square" lIns="91440" tIns="45720" rIns="91440" bIns="45720" rtlCol="0" anchor="t">
            <a:spAutoFit/>
          </a:bodyPr>
          <a:lstStyle/>
          <a:p>
            <a:pPr algn="ctr"/>
            <a:r>
              <a:rPr lang="en-US" sz="1000" b="1" dirty="0" err="1">
                <a:effectLst/>
                <a:latin typeface="Poppins"/>
                <a:cs typeface="Poppins"/>
              </a:rPr>
              <a:t>Hızlı</a:t>
            </a:r>
            <a:r>
              <a:rPr lang="en-US" sz="1000" b="1" dirty="0">
                <a:effectLst/>
                <a:latin typeface="Poppins"/>
                <a:cs typeface="Poppins"/>
              </a:rPr>
              <a:t> </a:t>
            </a:r>
            <a:r>
              <a:rPr lang="en-US" sz="1000" b="1" dirty="0" err="1">
                <a:effectLst/>
                <a:latin typeface="Poppins"/>
                <a:cs typeface="Poppins"/>
              </a:rPr>
              <a:t>Ticaret</a:t>
            </a:r>
            <a:endParaRPr lang="en-US" sz="1000" b="1" dirty="0">
              <a:effectLst/>
              <a:latin typeface="Poppins"/>
              <a:cs typeface="Poppins"/>
            </a:endParaRPr>
          </a:p>
        </p:txBody>
      </p:sp>
      <p:cxnSp>
        <p:nvCxnSpPr>
          <p:cNvPr id="48" name="Straight Connector 47">
            <a:extLst>
              <a:ext uri="{FF2B5EF4-FFF2-40B4-BE49-F238E27FC236}">
                <a16:creationId xmlns:a16="http://schemas.microsoft.com/office/drawing/2014/main" id="{C271DC59-40A1-0397-6251-FAB22EF7B5F2}"/>
              </a:ext>
            </a:extLst>
          </p:cNvPr>
          <p:cNvCxnSpPr>
            <a:cxnSpLocks/>
          </p:cNvCxnSpPr>
          <p:nvPr/>
        </p:nvCxnSpPr>
        <p:spPr>
          <a:xfrm>
            <a:off x="3886200" y="6785427"/>
            <a:ext cx="0" cy="26488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0" name="Picture 49" descr="A screenshot of a graph&#10;&#10;Description automatically generated">
            <a:extLst>
              <a:ext uri="{FF2B5EF4-FFF2-40B4-BE49-F238E27FC236}">
                <a16:creationId xmlns:a16="http://schemas.microsoft.com/office/drawing/2014/main" id="{B363D515-5418-6FFB-17AB-40E2246A4127}"/>
              </a:ext>
            </a:extLst>
          </p:cNvPr>
          <p:cNvPicPr>
            <a:picLocks noChangeAspect="1"/>
          </p:cNvPicPr>
          <p:nvPr/>
        </p:nvPicPr>
        <p:blipFill>
          <a:blip r:embed="rId6"/>
          <a:srcRect b="22491"/>
          <a:stretch/>
        </p:blipFill>
        <p:spPr>
          <a:xfrm>
            <a:off x="525945" y="7053469"/>
            <a:ext cx="2834819" cy="2190970"/>
          </a:xfrm>
          <a:prstGeom prst="rect">
            <a:avLst/>
          </a:prstGeom>
        </p:spPr>
      </p:pic>
      <p:pic>
        <p:nvPicPr>
          <p:cNvPr id="52" name="Picture 51" descr="A graph with yellow dots&#10;&#10;Description automatically generated">
            <a:extLst>
              <a:ext uri="{FF2B5EF4-FFF2-40B4-BE49-F238E27FC236}">
                <a16:creationId xmlns:a16="http://schemas.microsoft.com/office/drawing/2014/main" id="{74044C00-4CF1-37AE-6D91-3B918990739B}"/>
              </a:ext>
            </a:extLst>
          </p:cNvPr>
          <p:cNvPicPr>
            <a:picLocks noChangeAspect="1"/>
          </p:cNvPicPr>
          <p:nvPr/>
        </p:nvPicPr>
        <p:blipFill>
          <a:blip r:embed="rId7"/>
          <a:srcRect b="22491"/>
          <a:stretch/>
        </p:blipFill>
        <p:spPr>
          <a:xfrm>
            <a:off x="4179479" y="7063408"/>
            <a:ext cx="2834819" cy="2190971"/>
          </a:xfrm>
          <a:prstGeom prst="rect">
            <a:avLst/>
          </a:prstGeom>
        </p:spPr>
      </p:pic>
      <p:pic>
        <p:nvPicPr>
          <p:cNvPr id="53" name="Picture 52" descr="A graph with yellow dots&#10;&#10;Description automatically generated">
            <a:extLst>
              <a:ext uri="{FF2B5EF4-FFF2-40B4-BE49-F238E27FC236}">
                <a16:creationId xmlns:a16="http://schemas.microsoft.com/office/drawing/2014/main" id="{70B8AFAB-D488-F33C-5558-8F81F5AF5946}"/>
              </a:ext>
            </a:extLst>
          </p:cNvPr>
          <p:cNvPicPr>
            <a:picLocks noChangeAspect="1"/>
          </p:cNvPicPr>
          <p:nvPr/>
        </p:nvPicPr>
        <p:blipFill>
          <a:blip r:embed="rId7"/>
          <a:srcRect t="85351" b="9805"/>
          <a:stretch/>
        </p:blipFill>
        <p:spPr>
          <a:xfrm>
            <a:off x="4209295" y="9288542"/>
            <a:ext cx="2880617" cy="139148"/>
          </a:xfrm>
          <a:prstGeom prst="rect">
            <a:avLst/>
          </a:prstGeom>
        </p:spPr>
      </p:pic>
      <p:pic>
        <p:nvPicPr>
          <p:cNvPr id="54" name="Picture 53" descr="A screenshot of a graph&#10;&#10;Description automatically generated">
            <a:extLst>
              <a:ext uri="{FF2B5EF4-FFF2-40B4-BE49-F238E27FC236}">
                <a16:creationId xmlns:a16="http://schemas.microsoft.com/office/drawing/2014/main" id="{75B37D74-FB59-B27E-782E-C25AA6DBC964}"/>
              </a:ext>
            </a:extLst>
          </p:cNvPr>
          <p:cNvPicPr>
            <a:picLocks noChangeAspect="1"/>
          </p:cNvPicPr>
          <p:nvPr/>
        </p:nvPicPr>
        <p:blipFill>
          <a:blip r:embed="rId6"/>
          <a:srcRect t="84891" b="8189"/>
          <a:stretch/>
        </p:blipFill>
        <p:spPr>
          <a:xfrm>
            <a:off x="578667" y="9311470"/>
            <a:ext cx="2880617" cy="198783"/>
          </a:xfrm>
          <a:prstGeom prst="rect">
            <a:avLst/>
          </a:prstGeom>
        </p:spPr>
      </p:pic>
      <p:sp>
        <p:nvSpPr>
          <p:cNvPr id="3" name="TextBox 2">
            <a:extLst>
              <a:ext uri="{FF2B5EF4-FFF2-40B4-BE49-F238E27FC236}">
                <a16:creationId xmlns:a16="http://schemas.microsoft.com/office/drawing/2014/main" id="{63909EAB-8F7B-04C1-70A4-2701C44C7A11}"/>
              </a:ext>
            </a:extLst>
          </p:cNvPr>
          <p:cNvSpPr txBox="1"/>
          <p:nvPr/>
        </p:nvSpPr>
        <p:spPr>
          <a:xfrm>
            <a:off x="578666" y="1390300"/>
            <a:ext cx="4274687" cy="215444"/>
          </a:xfrm>
          <a:prstGeom prst="rect">
            <a:avLst/>
          </a:prstGeom>
          <a:noFill/>
        </p:spPr>
        <p:txBody>
          <a:bodyPr wrap="square" lIns="91440" tIns="45720" rIns="91440" bIns="45720" rtlCol="0" anchor="t">
            <a:spAutoFit/>
          </a:bodyPr>
          <a:lstStyle/>
          <a:p>
            <a:pPr>
              <a:spcAft>
                <a:spcPts val="300"/>
              </a:spcAft>
            </a:pPr>
            <a:r>
              <a:rPr lang="en-US" sz="800" b="1" dirty="0" err="1">
                <a:latin typeface="Poppins"/>
                <a:cs typeface="Poppins"/>
              </a:rPr>
              <a:t>Balon</a:t>
            </a:r>
            <a:r>
              <a:rPr lang="en-US" sz="800" b="1" dirty="0">
                <a:latin typeface="Poppins"/>
                <a:cs typeface="Poppins"/>
              </a:rPr>
              <a:t> </a:t>
            </a:r>
            <a:r>
              <a:rPr lang="en-US" sz="800" b="1" dirty="0" err="1">
                <a:latin typeface="Poppins"/>
                <a:cs typeface="Poppins"/>
              </a:rPr>
              <a:t>boyutu</a:t>
            </a:r>
            <a:r>
              <a:rPr lang="en-US" sz="800" b="1" dirty="0">
                <a:latin typeface="Poppins"/>
                <a:cs typeface="Poppins"/>
              </a:rPr>
              <a:t> = </a:t>
            </a:r>
            <a:r>
              <a:rPr lang="en-US" sz="800" b="1" dirty="0" err="1">
                <a:latin typeface="Poppins"/>
                <a:cs typeface="Poppins"/>
              </a:rPr>
              <a:t>Reklam</a:t>
            </a:r>
            <a:r>
              <a:rPr lang="en-US" sz="800" b="1" dirty="0">
                <a:latin typeface="Poppins"/>
                <a:cs typeface="Poppins"/>
              </a:rPr>
              <a:t> </a:t>
            </a:r>
            <a:r>
              <a:rPr lang="en-US" sz="800" b="1" dirty="0" err="1">
                <a:latin typeface="Poppins"/>
                <a:cs typeface="Poppins"/>
              </a:rPr>
              <a:t>gelirindeki</a:t>
            </a:r>
            <a:r>
              <a:rPr lang="en-US" sz="800" b="1" dirty="0">
                <a:latin typeface="Poppins"/>
                <a:cs typeface="Poppins"/>
              </a:rPr>
              <a:t> 5 </a:t>
            </a:r>
            <a:r>
              <a:rPr lang="en-US" sz="800" b="1" dirty="0" err="1">
                <a:latin typeface="Poppins"/>
                <a:cs typeface="Poppins"/>
              </a:rPr>
              <a:t>yıllık</a:t>
            </a:r>
            <a:r>
              <a:rPr lang="en-US" sz="800" b="1" dirty="0">
                <a:latin typeface="Poppins"/>
                <a:cs typeface="Poppins"/>
              </a:rPr>
              <a:t> CAGR </a:t>
            </a:r>
            <a:r>
              <a:rPr lang="en-US" sz="800" b="1" dirty="0" err="1">
                <a:latin typeface="Poppins"/>
                <a:cs typeface="Poppins"/>
              </a:rPr>
              <a:t>artışı</a:t>
            </a:r>
            <a:r>
              <a:rPr lang="en-US" sz="800" b="1" dirty="0">
                <a:latin typeface="Poppins"/>
                <a:cs typeface="Poppins"/>
              </a:rPr>
              <a:t> Walmart, </a:t>
            </a:r>
            <a:r>
              <a:rPr lang="en-US" sz="800" b="1" dirty="0" err="1">
                <a:latin typeface="Poppins"/>
                <a:cs typeface="Poppins"/>
              </a:rPr>
              <a:t>Flipkart'ı</a:t>
            </a:r>
            <a:r>
              <a:rPr lang="en-US" sz="800" b="1" dirty="0">
                <a:latin typeface="Poppins"/>
                <a:cs typeface="Poppins"/>
              </a:rPr>
              <a:t> </a:t>
            </a:r>
            <a:r>
              <a:rPr lang="en-US" sz="800" b="1" dirty="0" err="1">
                <a:latin typeface="Poppins"/>
                <a:cs typeface="Poppins"/>
              </a:rPr>
              <a:t>içerir</a:t>
            </a:r>
            <a:endParaRPr lang="en-US" sz="600" b="1" dirty="0">
              <a:latin typeface="Poppins" pitchFamily="2" charset="77"/>
              <a:cs typeface="Poppins" pitchFamily="2" charset="77"/>
            </a:endParaRPr>
          </a:p>
        </p:txBody>
      </p:sp>
      <p:sp>
        <p:nvSpPr>
          <p:cNvPr id="4" name="Rectangle 3">
            <a:extLst>
              <a:ext uri="{FF2B5EF4-FFF2-40B4-BE49-F238E27FC236}">
                <a16:creationId xmlns:a16="http://schemas.microsoft.com/office/drawing/2014/main" id="{E12CC9FB-8650-67B9-0FB6-641BB8B8C687}"/>
              </a:ext>
            </a:extLst>
          </p:cNvPr>
          <p:cNvSpPr/>
          <p:nvPr/>
        </p:nvSpPr>
        <p:spPr>
          <a:xfrm>
            <a:off x="2477223" y="5616289"/>
            <a:ext cx="2824625" cy="249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solidFill>
                  <a:srgbClr val="002060"/>
                </a:solidFill>
                <a:latin typeface="Poppins" panose="00000500000000000000" pitchFamily="2" charset="0"/>
                <a:cs typeface="Poppins" panose="00000500000000000000" pitchFamily="2" charset="0"/>
              </a:rPr>
              <a:t>Medya</a:t>
            </a:r>
            <a:r>
              <a:rPr lang="en-US" sz="1200" dirty="0">
                <a:solidFill>
                  <a:srgbClr val="002060"/>
                </a:solidFill>
                <a:latin typeface="Poppins" panose="00000500000000000000" pitchFamily="2" charset="0"/>
                <a:cs typeface="Poppins" panose="00000500000000000000" pitchFamily="2" charset="0"/>
              </a:rPr>
              <a:t> </a:t>
            </a:r>
            <a:r>
              <a:rPr lang="en-US" sz="1200" dirty="0" err="1">
                <a:solidFill>
                  <a:srgbClr val="002060"/>
                </a:solidFill>
                <a:latin typeface="Poppins" panose="00000500000000000000" pitchFamily="2" charset="0"/>
                <a:cs typeface="Poppins" panose="00000500000000000000" pitchFamily="2" charset="0"/>
              </a:rPr>
              <a:t>Boyutu</a:t>
            </a:r>
            <a:r>
              <a:rPr lang="en-US" sz="1200" dirty="0">
                <a:solidFill>
                  <a:srgbClr val="002060"/>
                </a:solidFill>
                <a:latin typeface="Poppins" panose="00000500000000000000" pitchFamily="2" charset="0"/>
                <a:cs typeface="Poppins" panose="00000500000000000000" pitchFamily="2" charset="0"/>
              </a:rPr>
              <a:t> </a:t>
            </a:r>
            <a:r>
              <a:rPr lang="en-US" sz="1200" dirty="0" err="1">
                <a:solidFill>
                  <a:srgbClr val="002060"/>
                </a:solidFill>
                <a:latin typeface="Poppins" panose="00000500000000000000" pitchFamily="2" charset="0"/>
                <a:cs typeface="Poppins" panose="00000500000000000000" pitchFamily="2" charset="0"/>
              </a:rPr>
              <a:t>ve</a:t>
            </a:r>
            <a:r>
              <a:rPr lang="en-US" sz="1200" dirty="0">
                <a:solidFill>
                  <a:srgbClr val="002060"/>
                </a:solidFill>
                <a:latin typeface="Poppins" panose="00000500000000000000" pitchFamily="2" charset="0"/>
                <a:cs typeface="Poppins" panose="00000500000000000000" pitchFamily="2" charset="0"/>
              </a:rPr>
              <a:t> </a:t>
            </a:r>
            <a:r>
              <a:rPr lang="en-US" sz="1200" dirty="0" err="1">
                <a:solidFill>
                  <a:srgbClr val="002060"/>
                </a:solidFill>
                <a:latin typeface="Poppins" panose="00000500000000000000" pitchFamily="2" charset="0"/>
                <a:cs typeface="Poppins" panose="00000500000000000000" pitchFamily="2" charset="0"/>
              </a:rPr>
              <a:t>Çok</a:t>
            </a:r>
            <a:r>
              <a:rPr lang="en-US" sz="1200" dirty="0">
                <a:solidFill>
                  <a:srgbClr val="002060"/>
                </a:solidFill>
                <a:latin typeface="Poppins" panose="00000500000000000000" pitchFamily="2" charset="0"/>
                <a:cs typeface="Poppins" panose="00000500000000000000" pitchFamily="2" charset="0"/>
              </a:rPr>
              <a:t> </a:t>
            </a:r>
            <a:r>
              <a:rPr lang="en-US" sz="1200" dirty="0" err="1">
                <a:solidFill>
                  <a:srgbClr val="002060"/>
                </a:solidFill>
                <a:latin typeface="Poppins" panose="00000500000000000000" pitchFamily="2" charset="0"/>
                <a:cs typeface="Poppins" panose="00000500000000000000" pitchFamily="2" charset="0"/>
              </a:rPr>
              <a:t>Yönlülük</a:t>
            </a:r>
            <a:endParaRPr lang="en-US" sz="1200" dirty="0">
              <a:solidFill>
                <a:srgbClr val="002060"/>
              </a:solidFill>
              <a:latin typeface="Poppins" panose="00000500000000000000" pitchFamily="2" charset="0"/>
              <a:cs typeface="Poppins" panose="00000500000000000000" pitchFamily="2" charset="0"/>
            </a:endParaRPr>
          </a:p>
          <a:p>
            <a:pPr algn="ctr"/>
            <a:endParaRPr lang="en-US" sz="1200" dirty="0">
              <a:solidFill>
                <a:srgbClr val="002060"/>
              </a:solidFill>
              <a:latin typeface="Poppins" panose="00000500000000000000" pitchFamily="2" charset="0"/>
              <a:cs typeface="Poppins" panose="00000500000000000000" pitchFamily="2" charset="0"/>
            </a:endParaRPr>
          </a:p>
        </p:txBody>
      </p:sp>
      <p:sp>
        <p:nvSpPr>
          <p:cNvPr id="6" name="Rectangle 5">
            <a:extLst>
              <a:ext uri="{FF2B5EF4-FFF2-40B4-BE49-F238E27FC236}">
                <a16:creationId xmlns:a16="http://schemas.microsoft.com/office/drawing/2014/main" id="{68D7FC65-B4AC-51BA-ACAC-C213907EB42B}"/>
              </a:ext>
            </a:extLst>
          </p:cNvPr>
          <p:cNvSpPr/>
          <p:nvPr/>
        </p:nvSpPr>
        <p:spPr>
          <a:xfrm>
            <a:off x="370114" y="2858947"/>
            <a:ext cx="208553" cy="14653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9" name="TextBox 8">
            <a:extLst>
              <a:ext uri="{FF2B5EF4-FFF2-40B4-BE49-F238E27FC236}">
                <a16:creationId xmlns:a16="http://schemas.microsoft.com/office/drawing/2014/main" id="{8678B984-C8BD-954B-90C6-9F7E5C9C7298}"/>
              </a:ext>
            </a:extLst>
          </p:cNvPr>
          <p:cNvSpPr txBox="1"/>
          <p:nvPr/>
        </p:nvSpPr>
        <p:spPr>
          <a:xfrm rot="16200000">
            <a:off x="-111086" y="3408207"/>
            <a:ext cx="1170951" cy="276999"/>
          </a:xfrm>
          <a:prstGeom prst="rect">
            <a:avLst/>
          </a:prstGeom>
          <a:noFill/>
        </p:spPr>
        <p:txBody>
          <a:bodyPr wrap="square">
            <a:spAutoFit/>
          </a:bodyPr>
          <a:lstStyle/>
          <a:p>
            <a:r>
              <a:rPr lang="en-US" sz="1200" dirty="0" err="1">
                <a:latin typeface="Poppins" panose="00000500000000000000" pitchFamily="2" charset="0"/>
                <a:cs typeface="Poppins" panose="00000500000000000000" pitchFamily="2" charset="0"/>
              </a:rPr>
              <a:t>Ticari</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Ölçek</a:t>
            </a:r>
            <a:endParaRPr lang="en-US" sz="1200" dirty="0">
              <a:latin typeface="Poppins" panose="00000500000000000000" pitchFamily="2" charset="0"/>
              <a:cs typeface="Poppins" panose="00000500000000000000" pitchFamily="2" charset="0"/>
            </a:endParaRPr>
          </a:p>
        </p:txBody>
      </p:sp>
      <p:sp>
        <p:nvSpPr>
          <p:cNvPr id="8" name="Rectangle 7">
            <a:extLst>
              <a:ext uri="{FF2B5EF4-FFF2-40B4-BE49-F238E27FC236}">
                <a16:creationId xmlns:a16="http://schemas.microsoft.com/office/drawing/2014/main" id="{1206E660-9832-54BD-5AF9-6310BEC22489}"/>
              </a:ext>
            </a:extLst>
          </p:cNvPr>
          <p:cNvSpPr/>
          <p:nvPr/>
        </p:nvSpPr>
        <p:spPr>
          <a:xfrm>
            <a:off x="578667" y="7754112"/>
            <a:ext cx="117588" cy="68275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5384140-7A57-5506-CBD9-A4E6C4878202}"/>
              </a:ext>
            </a:extLst>
          </p:cNvPr>
          <p:cNvSpPr txBox="1"/>
          <p:nvPr/>
        </p:nvSpPr>
        <p:spPr>
          <a:xfrm rot="16200000">
            <a:off x="221856" y="7830423"/>
            <a:ext cx="831209" cy="200055"/>
          </a:xfrm>
          <a:prstGeom prst="rect">
            <a:avLst/>
          </a:prstGeom>
          <a:noFill/>
        </p:spPr>
        <p:txBody>
          <a:bodyPr wrap="square">
            <a:spAutoFit/>
          </a:bodyPr>
          <a:lstStyle/>
          <a:p>
            <a:r>
              <a:rPr lang="en-US" sz="700" dirty="0" err="1">
                <a:latin typeface="Poppins" panose="00000500000000000000" pitchFamily="2" charset="0"/>
                <a:cs typeface="Poppins" panose="00000500000000000000" pitchFamily="2" charset="0"/>
              </a:rPr>
              <a:t>Ticari</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Ölçek</a:t>
            </a:r>
            <a:endParaRPr lang="en-US" sz="700" dirty="0">
              <a:latin typeface="Poppins" panose="00000500000000000000" pitchFamily="2" charset="0"/>
              <a:cs typeface="Poppins" panose="00000500000000000000" pitchFamily="2" charset="0"/>
            </a:endParaRPr>
          </a:p>
        </p:txBody>
      </p:sp>
      <p:sp>
        <p:nvSpPr>
          <p:cNvPr id="17" name="Rectangle 16">
            <a:extLst>
              <a:ext uri="{FF2B5EF4-FFF2-40B4-BE49-F238E27FC236}">
                <a16:creationId xmlns:a16="http://schemas.microsoft.com/office/drawing/2014/main" id="{6C0A0C2A-D056-7AA6-EFA7-C2FA39B9683D}"/>
              </a:ext>
            </a:extLst>
          </p:cNvPr>
          <p:cNvSpPr/>
          <p:nvPr/>
        </p:nvSpPr>
        <p:spPr>
          <a:xfrm>
            <a:off x="4209295" y="7754112"/>
            <a:ext cx="149328" cy="68275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0C644BA-AA0A-0590-85DA-1AA2F1D5E0A5}"/>
              </a:ext>
            </a:extLst>
          </p:cNvPr>
          <p:cNvSpPr txBox="1"/>
          <p:nvPr/>
        </p:nvSpPr>
        <p:spPr>
          <a:xfrm rot="16200000">
            <a:off x="3953471" y="8086247"/>
            <a:ext cx="740468" cy="203574"/>
          </a:xfrm>
          <a:prstGeom prst="rect">
            <a:avLst/>
          </a:prstGeom>
          <a:noFill/>
        </p:spPr>
        <p:txBody>
          <a:bodyPr wrap="square">
            <a:spAutoFit/>
          </a:bodyPr>
          <a:lstStyle/>
          <a:p>
            <a:r>
              <a:rPr lang="en-US" sz="700" dirty="0" err="1">
                <a:latin typeface="Poppins" panose="00000500000000000000" pitchFamily="2" charset="0"/>
                <a:cs typeface="Poppins" panose="00000500000000000000" pitchFamily="2" charset="0"/>
              </a:rPr>
              <a:t>Ticari</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Ölçek</a:t>
            </a:r>
            <a:endParaRPr lang="en-US" sz="7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828017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6A13C-2025-D6C0-BDAE-78B06A09DF6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84319C6-7137-F620-5224-95C5AFB766CF}"/>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16</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2" name="Picture 1" descr="A blue and black logo&#10;&#10;Description automatically generated">
            <a:extLst>
              <a:ext uri="{FF2B5EF4-FFF2-40B4-BE49-F238E27FC236}">
                <a16:creationId xmlns:a16="http://schemas.microsoft.com/office/drawing/2014/main" id="{2E91FDAC-CECF-E5E7-DA30-3CFE4B50306B}"/>
              </a:ext>
            </a:extLst>
          </p:cNvPr>
          <p:cNvPicPr>
            <a:picLocks noChangeAspect="1"/>
          </p:cNvPicPr>
          <p:nvPr/>
        </p:nvPicPr>
        <p:blipFill>
          <a:blip r:embed="rId3"/>
          <a:stretch>
            <a:fillRect/>
          </a:stretch>
        </p:blipFill>
        <p:spPr>
          <a:xfrm>
            <a:off x="6495276" y="332839"/>
            <a:ext cx="897530" cy="256235"/>
          </a:xfrm>
          <a:prstGeom prst="rect">
            <a:avLst/>
          </a:prstGeom>
        </p:spPr>
      </p:pic>
      <p:cxnSp>
        <p:nvCxnSpPr>
          <p:cNvPr id="12" name="Straight Connector 11">
            <a:extLst>
              <a:ext uri="{FF2B5EF4-FFF2-40B4-BE49-F238E27FC236}">
                <a16:creationId xmlns:a16="http://schemas.microsoft.com/office/drawing/2014/main" id="{C4E54BA0-287A-14F0-9CC7-2E403AF79EC1}"/>
              </a:ext>
            </a:extLst>
          </p:cNvPr>
          <p:cNvCxnSpPr>
            <a:cxnSpLocks/>
          </p:cNvCxnSpPr>
          <p:nvPr/>
        </p:nvCxnSpPr>
        <p:spPr>
          <a:xfrm>
            <a:off x="0" y="490497"/>
            <a:ext cx="515566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8B04A03E-964D-E517-6074-1E2FCA432EBF}"/>
              </a:ext>
            </a:extLst>
          </p:cNvPr>
          <p:cNvSpPr txBox="1">
            <a:spLocks/>
          </p:cNvSpPr>
          <p:nvPr/>
        </p:nvSpPr>
        <p:spPr>
          <a:xfrm>
            <a:off x="495301" y="241591"/>
            <a:ext cx="4686299"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DİJİTAL</a:t>
            </a:r>
            <a:endParaRPr lang="en-US" sz="600" b="1" spc="40" dirty="0">
              <a:solidFill>
                <a:schemeClr val="accent6"/>
              </a:solidFill>
              <a:latin typeface="Poppins" pitchFamily="2" charset="77"/>
              <a:cs typeface="Poppins" pitchFamily="2" charset="77"/>
            </a:endParaRPr>
          </a:p>
        </p:txBody>
      </p:sp>
      <p:sp>
        <p:nvSpPr>
          <p:cNvPr id="6" name="Text Placeholder 1">
            <a:extLst>
              <a:ext uri="{FF2B5EF4-FFF2-40B4-BE49-F238E27FC236}">
                <a16:creationId xmlns:a16="http://schemas.microsoft.com/office/drawing/2014/main" id="{6D8FE810-C277-A789-4EEC-D06480F4A3A1}"/>
              </a:ext>
            </a:extLst>
          </p:cNvPr>
          <p:cNvSpPr txBox="1">
            <a:spLocks/>
          </p:cNvSpPr>
          <p:nvPr/>
        </p:nvSpPr>
        <p:spPr>
          <a:xfrm>
            <a:off x="760614" y="1384300"/>
            <a:ext cx="3354511" cy="523286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defRPr/>
            </a:pPr>
            <a:r>
              <a:rPr kumimoji="0" lang="en-US" sz="1000" u="none" strike="noStrike" kern="1200" cap="none" spc="0" normalizeH="0" baseline="0" noProof="0" dirty="0">
                <a:ln>
                  <a:noFill/>
                </a:ln>
                <a:solidFill>
                  <a:srgbClr val="092656"/>
                </a:solidFill>
                <a:effectLst/>
                <a:uLnTx/>
                <a:uFillTx/>
                <a:latin typeface="Georgia"/>
                <a:cs typeface="Poppins"/>
                <a:sym typeface="Poppins"/>
              </a:rPr>
              <a:t>APAC, 2025'te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tahminen</a:t>
            </a:r>
            <a:r>
              <a:rPr kumimoji="0" lang="en-US" sz="1000" u="none" strike="noStrike" kern="1200" cap="none" spc="0" normalizeH="0" baseline="0" noProof="0" dirty="0">
                <a:ln>
                  <a:noFill/>
                </a:ln>
                <a:solidFill>
                  <a:srgbClr val="092656"/>
                </a:solidFill>
                <a:effectLst/>
                <a:uLnTx/>
                <a:uFillTx/>
                <a:latin typeface="Georgia"/>
                <a:cs typeface="Poppins"/>
                <a:sym typeface="Poppins"/>
              </a:rPr>
              <a:t> 97,8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u="none" strike="noStrike" kern="1200" cap="none" spc="0" normalizeH="0" baseline="0" noProof="0" dirty="0">
                <a:ln>
                  <a:noFill/>
                </a:ln>
                <a:solidFill>
                  <a:srgbClr val="092656"/>
                </a:solidFill>
                <a:effectLst/>
                <a:uLnTx/>
                <a:uFillTx/>
                <a:latin typeface="Georgia"/>
                <a:cs typeface="Poppins"/>
                <a:sym typeface="Poppins"/>
              </a:rPr>
              <a:t> dolar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ile</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en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büyük</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perakende</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bölgesini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temsil</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ediyor</a:t>
            </a:r>
            <a:r>
              <a:rPr kumimoji="0" lang="en-US" sz="1000" u="none" strike="noStrike" kern="1200" cap="none" spc="0" normalizeH="0" baseline="0" noProof="0" dirty="0">
                <a:ln>
                  <a:noFill/>
                </a:ln>
                <a:solidFill>
                  <a:srgbClr val="092656"/>
                </a:solidFill>
                <a:effectLst/>
                <a:uLnTx/>
                <a:uFillTx/>
                <a:latin typeface="Georgia"/>
                <a:cs typeface="Poppins"/>
                <a:sym typeface="Poppins"/>
              </a:rPr>
              <a:t>. Bu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manzara</a:t>
            </a:r>
            <a:r>
              <a:rPr kumimoji="0" lang="en-US" sz="1000" u="none" strike="noStrike" kern="1200" cap="none" spc="0" normalizeH="0" baseline="0" noProof="0" dirty="0">
                <a:ln>
                  <a:noFill/>
                </a:ln>
                <a:solidFill>
                  <a:srgbClr val="092656"/>
                </a:solidFill>
                <a:effectLst/>
                <a:uLnTx/>
                <a:uFillTx/>
                <a:latin typeface="Georgia"/>
                <a:cs typeface="Poppins"/>
                <a:sym typeface="Poppins"/>
              </a:rPr>
              <a:t>, Alibaba (Lazada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markası</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dahil</a:t>
            </a:r>
            <a:r>
              <a:rPr kumimoji="0" lang="en-US" sz="1000" u="none" strike="noStrike" kern="1200" cap="none" spc="0" normalizeH="0" baseline="0" noProof="0" dirty="0">
                <a:ln>
                  <a:noFill/>
                </a:ln>
                <a:solidFill>
                  <a:srgbClr val="092656"/>
                </a:solidFill>
                <a:effectLst/>
                <a:uLnTx/>
                <a:uFillTx/>
                <a:latin typeface="Georgia"/>
                <a:cs typeface="Poppins"/>
                <a:sym typeface="Poppins"/>
              </a:rPr>
              <a:t>) ve Flipkart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Walmart'a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dahil</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gibi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gelişmiş</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yerli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şirketlerin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yanı</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sıra</a:t>
            </a:r>
            <a:r>
              <a:rPr kumimoji="0" lang="en-US" sz="1000" u="none" strike="noStrike" kern="1200" cap="none" spc="0" normalizeH="0" baseline="0" noProof="0" dirty="0">
                <a:ln>
                  <a:noFill/>
                </a:ln>
                <a:solidFill>
                  <a:srgbClr val="092656"/>
                </a:solidFill>
                <a:effectLst/>
                <a:uLnTx/>
                <a:uFillTx/>
                <a:latin typeface="Georgia"/>
                <a:cs typeface="Poppins"/>
                <a:sym typeface="Poppins"/>
              </a:rPr>
              <a:t> Shopee, Grab ve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Gojek</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gibi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bölgesel</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oyuncuları</a:t>
            </a:r>
            <a:r>
              <a:rPr kumimoji="0" lang="en-US" sz="1000" u="none" strike="noStrike" kern="1200" cap="none" spc="0" normalizeH="0" baseline="0" noProof="0" dirty="0">
                <a:ln>
                  <a:noFill/>
                </a:ln>
                <a:solidFill>
                  <a:srgbClr val="092656"/>
                </a:solidFill>
                <a:effectLst/>
                <a:uLnTx/>
                <a:uFillTx/>
                <a:latin typeface="Georgia"/>
                <a:cs typeface="Poppins"/>
                <a:sym typeface="Poppins"/>
              </a:rPr>
              <a:t> da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içeriyor</a:t>
            </a:r>
            <a:r>
              <a:rPr kumimoji="0" lang="en-US" sz="1000" u="none" strike="noStrike" kern="1200" cap="none" spc="0" normalizeH="0" baseline="0" noProof="0" dirty="0">
                <a:ln>
                  <a:noFill/>
                </a:ln>
                <a:solidFill>
                  <a:srgbClr val="092656"/>
                </a:solidFill>
                <a:effectLst/>
                <a:uLnTx/>
                <a:uFillTx/>
                <a:latin typeface="Georgia"/>
                <a:cs typeface="Poppins"/>
                <a:sym typeface="Poppins"/>
              </a:rPr>
              <a:t>. Amazon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gibi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başka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yerlerde</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baskın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olan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küresel</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oyuncuların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yerini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alacak</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lang="tr-TR" sz="1000" dirty="0">
                <a:solidFill>
                  <a:srgbClr val="092656"/>
                </a:solidFill>
                <a:latin typeface="Georgia"/>
                <a:cs typeface="Poppins"/>
              </a:rPr>
              <a:t>K</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üresel</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olarak</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tr-TR" sz="1000" u="none" strike="noStrike" kern="1200" cap="none" spc="0" normalizeH="0" baseline="0" noProof="0" dirty="0">
                <a:ln>
                  <a:noFill/>
                </a:ln>
                <a:solidFill>
                  <a:srgbClr val="092656"/>
                </a:solidFill>
                <a:effectLst/>
                <a:uLnTx/>
                <a:uFillTx/>
                <a:latin typeface="Georgia"/>
                <a:cs typeface="Poppins"/>
                <a:sym typeface="Poppins"/>
              </a:rPr>
              <a:t>önemli noktalar</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p>
          <a:p>
            <a:pPr marL="179070" indent="-171450">
              <a:lnSpc>
                <a:spcPct val="113999"/>
              </a:lnSpc>
              <a:buFont typeface="Arial" panose="020B0604020202020204" pitchFamily="34" charset="0"/>
              <a:buChar char="•"/>
              <a:defRPr/>
            </a:pPr>
            <a:r>
              <a:rPr kumimoji="0" lang="en-US" sz="1000" u="none" strike="noStrike" kern="1200" cap="none" spc="0" normalizeH="0" baseline="0" noProof="0" dirty="0" err="1">
                <a:ln>
                  <a:noFill/>
                </a:ln>
                <a:solidFill>
                  <a:srgbClr val="092656"/>
                </a:solidFill>
                <a:effectLst/>
                <a:uLnTx/>
                <a:uFillTx/>
                <a:latin typeface="Georgia"/>
                <a:cs typeface="Poppins"/>
                <a:sym typeface="Poppins"/>
              </a:rPr>
              <a:t>Marketler</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mağaza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içi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kişiselleştirmeye</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yöneliyor</a:t>
            </a:r>
            <a:r>
              <a:rPr lang="tr-TR" sz="1000" dirty="0">
                <a:solidFill>
                  <a:srgbClr val="092656"/>
                </a:solidFill>
                <a:latin typeface="Georgia"/>
                <a:cs typeface="Poppins"/>
              </a:rPr>
              <a:t>,</a:t>
            </a:r>
            <a:endParaRPr kumimoji="0" lang="en-US" sz="1000" u="none" strike="noStrike" kern="1200" cap="none" spc="0" normalizeH="0" baseline="0" noProof="0" dirty="0">
              <a:ln>
                <a:noFill/>
              </a:ln>
              <a:solidFill>
                <a:srgbClr val="092656"/>
              </a:solidFill>
              <a:effectLst/>
              <a:uLnTx/>
              <a:uFillTx/>
              <a:latin typeface="Georgia"/>
              <a:cs typeface="Poppins"/>
              <a:sym typeface="Poppins"/>
            </a:endParaRPr>
          </a:p>
          <a:p>
            <a:pPr marL="179070" indent="-171450">
              <a:lnSpc>
                <a:spcPct val="113999"/>
              </a:lnSpc>
              <a:buFont typeface="Arial" panose="020B0604020202020204" pitchFamily="34" charset="0"/>
              <a:buChar char="•"/>
              <a:defRPr/>
            </a:pPr>
            <a:r>
              <a:rPr kumimoji="0" lang="en-US" sz="1000" u="none" strike="noStrike" kern="1200" cap="none" spc="0" normalizeH="0" baseline="0" noProof="0" dirty="0" err="1">
                <a:ln>
                  <a:noFill/>
                </a:ln>
                <a:solidFill>
                  <a:srgbClr val="092656"/>
                </a:solidFill>
                <a:effectLst/>
                <a:uLnTx/>
                <a:uFillTx/>
                <a:latin typeface="Georgia"/>
                <a:cs typeface="Poppins"/>
                <a:sym typeface="Poppins"/>
              </a:rPr>
              <a:t>Ödemeler</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mobilite</a:t>
            </a:r>
            <a:r>
              <a:rPr kumimoji="0" lang="en-US" sz="1000" u="none" strike="noStrike" kern="1200" cap="none" spc="0" normalizeH="0" baseline="0" noProof="0" dirty="0">
                <a:ln>
                  <a:noFill/>
                </a:ln>
                <a:solidFill>
                  <a:srgbClr val="092656"/>
                </a:solidFill>
                <a:effectLst/>
                <a:uLnTx/>
                <a:uFillTx/>
                <a:latin typeface="Georgia"/>
                <a:cs typeface="Poppins"/>
                <a:sym typeface="Poppins"/>
              </a:rPr>
              <a:t> ve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yiyecek</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dağıtımına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ilişkin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tekliflerle</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süper</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uygulama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statüsünün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peşinde</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koşan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hızlı</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ticaret</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oyuncuları</a:t>
            </a:r>
            <a:r>
              <a:rPr kumimoji="0" lang="tr-TR" sz="1000" u="none" strike="noStrike" kern="1200" cap="none" spc="0" normalizeH="0" baseline="0" noProof="0" dirty="0">
                <a:ln>
                  <a:noFill/>
                </a:ln>
                <a:solidFill>
                  <a:srgbClr val="092656"/>
                </a:solidFill>
                <a:effectLst/>
                <a:uLnTx/>
                <a:uFillTx/>
                <a:latin typeface="Georgia"/>
                <a:cs typeface="Poppins"/>
                <a:sym typeface="Poppins"/>
              </a:rPr>
              <a:t>,</a:t>
            </a:r>
            <a:endParaRPr kumimoji="0" lang="en-US" sz="1000" u="none" strike="noStrike" kern="1200" cap="none" spc="0" normalizeH="0" baseline="0" noProof="0" dirty="0">
              <a:ln>
                <a:noFill/>
              </a:ln>
              <a:solidFill>
                <a:srgbClr val="092656"/>
              </a:solidFill>
              <a:effectLst/>
              <a:uLnTx/>
              <a:uFillTx/>
              <a:latin typeface="Georgia"/>
              <a:cs typeface="Poppins"/>
              <a:sym typeface="Poppins"/>
            </a:endParaRPr>
          </a:p>
          <a:p>
            <a:pPr marL="179070" indent="-171450">
              <a:lnSpc>
                <a:spcPct val="113999"/>
              </a:lnSpc>
              <a:buFont typeface="Arial" panose="020B0604020202020204" pitchFamily="34" charset="0"/>
              <a:buChar char="•"/>
              <a:defRPr/>
            </a:pPr>
            <a:r>
              <a:rPr kumimoji="0" lang="en-US" sz="1000" u="none" strike="noStrike" kern="1200" cap="none" spc="0" normalizeH="0" baseline="0" noProof="0" dirty="0" err="1">
                <a:ln>
                  <a:noFill/>
                </a:ln>
                <a:solidFill>
                  <a:srgbClr val="092656"/>
                </a:solidFill>
                <a:effectLst/>
                <a:uLnTx/>
                <a:uFillTx/>
                <a:latin typeface="Georgia"/>
                <a:cs typeface="Poppins"/>
                <a:sym typeface="Poppins"/>
              </a:rPr>
              <a:t>Çok</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uluslu</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reklamverenlere</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yönelik</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teklifleri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tanıtan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ölçeklendirilmiş</a:t>
            </a:r>
            <a:r>
              <a:rPr kumimoji="0" lang="en-US" sz="1000" u="none" strike="noStrike" kern="1200" cap="none" spc="0" normalizeH="0" baseline="0" noProof="0" dirty="0">
                <a:ln>
                  <a:noFill/>
                </a:ln>
                <a:solidFill>
                  <a:srgbClr val="092656"/>
                </a:solidFill>
                <a:effectLst/>
                <a:uLnTx/>
                <a:uFillTx/>
                <a:latin typeface="Georgia"/>
                <a:cs typeface="Poppins"/>
                <a:sym typeface="Poppins"/>
              </a:rPr>
              <a:t> pure-play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şirketleri</a:t>
            </a:r>
            <a:r>
              <a:rPr kumimoji="0" lang="tr-TR" sz="1000" u="none" strike="noStrike" kern="1200" cap="none" spc="0" normalizeH="0" baseline="0" noProof="0" dirty="0">
                <a:ln>
                  <a:noFill/>
                </a:ln>
                <a:solidFill>
                  <a:srgbClr val="092656"/>
                </a:solidFill>
                <a:effectLst/>
                <a:uLnTx/>
                <a:uFillTx/>
                <a:latin typeface="Georgia"/>
                <a:cs typeface="Poppins"/>
                <a:sym typeface="Poppins"/>
              </a:rPr>
              <a:t>,</a:t>
            </a:r>
            <a:endParaRPr kumimoji="0" lang="en-US" sz="1000" u="none" strike="noStrike" kern="1200" cap="none" spc="0" normalizeH="0" baseline="0" noProof="0" dirty="0">
              <a:ln>
                <a:noFill/>
              </a:ln>
              <a:solidFill>
                <a:srgbClr val="092656"/>
              </a:solidFill>
              <a:effectLst/>
              <a:uLnTx/>
              <a:uFillTx/>
              <a:latin typeface="Georgia"/>
              <a:cs typeface="Poppins"/>
              <a:sym typeface="Poppins"/>
            </a:endParaRPr>
          </a:p>
          <a:p>
            <a:pPr marL="179070" indent="-171450">
              <a:lnSpc>
                <a:spcPct val="113999"/>
              </a:lnSpc>
              <a:buFont typeface="Arial" panose="020B0604020202020204" pitchFamily="34" charset="0"/>
              <a:buChar char="•"/>
              <a:defRPr/>
            </a:pPr>
            <a:r>
              <a:rPr kumimoji="0" lang="en-US" sz="1000" u="none" strike="noStrike" kern="1200" cap="none" spc="0" normalizeH="0" baseline="0" noProof="0" dirty="0" err="1">
                <a:ln>
                  <a:noFill/>
                </a:ln>
                <a:solidFill>
                  <a:srgbClr val="092656"/>
                </a:solidFill>
                <a:effectLst/>
                <a:uLnTx/>
                <a:uFillTx/>
                <a:latin typeface="Georgia"/>
                <a:cs typeface="Poppins"/>
                <a:sym typeface="Poppins"/>
              </a:rPr>
              <a:t>Kuzey</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Amerika'daki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Shopify'a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benzer</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şekilde</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yelpazenin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diğer</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ucuna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küçük</a:t>
            </a:r>
            <a:r>
              <a:rPr kumimoji="0" lang="en-US" sz="1000" u="none" strike="noStrike" kern="1200" cap="none" spc="0" normalizeH="0" baseline="0" noProof="0" dirty="0">
                <a:ln>
                  <a:noFill/>
                </a:ln>
                <a:solidFill>
                  <a:srgbClr val="092656"/>
                </a:solidFill>
                <a:effectLst/>
                <a:uLnTx/>
                <a:uFillTx/>
                <a:latin typeface="Georgia"/>
                <a:cs typeface="Poppins"/>
                <a:sym typeface="Poppins"/>
              </a:rPr>
              <a:t> ve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orta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ölçekli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işletmelere</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yönelik</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çözümler</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sunan</a:t>
            </a:r>
            <a:r>
              <a:rPr kumimoji="0" lang="en-US" sz="1000" u="none" strike="noStrike" kern="1200" cap="none" spc="0" normalizeH="0" baseline="0" noProof="0" dirty="0">
                <a:ln>
                  <a:noFill/>
                </a:ln>
                <a:solidFill>
                  <a:srgbClr val="092656"/>
                </a:solidFill>
                <a:effectLst/>
                <a:uLnTx/>
                <a:uFillTx/>
                <a:latin typeface="Georgia"/>
                <a:cs typeface="Poppins"/>
                <a:sym typeface="Poppins"/>
              </a:rPr>
              <a:t> KOBİ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odaklı</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platformlar</a:t>
            </a:r>
            <a:endParaRPr kumimoji="0" lang="en-US" sz="1000" u="none" strike="noStrike" kern="1200" cap="none" spc="0" normalizeH="0" baseline="0" noProof="0" dirty="0">
              <a:ln>
                <a:noFill/>
              </a:ln>
              <a:solidFill>
                <a:srgbClr val="092656"/>
              </a:solidFill>
              <a:effectLst/>
              <a:uLnTx/>
              <a:uFillTx/>
              <a:latin typeface="Georgia"/>
              <a:cs typeface="Poppins"/>
              <a:sym typeface="Poppins"/>
            </a:endParaRPr>
          </a:p>
          <a:p>
            <a:pPr marL="7620">
              <a:lnSpc>
                <a:spcPct val="113999"/>
              </a:lnSpc>
              <a:defRPr/>
            </a:pPr>
            <a:r>
              <a:rPr kumimoji="0" lang="en-US" sz="1000" u="none" strike="noStrike" kern="1200" cap="none" spc="0" normalizeH="0" baseline="0" noProof="0" dirty="0" err="1">
                <a:ln>
                  <a:noFill/>
                </a:ln>
                <a:solidFill>
                  <a:srgbClr val="092656"/>
                </a:solidFill>
                <a:effectLst/>
                <a:uLnTx/>
                <a:uFillTx/>
                <a:latin typeface="Georgia"/>
                <a:cs typeface="Poppins"/>
                <a:sym typeface="Poppins"/>
              </a:rPr>
              <a:t>Kuzey</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Amerika'da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perakende</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geliri</a:t>
            </a:r>
            <a:r>
              <a:rPr kumimoji="0" lang="en-US" sz="1000" u="none" strike="noStrike" kern="1200" cap="none" spc="0" normalizeH="0" baseline="0" noProof="0" dirty="0">
                <a:ln>
                  <a:noFill/>
                </a:ln>
                <a:solidFill>
                  <a:srgbClr val="092656"/>
                </a:solidFill>
                <a:effectLst/>
                <a:uLnTx/>
                <a:uFillTx/>
                <a:latin typeface="Georgia"/>
                <a:cs typeface="Poppins"/>
                <a:sym typeface="Poppins"/>
              </a:rPr>
              <a:t> son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beş</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yılda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neredeyse</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dört</a:t>
            </a:r>
            <a:r>
              <a:rPr kumimoji="0" lang="en-US" sz="1000" u="none" strike="noStrike" kern="1200" cap="none" spc="0" normalizeH="0" baseline="0" noProof="0" dirty="0">
                <a:ln>
                  <a:noFill/>
                </a:ln>
                <a:solidFill>
                  <a:srgbClr val="092656"/>
                </a:solidFill>
                <a:effectLst/>
                <a:uLnTx/>
                <a:uFillTx/>
                <a:latin typeface="Georgia"/>
                <a:cs typeface="Poppins"/>
                <a:sym typeface="Poppins"/>
              </a:rPr>
              <a:t> kat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artarak</a:t>
            </a:r>
            <a:r>
              <a:rPr kumimoji="0" lang="en-US" sz="1000" u="none" strike="noStrike" kern="1200" cap="none" spc="0" normalizeH="0" baseline="0" noProof="0" dirty="0">
                <a:ln>
                  <a:noFill/>
                </a:ln>
                <a:solidFill>
                  <a:srgbClr val="092656"/>
                </a:solidFill>
                <a:effectLst/>
                <a:uLnTx/>
                <a:uFillTx/>
                <a:latin typeface="Georgia"/>
                <a:cs typeface="Poppins"/>
                <a:sym typeface="Poppins"/>
              </a:rPr>
              <a:t> 50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doların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üzerine</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çıktı</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lang="en-US" sz="1000" dirty="0">
                <a:solidFill>
                  <a:srgbClr val="092656"/>
                </a:solidFill>
                <a:latin typeface="Georgia" panose="02040502050405020303"/>
                <a:cs typeface="Poppins"/>
              </a:rPr>
              <a:t>h</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âlâ</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APAC'ın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büyüklüğünün</a:t>
            </a:r>
            <a:r>
              <a:rPr kumimoji="0" lang="en-US" sz="1000" u="none" strike="noStrike" kern="1200" cap="none" spc="0" normalizeH="0" baseline="0" noProof="0" dirty="0">
                <a:ln>
                  <a:noFill/>
                </a:ln>
                <a:solidFill>
                  <a:srgbClr val="092656"/>
                </a:solidFill>
                <a:effectLst/>
                <a:uLnTx/>
                <a:uFillTx/>
                <a:latin typeface="Georgia"/>
                <a:cs typeface="Poppins"/>
                <a:sym typeface="Poppins"/>
              </a:rPr>
              <a:t> %60'ından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az</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Bölgedeki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birçok</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perakendeci</a:t>
            </a:r>
            <a:r>
              <a:rPr kumimoji="0" lang="en-US" sz="1000" u="none" strike="noStrike" kern="1200" cap="none" spc="0" normalizeH="0" baseline="0" noProof="0" dirty="0">
                <a:ln>
                  <a:noFill/>
                </a:ln>
                <a:solidFill>
                  <a:srgbClr val="092656"/>
                </a:solidFill>
                <a:effectLst/>
                <a:uLnTx/>
                <a:uFillTx/>
                <a:latin typeface="Georgia"/>
                <a:cs typeface="Poppins"/>
                <a:sym typeface="Poppins"/>
              </a:rPr>
              <a:t>, The Trade Desk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u="none" strike="noStrike" kern="1200" cap="none" spc="0" normalizeH="0" baseline="0" noProof="0" dirty="0">
                <a:ln>
                  <a:noFill/>
                </a:ln>
                <a:solidFill>
                  <a:srgbClr val="092656"/>
                </a:solidFill>
                <a:effectLst/>
                <a:uLnTx/>
                <a:uFillTx/>
                <a:latin typeface="Georgia"/>
                <a:cs typeface="Poppins"/>
                <a:sym typeface="Poppins"/>
              </a:rPr>
              <a:t> Criteo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aracılığıyla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teknolojisi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ortaklıklarıyla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başladı</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kendi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ekiplerini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kurmak</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veya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satın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almak</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yatırım</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yapanların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teknolojinin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üçüncü</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taraf</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araçlara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bağımlı</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kalmaya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devam</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edenlerin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gelecekteki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büyümesini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geride</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bırakacağını</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bekliyoruz</a:t>
            </a:r>
            <a:r>
              <a:rPr kumimoji="0" lang="en-US" sz="1000" u="none" strike="noStrike" kern="1200" cap="none" spc="0" normalizeH="0" baseline="0" noProof="0" dirty="0">
                <a:ln>
                  <a:noFill/>
                </a:ln>
                <a:solidFill>
                  <a:srgbClr val="092656"/>
                </a:solidFill>
                <a:effectLst/>
                <a:uLnTx/>
                <a:uFillTx/>
                <a:latin typeface="Georgia"/>
                <a:cs typeface="Poppins"/>
                <a:sym typeface="Poppins"/>
              </a:rPr>
              <a:t>. Özel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oyuncular</a:t>
            </a:r>
            <a:r>
              <a:rPr kumimoji="0" lang="en-US" sz="1000" u="none" strike="noStrike" kern="1200" cap="none" spc="0" normalizeH="0" baseline="0" noProof="0" dirty="0">
                <a:ln>
                  <a:noFill/>
                </a:ln>
                <a:solidFill>
                  <a:srgbClr val="092656"/>
                </a:solidFill>
                <a:effectLst/>
                <a:uLnTx/>
                <a:uFillTx/>
                <a:latin typeface="Georgia"/>
                <a:cs typeface="Poppins"/>
                <a:sym typeface="Poppins"/>
              </a:rPr>
              <a:t> da, ABD ve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Kanada'daki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enflasyon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şoklarına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rağmen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perakende</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satış</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büyümesini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sürdüren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güzellik</a:t>
            </a:r>
            <a:r>
              <a:rPr kumimoji="0" lang="en-US" sz="1000" u="none" strike="noStrike" kern="1200" cap="none" spc="0" normalizeH="0" baseline="0" noProof="0" dirty="0">
                <a:ln>
                  <a:noFill/>
                </a:ln>
                <a:solidFill>
                  <a:srgbClr val="092656"/>
                </a:solidFill>
                <a:effectLst/>
                <a:uLnTx/>
                <a:uFillTx/>
                <a:latin typeface="Georgia"/>
                <a:cs typeface="Poppins"/>
                <a:sym typeface="Poppins"/>
              </a:rPr>
              <a:t> ve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evcil</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hayvan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gibi</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kategorilerde</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fazla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gelişmişlik</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tr-TR" sz="1000" u="none" strike="noStrike" kern="1200" cap="none" spc="0" normalizeH="0" baseline="0" noProof="0" dirty="0">
                <a:ln>
                  <a:noFill/>
                </a:ln>
                <a:solidFill>
                  <a:srgbClr val="092656"/>
                </a:solidFill>
                <a:effectLst/>
                <a:uLnTx/>
                <a:uFillTx/>
                <a:latin typeface="Georgia"/>
                <a:cs typeface="Poppins"/>
                <a:sym typeface="Poppins"/>
              </a:rPr>
              <a:t>sağlamak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tr-TR" sz="1000" u="none" strike="noStrike" kern="1200" cap="none" spc="0" normalizeH="0" baseline="0" noProof="0" dirty="0">
                <a:ln>
                  <a:noFill/>
                </a:ln>
                <a:solidFill>
                  <a:srgbClr val="092656"/>
                </a:solidFill>
                <a:effectLst/>
                <a:uLnTx/>
                <a:uFillTx/>
                <a:latin typeface="Georgia"/>
                <a:cs typeface="Poppins"/>
                <a:sym typeface="Poppins"/>
              </a:rPr>
              <a:t>birçok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fırsat</a:t>
            </a:r>
            <a:r>
              <a:rPr kumimoji="0" lang="tr-TR" sz="1000" u="none" strike="noStrike" kern="1200" cap="none" spc="0" normalizeH="0" baseline="0" noProof="0" dirty="0">
                <a:ln>
                  <a:noFill/>
                </a:ln>
                <a:solidFill>
                  <a:srgbClr val="092656"/>
                </a:solidFill>
                <a:effectLst/>
                <a:uLnTx/>
                <a:uFillTx/>
                <a:latin typeface="Georgia"/>
                <a:cs typeface="Poppins"/>
                <a:sym typeface="Poppins"/>
              </a:rPr>
              <a:t>a</a:t>
            </a:r>
            <a:r>
              <a:rPr kumimoji="0" lang="en-US" sz="100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a:cs typeface="Poppins"/>
                <a:sym typeface="Poppins"/>
              </a:rPr>
              <a:t>sahip</a:t>
            </a:r>
            <a:r>
              <a:rPr kumimoji="0" lang="en-US" sz="1000" u="none" strike="noStrike" kern="1200" cap="none" spc="0" normalizeH="0" baseline="0" noProof="0" dirty="0">
                <a:ln>
                  <a:noFill/>
                </a:ln>
                <a:solidFill>
                  <a:srgbClr val="092656"/>
                </a:solidFill>
                <a:effectLst/>
                <a:uLnTx/>
                <a:uFillTx/>
                <a:latin typeface="Georgia"/>
                <a:cs typeface="Poppins"/>
                <a:sym typeface="Poppins"/>
              </a:rPr>
              <a:t>.</a:t>
            </a:r>
            <a:endParaRPr lang="en-US" sz="1000" b="0" i="0" u="none" strike="noStrike" kern="1200" cap="none" spc="0" normalizeH="0" baseline="0" noProof="0" dirty="0">
              <a:ln>
                <a:noFill/>
              </a:ln>
              <a:solidFill>
                <a:srgbClr val="092656"/>
              </a:solidFill>
              <a:effectLst/>
              <a:uLnTx/>
              <a:uFillTx/>
              <a:latin typeface="Georgia" panose="02040502050405020303"/>
              <a:cs typeface="Poppins"/>
            </a:endParaRPr>
          </a:p>
        </p:txBody>
      </p:sp>
      <p:sp>
        <p:nvSpPr>
          <p:cNvPr id="21" name="Text Placeholder 1">
            <a:extLst>
              <a:ext uri="{FF2B5EF4-FFF2-40B4-BE49-F238E27FC236}">
                <a16:creationId xmlns:a16="http://schemas.microsoft.com/office/drawing/2014/main" id="{999B13B7-85CF-AA6C-6479-434CD08ED44E}"/>
              </a:ext>
            </a:extLst>
          </p:cNvPr>
          <p:cNvSpPr txBox="1">
            <a:spLocks/>
          </p:cNvSpPr>
          <p:nvPr/>
        </p:nvSpPr>
        <p:spPr>
          <a:xfrm>
            <a:off x="4482520" y="1382967"/>
            <a:ext cx="2931735" cy="403574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3999"/>
              </a:lnSpc>
              <a:spcBef>
                <a:spcPts val="0"/>
              </a:spcBef>
              <a:spcAft>
                <a:spcPts val="1600"/>
              </a:spcAft>
              <a:buClrTx/>
              <a:buSzPts val="1100"/>
              <a:buFont typeface="Arial" panose="020B0604020202020204" pitchFamily="34" charset="0"/>
              <a:buNone/>
              <a:tabLst/>
              <a:defRPr/>
            </a:pP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Marketler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özellikle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mağaza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içi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teklifler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açısından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EMEA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sektöründe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yenilikçiliği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gelişmişliği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teşvik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ediyor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Küresel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satışların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dörtte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üçünden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fazlası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çevrimdışı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kaldığından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fiziksel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mağaza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alanı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iş</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ortaklarıyla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çalışmanın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reklamverenlere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fayda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sağlayacağına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inanıyoruz</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Fransa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ve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Almanya'daki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tr-TR" sz="1000" b="0" i="0" u="none" strike="noStrike" kern="1200" cap="none" spc="0" normalizeH="0" baseline="0" noProof="0" dirty="0">
                <a:ln>
                  <a:noFill/>
                </a:ln>
                <a:solidFill>
                  <a:srgbClr val="092656"/>
                </a:solidFill>
                <a:effectLst/>
                <a:uLnTx/>
                <a:uFillTx/>
                <a:latin typeface="Georgia" panose="02040502050405020303"/>
                <a:cs typeface="Poppins"/>
                <a:sym typeface="Poppins"/>
              </a:rPr>
              <a:t>marketler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mağaza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içi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deneyimi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kişiselleştirmek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birinci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tr-TR" sz="1000" b="0" i="0" u="none" strike="noStrike" kern="1200" cap="none" spc="0" normalizeH="0" baseline="0" noProof="0" dirty="0">
                <a:ln>
                  <a:noFill/>
                </a:ln>
                <a:solidFill>
                  <a:srgbClr val="092656"/>
                </a:solidFill>
                <a:effectLst/>
                <a:uLnTx/>
                <a:uFillTx/>
                <a:latin typeface="Georgia" panose="02040502050405020303"/>
                <a:cs typeface="Poppins"/>
                <a:sym typeface="Poppins"/>
              </a:rPr>
              <a:t>parti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verilerinden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yararlanan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dinamik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raf</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vitrinleri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üzerinde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deneme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çalışmaları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yapıyor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EMEA'daki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gelirinin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2025'te %15,8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artarak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20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doların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üzerine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çıkacağını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tahmin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ediyoruz</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p>
          <a:p>
            <a:pPr marL="7620" marR="0" lvl="0" indent="0" algn="l" defTabSz="777240" rtl="0" eaLnBrk="1" fontAlgn="auto" latinLnBrk="0" hangingPunct="1">
              <a:lnSpc>
                <a:spcPct val="113999"/>
              </a:lnSpc>
              <a:spcBef>
                <a:spcPts val="0"/>
              </a:spcBef>
              <a:spcAft>
                <a:spcPts val="1600"/>
              </a:spcAft>
              <a:buClrTx/>
              <a:buSzPts val="1100"/>
              <a:buFont typeface="Arial" panose="020B0604020202020204" pitchFamily="34" charset="0"/>
              <a:buNone/>
              <a:tabLst/>
              <a:defRPr/>
            </a:pP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LATAM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kanalı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hızla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olgunlaşırken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lang="en-US" sz="1000" dirty="0">
                <a:solidFill>
                  <a:srgbClr val="092656"/>
                </a:solidFill>
                <a:latin typeface="Georgia" panose="02040502050405020303"/>
                <a:cs typeface="Poppins"/>
              </a:rPr>
              <a:t>h</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âlâ</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boyut</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açısından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geride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kalıyor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Bölge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kanal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içinde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CPG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perakende-endemik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ilgisi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yatırımlarıyla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dalga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yaşıyor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hızlı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yenilik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döngüleri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otomotiv</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markaları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fazla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endemik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olmayan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reklamverenin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de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platformlara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yönelmesine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yol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açacak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(Not: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Rappi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özel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şirkettir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analizde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yer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almamıştır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LATAM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geliri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2025'te %35,5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artması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2028'de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gelirin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iki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katından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fazla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artarak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5,2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dolara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ulaşması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a:t>
            </a:r>
            <a:endParaRPr lang="en-US" sz="1000" b="0" i="0" u="none" strike="noStrike" kern="1200" cap="none" spc="0" normalizeH="0" baseline="0" noProof="0" dirty="0">
              <a:ln>
                <a:noFill/>
              </a:ln>
              <a:solidFill>
                <a:srgbClr val="092656"/>
              </a:solidFill>
              <a:effectLst/>
              <a:uLnTx/>
              <a:uFillTx/>
              <a:latin typeface="Georgia" panose="02040502050405020303"/>
              <a:cs typeface="Poppins"/>
            </a:endParaRPr>
          </a:p>
        </p:txBody>
      </p:sp>
      <p:grpSp>
        <p:nvGrpSpPr>
          <p:cNvPr id="38" name="Group 37">
            <a:extLst>
              <a:ext uri="{FF2B5EF4-FFF2-40B4-BE49-F238E27FC236}">
                <a16:creationId xmlns:a16="http://schemas.microsoft.com/office/drawing/2014/main" id="{53261C66-81A0-0D6D-DB8C-DDCFF2B2C64D}"/>
              </a:ext>
            </a:extLst>
          </p:cNvPr>
          <p:cNvGrpSpPr/>
          <p:nvPr/>
        </p:nvGrpSpPr>
        <p:grpSpPr>
          <a:xfrm rot="10800000">
            <a:off x="685797" y="9494520"/>
            <a:ext cx="1049283" cy="266259"/>
            <a:chOff x="6402076" y="5328350"/>
            <a:chExt cx="1213253" cy="307867"/>
          </a:xfrm>
        </p:grpSpPr>
        <p:sp>
          <p:nvSpPr>
            <p:cNvPr id="39" name="Oval 38">
              <a:extLst>
                <a:ext uri="{FF2B5EF4-FFF2-40B4-BE49-F238E27FC236}">
                  <a16:creationId xmlns:a16="http://schemas.microsoft.com/office/drawing/2014/main" id="{788B9165-B702-18B0-3D50-06C417A91AE6}"/>
                </a:ext>
              </a:extLst>
            </p:cNvPr>
            <p:cNvSpPr/>
            <p:nvPr/>
          </p:nvSpPr>
          <p:spPr>
            <a:xfrm>
              <a:off x="6999595" y="5328350"/>
              <a:ext cx="307867" cy="307867"/>
            </a:xfrm>
            <a:prstGeom prst="ellipse">
              <a:avLst/>
            </a:prstGeom>
            <a:solidFill>
              <a:schemeClr val="accent2">
                <a:alpha val="82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94866F33-E0C7-93EF-2F01-1B4FC5EF5934}"/>
                </a:ext>
              </a:extLst>
            </p:cNvPr>
            <p:cNvSpPr/>
            <p:nvPr/>
          </p:nvSpPr>
          <p:spPr>
            <a:xfrm>
              <a:off x="7307462"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05D4E0ED-CD5A-D081-22D4-DB38DEAB6175}"/>
                </a:ext>
              </a:extLst>
            </p:cNvPr>
            <p:cNvSpPr/>
            <p:nvPr/>
          </p:nvSpPr>
          <p:spPr>
            <a:xfrm>
              <a:off x="6697557" y="5328350"/>
              <a:ext cx="307867" cy="307867"/>
            </a:xfrm>
            <a:prstGeom prst="ellipse">
              <a:avLst/>
            </a:prstGeom>
            <a:solidFill>
              <a:schemeClr val="accent5"/>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4DA4FE58-0C8C-0253-50C3-AF0E423F57E5}"/>
                </a:ext>
              </a:extLst>
            </p:cNvPr>
            <p:cNvSpPr/>
            <p:nvPr/>
          </p:nvSpPr>
          <p:spPr>
            <a:xfrm>
              <a:off x="6402076" y="5328350"/>
              <a:ext cx="307867" cy="307867"/>
            </a:xfrm>
            <a:prstGeom prst="ellipse">
              <a:avLst/>
            </a:prstGeom>
            <a:solidFill>
              <a:schemeClr val="accent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E4F90BCD-6CAF-D45F-22F6-2541E1635242}"/>
              </a:ext>
            </a:extLst>
          </p:cNvPr>
          <p:cNvSpPr txBox="1"/>
          <p:nvPr/>
        </p:nvSpPr>
        <p:spPr>
          <a:xfrm rot="16200000">
            <a:off x="39331" y="1214106"/>
            <a:ext cx="1081550" cy="338554"/>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600" dirty="0">
                <a:solidFill>
                  <a:schemeClr val="accent5"/>
                </a:solidFill>
                <a:latin typeface="Poppins Light" pitchFamily="2" charset="77"/>
                <a:cs typeface="Poppins Light" pitchFamily="2" charset="77"/>
              </a:rPr>
              <a:t>APAC</a:t>
            </a:r>
            <a:endParaRPr kumimoji="0" lang="en-US" sz="1600" b="0" i="0" u="none" strike="noStrike" kern="1200" cap="none" spc="0" normalizeH="0" baseline="0" noProof="0" dirty="0">
              <a:ln>
                <a:noFill/>
              </a:ln>
              <a:solidFill>
                <a:schemeClr val="accent5"/>
              </a:solidFill>
              <a:effectLst/>
              <a:uLnTx/>
              <a:uFillTx/>
              <a:latin typeface="Poppins Light" pitchFamily="2" charset="77"/>
              <a:ea typeface="+mn-ea"/>
              <a:cs typeface="Poppins Light" pitchFamily="2" charset="77"/>
            </a:endParaRPr>
          </a:p>
        </p:txBody>
      </p:sp>
      <p:sp>
        <p:nvSpPr>
          <p:cNvPr id="7" name="Text Placeholder 1">
            <a:extLst>
              <a:ext uri="{FF2B5EF4-FFF2-40B4-BE49-F238E27FC236}">
                <a16:creationId xmlns:a16="http://schemas.microsoft.com/office/drawing/2014/main" id="{7ECC9B07-F706-B4C5-5127-A13159EF2B1A}"/>
              </a:ext>
            </a:extLst>
          </p:cNvPr>
          <p:cNvSpPr txBox="1">
            <a:spLocks/>
          </p:cNvSpPr>
          <p:nvPr/>
        </p:nvSpPr>
        <p:spPr>
          <a:xfrm>
            <a:off x="768069" y="691303"/>
            <a:ext cx="3118131" cy="26685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20000"/>
              </a:lnSpc>
              <a:defRPr/>
            </a:pPr>
            <a:r>
              <a:rPr lang="en-US" sz="1600" b="1" dirty="0" err="1">
                <a:solidFill>
                  <a:srgbClr val="092656"/>
                </a:solidFill>
                <a:latin typeface="Poppins"/>
                <a:cs typeface="Poppins"/>
              </a:rPr>
              <a:t>Perakende</a:t>
            </a:r>
            <a:r>
              <a:rPr lang="en-US" sz="1600" b="1" dirty="0">
                <a:solidFill>
                  <a:srgbClr val="092656"/>
                </a:solidFill>
                <a:latin typeface="Poppins"/>
                <a:cs typeface="Poppins"/>
              </a:rPr>
              <a:t> </a:t>
            </a:r>
            <a:r>
              <a:rPr lang="en-US" sz="1600" b="1" dirty="0" err="1">
                <a:solidFill>
                  <a:srgbClr val="092656"/>
                </a:solidFill>
                <a:latin typeface="Poppins"/>
                <a:cs typeface="Poppins"/>
              </a:rPr>
              <a:t>Medyasında</a:t>
            </a:r>
            <a:r>
              <a:rPr lang="en-US" sz="1600" b="1" dirty="0">
                <a:solidFill>
                  <a:srgbClr val="092656"/>
                </a:solidFill>
                <a:latin typeface="Poppins"/>
                <a:cs typeface="Poppins"/>
              </a:rPr>
              <a:t> </a:t>
            </a:r>
            <a:r>
              <a:rPr lang="en-US" sz="1600" b="1" dirty="0" err="1">
                <a:solidFill>
                  <a:srgbClr val="092656"/>
                </a:solidFill>
                <a:latin typeface="Poppins"/>
                <a:cs typeface="Poppins"/>
              </a:rPr>
              <a:t>Bölgesel</a:t>
            </a:r>
            <a:r>
              <a:rPr lang="en-US" sz="1600" b="1" dirty="0">
                <a:solidFill>
                  <a:srgbClr val="092656"/>
                </a:solidFill>
                <a:latin typeface="Poppins"/>
                <a:cs typeface="Poppins"/>
              </a:rPr>
              <a:t> </a:t>
            </a:r>
            <a:r>
              <a:rPr lang="en-US" sz="1600" b="1" dirty="0" err="1">
                <a:solidFill>
                  <a:srgbClr val="092656"/>
                </a:solidFill>
                <a:latin typeface="Poppins"/>
                <a:cs typeface="Poppins"/>
              </a:rPr>
              <a:t>Trendler</a:t>
            </a:r>
            <a:endParaRPr kumimoji="0" lang="en-US" sz="1600" b="1" i="0" u="none" strike="noStrike" kern="1200" cap="none" spc="0" normalizeH="0" baseline="0" noProof="0" dirty="0">
              <a:ln>
                <a:noFill/>
              </a:ln>
              <a:solidFill>
                <a:srgbClr val="092656"/>
              </a:solidFill>
              <a:effectLst/>
              <a:uLnTx/>
              <a:uFillTx/>
              <a:latin typeface="Poppins"/>
              <a:cs typeface="Poppins"/>
              <a:sym typeface="Poppins"/>
            </a:endParaRPr>
          </a:p>
        </p:txBody>
      </p:sp>
      <p:sp>
        <p:nvSpPr>
          <p:cNvPr id="8" name="TextBox 7">
            <a:extLst>
              <a:ext uri="{FF2B5EF4-FFF2-40B4-BE49-F238E27FC236}">
                <a16:creationId xmlns:a16="http://schemas.microsoft.com/office/drawing/2014/main" id="{0549976E-78AF-3846-ADB4-33F2D1BC1E56}"/>
              </a:ext>
            </a:extLst>
          </p:cNvPr>
          <p:cNvSpPr txBox="1"/>
          <p:nvPr/>
        </p:nvSpPr>
        <p:spPr>
          <a:xfrm rot="16200000">
            <a:off x="372818" y="4527578"/>
            <a:ext cx="414576" cy="338554"/>
          </a:xfrm>
          <a:prstGeom prst="rect">
            <a:avLst/>
          </a:prstGeom>
          <a:noFill/>
        </p:spPr>
        <p:txBody>
          <a:bodyPr wrap="square" lIns="0">
            <a:spAutoFit/>
          </a:bodyPr>
          <a:lstStyle/>
          <a:p>
            <a:pPr marL="0" marR="0" lvl="0" indent="0" algn="r" defTabSz="457200" rtl="0" eaLnBrk="1" fontAlgn="auto" latinLnBrk="0" hangingPunct="1">
              <a:spcBef>
                <a:spcPts val="0"/>
              </a:spcBef>
              <a:spcAft>
                <a:spcPts val="0"/>
              </a:spcAft>
              <a:buClrTx/>
              <a:buSzTx/>
              <a:buFontTx/>
              <a:buNone/>
              <a:tabLst/>
              <a:defRPr/>
            </a:pPr>
            <a:r>
              <a:rPr lang="en-US" sz="1600" dirty="0">
                <a:solidFill>
                  <a:schemeClr val="accent2"/>
                </a:solidFill>
                <a:latin typeface="Poppins Light" pitchFamily="2" charset="77"/>
                <a:cs typeface="Poppins Light" pitchFamily="2" charset="77"/>
              </a:rPr>
              <a:t>NA</a:t>
            </a:r>
            <a:endParaRPr kumimoji="0" lang="en-US" sz="1600" b="0" i="0" u="none" strike="noStrike" kern="1200" cap="none" spc="0" normalizeH="0" baseline="0" noProof="0" dirty="0">
              <a:ln>
                <a:noFill/>
              </a:ln>
              <a:solidFill>
                <a:schemeClr val="accent2"/>
              </a:solidFill>
              <a:effectLst/>
              <a:uLnTx/>
              <a:uFillTx/>
              <a:latin typeface="Poppins Light" pitchFamily="2" charset="77"/>
              <a:ea typeface="+mn-ea"/>
              <a:cs typeface="Poppins Light" pitchFamily="2" charset="77"/>
            </a:endParaRPr>
          </a:p>
        </p:txBody>
      </p:sp>
      <p:sp>
        <p:nvSpPr>
          <p:cNvPr id="16" name="TextBox 15">
            <a:extLst>
              <a:ext uri="{FF2B5EF4-FFF2-40B4-BE49-F238E27FC236}">
                <a16:creationId xmlns:a16="http://schemas.microsoft.com/office/drawing/2014/main" id="{E3D9DED0-F989-0392-F163-5B4DBF8530BA}"/>
              </a:ext>
            </a:extLst>
          </p:cNvPr>
          <p:cNvSpPr txBox="1"/>
          <p:nvPr/>
        </p:nvSpPr>
        <p:spPr>
          <a:xfrm rot="16200000">
            <a:off x="3975310" y="1388664"/>
            <a:ext cx="698565" cy="338554"/>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Poppins Light" pitchFamily="2" charset="77"/>
                <a:ea typeface="+mn-ea"/>
                <a:cs typeface="Poppins Light" pitchFamily="2" charset="77"/>
              </a:rPr>
              <a:t>EMEA</a:t>
            </a:r>
          </a:p>
        </p:txBody>
      </p:sp>
      <p:sp>
        <p:nvSpPr>
          <p:cNvPr id="18" name="TextBox 17">
            <a:extLst>
              <a:ext uri="{FF2B5EF4-FFF2-40B4-BE49-F238E27FC236}">
                <a16:creationId xmlns:a16="http://schemas.microsoft.com/office/drawing/2014/main" id="{5583CC46-8514-1E54-F76B-6A6CE4F97696}"/>
              </a:ext>
            </a:extLst>
          </p:cNvPr>
          <p:cNvSpPr txBox="1"/>
          <p:nvPr/>
        </p:nvSpPr>
        <p:spPr>
          <a:xfrm rot="16200000">
            <a:off x="3900977" y="4031589"/>
            <a:ext cx="847232" cy="338554"/>
          </a:xfrm>
          <a:prstGeom prst="rect">
            <a:avLst/>
          </a:prstGeom>
          <a:noFill/>
        </p:spPr>
        <p:txBody>
          <a:bodyPr wrap="square" lIns="0">
            <a:spAutoFit/>
          </a:bodyPr>
          <a:lstStyle/>
          <a:p>
            <a:pPr marL="0" marR="0" lvl="0" indent="0" algn="r" defTabSz="457200" rtl="0" eaLnBrk="1" fontAlgn="auto" latinLnBrk="0" hangingPunct="1">
              <a:spcBef>
                <a:spcPts val="0"/>
              </a:spcBef>
              <a:spcAft>
                <a:spcPts val="0"/>
              </a:spcAft>
              <a:buClrTx/>
              <a:buSzTx/>
              <a:buFontTx/>
              <a:buNone/>
              <a:tabLst/>
              <a:defRPr/>
            </a:pPr>
            <a:r>
              <a:rPr lang="en-US" sz="1600" dirty="0">
                <a:solidFill>
                  <a:schemeClr val="accent6"/>
                </a:solidFill>
                <a:latin typeface="Poppins Light" pitchFamily="2" charset="77"/>
                <a:cs typeface="Poppins Light" pitchFamily="2" charset="77"/>
              </a:rPr>
              <a:t>LATAM</a:t>
            </a:r>
            <a:endParaRPr kumimoji="0" lang="en-US" sz="1600" b="0" i="0" u="none" strike="noStrike" kern="1200" cap="none" spc="0" normalizeH="0" baseline="0" noProof="0" dirty="0">
              <a:ln>
                <a:noFill/>
              </a:ln>
              <a:solidFill>
                <a:schemeClr val="accent6"/>
              </a:solidFill>
              <a:effectLst/>
              <a:uLnTx/>
              <a:uFillTx/>
              <a:latin typeface="Poppins Light" pitchFamily="2" charset="77"/>
              <a:ea typeface="+mn-ea"/>
              <a:cs typeface="Poppins Light" pitchFamily="2" charset="77"/>
            </a:endParaRPr>
          </a:p>
        </p:txBody>
      </p:sp>
      <p:pic>
        <p:nvPicPr>
          <p:cNvPr id="4" name="Picture 3" descr="A picture containing text, person, silhouette&#10;&#10;Description automatically generated">
            <a:extLst>
              <a:ext uri="{FF2B5EF4-FFF2-40B4-BE49-F238E27FC236}">
                <a16:creationId xmlns:a16="http://schemas.microsoft.com/office/drawing/2014/main" id="{6E454CF1-830E-975F-07F6-9EB273EE177D}"/>
              </a:ext>
            </a:extLst>
          </p:cNvPr>
          <p:cNvPicPr>
            <a:picLocks noChangeAspect="1"/>
          </p:cNvPicPr>
          <p:nvPr/>
        </p:nvPicPr>
        <p:blipFill>
          <a:blip r:embed="rId4">
            <a:duotone>
              <a:prstClr val="black"/>
              <a:schemeClr val="tx2">
                <a:tint val="45000"/>
                <a:satMod val="400000"/>
              </a:schemeClr>
            </a:duotone>
            <a:alphaModFix amt="74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621067" y="6385826"/>
            <a:ext cx="5958664" cy="3418801"/>
          </a:xfrm>
          <a:prstGeom prst="rect">
            <a:avLst/>
          </a:prstGeom>
        </p:spPr>
      </p:pic>
      <p:grpSp>
        <p:nvGrpSpPr>
          <p:cNvPr id="17" name="Group 16">
            <a:extLst>
              <a:ext uri="{FF2B5EF4-FFF2-40B4-BE49-F238E27FC236}">
                <a16:creationId xmlns:a16="http://schemas.microsoft.com/office/drawing/2014/main" id="{6FECEE2B-7249-64D0-5EE6-2EE18225863B}"/>
              </a:ext>
            </a:extLst>
          </p:cNvPr>
          <p:cNvGrpSpPr/>
          <p:nvPr/>
        </p:nvGrpSpPr>
        <p:grpSpPr>
          <a:xfrm>
            <a:off x="2198819" y="8217843"/>
            <a:ext cx="1676635" cy="1532179"/>
            <a:chOff x="2623823" y="8447120"/>
            <a:chExt cx="1390616" cy="1367648"/>
          </a:xfrm>
        </p:grpSpPr>
        <p:sp>
          <p:nvSpPr>
            <p:cNvPr id="9" name="Oval 8">
              <a:extLst>
                <a:ext uri="{FF2B5EF4-FFF2-40B4-BE49-F238E27FC236}">
                  <a16:creationId xmlns:a16="http://schemas.microsoft.com/office/drawing/2014/main" id="{3C30CF31-8957-BD3F-A61C-E476EEB60ED0}"/>
                </a:ext>
              </a:extLst>
            </p:cNvPr>
            <p:cNvSpPr/>
            <p:nvPr/>
          </p:nvSpPr>
          <p:spPr>
            <a:xfrm>
              <a:off x="2646791" y="8447120"/>
              <a:ext cx="1367648" cy="1367648"/>
            </a:xfrm>
            <a:prstGeom prst="ellipse">
              <a:avLst/>
            </a:prstGeom>
            <a:solidFill>
              <a:schemeClr val="accent6">
                <a:alpha val="7108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8A03FA48-D497-FCBB-42A7-1F50F538FE58}"/>
                </a:ext>
              </a:extLst>
            </p:cNvPr>
            <p:cNvGrpSpPr/>
            <p:nvPr/>
          </p:nvGrpSpPr>
          <p:grpSpPr>
            <a:xfrm>
              <a:off x="2623823" y="8720650"/>
              <a:ext cx="1318381" cy="791231"/>
              <a:chOff x="2623823" y="8720650"/>
              <a:chExt cx="1318381" cy="791231"/>
            </a:xfrm>
          </p:grpSpPr>
          <p:sp>
            <p:nvSpPr>
              <p:cNvPr id="10" name="TextBox 9">
                <a:extLst>
                  <a:ext uri="{FF2B5EF4-FFF2-40B4-BE49-F238E27FC236}">
                    <a16:creationId xmlns:a16="http://schemas.microsoft.com/office/drawing/2014/main" id="{4B8D3B55-39E8-B61B-D899-29F44FDB0DA1}"/>
                  </a:ext>
                </a:extLst>
              </p:cNvPr>
              <p:cNvSpPr txBox="1"/>
              <p:nvPr/>
            </p:nvSpPr>
            <p:spPr>
              <a:xfrm>
                <a:off x="2623823" y="8720650"/>
                <a:ext cx="1318381" cy="646331"/>
              </a:xfrm>
              <a:prstGeom prst="rect">
                <a:avLst/>
              </a:prstGeom>
              <a:noFill/>
            </p:spPr>
            <p:txBody>
              <a:bodyPr wrap="square" lIns="91440" tIns="45720" rIns="91440" bIns="45720"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3600" dirty="0">
                    <a:latin typeface="Poppins Light"/>
                    <a:cs typeface="Poppins Light"/>
                  </a:rPr>
                  <a:t>35.5</a:t>
                </a:r>
                <a:r>
                  <a:rPr kumimoji="0" lang="en-US" sz="3600" b="0" i="0" u="none" strike="noStrike" kern="1200" cap="none" spc="0" normalizeH="0" baseline="30000" noProof="0" dirty="0">
                    <a:ln>
                      <a:noFill/>
                    </a:ln>
                    <a:effectLst/>
                    <a:uLnTx/>
                    <a:uFillTx/>
                    <a:latin typeface="Poppins Light"/>
                    <a:cs typeface="Poppins Light"/>
                  </a:rPr>
                  <a:t>%</a:t>
                </a:r>
              </a:p>
            </p:txBody>
          </p:sp>
          <p:sp>
            <p:nvSpPr>
              <p:cNvPr id="11" name="Text Placeholder 1">
                <a:extLst>
                  <a:ext uri="{FF2B5EF4-FFF2-40B4-BE49-F238E27FC236}">
                    <a16:creationId xmlns:a16="http://schemas.microsoft.com/office/drawing/2014/main" id="{6A06DD2D-6DBC-626F-E41C-ADEA5BA1EC4F}"/>
                  </a:ext>
                </a:extLst>
              </p:cNvPr>
              <p:cNvSpPr txBox="1">
                <a:spLocks/>
              </p:cNvSpPr>
              <p:nvPr/>
            </p:nvSpPr>
            <p:spPr>
              <a:xfrm>
                <a:off x="2938178" y="9214329"/>
                <a:ext cx="970625" cy="29755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a:lnSpc>
                    <a:spcPct val="115000"/>
                  </a:lnSpc>
                  <a:spcBef>
                    <a:spcPts val="0"/>
                  </a:spcBef>
                  <a:spcAft>
                    <a:spcPts val="800"/>
                  </a:spcAft>
                </a:pPr>
                <a:r>
                  <a:rPr lang="tr-TR" sz="750" b="1" kern="100" dirty="0">
                    <a:effectLst/>
                    <a:latin typeface="Poppins" panose="00000500000000000000" pitchFamily="2" charset="0"/>
                    <a:ea typeface="Aptos" panose="020B0004020202020204" pitchFamily="34" charset="0"/>
                    <a:cs typeface="Poppins" panose="00000500000000000000" pitchFamily="2" charset="0"/>
                  </a:rPr>
                  <a:t>Perakende medya reklam gelirinin artması bekleniyor</a:t>
                </a:r>
                <a:endParaRPr lang="en-US" sz="750" b="1" kern="100" dirty="0">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Bef>
                    <a:spcPts val="0"/>
                  </a:spcBef>
                  <a:spcAft>
                    <a:spcPts val="800"/>
                  </a:spcAft>
                </a:pPr>
                <a:r>
                  <a:rPr lang="en-US" sz="750" b="1" kern="100" dirty="0">
                    <a:effectLst/>
                    <a:latin typeface="Poppins" panose="00000500000000000000" pitchFamily="2" charset="0"/>
                    <a:ea typeface="Aptos" panose="020B0004020202020204" pitchFamily="34" charset="0"/>
                    <a:cs typeface="Poppins" panose="00000500000000000000" pitchFamily="2" charset="0"/>
                  </a:rPr>
                  <a:t> </a:t>
                </a:r>
              </a:p>
            </p:txBody>
          </p:sp>
        </p:grpSp>
        <p:sp>
          <p:nvSpPr>
            <p:cNvPr id="15" name="Text Placeholder 1">
              <a:extLst>
                <a:ext uri="{FF2B5EF4-FFF2-40B4-BE49-F238E27FC236}">
                  <a16:creationId xmlns:a16="http://schemas.microsoft.com/office/drawing/2014/main" id="{926022C2-AB09-604C-07AB-99306CE10E6D}"/>
                </a:ext>
              </a:extLst>
            </p:cNvPr>
            <p:cNvSpPr txBox="1">
              <a:spLocks/>
            </p:cNvSpPr>
            <p:nvPr/>
          </p:nvSpPr>
          <p:spPr>
            <a:xfrm>
              <a:off x="2891527" y="8613890"/>
              <a:ext cx="878175" cy="29755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lvl="0" indent="0" algn="ctr" defTabSz="77724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sz="800" b="1" dirty="0">
                  <a:solidFill>
                    <a:srgbClr val="092656"/>
                  </a:solidFill>
                  <a:latin typeface="Poppins"/>
                  <a:cs typeface="Poppins"/>
                </a:rPr>
                <a:t>2025 ‘</a:t>
              </a:r>
              <a:r>
                <a:rPr lang="en-US" sz="800" b="1" dirty="0" err="1">
                  <a:solidFill>
                    <a:srgbClr val="092656"/>
                  </a:solidFill>
                  <a:latin typeface="Poppins"/>
                  <a:cs typeface="Poppins"/>
                </a:rPr>
                <a:t>te</a:t>
              </a:r>
              <a:endParaRPr kumimoji="0" lang="en-US" sz="800" b="1" i="0" u="none" strike="noStrike" kern="1200" cap="none" spc="0" normalizeH="0" baseline="0" noProof="0" dirty="0">
                <a:ln>
                  <a:noFill/>
                </a:ln>
                <a:solidFill>
                  <a:srgbClr val="092656"/>
                </a:solidFill>
                <a:effectLst/>
                <a:uLnTx/>
                <a:uFillTx/>
                <a:latin typeface="Poppins"/>
                <a:cs typeface="Poppins"/>
                <a:sym typeface="Poppins"/>
              </a:endParaRPr>
            </a:p>
          </p:txBody>
        </p:sp>
      </p:grpSp>
      <p:grpSp>
        <p:nvGrpSpPr>
          <p:cNvPr id="4098" name="Group 4097">
            <a:extLst>
              <a:ext uri="{FF2B5EF4-FFF2-40B4-BE49-F238E27FC236}">
                <a16:creationId xmlns:a16="http://schemas.microsoft.com/office/drawing/2014/main" id="{201382C6-441C-6E29-C398-117099BEDDAB}"/>
              </a:ext>
            </a:extLst>
          </p:cNvPr>
          <p:cNvGrpSpPr/>
          <p:nvPr/>
        </p:nvGrpSpPr>
        <p:grpSpPr>
          <a:xfrm>
            <a:off x="1287015" y="6782697"/>
            <a:ext cx="1841501" cy="1532179"/>
            <a:chOff x="2525342" y="8417453"/>
            <a:chExt cx="1595855" cy="1367648"/>
          </a:xfrm>
        </p:grpSpPr>
        <p:sp>
          <p:nvSpPr>
            <p:cNvPr id="4100" name="Oval 4099">
              <a:extLst>
                <a:ext uri="{FF2B5EF4-FFF2-40B4-BE49-F238E27FC236}">
                  <a16:creationId xmlns:a16="http://schemas.microsoft.com/office/drawing/2014/main" id="{6B931DC2-8951-875E-5F67-5005C2796FEF}"/>
                </a:ext>
              </a:extLst>
            </p:cNvPr>
            <p:cNvSpPr/>
            <p:nvPr/>
          </p:nvSpPr>
          <p:spPr>
            <a:xfrm>
              <a:off x="2639446" y="8417453"/>
              <a:ext cx="1367648" cy="1367648"/>
            </a:xfrm>
            <a:prstGeom prst="ellipse">
              <a:avLst/>
            </a:prstGeom>
            <a:solidFill>
              <a:schemeClr val="accent2">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06" name="Group 4105">
              <a:extLst>
                <a:ext uri="{FF2B5EF4-FFF2-40B4-BE49-F238E27FC236}">
                  <a16:creationId xmlns:a16="http://schemas.microsoft.com/office/drawing/2014/main" id="{6CB477EA-0D5A-F827-721F-52CC41E851DE}"/>
                </a:ext>
              </a:extLst>
            </p:cNvPr>
            <p:cNvGrpSpPr/>
            <p:nvPr/>
          </p:nvGrpSpPr>
          <p:grpSpPr>
            <a:xfrm>
              <a:off x="2525342" y="8610466"/>
              <a:ext cx="1595855" cy="1029420"/>
              <a:chOff x="2525342" y="8610466"/>
              <a:chExt cx="1595855" cy="1029420"/>
            </a:xfrm>
          </p:grpSpPr>
          <p:sp>
            <p:nvSpPr>
              <p:cNvPr id="4108" name="TextBox 4107">
                <a:extLst>
                  <a:ext uri="{FF2B5EF4-FFF2-40B4-BE49-F238E27FC236}">
                    <a16:creationId xmlns:a16="http://schemas.microsoft.com/office/drawing/2014/main" id="{1DEE6643-F9CA-9781-37A2-293994C3CFA2}"/>
                  </a:ext>
                </a:extLst>
              </p:cNvPr>
              <p:cNvSpPr txBox="1"/>
              <p:nvPr/>
            </p:nvSpPr>
            <p:spPr>
              <a:xfrm>
                <a:off x="2525342" y="9101277"/>
                <a:ext cx="1595855" cy="53860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120" normalizeH="0" noProof="0" dirty="0">
                    <a:ln>
                      <a:noFill/>
                    </a:ln>
                    <a:effectLst/>
                    <a:uLnTx/>
                    <a:uFillTx/>
                    <a:latin typeface="Poppins Light" pitchFamily="2" charset="77"/>
                    <a:ea typeface="+mn-ea"/>
                    <a:cs typeface="Poppins Light" pitchFamily="2" charset="77"/>
                  </a:rPr>
                  <a:t>$50</a:t>
                </a:r>
                <a:r>
                  <a:rPr kumimoji="0" lang="en-US" b="0" i="0" u="none" strike="noStrike" kern="1200" cap="none" spc="-120" normalizeH="0" noProof="0" dirty="0">
                    <a:ln>
                      <a:noFill/>
                    </a:ln>
                    <a:effectLst/>
                    <a:uLnTx/>
                    <a:uFillTx/>
                    <a:latin typeface="Poppins Light" pitchFamily="2" charset="77"/>
                    <a:ea typeface="+mn-ea"/>
                    <a:cs typeface="Poppins Light" pitchFamily="2" charset="77"/>
                  </a:rPr>
                  <a:t>milyar</a:t>
                </a:r>
              </a:p>
            </p:txBody>
          </p:sp>
          <p:sp>
            <p:nvSpPr>
              <p:cNvPr id="4109" name="Text Placeholder 1">
                <a:extLst>
                  <a:ext uri="{FF2B5EF4-FFF2-40B4-BE49-F238E27FC236}">
                    <a16:creationId xmlns:a16="http://schemas.microsoft.com/office/drawing/2014/main" id="{20D0EDDB-3849-DD97-0863-E36685CEE11B}"/>
                  </a:ext>
                </a:extLst>
              </p:cNvPr>
              <p:cNvSpPr txBox="1">
                <a:spLocks/>
              </p:cNvSpPr>
              <p:nvPr/>
            </p:nvSpPr>
            <p:spPr>
              <a:xfrm>
                <a:off x="2904927" y="8610466"/>
                <a:ext cx="964897" cy="586673"/>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a:lnSpc>
                    <a:spcPct val="115000"/>
                  </a:lnSpc>
                  <a:spcBef>
                    <a:spcPts val="0"/>
                  </a:spcBef>
                  <a:spcAft>
                    <a:spcPts val="800"/>
                  </a:spcAft>
                </a:pPr>
                <a:r>
                  <a:rPr lang="en-US" sz="750" b="1" kern="100" dirty="0" err="1">
                    <a:effectLst/>
                    <a:latin typeface="Poppins" panose="00000500000000000000" pitchFamily="2" charset="0"/>
                    <a:ea typeface="Aptos" panose="020B0004020202020204" pitchFamily="34" charset="0"/>
                    <a:cs typeface="Poppins" panose="00000500000000000000" pitchFamily="2" charset="0"/>
                  </a:rPr>
                  <a:t>Perakende</a:t>
                </a:r>
                <a:r>
                  <a:rPr lang="en-US" sz="750" b="1" kern="100" dirty="0">
                    <a:effectLst/>
                    <a:latin typeface="Poppins" panose="00000500000000000000" pitchFamily="2" charset="0"/>
                    <a:ea typeface="Aptos" panose="020B0004020202020204" pitchFamily="34" charset="0"/>
                    <a:cs typeface="Poppins" panose="00000500000000000000" pitchFamily="2" charset="0"/>
                  </a:rPr>
                  <a:t> </a:t>
                </a:r>
                <a:r>
                  <a:rPr lang="en-US" sz="750" b="1" kern="100" dirty="0" err="1">
                    <a:effectLst/>
                    <a:latin typeface="Poppins" panose="00000500000000000000" pitchFamily="2" charset="0"/>
                    <a:ea typeface="Aptos" panose="020B0004020202020204" pitchFamily="34" charset="0"/>
                    <a:cs typeface="Poppins" panose="00000500000000000000" pitchFamily="2" charset="0"/>
                  </a:rPr>
                  <a:t>medya</a:t>
                </a:r>
                <a:r>
                  <a:rPr lang="en-US" sz="750" b="1" kern="100" dirty="0">
                    <a:effectLst/>
                    <a:latin typeface="Poppins" panose="00000500000000000000" pitchFamily="2" charset="0"/>
                    <a:ea typeface="Aptos" panose="020B0004020202020204" pitchFamily="34" charset="0"/>
                    <a:cs typeface="Poppins" panose="00000500000000000000" pitchFamily="2" charset="0"/>
                  </a:rPr>
                  <a:t>  </a:t>
                </a:r>
                <a:r>
                  <a:rPr lang="en-US" sz="750" b="1" kern="100" dirty="0" err="1">
                    <a:effectLst/>
                    <a:latin typeface="Poppins" panose="00000500000000000000" pitchFamily="2" charset="0"/>
                    <a:ea typeface="Aptos" panose="020B0004020202020204" pitchFamily="34" charset="0"/>
                    <a:cs typeface="Poppins" panose="00000500000000000000" pitchFamily="2" charset="0"/>
                  </a:rPr>
                  <a:t>reklam</a:t>
                </a:r>
                <a:r>
                  <a:rPr lang="en-US" sz="750" b="1" kern="100" dirty="0">
                    <a:effectLst/>
                    <a:latin typeface="Poppins" panose="00000500000000000000" pitchFamily="2" charset="0"/>
                    <a:ea typeface="Aptos" panose="020B0004020202020204" pitchFamily="34" charset="0"/>
                    <a:cs typeface="Poppins" panose="00000500000000000000" pitchFamily="2" charset="0"/>
                  </a:rPr>
                  <a:t> </a:t>
                </a:r>
                <a:r>
                  <a:rPr lang="en-US" sz="750" b="1" kern="100" dirty="0" err="1">
                    <a:effectLst/>
                    <a:latin typeface="Poppins" panose="00000500000000000000" pitchFamily="2" charset="0"/>
                    <a:ea typeface="Aptos" panose="020B0004020202020204" pitchFamily="34" charset="0"/>
                    <a:cs typeface="Poppins" panose="00000500000000000000" pitchFamily="2" charset="0"/>
                  </a:rPr>
                  <a:t>gelirleri</a:t>
                </a:r>
                <a:r>
                  <a:rPr lang="en-US" sz="750" b="1" kern="100" dirty="0">
                    <a:effectLst/>
                    <a:latin typeface="Poppins" panose="00000500000000000000" pitchFamily="2" charset="0"/>
                    <a:ea typeface="Aptos" panose="020B0004020202020204" pitchFamily="34" charset="0"/>
                    <a:cs typeface="Poppins" panose="00000500000000000000" pitchFamily="2" charset="0"/>
                  </a:rPr>
                  <a:t>, son </a:t>
                </a:r>
                <a:r>
                  <a:rPr lang="en-US" sz="750" b="1" kern="100" dirty="0" err="1">
                    <a:effectLst/>
                    <a:latin typeface="Poppins" panose="00000500000000000000" pitchFamily="2" charset="0"/>
                    <a:ea typeface="Aptos" panose="020B0004020202020204" pitchFamily="34" charset="0"/>
                    <a:cs typeface="Poppins" panose="00000500000000000000" pitchFamily="2" charset="0"/>
                  </a:rPr>
                  <a:t>beş</a:t>
                </a:r>
                <a:r>
                  <a:rPr lang="en-US" sz="750" b="1" kern="100" dirty="0">
                    <a:effectLst/>
                    <a:latin typeface="Poppins" panose="00000500000000000000" pitchFamily="2" charset="0"/>
                    <a:ea typeface="Aptos" panose="020B0004020202020204" pitchFamily="34" charset="0"/>
                    <a:cs typeface="Poppins" panose="00000500000000000000" pitchFamily="2" charset="0"/>
                  </a:rPr>
                  <a:t> </a:t>
                </a:r>
                <a:r>
                  <a:rPr lang="en-US" sz="750" b="1" kern="100" dirty="0" err="1">
                    <a:effectLst/>
                    <a:latin typeface="Poppins" panose="00000500000000000000" pitchFamily="2" charset="0"/>
                    <a:ea typeface="Aptos" panose="020B0004020202020204" pitchFamily="34" charset="0"/>
                    <a:cs typeface="Poppins" panose="00000500000000000000" pitchFamily="2" charset="0"/>
                  </a:rPr>
                  <a:t>yılda</a:t>
                </a:r>
                <a:r>
                  <a:rPr lang="en-US" sz="750" b="1" kern="100" dirty="0">
                    <a:effectLst/>
                    <a:latin typeface="Poppins" panose="00000500000000000000" pitchFamily="2" charset="0"/>
                    <a:ea typeface="Aptos" panose="020B0004020202020204" pitchFamily="34" charset="0"/>
                    <a:cs typeface="Poppins" panose="00000500000000000000" pitchFamily="2" charset="0"/>
                  </a:rPr>
                  <a:t> </a:t>
                </a:r>
                <a:r>
                  <a:rPr lang="en-US" sz="750" b="1" kern="100" dirty="0" err="1">
                    <a:effectLst/>
                    <a:latin typeface="Poppins" panose="00000500000000000000" pitchFamily="2" charset="0"/>
                    <a:ea typeface="Aptos" panose="020B0004020202020204" pitchFamily="34" charset="0"/>
                    <a:cs typeface="Poppins" panose="00000500000000000000" pitchFamily="2" charset="0"/>
                  </a:rPr>
                  <a:t>daha</a:t>
                </a:r>
                <a:r>
                  <a:rPr lang="en-US" sz="750" b="1" kern="100" dirty="0">
                    <a:effectLst/>
                    <a:latin typeface="Poppins" panose="00000500000000000000" pitchFamily="2" charset="0"/>
                    <a:ea typeface="Aptos" panose="020B0004020202020204" pitchFamily="34" charset="0"/>
                    <a:cs typeface="Poppins" panose="00000500000000000000" pitchFamily="2" charset="0"/>
                  </a:rPr>
                  <a:t> </a:t>
                </a:r>
                <a:r>
                  <a:rPr lang="en-US" sz="750" b="1" kern="100" dirty="0" err="1">
                    <a:effectLst/>
                    <a:latin typeface="Poppins" panose="00000500000000000000" pitchFamily="2" charset="0"/>
                    <a:ea typeface="Aptos" panose="020B0004020202020204" pitchFamily="34" charset="0"/>
                    <a:cs typeface="Poppins" panose="00000500000000000000" pitchFamily="2" charset="0"/>
                  </a:rPr>
                  <a:t>fazla</a:t>
                </a:r>
                <a:r>
                  <a:rPr lang="en-US" sz="750" b="1" kern="100" dirty="0">
                    <a:effectLst/>
                    <a:latin typeface="Poppins" panose="00000500000000000000" pitchFamily="2" charset="0"/>
                    <a:ea typeface="Aptos" panose="020B0004020202020204" pitchFamily="34" charset="0"/>
                    <a:cs typeface="Poppins" panose="00000500000000000000" pitchFamily="2" charset="0"/>
                  </a:rPr>
                  <a:t> </a:t>
                </a:r>
                <a:r>
                  <a:rPr lang="en-US" sz="750" b="1" kern="100" dirty="0" err="1">
                    <a:effectLst/>
                    <a:latin typeface="Poppins" panose="00000500000000000000" pitchFamily="2" charset="0"/>
                    <a:ea typeface="Aptos" panose="020B0004020202020204" pitchFamily="34" charset="0"/>
                    <a:cs typeface="Poppins" panose="00000500000000000000" pitchFamily="2" charset="0"/>
                  </a:rPr>
                  <a:t>büyüdü</a:t>
                </a:r>
                <a:r>
                  <a:rPr lang="en-US" sz="750" b="1" kern="100" dirty="0">
                    <a:effectLst/>
                    <a:latin typeface="Poppins" panose="00000500000000000000" pitchFamily="2" charset="0"/>
                    <a:ea typeface="Aptos" panose="020B0004020202020204" pitchFamily="34" charset="0"/>
                    <a:cs typeface="Poppins" panose="00000500000000000000" pitchFamily="2" charset="0"/>
                  </a:rPr>
                  <a:t> </a:t>
                </a:r>
              </a:p>
            </p:txBody>
          </p:sp>
        </p:grpSp>
      </p:grpSp>
      <p:grpSp>
        <p:nvGrpSpPr>
          <p:cNvPr id="4110" name="Group 4109">
            <a:extLst>
              <a:ext uri="{FF2B5EF4-FFF2-40B4-BE49-F238E27FC236}">
                <a16:creationId xmlns:a16="http://schemas.microsoft.com/office/drawing/2014/main" id="{D91B57C1-A493-9367-16FA-DBC13CD81B14}"/>
              </a:ext>
            </a:extLst>
          </p:cNvPr>
          <p:cNvGrpSpPr/>
          <p:nvPr/>
        </p:nvGrpSpPr>
        <p:grpSpPr>
          <a:xfrm>
            <a:off x="3791732" y="6635840"/>
            <a:ext cx="1838997" cy="1512480"/>
            <a:chOff x="2478363" y="8391874"/>
            <a:chExt cx="1528803" cy="1367648"/>
          </a:xfrm>
        </p:grpSpPr>
        <p:sp>
          <p:nvSpPr>
            <p:cNvPr id="4111" name="Oval 4110">
              <a:extLst>
                <a:ext uri="{FF2B5EF4-FFF2-40B4-BE49-F238E27FC236}">
                  <a16:creationId xmlns:a16="http://schemas.microsoft.com/office/drawing/2014/main" id="{6272DF51-0E22-139A-9F32-D88A30998E81}"/>
                </a:ext>
              </a:extLst>
            </p:cNvPr>
            <p:cNvSpPr/>
            <p:nvPr/>
          </p:nvSpPr>
          <p:spPr>
            <a:xfrm>
              <a:off x="2639518" y="8391874"/>
              <a:ext cx="1367648" cy="1367648"/>
            </a:xfrm>
            <a:prstGeom prst="ellipse">
              <a:avLst/>
            </a:prstGeom>
            <a:solidFill>
              <a:schemeClr val="accent1">
                <a:alpha val="7078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12" name="Group 4111">
              <a:extLst>
                <a:ext uri="{FF2B5EF4-FFF2-40B4-BE49-F238E27FC236}">
                  <a16:creationId xmlns:a16="http://schemas.microsoft.com/office/drawing/2014/main" id="{63231C3D-3AF9-0C30-B1BD-AA4E9617063C}"/>
                </a:ext>
              </a:extLst>
            </p:cNvPr>
            <p:cNvGrpSpPr/>
            <p:nvPr/>
          </p:nvGrpSpPr>
          <p:grpSpPr>
            <a:xfrm>
              <a:off x="2478363" y="8659089"/>
              <a:ext cx="1348900" cy="792759"/>
              <a:chOff x="2478363" y="8659089"/>
              <a:chExt cx="1348900" cy="792759"/>
            </a:xfrm>
          </p:grpSpPr>
          <p:sp>
            <p:nvSpPr>
              <p:cNvPr id="4114" name="TextBox 4113">
                <a:extLst>
                  <a:ext uri="{FF2B5EF4-FFF2-40B4-BE49-F238E27FC236}">
                    <a16:creationId xmlns:a16="http://schemas.microsoft.com/office/drawing/2014/main" id="{34612652-D143-1D79-0756-6D24E7320069}"/>
                  </a:ext>
                </a:extLst>
              </p:cNvPr>
              <p:cNvSpPr txBox="1"/>
              <p:nvPr/>
            </p:nvSpPr>
            <p:spPr>
              <a:xfrm>
                <a:off x="2478363" y="8659089"/>
                <a:ext cx="1348900" cy="646331"/>
              </a:xfrm>
              <a:prstGeom prst="rect">
                <a:avLst/>
              </a:prstGeom>
              <a:noFill/>
            </p:spPr>
            <p:txBody>
              <a:bodyPr wrap="square" lIns="91440" tIns="45720" rIns="91440" bIns="45720"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3600" dirty="0">
                    <a:latin typeface="Poppins Light"/>
                    <a:cs typeface="Poppins Light"/>
                  </a:rPr>
                  <a:t>15.8</a:t>
                </a:r>
                <a:r>
                  <a:rPr kumimoji="0" lang="en-US" sz="3600" b="0" i="0" u="none" strike="noStrike" kern="1200" cap="none" spc="0" normalizeH="0" baseline="30000" noProof="0" dirty="0">
                    <a:ln>
                      <a:noFill/>
                    </a:ln>
                    <a:effectLst/>
                    <a:uLnTx/>
                    <a:uFillTx/>
                    <a:latin typeface="Poppins Light"/>
                    <a:cs typeface="Poppins Light"/>
                  </a:rPr>
                  <a:t>%</a:t>
                </a:r>
              </a:p>
            </p:txBody>
          </p:sp>
          <p:sp>
            <p:nvSpPr>
              <p:cNvPr id="4115" name="Text Placeholder 1">
                <a:extLst>
                  <a:ext uri="{FF2B5EF4-FFF2-40B4-BE49-F238E27FC236}">
                    <a16:creationId xmlns:a16="http://schemas.microsoft.com/office/drawing/2014/main" id="{1E6E753D-2EC3-D1D5-EFF4-4D54427F1130}"/>
                  </a:ext>
                </a:extLst>
              </p:cNvPr>
              <p:cNvSpPr txBox="1">
                <a:spLocks/>
              </p:cNvSpPr>
              <p:nvPr/>
            </p:nvSpPr>
            <p:spPr>
              <a:xfrm>
                <a:off x="2893377" y="9154296"/>
                <a:ext cx="924541" cy="29755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a:lnSpc>
                    <a:spcPct val="115000"/>
                  </a:lnSpc>
                  <a:spcBef>
                    <a:spcPts val="0"/>
                  </a:spcBef>
                  <a:spcAft>
                    <a:spcPts val="800"/>
                  </a:spcAft>
                </a:pPr>
                <a:r>
                  <a:rPr lang="tr-TR" sz="750" b="1" kern="100" dirty="0">
                    <a:effectLst/>
                    <a:latin typeface="Poppins" panose="00000500000000000000" pitchFamily="2" charset="0"/>
                    <a:ea typeface="Aptos" panose="020B0004020202020204" pitchFamily="34" charset="0"/>
                    <a:cs typeface="Poppins" panose="00000500000000000000" pitchFamily="2" charset="0"/>
                  </a:rPr>
                  <a:t>Perakende medya reklam gelirinin artması bekleniyor</a:t>
                </a:r>
                <a:endParaRPr lang="en-US" sz="750" b="1" kern="100" dirty="0">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Bef>
                    <a:spcPts val="0"/>
                  </a:spcBef>
                  <a:spcAft>
                    <a:spcPts val="800"/>
                  </a:spcAft>
                </a:pPr>
                <a:r>
                  <a:rPr lang="en-US" sz="750" b="1" kern="100" dirty="0">
                    <a:effectLst/>
                    <a:latin typeface="Poppins" panose="00000500000000000000" pitchFamily="2" charset="0"/>
                    <a:ea typeface="Aptos" panose="020B0004020202020204" pitchFamily="34" charset="0"/>
                    <a:cs typeface="Poppins" panose="00000500000000000000" pitchFamily="2" charset="0"/>
                  </a:rPr>
                  <a:t> </a:t>
                </a:r>
              </a:p>
            </p:txBody>
          </p:sp>
        </p:grpSp>
        <p:sp>
          <p:nvSpPr>
            <p:cNvPr id="4113" name="Text Placeholder 1">
              <a:extLst>
                <a:ext uri="{FF2B5EF4-FFF2-40B4-BE49-F238E27FC236}">
                  <a16:creationId xmlns:a16="http://schemas.microsoft.com/office/drawing/2014/main" id="{4CC3911B-8502-1A99-2698-E5262FC66074}"/>
                </a:ext>
              </a:extLst>
            </p:cNvPr>
            <p:cNvSpPr txBox="1">
              <a:spLocks/>
            </p:cNvSpPr>
            <p:nvPr/>
          </p:nvSpPr>
          <p:spPr>
            <a:xfrm>
              <a:off x="2834760" y="8524668"/>
              <a:ext cx="878175" cy="29755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lvl="0" indent="0" algn="ctr" defTabSz="77724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sz="800" b="1" dirty="0">
                  <a:solidFill>
                    <a:srgbClr val="092656"/>
                  </a:solidFill>
                  <a:latin typeface="Poppins"/>
                  <a:cs typeface="Poppins"/>
                </a:rPr>
                <a:t>2025 ‘</a:t>
              </a:r>
              <a:r>
                <a:rPr lang="en-US" sz="800" b="1" dirty="0" err="1">
                  <a:solidFill>
                    <a:srgbClr val="092656"/>
                  </a:solidFill>
                  <a:latin typeface="Poppins"/>
                  <a:cs typeface="Poppins"/>
                </a:rPr>
                <a:t>te</a:t>
              </a:r>
              <a:endParaRPr kumimoji="0" lang="en-US" sz="800" b="1" i="0" u="none" strike="noStrike" kern="1200" cap="none" spc="0" normalizeH="0" baseline="0" noProof="0" dirty="0">
                <a:ln>
                  <a:noFill/>
                </a:ln>
                <a:solidFill>
                  <a:srgbClr val="092656"/>
                </a:solidFill>
                <a:effectLst/>
                <a:uLnTx/>
                <a:uFillTx/>
                <a:latin typeface="Poppins"/>
                <a:cs typeface="Poppins"/>
                <a:sym typeface="Poppins"/>
              </a:endParaRPr>
            </a:p>
          </p:txBody>
        </p:sp>
      </p:grpSp>
      <p:grpSp>
        <p:nvGrpSpPr>
          <p:cNvPr id="24" name="Group 23">
            <a:extLst>
              <a:ext uri="{FF2B5EF4-FFF2-40B4-BE49-F238E27FC236}">
                <a16:creationId xmlns:a16="http://schemas.microsoft.com/office/drawing/2014/main" id="{CE267F4F-7082-F60F-A7B4-1D11694DE56E}"/>
              </a:ext>
            </a:extLst>
          </p:cNvPr>
          <p:cNvGrpSpPr/>
          <p:nvPr/>
        </p:nvGrpSpPr>
        <p:grpSpPr>
          <a:xfrm>
            <a:off x="5778312" y="7422975"/>
            <a:ext cx="1682303" cy="1450689"/>
            <a:chOff x="5869735" y="7414995"/>
            <a:chExt cx="1682303" cy="1450689"/>
          </a:xfrm>
        </p:grpSpPr>
        <p:sp>
          <p:nvSpPr>
            <p:cNvPr id="4117" name="Oval 4116">
              <a:extLst>
                <a:ext uri="{FF2B5EF4-FFF2-40B4-BE49-F238E27FC236}">
                  <a16:creationId xmlns:a16="http://schemas.microsoft.com/office/drawing/2014/main" id="{3EC03959-33E1-7010-6BFC-258806B95A87}"/>
                </a:ext>
              </a:extLst>
            </p:cNvPr>
            <p:cNvSpPr/>
            <p:nvPr/>
          </p:nvSpPr>
          <p:spPr>
            <a:xfrm>
              <a:off x="5979226" y="7414995"/>
              <a:ext cx="1572812" cy="1450689"/>
            </a:xfrm>
            <a:prstGeom prst="ellipse">
              <a:avLst/>
            </a:prstGeom>
            <a:solidFill>
              <a:schemeClr val="accent5">
                <a:alpha val="6339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9FF5575B-6DE7-FA8A-DBC9-C44524ABA3F8}"/>
                </a:ext>
              </a:extLst>
            </p:cNvPr>
            <p:cNvSpPr txBox="1"/>
            <p:nvPr/>
          </p:nvSpPr>
          <p:spPr>
            <a:xfrm>
              <a:off x="5869735" y="7794236"/>
              <a:ext cx="1682303" cy="5078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120" normalizeH="0" noProof="0" dirty="0">
                  <a:ln>
                    <a:noFill/>
                  </a:ln>
                  <a:effectLst/>
                  <a:uLnTx/>
                  <a:uFillTx/>
                  <a:latin typeface="Poppins Light" pitchFamily="2" charset="77"/>
                  <a:ea typeface="+mn-ea"/>
                  <a:cs typeface="Poppins Light" pitchFamily="2" charset="77"/>
                </a:rPr>
                <a:t>$97.8</a:t>
              </a:r>
              <a:r>
                <a:rPr kumimoji="0" lang="en-US" b="0" i="0" u="none" strike="noStrike" kern="1200" cap="none" spc="-120" normalizeH="0" noProof="0" dirty="0">
                  <a:ln>
                    <a:noFill/>
                  </a:ln>
                  <a:effectLst/>
                  <a:uLnTx/>
                  <a:uFillTx/>
                  <a:latin typeface="Poppins Light" pitchFamily="2" charset="77"/>
                  <a:ea typeface="+mn-ea"/>
                  <a:cs typeface="Poppins Light" pitchFamily="2" charset="77"/>
                </a:rPr>
                <a:t>milyar</a:t>
              </a:r>
            </a:p>
          </p:txBody>
        </p:sp>
        <p:sp>
          <p:nvSpPr>
            <p:cNvPr id="22" name="Text Placeholder 1">
              <a:extLst>
                <a:ext uri="{FF2B5EF4-FFF2-40B4-BE49-F238E27FC236}">
                  <a16:creationId xmlns:a16="http://schemas.microsoft.com/office/drawing/2014/main" id="{2E940ECA-8D6F-B58E-E6CB-27C2F722025D}"/>
                </a:ext>
              </a:extLst>
            </p:cNvPr>
            <p:cNvSpPr txBox="1">
              <a:spLocks/>
            </p:cNvSpPr>
            <p:nvPr/>
          </p:nvSpPr>
          <p:spPr>
            <a:xfrm>
              <a:off x="6398035" y="8263992"/>
              <a:ext cx="1043777" cy="36381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a:lnSpc>
                  <a:spcPct val="115000"/>
                </a:lnSpc>
                <a:spcBef>
                  <a:spcPts val="0"/>
                </a:spcBef>
                <a:spcAft>
                  <a:spcPts val="800"/>
                </a:spcAft>
              </a:pPr>
              <a:r>
                <a:rPr lang="tr-TR" sz="750" b="1" kern="100" dirty="0">
                  <a:effectLst/>
                  <a:latin typeface="Poppins" panose="00000500000000000000" pitchFamily="2" charset="0"/>
                  <a:ea typeface="Aptos" panose="020B0004020202020204" pitchFamily="34" charset="0"/>
                  <a:cs typeface="Poppins" panose="00000500000000000000" pitchFamily="2" charset="0"/>
                </a:rPr>
                <a:t>APAC, en büyük perakende medya bölgesi</a:t>
              </a:r>
              <a:r>
                <a:rPr lang="en-US" sz="750" b="1" kern="100" dirty="0">
                  <a:latin typeface="Poppins" panose="00000500000000000000" pitchFamily="2" charset="0"/>
                  <a:ea typeface="Aptos" panose="020B0004020202020204" pitchFamily="34" charset="0"/>
                  <a:cs typeface="Poppins" panose="00000500000000000000" pitchFamily="2" charset="0"/>
                </a:rPr>
                <a:t> </a:t>
              </a:r>
              <a:r>
                <a:rPr lang="en-US" sz="750" b="1" kern="100" dirty="0" err="1">
                  <a:latin typeface="Poppins" panose="00000500000000000000" pitchFamily="2" charset="0"/>
                  <a:ea typeface="Aptos" panose="020B0004020202020204" pitchFamily="34" charset="0"/>
                  <a:cs typeface="Poppins" panose="00000500000000000000" pitchFamily="2" charset="0"/>
                </a:rPr>
                <a:t>olması</a:t>
              </a:r>
              <a:r>
                <a:rPr lang="en-US" sz="750" b="1" kern="100" dirty="0">
                  <a:latin typeface="Poppins" panose="00000500000000000000" pitchFamily="2" charset="0"/>
                  <a:ea typeface="Aptos" panose="020B0004020202020204" pitchFamily="34" charset="0"/>
                  <a:cs typeface="Poppins" panose="00000500000000000000" pitchFamily="2" charset="0"/>
                </a:rPr>
                <a:t> </a:t>
              </a:r>
              <a:r>
                <a:rPr lang="en-US" sz="750" b="1" kern="100" dirty="0" err="1">
                  <a:latin typeface="Poppins" panose="00000500000000000000" pitchFamily="2" charset="0"/>
                  <a:ea typeface="Aptos" panose="020B0004020202020204" pitchFamily="34" charset="0"/>
                  <a:cs typeface="Poppins" panose="00000500000000000000" pitchFamily="2" charset="0"/>
                </a:rPr>
                <a:t>bekleniyor</a:t>
              </a:r>
              <a:r>
                <a:rPr lang="en-US" sz="750" b="1" kern="100" dirty="0">
                  <a:latin typeface="Poppins" panose="00000500000000000000" pitchFamily="2" charset="0"/>
                  <a:ea typeface="Aptos" panose="020B0004020202020204" pitchFamily="34" charset="0"/>
                  <a:cs typeface="Poppins" panose="00000500000000000000" pitchFamily="2" charset="0"/>
                </a:rPr>
                <a:t>.</a:t>
              </a:r>
              <a:endParaRPr lang="en-US" sz="750" b="1" kern="100" dirty="0">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Bef>
                  <a:spcPts val="0"/>
                </a:spcBef>
                <a:spcAft>
                  <a:spcPts val="800"/>
                </a:spcAft>
              </a:pPr>
              <a:r>
                <a:rPr lang="en-US" sz="750" b="1" kern="100" dirty="0">
                  <a:effectLst/>
                  <a:latin typeface="Poppins" panose="00000500000000000000" pitchFamily="2" charset="0"/>
                  <a:ea typeface="Aptos" panose="020B0004020202020204" pitchFamily="34" charset="0"/>
                  <a:cs typeface="Poppins" panose="00000500000000000000" pitchFamily="2" charset="0"/>
                </a:rPr>
                <a:t> </a:t>
              </a:r>
            </a:p>
          </p:txBody>
        </p:sp>
        <p:sp>
          <p:nvSpPr>
            <p:cNvPr id="23" name="Text Placeholder 1">
              <a:extLst>
                <a:ext uri="{FF2B5EF4-FFF2-40B4-BE49-F238E27FC236}">
                  <a16:creationId xmlns:a16="http://schemas.microsoft.com/office/drawing/2014/main" id="{FCE706D5-D492-460B-B108-4713D8154FB7}"/>
                </a:ext>
              </a:extLst>
            </p:cNvPr>
            <p:cNvSpPr txBox="1">
              <a:spLocks/>
            </p:cNvSpPr>
            <p:nvPr/>
          </p:nvSpPr>
          <p:spPr>
            <a:xfrm>
              <a:off x="6326544" y="7631661"/>
              <a:ext cx="878175" cy="29755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lvl="0" indent="0" algn="ctr" defTabSz="77724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sz="800" b="1" dirty="0">
                  <a:solidFill>
                    <a:srgbClr val="092656"/>
                  </a:solidFill>
                  <a:latin typeface="Poppins"/>
                  <a:cs typeface="Poppins"/>
                </a:rPr>
                <a:t>2025 ‘</a:t>
              </a:r>
              <a:r>
                <a:rPr lang="en-US" sz="800" b="1" dirty="0" err="1">
                  <a:solidFill>
                    <a:srgbClr val="092656"/>
                  </a:solidFill>
                  <a:latin typeface="Poppins"/>
                  <a:cs typeface="Poppins"/>
                </a:rPr>
                <a:t>te</a:t>
              </a:r>
              <a:endParaRPr kumimoji="0" lang="en-US" sz="800" b="1" i="0" u="none" strike="noStrike" kern="1200" cap="none" spc="0" normalizeH="0" baseline="0" noProof="0" dirty="0">
                <a:ln>
                  <a:noFill/>
                </a:ln>
                <a:solidFill>
                  <a:srgbClr val="092656"/>
                </a:solidFill>
                <a:effectLst/>
                <a:uLnTx/>
                <a:uFillTx/>
                <a:latin typeface="Poppins"/>
                <a:cs typeface="Poppins"/>
                <a:sym typeface="Poppins"/>
              </a:endParaRPr>
            </a:p>
          </p:txBody>
        </p:sp>
      </p:grpSp>
      <p:grpSp>
        <p:nvGrpSpPr>
          <p:cNvPr id="41" name="Group 40">
            <a:extLst>
              <a:ext uri="{FF2B5EF4-FFF2-40B4-BE49-F238E27FC236}">
                <a16:creationId xmlns:a16="http://schemas.microsoft.com/office/drawing/2014/main" id="{60F1D453-7637-FAAA-F1A7-6DF2654DBC41}"/>
              </a:ext>
            </a:extLst>
          </p:cNvPr>
          <p:cNvGrpSpPr/>
          <p:nvPr/>
        </p:nvGrpSpPr>
        <p:grpSpPr>
          <a:xfrm>
            <a:off x="-1069956" y="7401847"/>
            <a:ext cx="3837088" cy="1992770"/>
            <a:chOff x="-1069956" y="7401847"/>
            <a:chExt cx="3837088" cy="1992770"/>
          </a:xfrm>
        </p:grpSpPr>
        <p:grpSp>
          <p:nvGrpSpPr>
            <p:cNvPr id="25" name="Group 24">
              <a:extLst>
                <a:ext uri="{FF2B5EF4-FFF2-40B4-BE49-F238E27FC236}">
                  <a16:creationId xmlns:a16="http://schemas.microsoft.com/office/drawing/2014/main" id="{C3304C91-6F03-6B95-13C7-8C32A0A745A2}"/>
                </a:ext>
              </a:extLst>
            </p:cNvPr>
            <p:cNvGrpSpPr/>
            <p:nvPr/>
          </p:nvGrpSpPr>
          <p:grpSpPr>
            <a:xfrm>
              <a:off x="-1069956" y="7401847"/>
              <a:ext cx="3837088" cy="1948458"/>
              <a:chOff x="9259935" y="0"/>
              <a:chExt cx="6114663" cy="3104985"/>
            </a:xfrm>
          </p:grpSpPr>
          <p:sp>
            <p:nvSpPr>
              <p:cNvPr id="26" name="Freeform 25">
                <a:extLst>
                  <a:ext uri="{FF2B5EF4-FFF2-40B4-BE49-F238E27FC236}">
                    <a16:creationId xmlns:a16="http://schemas.microsoft.com/office/drawing/2014/main" id="{119BF165-781E-ABDF-F306-385236C064B3}"/>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2B25CF58-BBE2-1244-741C-21F07551818C}"/>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C545A2CA-CC3D-A7EE-E58F-7E7BCB18C534}"/>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1F38C16-4474-E7DF-0042-E1D6D233ED4F}"/>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9AEF1017-E1C2-6003-8AB9-DC2E493BE9E0}"/>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53A25F81-B33E-C3C9-BCF6-224B412B82C9}"/>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EEE8D04E-B16C-963F-D3F6-7D482720A817}"/>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2AEC019A-2A91-7E76-C855-2360BC20752D}"/>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B782C7D5-6807-A35D-DCBA-72FCAFDA91C3}"/>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35" name="Freeform 34">
                <a:extLst>
                  <a:ext uri="{FF2B5EF4-FFF2-40B4-BE49-F238E27FC236}">
                    <a16:creationId xmlns:a16="http://schemas.microsoft.com/office/drawing/2014/main" id="{B86852E2-BFDD-45F7-4574-35FF13C18C08}"/>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099783BA-4D1E-BC58-A90A-5E5A1E2124BB}"/>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F5842C1B-0752-E3A8-448F-93FF9F8AA51C}"/>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4" name="Freeform 43">
                <a:extLst>
                  <a:ext uri="{FF2B5EF4-FFF2-40B4-BE49-F238E27FC236}">
                    <a16:creationId xmlns:a16="http://schemas.microsoft.com/office/drawing/2014/main" id="{D1AFB868-7C3B-4DA8-43C7-306090AB6D70}"/>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EFCECA0-C761-A896-04FB-8534B90F7CF8}"/>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8C4A942B-649F-B435-017A-645D4B5E270D}"/>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3949007F-228F-0C6A-7173-94DAB8B938FF}"/>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8" name="Freeform 47">
                <a:extLst>
                  <a:ext uri="{FF2B5EF4-FFF2-40B4-BE49-F238E27FC236}">
                    <a16:creationId xmlns:a16="http://schemas.microsoft.com/office/drawing/2014/main" id="{D2EF0361-B4E3-764C-526E-E001B177132F}"/>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A73FEB57-89AF-889B-636C-490640B59074}"/>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AECEBACD-ED17-E88A-43A4-73489F313D5E}"/>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B08E2FC-DE32-5AAC-DC96-D380E5E979F6}"/>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38022A7D-C0F7-302A-E262-08790D19C9F6}"/>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330A820-8039-7203-C1D5-B4D1FC856FFA}"/>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5D70B4-4F48-86DE-8F7F-213D84A69B0F}"/>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6AE592AA-71F0-253F-C875-CF35AD8AD09A}"/>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FCBC34E-8C77-52F6-D983-8A0EFD10A4DE}"/>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9492AEC-12A1-B689-9EE4-D593BB65136D}"/>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4135" name="Oval 4134">
              <a:extLst>
                <a:ext uri="{FF2B5EF4-FFF2-40B4-BE49-F238E27FC236}">
                  <a16:creationId xmlns:a16="http://schemas.microsoft.com/office/drawing/2014/main" id="{823882F4-6039-0F2E-CDD7-70855F34D5BC}"/>
                </a:ext>
              </a:extLst>
            </p:cNvPr>
            <p:cNvSpPr/>
            <p:nvPr/>
          </p:nvSpPr>
          <p:spPr>
            <a:xfrm>
              <a:off x="697731" y="7748698"/>
              <a:ext cx="45719" cy="45719"/>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6" name="Oval 4135">
              <a:extLst>
                <a:ext uri="{FF2B5EF4-FFF2-40B4-BE49-F238E27FC236}">
                  <a16:creationId xmlns:a16="http://schemas.microsoft.com/office/drawing/2014/main" id="{803F16A4-C9DB-7994-F819-3CB002C6E039}"/>
                </a:ext>
              </a:extLst>
            </p:cNvPr>
            <p:cNvSpPr/>
            <p:nvPr/>
          </p:nvSpPr>
          <p:spPr>
            <a:xfrm>
              <a:off x="272281" y="9348898"/>
              <a:ext cx="45719" cy="45719"/>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7" name="Oval 4136">
              <a:extLst>
                <a:ext uri="{FF2B5EF4-FFF2-40B4-BE49-F238E27FC236}">
                  <a16:creationId xmlns:a16="http://schemas.microsoft.com/office/drawing/2014/main" id="{9E0B47E7-1D57-7600-CF71-0AAE7BDF8654}"/>
                </a:ext>
              </a:extLst>
            </p:cNvPr>
            <p:cNvSpPr/>
            <p:nvPr/>
          </p:nvSpPr>
          <p:spPr>
            <a:xfrm>
              <a:off x="1628006" y="9348898"/>
              <a:ext cx="45719" cy="45719"/>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9E40C00A-7989-B1A2-E6F7-A33881CB18A4}"/>
              </a:ext>
            </a:extLst>
          </p:cNvPr>
          <p:cNvGrpSpPr/>
          <p:nvPr/>
        </p:nvGrpSpPr>
        <p:grpSpPr>
          <a:xfrm>
            <a:off x="5143549" y="5145002"/>
            <a:ext cx="3875694" cy="1948458"/>
            <a:chOff x="5249566" y="4932967"/>
            <a:chExt cx="3875694" cy="1948458"/>
          </a:xfrm>
        </p:grpSpPr>
        <p:grpSp>
          <p:nvGrpSpPr>
            <p:cNvPr id="58" name="Group 57">
              <a:extLst>
                <a:ext uri="{FF2B5EF4-FFF2-40B4-BE49-F238E27FC236}">
                  <a16:creationId xmlns:a16="http://schemas.microsoft.com/office/drawing/2014/main" id="{7A7E7A69-FAE9-285D-0B85-E97FAE9093F4}"/>
                </a:ext>
              </a:extLst>
            </p:cNvPr>
            <p:cNvGrpSpPr/>
            <p:nvPr/>
          </p:nvGrpSpPr>
          <p:grpSpPr>
            <a:xfrm>
              <a:off x="5288172" y="4932967"/>
              <a:ext cx="3837088" cy="1948458"/>
              <a:chOff x="9259935" y="0"/>
              <a:chExt cx="6114663" cy="3104985"/>
            </a:xfrm>
          </p:grpSpPr>
          <p:sp>
            <p:nvSpPr>
              <p:cNvPr id="59" name="Freeform 58">
                <a:extLst>
                  <a:ext uri="{FF2B5EF4-FFF2-40B4-BE49-F238E27FC236}">
                    <a16:creationId xmlns:a16="http://schemas.microsoft.com/office/drawing/2014/main" id="{1B15CF0C-DDB9-5BDA-DBD3-E1C73D69B36D}"/>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4E7A768-14AD-D012-674E-B9FAAA0C32AE}"/>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9EF74274-EC43-EFE5-347D-64B6EB3CEAE8}"/>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51F2D468-5D17-1C6F-5CBF-F4D7350D5EC7}"/>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3938DBBE-1C14-2B09-E74A-481156555185}"/>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096" name="Freeform 4095">
                <a:extLst>
                  <a:ext uri="{FF2B5EF4-FFF2-40B4-BE49-F238E27FC236}">
                    <a16:creationId xmlns:a16="http://schemas.microsoft.com/office/drawing/2014/main" id="{66D6C266-5A4C-6FF5-5AFF-A82A65668942}"/>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097" name="Freeform 4096">
                <a:extLst>
                  <a:ext uri="{FF2B5EF4-FFF2-40B4-BE49-F238E27FC236}">
                    <a16:creationId xmlns:a16="http://schemas.microsoft.com/office/drawing/2014/main" id="{1A05AD64-A819-D2F8-89FE-2FADF10AE240}"/>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099" name="Freeform 4098">
                <a:extLst>
                  <a:ext uri="{FF2B5EF4-FFF2-40B4-BE49-F238E27FC236}">
                    <a16:creationId xmlns:a16="http://schemas.microsoft.com/office/drawing/2014/main" id="{8711577E-DF92-4879-9A37-93B2F86D6C10}"/>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101" name="Freeform 4100">
                <a:extLst>
                  <a:ext uri="{FF2B5EF4-FFF2-40B4-BE49-F238E27FC236}">
                    <a16:creationId xmlns:a16="http://schemas.microsoft.com/office/drawing/2014/main" id="{67ED7AFF-FA97-16F6-F79D-0898443D19E4}"/>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102" name="Freeform 4101">
                <a:extLst>
                  <a:ext uri="{FF2B5EF4-FFF2-40B4-BE49-F238E27FC236}">
                    <a16:creationId xmlns:a16="http://schemas.microsoft.com/office/drawing/2014/main" id="{3BB8561A-1FCE-4E65-D66E-6007C4823A1E}"/>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103" name="Freeform 4102">
                <a:extLst>
                  <a:ext uri="{FF2B5EF4-FFF2-40B4-BE49-F238E27FC236}">
                    <a16:creationId xmlns:a16="http://schemas.microsoft.com/office/drawing/2014/main" id="{6538B23E-83C4-CD78-6661-50A5E8523F7A}"/>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104" name="Freeform 4103">
                <a:extLst>
                  <a:ext uri="{FF2B5EF4-FFF2-40B4-BE49-F238E27FC236}">
                    <a16:creationId xmlns:a16="http://schemas.microsoft.com/office/drawing/2014/main" id="{6F326A20-149F-456D-DC97-D9CF904C4246}"/>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105" name="Freeform 4104">
                <a:extLst>
                  <a:ext uri="{FF2B5EF4-FFF2-40B4-BE49-F238E27FC236}">
                    <a16:creationId xmlns:a16="http://schemas.microsoft.com/office/drawing/2014/main" id="{2D74F0A3-5204-38E3-A792-31480C038E89}"/>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122" name="Freeform 4121">
                <a:extLst>
                  <a:ext uri="{FF2B5EF4-FFF2-40B4-BE49-F238E27FC236}">
                    <a16:creationId xmlns:a16="http://schemas.microsoft.com/office/drawing/2014/main" id="{68DCE60D-1D21-C3DE-882F-D1642BA8DC26}"/>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123" name="Freeform 4122">
                <a:extLst>
                  <a:ext uri="{FF2B5EF4-FFF2-40B4-BE49-F238E27FC236}">
                    <a16:creationId xmlns:a16="http://schemas.microsoft.com/office/drawing/2014/main" id="{06E07668-E6DB-53A9-DBCD-04BB13AFA61A}"/>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4124" name="Freeform 4123">
                <a:extLst>
                  <a:ext uri="{FF2B5EF4-FFF2-40B4-BE49-F238E27FC236}">
                    <a16:creationId xmlns:a16="http://schemas.microsoft.com/office/drawing/2014/main" id="{9A32DF61-96D5-D02F-B11D-C922A201FF5B}"/>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125" name="Freeform 4124">
                <a:extLst>
                  <a:ext uri="{FF2B5EF4-FFF2-40B4-BE49-F238E27FC236}">
                    <a16:creationId xmlns:a16="http://schemas.microsoft.com/office/drawing/2014/main" id="{5E5E8830-EC50-DD6D-09C2-1F9FE78E6330}"/>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126" name="Freeform 4125">
                <a:extLst>
                  <a:ext uri="{FF2B5EF4-FFF2-40B4-BE49-F238E27FC236}">
                    <a16:creationId xmlns:a16="http://schemas.microsoft.com/office/drawing/2014/main" id="{D140C12F-A65A-18DA-E87B-F5CE74FE062A}"/>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127" name="Freeform 4126">
                <a:extLst>
                  <a:ext uri="{FF2B5EF4-FFF2-40B4-BE49-F238E27FC236}">
                    <a16:creationId xmlns:a16="http://schemas.microsoft.com/office/drawing/2014/main" id="{E9458279-D893-08B4-7D02-3A91EF310045}"/>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4128" name="Freeform 4127">
                <a:extLst>
                  <a:ext uri="{FF2B5EF4-FFF2-40B4-BE49-F238E27FC236}">
                    <a16:creationId xmlns:a16="http://schemas.microsoft.com/office/drawing/2014/main" id="{825B504E-3499-1677-54EA-4BCB549ED80A}"/>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129" name="Freeform 4128">
                <a:extLst>
                  <a:ext uri="{FF2B5EF4-FFF2-40B4-BE49-F238E27FC236}">
                    <a16:creationId xmlns:a16="http://schemas.microsoft.com/office/drawing/2014/main" id="{798914D4-4F6E-39EB-9F86-65A4CD4DBEAE}"/>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130" name="Freeform 4129">
                <a:extLst>
                  <a:ext uri="{FF2B5EF4-FFF2-40B4-BE49-F238E27FC236}">
                    <a16:creationId xmlns:a16="http://schemas.microsoft.com/office/drawing/2014/main" id="{735D6039-84CA-8ADA-FEC4-B15D6FBB57DF}"/>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131" name="Freeform 4130">
                <a:extLst>
                  <a:ext uri="{FF2B5EF4-FFF2-40B4-BE49-F238E27FC236}">
                    <a16:creationId xmlns:a16="http://schemas.microsoft.com/office/drawing/2014/main" id="{C060D901-3DD3-6005-7826-2902B30CFD10}"/>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132" name="Freeform 4131">
                <a:extLst>
                  <a:ext uri="{FF2B5EF4-FFF2-40B4-BE49-F238E27FC236}">
                    <a16:creationId xmlns:a16="http://schemas.microsoft.com/office/drawing/2014/main" id="{22C4350F-9445-9851-9AF6-DAAC16DD40D9}"/>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133" name="Freeform 4132">
                <a:extLst>
                  <a:ext uri="{FF2B5EF4-FFF2-40B4-BE49-F238E27FC236}">
                    <a16:creationId xmlns:a16="http://schemas.microsoft.com/office/drawing/2014/main" id="{79880AE1-2C20-E5C1-EF43-7A7DD9339733}"/>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134" name="Freeform 4133">
                <a:extLst>
                  <a:ext uri="{FF2B5EF4-FFF2-40B4-BE49-F238E27FC236}">
                    <a16:creationId xmlns:a16="http://schemas.microsoft.com/office/drawing/2014/main" id="{6C070EDC-2C67-7417-161F-CF587B512565}"/>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4138" name="Oval 4137">
              <a:extLst>
                <a:ext uri="{FF2B5EF4-FFF2-40B4-BE49-F238E27FC236}">
                  <a16:creationId xmlns:a16="http://schemas.microsoft.com/office/drawing/2014/main" id="{509355A4-4ECE-C3CE-447C-BEA022F51505}"/>
                </a:ext>
              </a:extLst>
            </p:cNvPr>
            <p:cNvSpPr/>
            <p:nvPr/>
          </p:nvSpPr>
          <p:spPr>
            <a:xfrm>
              <a:off x="5249566" y="6080923"/>
              <a:ext cx="45719" cy="45719"/>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38303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82615-EEF7-13CA-2DC9-B3786526605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89A7CD3-AFF6-09E6-2411-505A27BB5863}"/>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17</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10" name="Picture 9" descr="A blue and black logo&#10;&#10;Description automatically generated">
            <a:extLst>
              <a:ext uri="{FF2B5EF4-FFF2-40B4-BE49-F238E27FC236}">
                <a16:creationId xmlns:a16="http://schemas.microsoft.com/office/drawing/2014/main" id="{C1A9731C-1CF2-0BC9-CD75-D6406FF7A71D}"/>
              </a:ext>
            </a:extLst>
          </p:cNvPr>
          <p:cNvPicPr>
            <a:picLocks noChangeAspect="1"/>
          </p:cNvPicPr>
          <p:nvPr/>
        </p:nvPicPr>
        <p:blipFill>
          <a:blip r:embed="rId3"/>
          <a:stretch>
            <a:fillRect/>
          </a:stretch>
        </p:blipFill>
        <p:spPr>
          <a:xfrm>
            <a:off x="6495276" y="332839"/>
            <a:ext cx="897530" cy="256235"/>
          </a:xfrm>
          <a:prstGeom prst="rect">
            <a:avLst/>
          </a:prstGeom>
        </p:spPr>
      </p:pic>
      <p:sp>
        <p:nvSpPr>
          <p:cNvPr id="8" name="Text Placeholder 1">
            <a:extLst>
              <a:ext uri="{FF2B5EF4-FFF2-40B4-BE49-F238E27FC236}">
                <a16:creationId xmlns:a16="http://schemas.microsoft.com/office/drawing/2014/main" id="{C0EA551A-8261-EEA0-9D73-43E7B47474D1}"/>
              </a:ext>
            </a:extLst>
          </p:cNvPr>
          <p:cNvSpPr txBox="1">
            <a:spLocks/>
          </p:cNvSpPr>
          <p:nvPr/>
        </p:nvSpPr>
        <p:spPr>
          <a:xfrm>
            <a:off x="495301" y="651685"/>
            <a:ext cx="6619486" cy="293367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20000"/>
              </a:lnSpc>
              <a:spcBef>
                <a:spcPts val="0"/>
              </a:spcBef>
              <a:spcAft>
                <a:spcPts val="0"/>
              </a:spcAft>
              <a:buClrTx/>
              <a:buSzPts val="1100"/>
              <a:buFont typeface="Arial" panose="020B0604020202020204" pitchFamily="34" charset="0"/>
              <a:buNone/>
              <a:tabLst/>
              <a:defRPr/>
            </a:pPr>
            <a:r>
              <a:rPr kumimoji="0" lang="en-US" sz="1600" b="1" i="0" u="none" strike="noStrike" kern="1200" cap="none" spc="0" normalizeH="0" baseline="0" noProof="0" dirty="0" err="1">
                <a:ln>
                  <a:noFill/>
                </a:ln>
                <a:solidFill>
                  <a:srgbClr val="092656"/>
                </a:solidFill>
                <a:effectLst/>
                <a:uLnTx/>
                <a:uFillTx/>
                <a:latin typeface="Poppins"/>
                <a:cs typeface="Poppins"/>
                <a:sym typeface="Poppins"/>
              </a:rPr>
              <a:t>Diğer</a:t>
            </a:r>
            <a:r>
              <a:rPr kumimoji="0" lang="en-US" sz="1600" b="1" i="0" u="none" strike="noStrike" kern="1200" cap="none" spc="0" normalizeH="0" baseline="0" noProof="0" dirty="0">
                <a:ln>
                  <a:noFill/>
                </a:ln>
                <a:solidFill>
                  <a:srgbClr val="092656"/>
                </a:solidFill>
                <a:effectLst/>
                <a:uLnTx/>
                <a:uFillTx/>
                <a:latin typeface="Poppins"/>
                <a:cs typeface="Poppins"/>
                <a:sym typeface="Poppins"/>
              </a:rPr>
              <a:t> </a:t>
            </a:r>
            <a:r>
              <a:rPr kumimoji="0" lang="en-US" sz="1600" b="1" i="0" u="none" strike="noStrike" kern="1200" cap="none" spc="0" normalizeH="0" baseline="0" noProof="0" dirty="0" err="1">
                <a:ln>
                  <a:noFill/>
                </a:ln>
                <a:solidFill>
                  <a:srgbClr val="092656"/>
                </a:solidFill>
                <a:effectLst/>
                <a:uLnTx/>
                <a:uFillTx/>
                <a:latin typeface="Poppins"/>
                <a:cs typeface="Poppins"/>
                <a:sym typeface="Poppins"/>
              </a:rPr>
              <a:t>Dijital</a:t>
            </a:r>
            <a:endParaRPr kumimoji="0" lang="en-US" sz="1600" b="1" i="0" u="none" strike="noStrike" kern="1200" cap="none" spc="0" normalizeH="0" baseline="0" noProof="0" dirty="0">
              <a:ln>
                <a:noFill/>
              </a:ln>
              <a:solidFill>
                <a:srgbClr val="092656"/>
              </a:solidFill>
              <a:effectLst/>
              <a:uLnTx/>
              <a:uFillTx/>
              <a:latin typeface="Poppins"/>
              <a:cs typeface="Poppins"/>
              <a:sym typeface="Poppins"/>
            </a:endParaRPr>
          </a:p>
          <a:p>
            <a:pPr marL="7620" marR="0" lvl="0" indent="0" algn="l" defTabSz="777240" rtl="0" eaLnBrk="1" fontAlgn="auto" latinLnBrk="0" hangingPunct="1">
              <a:lnSpc>
                <a:spcPct val="113999"/>
              </a:lnSpc>
              <a:spcBef>
                <a:spcPts val="0"/>
              </a:spcBef>
              <a:spcAft>
                <a:spcPts val="0"/>
              </a:spcAft>
              <a:buClrTx/>
              <a:buSzPts val="1100"/>
              <a:buFont typeface="Arial" panose="020B0604020202020204" pitchFamily="34" charset="0"/>
              <a:buNone/>
              <a:tabLst/>
              <a:defRPr/>
            </a:pP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TikTok, Red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YouTube'un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çoğu</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sosyal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çevrimiçi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video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platformlarını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içeren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saf</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gelirlerin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büyük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kategorisinin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2024'te %12,9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büyümesi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Bu, 2023'te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zaten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güçlü</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büyüme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%11,0'lık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artış</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göz</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önüne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alındığında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oldukça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etkileyici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başarı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Önümüzdeki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beş</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yıl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içinde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büyümenin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hafifçe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yavaşlaması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reklamcılığın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tamamından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hızlı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tr-TR" sz="1000" b="0" i="0" u="none" strike="noStrike" kern="1200" cap="none" spc="0" normalizeH="0" baseline="0" noProof="0" dirty="0">
                <a:ln>
                  <a:noFill/>
                </a:ln>
                <a:solidFill>
                  <a:srgbClr val="092656"/>
                </a:solidFill>
                <a:effectLst/>
                <a:uLnTx/>
                <a:uFillTx/>
                <a:latin typeface="Georgia" panose="02040502050405020303"/>
                <a:cs typeface="Poppins"/>
                <a:sym typeface="Poppins"/>
              </a:rPr>
              <a:t>olmaya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devam</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edecek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2025'te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diğer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gelirlerin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402,5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dolara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ulaşması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toplam</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gelirinin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%36,1'ini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oluşturması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ve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toplam</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TV,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radyo</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basılı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materyaller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dış</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mekan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reklamları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ve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sinema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gelirlerinden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100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dolar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fazla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olması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a:t>
            </a:r>
            <a:r>
              <a:rPr kumimoji="0" lang="tr-TR"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Bu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kanal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çok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çeşitli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formatları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satın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alma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mekanizmalarını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ve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platformları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kapsadığı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tek</a:t>
            </a:r>
            <a:r>
              <a:rPr kumimoji="0" lang="tr-TR"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düze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düşünülmemelidir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tüm</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varyasyonlar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arasında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markaların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marka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farklılaştırmasına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ve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uzun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vadeli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KPI'lara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raporun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başında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tartışıldığı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öncelik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verme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zorunluluğu</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büyük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önem</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taşımaktadır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Yapay</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zeka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tarafından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üretilen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içerik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platformlarda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artış</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gösterebilir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 hem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yaratıcılar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hem de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platformların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sağladığı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otomatik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araçları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kullanan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reklamverenler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tarafından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 ve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içerik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hacminin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büyüklüğü</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hem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izleyiciler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hem de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markalar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üzerinde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tr-TR" sz="1000" b="0" i="0" u="none" strike="noStrike" kern="1200" cap="none" spc="0" normalizeH="0" baseline="0" noProof="0" dirty="0">
                <a:ln>
                  <a:noFill/>
                </a:ln>
                <a:solidFill>
                  <a:srgbClr val="092656"/>
                </a:solidFill>
                <a:effectLst/>
                <a:uLnTx/>
                <a:uFillTx/>
                <a:latin typeface="Georgia" panose="02040502050405020303"/>
                <a:cs typeface="Poppins"/>
                <a:sym typeface="Poppins"/>
              </a:rPr>
              <a:t>önemli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etki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yaratabilir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a:t>
            </a:r>
            <a:b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br>
            <a:endPar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endParaRPr>
          </a:p>
          <a:p>
            <a:pPr marL="7620" marR="0" lvl="0" indent="0" algn="l" defTabSz="777240" rtl="0" eaLnBrk="1" fontAlgn="auto" latinLnBrk="0" hangingPunct="1">
              <a:lnSpc>
                <a:spcPct val="113999"/>
              </a:lnSpc>
              <a:spcBef>
                <a:spcPts val="0"/>
              </a:spcBef>
              <a:spcAft>
                <a:spcPts val="0"/>
              </a:spcAft>
              <a:buClrTx/>
              <a:buSzPts val="1100"/>
              <a:buFont typeface="Arial" panose="020B0604020202020204" pitchFamily="34" charset="0"/>
              <a:buNone/>
              <a:tabLst/>
              <a:defRPr/>
            </a:pP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Dağınıklığı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ortadan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kaldıran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mesajlar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oluşturmanın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algoritma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ayarlamalarını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yönlendirmenin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yanı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sıra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(Meta,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yakın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zamanda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Threads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platformunun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kullanıcının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ağındaki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gönderilere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öncelik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vereceğini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duyurdu</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markaların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aynı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zamanda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büyük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platformların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karşılaştığı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yasal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düzenleyici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soruları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da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dikkate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alması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gerekiyor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2024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yılı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içerisinde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gerçekleştirilen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aksiyonlardan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bazıları</a:t>
            </a:r>
            <a:r>
              <a:rPr lang="tr-TR" sz="1000" dirty="0">
                <a:solidFill>
                  <a:srgbClr val="092656"/>
                </a:solidFill>
                <a:latin typeface="Georgia" panose="02040502050405020303"/>
                <a:cs typeface="Poppins"/>
              </a:rPr>
              <a:t>:</a:t>
            </a:r>
            <a:endPar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endParaRPr>
          </a:p>
        </p:txBody>
      </p:sp>
      <p:grpSp>
        <p:nvGrpSpPr>
          <p:cNvPr id="42" name="Group 41">
            <a:extLst>
              <a:ext uri="{FF2B5EF4-FFF2-40B4-BE49-F238E27FC236}">
                <a16:creationId xmlns:a16="http://schemas.microsoft.com/office/drawing/2014/main" id="{4226C49A-64B3-5F50-D429-D14BFD23BF78}"/>
              </a:ext>
            </a:extLst>
          </p:cNvPr>
          <p:cNvGrpSpPr/>
          <p:nvPr/>
        </p:nvGrpSpPr>
        <p:grpSpPr>
          <a:xfrm>
            <a:off x="247225" y="9636847"/>
            <a:ext cx="1883354" cy="423802"/>
            <a:chOff x="88616" y="8213726"/>
            <a:chExt cx="755712" cy="170255"/>
          </a:xfrm>
        </p:grpSpPr>
        <p:grpSp>
          <p:nvGrpSpPr>
            <p:cNvPr id="56" name="Group 55">
              <a:extLst>
                <a:ext uri="{FF2B5EF4-FFF2-40B4-BE49-F238E27FC236}">
                  <a16:creationId xmlns:a16="http://schemas.microsoft.com/office/drawing/2014/main" id="{24B74EB9-9151-A948-76C2-43842580B2A1}"/>
                </a:ext>
              </a:extLst>
            </p:cNvPr>
            <p:cNvGrpSpPr/>
            <p:nvPr/>
          </p:nvGrpSpPr>
          <p:grpSpPr>
            <a:xfrm>
              <a:off x="88616" y="8213726"/>
              <a:ext cx="755712" cy="170255"/>
              <a:chOff x="88616" y="8157882"/>
              <a:chExt cx="755712" cy="226099"/>
            </a:xfrm>
          </p:grpSpPr>
          <p:cxnSp>
            <p:nvCxnSpPr>
              <p:cNvPr id="66" name="Straight Connector 65">
                <a:extLst>
                  <a:ext uri="{FF2B5EF4-FFF2-40B4-BE49-F238E27FC236}">
                    <a16:creationId xmlns:a16="http://schemas.microsoft.com/office/drawing/2014/main" id="{0E8468B4-A326-A016-0DAC-641B1634BABC}"/>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66106E6-B550-7940-29A7-00E57495EF12}"/>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EB9D91D-E330-3B50-00B6-42825A593904}"/>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E87177EE-E3BD-527A-9066-F99DC9B4B819}"/>
                </a:ext>
              </a:extLst>
            </p:cNvPr>
            <p:cNvGrpSpPr/>
            <p:nvPr/>
          </p:nvGrpSpPr>
          <p:grpSpPr>
            <a:xfrm>
              <a:off x="173130" y="8308975"/>
              <a:ext cx="605163" cy="75006"/>
              <a:chOff x="173130" y="8289549"/>
              <a:chExt cx="605163" cy="94432"/>
            </a:xfrm>
          </p:grpSpPr>
          <p:cxnSp>
            <p:nvCxnSpPr>
              <p:cNvPr id="58" name="Straight Connector 57">
                <a:extLst>
                  <a:ext uri="{FF2B5EF4-FFF2-40B4-BE49-F238E27FC236}">
                    <a16:creationId xmlns:a16="http://schemas.microsoft.com/office/drawing/2014/main" id="{AB040CC9-3643-8160-6E17-4C7C7BE19233}"/>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E294CD8-3773-0153-B7F5-470799DF94D9}"/>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A737883-197D-0002-9C71-B7EDA017CEC3}"/>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213EDC1-97CD-C910-964F-29E4F10C5B65}"/>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6454603-8906-8BE4-1E14-E7A82EFBBF84}"/>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279E3BF-CDD6-396B-B448-F359DC7578A9}"/>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20736E4-12FB-E8CB-35C7-3466EC38D8E0}"/>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02AF3B0-7653-8810-32FE-E1BBC1F09A9D}"/>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3" name="Straight Connector 12">
            <a:extLst>
              <a:ext uri="{FF2B5EF4-FFF2-40B4-BE49-F238E27FC236}">
                <a16:creationId xmlns:a16="http://schemas.microsoft.com/office/drawing/2014/main" id="{82D005E6-BC10-575C-CA5F-002A113F7AE0}"/>
              </a:ext>
            </a:extLst>
          </p:cNvPr>
          <p:cNvCxnSpPr>
            <a:cxnSpLocks/>
          </p:cNvCxnSpPr>
          <p:nvPr/>
        </p:nvCxnSpPr>
        <p:spPr>
          <a:xfrm>
            <a:off x="0" y="490497"/>
            <a:ext cx="515566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735A74AB-E2BE-7D9F-9254-6037003825E0}"/>
              </a:ext>
            </a:extLst>
          </p:cNvPr>
          <p:cNvSpPr txBox="1">
            <a:spLocks/>
          </p:cNvSpPr>
          <p:nvPr/>
        </p:nvSpPr>
        <p:spPr>
          <a:xfrm>
            <a:off x="495301" y="241591"/>
            <a:ext cx="4686299"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DİJİTAL</a:t>
            </a:r>
            <a:endParaRPr lang="en-US" sz="600" b="1" spc="40" dirty="0">
              <a:solidFill>
                <a:schemeClr val="accent6"/>
              </a:solidFill>
              <a:latin typeface="Poppins" pitchFamily="2" charset="77"/>
              <a:cs typeface="Poppins" pitchFamily="2" charset="77"/>
            </a:endParaRPr>
          </a:p>
        </p:txBody>
      </p:sp>
      <p:sp>
        <p:nvSpPr>
          <p:cNvPr id="12" name="Text Placeholder 1">
            <a:extLst>
              <a:ext uri="{FF2B5EF4-FFF2-40B4-BE49-F238E27FC236}">
                <a16:creationId xmlns:a16="http://schemas.microsoft.com/office/drawing/2014/main" id="{F4906C20-CCD5-88DF-F331-9A16F54F295C}"/>
              </a:ext>
            </a:extLst>
          </p:cNvPr>
          <p:cNvSpPr txBox="1">
            <a:spLocks/>
          </p:cNvSpPr>
          <p:nvPr/>
        </p:nvSpPr>
        <p:spPr>
          <a:xfrm>
            <a:off x="2265113" y="4618751"/>
            <a:ext cx="4739550" cy="37026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0"/>
              </a:spcAft>
              <a:defRPr/>
            </a:pPr>
            <a:r>
              <a:rPr kumimoji="0" lang="en-US" b="1" u="none" strike="noStrike" kern="1200" cap="none" spc="0" normalizeH="0" baseline="0" noProof="0" dirty="0" err="1">
                <a:ln>
                  <a:noFill/>
                </a:ln>
                <a:solidFill>
                  <a:srgbClr val="092656"/>
                </a:solidFill>
                <a:effectLst/>
                <a:uLnTx/>
                <a:uFillTx/>
                <a:latin typeface="Georgia"/>
                <a:cs typeface="Poppins"/>
                <a:sym typeface="Poppins"/>
              </a:rPr>
              <a:t>ABD'de</a:t>
            </a:r>
            <a:r>
              <a:rPr kumimoji="0" lang="en-US" b="1" u="none" strike="noStrike" kern="1200" cap="none" spc="0" normalizeH="0" baseline="0" noProof="0" dirty="0">
                <a:ln>
                  <a:noFill/>
                </a:ln>
                <a:solidFill>
                  <a:srgbClr val="092656"/>
                </a:solidFill>
                <a:effectLst/>
                <a:uLnTx/>
                <a:uFillTx/>
                <a:latin typeface="Georgia"/>
                <a:cs typeface="Poppins"/>
                <a:sym typeface="Poppins"/>
              </a:rPr>
              <a:t> </a:t>
            </a:r>
            <a:r>
              <a:rPr kumimoji="0" lang="en-US" b="1" u="none" strike="noStrike" kern="1200" cap="none" spc="0" normalizeH="0" baseline="0" noProof="0" dirty="0" err="1">
                <a:ln>
                  <a:noFill/>
                </a:ln>
                <a:solidFill>
                  <a:srgbClr val="092656"/>
                </a:solidFill>
                <a:effectLst/>
                <a:uLnTx/>
                <a:uFillTx/>
                <a:latin typeface="Georgia"/>
                <a:cs typeface="Poppins"/>
                <a:sym typeface="Poppins"/>
              </a:rPr>
              <a:t>ulusal</a:t>
            </a:r>
            <a:r>
              <a:rPr kumimoji="0" lang="en-US" b="1" u="none" strike="noStrike" kern="1200" cap="none" spc="0" normalizeH="0" baseline="0" noProof="0" dirty="0">
                <a:ln>
                  <a:noFill/>
                </a:ln>
                <a:solidFill>
                  <a:srgbClr val="092656"/>
                </a:solidFill>
                <a:effectLst/>
                <a:uLnTx/>
                <a:uFillTx/>
                <a:latin typeface="Georgia"/>
                <a:cs typeface="Poppins"/>
                <a:sym typeface="Poppins"/>
              </a:rPr>
              <a:t> </a:t>
            </a:r>
            <a:r>
              <a:rPr kumimoji="0" lang="en-US" b="1" u="none" strike="noStrike" kern="1200" cap="none" spc="0" normalizeH="0" baseline="0" noProof="0" dirty="0" err="1">
                <a:ln>
                  <a:noFill/>
                </a:ln>
                <a:solidFill>
                  <a:srgbClr val="092656"/>
                </a:solidFill>
                <a:effectLst/>
                <a:uLnTx/>
                <a:uFillTx/>
                <a:latin typeface="Georgia"/>
                <a:cs typeface="Poppins"/>
                <a:sym typeface="Poppins"/>
              </a:rPr>
              <a:t>güvenlik</a:t>
            </a:r>
            <a:r>
              <a:rPr kumimoji="0" lang="en-US" b="1" u="none" strike="noStrike" kern="1200" cap="none" spc="0" normalizeH="0" baseline="0" noProof="0" dirty="0">
                <a:ln>
                  <a:noFill/>
                </a:ln>
                <a:solidFill>
                  <a:srgbClr val="092656"/>
                </a:solidFill>
                <a:effectLst/>
                <a:uLnTx/>
                <a:uFillTx/>
                <a:latin typeface="Georgia"/>
                <a:cs typeface="Poppins"/>
                <a:sym typeface="Poppins"/>
              </a:rPr>
              <a:t> </a:t>
            </a:r>
            <a:r>
              <a:rPr kumimoji="0" lang="en-US" b="1" u="none" strike="noStrike" kern="1200" cap="none" spc="0" normalizeH="0" baseline="0" noProof="0" dirty="0" err="1">
                <a:ln>
                  <a:noFill/>
                </a:ln>
                <a:solidFill>
                  <a:srgbClr val="092656"/>
                </a:solidFill>
                <a:effectLst/>
                <a:uLnTx/>
                <a:uFillTx/>
                <a:latin typeface="Georgia"/>
                <a:cs typeface="Poppins"/>
                <a:sym typeface="Poppins"/>
              </a:rPr>
              <a:t>endişeleri</a:t>
            </a:r>
            <a:r>
              <a:rPr kumimoji="0" lang="en-US" b="1" u="none" strike="noStrike" kern="1200" cap="none" spc="0" normalizeH="0" baseline="0" noProof="0" dirty="0">
                <a:ln>
                  <a:noFill/>
                </a:ln>
                <a:solidFill>
                  <a:srgbClr val="092656"/>
                </a:solidFill>
                <a:effectLst/>
                <a:uLnTx/>
                <a:uFillTx/>
                <a:latin typeface="Georgia"/>
                <a:cs typeface="Poppins"/>
                <a:sym typeface="Poppins"/>
              </a:rPr>
              <a:t> </a:t>
            </a:r>
            <a:r>
              <a:rPr kumimoji="0" lang="en-US" b="1" u="none" strike="noStrike" kern="1200" cap="none" spc="0" normalizeH="0" baseline="0" noProof="0" dirty="0" err="1">
                <a:ln>
                  <a:noFill/>
                </a:ln>
                <a:solidFill>
                  <a:srgbClr val="092656"/>
                </a:solidFill>
                <a:effectLst/>
                <a:uLnTx/>
                <a:uFillTx/>
                <a:latin typeface="Georgia"/>
                <a:cs typeface="Poppins"/>
                <a:sym typeface="Poppins"/>
              </a:rPr>
              <a:t>nedeniyle</a:t>
            </a:r>
            <a:r>
              <a:rPr kumimoji="0" lang="en-US" b="1" u="none" strike="noStrike" kern="1200" cap="none" spc="0" normalizeH="0" baseline="0" noProof="0" dirty="0">
                <a:ln>
                  <a:noFill/>
                </a:ln>
                <a:solidFill>
                  <a:srgbClr val="092656"/>
                </a:solidFill>
                <a:effectLst/>
                <a:uLnTx/>
                <a:uFillTx/>
                <a:latin typeface="Georgia"/>
                <a:cs typeface="Poppins"/>
                <a:sym typeface="Poppins"/>
              </a:rPr>
              <a:t> </a:t>
            </a:r>
            <a:r>
              <a:rPr kumimoji="0" lang="en-US" b="1" u="none" strike="noStrike" kern="1200" cap="none" spc="0" normalizeH="0" baseline="0" noProof="0" dirty="0" err="1">
                <a:ln>
                  <a:noFill/>
                </a:ln>
                <a:solidFill>
                  <a:srgbClr val="092656"/>
                </a:solidFill>
                <a:effectLst/>
                <a:uLnTx/>
                <a:uFillTx/>
                <a:latin typeface="Georgia"/>
                <a:cs typeface="Poppins"/>
                <a:sym typeface="Poppins"/>
              </a:rPr>
              <a:t>TikTok'un</a:t>
            </a:r>
            <a:r>
              <a:rPr kumimoji="0" lang="en-US" b="1" u="none" strike="noStrike" kern="1200" cap="none" spc="0" normalizeH="0" baseline="0" noProof="0" dirty="0">
                <a:ln>
                  <a:noFill/>
                </a:ln>
                <a:solidFill>
                  <a:srgbClr val="092656"/>
                </a:solidFill>
                <a:effectLst/>
                <a:uLnTx/>
                <a:uFillTx/>
                <a:latin typeface="Georgia"/>
                <a:cs typeface="Poppins"/>
                <a:sym typeface="Poppins"/>
              </a:rPr>
              <a:t> </a:t>
            </a:r>
            <a:r>
              <a:rPr kumimoji="0" lang="en-US" b="1" u="none" strike="noStrike" kern="1200" cap="none" spc="0" normalizeH="0" baseline="0" noProof="0" dirty="0" err="1">
                <a:ln>
                  <a:noFill/>
                </a:ln>
                <a:solidFill>
                  <a:srgbClr val="092656"/>
                </a:solidFill>
                <a:effectLst/>
                <a:uLnTx/>
                <a:uFillTx/>
                <a:latin typeface="Georgia"/>
                <a:cs typeface="Poppins"/>
                <a:sym typeface="Poppins"/>
              </a:rPr>
              <a:t>uygulamasına</a:t>
            </a:r>
            <a:r>
              <a:rPr kumimoji="0" lang="en-US" b="1" u="none" strike="noStrike" kern="1200" cap="none" spc="0" normalizeH="0" baseline="0" noProof="0" dirty="0">
                <a:ln>
                  <a:noFill/>
                </a:ln>
                <a:solidFill>
                  <a:srgbClr val="092656"/>
                </a:solidFill>
                <a:effectLst/>
                <a:uLnTx/>
                <a:uFillTx/>
                <a:latin typeface="Georgia"/>
                <a:cs typeface="Poppins"/>
                <a:sym typeface="Poppins"/>
              </a:rPr>
              <a:t> </a:t>
            </a:r>
            <a:r>
              <a:rPr kumimoji="0" lang="en-US" b="1" u="none" strike="noStrike" kern="1200" cap="none" spc="0" normalizeH="0" baseline="0" noProof="0" dirty="0" err="1">
                <a:ln>
                  <a:noFill/>
                </a:ln>
                <a:solidFill>
                  <a:srgbClr val="092656"/>
                </a:solidFill>
                <a:effectLst/>
                <a:uLnTx/>
                <a:uFillTx/>
                <a:latin typeface="Georgia"/>
                <a:cs typeface="Poppins"/>
                <a:sym typeface="Poppins"/>
              </a:rPr>
              <a:t>yönelik</a:t>
            </a:r>
            <a:r>
              <a:rPr kumimoji="0" lang="en-US" b="1" u="none" strike="noStrike" kern="1200" cap="none" spc="0" normalizeH="0" baseline="0" noProof="0" dirty="0">
                <a:ln>
                  <a:noFill/>
                </a:ln>
                <a:solidFill>
                  <a:srgbClr val="092656"/>
                </a:solidFill>
                <a:effectLst/>
                <a:uLnTx/>
                <a:uFillTx/>
                <a:latin typeface="Georgia"/>
                <a:cs typeface="Poppins"/>
                <a:sym typeface="Poppins"/>
              </a:rPr>
              <a:t> </a:t>
            </a:r>
            <a:r>
              <a:rPr kumimoji="0" lang="en-US" b="1" u="none" strike="noStrike" kern="1200" cap="none" spc="0" normalizeH="0" baseline="0" noProof="0" dirty="0" err="1">
                <a:ln>
                  <a:noFill/>
                </a:ln>
                <a:solidFill>
                  <a:srgbClr val="092656"/>
                </a:solidFill>
                <a:effectLst/>
                <a:uLnTx/>
                <a:uFillTx/>
                <a:latin typeface="Georgia"/>
                <a:cs typeface="Poppins"/>
                <a:sym typeface="Poppins"/>
              </a:rPr>
              <a:t>yasak</a:t>
            </a:r>
            <a:r>
              <a:rPr kumimoji="0" lang="en-US" b="1" u="none" strike="noStrike" kern="1200" cap="none" spc="0" normalizeH="0" baseline="0" noProof="0" dirty="0">
                <a:ln>
                  <a:noFill/>
                </a:ln>
                <a:solidFill>
                  <a:srgbClr val="092656"/>
                </a:solidFill>
                <a:effectLst/>
                <a:uLnTx/>
                <a:uFillTx/>
                <a:latin typeface="Georgia"/>
                <a:cs typeface="Poppins"/>
                <a:sym typeface="Poppins"/>
              </a:rPr>
              <a:t>, </a:t>
            </a:r>
            <a:r>
              <a:rPr kumimoji="0" lang="en-US" b="1" u="none" strike="noStrike" kern="1200" cap="none" spc="0" normalizeH="0" baseline="0" noProof="0" dirty="0" err="1">
                <a:ln>
                  <a:noFill/>
                </a:ln>
                <a:solidFill>
                  <a:srgbClr val="092656"/>
                </a:solidFill>
                <a:effectLst/>
                <a:uLnTx/>
                <a:uFillTx/>
                <a:latin typeface="Georgia"/>
                <a:cs typeface="Poppins"/>
                <a:sym typeface="Poppins"/>
              </a:rPr>
              <a:t>Ocak</a:t>
            </a:r>
            <a:r>
              <a:rPr kumimoji="0" lang="en-US" b="1" u="none" strike="noStrike" kern="1200" cap="none" spc="0" normalizeH="0" baseline="0" noProof="0" dirty="0">
                <a:ln>
                  <a:noFill/>
                </a:ln>
                <a:solidFill>
                  <a:srgbClr val="092656"/>
                </a:solidFill>
                <a:effectLst/>
                <a:uLnTx/>
                <a:uFillTx/>
                <a:latin typeface="Georgia"/>
                <a:cs typeface="Poppins"/>
                <a:sym typeface="Poppins"/>
              </a:rPr>
              <a:t> 2025'te </a:t>
            </a:r>
            <a:r>
              <a:rPr kumimoji="0" lang="en-US" b="1" u="none" strike="noStrike" kern="1200" cap="none" spc="0" normalizeH="0" baseline="0" noProof="0" dirty="0" err="1">
                <a:ln>
                  <a:noFill/>
                </a:ln>
                <a:solidFill>
                  <a:srgbClr val="092656"/>
                </a:solidFill>
                <a:effectLst/>
                <a:uLnTx/>
                <a:uFillTx/>
                <a:latin typeface="Georgia"/>
                <a:cs typeface="Poppins"/>
                <a:sym typeface="Poppins"/>
              </a:rPr>
              <a:t>yürürlüğe</a:t>
            </a:r>
            <a:r>
              <a:rPr kumimoji="0" lang="en-US" b="1" u="none" strike="noStrike" kern="1200" cap="none" spc="0" normalizeH="0" baseline="0" noProof="0" dirty="0">
                <a:ln>
                  <a:noFill/>
                </a:ln>
                <a:solidFill>
                  <a:srgbClr val="092656"/>
                </a:solidFill>
                <a:effectLst/>
                <a:uLnTx/>
                <a:uFillTx/>
                <a:latin typeface="Georgia"/>
                <a:cs typeface="Poppins"/>
                <a:sym typeface="Poppins"/>
              </a:rPr>
              <a:t> </a:t>
            </a:r>
            <a:r>
              <a:rPr kumimoji="0" lang="en-US" b="1" u="none" strike="noStrike" kern="1200" cap="none" spc="0" normalizeH="0" baseline="0" noProof="0" dirty="0" err="1">
                <a:ln>
                  <a:noFill/>
                </a:ln>
                <a:solidFill>
                  <a:srgbClr val="092656"/>
                </a:solidFill>
                <a:effectLst/>
                <a:uLnTx/>
                <a:uFillTx/>
                <a:latin typeface="Georgia"/>
                <a:cs typeface="Poppins"/>
                <a:sym typeface="Poppins"/>
              </a:rPr>
              <a:t>girecek</a:t>
            </a:r>
            <a:r>
              <a:rPr kumimoji="0" lang="en-US" b="1" u="none" strike="noStrike" kern="1200" cap="none" spc="0" normalizeH="0" baseline="0" noProof="0" dirty="0">
                <a:ln>
                  <a:noFill/>
                </a:ln>
                <a:solidFill>
                  <a:srgbClr val="092656"/>
                </a:solidFill>
                <a:effectLst/>
                <a:uLnTx/>
                <a:uFillTx/>
                <a:latin typeface="Georgia"/>
                <a:cs typeface="Poppins"/>
                <a:sym typeface="Poppins"/>
              </a:rPr>
              <a:t>, </a:t>
            </a:r>
            <a:r>
              <a:rPr kumimoji="0" lang="en-US" b="1"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b="1" u="none" strike="noStrike" kern="1200" cap="none" spc="0" normalizeH="0" baseline="0" noProof="0" dirty="0">
                <a:ln>
                  <a:noFill/>
                </a:ln>
                <a:solidFill>
                  <a:srgbClr val="092656"/>
                </a:solidFill>
                <a:effectLst/>
                <a:uLnTx/>
                <a:uFillTx/>
                <a:latin typeface="Georgia"/>
                <a:cs typeface="Poppins"/>
                <a:sym typeface="Poppins"/>
              </a:rPr>
              <a:t> </a:t>
            </a:r>
            <a:r>
              <a:rPr kumimoji="0" lang="tr-TR" b="1" u="none" strike="noStrike" kern="1200" cap="none" spc="0" normalizeH="0" baseline="0" noProof="0" dirty="0">
                <a:ln>
                  <a:noFill/>
                </a:ln>
                <a:solidFill>
                  <a:srgbClr val="092656"/>
                </a:solidFill>
                <a:effectLst/>
                <a:uLnTx/>
                <a:uFillTx/>
                <a:latin typeface="Georgia"/>
                <a:cs typeface="Poppins"/>
                <a:sym typeface="Poppins"/>
              </a:rPr>
              <a:t>ertelenmesi de </a:t>
            </a:r>
            <a:r>
              <a:rPr kumimoji="0" lang="en-US" b="1" u="none" strike="noStrike" kern="1200" cap="none" spc="0" normalizeH="0" baseline="0" noProof="0" dirty="0" err="1">
                <a:ln>
                  <a:noFill/>
                </a:ln>
                <a:solidFill>
                  <a:srgbClr val="092656"/>
                </a:solidFill>
                <a:effectLst/>
                <a:uLnTx/>
                <a:uFillTx/>
                <a:latin typeface="Georgia"/>
                <a:cs typeface="Poppins"/>
                <a:sym typeface="Poppins"/>
              </a:rPr>
              <a:t>mümkün</a:t>
            </a:r>
            <a:endParaRPr lang="en-US" b="1" u="none" strike="noStrike" kern="1200" cap="none" spc="0" normalizeH="0" baseline="0" noProof="0" dirty="0">
              <a:ln>
                <a:noFill/>
              </a:ln>
              <a:effectLst/>
              <a:highlight>
                <a:srgbClr val="FFFF00"/>
              </a:highlight>
              <a:uLnTx/>
              <a:uFillTx/>
              <a:latin typeface="Georgia" panose="02040502050405020303" pitchFamily="18" charset="0"/>
              <a:ea typeface="+mj-lt"/>
              <a:cs typeface="+mj-lt"/>
            </a:endParaRPr>
          </a:p>
        </p:txBody>
      </p:sp>
      <p:sp>
        <p:nvSpPr>
          <p:cNvPr id="16" name="Text Placeholder 1">
            <a:extLst>
              <a:ext uri="{FF2B5EF4-FFF2-40B4-BE49-F238E27FC236}">
                <a16:creationId xmlns:a16="http://schemas.microsoft.com/office/drawing/2014/main" id="{17FA3A33-A35A-362B-6FF5-5607ECAB1071}"/>
              </a:ext>
            </a:extLst>
          </p:cNvPr>
          <p:cNvSpPr txBox="1">
            <a:spLocks/>
          </p:cNvSpPr>
          <p:nvPr/>
        </p:nvSpPr>
        <p:spPr>
          <a:xfrm>
            <a:off x="2262769" y="5306911"/>
            <a:ext cx="4754954" cy="35003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0000"/>
              </a:lnSpc>
              <a:defRPr/>
            </a:pPr>
            <a:r>
              <a:rPr lang="en-US" b="1" u="none" strike="noStrike" dirty="0" err="1">
                <a:effectLst/>
                <a:latin typeface="Georgia" panose="02040502050405020303" pitchFamily="18" charset="0"/>
              </a:rPr>
              <a:t>TikTok'un</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Kanada'daki</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ofislerinin</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kapatılması</a:t>
            </a:r>
            <a:r>
              <a:rPr lang="en-US" b="1" u="none" strike="noStrike" dirty="0">
                <a:effectLst/>
                <a:latin typeface="Georgia" panose="02040502050405020303" pitchFamily="18" charset="0"/>
              </a:rPr>
              <a:t> ve </a:t>
            </a:r>
            <a:r>
              <a:rPr lang="en-US" b="1" u="none" strike="noStrike" dirty="0" err="1">
                <a:effectLst/>
                <a:latin typeface="Georgia" panose="02040502050405020303" pitchFamily="18" charset="0"/>
              </a:rPr>
              <a:t>buradaki</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işlerinin</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feshedilmesi</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çağrısı</a:t>
            </a:r>
            <a:endParaRPr lang="en-US" b="1" u="none" strike="noStrike" dirty="0">
              <a:effectLst/>
              <a:latin typeface="Georgia" panose="02040502050405020303" pitchFamily="18" charset="0"/>
            </a:endParaRPr>
          </a:p>
        </p:txBody>
      </p:sp>
      <p:sp>
        <p:nvSpPr>
          <p:cNvPr id="17" name="Text Placeholder 1">
            <a:extLst>
              <a:ext uri="{FF2B5EF4-FFF2-40B4-BE49-F238E27FC236}">
                <a16:creationId xmlns:a16="http://schemas.microsoft.com/office/drawing/2014/main" id="{06BC42D4-A5C0-0C36-6DA5-094259F42584}"/>
              </a:ext>
            </a:extLst>
          </p:cNvPr>
          <p:cNvSpPr txBox="1">
            <a:spLocks/>
          </p:cNvSpPr>
          <p:nvPr/>
        </p:nvSpPr>
        <p:spPr>
          <a:xfrm>
            <a:off x="2274492" y="6571081"/>
            <a:ext cx="4754954" cy="19506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0000"/>
              </a:lnSpc>
              <a:defRPr/>
            </a:pPr>
            <a:r>
              <a:rPr lang="en-US" b="1" u="none" strike="noStrike" dirty="0" err="1">
                <a:effectLst/>
                <a:latin typeface="Georgia" panose="02040502050405020303" pitchFamily="18" charset="0"/>
              </a:rPr>
              <a:t>İrlandalı</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düzenleyiciler</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tarafından</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TikTok'un</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AB'deki</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veri</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paylaşımı</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uygulamalarına</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yönelik</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bir</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soruşturma</a:t>
            </a:r>
            <a:endParaRPr lang="en-US" b="1" u="none" strike="noStrike" dirty="0">
              <a:effectLst/>
              <a:latin typeface="Georgia" panose="02040502050405020303" pitchFamily="18" charset="0"/>
            </a:endParaRPr>
          </a:p>
        </p:txBody>
      </p:sp>
      <p:sp>
        <p:nvSpPr>
          <p:cNvPr id="18" name="Text Placeholder 1">
            <a:extLst>
              <a:ext uri="{FF2B5EF4-FFF2-40B4-BE49-F238E27FC236}">
                <a16:creationId xmlns:a16="http://schemas.microsoft.com/office/drawing/2014/main" id="{8EDECD96-4639-8FAE-14FD-45F381D7A338}"/>
              </a:ext>
            </a:extLst>
          </p:cNvPr>
          <p:cNvSpPr txBox="1">
            <a:spLocks/>
          </p:cNvSpPr>
          <p:nvPr/>
        </p:nvSpPr>
        <p:spPr>
          <a:xfrm>
            <a:off x="2272147" y="5855363"/>
            <a:ext cx="4754954" cy="36774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0000"/>
              </a:lnSpc>
              <a:defRPr/>
            </a:pPr>
            <a:r>
              <a:rPr lang="en-US" b="1" u="none" strike="noStrike" dirty="0">
                <a:effectLst/>
                <a:latin typeface="Georgia" panose="02040502050405020303" pitchFamily="18" charset="0"/>
              </a:rPr>
              <a:t>Kore </a:t>
            </a:r>
            <a:r>
              <a:rPr lang="en-US" b="1" u="none" strike="noStrike" dirty="0" err="1">
                <a:effectLst/>
                <a:latin typeface="Georgia" panose="02040502050405020303" pitchFamily="18" charset="0"/>
              </a:rPr>
              <a:t>İletişim</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Komisyonu</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tarafından</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TikTok'un</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ülkenin</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kişisel</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veri</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koruma</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yasasını</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potansiyel</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olarak</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ihlal</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etmesine</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yönelik</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planlı</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bir</a:t>
            </a:r>
            <a:r>
              <a:rPr lang="en-US" b="1" u="none" strike="noStrike" dirty="0">
                <a:effectLst/>
                <a:latin typeface="Georgia" panose="02040502050405020303" pitchFamily="18" charset="0"/>
              </a:rPr>
              <a:t> </a:t>
            </a:r>
            <a:r>
              <a:rPr lang="en-US" b="1" u="none" strike="noStrike" dirty="0" err="1">
                <a:effectLst/>
                <a:latin typeface="Georgia" panose="02040502050405020303" pitchFamily="18" charset="0"/>
              </a:rPr>
              <a:t>soruşturma</a:t>
            </a:r>
            <a:endParaRPr lang="en-US" b="1" u="none" strike="noStrike" dirty="0">
              <a:effectLst/>
              <a:latin typeface="Georgia" panose="02040502050405020303" pitchFamily="18" charset="0"/>
            </a:endParaRPr>
          </a:p>
        </p:txBody>
      </p:sp>
      <p:sp>
        <p:nvSpPr>
          <p:cNvPr id="24" name="Text Placeholder 1">
            <a:extLst>
              <a:ext uri="{FF2B5EF4-FFF2-40B4-BE49-F238E27FC236}">
                <a16:creationId xmlns:a16="http://schemas.microsoft.com/office/drawing/2014/main" id="{479D39B2-F48F-9F13-B2B8-397C29EFE1A0}"/>
              </a:ext>
            </a:extLst>
          </p:cNvPr>
          <p:cNvSpPr txBox="1">
            <a:spLocks/>
          </p:cNvSpPr>
          <p:nvPr/>
        </p:nvSpPr>
        <p:spPr>
          <a:xfrm>
            <a:off x="2262769" y="4163679"/>
            <a:ext cx="4754954" cy="36774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0"/>
              </a:spcAft>
              <a:defRPr/>
            </a:pPr>
            <a:r>
              <a:rPr lang="en-US" b="1" dirty="0" err="1">
                <a:solidFill>
                  <a:srgbClr val="092656"/>
                </a:solidFill>
                <a:latin typeface="Georgia"/>
                <a:cs typeface="Poppins"/>
              </a:rPr>
              <a:t>Avustralya'da</a:t>
            </a:r>
            <a:r>
              <a:rPr lang="en-US" b="1" dirty="0">
                <a:solidFill>
                  <a:srgbClr val="092656"/>
                </a:solidFill>
                <a:latin typeface="Georgia"/>
                <a:cs typeface="Poppins"/>
              </a:rPr>
              <a:t> 16 </a:t>
            </a:r>
            <a:r>
              <a:rPr lang="en-US" b="1" dirty="0" err="1">
                <a:solidFill>
                  <a:srgbClr val="092656"/>
                </a:solidFill>
                <a:latin typeface="Georgia"/>
                <a:cs typeface="Poppins"/>
              </a:rPr>
              <a:t>yaşın</a:t>
            </a:r>
            <a:r>
              <a:rPr lang="en-US" b="1" dirty="0">
                <a:solidFill>
                  <a:srgbClr val="092656"/>
                </a:solidFill>
                <a:latin typeface="Georgia"/>
                <a:cs typeface="Poppins"/>
              </a:rPr>
              <a:t> </a:t>
            </a:r>
            <a:r>
              <a:rPr lang="en-US" b="1" dirty="0" err="1">
                <a:solidFill>
                  <a:srgbClr val="092656"/>
                </a:solidFill>
                <a:latin typeface="Georgia"/>
                <a:cs typeface="Poppins"/>
              </a:rPr>
              <a:t>altındaki</a:t>
            </a:r>
            <a:r>
              <a:rPr lang="en-US" b="1" dirty="0">
                <a:solidFill>
                  <a:srgbClr val="092656"/>
                </a:solidFill>
                <a:latin typeface="Georgia"/>
                <a:cs typeface="Poppins"/>
              </a:rPr>
              <a:t> </a:t>
            </a:r>
            <a:r>
              <a:rPr lang="en-US" b="1" dirty="0" err="1">
                <a:solidFill>
                  <a:srgbClr val="092656"/>
                </a:solidFill>
                <a:latin typeface="Georgia"/>
                <a:cs typeface="Poppins"/>
              </a:rPr>
              <a:t>tüm</a:t>
            </a:r>
            <a:r>
              <a:rPr lang="en-US" b="1" dirty="0">
                <a:solidFill>
                  <a:srgbClr val="092656"/>
                </a:solidFill>
                <a:latin typeface="Georgia"/>
                <a:cs typeface="Poppins"/>
              </a:rPr>
              <a:t> </a:t>
            </a:r>
            <a:r>
              <a:rPr lang="en-US" b="1" dirty="0" err="1">
                <a:solidFill>
                  <a:srgbClr val="092656"/>
                </a:solidFill>
                <a:latin typeface="Georgia"/>
                <a:cs typeface="Poppins"/>
              </a:rPr>
              <a:t>çocuklar</a:t>
            </a:r>
            <a:r>
              <a:rPr lang="en-US" b="1" dirty="0">
                <a:solidFill>
                  <a:srgbClr val="092656"/>
                </a:solidFill>
                <a:latin typeface="Georgia"/>
                <a:cs typeface="Poppins"/>
              </a:rPr>
              <a:t> </a:t>
            </a:r>
            <a:r>
              <a:rPr lang="en-US" b="1" dirty="0" err="1">
                <a:solidFill>
                  <a:srgbClr val="092656"/>
                </a:solidFill>
                <a:latin typeface="Georgia"/>
                <a:cs typeface="Poppins"/>
              </a:rPr>
              <a:t>için</a:t>
            </a:r>
            <a:r>
              <a:rPr lang="en-US" b="1" dirty="0">
                <a:solidFill>
                  <a:srgbClr val="092656"/>
                </a:solidFill>
                <a:latin typeface="Georgia"/>
                <a:cs typeface="Poppins"/>
              </a:rPr>
              <a:t> </a:t>
            </a:r>
            <a:r>
              <a:rPr lang="en-US" b="1" dirty="0" err="1">
                <a:solidFill>
                  <a:srgbClr val="092656"/>
                </a:solidFill>
                <a:latin typeface="Georgia"/>
                <a:cs typeface="Poppins"/>
              </a:rPr>
              <a:t>sosyal</a:t>
            </a:r>
            <a:r>
              <a:rPr lang="en-US" b="1" dirty="0">
                <a:solidFill>
                  <a:srgbClr val="092656"/>
                </a:solidFill>
                <a:latin typeface="Georgia"/>
                <a:cs typeface="Poppins"/>
              </a:rPr>
              <a:t> </a:t>
            </a:r>
            <a:r>
              <a:rPr lang="en-US" b="1" dirty="0" err="1">
                <a:solidFill>
                  <a:srgbClr val="092656"/>
                </a:solidFill>
                <a:latin typeface="Georgia"/>
                <a:cs typeface="Poppins"/>
              </a:rPr>
              <a:t>medyayı</a:t>
            </a:r>
            <a:r>
              <a:rPr lang="en-US" b="1" dirty="0">
                <a:solidFill>
                  <a:srgbClr val="092656"/>
                </a:solidFill>
                <a:latin typeface="Georgia"/>
                <a:cs typeface="Poppins"/>
              </a:rPr>
              <a:t> </a:t>
            </a:r>
            <a:r>
              <a:rPr lang="en-US" b="1" dirty="0" err="1">
                <a:solidFill>
                  <a:srgbClr val="092656"/>
                </a:solidFill>
                <a:latin typeface="Georgia"/>
                <a:cs typeface="Poppins"/>
              </a:rPr>
              <a:t>yasaklayan</a:t>
            </a:r>
            <a:r>
              <a:rPr lang="en-US" b="1" dirty="0">
                <a:solidFill>
                  <a:srgbClr val="092656"/>
                </a:solidFill>
                <a:latin typeface="Georgia"/>
                <a:cs typeface="Poppins"/>
              </a:rPr>
              <a:t> </a:t>
            </a:r>
            <a:r>
              <a:rPr lang="en-US" b="1" dirty="0" err="1">
                <a:solidFill>
                  <a:srgbClr val="092656"/>
                </a:solidFill>
                <a:latin typeface="Georgia"/>
                <a:cs typeface="Poppins"/>
              </a:rPr>
              <a:t>yasa</a:t>
            </a:r>
            <a:r>
              <a:rPr lang="en-US" b="1" dirty="0">
                <a:solidFill>
                  <a:srgbClr val="092656"/>
                </a:solidFill>
                <a:latin typeface="Georgia"/>
                <a:cs typeface="Poppins"/>
              </a:rPr>
              <a:t> </a:t>
            </a:r>
            <a:r>
              <a:rPr lang="en-US" b="1" dirty="0" err="1">
                <a:solidFill>
                  <a:srgbClr val="092656"/>
                </a:solidFill>
                <a:latin typeface="Georgia"/>
                <a:cs typeface="Poppins"/>
              </a:rPr>
              <a:t>bir</a:t>
            </a:r>
            <a:r>
              <a:rPr lang="en-US" b="1" dirty="0">
                <a:solidFill>
                  <a:srgbClr val="092656"/>
                </a:solidFill>
                <a:latin typeface="Georgia"/>
                <a:cs typeface="Poppins"/>
              </a:rPr>
              <a:t> </a:t>
            </a:r>
            <a:r>
              <a:rPr lang="en-US" b="1" dirty="0" err="1">
                <a:solidFill>
                  <a:srgbClr val="092656"/>
                </a:solidFill>
                <a:latin typeface="Georgia"/>
                <a:cs typeface="Poppins"/>
              </a:rPr>
              <a:t>yıl</a:t>
            </a:r>
            <a:r>
              <a:rPr lang="en-US" b="1" dirty="0">
                <a:solidFill>
                  <a:srgbClr val="092656"/>
                </a:solidFill>
                <a:latin typeface="Georgia"/>
                <a:cs typeface="Poppins"/>
              </a:rPr>
              <a:t> </a:t>
            </a:r>
            <a:r>
              <a:rPr lang="en-US" b="1" dirty="0" err="1">
                <a:solidFill>
                  <a:srgbClr val="092656"/>
                </a:solidFill>
                <a:latin typeface="Georgia"/>
                <a:cs typeface="Poppins"/>
              </a:rPr>
              <a:t>içinde</a:t>
            </a:r>
            <a:r>
              <a:rPr lang="en-US" b="1" dirty="0">
                <a:solidFill>
                  <a:srgbClr val="092656"/>
                </a:solidFill>
                <a:latin typeface="Georgia"/>
                <a:cs typeface="Poppins"/>
              </a:rPr>
              <a:t> </a:t>
            </a:r>
            <a:r>
              <a:rPr lang="en-US" b="1" dirty="0" err="1">
                <a:solidFill>
                  <a:srgbClr val="092656"/>
                </a:solidFill>
                <a:latin typeface="Georgia"/>
                <a:cs typeface="Poppins"/>
              </a:rPr>
              <a:t>yürürlüğe</a:t>
            </a:r>
            <a:r>
              <a:rPr lang="en-US" b="1" dirty="0">
                <a:solidFill>
                  <a:srgbClr val="092656"/>
                </a:solidFill>
                <a:latin typeface="Georgia"/>
                <a:cs typeface="Poppins"/>
              </a:rPr>
              <a:t> </a:t>
            </a:r>
            <a:r>
              <a:rPr lang="en-US" b="1" dirty="0" err="1">
                <a:solidFill>
                  <a:srgbClr val="092656"/>
                </a:solidFill>
                <a:latin typeface="Georgia"/>
                <a:cs typeface="Poppins"/>
              </a:rPr>
              <a:t>girecek</a:t>
            </a:r>
            <a:endParaRPr kumimoji="0" lang="en-US" b="1" u="none" strike="noStrike" kern="1200" cap="none" spc="0" normalizeH="0" baseline="0" noProof="0" dirty="0">
              <a:ln>
                <a:noFill/>
              </a:ln>
              <a:solidFill>
                <a:srgbClr val="092656"/>
              </a:solidFill>
              <a:effectLst/>
              <a:uLnTx/>
              <a:uFillTx/>
              <a:latin typeface="Georgia"/>
              <a:cs typeface="Poppins"/>
              <a:sym typeface="Poppins"/>
            </a:endParaRPr>
          </a:p>
        </p:txBody>
      </p:sp>
      <p:sp>
        <p:nvSpPr>
          <p:cNvPr id="26" name="Text Placeholder 1">
            <a:extLst>
              <a:ext uri="{FF2B5EF4-FFF2-40B4-BE49-F238E27FC236}">
                <a16:creationId xmlns:a16="http://schemas.microsoft.com/office/drawing/2014/main" id="{0A6EEFB4-8911-7810-CE0F-59F0D92C1FA2}"/>
              </a:ext>
            </a:extLst>
          </p:cNvPr>
          <p:cNvSpPr txBox="1">
            <a:spLocks/>
          </p:cNvSpPr>
          <p:nvPr/>
        </p:nvSpPr>
        <p:spPr>
          <a:xfrm>
            <a:off x="2272147" y="7116648"/>
            <a:ext cx="4754954" cy="511098"/>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algn="l" defTabSz="777240" rtl="0" eaLnBrk="1" fontAlgn="auto" latinLnBrk="0" hangingPunct="1">
              <a:lnSpc>
                <a:spcPct val="113999"/>
              </a:lnSpc>
              <a:spcBef>
                <a:spcPts val="0"/>
              </a:spcBef>
              <a:spcAft>
                <a:spcPts val="0"/>
              </a:spcAft>
              <a:buClrTx/>
              <a:buSzPts val="1100"/>
              <a:tabLst/>
              <a:defRPr/>
            </a:pP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Brezilya</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Toplu</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Savunma</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Enstitüsü</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tarafından</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Meta, TikTok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ve</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Kwai'nin</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bu</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sosyal</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medya</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platformlarının</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küçükler</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tarafından</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ayrım</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gözetmeksizin</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kullanılmasını</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önleyecek</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mekanizmalar</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oluşturmada</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başarısız</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olduğu</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iddiasıyla</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açılan</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davalar</a:t>
            </a:r>
            <a:endPar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endParaRPr>
          </a:p>
        </p:txBody>
      </p:sp>
      <p:sp>
        <p:nvSpPr>
          <p:cNvPr id="28" name="Text Placeholder 1">
            <a:extLst>
              <a:ext uri="{FF2B5EF4-FFF2-40B4-BE49-F238E27FC236}">
                <a16:creationId xmlns:a16="http://schemas.microsoft.com/office/drawing/2014/main" id="{AA313385-45FB-7F0E-93AC-1C00AC59A066}"/>
              </a:ext>
            </a:extLst>
          </p:cNvPr>
          <p:cNvSpPr txBox="1">
            <a:spLocks/>
          </p:cNvSpPr>
          <p:nvPr/>
        </p:nvSpPr>
        <p:spPr>
          <a:xfrm>
            <a:off x="2272147" y="7968877"/>
            <a:ext cx="4754954" cy="36774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algn="l" defTabSz="777240" rtl="0" eaLnBrk="1" fontAlgn="auto" latinLnBrk="0" hangingPunct="1">
              <a:lnSpc>
                <a:spcPct val="113999"/>
              </a:lnSpc>
              <a:spcBef>
                <a:spcPts val="0"/>
              </a:spcBef>
              <a:spcAft>
                <a:spcPts val="0"/>
              </a:spcAft>
              <a:buClrTx/>
              <a:buSzPts val="1100"/>
              <a:tabLst/>
              <a:defRPr/>
            </a:pP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Uygulamanın</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çocuklar</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için</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zararlı</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ve</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bağımlılık</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yapıcı</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olduğu</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iddiasıyla</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birçok</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ABD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Başsavcısı</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tarafından</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TikTok'a</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karşı</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açılan</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davalar</a:t>
            </a:r>
            <a:endPar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endParaRPr>
          </a:p>
        </p:txBody>
      </p:sp>
      <p:sp>
        <p:nvSpPr>
          <p:cNvPr id="31" name="Text Placeholder 1">
            <a:extLst>
              <a:ext uri="{FF2B5EF4-FFF2-40B4-BE49-F238E27FC236}">
                <a16:creationId xmlns:a16="http://schemas.microsoft.com/office/drawing/2014/main" id="{9C8F11A7-363F-064D-8B20-9E44A50895ED}"/>
              </a:ext>
            </a:extLst>
          </p:cNvPr>
          <p:cNvSpPr txBox="1">
            <a:spLocks/>
          </p:cNvSpPr>
          <p:nvPr/>
        </p:nvSpPr>
        <p:spPr>
          <a:xfrm>
            <a:off x="2272147" y="8625655"/>
            <a:ext cx="4754954" cy="50738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algn="l" defTabSz="777240" rtl="0" eaLnBrk="1" fontAlgn="auto" latinLnBrk="0" hangingPunct="1">
              <a:lnSpc>
                <a:spcPct val="113999"/>
              </a:lnSpc>
              <a:spcBef>
                <a:spcPts val="0"/>
              </a:spcBef>
              <a:spcAft>
                <a:spcPts val="0"/>
              </a:spcAft>
              <a:buClrTx/>
              <a:buSzPts val="1100"/>
              <a:tabLst/>
              <a:defRPr/>
            </a:pP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Endonezya'da</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TikTok, Meta, YouTube, X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ve</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Telegram'da</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çevrimiçi</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kumarla</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ilgili</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binlerce</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hesaba</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ve</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içeriğe</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erişimin</a:t>
            </a:r>
            <a:r>
              <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rPr>
              <a:t> </a:t>
            </a:r>
            <a:r>
              <a:rPr kumimoji="0" lang="en-US" b="1" u="none" strike="noStrike" kern="1200" cap="none" spc="0" normalizeH="0" baseline="0" noProof="0" dirty="0" err="1">
                <a:ln>
                  <a:noFill/>
                </a:ln>
                <a:solidFill>
                  <a:srgbClr val="092656"/>
                </a:solidFill>
                <a:effectLst/>
                <a:uLnTx/>
                <a:uFillTx/>
                <a:latin typeface="Georgia" panose="02040502050405020303" pitchFamily="18" charset="0"/>
                <a:cs typeface="Poppins"/>
                <a:sym typeface="Poppins"/>
              </a:rPr>
              <a:t>engellenmesi</a:t>
            </a:r>
            <a:endParaRPr kumimoji="0" lang="en-US" b="1" u="none" strike="noStrike" kern="1200" cap="none" spc="0" normalizeH="0" baseline="0" noProof="0" dirty="0">
              <a:ln>
                <a:noFill/>
              </a:ln>
              <a:solidFill>
                <a:srgbClr val="092656"/>
              </a:solidFill>
              <a:effectLst/>
              <a:uLnTx/>
              <a:uFillTx/>
              <a:latin typeface="Georgia" panose="02040502050405020303" pitchFamily="18" charset="0"/>
              <a:cs typeface="Poppins"/>
              <a:sym typeface="Poppins"/>
            </a:endParaRPr>
          </a:p>
        </p:txBody>
      </p:sp>
      <p:sp>
        <p:nvSpPr>
          <p:cNvPr id="34" name="Oval 33">
            <a:extLst>
              <a:ext uri="{FF2B5EF4-FFF2-40B4-BE49-F238E27FC236}">
                <a16:creationId xmlns:a16="http://schemas.microsoft.com/office/drawing/2014/main" id="{5C12DC89-0C30-F3EF-7064-340AC4F24BD8}"/>
              </a:ext>
            </a:extLst>
          </p:cNvPr>
          <p:cNvSpPr/>
          <p:nvPr/>
        </p:nvSpPr>
        <p:spPr>
          <a:xfrm>
            <a:off x="1719726" y="4148635"/>
            <a:ext cx="397835" cy="397835"/>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BE530CBF-1FFA-EB82-7053-8AB2BD313056}"/>
              </a:ext>
            </a:extLst>
          </p:cNvPr>
          <p:cNvSpPr/>
          <p:nvPr/>
        </p:nvSpPr>
        <p:spPr>
          <a:xfrm>
            <a:off x="1719726" y="4695825"/>
            <a:ext cx="397835" cy="397835"/>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44C3D5BB-FFCC-C4F7-DE60-88CFDEBC4158}"/>
              </a:ext>
            </a:extLst>
          </p:cNvPr>
          <p:cNvSpPr/>
          <p:nvPr/>
        </p:nvSpPr>
        <p:spPr>
          <a:xfrm>
            <a:off x="1719726" y="5272893"/>
            <a:ext cx="397835" cy="397835"/>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C92B53BD-1E21-4268-3A0A-7C536C9BA194}"/>
              </a:ext>
            </a:extLst>
          </p:cNvPr>
          <p:cNvSpPr/>
          <p:nvPr/>
        </p:nvSpPr>
        <p:spPr>
          <a:xfrm>
            <a:off x="1719726" y="5909650"/>
            <a:ext cx="397835" cy="397835"/>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BA584E7C-ADAB-2166-279A-1997DF70368D}"/>
              </a:ext>
            </a:extLst>
          </p:cNvPr>
          <p:cNvSpPr/>
          <p:nvPr/>
        </p:nvSpPr>
        <p:spPr>
          <a:xfrm>
            <a:off x="1719726" y="6547063"/>
            <a:ext cx="397835" cy="397835"/>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864E62D6-3A81-2C73-8265-5401F6A77067}"/>
              </a:ext>
            </a:extLst>
          </p:cNvPr>
          <p:cNvSpPr/>
          <p:nvPr/>
        </p:nvSpPr>
        <p:spPr>
          <a:xfrm>
            <a:off x="1719726" y="7191323"/>
            <a:ext cx="397835" cy="397835"/>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B9779F5F-462D-9A5E-B878-249D31B19003}"/>
              </a:ext>
            </a:extLst>
          </p:cNvPr>
          <p:cNvSpPr/>
          <p:nvPr/>
        </p:nvSpPr>
        <p:spPr>
          <a:xfrm>
            <a:off x="1719726" y="7887867"/>
            <a:ext cx="397835" cy="397835"/>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09300C0A-5068-809E-97E3-C12B9886F288}"/>
              </a:ext>
            </a:extLst>
          </p:cNvPr>
          <p:cNvSpPr/>
          <p:nvPr/>
        </p:nvSpPr>
        <p:spPr>
          <a:xfrm>
            <a:off x="1719726" y="8625655"/>
            <a:ext cx="397835" cy="397835"/>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3641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840C189-0B67-9D5C-9FF2-29B18568AE68}"/>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18</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10" name="Picture 9" descr="A blue and black logo&#10;&#10;Description automatically generated">
            <a:extLst>
              <a:ext uri="{FF2B5EF4-FFF2-40B4-BE49-F238E27FC236}">
                <a16:creationId xmlns:a16="http://schemas.microsoft.com/office/drawing/2014/main" id="{FBD130E6-D0B5-6B07-AB15-D232B15593FF}"/>
              </a:ext>
            </a:extLst>
          </p:cNvPr>
          <p:cNvPicPr>
            <a:picLocks noChangeAspect="1"/>
          </p:cNvPicPr>
          <p:nvPr/>
        </p:nvPicPr>
        <p:blipFill>
          <a:blip r:embed="rId3"/>
          <a:stretch>
            <a:fillRect/>
          </a:stretch>
        </p:blipFill>
        <p:spPr>
          <a:xfrm>
            <a:off x="6495276" y="332839"/>
            <a:ext cx="897530" cy="256235"/>
          </a:xfrm>
          <a:prstGeom prst="rect">
            <a:avLst/>
          </a:prstGeom>
        </p:spPr>
      </p:pic>
      <p:sp>
        <p:nvSpPr>
          <p:cNvPr id="11" name="Text Placeholder 1">
            <a:extLst>
              <a:ext uri="{FF2B5EF4-FFF2-40B4-BE49-F238E27FC236}">
                <a16:creationId xmlns:a16="http://schemas.microsoft.com/office/drawing/2014/main" id="{20E50907-A6A3-1FD5-0BF8-04D849D806B7}"/>
              </a:ext>
            </a:extLst>
          </p:cNvPr>
          <p:cNvSpPr txBox="1">
            <a:spLocks/>
          </p:cNvSpPr>
          <p:nvPr/>
        </p:nvSpPr>
        <p:spPr>
          <a:xfrm>
            <a:off x="701599" y="916564"/>
            <a:ext cx="2918423" cy="260133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defRPr/>
            </a:pP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Platformların</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suçlamaları</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reddettiğini</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ve</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itiraz</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ettiğini</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ancak</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bunun</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pazarlamacıları</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zor</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durumda</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bıraktığını</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da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belirtmek</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gerekiyor</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İtirazlar</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ve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zorluklar</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devam</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ederken</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çoğu</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durumda</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işler</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her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zamanki</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gibi</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ilerliyor</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ancak</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bu</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platformlardaki</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marka</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aktivasyonlarına</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ilişkin</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duyurular</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çocuklara</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yönelik</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bağımlılık</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riskleri</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iddiasıyla</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ilgili</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devam</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eden</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davalarla</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ilgili</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haberlerin</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200" u="none" strike="noStrike" kern="1200" cap="none" spc="0" normalizeH="0" baseline="0" noProof="0" dirty="0" err="1">
                <a:ln>
                  <a:noFill/>
                </a:ln>
                <a:solidFill>
                  <a:schemeClr val="accent1"/>
                </a:solidFill>
                <a:effectLst/>
                <a:uLnTx/>
                <a:uFillTx/>
                <a:latin typeface="Poppins Light"/>
                <a:cs typeface="Poppins Light"/>
                <a:sym typeface="Poppins"/>
              </a:rPr>
              <a:t>yanında</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tr-TR" sz="1200" u="none" strike="noStrike" kern="1200" cap="none" spc="0" normalizeH="0" baseline="0" noProof="0" dirty="0">
                <a:ln>
                  <a:noFill/>
                </a:ln>
                <a:solidFill>
                  <a:schemeClr val="accent1"/>
                </a:solidFill>
                <a:effectLst/>
                <a:uLnTx/>
                <a:uFillTx/>
                <a:latin typeface="Poppins Light"/>
                <a:cs typeface="Poppins Light"/>
                <a:sym typeface="Poppins"/>
              </a:rPr>
              <a:t>değerlendirilebilir</a:t>
            </a:r>
            <a:r>
              <a:rPr kumimoji="0" lang="en-US" sz="1200" u="none" strike="noStrike" kern="1200" cap="none" spc="0" normalizeH="0" baseline="0" noProof="0" dirty="0">
                <a:ln>
                  <a:noFill/>
                </a:ln>
                <a:solidFill>
                  <a:schemeClr val="accent1"/>
                </a:solidFill>
                <a:effectLst/>
                <a:uLnTx/>
                <a:uFillTx/>
                <a:latin typeface="Poppins Light"/>
                <a:cs typeface="Poppins Light"/>
                <a:sym typeface="Poppins"/>
              </a:rPr>
              <a:t>.</a:t>
            </a:r>
          </a:p>
        </p:txBody>
      </p:sp>
      <p:cxnSp>
        <p:nvCxnSpPr>
          <p:cNvPr id="13" name="Straight Connector 12">
            <a:extLst>
              <a:ext uri="{FF2B5EF4-FFF2-40B4-BE49-F238E27FC236}">
                <a16:creationId xmlns:a16="http://schemas.microsoft.com/office/drawing/2014/main" id="{726D43AF-6615-3C2F-B1E2-C5A7F54D9AEE}"/>
              </a:ext>
            </a:extLst>
          </p:cNvPr>
          <p:cNvCxnSpPr>
            <a:cxnSpLocks/>
          </p:cNvCxnSpPr>
          <p:nvPr/>
        </p:nvCxnSpPr>
        <p:spPr>
          <a:xfrm>
            <a:off x="0" y="490497"/>
            <a:ext cx="515566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17B09548-7DD7-53B9-B8D7-C98F38174B91}"/>
              </a:ext>
            </a:extLst>
          </p:cNvPr>
          <p:cNvSpPr txBox="1">
            <a:spLocks/>
          </p:cNvSpPr>
          <p:nvPr/>
        </p:nvSpPr>
        <p:spPr>
          <a:xfrm>
            <a:off x="495301" y="241591"/>
            <a:ext cx="4686299"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DİJİTAL</a:t>
            </a:r>
            <a:endParaRPr lang="en-US" sz="600" b="1" spc="40" dirty="0">
              <a:solidFill>
                <a:schemeClr val="accent6"/>
              </a:solidFill>
              <a:latin typeface="Poppins" pitchFamily="2" charset="77"/>
              <a:cs typeface="Poppins" pitchFamily="2" charset="77"/>
            </a:endParaRPr>
          </a:p>
        </p:txBody>
      </p:sp>
      <p:sp>
        <p:nvSpPr>
          <p:cNvPr id="9" name="Text Placeholder 1">
            <a:extLst>
              <a:ext uri="{FF2B5EF4-FFF2-40B4-BE49-F238E27FC236}">
                <a16:creationId xmlns:a16="http://schemas.microsoft.com/office/drawing/2014/main" id="{52999A95-A517-AA27-769F-34AE6BAE6C1E}"/>
              </a:ext>
            </a:extLst>
          </p:cNvPr>
          <p:cNvSpPr txBox="1">
            <a:spLocks/>
          </p:cNvSpPr>
          <p:nvPr/>
        </p:nvSpPr>
        <p:spPr>
          <a:xfrm>
            <a:off x="457200" y="7733308"/>
            <a:ext cx="6586538" cy="208350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defRPr/>
            </a:pPr>
            <a:r>
              <a:rPr lang="en-US" sz="1000" dirty="0">
                <a:solidFill>
                  <a:srgbClr val="092656"/>
                </a:solidFill>
                <a:latin typeface="Georgia" panose="02040502050405020303"/>
                <a:cs typeface="Poppins"/>
              </a:rPr>
              <a:t>18 </a:t>
            </a:r>
            <a:r>
              <a:rPr lang="en-US" sz="1000" dirty="0" err="1">
                <a:solidFill>
                  <a:srgbClr val="092656"/>
                </a:solidFill>
                <a:latin typeface="Georgia" panose="02040502050405020303"/>
                <a:cs typeface="Poppins"/>
              </a:rPr>
              <a:t>yaş</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altı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veya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pazara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göre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benzer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yaş</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grubu</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kullanıcıların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platforma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erişiminin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kısıtlanması</a:t>
            </a:r>
            <a:r>
              <a:rPr lang="en-US" sz="1000" dirty="0">
                <a:solidFill>
                  <a:srgbClr val="092656"/>
                </a:solidFill>
                <a:latin typeface="Georgia" panose="02040502050405020303"/>
                <a:cs typeface="Poppins"/>
              </a:rPr>
              <a:t>, son </a:t>
            </a:r>
            <a:r>
              <a:rPr lang="en-US" sz="1000" dirty="0" err="1">
                <a:solidFill>
                  <a:srgbClr val="092656"/>
                </a:solidFill>
                <a:latin typeface="Georgia" panose="02040502050405020303"/>
                <a:cs typeface="Poppins"/>
              </a:rPr>
              <a:t>dönemdeki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dava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odakları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göz</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önüne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alındığında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daha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olası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görünüyor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Avustralya’daki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yasak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yaş</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sınırlama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mekanizmaları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açısından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önemli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bir</a:t>
            </a:r>
            <a:r>
              <a:rPr lang="en-US" sz="1000" dirty="0">
                <a:solidFill>
                  <a:srgbClr val="092656"/>
                </a:solidFill>
                <a:latin typeface="Georgia" panose="02040502050405020303"/>
                <a:cs typeface="Poppins"/>
              </a:rPr>
              <a:t> test </a:t>
            </a:r>
            <a:r>
              <a:rPr lang="en-US" sz="1000" dirty="0" err="1">
                <a:solidFill>
                  <a:srgbClr val="092656"/>
                </a:solidFill>
                <a:latin typeface="Georgia" panose="02040502050405020303"/>
                <a:cs typeface="Poppins"/>
              </a:rPr>
              <a:t>olacağı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için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dikkatle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izlenecek</a:t>
            </a:r>
            <a:r>
              <a:rPr lang="en-US" sz="1000" dirty="0">
                <a:solidFill>
                  <a:srgbClr val="092656"/>
                </a:solidFill>
                <a:latin typeface="Georgia" panose="02040502050405020303"/>
                <a:cs typeface="Poppins"/>
              </a:rPr>
              <a:t>. Meta, </a:t>
            </a:r>
            <a:r>
              <a:rPr lang="en-US" sz="1000" dirty="0" err="1">
                <a:solidFill>
                  <a:srgbClr val="092656"/>
                </a:solidFill>
                <a:latin typeface="Georgia" panose="02040502050405020303"/>
                <a:cs typeface="Poppins"/>
              </a:rPr>
              <a:t>Avrupa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ürünlerinde</a:t>
            </a:r>
            <a:r>
              <a:rPr lang="en-US" sz="1000" dirty="0">
                <a:solidFill>
                  <a:srgbClr val="092656"/>
                </a:solidFill>
                <a:latin typeface="Georgia" panose="02040502050405020303"/>
                <a:cs typeface="Poppins"/>
              </a:rPr>
              <a:t>, AB, EEA </a:t>
            </a:r>
            <a:r>
              <a:rPr lang="en-US" sz="1000" dirty="0" err="1">
                <a:solidFill>
                  <a:srgbClr val="092656"/>
                </a:solidFill>
                <a:latin typeface="Georgia" panose="02040502050405020303"/>
                <a:cs typeface="Poppins"/>
              </a:rPr>
              <a:t>ve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İsviçre'deki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kullanıcıların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aylık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abonelik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ücretiyle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reklamsız</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bir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seçenek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veya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daha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az</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kişiselleştirilmiş</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bir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reklam</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seçeneği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tercih</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etmelerini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sağlayacak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değişiklikler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yaptı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bu</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seçenek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daha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çok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bağlamsal</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hedefleme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kullanarak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bazı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reklam</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araları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içeren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atlanamayan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etkileyici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bir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reklam</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formatı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sunuyor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Yaş</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sınırlamaları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dolayısıyla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mantıklı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bir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sonraki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adım</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olabilir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ancak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yaş</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doğrulama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sektördeki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daha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geniş</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bir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zorluk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olmaya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devam</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ediyor</a:t>
            </a:r>
            <a:r>
              <a:rPr lang="en-US" sz="1000" dirty="0">
                <a:solidFill>
                  <a:srgbClr val="092656"/>
                </a:solidFill>
                <a:latin typeface="Georgia" panose="02040502050405020303"/>
                <a:cs typeface="Poppins"/>
              </a:rPr>
              <a:t>. Meta </a:t>
            </a:r>
            <a:r>
              <a:rPr lang="en-US" sz="1000" dirty="0" err="1">
                <a:solidFill>
                  <a:srgbClr val="092656"/>
                </a:solidFill>
                <a:latin typeface="Georgia" panose="02040502050405020303"/>
                <a:cs typeface="Poppins"/>
              </a:rPr>
              <a:t>veya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diğer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popüler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sosyal</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uygulamalarda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yaş</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kısıtlamaları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reklam</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verenlerin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genç</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kitlelere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ulaşmak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için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oyun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müzik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yayın</a:t>
            </a:r>
            <a:r>
              <a:rPr lang="en-US" sz="1000" dirty="0">
                <a:solidFill>
                  <a:srgbClr val="092656"/>
                </a:solidFill>
                <a:latin typeface="Georgia" panose="02040502050405020303"/>
                <a:cs typeface="Poppins"/>
              </a:rPr>
              <a:t> TV </a:t>
            </a:r>
            <a:r>
              <a:rPr lang="en-US" sz="1000" dirty="0" err="1">
                <a:solidFill>
                  <a:srgbClr val="092656"/>
                </a:solidFill>
                <a:latin typeface="Georgia" panose="02040502050405020303"/>
                <a:cs typeface="Poppins"/>
              </a:rPr>
              <a:t>ve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potansiyel</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olarak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dış</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mekan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reklamcılığına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daha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fazla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odaklanmasına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yol</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açabilir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Bugün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itibariyle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bu</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kanal</a:t>
            </a:r>
            <a:r>
              <a:rPr lang="en-US" sz="1000" dirty="0">
                <a:solidFill>
                  <a:srgbClr val="092656"/>
                </a:solidFill>
                <a:latin typeface="Georgia" panose="02040502050405020303"/>
                <a:cs typeface="Poppins"/>
              </a:rPr>
              <a:t> 2029’a </a:t>
            </a:r>
            <a:r>
              <a:rPr lang="en-US" sz="1000" dirty="0" err="1">
                <a:solidFill>
                  <a:srgbClr val="092656"/>
                </a:solidFill>
                <a:latin typeface="Georgia" panose="02040502050405020303"/>
                <a:cs typeface="Poppins"/>
              </a:rPr>
              <a:t>kadar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yıllık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bileşik</a:t>
            </a:r>
            <a:r>
              <a:rPr lang="en-US" sz="1000" dirty="0">
                <a:solidFill>
                  <a:srgbClr val="092656"/>
                </a:solidFill>
                <a:latin typeface="Georgia" panose="02040502050405020303"/>
                <a:cs typeface="Poppins"/>
              </a:rPr>
              <a:t> %7,9 </a:t>
            </a:r>
            <a:r>
              <a:rPr lang="en-US" sz="1000" dirty="0" err="1">
                <a:solidFill>
                  <a:srgbClr val="092656"/>
                </a:solidFill>
                <a:latin typeface="Georgia" panose="02040502050405020303"/>
                <a:cs typeface="Poppins"/>
              </a:rPr>
              <a:t>oranında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bir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büyüme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bekliyor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a:t>
            </a:r>
            <a:r>
              <a:rPr lang="en-US" sz="1000" dirty="0">
                <a:solidFill>
                  <a:srgbClr val="092656"/>
                </a:solidFill>
                <a:latin typeface="Georgia" panose="02040502050405020303"/>
                <a:cs typeface="Poppins"/>
              </a:rPr>
              <a:t> o </a:t>
            </a:r>
            <a:r>
              <a:rPr lang="en-US" sz="1000" dirty="0" err="1">
                <a:solidFill>
                  <a:srgbClr val="092656"/>
                </a:solidFill>
                <a:latin typeface="Georgia" panose="02040502050405020303"/>
                <a:cs typeface="Poppins"/>
              </a:rPr>
              <a:t>yıl</a:t>
            </a:r>
            <a:r>
              <a:rPr lang="en-US" sz="1000" dirty="0">
                <a:solidFill>
                  <a:srgbClr val="092656"/>
                </a:solidFill>
                <a:latin typeface="Georgia" panose="02040502050405020303"/>
                <a:cs typeface="Poppins"/>
              </a:rPr>
              <a:t> $540 </a:t>
            </a:r>
            <a:r>
              <a:rPr lang="en-US" sz="1000" dirty="0" err="1">
                <a:solidFill>
                  <a:srgbClr val="092656"/>
                </a:solidFill>
                <a:latin typeface="Georgia" panose="02040502050405020303"/>
                <a:cs typeface="Poppins"/>
              </a:rPr>
              <a:t>milyar’ı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aşması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bekleniyor</a:t>
            </a:r>
            <a:r>
              <a:rPr lang="en-US" sz="1000" dirty="0">
                <a:solidFill>
                  <a:srgbClr val="092656"/>
                </a:solidFill>
                <a:latin typeface="Georgia" panose="02040502050405020303"/>
                <a:cs typeface="Poppins"/>
              </a:rPr>
              <a:t>. Meta </a:t>
            </a:r>
            <a:r>
              <a:rPr lang="en-US" sz="1000" dirty="0" err="1">
                <a:solidFill>
                  <a:srgbClr val="092656"/>
                </a:solidFill>
                <a:latin typeface="Georgia" panose="02040502050405020303"/>
                <a:cs typeface="Poppins"/>
              </a:rPr>
              <a:t>ve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TikTok'un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Çin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pazarı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hariç</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bu</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toplamın</a:t>
            </a:r>
            <a:r>
              <a:rPr lang="en-US" sz="1000" dirty="0">
                <a:solidFill>
                  <a:srgbClr val="092656"/>
                </a:solidFill>
                <a:latin typeface="Georgia" panose="02040502050405020303"/>
                <a:cs typeface="Poppins"/>
              </a:rPr>
              <a:t> %60'ından </a:t>
            </a:r>
            <a:r>
              <a:rPr lang="en-US" sz="1000" dirty="0" err="1">
                <a:solidFill>
                  <a:srgbClr val="092656"/>
                </a:solidFill>
                <a:latin typeface="Georgia" panose="02040502050405020303"/>
                <a:cs typeface="Poppins"/>
              </a:rPr>
              <a:t>fazlasını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oluşturması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bekleniyor</a:t>
            </a:r>
            <a:r>
              <a:rPr lang="en-US" sz="1000" dirty="0">
                <a:solidFill>
                  <a:srgbClr val="092656"/>
                </a:solidFill>
                <a:latin typeface="Georgia" panose="02040502050405020303"/>
                <a:cs typeface="Poppins"/>
              </a:rPr>
              <a:t>.</a:t>
            </a:r>
            <a:endParaRPr kumimoji="0" lang="en-US" sz="1600" b="0" i="0" u="none" strike="noStrike" kern="1200" cap="none" spc="0" normalizeH="0" baseline="0" noProof="0" dirty="0">
              <a:ln>
                <a:noFill/>
              </a:ln>
              <a:solidFill>
                <a:srgbClr val="092656"/>
              </a:solidFill>
              <a:effectLst/>
              <a:uLnTx/>
              <a:uFillTx/>
              <a:latin typeface="Georgia" panose="02040502050405020303"/>
              <a:cs typeface="Poppins" pitchFamily="2" charset="77"/>
              <a:sym typeface="Poppins"/>
            </a:endParaRPr>
          </a:p>
        </p:txBody>
      </p:sp>
      <p:sp>
        <p:nvSpPr>
          <p:cNvPr id="12" name="Text Placeholder 1">
            <a:extLst>
              <a:ext uri="{FF2B5EF4-FFF2-40B4-BE49-F238E27FC236}">
                <a16:creationId xmlns:a16="http://schemas.microsoft.com/office/drawing/2014/main" id="{8BED92CA-916B-E92F-0D13-5C345ED6068C}"/>
              </a:ext>
            </a:extLst>
          </p:cNvPr>
          <p:cNvSpPr txBox="1">
            <a:spLocks/>
          </p:cNvSpPr>
          <p:nvPr/>
        </p:nvSpPr>
        <p:spPr>
          <a:xfrm>
            <a:off x="3930218" y="912577"/>
            <a:ext cx="3140583" cy="2153434"/>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defRPr/>
            </a:pP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Ayrıca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birden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fazla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platformun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yasaklanması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veya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yalnızca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kaçınılması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durumunda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medyaya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doların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nereye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akabileceğine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dair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net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alternatif</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de yok. Meta ve YouTube,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ürünlerinin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benzerliğine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ve 15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dolardan 20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dolara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kadar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artan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geliri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idare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etme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yeteneklerine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bağlı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olarak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ABD'deki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TikTok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yasağından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açık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şekilde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faydalananlar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oldu</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tr-TR" sz="1000" b="0" i="0" u="none" strike="noStrike" kern="1200" cap="none" spc="0" normalizeH="0" baseline="0" noProof="0" dirty="0">
                <a:ln>
                  <a:noFill/>
                </a:ln>
                <a:solidFill>
                  <a:srgbClr val="092656"/>
                </a:solidFill>
                <a:effectLst/>
                <a:uLnTx/>
                <a:uFillTx/>
                <a:latin typeface="Georgia" panose="02040502050405020303"/>
                <a:cs typeface="Poppins"/>
                <a:sym typeface="Poppins"/>
              </a:rPr>
              <a:t>bunun sonucunda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kanal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genel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olarak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ılımlı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yavaşlama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görebilir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TikTok'un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2020'de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yasaklandığı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Hindistan'da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önceki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on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yılın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büyük</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bölümünde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ortalamanın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üzerinde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büyüme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kaydettikten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sonra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geliri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artışı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bazı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diğer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BRICS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pazarlarının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gerisinde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kaldı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Rusya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pazar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düzeyinde</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veri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sağlamadığımızı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unutmayın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Girişim</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destekli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şirketlerin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reklamlarını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yavaşlatmasının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alternatif</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veya</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yardımcı</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etken</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olabileceğini</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 </a:t>
            </a:r>
            <a:r>
              <a:rPr kumimoji="0" lang="tr-TR" sz="1000" b="0" i="0" u="none" strike="noStrike" kern="1200" cap="none" spc="0" normalizeH="0" baseline="0" noProof="0" dirty="0">
                <a:ln>
                  <a:noFill/>
                </a:ln>
                <a:solidFill>
                  <a:srgbClr val="092656"/>
                </a:solidFill>
                <a:effectLst/>
                <a:uLnTx/>
                <a:uFillTx/>
                <a:latin typeface="Georgia" panose="02040502050405020303"/>
                <a:cs typeface="Poppins"/>
                <a:sym typeface="Poppins"/>
              </a:rPr>
              <a:t>düşünülüyor</a:t>
            </a:r>
            <a:r>
              <a:rPr kumimoji="0" lang="en-US" sz="1000" b="0" i="0" u="none" strike="noStrike" kern="1200" cap="none" spc="0" normalizeH="0" baseline="0" noProof="0" dirty="0">
                <a:ln>
                  <a:noFill/>
                </a:ln>
                <a:solidFill>
                  <a:srgbClr val="092656"/>
                </a:solidFill>
                <a:effectLst/>
                <a:uLnTx/>
                <a:uFillTx/>
                <a:latin typeface="Georgia" panose="02040502050405020303"/>
                <a:cs typeface="Poppins"/>
                <a:sym typeface="Poppins"/>
              </a:rPr>
              <a:t>.</a:t>
            </a:r>
          </a:p>
        </p:txBody>
      </p:sp>
      <p:sp>
        <p:nvSpPr>
          <p:cNvPr id="15" name="TextBox 14">
            <a:extLst>
              <a:ext uri="{FF2B5EF4-FFF2-40B4-BE49-F238E27FC236}">
                <a16:creationId xmlns:a16="http://schemas.microsoft.com/office/drawing/2014/main" id="{AE043971-615F-0105-4349-77821B18B804}"/>
              </a:ext>
            </a:extLst>
          </p:cNvPr>
          <p:cNvSpPr txBox="1"/>
          <p:nvPr/>
        </p:nvSpPr>
        <p:spPr>
          <a:xfrm>
            <a:off x="701599" y="3728689"/>
            <a:ext cx="6392183" cy="246221"/>
          </a:xfrm>
          <a:prstGeom prst="rect">
            <a:avLst/>
          </a:prstGeom>
          <a:noFill/>
        </p:spPr>
        <p:txBody>
          <a:bodyPr wrap="square" lIns="91440" tIns="45720" rIns="91440" bIns="45720" rtlCol="0" anchor="t">
            <a:spAutoFit/>
          </a:bodyPr>
          <a:lstStyle/>
          <a:p>
            <a:pPr algn="ctr"/>
            <a:r>
              <a:rPr lang="en-US" sz="1000" b="1" dirty="0" err="1">
                <a:latin typeface="Poppins"/>
                <a:cs typeface="Poppins"/>
              </a:rPr>
              <a:t>Hindistan</a:t>
            </a:r>
            <a:r>
              <a:rPr lang="en-US" sz="1000" b="1" dirty="0">
                <a:latin typeface="Poppins"/>
                <a:cs typeface="Poppins"/>
              </a:rPr>
              <a:t> TikTok </a:t>
            </a:r>
            <a:r>
              <a:rPr lang="en-US" sz="1000" b="1" dirty="0" err="1">
                <a:latin typeface="Poppins"/>
                <a:cs typeface="Poppins"/>
              </a:rPr>
              <a:t>Yasağı</a:t>
            </a:r>
            <a:r>
              <a:rPr lang="en-US" sz="1000" b="1" dirty="0">
                <a:latin typeface="Poppins"/>
                <a:cs typeface="Poppins"/>
              </a:rPr>
              <a:t> </a:t>
            </a:r>
            <a:r>
              <a:rPr lang="en-US" sz="1000" b="1" dirty="0" err="1">
                <a:latin typeface="Poppins"/>
                <a:cs typeface="Poppins"/>
              </a:rPr>
              <a:t>Öncesi</a:t>
            </a:r>
            <a:r>
              <a:rPr lang="en-US" sz="1000" b="1" dirty="0">
                <a:latin typeface="Poppins"/>
                <a:cs typeface="Poppins"/>
              </a:rPr>
              <a:t> ve </a:t>
            </a:r>
            <a:r>
              <a:rPr lang="en-US" sz="1000" b="1" dirty="0" err="1">
                <a:latin typeface="Poppins"/>
                <a:cs typeface="Poppins"/>
              </a:rPr>
              <a:t>Sonrası</a:t>
            </a:r>
            <a:r>
              <a:rPr lang="en-US" sz="1000" b="1" dirty="0">
                <a:latin typeface="Poppins"/>
                <a:cs typeface="Poppins"/>
              </a:rPr>
              <a:t> "</a:t>
            </a:r>
            <a:r>
              <a:rPr lang="en-US" sz="1000" b="1" dirty="0" err="1">
                <a:latin typeface="Poppins"/>
                <a:cs typeface="Poppins"/>
              </a:rPr>
              <a:t>Diğer</a:t>
            </a:r>
            <a:r>
              <a:rPr lang="en-US" sz="1000" b="1" dirty="0">
                <a:latin typeface="Poppins"/>
                <a:cs typeface="Poppins"/>
              </a:rPr>
              <a:t> Dijital" </a:t>
            </a:r>
            <a:r>
              <a:rPr lang="en-US" sz="1000" b="1" dirty="0" err="1">
                <a:latin typeface="Poppins"/>
                <a:cs typeface="Poppins"/>
              </a:rPr>
              <a:t>Büyüme</a:t>
            </a:r>
            <a:endParaRPr lang="en-US" sz="1000" b="1" dirty="0">
              <a:effectLst/>
              <a:latin typeface="Poppins" pitchFamily="2" charset="77"/>
              <a:cs typeface="Poppins" pitchFamily="2" charset="77"/>
            </a:endParaRPr>
          </a:p>
        </p:txBody>
      </p:sp>
      <p:pic>
        <p:nvPicPr>
          <p:cNvPr id="16" name="Google Shape;429;p65" descr="GroupM_SingleColor_Logo_Navy_RGB.png">
            <a:extLst>
              <a:ext uri="{FF2B5EF4-FFF2-40B4-BE49-F238E27FC236}">
                <a16:creationId xmlns:a16="http://schemas.microsoft.com/office/drawing/2014/main" id="{631306F4-4E10-8B9E-39FB-EA599EB2311D}"/>
              </a:ext>
            </a:extLst>
          </p:cNvPr>
          <p:cNvPicPr preferRelativeResize="0">
            <a:picLocks noChangeAspect="1"/>
          </p:cNvPicPr>
          <p:nvPr/>
        </p:nvPicPr>
        <p:blipFill rotWithShape="1">
          <a:blip r:embed="rId4" cstate="screen">
            <a:alphaModFix amt="30000"/>
            <a:extLst>
              <a:ext uri="{28A0092B-C50C-407E-A947-70E740481C1C}">
                <a14:useLocalDpi xmlns:a14="http://schemas.microsoft.com/office/drawing/2010/main"/>
              </a:ext>
            </a:extLst>
          </a:blip>
          <a:srcRect/>
          <a:stretch/>
        </p:blipFill>
        <p:spPr>
          <a:xfrm>
            <a:off x="6377440" y="3692995"/>
            <a:ext cx="524147" cy="149845"/>
          </a:xfrm>
          <a:prstGeom prst="rect">
            <a:avLst/>
          </a:prstGeom>
          <a:noFill/>
          <a:ln>
            <a:noFill/>
          </a:ln>
        </p:spPr>
      </p:pic>
      <p:grpSp>
        <p:nvGrpSpPr>
          <p:cNvPr id="2" name="Group 1">
            <a:extLst>
              <a:ext uri="{FF2B5EF4-FFF2-40B4-BE49-F238E27FC236}">
                <a16:creationId xmlns:a16="http://schemas.microsoft.com/office/drawing/2014/main" id="{2D37AEBE-E68C-50BA-42C2-B18B91780F6F}"/>
              </a:ext>
            </a:extLst>
          </p:cNvPr>
          <p:cNvGrpSpPr/>
          <p:nvPr/>
        </p:nvGrpSpPr>
        <p:grpSpPr>
          <a:xfrm rot="16200000">
            <a:off x="-572410" y="2123386"/>
            <a:ext cx="2249556" cy="45719"/>
            <a:chOff x="4689784" y="9440214"/>
            <a:chExt cx="2042120" cy="45719"/>
          </a:xfrm>
        </p:grpSpPr>
        <p:sp>
          <p:nvSpPr>
            <p:cNvPr id="3" name="Rectangle 2">
              <a:extLst>
                <a:ext uri="{FF2B5EF4-FFF2-40B4-BE49-F238E27FC236}">
                  <a16:creationId xmlns:a16="http://schemas.microsoft.com/office/drawing/2014/main" id="{ED6D757A-250C-BBF3-A45B-54F27E4E8BB6}"/>
                </a:ext>
              </a:extLst>
            </p:cNvPr>
            <p:cNvSpPr/>
            <p:nvPr/>
          </p:nvSpPr>
          <p:spPr>
            <a:xfrm>
              <a:off x="4689784" y="9440214"/>
              <a:ext cx="1021060" cy="457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D221676-0021-6FCA-B0CA-FCAFB66A7DDE}"/>
                </a:ext>
              </a:extLst>
            </p:cNvPr>
            <p:cNvSpPr/>
            <p:nvPr/>
          </p:nvSpPr>
          <p:spPr>
            <a:xfrm>
              <a:off x="5710844" y="9440214"/>
              <a:ext cx="1021060"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55F85A20-14DF-8E3F-FBEA-B562EA05C1BB}"/>
              </a:ext>
            </a:extLst>
          </p:cNvPr>
          <p:cNvGrpSpPr/>
          <p:nvPr/>
        </p:nvGrpSpPr>
        <p:grpSpPr>
          <a:xfrm>
            <a:off x="770351" y="4020640"/>
            <a:ext cx="6169068" cy="3558421"/>
            <a:chOff x="770351" y="4020640"/>
            <a:chExt cx="6169068" cy="3558421"/>
          </a:xfrm>
        </p:grpSpPr>
        <p:pic>
          <p:nvPicPr>
            <p:cNvPr id="1030" name="Picture 6">
              <a:extLst>
                <a:ext uri="{FF2B5EF4-FFF2-40B4-BE49-F238E27FC236}">
                  <a16:creationId xmlns:a16="http://schemas.microsoft.com/office/drawing/2014/main" id="{45D03EC5-4540-D632-EC70-A4570C5E3EF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8752" b="5240"/>
            <a:stretch/>
          </p:blipFill>
          <p:spPr bwMode="auto">
            <a:xfrm>
              <a:off x="770351" y="4020640"/>
              <a:ext cx="6169068" cy="331473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E77F080-D2D8-6F7E-E368-60EEE9A377A4}"/>
                </a:ext>
              </a:extLst>
            </p:cNvPr>
            <p:cNvGrpSpPr/>
            <p:nvPr/>
          </p:nvGrpSpPr>
          <p:grpSpPr>
            <a:xfrm>
              <a:off x="3754705" y="4160108"/>
              <a:ext cx="979136" cy="2928515"/>
              <a:chOff x="3754705" y="4160108"/>
              <a:chExt cx="979136" cy="2928515"/>
            </a:xfrm>
          </p:grpSpPr>
          <p:cxnSp>
            <p:nvCxnSpPr>
              <p:cNvPr id="8" name="Straight Connector 7">
                <a:extLst>
                  <a:ext uri="{FF2B5EF4-FFF2-40B4-BE49-F238E27FC236}">
                    <a16:creationId xmlns:a16="http://schemas.microsoft.com/office/drawing/2014/main" id="{66B4E065-C38C-56F2-B0BD-EE566F84FF22}"/>
                  </a:ext>
                </a:extLst>
              </p:cNvPr>
              <p:cNvCxnSpPr>
                <a:cxnSpLocks/>
              </p:cNvCxnSpPr>
              <p:nvPr/>
            </p:nvCxnSpPr>
            <p:spPr>
              <a:xfrm>
                <a:off x="3851809" y="4160108"/>
                <a:ext cx="0" cy="292851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3D1C38-F1B9-EC23-1A61-1AE2A6486661}"/>
                  </a:ext>
                </a:extLst>
              </p:cNvPr>
              <p:cNvSpPr txBox="1"/>
              <p:nvPr/>
            </p:nvSpPr>
            <p:spPr>
              <a:xfrm>
                <a:off x="3754705" y="4657918"/>
                <a:ext cx="979136" cy="338554"/>
              </a:xfrm>
              <a:prstGeom prst="rect">
                <a:avLst/>
              </a:prstGeom>
              <a:noFill/>
            </p:spPr>
            <p:txBody>
              <a:bodyPr wrap="square" lIns="91440" tIns="45720" rIns="91440" bIns="45720" rtlCol="0" anchor="t">
                <a:spAutoFit/>
              </a:bodyPr>
              <a:lstStyle/>
              <a:p>
                <a:pPr algn="ctr"/>
                <a:endParaRPr lang="en-US" sz="800" b="1" dirty="0">
                  <a:latin typeface="Poppins"/>
                  <a:cs typeface="Poppins"/>
                </a:endParaRPr>
              </a:p>
              <a:p>
                <a:pPr algn="ctr"/>
                <a:r>
                  <a:rPr lang="en-US" sz="800" b="1" dirty="0" err="1">
                    <a:latin typeface="Poppins"/>
                    <a:cs typeface="Poppins"/>
                  </a:rPr>
                  <a:t>Tiktok</a:t>
                </a:r>
                <a:r>
                  <a:rPr lang="en-US" sz="800" b="1" dirty="0">
                    <a:latin typeface="Poppins"/>
                    <a:cs typeface="Poppins"/>
                  </a:rPr>
                  <a:t> </a:t>
                </a:r>
                <a:r>
                  <a:rPr lang="en-US" sz="800" b="1" dirty="0" err="1">
                    <a:latin typeface="Poppins"/>
                    <a:cs typeface="Poppins"/>
                  </a:rPr>
                  <a:t>yasağı</a:t>
                </a:r>
                <a:endParaRPr lang="en-US" sz="800" b="1" dirty="0">
                  <a:effectLst/>
                  <a:latin typeface="Poppins" pitchFamily="2" charset="77"/>
                  <a:cs typeface="Poppins" pitchFamily="2" charset="77"/>
                </a:endParaRPr>
              </a:p>
            </p:txBody>
          </p:sp>
        </p:grpSp>
        <p:sp>
          <p:nvSpPr>
            <p:cNvPr id="6" name="TextBox 5">
              <a:extLst>
                <a:ext uri="{FF2B5EF4-FFF2-40B4-BE49-F238E27FC236}">
                  <a16:creationId xmlns:a16="http://schemas.microsoft.com/office/drawing/2014/main" id="{1CA6FF37-C669-3B71-C8E9-6F591412BC30}"/>
                </a:ext>
              </a:extLst>
            </p:cNvPr>
            <p:cNvSpPr txBox="1"/>
            <p:nvPr/>
          </p:nvSpPr>
          <p:spPr>
            <a:xfrm>
              <a:off x="1228965" y="7385354"/>
              <a:ext cx="1035453" cy="193707"/>
            </a:xfrm>
            <a:prstGeom prst="rect">
              <a:avLst/>
            </a:prstGeom>
            <a:noFill/>
          </p:spPr>
          <p:txBody>
            <a:bodyPr wrap="square" lIns="91440" tIns="45720" rIns="91440" bIns="45720" rtlCol="0" anchor="t">
              <a:spAutoFit/>
            </a:bodyPr>
            <a:lstStyle/>
            <a:p>
              <a:pPr>
                <a:lnSpc>
                  <a:spcPct val="113000"/>
                </a:lnSpc>
              </a:pPr>
              <a:r>
                <a:rPr lang="en-US" sz="600" b="0" i="0" dirty="0" err="1">
                  <a:solidFill>
                    <a:srgbClr val="BDBDBD"/>
                  </a:solidFill>
                  <a:effectLst/>
                  <a:latin typeface="Poppins" pitchFamily="2" charset="77"/>
                  <a:cs typeface="Poppins" pitchFamily="2" charset="77"/>
                </a:rPr>
                <a:t>Kaynaklar</a:t>
              </a:r>
              <a:r>
                <a:rPr lang="en-US" sz="600" b="0" i="0" dirty="0">
                  <a:solidFill>
                    <a:srgbClr val="BDBDBD"/>
                  </a:solidFill>
                  <a:effectLst/>
                  <a:latin typeface="Poppins" pitchFamily="2" charset="77"/>
                  <a:cs typeface="Poppins" pitchFamily="2" charset="77"/>
                </a:rPr>
                <a:t>: GroupM</a:t>
              </a:r>
              <a:endParaRPr lang="en-US" sz="600" dirty="0">
                <a:solidFill>
                  <a:schemeClr val="bg1">
                    <a:lumMod val="75000"/>
                  </a:schemeClr>
                </a:solidFill>
                <a:latin typeface="Poppins" pitchFamily="2" charset="77"/>
                <a:cs typeface="Poppins" pitchFamily="2" charset="77"/>
              </a:endParaRPr>
            </a:p>
          </p:txBody>
        </p:sp>
      </p:grpSp>
      <p:sp>
        <p:nvSpPr>
          <p:cNvPr id="17" name="Rectangle 16">
            <a:extLst>
              <a:ext uri="{FF2B5EF4-FFF2-40B4-BE49-F238E27FC236}">
                <a16:creationId xmlns:a16="http://schemas.microsoft.com/office/drawing/2014/main" id="{634CAED1-A0CC-8226-3600-90172C91E722}"/>
              </a:ext>
            </a:extLst>
          </p:cNvPr>
          <p:cNvSpPr/>
          <p:nvPr/>
        </p:nvSpPr>
        <p:spPr>
          <a:xfrm>
            <a:off x="770351" y="4889179"/>
            <a:ext cx="273583" cy="14557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Yıl Boyunca Büyüme</a:t>
            </a:r>
          </a:p>
        </p:txBody>
      </p:sp>
      <p:sp>
        <p:nvSpPr>
          <p:cNvPr id="21" name="TextBox 20">
            <a:extLst>
              <a:ext uri="{FF2B5EF4-FFF2-40B4-BE49-F238E27FC236}">
                <a16:creationId xmlns:a16="http://schemas.microsoft.com/office/drawing/2014/main" id="{A91A97F0-B8F2-5FF2-AE1E-F6E4499721F4}"/>
              </a:ext>
            </a:extLst>
          </p:cNvPr>
          <p:cNvSpPr txBox="1"/>
          <p:nvPr/>
        </p:nvSpPr>
        <p:spPr>
          <a:xfrm rot="16200000">
            <a:off x="-337204" y="5077704"/>
            <a:ext cx="2202808" cy="276999"/>
          </a:xfrm>
          <a:prstGeom prst="rect">
            <a:avLst/>
          </a:prstGeom>
          <a:noFill/>
        </p:spPr>
        <p:txBody>
          <a:bodyPr wrap="square">
            <a:spAutoFit/>
          </a:bodyPr>
          <a:lstStyle/>
          <a:p>
            <a:r>
              <a:rPr lang="en-US" sz="1200" dirty="0">
                <a:latin typeface="Poppins" panose="00000500000000000000" pitchFamily="2" charset="0"/>
                <a:cs typeface="Poppins" panose="00000500000000000000" pitchFamily="2" charset="0"/>
              </a:rPr>
              <a:t>Yıl</a:t>
            </a:r>
            <a:r>
              <a:rPr lang="tr-TR" sz="1200" dirty="0">
                <a:latin typeface="Poppins" panose="00000500000000000000" pitchFamily="2" charset="0"/>
                <a:cs typeface="Poppins" panose="00000500000000000000" pitchFamily="2" charset="0"/>
              </a:rPr>
              <a:t>lar </a:t>
            </a:r>
            <a:r>
              <a:rPr lang="en-US" sz="1200" dirty="0">
                <a:latin typeface="Poppins" panose="00000500000000000000" pitchFamily="2" charset="0"/>
                <a:cs typeface="Poppins" panose="00000500000000000000" pitchFamily="2" charset="0"/>
              </a:rPr>
              <a:t> B</a:t>
            </a:r>
            <a:r>
              <a:rPr lang="tr-TR" sz="1200" dirty="0">
                <a:latin typeface="Poppins" panose="00000500000000000000" pitchFamily="2" charset="0"/>
                <a:cs typeface="Poppins" panose="00000500000000000000" pitchFamily="2" charset="0"/>
              </a:rPr>
              <a:t>azında</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Büyüme</a:t>
            </a:r>
            <a:endParaRPr lang="en-US" sz="12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368227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F3E3E-1E19-A6CE-D8DC-7C058C41240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8FB8AA5-6149-8E0E-46F1-AE3E4E71A604}"/>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19</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10" name="Picture 9" descr="A blue and black logo&#10;&#10;Description automatically generated">
            <a:extLst>
              <a:ext uri="{FF2B5EF4-FFF2-40B4-BE49-F238E27FC236}">
                <a16:creationId xmlns:a16="http://schemas.microsoft.com/office/drawing/2014/main" id="{8AEFC81A-DDE0-2F82-9DA5-1A89F9AFB6DB}"/>
              </a:ext>
            </a:extLst>
          </p:cNvPr>
          <p:cNvPicPr>
            <a:picLocks noChangeAspect="1"/>
          </p:cNvPicPr>
          <p:nvPr/>
        </p:nvPicPr>
        <p:blipFill>
          <a:blip r:embed="rId3"/>
          <a:stretch>
            <a:fillRect/>
          </a:stretch>
        </p:blipFill>
        <p:spPr>
          <a:xfrm>
            <a:off x="6495276" y="332839"/>
            <a:ext cx="897530" cy="256235"/>
          </a:xfrm>
          <a:prstGeom prst="rect">
            <a:avLst/>
          </a:prstGeom>
        </p:spPr>
      </p:pic>
      <p:sp>
        <p:nvSpPr>
          <p:cNvPr id="8" name="Text Placeholder 1">
            <a:extLst>
              <a:ext uri="{FF2B5EF4-FFF2-40B4-BE49-F238E27FC236}">
                <a16:creationId xmlns:a16="http://schemas.microsoft.com/office/drawing/2014/main" id="{28658BEA-56B2-851C-902C-E4B6FE0D592B}"/>
              </a:ext>
            </a:extLst>
          </p:cNvPr>
          <p:cNvSpPr txBox="1">
            <a:spLocks/>
          </p:cNvSpPr>
          <p:nvPr/>
        </p:nvSpPr>
        <p:spPr>
          <a:xfrm>
            <a:off x="469659" y="940496"/>
            <a:ext cx="6289487" cy="82652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20000"/>
              </a:lnSpc>
              <a:spcBef>
                <a:spcPts val="0"/>
              </a:spcBef>
              <a:spcAft>
                <a:spcPts val="0"/>
              </a:spcAft>
              <a:buClrTx/>
              <a:buSzPts val="1100"/>
              <a:buFont typeface="Arial" panose="020B0604020202020204" pitchFamily="34" charset="0"/>
              <a:buNone/>
              <a:tabLst/>
              <a:defRPr/>
            </a:pPr>
            <a:r>
              <a:rPr kumimoji="0" lang="en-US" sz="1600" b="1" i="0" u="none" strike="noStrike" kern="1200" cap="none" spc="0" normalizeH="0" baseline="0" noProof="0" dirty="0">
                <a:ln>
                  <a:noFill/>
                </a:ln>
                <a:solidFill>
                  <a:srgbClr val="092656"/>
                </a:solidFill>
                <a:effectLst/>
                <a:uLnTx/>
                <a:uFillTx/>
                <a:latin typeface="Poppins"/>
                <a:cs typeface="Poppins"/>
                <a:sym typeface="Poppins"/>
              </a:rPr>
              <a:t>Oyun</a:t>
            </a:r>
            <a:br>
              <a:rPr kumimoji="0" lang="en-US" sz="1600" b="1" i="0" u="none" strike="noStrike" kern="1200" cap="none" spc="0" normalizeH="0" baseline="0" noProof="0" dirty="0">
                <a:ln>
                  <a:noFill/>
                </a:ln>
                <a:solidFill>
                  <a:srgbClr val="092656"/>
                </a:solidFill>
                <a:effectLst/>
                <a:uLnTx/>
                <a:uFillTx/>
                <a:latin typeface="Poppins"/>
                <a:cs typeface="Poppins"/>
                <a:sym typeface="Poppins"/>
              </a:rPr>
            </a:b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Bu </a:t>
            </a:r>
            <a:r>
              <a:rPr kumimoji="0" lang="en-US" sz="1000" u="none" strike="noStrike" kern="1200" cap="none" spc="0" normalizeH="0" baseline="0" noProof="0" dirty="0" err="1">
                <a:ln>
                  <a:noFill/>
                </a:ln>
                <a:effectLst/>
                <a:uLnTx/>
                <a:uFillTx/>
                <a:latin typeface="Georgia" panose="02040502050405020303" pitchFamily="18" charset="0"/>
                <a:cs typeface="Poppins Light" pitchFamily="2" charset="77"/>
                <a:sym typeface="Poppins"/>
              </a:rPr>
              <a:t>yılın</a:t>
            </a: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 </a:t>
            </a:r>
            <a:r>
              <a:rPr kumimoji="0" lang="en-US" sz="1000" u="none" strike="noStrike" kern="1200" cap="none" spc="0" normalizeH="0" baseline="0" noProof="0" dirty="0" err="1">
                <a:ln>
                  <a:noFill/>
                </a:ln>
                <a:effectLst/>
                <a:uLnTx/>
                <a:uFillTx/>
                <a:latin typeface="Georgia" panose="02040502050405020303" pitchFamily="18" charset="0"/>
                <a:cs typeface="Poppins Light" pitchFamily="2" charset="77"/>
                <a:sym typeface="Poppins"/>
              </a:rPr>
              <a:t>raporunda</a:t>
            </a: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 </a:t>
            </a:r>
            <a:r>
              <a:rPr kumimoji="0" lang="en-US" sz="1000" u="none" strike="noStrike" kern="1200" cap="none" spc="0" normalizeH="0" baseline="0" noProof="0" dirty="0" err="1">
                <a:ln>
                  <a:noFill/>
                </a:ln>
                <a:effectLst/>
                <a:uLnTx/>
                <a:uFillTx/>
                <a:latin typeface="Georgia" panose="02040502050405020303" pitchFamily="18" charset="0"/>
                <a:cs typeface="Poppins Light" pitchFamily="2" charset="77"/>
                <a:sym typeface="Poppins"/>
              </a:rPr>
              <a:t>oyun</a:t>
            </a: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 </a:t>
            </a:r>
            <a:r>
              <a:rPr kumimoji="0" lang="en-US" sz="1000" u="none" strike="noStrike" kern="1200" cap="none" spc="0" normalizeH="0" baseline="0" noProof="0" dirty="0" err="1">
                <a:ln>
                  <a:noFill/>
                </a:ln>
                <a:effectLst/>
                <a:uLnTx/>
                <a:uFillTx/>
                <a:latin typeface="Georgia" panose="02040502050405020303" pitchFamily="18" charset="0"/>
                <a:cs typeface="Poppins Light" pitchFamily="2" charset="77"/>
                <a:sym typeface="Poppins"/>
              </a:rPr>
              <a:t>içi</a:t>
            </a: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 </a:t>
            </a:r>
            <a:r>
              <a:rPr kumimoji="0" lang="en-US" sz="1000" u="none" strike="noStrike" kern="1200" cap="none" spc="0" normalizeH="0" baseline="0" noProof="0" dirty="0" err="1">
                <a:ln>
                  <a:noFill/>
                </a:ln>
                <a:effectLst/>
                <a:uLnTx/>
                <a:uFillTx/>
                <a:latin typeface="Georgia" panose="02040502050405020303" pitchFamily="18" charset="0"/>
                <a:cs typeface="Poppins Light" pitchFamily="2" charset="77"/>
                <a:sym typeface="Poppins"/>
              </a:rPr>
              <a:t>reklamlara</a:t>
            </a: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 </a:t>
            </a:r>
            <a:r>
              <a:rPr kumimoji="0" lang="en-US" sz="1000" u="none" strike="noStrike" kern="1200" cap="none" spc="0" normalizeH="0" baseline="0" noProof="0" dirty="0" err="1">
                <a:ln>
                  <a:noFill/>
                </a:ln>
                <a:effectLst/>
                <a:uLnTx/>
                <a:uFillTx/>
                <a:latin typeface="Georgia" panose="02040502050405020303" pitchFamily="18" charset="0"/>
                <a:cs typeface="Poppins Light" pitchFamily="2" charset="77"/>
                <a:sym typeface="Poppins"/>
              </a:rPr>
              <a:t>ilişkin</a:t>
            </a: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 </a:t>
            </a:r>
            <a:r>
              <a:rPr kumimoji="0" lang="en-US" sz="1000" u="none" strike="noStrike" kern="1200" cap="none" spc="0" normalizeH="0" baseline="0" noProof="0" dirty="0" err="1">
                <a:ln>
                  <a:noFill/>
                </a:ln>
                <a:effectLst/>
                <a:uLnTx/>
                <a:uFillTx/>
                <a:latin typeface="Georgia" panose="02040502050405020303" pitchFamily="18" charset="0"/>
                <a:cs typeface="Poppins Light" pitchFamily="2" charset="77"/>
                <a:sym typeface="Poppins"/>
              </a:rPr>
              <a:t>kapsamlı</a:t>
            </a: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 </a:t>
            </a:r>
            <a:r>
              <a:rPr kumimoji="0" lang="en-US" sz="1000" u="none" strike="noStrike" kern="1200" cap="none" spc="0" normalizeH="0" baseline="0" noProof="0" dirty="0" err="1">
                <a:ln>
                  <a:noFill/>
                </a:ln>
                <a:effectLst/>
                <a:uLnTx/>
                <a:uFillTx/>
                <a:latin typeface="Georgia" panose="02040502050405020303" pitchFamily="18" charset="0"/>
                <a:cs typeface="Poppins Light" pitchFamily="2" charset="77"/>
                <a:sym typeface="Poppins"/>
              </a:rPr>
              <a:t>tahminler</a:t>
            </a: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 </a:t>
            </a:r>
            <a:r>
              <a:rPr kumimoji="0" lang="tr-TR"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sunulmamasıyla birlikte</a:t>
            </a: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 </a:t>
            </a:r>
            <a:r>
              <a:rPr kumimoji="0" lang="tr-TR"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oyun </a:t>
            </a: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a:t>
            </a:r>
            <a:r>
              <a:rPr kumimoji="0" lang="en-US" sz="1000" u="none" strike="noStrike" kern="1200" cap="none" spc="0" normalizeH="0" baseline="0" noProof="0" dirty="0" err="1">
                <a:ln>
                  <a:noFill/>
                </a:ln>
                <a:effectLst/>
                <a:uLnTx/>
                <a:uFillTx/>
                <a:latin typeface="Georgia" panose="02040502050405020303" pitchFamily="18" charset="0"/>
                <a:cs typeface="Poppins Light" pitchFamily="2" charset="77"/>
                <a:sym typeface="Poppins"/>
              </a:rPr>
              <a:t>diğer</a:t>
            </a: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 </a:t>
            </a:r>
            <a:r>
              <a:rPr kumimoji="0" lang="en-US" sz="1000" u="none" strike="noStrike" kern="1200" cap="none" spc="0" normalizeH="0" baseline="0" noProof="0" dirty="0" err="1">
                <a:ln>
                  <a:noFill/>
                </a:ln>
                <a:effectLst/>
                <a:uLnTx/>
                <a:uFillTx/>
                <a:latin typeface="Georgia" panose="02040502050405020303" pitchFamily="18" charset="0"/>
                <a:cs typeface="Poppins Light" pitchFamily="2" charset="77"/>
                <a:sym typeface="Poppins"/>
              </a:rPr>
              <a:t>dijital</a:t>
            </a: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 </a:t>
            </a:r>
            <a:r>
              <a:rPr kumimoji="0" lang="en-US" sz="1000" u="none" strike="noStrike" kern="1200" cap="none" spc="0" normalizeH="0" baseline="0" noProof="0" dirty="0" err="1">
                <a:ln>
                  <a:noFill/>
                </a:ln>
                <a:effectLst/>
                <a:uLnTx/>
                <a:uFillTx/>
                <a:latin typeface="Georgia" panose="02040502050405020303" pitchFamily="18" charset="0"/>
                <a:cs typeface="Poppins Light" pitchFamily="2" charset="77"/>
                <a:sym typeface="Poppins"/>
              </a:rPr>
              <a:t>kategorimizde</a:t>
            </a: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 </a:t>
            </a:r>
            <a:r>
              <a:rPr kumimoji="0" lang="en-US" sz="1000" u="none" strike="noStrike" kern="1200" cap="none" spc="0" normalizeH="0" baseline="0" noProof="0" dirty="0" err="1">
                <a:ln>
                  <a:noFill/>
                </a:ln>
                <a:effectLst/>
                <a:uLnTx/>
                <a:uFillTx/>
                <a:latin typeface="Georgia" panose="02040502050405020303" pitchFamily="18" charset="0"/>
                <a:cs typeface="Poppins Light" pitchFamily="2" charset="77"/>
                <a:sym typeface="Poppins"/>
              </a:rPr>
              <a:t>büyüyen</a:t>
            </a: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 </a:t>
            </a:r>
            <a:r>
              <a:rPr kumimoji="0" lang="en-US" sz="1000" u="none" strike="noStrike" kern="1200" cap="none" spc="0" normalizeH="0" baseline="0" noProof="0" dirty="0" err="1">
                <a:ln>
                  <a:noFill/>
                </a:ln>
                <a:effectLst/>
                <a:uLnTx/>
                <a:uFillTx/>
                <a:latin typeface="Georgia" panose="02040502050405020303" pitchFamily="18" charset="0"/>
                <a:cs typeface="Poppins Light" pitchFamily="2" charset="77"/>
                <a:sym typeface="Poppins"/>
              </a:rPr>
              <a:t>bir</a:t>
            </a: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 </a:t>
            </a:r>
            <a:r>
              <a:rPr kumimoji="0" lang="en-US" sz="1000" u="none" strike="noStrike" kern="1200" cap="none" spc="0" normalizeH="0" baseline="0" noProof="0" dirty="0" err="1">
                <a:ln>
                  <a:noFill/>
                </a:ln>
                <a:effectLst/>
                <a:uLnTx/>
                <a:uFillTx/>
                <a:latin typeface="Georgia" panose="02040502050405020303" pitchFamily="18" charset="0"/>
                <a:cs typeface="Poppins Light" pitchFamily="2" charset="77"/>
                <a:sym typeface="Poppins"/>
              </a:rPr>
              <a:t>segmenttir</a:t>
            </a:r>
            <a:r>
              <a:rPr kumimoji="0" lang="en-US" sz="1000" u="none" strike="noStrike" kern="1200" cap="none" spc="0" normalizeH="0" baseline="0" noProof="0" dirty="0">
                <a:ln>
                  <a:noFill/>
                </a:ln>
                <a:effectLst/>
                <a:uLnTx/>
                <a:uFillTx/>
                <a:latin typeface="Georgia" panose="02040502050405020303" pitchFamily="18" charset="0"/>
                <a:cs typeface="Poppins Light" pitchFamily="2" charset="77"/>
                <a:sym typeface="Poppins"/>
              </a:rPr>
              <a:t>.</a:t>
            </a:r>
          </a:p>
        </p:txBody>
      </p:sp>
      <p:grpSp>
        <p:nvGrpSpPr>
          <p:cNvPr id="42" name="Group 41">
            <a:extLst>
              <a:ext uri="{FF2B5EF4-FFF2-40B4-BE49-F238E27FC236}">
                <a16:creationId xmlns:a16="http://schemas.microsoft.com/office/drawing/2014/main" id="{20A2F3A1-DB60-5C24-FFC7-845DE95C8FBB}"/>
              </a:ext>
            </a:extLst>
          </p:cNvPr>
          <p:cNvGrpSpPr/>
          <p:nvPr/>
        </p:nvGrpSpPr>
        <p:grpSpPr>
          <a:xfrm rot="5400000">
            <a:off x="-724023" y="6502218"/>
            <a:ext cx="1871847" cy="423802"/>
            <a:chOff x="76581" y="8213726"/>
            <a:chExt cx="767747" cy="170255"/>
          </a:xfrm>
        </p:grpSpPr>
        <p:grpSp>
          <p:nvGrpSpPr>
            <p:cNvPr id="56" name="Group 55">
              <a:extLst>
                <a:ext uri="{FF2B5EF4-FFF2-40B4-BE49-F238E27FC236}">
                  <a16:creationId xmlns:a16="http://schemas.microsoft.com/office/drawing/2014/main" id="{B10DA4BD-3658-470E-3A45-0DD6FF41D5EC}"/>
                </a:ext>
              </a:extLst>
            </p:cNvPr>
            <p:cNvGrpSpPr/>
            <p:nvPr/>
          </p:nvGrpSpPr>
          <p:grpSpPr>
            <a:xfrm>
              <a:off x="76581" y="8213726"/>
              <a:ext cx="767747" cy="170255"/>
              <a:chOff x="76581" y="8157882"/>
              <a:chExt cx="767747" cy="226099"/>
            </a:xfrm>
          </p:grpSpPr>
          <p:cxnSp>
            <p:nvCxnSpPr>
              <p:cNvPr id="66" name="Straight Connector 65">
                <a:extLst>
                  <a:ext uri="{FF2B5EF4-FFF2-40B4-BE49-F238E27FC236}">
                    <a16:creationId xmlns:a16="http://schemas.microsoft.com/office/drawing/2014/main" id="{45F4B290-E70F-98CA-1A9D-702F7D74EA75}"/>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126B175-640D-1F10-8F6E-EA4B4533D14B}"/>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9A6C3B-E962-C095-0B69-7ECE76C12A57}"/>
                  </a:ext>
                </a:extLst>
              </p:cNvPr>
              <p:cNvCxnSpPr>
                <a:cxnSpLocks/>
              </p:cNvCxnSpPr>
              <p:nvPr/>
            </p:nvCxnSpPr>
            <p:spPr>
              <a:xfrm flipV="1">
                <a:off x="76581"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28C29B41-F58E-E0CF-8D2D-0A941C4B05B4}"/>
                </a:ext>
              </a:extLst>
            </p:cNvPr>
            <p:cNvGrpSpPr/>
            <p:nvPr/>
          </p:nvGrpSpPr>
          <p:grpSpPr>
            <a:xfrm>
              <a:off x="175851" y="8308975"/>
              <a:ext cx="602442" cy="75006"/>
              <a:chOff x="175851" y="8289549"/>
              <a:chExt cx="602442" cy="94432"/>
            </a:xfrm>
          </p:grpSpPr>
          <p:cxnSp>
            <p:nvCxnSpPr>
              <p:cNvPr id="58" name="Straight Connector 57">
                <a:extLst>
                  <a:ext uri="{FF2B5EF4-FFF2-40B4-BE49-F238E27FC236}">
                    <a16:creationId xmlns:a16="http://schemas.microsoft.com/office/drawing/2014/main" id="{B251306A-A84C-9C96-00E0-675C313F93E4}"/>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F4A369F-4CE1-3D9A-DB82-408FEAEED5A4}"/>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70D6825-8F88-117B-FCF1-68F6BE7F63F1}"/>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63F8AAF-3923-A934-9884-890A1364A86F}"/>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2D8046F-44B2-A45C-C5A0-9428DA574CFB}"/>
                  </a:ext>
                </a:extLst>
              </p:cNvPr>
              <p:cNvCxnSpPr>
                <a:cxnSpLocks/>
              </p:cNvCxnSpPr>
              <p:nvPr/>
            </p:nvCxnSpPr>
            <p:spPr>
              <a:xfrm flipV="1">
                <a:off x="175851"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7757AB2-A550-2D51-ED13-D6D7EE7602FA}"/>
                  </a:ext>
                </a:extLst>
              </p:cNvPr>
              <p:cNvCxnSpPr>
                <a:cxnSpLocks/>
              </p:cNvCxnSpPr>
              <p:nvPr/>
            </p:nvCxnSpPr>
            <p:spPr>
              <a:xfrm flipV="1">
                <a:off x="246759"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058443-B14A-046B-3498-08682691CEC9}"/>
                  </a:ext>
                </a:extLst>
              </p:cNvPr>
              <p:cNvCxnSpPr>
                <a:cxnSpLocks/>
              </p:cNvCxnSpPr>
              <p:nvPr/>
            </p:nvCxnSpPr>
            <p:spPr>
              <a:xfrm flipV="1">
                <a:off x="317667"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3577DC-3D62-7482-DA32-D9C15DF9A89C}"/>
                  </a:ext>
                </a:extLst>
              </p:cNvPr>
              <p:cNvCxnSpPr>
                <a:cxnSpLocks/>
              </p:cNvCxnSpPr>
              <p:nvPr/>
            </p:nvCxnSpPr>
            <p:spPr>
              <a:xfrm flipV="1">
                <a:off x="3885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3" name="Straight Connector 12">
            <a:extLst>
              <a:ext uri="{FF2B5EF4-FFF2-40B4-BE49-F238E27FC236}">
                <a16:creationId xmlns:a16="http://schemas.microsoft.com/office/drawing/2014/main" id="{6F498ADB-B6D0-FEF8-8AD8-8BFF99186220}"/>
              </a:ext>
            </a:extLst>
          </p:cNvPr>
          <p:cNvCxnSpPr>
            <a:cxnSpLocks/>
          </p:cNvCxnSpPr>
          <p:nvPr/>
        </p:nvCxnSpPr>
        <p:spPr>
          <a:xfrm>
            <a:off x="0" y="490497"/>
            <a:ext cx="515566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EABD3D4A-23A6-2D4A-DAEB-6DEF9E8B0C69}"/>
              </a:ext>
            </a:extLst>
          </p:cNvPr>
          <p:cNvSpPr txBox="1">
            <a:spLocks/>
          </p:cNvSpPr>
          <p:nvPr/>
        </p:nvSpPr>
        <p:spPr>
          <a:xfrm>
            <a:off x="495301" y="241591"/>
            <a:ext cx="4686299"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DİJİTAL</a:t>
            </a:r>
            <a:endParaRPr lang="en-US" sz="600" b="1" spc="40" dirty="0">
              <a:solidFill>
                <a:schemeClr val="accent6"/>
              </a:solidFill>
              <a:latin typeface="Poppins" pitchFamily="2" charset="77"/>
              <a:cs typeface="Poppins" pitchFamily="2" charset="77"/>
            </a:endParaRPr>
          </a:p>
        </p:txBody>
      </p:sp>
      <p:sp>
        <p:nvSpPr>
          <p:cNvPr id="12" name="Text Placeholder 1">
            <a:extLst>
              <a:ext uri="{FF2B5EF4-FFF2-40B4-BE49-F238E27FC236}">
                <a16:creationId xmlns:a16="http://schemas.microsoft.com/office/drawing/2014/main" id="{0D61EFE9-6250-842C-E756-6DBA60C0DBF5}"/>
              </a:ext>
            </a:extLst>
          </p:cNvPr>
          <p:cNvSpPr txBox="1">
            <a:spLocks/>
          </p:cNvSpPr>
          <p:nvPr/>
        </p:nvSpPr>
        <p:spPr>
          <a:xfrm>
            <a:off x="467226" y="1656869"/>
            <a:ext cx="5975428" cy="4111343"/>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0"/>
              </a:spcAft>
              <a:defRPr/>
            </a:pP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Mevcut</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oyun</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şirketleri</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grubumuz</a:t>
            </a:r>
            <a:r>
              <a:rPr kumimoji="0" lang="tr-TR" sz="1700" u="none" strike="noStrike" kern="1200" cap="none" spc="0" normalizeH="0" baseline="0" noProof="0">
                <a:ln>
                  <a:noFill/>
                </a:ln>
                <a:solidFill>
                  <a:schemeClr val="accent1"/>
                </a:solidFill>
                <a:effectLst/>
                <a:uLnTx/>
                <a:uFillTx/>
                <a:latin typeface="Poppins Light"/>
                <a:cs typeface="Poppins Light"/>
                <a:sym typeface="Poppins"/>
              </a:rPr>
              <a:t>un</a:t>
            </a:r>
            <a:r>
              <a:rPr kumimoji="0" lang="en-US" sz="1700" u="none" strike="noStrike" kern="1200" cap="none" spc="0" normalizeH="0" baseline="0" noProof="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AppLovin</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EA, Microsoft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edinilen</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Activision Blizzard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işi</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dahil</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Nintendo, Roblox, Sony,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TakeTwo</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Interactive, Tencent ve Unity — 2023'te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oyun</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reklam</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gelirlerinin</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7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milyar</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doların</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altında</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olduğunu</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tahmin</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ediyoruz</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bu</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da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grubun</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toplam</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gelirinin</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%6,5'inden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biraz</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daha</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az.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Karşılaştırma</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yapmak</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gerekirse</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reklam</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geliri</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Google’ın</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toplam</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gelirinin</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%77,4'ünü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ve</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Meta’nın</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toplam</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gelirinin</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%97,8'ini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yaklaşık</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350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milyar</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dolarlık</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reklam</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geliri</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toplamı</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oluşturuyordu</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Bununla</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birlikte</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grubun</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2023'teki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reklam</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geliri</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2022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seviyelerine</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kıyasla</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düşük</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çift</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haneli</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oranlarda</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artmış</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olabilir</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ve</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dünya</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çapında</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sinema</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reklam</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gelirlerinin</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üç</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katından</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fazla</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bir</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büyüklüğe</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1700" u="none" strike="noStrike" kern="1200" cap="none" spc="0" normalizeH="0" baseline="0" noProof="0" dirty="0" err="1">
                <a:ln>
                  <a:noFill/>
                </a:ln>
                <a:solidFill>
                  <a:schemeClr val="accent1"/>
                </a:solidFill>
                <a:effectLst/>
                <a:uLnTx/>
                <a:uFillTx/>
                <a:latin typeface="Poppins Light"/>
                <a:cs typeface="Poppins Light"/>
                <a:sym typeface="Poppins"/>
              </a:rPr>
              <a:t>ulaşmıştır</a:t>
            </a:r>
            <a:r>
              <a:rPr kumimoji="0" lang="en-US" sz="1700" u="none" strike="noStrike" kern="1200" cap="none" spc="0" normalizeH="0" baseline="0" noProof="0" dirty="0">
                <a:ln>
                  <a:noFill/>
                </a:ln>
                <a:solidFill>
                  <a:schemeClr val="accent1"/>
                </a:solidFill>
                <a:effectLst/>
                <a:uLnTx/>
                <a:uFillTx/>
                <a:latin typeface="Poppins Light"/>
                <a:cs typeface="Poppins Light"/>
                <a:sym typeface="Poppins"/>
              </a:rPr>
              <a:t>.</a:t>
            </a:r>
            <a:endParaRPr lang="en-US" sz="1700" u="none" strike="noStrike" kern="1200" cap="none" spc="0" normalizeH="0" baseline="0" noProof="0" dirty="0">
              <a:ln>
                <a:noFill/>
              </a:ln>
              <a:solidFill>
                <a:schemeClr val="accent1"/>
              </a:solidFill>
              <a:effectLst/>
              <a:highlight>
                <a:srgbClr val="FFFF00"/>
              </a:highlight>
              <a:uLnTx/>
              <a:uFillTx/>
              <a:latin typeface="Poppins Light"/>
              <a:ea typeface="+mj-lt"/>
              <a:cs typeface="Poppins Light"/>
            </a:endParaRPr>
          </a:p>
        </p:txBody>
      </p:sp>
      <p:grpSp>
        <p:nvGrpSpPr>
          <p:cNvPr id="32" name="Group 31">
            <a:extLst>
              <a:ext uri="{FF2B5EF4-FFF2-40B4-BE49-F238E27FC236}">
                <a16:creationId xmlns:a16="http://schemas.microsoft.com/office/drawing/2014/main" id="{A207CD1F-72E5-61BB-D027-EC158251D3C1}"/>
              </a:ext>
            </a:extLst>
          </p:cNvPr>
          <p:cNvGrpSpPr/>
          <p:nvPr/>
        </p:nvGrpSpPr>
        <p:grpSpPr>
          <a:xfrm>
            <a:off x="522102" y="6503822"/>
            <a:ext cx="6626638" cy="3271275"/>
            <a:chOff x="280156" y="6404355"/>
            <a:chExt cx="6927272" cy="3419689"/>
          </a:xfrm>
        </p:grpSpPr>
        <p:sp>
          <p:nvSpPr>
            <p:cNvPr id="2" name="TextBox 1">
              <a:extLst>
                <a:ext uri="{FF2B5EF4-FFF2-40B4-BE49-F238E27FC236}">
                  <a16:creationId xmlns:a16="http://schemas.microsoft.com/office/drawing/2014/main" id="{6DF41E78-5A4C-11FA-B835-2D4425BDB8A6}"/>
                </a:ext>
              </a:extLst>
            </p:cNvPr>
            <p:cNvSpPr txBox="1"/>
            <p:nvPr/>
          </p:nvSpPr>
          <p:spPr>
            <a:xfrm>
              <a:off x="701296" y="6404355"/>
              <a:ext cx="6392183" cy="565056"/>
            </a:xfrm>
            <a:prstGeom prst="rect">
              <a:avLst/>
            </a:prstGeom>
            <a:noFill/>
          </p:spPr>
          <p:txBody>
            <a:bodyPr wrap="square" lIns="91440" tIns="45720" rIns="91440" bIns="45720" rtlCol="0" anchor="t">
              <a:spAutoFit/>
            </a:bodyPr>
            <a:lstStyle/>
            <a:p>
              <a:pPr marL="0" marR="0" algn="ctr">
                <a:lnSpc>
                  <a:spcPct val="115000"/>
                </a:lnSpc>
                <a:spcBef>
                  <a:spcPts val="0"/>
                </a:spcBef>
                <a:spcAft>
                  <a:spcPts val="800"/>
                </a:spcAft>
              </a:pPr>
              <a:r>
                <a:rPr lang="en-US" sz="1000" b="1" kern="100" dirty="0">
                  <a:effectLst/>
                  <a:latin typeface="Poppins" panose="00000500000000000000" pitchFamily="2" charset="0"/>
                  <a:ea typeface="Aptos" panose="020B0004020202020204" pitchFamily="34" charset="0"/>
                  <a:cs typeface="Poppins" panose="00000500000000000000" pitchFamily="2" charset="0"/>
                </a:rPr>
                <a:t>Oyun </a:t>
              </a:r>
              <a:r>
                <a:rPr lang="en-US" sz="1000" b="1" kern="100" dirty="0" err="1">
                  <a:effectLst/>
                  <a:latin typeface="Poppins" panose="00000500000000000000" pitchFamily="2" charset="0"/>
                  <a:ea typeface="Aptos" panose="020B0004020202020204" pitchFamily="34" charset="0"/>
                  <a:cs typeface="Poppins" panose="00000500000000000000" pitchFamily="2" charset="0"/>
                </a:rPr>
                <a:t>Grubu</a:t>
              </a:r>
              <a:r>
                <a:rPr lang="en-US" sz="1000" b="1" kern="100" dirty="0">
                  <a:effectLst/>
                  <a:latin typeface="Poppins" panose="00000500000000000000" pitchFamily="2" charset="0"/>
                  <a:ea typeface="Aptos" panose="020B0004020202020204" pitchFamily="34" charset="0"/>
                  <a:cs typeface="Poppins" panose="00000500000000000000" pitchFamily="2" charset="0"/>
                </a:rPr>
                <a:t> - </a:t>
              </a:r>
              <a:r>
                <a:rPr lang="tr-TR" sz="1000" b="1" kern="100" dirty="0">
                  <a:effectLst/>
                  <a:latin typeface="Poppins" panose="00000500000000000000" pitchFamily="2" charset="0"/>
                  <a:ea typeface="Aptos" panose="020B0004020202020204" pitchFamily="34" charset="0"/>
                  <a:cs typeface="Poppins" panose="00000500000000000000" pitchFamily="2" charset="0"/>
                </a:rPr>
                <a:t>Şirket Bazında Toplam Gelir</a:t>
              </a:r>
              <a:endParaRPr lang="en-US" sz="1000" b="1" kern="100" dirty="0">
                <a:effectLst/>
                <a:latin typeface="Poppins" panose="00000500000000000000" pitchFamily="2" charset="0"/>
                <a:ea typeface="Aptos" panose="020B0004020202020204" pitchFamily="34" charset="0"/>
                <a:cs typeface="Poppins" panose="00000500000000000000" pitchFamily="2" charset="0"/>
              </a:endParaRPr>
            </a:p>
            <a:p>
              <a:pPr marL="0" marR="0" algn="ctr">
                <a:lnSpc>
                  <a:spcPct val="115000"/>
                </a:lnSpc>
                <a:spcBef>
                  <a:spcPts val="0"/>
                </a:spcBef>
                <a:spcAft>
                  <a:spcPts val="800"/>
                </a:spcAft>
              </a:pPr>
              <a:r>
                <a:rPr lang="en-US" sz="1000" b="1" kern="100" dirty="0">
                  <a:effectLst/>
                  <a:latin typeface="Poppins" panose="00000500000000000000" pitchFamily="2" charset="0"/>
                  <a:ea typeface="Aptos" panose="020B0004020202020204" pitchFamily="34" charset="0"/>
                  <a:cs typeface="Poppins" panose="00000500000000000000" pitchFamily="2" charset="0"/>
                </a:rPr>
                <a:t> </a:t>
              </a:r>
            </a:p>
          </p:txBody>
        </p:sp>
        <p:pic>
          <p:nvPicPr>
            <p:cNvPr id="3" name="Google Shape;429;p65" descr="GroupM_SingleColor_Logo_Navy_RGB.png">
              <a:extLst>
                <a:ext uri="{FF2B5EF4-FFF2-40B4-BE49-F238E27FC236}">
                  <a16:creationId xmlns:a16="http://schemas.microsoft.com/office/drawing/2014/main" id="{7F49A861-ED74-B225-D7FC-FA00F3A18BAF}"/>
                </a:ext>
              </a:extLst>
            </p:cNvPr>
            <p:cNvPicPr preferRelativeResize="0">
              <a:picLocks noChangeAspect="1"/>
            </p:cNvPicPr>
            <p:nvPr/>
          </p:nvPicPr>
          <p:blipFill rotWithShape="1">
            <a:blip r:embed="rId4" cstate="screen">
              <a:alphaModFix amt="30000"/>
              <a:extLst>
                <a:ext uri="{28A0092B-C50C-407E-A947-70E740481C1C}">
                  <a14:useLocalDpi xmlns:a14="http://schemas.microsoft.com/office/drawing/2010/main"/>
                </a:ext>
              </a:extLst>
            </a:blip>
            <a:srcRect/>
            <a:stretch/>
          </p:blipFill>
          <p:spPr>
            <a:xfrm>
              <a:off x="6472944" y="6441496"/>
              <a:ext cx="524147" cy="149845"/>
            </a:xfrm>
            <a:prstGeom prst="rect">
              <a:avLst/>
            </a:prstGeom>
            <a:noFill/>
            <a:ln>
              <a:noFill/>
            </a:ln>
          </p:spPr>
        </p:pic>
        <p:pic>
          <p:nvPicPr>
            <p:cNvPr id="6" name="Picture 5" descr="A graph of company's value&#10;&#10;Description automatically generated with medium confidence">
              <a:extLst>
                <a:ext uri="{FF2B5EF4-FFF2-40B4-BE49-F238E27FC236}">
                  <a16:creationId xmlns:a16="http://schemas.microsoft.com/office/drawing/2014/main" id="{65FA1A1B-81A3-6E28-3F31-12F230A3F6BF}"/>
                </a:ext>
              </a:extLst>
            </p:cNvPr>
            <p:cNvPicPr>
              <a:picLocks noChangeAspect="1"/>
            </p:cNvPicPr>
            <p:nvPr/>
          </p:nvPicPr>
          <p:blipFill>
            <a:blip r:embed="rId5"/>
            <a:srcRect t="11163" b="8545"/>
            <a:stretch/>
          </p:blipFill>
          <p:spPr>
            <a:xfrm>
              <a:off x="280156" y="6764751"/>
              <a:ext cx="6927272" cy="2769907"/>
            </a:xfrm>
            <a:prstGeom prst="rect">
              <a:avLst/>
            </a:prstGeom>
          </p:spPr>
        </p:pic>
        <p:sp>
          <p:nvSpPr>
            <p:cNvPr id="7" name="TextBox 6">
              <a:extLst>
                <a:ext uri="{FF2B5EF4-FFF2-40B4-BE49-F238E27FC236}">
                  <a16:creationId xmlns:a16="http://schemas.microsoft.com/office/drawing/2014/main" id="{113E1336-CF49-DAF6-92C0-592FF33A703A}"/>
                </a:ext>
              </a:extLst>
            </p:cNvPr>
            <p:cNvSpPr txBox="1"/>
            <p:nvPr/>
          </p:nvSpPr>
          <p:spPr>
            <a:xfrm>
              <a:off x="563707" y="9605797"/>
              <a:ext cx="2938102" cy="218247"/>
            </a:xfrm>
            <a:prstGeom prst="rect">
              <a:avLst/>
            </a:prstGeom>
            <a:noFill/>
          </p:spPr>
          <p:txBody>
            <a:bodyPr wrap="square" lIns="91440" tIns="45720" rIns="91440" bIns="45720" rtlCol="0" anchor="t">
              <a:spAutoFit/>
            </a:bodyPr>
            <a:lstStyle/>
            <a:p>
              <a:pPr>
                <a:lnSpc>
                  <a:spcPct val="113000"/>
                </a:lnSpc>
              </a:pPr>
              <a:r>
                <a:rPr lang="en-US" sz="700" b="0" i="0" dirty="0">
                  <a:solidFill>
                    <a:srgbClr val="BDBDBD"/>
                  </a:solidFill>
                  <a:effectLst/>
                  <a:latin typeface="Poppins" pitchFamily="2" charset="77"/>
                  <a:cs typeface="Poppins" pitchFamily="2" charset="77"/>
                </a:rPr>
                <a:t>Kaynak: GroupM, </a:t>
              </a:r>
              <a:r>
                <a:rPr lang="en-US" sz="700" b="0" i="0" dirty="0" err="1">
                  <a:solidFill>
                    <a:srgbClr val="BDBDBD"/>
                  </a:solidFill>
                  <a:effectLst/>
                  <a:latin typeface="Poppins" pitchFamily="2" charset="77"/>
                  <a:cs typeface="Poppins" pitchFamily="2" charset="77"/>
                </a:rPr>
                <a:t>Şirket</a:t>
              </a:r>
              <a:r>
                <a:rPr lang="en-US" sz="700" b="0" i="0" dirty="0">
                  <a:solidFill>
                    <a:srgbClr val="BDBDBD"/>
                  </a:solidFill>
                  <a:effectLst/>
                  <a:latin typeface="Poppins" pitchFamily="2" charset="77"/>
                  <a:cs typeface="Poppins" pitchFamily="2" charset="77"/>
                </a:rPr>
                <a:t> </a:t>
              </a:r>
              <a:r>
                <a:rPr lang="en-US" sz="700" b="0" i="0" dirty="0" err="1">
                  <a:solidFill>
                    <a:srgbClr val="BDBDBD"/>
                  </a:solidFill>
                  <a:effectLst/>
                  <a:latin typeface="Poppins" pitchFamily="2" charset="77"/>
                  <a:cs typeface="Poppins" pitchFamily="2" charset="77"/>
                </a:rPr>
                <a:t>Başvuruları</a:t>
              </a:r>
              <a:r>
                <a:rPr lang="en-US" sz="700" b="0" i="0" dirty="0">
                  <a:solidFill>
                    <a:srgbClr val="BDBDBD"/>
                  </a:solidFill>
                  <a:effectLst/>
                  <a:latin typeface="Poppins" pitchFamily="2" charset="77"/>
                  <a:cs typeface="Poppins" pitchFamily="2" charset="77"/>
                </a:rPr>
                <a:t>, S&amp;P Capital</a:t>
              </a:r>
              <a:endParaRPr lang="en-US" sz="700" dirty="0">
                <a:solidFill>
                  <a:schemeClr val="bg1">
                    <a:lumMod val="75000"/>
                  </a:schemeClr>
                </a:solidFill>
                <a:latin typeface="Poppins" pitchFamily="2" charset="77"/>
                <a:cs typeface="Poppins" pitchFamily="2" charset="77"/>
              </a:endParaRPr>
            </a:p>
          </p:txBody>
        </p:sp>
      </p:grpSp>
      <p:grpSp>
        <p:nvGrpSpPr>
          <p:cNvPr id="50" name="Group 49">
            <a:extLst>
              <a:ext uri="{FF2B5EF4-FFF2-40B4-BE49-F238E27FC236}">
                <a16:creationId xmlns:a16="http://schemas.microsoft.com/office/drawing/2014/main" id="{BB5FD270-9946-14DF-231E-0D4F70BC3F3B}"/>
              </a:ext>
            </a:extLst>
          </p:cNvPr>
          <p:cNvGrpSpPr/>
          <p:nvPr/>
        </p:nvGrpSpPr>
        <p:grpSpPr>
          <a:xfrm>
            <a:off x="4435343" y="4055989"/>
            <a:ext cx="3337057" cy="2506510"/>
            <a:chOff x="4435354" y="3980689"/>
            <a:chExt cx="3337057" cy="2506510"/>
          </a:xfrm>
        </p:grpSpPr>
        <p:grpSp>
          <p:nvGrpSpPr>
            <p:cNvPr id="25" name="Group 24">
              <a:extLst>
                <a:ext uri="{FF2B5EF4-FFF2-40B4-BE49-F238E27FC236}">
                  <a16:creationId xmlns:a16="http://schemas.microsoft.com/office/drawing/2014/main" id="{F357FDDF-5483-97BE-4D63-9320578CA556}"/>
                </a:ext>
              </a:extLst>
            </p:cNvPr>
            <p:cNvGrpSpPr/>
            <p:nvPr/>
          </p:nvGrpSpPr>
          <p:grpSpPr>
            <a:xfrm>
              <a:off x="4435354" y="4034306"/>
              <a:ext cx="3337057" cy="2404854"/>
              <a:chOff x="6979006" y="2201823"/>
              <a:chExt cx="3337057" cy="2404854"/>
            </a:xfrm>
          </p:grpSpPr>
          <p:grpSp>
            <p:nvGrpSpPr>
              <p:cNvPr id="9" name="Group 8">
                <a:extLst>
                  <a:ext uri="{FF2B5EF4-FFF2-40B4-BE49-F238E27FC236}">
                    <a16:creationId xmlns:a16="http://schemas.microsoft.com/office/drawing/2014/main" id="{4DF5B185-330E-201A-8226-8A442CBA598A}"/>
                  </a:ext>
                </a:extLst>
              </p:cNvPr>
              <p:cNvGrpSpPr/>
              <p:nvPr/>
            </p:nvGrpSpPr>
            <p:grpSpPr>
              <a:xfrm rot="10800000">
                <a:off x="6979006" y="2201823"/>
                <a:ext cx="3337057" cy="2404854"/>
                <a:chOff x="9107532" y="3871002"/>
                <a:chExt cx="4316233" cy="3110438"/>
              </a:xfrm>
            </p:grpSpPr>
            <p:sp>
              <p:nvSpPr>
                <p:cNvPr id="11" name="Freeform 10">
                  <a:extLst>
                    <a:ext uri="{FF2B5EF4-FFF2-40B4-BE49-F238E27FC236}">
                      <a16:creationId xmlns:a16="http://schemas.microsoft.com/office/drawing/2014/main" id="{0968FA08-806E-3C0A-BC06-897477A908B7}"/>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5000"/>
                    </a:schemeClr>
                  </a:solid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D2ED9B2-3EF4-023F-62E4-015ABC65F946}"/>
                    </a:ext>
                  </a:extLst>
                </p:cNvPr>
                <p:cNvSpPr/>
                <p:nvPr/>
              </p:nvSpPr>
              <p:spPr>
                <a:xfrm>
                  <a:off x="9826904" y="4489607"/>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19397CCE-B33D-8A58-7E9D-3B2603F566A8}"/>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bevel/>
                </a:ln>
              </p:spPr>
              <p:txBody>
                <a:bodyPr rtlCol="0" anchor="ctr"/>
                <a:lstStyle/>
                <a:p>
                  <a:endParaRPr lang="en-US" dirty="0"/>
                </a:p>
              </p:txBody>
            </p:sp>
            <p:sp>
              <p:nvSpPr>
                <p:cNvPr id="17" name="Freeform 16">
                  <a:extLst>
                    <a:ext uri="{FF2B5EF4-FFF2-40B4-BE49-F238E27FC236}">
                      <a16:creationId xmlns:a16="http://schemas.microsoft.com/office/drawing/2014/main" id="{D7C0CC96-9684-9523-2244-0DD60E03AC17}"/>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CD0C6E1C-9B90-EAAF-17AB-4D0D2252FA5E}"/>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C902113D-5938-EA54-DC57-EC100FDBAAF4}"/>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E44ABEB-B28B-E2B4-A54F-F527965DB623}"/>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5000"/>
                    </a:schemeClr>
                  </a:solid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F6F1C191-39F2-0C44-1D89-CFF3801529B6}"/>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5000"/>
                    </a:schemeClr>
                  </a:solid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2F2539DC-3E43-F7E3-FCD1-7895D7F4FC6C}"/>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5000"/>
                    </a:schemeClr>
                  </a:solidFill>
                  <a:prstDash val="solid"/>
                  <a:bevel/>
                </a:ln>
              </p:spPr>
              <p:txBody>
                <a:bodyPr rtlCol="0" anchor="ctr"/>
                <a:lstStyle/>
                <a:p>
                  <a:endParaRPr lang="en-US" dirty="0"/>
                </a:p>
              </p:txBody>
            </p:sp>
            <p:sp>
              <p:nvSpPr>
                <p:cNvPr id="24" name="Freeform 23">
                  <a:extLst>
                    <a:ext uri="{FF2B5EF4-FFF2-40B4-BE49-F238E27FC236}">
                      <a16:creationId xmlns:a16="http://schemas.microsoft.com/office/drawing/2014/main" id="{4AB26C0C-433C-4AFA-DF0B-E7C381DB3C05}"/>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5000"/>
                    </a:schemeClr>
                  </a:solid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E86E7BC4-ACAD-DE3E-DC27-F59039A2E903}"/>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5000"/>
                    </a:schemeClr>
                  </a:solid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D69FC346-4945-2791-E56F-6C9D91A47D07}"/>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5000"/>
                    </a:schemeClr>
                  </a:solid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49A500D3-34DB-EF36-83DD-4A78A6457FB3}"/>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5000"/>
                    </a:schemeClr>
                  </a:solid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33F2EB19-9090-C1E7-E669-61F9E89A2FFD}"/>
                    </a:ext>
                  </a:extLst>
                </p:cNvPr>
                <p:cNvSpPr/>
                <p:nvPr/>
              </p:nvSpPr>
              <p:spPr>
                <a:xfrm>
                  <a:off x="9826904"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D5417FA-1263-7426-AA7B-20549C15CA45}"/>
                    </a:ext>
                  </a:extLst>
                </p:cNvPr>
                <p:cNvSpPr/>
                <p:nvPr/>
              </p:nvSpPr>
              <p:spPr>
                <a:xfrm>
                  <a:off x="13064079"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5000"/>
                    </a:schemeClr>
                  </a:solid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90A18EB4-E48A-5AB8-3274-0D4A8833D01E}"/>
                    </a:ext>
                  </a:extLst>
                </p:cNvPr>
                <p:cNvSpPr/>
                <p:nvPr/>
              </p:nvSpPr>
              <p:spPr>
                <a:xfrm>
                  <a:off x="10911751"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C6047634-2130-9D7E-E59C-1558ED6671F8}"/>
                    </a:ext>
                  </a:extLst>
                </p:cNvPr>
                <p:cNvSpPr/>
                <p:nvPr/>
              </p:nvSpPr>
              <p:spPr>
                <a:xfrm>
                  <a:off x="9824066" y="6359846"/>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717FFB7-C5C2-9D60-9CD5-FA7F93AB2184}"/>
                    </a:ext>
                  </a:extLst>
                </p:cNvPr>
                <p:cNvSpPr/>
                <p:nvPr/>
              </p:nvSpPr>
              <p:spPr>
                <a:xfrm>
                  <a:off x="10905962" y="3874452"/>
                  <a:ext cx="359685"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grpSp>
          <p:sp>
            <p:nvSpPr>
              <p:cNvPr id="48" name="TextBox 47">
                <a:extLst>
                  <a:ext uri="{FF2B5EF4-FFF2-40B4-BE49-F238E27FC236}">
                    <a16:creationId xmlns:a16="http://schemas.microsoft.com/office/drawing/2014/main" id="{535BF82D-E4FE-10C1-9E50-DFC1E83386CB}"/>
                  </a:ext>
                </a:extLst>
              </p:cNvPr>
              <p:cNvSpPr txBox="1"/>
              <p:nvPr/>
            </p:nvSpPr>
            <p:spPr>
              <a:xfrm>
                <a:off x="8594416" y="3466329"/>
                <a:ext cx="1165469" cy="584775"/>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rgbClr val="0080FF"/>
                    </a:solidFill>
                    <a:latin typeface="Poppins Light"/>
                    <a:cs typeface="Poppins Light"/>
                  </a:rPr>
                  <a:t>&gt;3x</a:t>
                </a:r>
                <a:endParaRPr kumimoji="0" lang="en-US" sz="3200" b="0" i="0" u="none" strike="noStrike" kern="1200" cap="none" spc="0" normalizeH="0" baseline="30000" noProof="0" dirty="0">
                  <a:ln>
                    <a:noFill/>
                  </a:ln>
                  <a:solidFill>
                    <a:srgbClr val="0080FF"/>
                  </a:solidFill>
                  <a:effectLst/>
                  <a:uLnTx/>
                  <a:uFillTx/>
                  <a:latin typeface="Poppins Light" pitchFamily="2" charset="77"/>
                  <a:ea typeface="+mn-ea"/>
                  <a:cs typeface="Poppins Light" pitchFamily="2" charset="77"/>
                </a:endParaRPr>
              </a:p>
            </p:txBody>
          </p:sp>
          <p:sp>
            <p:nvSpPr>
              <p:cNvPr id="49" name="TextBox 48">
                <a:extLst>
                  <a:ext uri="{FF2B5EF4-FFF2-40B4-BE49-F238E27FC236}">
                    <a16:creationId xmlns:a16="http://schemas.microsoft.com/office/drawing/2014/main" id="{33C78270-BDF8-BD8D-528D-CEC56611C085}"/>
                  </a:ext>
                </a:extLst>
              </p:cNvPr>
              <p:cNvSpPr txBox="1"/>
              <p:nvPr/>
            </p:nvSpPr>
            <p:spPr>
              <a:xfrm>
                <a:off x="8629537" y="3300445"/>
                <a:ext cx="1209041" cy="246221"/>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dirty="0">
                    <a:latin typeface="Poppins"/>
                    <a:cs typeface="Poppins"/>
                  </a:rPr>
                  <a:t>Sinema</a:t>
                </a:r>
                <a:endParaRPr kumimoji="0" lang="en-US" sz="1000" b="1" u="none" strike="noStrike" kern="1200" cap="none" spc="0" normalizeH="0" baseline="30000" noProof="0" dirty="0">
                  <a:ln>
                    <a:noFill/>
                  </a:ln>
                  <a:effectLst/>
                  <a:uLnTx/>
                  <a:uFillTx/>
                  <a:latin typeface="Poppins" pitchFamily="2" charset="77"/>
                  <a:cs typeface="Poppins" pitchFamily="2" charset="77"/>
                </a:endParaRPr>
              </a:p>
            </p:txBody>
          </p:sp>
        </p:grpSp>
        <p:sp>
          <p:nvSpPr>
            <p:cNvPr id="45" name="Oval 44">
              <a:extLst>
                <a:ext uri="{FF2B5EF4-FFF2-40B4-BE49-F238E27FC236}">
                  <a16:creationId xmlns:a16="http://schemas.microsoft.com/office/drawing/2014/main" id="{98865B9E-DB91-6B86-3ED5-6C79BDBF04E0}"/>
                </a:ext>
              </a:extLst>
            </p:cNvPr>
            <p:cNvSpPr/>
            <p:nvPr/>
          </p:nvSpPr>
          <p:spPr>
            <a:xfrm>
              <a:off x="6058734" y="6430589"/>
              <a:ext cx="56610" cy="5661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0D3CA206-00DA-F296-6D73-1043AECABB98}"/>
                </a:ext>
              </a:extLst>
            </p:cNvPr>
            <p:cNvSpPr/>
            <p:nvPr/>
          </p:nvSpPr>
          <p:spPr>
            <a:xfrm>
              <a:off x="6898134" y="3980689"/>
              <a:ext cx="56610" cy="5661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3912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5CA68-23E9-A099-4BF7-6451F34CCEE2}"/>
            </a:ext>
          </a:extLst>
        </p:cNvPr>
        <p:cNvGrpSpPr/>
        <p:nvPr/>
      </p:nvGrpSpPr>
      <p:grpSpPr>
        <a:xfrm>
          <a:off x="0" y="0"/>
          <a:ext cx="0" cy="0"/>
          <a:chOff x="0" y="0"/>
          <a:chExt cx="0" cy="0"/>
        </a:xfrm>
      </p:grpSpPr>
      <p:grpSp>
        <p:nvGrpSpPr>
          <p:cNvPr id="143" name="Group 142">
            <a:extLst>
              <a:ext uri="{FF2B5EF4-FFF2-40B4-BE49-F238E27FC236}">
                <a16:creationId xmlns:a16="http://schemas.microsoft.com/office/drawing/2014/main" id="{B2292BBF-97F0-364A-6B5A-F20D5B722BC1}"/>
              </a:ext>
            </a:extLst>
          </p:cNvPr>
          <p:cNvGrpSpPr/>
          <p:nvPr/>
        </p:nvGrpSpPr>
        <p:grpSpPr>
          <a:xfrm>
            <a:off x="3504554" y="-8"/>
            <a:ext cx="4126661" cy="2981454"/>
            <a:chOff x="3643328" y="-1172"/>
            <a:chExt cx="4126661" cy="2981454"/>
          </a:xfrm>
        </p:grpSpPr>
        <p:grpSp>
          <p:nvGrpSpPr>
            <p:cNvPr id="324" name="Group 323">
              <a:extLst>
                <a:ext uri="{FF2B5EF4-FFF2-40B4-BE49-F238E27FC236}">
                  <a16:creationId xmlns:a16="http://schemas.microsoft.com/office/drawing/2014/main" id="{85DB76F5-CC55-832E-6972-3F7CC6C48967}"/>
                </a:ext>
              </a:extLst>
            </p:cNvPr>
            <p:cNvGrpSpPr/>
            <p:nvPr/>
          </p:nvGrpSpPr>
          <p:grpSpPr>
            <a:xfrm>
              <a:off x="3643328" y="-1172"/>
              <a:ext cx="4126661" cy="2930384"/>
              <a:chOff x="8031797" y="2633255"/>
              <a:chExt cx="6111340" cy="4339744"/>
            </a:xfrm>
          </p:grpSpPr>
          <p:sp>
            <p:nvSpPr>
              <p:cNvPr id="329" name="Freeform 328">
                <a:extLst>
                  <a:ext uri="{FF2B5EF4-FFF2-40B4-BE49-F238E27FC236}">
                    <a16:creationId xmlns:a16="http://schemas.microsoft.com/office/drawing/2014/main" id="{A05A47E0-C557-4F03-6459-308956578054}"/>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34" name="Freeform 333">
                <a:extLst>
                  <a:ext uri="{FF2B5EF4-FFF2-40B4-BE49-F238E27FC236}">
                    <a16:creationId xmlns:a16="http://schemas.microsoft.com/office/drawing/2014/main" id="{95AFF6C5-FBA8-025B-352F-070EC172F46A}"/>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39" name="Freeform 338">
                <a:extLst>
                  <a:ext uri="{FF2B5EF4-FFF2-40B4-BE49-F238E27FC236}">
                    <a16:creationId xmlns:a16="http://schemas.microsoft.com/office/drawing/2014/main" id="{E536E27B-4C88-1A52-A8C5-E54EE2154D4A}"/>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344" name="Freeform 343">
                <a:extLst>
                  <a:ext uri="{FF2B5EF4-FFF2-40B4-BE49-F238E27FC236}">
                    <a16:creationId xmlns:a16="http://schemas.microsoft.com/office/drawing/2014/main" id="{B61FFBF5-8EF3-AE8C-D95B-344A7AF932D0}"/>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52" name="Freeform 351">
                <a:extLst>
                  <a:ext uri="{FF2B5EF4-FFF2-40B4-BE49-F238E27FC236}">
                    <a16:creationId xmlns:a16="http://schemas.microsoft.com/office/drawing/2014/main" id="{6BEB0FD1-4ED5-5CEF-0E87-136BD9ECFD00}"/>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53" name="Freeform 352">
                <a:extLst>
                  <a:ext uri="{FF2B5EF4-FFF2-40B4-BE49-F238E27FC236}">
                    <a16:creationId xmlns:a16="http://schemas.microsoft.com/office/drawing/2014/main" id="{274C6C4A-2778-23A6-A2C2-279D8F615C36}"/>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54" name="Freeform 353">
                <a:extLst>
                  <a:ext uri="{FF2B5EF4-FFF2-40B4-BE49-F238E27FC236}">
                    <a16:creationId xmlns:a16="http://schemas.microsoft.com/office/drawing/2014/main" id="{20EFA807-34A8-229E-B0FC-712C9173C0CA}"/>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55" name="Freeform 354">
                <a:extLst>
                  <a:ext uri="{FF2B5EF4-FFF2-40B4-BE49-F238E27FC236}">
                    <a16:creationId xmlns:a16="http://schemas.microsoft.com/office/drawing/2014/main" id="{16033A44-A558-B1FC-BA0B-A7F7FCB77A4B}"/>
                  </a:ext>
                </a:extLst>
              </p:cNvPr>
              <p:cNvSpPr/>
              <p:nvPr/>
            </p:nvSpPr>
            <p:spPr>
              <a:xfrm>
                <a:off x="1198502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356" name="Freeform 355">
                <a:extLst>
                  <a:ext uri="{FF2B5EF4-FFF2-40B4-BE49-F238E27FC236}">
                    <a16:creationId xmlns:a16="http://schemas.microsoft.com/office/drawing/2014/main" id="{8B9AD6E9-63E1-1989-D0F7-2B97FCB3CB69}"/>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57" name="Freeform 356">
                <a:extLst>
                  <a:ext uri="{FF2B5EF4-FFF2-40B4-BE49-F238E27FC236}">
                    <a16:creationId xmlns:a16="http://schemas.microsoft.com/office/drawing/2014/main" id="{B9B331FE-6C72-7D3C-A00B-530CB0183D37}"/>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358" name="Freeform 357">
                <a:extLst>
                  <a:ext uri="{FF2B5EF4-FFF2-40B4-BE49-F238E27FC236}">
                    <a16:creationId xmlns:a16="http://schemas.microsoft.com/office/drawing/2014/main" id="{39CC8A7D-0404-90BB-ECBC-C29EB64C6FB9}"/>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59" name="Freeform 358">
                <a:extLst>
                  <a:ext uri="{FF2B5EF4-FFF2-40B4-BE49-F238E27FC236}">
                    <a16:creationId xmlns:a16="http://schemas.microsoft.com/office/drawing/2014/main" id="{DE66C39A-5E32-BE1B-DC02-5B59043AE0BF}"/>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60" name="Freeform 359">
                <a:extLst>
                  <a:ext uri="{FF2B5EF4-FFF2-40B4-BE49-F238E27FC236}">
                    <a16:creationId xmlns:a16="http://schemas.microsoft.com/office/drawing/2014/main" id="{2791F550-59CB-2D29-5F34-649BC0B5E7F2}"/>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61" name="Freeform 360">
                <a:extLst>
                  <a:ext uri="{FF2B5EF4-FFF2-40B4-BE49-F238E27FC236}">
                    <a16:creationId xmlns:a16="http://schemas.microsoft.com/office/drawing/2014/main" id="{EFF63FA2-997E-AF6C-12D0-4F4E6EF40BB8}"/>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62" name="Freeform 361">
                <a:extLst>
                  <a:ext uri="{FF2B5EF4-FFF2-40B4-BE49-F238E27FC236}">
                    <a16:creationId xmlns:a16="http://schemas.microsoft.com/office/drawing/2014/main" id="{E0FA85CB-D231-90CC-12ED-F28916799A06}"/>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63" name="Freeform 362">
                <a:extLst>
                  <a:ext uri="{FF2B5EF4-FFF2-40B4-BE49-F238E27FC236}">
                    <a16:creationId xmlns:a16="http://schemas.microsoft.com/office/drawing/2014/main" id="{E74AAAE2-A8C8-A05A-1DD0-708CCD171D8C}"/>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64" name="Freeform 363">
                <a:extLst>
                  <a:ext uri="{FF2B5EF4-FFF2-40B4-BE49-F238E27FC236}">
                    <a16:creationId xmlns:a16="http://schemas.microsoft.com/office/drawing/2014/main" id="{ABDD2F0E-3601-4BC7-6D85-14DEF853B8BE}"/>
                  </a:ext>
                </a:extLst>
              </p:cNvPr>
              <p:cNvSpPr/>
              <p:nvPr/>
            </p:nvSpPr>
            <p:spPr>
              <a:xfrm>
                <a:off x="9107532"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365" name="Freeform 364">
                <a:extLst>
                  <a:ext uri="{FF2B5EF4-FFF2-40B4-BE49-F238E27FC236}">
                    <a16:creationId xmlns:a16="http://schemas.microsoft.com/office/drawing/2014/main" id="{1732621C-00E8-3027-1CA5-F202DF89B40B}"/>
                  </a:ext>
                </a:extLst>
              </p:cNvPr>
              <p:cNvSpPr/>
              <p:nvPr/>
            </p:nvSpPr>
            <p:spPr>
              <a:xfrm>
                <a:off x="9826904"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66" name="Freeform 365">
                <a:extLst>
                  <a:ext uri="{FF2B5EF4-FFF2-40B4-BE49-F238E27FC236}">
                    <a16:creationId xmlns:a16="http://schemas.microsoft.com/office/drawing/2014/main" id="{8DEC16D5-D065-7615-D06B-2F3DAA278961}"/>
                  </a:ext>
                </a:extLst>
              </p:cNvPr>
              <p:cNvSpPr/>
              <p:nvPr/>
            </p:nvSpPr>
            <p:spPr>
              <a:xfrm>
                <a:off x="8747846"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67" name="Freeform 366">
                <a:extLst>
                  <a:ext uri="{FF2B5EF4-FFF2-40B4-BE49-F238E27FC236}">
                    <a16:creationId xmlns:a16="http://schemas.microsoft.com/office/drawing/2014/main" id="{AC02C5C2-D28B-A0B2-A849-EDDACAD71EEC}"/>
                  </a:ext>
                </a:extLst>
              </p:cNvPr>
              <p:cNvSpPr/>
              <p:nvPr/>
            </p:nvSpPr>
            <p:spPr>
              <a:xfrm>
                <a:off x="10905962"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369" name="Freeform 368">
                <a:extLst>
                  <a:ext uri="{FF2B5EF4-FFF2-40B4-BE49-F238E27FC236}">
                    <a16:creationId xmlns:a16="http://schemas.microsoft.com/office/drawing/2014/main" id="{0811F294-865A-2DAB-2B21-EB2F79CD0428}"/>
                  </a:ext>
                </a:extLst>
              </p:cNvPr>
              <p:cNvSpPr/>
              <p:nvPr/>
            </p:nvSpPr>
            <p:spPr>
              <a:xfrm>
                <a:off x="13064079"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370" name="Freeform 369">
                <a:extLst>
                  <a:ext uri="{FF2B5EF4-FFF2-40B4-BE49-F238E27FC236}">
                    <a16:creationId xmlns:a16="http://schemas.microsoft.com/office/drawing/2014/main" id="{75ED6C8A-058A-2CA6-E990-F6DC89AED7D9}"/>
                  </a:ext>
                </a:extLst>
              </p:cNvPr>
              <p:cNvSpPr/>
              <p:nvPr/>
            </p:nvSpPr>
            <p:spPr>
              <a:xfrm>
                <a:off x="13423765"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372" name="Freeform 371">
                <a:extLst>
                  <a:ext uri="{FF2B5EF4-FFF2-40B4-BE49-F238E27FC236}">
                    <a16:creationId xmlns:a16="http://schemas.microsoft.com/office/drawing/2014/main" id="{5126A987-7F8A-6F79-6145-9D406EB53882}"/>
                  </a:ext>
                </a:extLst>
              </p:cNvPr>
              <p:cNvSpPr/>
              <p:nvPr/>
            </p:nvSpPr>
            <p:spPr>
              <a:xfrm>
                <a:off x="10911751"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73" name="Freeform 372">
                <a:extLst>
                  <a:ext uri="{FF2B5EF4-FFF2-40B4-BE49-F238E27FC236}">
                    <a16:creationId xmlns:a16="http://schemas.microsoft.com/office/drawing/2014/main" id="{90B6B747-03E2-A5C6-B414-95E2A58C1D99}"/>
                  </a:ext>
                </a:extLst>
              </p:cNvPr>
              <p:cNvSpPr/>
              <p:nvPr/>
            </p:nvSpPr>
            <p:spPr>
              <a:xfrm>
                <a:off x="10911751"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374" name="Freeform 373">
                <a:extLst>
                  <a:ext uri="{FF2B5EF4-FFF2-40B4-BE49-F238E27FC236}">
                    <a16:creationId xmlns:a16="http://schemas.microsoft.com/office/drawing/2014/main" id="{23612992-93CD-7DA2-8A72-E803EFF1BC07}"/>
                  </a:ext>
                </a:extLst>
              </p:cNvPr>
              <p:cNvSpPr/>
              <p:nvPr/>
            </p:nvSpPr>
            <p:spPr>
              <a:xfrm>
                <a:off x="11271436"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375" name="Freeform 374">
                <a:extLst>
                  <a:ext uri="{FF2B5EF4-FFF2-40B4-BE49-F238E27FC236}">
                    <a16:creationId xmlns:a16="http://schemas.microsoft.com/office/drawing/2014/main" id="{AE1BFF07-CC4C-36C1-4088-ED57E6A273D9}"/>
                  </a:ext>
                </a:extLst>
              </p:cNvPr>
              <p:cNvSpPr/>
              <p:nvPr/>
            </p:nvSpPr>
            <p:spPr>
              <a:xfrm>
                <a:off x="10907049" y="32494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80" name="Freeform 379">
                <a:extLst>
                  <a:ext uri="{FF2B5EF4-FFF2-40B4-BE49-F238E27FC236}">
                    <a16:creationId xmlns:a16="http://schemas.microsoft.com/office/drawing/2014/main" id="{AF5790F6-2592-4C43-3316-3DD515AD1BFC}"/>
                  </a:ext>
                </a:extLst>
              </p:cNvPr>
              <p:cNvSpPr/>
              <p:nvPr/>
            </p:nvSpPr>
            <p:spPr>
              <a:xfrm>
                <a:off x="803179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81" name="Freeform 380">
                <a:extLst>
                  <a:ext uri="{FF2B5EF4-FFF2-40B4-BE49-F238E27FC236}">
                    <a16:creationId xmlns:a16="http://schemas.microsoft.com/office/drawing/2014/main" id="{E87BDCFD-E9B7-8A3E-6000-EDC552E05EA0}"/>
                  </a:ext>
                </a:extLst>
              </p:cNvPr>
              <p:cNvSpPr/>
              <p:nvPr/>
            </p:nvSpPr>
            <p:spPr>
              <a:xfrm>
                <a:off x="8753537"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83" name="Freeform 382">
                <a:extLst>
                  <a:ext uri="{FF2B5EF4-FFF2-40B4-BE49-F238E27FC236}">
                    <a16:creationId xmlns:a16="http://schemas.microsoft.com/office/drawing/2014/main" id="{9F95E72E-81A8-A7FC-F569-7280BA7BE8DD}"/>
                  </a:ext>
                </a:extLst>
              </p:cNvPr>
              <p:cNvSpPr/>
              <p:nvPr/>
            </p:nvSpPr>
            <p:spPr>
              <a:xfrm>
                <a:off x="9826905" y="3252984"/>
                <a:ext cx="359685"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84" name="Freeform 383">
                <a:extLst>
                  <a:ext uri="{FF2B5EF4-FFF2-40B4-BE49-F238E27FC236}">
                    <a16:creationId xmlns:a16="http://schemas.microsoft.com/office/drawing/2014/main" id="{4DF045F9-E558-E552-9E4F-4CF239221CCE}"/>
                  </a:ext>
                </a:extLst>
              </p:cNvPr>
              <p:cNvSpPr/>
              <p:nvPr/>
            </p:nvSpPr>
            <p:spPr>
              <a:xfrm>
                <a:off x="10186590" y="325298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385" name="Freeform 384">
                <a:extLst>
                  <a:ext uri="{FF2B5EF4-FFF2-40B4-BE49-F238E27FC236}">
                    <a16:creationId xmlns:a16="http://schemas.microsoft.com/office/drawing/2014/main" id="{71375B6B-92FF-077E-A586-6F775E6577F6}"/>
                  </a:ext>
                </a:extLst>
              </p:cNvPr>
              <p:cNvSpPr/>
              <p:nvPr/>
            </p:nvSpPr>
            <p:spPr>
              <a:xfrm>
                <a:off x="9826905" y="3874580"/>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88" name="Freeform 387">
                <a:extLst>
                  <a:ext uri="{FF2B5EF4-FFF2-40B4-BE49-F238E27FC236}">
                    <a16:creationId xmlns:a16="http://schemas.microsoft.com/office/drawing/2014/main" id="{411C33E7-CE6E-6C1C-05C1-5CC490D4B295}"/>
                  </a:ext>
                </a:extLst>
              </p:cNvPr>
              <p:cNvSpPr/>
              <p:nvPr/>
            </p:nvSpPr>
            <p:spPr>
              <a:xfrm>
                <a:off x="9826905" y="2633255"/>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grpSp>
        <p:sp>
          <p:nvSpPr>
            <p:cNvPr id="412" name="Oval 411">
              <a:extLst>
                <a:ext uri="{FF2B5EF4-FFF2-40B4-BE49-F238E27FC236}">
                  <a16:creationId xmlns:a16="http://schemas.microsoft.com/office/drawing/2014/main" id="{C5183CEC-8A7A-0098-77D4-12388C9C36F8}"/>
                </a:ext>
              </a:extLst>
            </p:cNvPr>
            <p:cNvSpPr/>
            <p:nvPr/>
          </p:nvSpPr>
          <p:spPr>
            <a:xfrm>
              <a:off x="7047269" y="2062458"/>
              <a:ext cx="57510" cy="57510"/>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 name="Oval 412">
              <a:extLst>
                <a:ext uri="{FF2B5EF4-FFF2-40B4-BE49-F238E27FC236}">
                  <a16:creationId xmlns:a16="http://schemas.microsoft.com/office/drawing/2014/main" id="{A93667DB-302A-968C-E458-24B146345787}"/>
                </a:ext>
              </a:extLst>
            </p:cNvPr>
            <p:cNvSpPr/>
            <p:nvPr/>
          </p:nvSpPr>
          <p:spPr>
            <a:xfrm>
              <a:off x="5540847" y="2922772"/>
              <a:ext cx="57510" cy="57510"/>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4" name="Oval 413">
              <a:extLst>
                <a:ext uri="{FF2B5EF4-FFF2-40B4-BE49-F238E27FC236}">
                  <a16:creationId xmlns:a16="http://schemas.microsoft.com/office/drawing/2014/main" id="{44C70752-37FB-A13D-969E-393BBA836799}"/>
                </a:ext>
              </a:extLst>
            </p:cNvPr>
            <p:cNvSpPr/>
            <p:nvPr/>
          </p:nvSpPr>
          <p:spPr>
            <a:xfrm>
              <a:off x="4312309" y="2480855"/>
              <a:ext cx="57510" cy="57510"/>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9" name="Hexagon 378">
            <a:extLst>
              <a:ext uri="{FF2B5EF4-FFF2-40B4-BE49-F238E27FC236}">
                <a16:creationId xmlns:a16="http://schemas.microsoft.com/office/drawing/2014/main" id="{5E2A47BF-FCA5-9EFB-A4D2-91E217A2F5D0}"/>
              </a:ext>
            </a:extLst>
          </p:cNvPr>
          <p:cNvSpPr/>
          <p:nvPr/>
        </p:nvSpPr>
        <p:spPr>
          <a:xfrm>
            <a:off x="5925882" y="1666837"/>
            <a:ext cx="1658810" cy="1483955"/>
          </a:xfrm>
          <a:prstGeom prst="hexagon">
            <a:avLst/>
          </a:prstGeom>
          <a:solidFill>
            <a:schemeClr val="accent1">
              <a:alpha val="5000"/>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F2DD4CEC-02F3-CDB0-61BC-43ABC4075E52}"/>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2</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cxnSp>
        <p:nvCxnSpPr>
          <p:cNvPr id="14" name="Straight Connector 13">
            <a:extLst>
              <a:ext uri="{FF2B5EF4-FFF2-40B4-BE49-F238E27FC236}">
                <a16:creationId xmlns:a16="http://schemas.microsoft.com/office/drawing/2014/main" id="{C6CFE0C7-4904-CCF3-F51E-481A756BE3EF}"/>
              </a:ext>
            </a:extLst>
          </p:cNvPr>
          <p:cNvCxnSpPr>
            <a:cxnSpLocks/>
          </p:cNvCxnSpPr>
          <p:nvPr/>
        </p:nvCxnSpPr>
        <p:spPr>
          <a:xfrm>
            <a:off x="0" y="490497"/>
            <a:ext cx="385590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08299589-50D9-25F3-147B-956D0E95BFAD}"/>
              </a:ext>
            </a:extLst>
          </p:cNvPr>
          <p:cNvSpPr txBox="1">
            <a:spLocks/>
          </p:cNvSpPr>
          <p:nvPr/>
        </p:nvSpPr>
        <p:spPr>
          <a:xfrm>
            <a:off x="495301" y="241591"/>
            <a:ext cx="3390900"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endParaRPr lang="en-US" sz="600" b="1" spc="40" dirty="0">
              <a:solidFill>
                <a:schemeClr val="accent6"/>
              </a:solidFill>
              <a:latin typeface="Poppins" pitchFamily="2" charset="77"/>
              <a:cs typeface="Poppins" pitchFamily="2" charset="77"/>
            </a:endParaRPr>
          </a:p>
        </p:txBody>
      </p:sp>
      <p:pic>
        <p:nvPicPr>
          <p:cNvPr id="45" name="Picture 44" descr="A blue and black logo&#10;&#10;Description automatically generated">
            <a:extLst>
              <a:ext uri="{FF2B5EF4-FFF2-40B4-BE49-F238E27FC236}">
                <a16:creationId xmlns:a16="http://schemas.microsoft.com/office/drawing/2014/main" id="{DF632342-EBFC-8E1F-894F-D090C6D16ABC}"/>
              </a:ext>
            </a:extLst>
          </p:cNvPr>
          <p:cNvPicPr>
            <a:picLocks noChangeAspect="1"/>
          </p:cNvPicPr>
          <p:nvPr/>
        </p:nvPicPr>
        <p:blipFill>
          <a:blip r:embed="rId3"/>
          <a:stretch>
            <a:fillRect/>
          </a:stretch>
        </p:blipFill>
        <p:spPr>
          <a:xfrm>
            <a:off x="6495276" y="332839"/>
            <a:ext cx="897530" cy="256235"/>
          </a:xfrm>
          <a:prstGeom prst="rect">
            <a:avLst/>
          </a:prstGeom>
        </p:spPr>
      </p:pic>
      <p:grpSp>
        <p:nvGrpSpPr>
          <p:cNvPr id="395" name="Group 394">
            <a:extLst>
              <a:ext uri="{FF2B5EF4-FFF2-40B4-BE49-F238E27FC236}">
                <a16:creationId xmlns:a16="http://schemas.microsoft.com/office/drawing/2014/main" id="{B6A6B4FD-C524-76D2-D0F9-A303F12E2B23}"/>
              </a:ext>
            </a:extLst>
          </p:cNvPr>
          <p:cNvGrpSpPr/>
          <p:nvPr/>
        </p:nvGrpSpPr>
        <p:grpSpPr>
          <a:xfrm>
            <a:off x="-133359" y="6337043"/>
            <a:ext cx="2448406" cy="2588627"/>
            <a:chOff x="959575" y="7371134"/>
            <a:chExt cx="1911829" cy="2021320"/>
          </a:xfrm>
        </p:grpSpPr>
        <p:sp>
          <p:nvSpPr>
            <p:cNvPr id="376" name="Hexagon 375">
              <a:extLst>
                <a:ext uri="{FF2B5EF4-FFF2-40B4-BE49-F238E27FC236}">
                  <a16:creationId xmlns:a16="http://schemas.microsoft.com/office/drawing/2014/main" id="{68D01A64-3055-B048-E9B3-BA79E7FB605A}"/>
                </a:ext>
              </a:extLst>
            </p:cNvPr>
            <p:cNvSpPr/>
            <p:nvPr/>
          </p:nvSpPr>
          <p:spPr>
            <a:xfrm rot="10800000">
              <a:off x="1767364" y="7371134"/>
              <a:ext cx="1104040" cy="987663"/>
            </a:xfrm>
            <a:prstGeom prst="hexagon">
              <a:avLst/>
            </a:prstGeom>
            <a:solidFill>
              <a:schemeClr val="accent2">
                <a:alpha val="8929"/>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Hexagon 376">
              <a:extLst>
                <a:ext uri="{FF2B5EF4-FFF2-40B4-BE49-F238E27FC236}">
                  <a16:creationId xmlns:a16="http://schemas.microsoft.com/office/drawing/2014/main" id="{7B443DAB-5CEE-FC97-1D8E-17E2BBD0E57F}"/>
                </a:ext>
              </a:extLst>
            </p:cNvPr>
            <p:cNvSpPr/>
            <p:nvPr/>
          </p:nvSpPr>
          <p:spPr>
            <a:xfrm rot="10800000">
              <a:off x="959575" y="7908499"/>
              <a:ext cx="1658810" cy="1483955"/>
            </a:xfrm>
            <a:prstGeom prst="hexagon">
              <a:avLst/>
            </a:prstGeom>
            <a:solidFill>
              <a:schemeClr val="accent1">
                <a:alpha val="6118"/>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9" name="Hexagon 388">
            <a:extLst>
              <a:ext uri="{FF2B5EF4-FFF2-40B4-BE49-F238E27FC236}">
                <a16:creationId xmlns:a16="http://schemas.microsoft.com/office/drawing/2014/main" id="{E16B0479-B0DB-0EB1-5B7D-BCCE5C78B398}"/>
              </a:ext>
            </a:extLst>
          </p:cNvPr>
          <p:cNvSpPr/>
          <p:nvPr/>
        </p:nvSpPr>
        <p:spPr>
          <a:xfrm>
            <a:off x="5768378" y="2800550"/>
            <a:ext cx="978796" cy="875621"/>
          </a:xfrm>
          <a:prstGeom prst="hexagon">
            <a:avLst>
              <a:gd name="adj" fmla="val 28143"/>
              <a:gd name="vf" fmla="val 115470"/>
            </a:avLst>
          </a:prstGeom>
          <a:solidFill>
            <a:schemeClr val="accent2">
              <a:alpha val="8929"/>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2" name="TextBox 391">
            <a:extLst>
              <a:ext uri="{FF2B5EF4-FFF2-40B4-BE49-F238E27FC236}">
                <a16:creationId xmlns:a16="http://schemas.microsoft.com/office/drawing/2014/main" id="{BBC590D1-CC61-30E5-2CA0-7DF3ED410649}"/>
              </a:ext>
            </a:extLst>
          </p:cNvPr>
          <p:cNvSpPr txBox="1"/>
          <p:nvPr/>
        </p:nvSpPr>
        <p:spPr>
          <a:xfrm>
            <a:off x="465192" y="1704025"/>
            <a:ext cx="2531154" cy="301621"/>
          </a:xfrm>
          <a:prstGeom prst="rect">
            <a:avLst/>
          </a:prstGeom>
          <a:noFill/>
        </p:spPr>
        <p:txBody>
          <a:bodyPr wrap="square" lIns="91440" tIns="45720" rIns="91440" bIns="45720" rtlCol="0" anchor="t">
            <a:spAutoFit/>
          </a:bodyPr>
          <a:lstStyle/>
          <a:p>
            <a:pPr>
              <a:lnSpc>
                <a:spcPct val="80000"/>
              </a:lnSpc>
            </a:pPr>
            <a:r>
              <a:rPr lang="en-US" sz="1600" dirty="0">
                <a:latin typeface="Poppins" pitchFamily="2" charset="77"/>
                <a:cs typeface="Poppins" pitchFamily="2" charset="77"/>
              </a:rPr>
              <a:t>Element </a:t>
            </a:r>
            <a:r>
              <a:rPr lang="en-US" sz="1600" dirty="0" err="1">
                <a:latin typeface="Poppins" pitchFamily="2" charset="77"/>
                <a:cs typeface="Poppins" pitchFamily="2" charset="77"/>
              </a:rPr>
              <a:t>Tablosu</a:t>
            </a:r>
            <a:endParaRPr lang="en-US" sz="1600" dirty="0">
              <a:latin typeface="Poppins" pitchFamily="2" charset="77"/>
              <a:cs typeface="Poppins" pitchFamily="2" charset="77"/>
            </a:endParaRPr>
          </a:p>
        </p:txBody>
      </p:sp>
      <p:grpSp>
        <p:nvGrpSpPr>
          <p:cNvPr id="139" name="Group 138">
            <a:extLst>
              <a:ext uri="{FF2B5EF4-FFF2-40B4-BE49-F238E27FC236}">
                <a16:creationId xmlns:a16="http://schemas.microsoft.com/office/drawing/2014/main" id="{816757D7-68F5-C6FF-1BAE-F56A04CA6811}"/>
              </a:ext>
            </a:extLst>
          </p:cNvPr>
          <p:cNvGrpSpPr/>
          <p:nvPr/>
        </p:nvGrpSpPr>
        <p:grpSpPr>
          <a:xfrm>
            <a:off x="407773" y="7296644"/>
            <a:ext cx="5395291" cy="3101997"/>
            <a:chOff x="2377109" y="7296877"/>
            <a:chExt cx="5395291" cy="3101997"/>
          </a:xfrm>
        </p:grpSpPr>
        <p:sp>
          <p:nvSpPr>
            <p:cNvPr id="409" name="Oval 408">
              <a:extLst>
                <a:ext uri="{FF2B5EF4-FFF2-40B4-BE49-F238E27FC236}">
                  <a16:creationId xmlns:a16="http://schemas.microsoft.com/office/drawing/2014/main" id="{C84B909A-61EF-9E93-51AE-EF8601FF1AAC}"/>
                </a:ext>
              </a:extLst>
            </p:cNvPr>
            <p:cNvSpPr/>
            <p:nvPr/>
          </p:nvSpPr>
          <p:spPr>
            <a:xfrm>
              <a:off x="7038905" y="8530581"/>
              <a:ext cx="57510" cy="57510"/>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1" name="Group 130">
              <a:extLst>
                <a:ext uri="{FF2B5EF4-FFF2-40B4-BE49-F238E27FC236}">
                  <a16:creationId xmlns:a16="http://schemas.microsoft.com/office/drawing/2014/main" id="{246DE7AC-E68D-CA5F-3B77-3E543B91FFAE}"/>
                </a:ext>
              </a:extLst>
            </p:cNvPr>
            <p:cNvGrpSpPr/>
            <p:nvPr/>
          </p:nvGrpSpPr>
          <p:grpSpPr>
            <a:xfrm>
              <a:off x="2377109" y="7296877"/>
              <a:ext cx="5395291" cy="3101997"/>
              <a:chOff x="2374689" y="6980354"/>
              <a:chExt cx="5395291" cy="3101997"/>
            </a:xfrm>
          </p:grpSpPr>
          <p:grpSp>
            <p:nvGrpSpPr>
              <p:cNvPr id="132" name="Group 131">
                <a:extLst>
                  <a:ext uri="{FF2B5EF4-FFF2-40B4-BE49-F238E27FC236}">
                    <a16:creationId xmlns:a16="http://schemas.microsoft.com/office/drawing/2014/main" id="{AFB46A60-CADB-183D-5ACD-F6799B14BD94}"/>
                  </a:ext>
                </a:extLst>
              </p:cNvPr>
              <p:cNvGrpSpPr/>
              <p:nvPr/>
            </p:nvGrpSpPr>
            <p:grpSpPr>
              <a:xfrm>
                <a:off x="2374689" y="6980354"/>
                <a:ext cx="5395291" cy="3101997"/>
                <a:chOff x="8747846" y="3871002"/>
                <a:chExt cx="5395291" cy="3101997"/>
              </a:xfrm>
            </p:grpSpPr>
            <p:sp>
              <p:nvSpPr>
                <p:cNvPr id="134" name="Freeform 133">
                  <a:extLst>
                    <a:ext uri="{FF2B5EF4-FFF2-40B4-BE49-F238E27FC236}">
                      <a16:creationId xmlns:a16="http://schemas.microsoft.com/office/drawing/2014/main" id="{4E0DFDE5-042A-4522-4604-698AEBFAFA8C}"/>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37" name="Freeform 136">
                  <a:extLst>
                    <a:ext uri="{FF2B5EF4-FFF2-40B4-BE49-F238E27FC236}">
                      <a16:creationId xmlns:a16="http://schemas.microsoft.com/office/drawing/2014/main" id="{3954B97B-5DE0-D8B7-B47F-8E215E44ECB2}"/>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40" name="Freeform 139">
                  <a:extLst>
                    <a:ext uri="{FF2B5EF4-FFF2-40B4-BE49-F238E27FC236}">
                      <a16:creationId xmlns:a16="http://schemas.microsoft.com/office/drawing/2014/main" id="{1153269B-43AE-62C6-BBE4-2D3536E93AAE}"/>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41" name="Freeform 140">
                  <a:extLst>
                    <a:ext uri="{FF2B5EF4-FFF2-40B4-BE49-F238E27FC236}">
                      <a16:creationId xmlns:a16="http://schemas.microsoft.com/office/drawing/2014/main" id="{F2D13101-FE1A-FCE4-8767-4FF794BFDF8D}"/>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44" name="Freeform 143">
                  <a:extLst>
                    <a:ext uri="{FF2B5EF4-FFF2-40B4-BE49-F238E27FC236}">
                      <a16:creationId xmlns:a16="http://schemas.microsoft.com/office/drawing/2014/main" id="{BA5F2441-481A-FE7E-1FA2-1B4C4049413F}"/>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45" name="Freeform 144">
                  <a:extLst>
                    <a:ext uri="{FF2B5EF4-FFF2-40B4-BE49-F238E27FC236}">
                      <a16:creationId xmlns:a16="http://schemas.microsoft.com/office/drawing/2014/main" id="{16C6F13A-AEC9-39D2-68F8-A77172AAC446}"/>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48" name="Freeform 147">
                  <a:extLst>
                    <a:ext uri="{FF2B5EF4-FFF2-40B4-BE49-F238E27FC236}">
                      <a16:creationId xmlns:a16="http://schemas.microsoft.com/office/drawing/2014/main" id="{AB7A0E97-08CF-0B3F-7818-D7B25D99A181}"/>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49" name="Freeform 148">
                  <a:extLst>
                    <a:ext uri="{FF2B5EF4-FFF2-40B4-BE49-F238E27FC236}">
                      <a16:creationId xmlns:a16="http://schemas.microsoft.com/office/drawing/2014/main" id="{CF30B115-04C4-F337-77CC-8AF21688E159}"/>
                    </a:ext>
                  </a:extLst>
                </p:cNvPr>
                <p:cNvSpPr/>
                <p:nvPr/>
              </p:nvSpPr>
              <p:spPr>
                <a:xfrm>
                  <a:off x="1198502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50" name="Freeform 149">
                  <a:extLst>
                    <a:ext uri="{FF2B5EF4-FFF2-40B4-BE49-F238E27FC236}">
                      <a16:creationId xmlns:a16="http://schemas.microsoft.com/office/drawing/2014/main" id="{DDA5842B-6B99-854F-83C3-1C5C229EB0D5}"/>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53" name="Freeform 152">
                  <a:extLst>
                    <a:ext uri="{FF2B5EF4-FFF2-40B4-BE49-F238E27FC236}">
                      <a16:creationId xmlns:a16="http://schemas.microsoft.com/office/drawing/2014/main" id="{0EEBA05B-D9D8-0DF9-C51C-69C66DA62BF3}"/>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54" name="Freeform 153">
                  <a:extLst>
                    <a:ext uri="{FF2B5EF4-FFF2-40B4-BE49-F238E27FC236}">
                      <a16:creationId xmlns:a16="http://schemas.microsoft.com/office/drawing/2014/main" id="{E2E56BDE-7D42-B02A-60CF-2B4DC19DBD99}"/>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55" name="Freeform 154">
                  <a:extLst>
                    <a:ext uri="{FF2B5EF4-FFF2-40B4-BE49-F238E27FC236}">
                      <a16:creationId xmlns:a16="http://schemas.microsoft.com/office/drawing/2014/main" id="{D51C97DF-30E8-4838-85AA-61E63EC81BCD}"/>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56" name="Freeform 155">
                  <a:extLst>
                    <a:ext uri="{FF2B5EF4-FFF2-40B4-BE49-F238E27FC236}">
                      <a16:creationId xmlns:a16="http://schemas.microsoft.com/office/drawing/2014/main" id="{51A6C2D2-63AF-E13B-0F44-2867CC2B48D5}"/>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58" name="Freeform 157">
                  <a:extLst>
                    <a:ext uri="{FF2B5EF4-FFF2-40B4-BE49-F238E27FC236}">
                      <a16:creationId xmlns:a16="http://schemas.microsoft.com/office/drawing/2014/main" id="{0F155080-7B35-E251-AF4E-24FA3016B945}"/>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60" name="Freeform 159">
                  <a:extLst>
                    <a:ext uri="{FF2B5EF4-FFF2-40B4-BE49-F238E27FC236}">
                      <a16:creationId xmlns:a16="http://schemas.microsoft.com/office/drawing/2014/main" id="{6065E21B-8BC3-5A51-3CEC-6A6870C1D25A}"/>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61" name="Freeform 160">
                  <a:extLst>
                    <a:ext uri="{FF2B5EF4-FFF2-40B4-BE49-F238E27FC236}">
                      <a16:creationId xmlns:a16="http://schemas.microsoft.com/office/drawing/2014/main" id="{6731D27F-980D-28AA-92A3-4A2E3E7665C7}"/>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62" name="Freeform 161">
                  <a:extLst>
                    <a:ext uri="{FF2B5EF4-FFF2-40B4-BE49-F238E27FC236}">
                      <a16:creationId xmlns:a16="http://schemas.microsoft.com/office/drawing/2014/main" id="{C1571F15-6AFC-9681-AFCA-36A9201C7068}"/>
                    </a:ext>
                  </a:extLst>
                </p:cNvPr>
                <p:cNvSpPr/>
                <p:nvPr/>
              </p:nvSpPr>
              <p:spPr>
                <a:xfrm>
                  <a:off x="9107532"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69" name="Freeform 168">
                  <a:extLst>
                    <a:ext uri="{FF2B5EF4-FFF2-40B4-BE49-F238E27FC236}">
                      <a16:creationId xmlns:a16="http://schemas.microsoft.com/office/drawing/2014/main" id="{62CC25AE-465D-9CBF-7F84-03C952FF4BEA}"/>
                    </a:ext>
                  </a:extLst>
                </p:cNvPr>
                <p:cNvSpPr/>
                <p:nvPr/>
              </p:nvSpPr>
              <p:spPr>
                <a:xfrm>
                  <a:off x="9826904"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71" name="Freeform 170">
                  <a:extLst>
                    <a:ext uri="{FF2B5EF4-FFF2-40B4-BE49-F238E27FC236}">
                      <a16:creationId xmlns:a16="http://schemas.microsoft.com/office/drawing/2014/main" id="{AA2ABC1B-B4A8-DF59-AC73-078DAD9CC2BD}"/>
                    </a:ext>
                  </a:extLst>
                </p:cNvPr>
                <p:cNvSpPr/>
                <p:nvPr/>
              </p:nvSpPr>
              <p:spPr>
                <a:xfrm>
                  <a:off x="8747846"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85" name="Freeform 184">
                  <a:extLst>
                    <a:ext uri="{FF2B5EF4-FFF2-40B4-BE49-F238E27FC236}">
                      <a16:creationId xmlns:a16="http://schemas.microsoft.com/office/drawing/2014/main" id="{ECC5E638-82D9-0623-5578-351980BEA110}"/>
                    </a:ext>
                  </a:extLst>
                </p:cNvPr>
                <p:cNvSpPr/>
                <p:nvPr/>
              </p:nvSpPr>
              <p:spPr>
                <a:xfrm>
                  <a:off x="10905962"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193" name="Freeform 192">
                  <a:extLst>
                    <a:ext uri="{FF2B5EF4-FFF2-40B4-BE49-F238E27FC236}">
                      <a16:creationId xmlns:a16="http://schemas.microsoft.com/office/drawing/2014/main" id="{BECC94DF-8B21-73B0-0C6F-F7E88840F54B}"/>
                    </a:ext>
                  </a:extLst>
                </p:cNvPr>
                <p:cNvSpPr/>
                <p:nvPr/>
              </p:nvSpPr>
              <p:spPr>
                <a:xfrm>
                  <a:off x="13064079"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97" name="Freeform 196">
                  <a:extLst>
                    <a:ext uri="{FF2B5EF4-FFF2-40B4-BE49-F238E27FC236}">
                      <a16:creationId xmlns:a16="http://schemas.microsoft.com/office/drawing/2014/main" id="{E4123DF7-4164-174C-B535-43CADF29E517}"/>
                    </a:ext>
                  </a:extLst>
                </p:cNvPr>
                <p:cNvSpPr/>
                <p:nvPr/>
              </p:nvSpPr>
              <p:spPr>
                <a:xfrm>
                  <a:off x="13064079"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210" name="Freeform 209">
                  <a:extLst>
                    <a:ext uri="{FF2B5EF4-FFF2-40B4-BE49-F238E27FC236}">
                      <a16:creationId xmlns:a16="http://schemas.microsoft.com/office/drawing/2014/main" id="{DDCC3A14-46EF-7FBF-E8A8-3EC1E60D695F}"/>
                    </a:ext>
                  </a:extLst>
                </p:cNvPr>
                <p:cNvSpPr/>
                <p:nvPr/>
              </p:nvSpPr>
              <p:spPr>
                <a:xfrm>
                  <a:off x="13423765"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216" name="Freeform 215">
                  <a:extLst>
                    <a:ext uri="{FF2B5EF4-FFF2-40B4-BE49-F238E27FC236}">
                      <a16:creationId xmlns:a16="http://schemas.microsoft.com/office/drawing/2014/main" id="{C6D478A0-6F23-8171-6CA5-C79E24202853}"/>
                    </a:ext>
                  </a:extLst>
                </p:cNvPr>
                <p:cNvSpPr/>
                <p:nvPr/>
              </p:nvSpPr>
              <p:spPr>
                <a:xfrm>
                  <a:off x="13423765"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410" name="Oval 409">
                <a:extLst>
                  <a:ext uri="{FF2B5EF4-FFF2-40B4-BE49-F238E27FC236}">
                    <a16:creationId xmlns:a16="http://schemas.microsoft.com/office/drawing/2014/main" id="{9B3F2C79-06AD-EC98-FFDF-3E3DB23705D0}"/>
                  </a:ext>
                </a:extLst>
              </p:cNvPr>
              <p:cNvSpPr/>
              <p:nvPr/>
            </p:nvSpPr>
            <p:spPr>
              <a:xfrm>
                <a:off x="2672265" y="9433032"/>
                <a:ext cx="57510" cy="57510"/>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Box 3">
            <a:extLst>
              <a:ext uri="{FF2B5EF4-FFF2-40B4-BE49-F238E27FC236}">
                <a16:creationId xmlns:a16="http://schemas.microsoft.com/office/drawing/2014/main" id="{0E715B44-ED62-88BE-401C-BB16511F9AFD}"/>
              </a:ext>
            </a:extLst>
          </p:cNvPr>
          <p:cNvSpPr txBox="1"/>
          <p:nvPr/>
        </p:nvSpPr>
        <p:spPr>
          <a:xfrm>
            <a:off x="533536" y="7820978"/>
            <a:ext cx="4418729" cy="1446806"/>
          </a:xfrm>
          <a:prstGeom prst="rect">
            <a:avLst/>
          </a:prstGeom>
          <a:noFill/>
        </p:spPr>
        <p:txBody>
          <a:bodyPr wrap="square" lIns="0" tIns="0" rIns="0" bIns="0" anchor="t">
            <a:spAutoFit/>
          </a:bodyPr>
          <a:lstStyle/>
          <a:p>
            <a:pPr>
              <a:lnSpc>
                <a:spcPct val="110000"/>
              </a:lnSpc>
              <a:defRPr/>
            </a:pPr>
            <a:r>
              <a:rPr lang="en-US" sz="1600" b="1" dirty="0" err="1">
                <a:latin typeface="Poppins" panose="00000500000000000000" pitchFamily="2" charset="0"/>
                <a:cs typeface="Poppins" panose="00000500000000000000" pitchFamily="2" charset="0"/>
              </a:rPr>
              <a:t>Elementlerin</a:t>
            </a:r>
            <a:r>
              <a:rPr lang="en-US" sz="1600" b="1" dirty="0">
                <a:latin typeface="Poppins" panose="00000500000000000000" pitchFamily="2" charset="0"/>
                <a:cs typeface="Poppins" panose="00000500000000000000" pitchFamily="2" charset="0"/>
              </a:rPr>
              <a:t> </a:t>
            </a:r>
            <a:r>
              <a:rPr lang="en-US" sz="1600" b="1" dirty="0" err="1">
                <a:latin typeface="Poppins" panose="00000500000000000000" pitchFamily="2" charset="0"/>
                <a:cs typeface="Poppins" panose="00000500000000000000" pitchFamily="2" charset="0"/>
              </a:rPr>
              <a:t>Versiyonu</a:t>
            </a:r>
            <a:br>
              <a:rPr lang="en-US" sz="1600" dirty="0"/>
            </a:br>
            <a:r>
              <a:rPr lang="en-US" sz="1400" dirty="0" err="1">
                <a:latin typeface="Poppins" panose="00000500000000000000" pitchFamily="2" charset="0"/>
                <a:cs typeface="Poppins" panose="00000500000000000000" pitchFamily="2" charset="0"/>
                <a:sym typeface="Poppins"/>
              </a:rPr>
              <a:t>Kimyasal</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elementler</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doğal</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ortamda</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nadiren</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kendi</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başlarına</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bulunurlar</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çoğunlukla</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kararlılığı</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artırmak</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için</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birleşirler</a:t>
            </a:r>
            <a:r>
              <a:rPr lang="en-US" sz="1400" dirty="0">
                <a:latin typeface="Poppins" panose="00000500000000000000" pitchFamily="2" charset="0"/>
                <a:cs typeface="Poppins" panose="00000500000000000000" pitchFamily="2" charset="0"/>
                <a:sym typeface="Poppins"/>
              </a:rPr>
              <a:t>. Bu </a:t>
            </a:r>
            <a:r>
              <a:rPr lang="en-US" sz="1400" dirty="0" err="1">
                <a:latin typeface="Poppins" panose="00000500000000000000" pitchFamily="2" charset="0"/>
                <a:cs typeface="Poppins" panose="00000500000000000000" pitchFamily="2" charset="0"/>
                <a:sym typeface="Poppins"/>
              </a:rPr>
              <a:t>yılın</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raporunda</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hızla</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gelişen</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bir</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ortamda</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pazarlama</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unsurlarının</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birbirine</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bağımlılığını</a:t>
            </a:r>
            <a:r>
              <a:rPr lang="en-US" sz="1400" dirty="0">
                <a:latin typeface="Poppins" panose="00000500000000000000" pitchFamily="2" charset="0"/>
                <a:cs typeface="Poppins" panose="00000500000000000000" pitchFamily="2" charset="0"/>
                <a:sym typeface="Poppins"/>
              </a:rPr>
              <a:t> </a:t>
            </a:r>
            <a:r>
              <a:rPr lang="en-US" sz="1400" dirty="0" err="1">
                <a:latin typeface="Poppins" panose="00000500000000000000" pitchFamily="2" charset="0"/>
                <a:cs typeface="Poppins" panose="00000500000000000000" pitchFamily="2" charset="0"/>
                <a:sym typeface="Poppins"/>
              </a:rPr>
              <a:t>inceliyoruz</a:t>
            </a:r>
            <a:r>
              <a:rPr lang="en-US" sz="1400" dirty="0">
                <a:latin typeface="Poppins" panose="00000500000000000000" pitchFamily="2" charset="0"/>
                <a:cs typeface="Poppins" panose="00000500000000000000" pitchFamily="2" charset="0"/>
                <a:sym typeface="Poppins"/>
              </a:rPr>
              <a:t>.</a:t>
            </a:r>
            <a:endParaRPr lang="en-US" sz="1400" dirty="0">
              <a:latin typeface="Poppins" panose="00000500000000000000" pitchFamily="2" charset="0"/>
              <a:cs typeface="Poppins" panose="00000500000000000000" pitchFamily="2" charset="0"/>
            </a:endParaRPr>
          </a:p>
        </p:txBody>
      </p:sp>
      <p:grpSp>
        <p:nvGrpSpPr>
          <p:cNvPr id="199" name="Group 198">
            <a:extLst>
              <a:ext uri="{FF2B5EF4-FFF2-40B4-BE49-F238E27FC236}">
                <a16:creationId xmlns:a16="http://schemas.microsoft.com/office/drawing/2014/main" id="{5D870A18-9314-0CBC-D65C-D17D13E40E17}"/>
              </a:ext>
            </a:extLst>
          </p:cNvPr>
          <p:cNvGrpSpPr/>
          <p:nvPr/>
        </p:nvGrpSpPr>
        <p:grpSpPr>
          <a:xfrm>
            <a:off x="534178" y="2077158"/>
            <a:ext cx="6672197" cy="6654787"/>
            <a:chOff x="565174" y="2077158"/>
            <a:chExt cx="6672197" cy="6654787"/>
          </a:xfrm>
        </p:grpSpPr>
        <p:grpSp>
          <p:nvGrpSpPr>
            <p:cNvPr id="3" name="Group 2">
              <a:extLst>
                <a:ext uri="{FF2B5EF4-FFF2-40B4-BE49-F238E27FC236}">
                  <a16:creationId xmlns:a16="http://schemas.microsoft.com/office/drawing/2014/main" id="{484FFB14-C6C6-3E4A-552E-D2ECAF816ED6}"/>
                </a:ext>
              </a:extLst>
            </p:cNvPr>
            <p:cNvGrpSpPr/>
            <p:nvPr/>
          </p:nvGrpSpPr>
          <p:grpSpPr>
            <a:xfrm>
              <a:off x="2488273" y="4957653"/>
              <a:ext cx="915271" cy="915272"/>
              <a:chOff x="952500" y="2127266"/>
              <a:chExt cx="720326" cy="720326"/>
            </a:xfrm>
          </p:grpSpPr>
          <p:sp>
            <p:nvSpPr>
              <p:cNvPr id="133" name="Rectangle 132">
                <a:extLst>
                  <a:ext uri="{FF2B5EF4-FFF2-40B4-BE49-F238E27FC236}">
                    <a16:creationId xmlns:a16="http://schemas.microsoft.com/office/drawing/2014/main" id="{D41BFA70-A85D-96D2-EB81-4A326CE5F7E9}"/>
                  </a:ext>
                </a:extLst>
              </p:cNvPr>
              <p:cNvSpPr/>
              <p:nvPr/>
            </p:nvSpPr>
            <p:spPr>
              <a:xfrm>
                <a:off x="952500" y="2127266"/>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35" name="TextBox 134">
                <a:extLst>
                  <a:ext uri="{FF2B5EF4-FFF2-40B4-BE49-F238E27FC236}">
                    <a16:creationId xmlns:a16="http://schemas.microsoft.com/office/drawing/2014/main" id="{7469CA20-3BBF-1659-AF8F-A5707085EB20}"/>
                  </a:ext>
                </a:extLst>
              </p:cNvPr>
              <p:cNvSpPr txBox="1"/>
              <p:nvPr/>
            </p:nvSpPr>
            <p:spPr>
              <a:xfrm>
                <a:off x="1012521" y="2142724"/>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33</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36" name="TextBox 135">
                <a:extLst>
                  <a:ext uri="{FF2B5EF4-FFF2-40B4-BE49-F238E27FC236}">
                    <a16:creationId xmlns:a16="http://schemas.microsoft.com/office/drawing/2014/main" id="{2728196D-241F-DEF7-73C2-F5F41049B3EE}"/>
                  </a:ext>
                </a:extLst>
              </p:cNvPr>
              <p:cNvSpPr txBox="1"/>
              <p:nvPr/>
            </p:nvSpPr>
            <p:spPr>
              <a:xfrm>
                <a:off x="1003793" y="2310657"/>
                <a:ext cx="592737"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CPG</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38" name="TextBox 137">
                <a:extLst>
                  <a:ext uri="{FF2B5EF4-FFF2-40B4-BE49-F238E27FC236}">
                    <a16:creationId xmlns:a16="http://schemas.microsoft.com/office/drawing/2014/main" id="{CD8FC40F-3995-F3C8-9DC5-D1727B9BC9F4}"/>
                  </a:ext>
                </a:extLst>
              </p:cNvPr>
              <p:cNvSpPr txBox="1"/>
              <p:nvPr/>
            </p:nvSpPr>
            <p:spPr>
              <a:xfrm>
                <a:off x="1022844" y="2604707"/>
                <a:ext cx="624963" cy="242223"/>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Ambalajlı</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Tüketici</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Ürünleri</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142" name="Group 141">
              <a:extLst>
                <a:ext uri="{FF2B5EF4-FFF2-40B4-BE49-F238E27FC236}">
                  <a16:creationId xmlns:a16="http://schemas.microsoft.com/office/drawing/2014/main" id="{5AABFB97-D499-23FB-0191-287B8818D28A}"/>
                </a:ext>
              </a:extLst>
            </p:cNvPr>
            <p:cNvGrpSpPr/>
            <p:nvPr/>
          </p:nvGrpSpPr>
          <p:grpSpPr>
            <a:xfrm>
              <a:off x="4403906" y="4957654"/>
              <a:ext cx="915271" cy="915271"/>
              <a:chOff x="1735990" y="2127266"/>
              <a:chExt cx="720326" cy="720326"/>
            </a:xfrm>
          </p:grpSpPr>
          <p:sp>
            <p:nvSpPr>
              <p:cNvPr id="146" name="Rectangle 145">
                <a:extLst>
                  <a:ext uri="{FF2B5EF4-FFF2-40B4-BE49-F238E27FC236}">
                    <a16:creationId xmlns:a16="http://schemas.microsoft.com/office/drawing/2014/main" id="{6476B2E1-8F77-D84E-8182-437AFC9EB672}"/>
                  </a:ext>
                </a:extLst>
              </p:cNvPr>
              <p:cNvSpPr/>
              <p:nvPr/>
            </p:nvSpPr>
            <p:spPr>
              <a:xfrm>
                <a:off x="1735990" y="2127266"/>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52" name="TextBox 151">
                <a:extLst>
                  <a:ext uri="{FF2B5EF4-FFF2-40B4-BE49-F238E27FC236}">
                    <a16:creationId xmlns:a16="http://schemas.microsoft.com/office/drawing/2014/main" id="{CABABC79-B5D6-B9C6-42E2-CCDF012D3033}"/>
                  </a:ext>
                </a:extLst>
              </p:cNvPr>
              <p:cNvSpPr txBox="1"/>
              <p:nvPr/>
            </p:nvSpPr>
            <p:spPr>
              <a:xfrm>
                <a:off x="1796011" y="2142724"/>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39</a:t>
                </a:r>
                <a:endParaRPr kumimoji="0" lang="en-US" sz="1000" b="0" i="0" u="none" strike="noStrike" kern="1200" cap="none" normalizeH="0" noProof="0" dirty="0">
                  <a:ln>
                    <a:noFill/>
                  </a:ln>
                  <a:solidFill>
                    <a:schemeClr val="bg1"/>
                  </a:solidFill>
                  <a:effectLst/>
                  <a:uLnTx/>
                  <a:uFillTx/>
                  <a:latin typeface="Poppins Light" pitchFamily="2" charset="77"/>
                  <a:ea typeface="+mn-ea"/>
                  <a:cs typeface="Poppins Light" pitchFamily="2" charset="77"/>
                </a:endParaRPr>
              </a:p>
            </p:txBody>
          </p:sp>
          <p:sp>
            <p:nvSpPr>
              <p:cNvPr id="157" name="TextBox 156">
                <a:extLst>
                  <a:ext uri="{FF2B5EF4-FFF2-40B4-BE49-F238E27FC236}">
                    <a16:creationId xmlns:a16="http://schemas.microsoft.com/office/drawing/2014/main" id="{66D2952D-5C72-E0AD-DBA9-6365C0ED4B59}"/>
                  </a:ext>
                </a:extLst>
              </p:cNvPr>
              <p:cNvSpPr txBox="1"/>
              <p:nvPr/>
            </p:nvSpPr>
            <p:spPr>
              <a:xfrm>
                <a:off x="1787282" y="2310657"/>
                <a:ext cx="400479"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Rt</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63" name="TextBox 162">
                <a:extLst>
                  <a:ext uri="{FF2B5EF4-FFF2-40B4-BE49-F238E27FC236}">
                    <a16:creationId xmlns:a16="http://schemas.microsoft.com/office/drawing/2014/main" id="{1528C960-0F19-6FA6-5D9A-45A95BE8A4DA}"/>
                  </a:ext>
                </a:extLst>
              </p:cNvPr>
              <p:cNvSpPr txBox="1"/>
              <p:nvPr/>
            </p:nvSpPr>
            <p:spPr>
              <a:xfrm>
                <a:off x="1801871" y="2678831"/>
                <a:ext cx="599350"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Perakende</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164" name="Group 163">
              <a:extLst>
                <a:ext uri="{FF2B5EF4-FFF2-40B4-BE49-F238E27FC236}">
                  <a16:creationId xmlns:a16="http://schemas.microsoft.com/office/drawing/2014/main" id="{04B42D5C-AE10-AA0D-4765-8ADD990186C5}"/>
                </a:ext>
              </a:extLst>
            </p:cNvPr>
            <p:cNvGrpSpPr/>
            <p:nvPr/>
          </p:nvGrpSpPr>
          <p:grpSpPr>
            <a:xfrm>
              <a:off x="2485358" y="5906723"/>
              <a:ext cx="915271" cy="915274"/>
              <a:chOff x="2526882" y="2127266"/>
              <a:chExt cx="720326" cy="720326"/>
            </a:xfrm>
          </p:grpSpPr>
          <p:sp>
            <p:nvSpPr>
              <p:cNvPr id="165" name="Rectangle 164">
                <a:extLst>
                  <a:ext uri="{FF2B5EF4-FFF2-40B4-BE49-F238E27FC236}">
                    <a16:creationId xmlns:a16="http://schemas.microsoft.com/office/drawing/2014/main" id="{C0D51199-55D2-4009-708A-99CC81848B0A}"/>
                  </a:ext>
                </a:extLst>
              </p:cNvPr>
              <p:cNvSpPr/>
              <p:nvPr/>
            </p:nvSpPr>
            <p:spPr>
              <a:xfrm>
                <a:off x="2526882" y="2127266"/>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7" name="TextBox 166">
                <a:extLst>
                  <a:ext uri="{FF2B5EF4-FFF2-40B4-BE49-F238E27FC236}">
                    <a16:creationId xmlns:a16="http://schemas.microsoft.com/office/drawing/2014/main" id="{B9FB539B-601C-3095-E9D0-CB5575E4E863}"/>
                  </a:ext>
                </a:extLst>
              </p:cNvPr>
              <p:cNvSpPr txBox="1"/>
              <p:nvPr/>
            </p:nvSpPr>
            <p:spPr>
              <a:xfrm>
                <a:off x="2586904" y="2142725"/>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44</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68" name="TextBox 167">
                <a:extLst>
                  <a:ext uri="{FF2B5EF4-FFF2-40B4-BE49-F238E27FC236}">
                    <a16:creationId xmlns:a16="http://schemas.microsoft.com/office/drawing/2014/main" id="{FDA485EE-7C34-16FF-52F1-9BD37B801579}"/>
                  </a:ext>
                </a:extLst>
              </p:cNvPr>
              <p:cNvSpPr txBox="1"/>
              <p:nvPr/>
            </p:nvSpPr>
            <p:spPr>
              <a:xfrm>
                <a:off x="2578174" y="2310657"/>
                <a:ext cx="659531"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Fs</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70" name="TextBox 169">
                <a:extLst>
                  <a:ext uri="{FF2B5EF4-FFF2-40B4-BE49-F238E27FC236}">
                    <a16:creationId xmlns:a16="http://schemas.microsoft.com/office/drawing/2014/main" id="{726FD02E-3E67-832C-DF4D-9F46FEE72EAF}"/>
                  </a:ext>
                </a:extLst>
              </p:cNvPr>
              <p:cNvSpPr txBox="1"/>
              <p:nvPr/>
            </p:nvSpPr>
            <p:spPr>
              <a:xfrm>
                <a:off x="2580462" y="2603054"/>
                <a:ext cx="585288" cy="2422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Finansal</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Hizmetler</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172" name="Group 171">
              <a:extLst>
                <a:ext uri="{FF2B5EF4-FFF2-40B4-BE49-F238E27FC236}">
                  <a16:creationId xmlns:a16="http://schemas.microsoft.com/office/drawing/2014/main" id="{0E2D4139-6BA1-9AA3-472C-0D72301D548B}"/>
                </a:ext>
              </a:extLst>
            </p:cNvPr>
            <p:cNvGrpSpPr/>
            <p:nvPr/>
          </p:nvGrpSpPr>
          <p:grpSpPr>
            <a:xfrm>
              <a:off x="3446090" y="4957653"/>
              <a:ext cx="915271" cy="926260"/>
              <a:chOff x="952500" y="2907500"/>
              <a:chExt cx="720326" cy="728972"/>
            </a:xfrm>
          </p:grpSpPr>
          <p:sp>
            <p:nvSpPr>
              <p:cNvPr id="173" name="Rectangle 172">
                <a:extLst>
                  <a:ext uri="{FF2B5EF4-FFF2-40B4-BE49-F238E27FC236}">
                    <a16:creationId xmlns:a16="http://schemas.microsoft.com/office/drawing/2014/main" id="{354EEE2A-8288-A260-C7DF-76F9F6D6EE92}"/>
                  </a:ext>
                </a:extLst>
              </p:cNvPr>
              <p:cNvSpPr/>
              <p:nvPr/>
            </p:nvSpPr>
            <p:spPr>
              <a:xfrm>
                <a:off x="952500" y="2907500"/>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74" name="TextBox 173">
                <a:extLst>
                  <a:ext uri="{FF2B5EF4-FFF2-40B4-BE49-F238E27FC236}">
                    <a16:creationId xmlns:a16="http://schemas.microsoft.com/office/drawing/2014/main" id="{E60F58BE-9ACE-BEA2-3FBF-6CFBE0C94440}"/>
                  </a:ext>
                </a:extLst>
              </p:cNvPr>
              <p:cNvSpPr txBox="1"/>
              <p:nvPr/>
            </p:nvSpPr>
            <p:spPr>
              <a:xfrm>
                <a:off x="1012521" y="2922958"/>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36</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75" name="TextBox 174">
                <a:extLst>
                  <a:ext uri="{FF2B5EF4-FFF2-40B4-BE49-F238E27FC236}">
                    <a16:creationId xmlns:a16="http://schemas.microsoft.com/office/drawing/2014/main" id="{0BAC820E-1D91-3E6E-7CAE-3A8298C24D5D}"/>
                  </a:ext>
                </a:extLst>
              </p:cNvPr>
              <p:cNvSpPr txBox="1"/>
              <p:nvPr/>
            </p:nvSpPr>
            <p:spPr>
              <a:xfrm>
                <a:off x="1003793" y="3090891"/>
                <a:ext cx="400479"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De</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78" name="TextBox 177">
                <a:extLst>
                  <a:ext uri="{FF2B5EF4-FFF2-40B4-BE49-F238E27FC236}">
                    <a16:creationId xmlns:a16="http://schemas.microsoft.com/office/drawing/2014/main" id="{934DA847-52A0-1ADD-03FB-7C53383CB8CD}"/>
                  </a:ext>
                </a:extLst>
              </p:cNvPr>
              <p:cNvSpPr txBox="1"/>
              <p:nvPr/>
            </p:nvSpPr>
            <p:spPr>
              <a:xfrm>
                <a:off x="1022845" y="3384942"/>
                <a:ext cx="599662" cy="25153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Dijital</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b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b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Endemikler</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182" name="Group 181">
              <a:extLst>
                <a:ext uri="{FF2B5EF4-FFF2-40B4-BE49-F238E27FC236}">
                  <a16:creationId xmlns:a16="http://schemas.microsoft.com/office/drawing/2014/main" id="{5FF14754-2332-019A-8BC1-E732FAD3E7E2}"/>
                </a:ext>
              </a:extLst>
            </p:cNvPr>
            <p:cNvGrpSpPr/>
            <p:nvPr/>
          </p:nvGrpSpPr>
          <p:grpSpPr>
            <a:xfrm>
              <a:off x="5361722" y="4957654"/>
              <a:ext cx="915271" cy="915274"/>
              <a:chOff x="1735990" y="2907500"/>
              <a:chExt cx="720326" cy="720326"/>
            </a:xfrm>
          </p:grpSpPr>
          <p:sp>
            <p:nvSpPr>
              <p:cNvPr id="183" name="Rectangle 182">
                <a:extLst>
                  <a:ext uri="{FF2B5EF4-FFF2-40B4-BE49-F238E27FC236}">
                    <a16:creationId xmlns:a16="http://schemas.microsoft.com/office/drawing/2014/main" id="{60B28B2A-0462-33AD-959E-F76C8FD03256}"/>
                  </a:ext>
                </a:extLst>
              </p:cNvPr>
              <p:cNvSpPr/>
              <p:nvPr/>
            </p:nvSpPr>
            <p:spPr>
              <a:xfrm>
                <a:off x="1735990" y="2907500"/>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84" name="TextBox 183">
                <a:extLst>
                  <a:ext uri="{FF2B5EF4-FFF2-40B4-BE49-F238E27FC236}">
                    <a16:creationId xmlns:a16="http://schemas.microsoft.com/office/drawing/2014/main" id="{91EF8ADD-FE0B-2009-5950-56E70AACC1BF}"/>
                  </a:ext>
                </a:extLst>
              </p:cNvPr>
              <p:cNvSpPr txBox="1"/>
              <p:nvPr/>
            </p:nvSpPr>
            <p:spPr>
              <a:xfrm>
                <a:off x="1796011" y="2922958"/>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41</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86" name="TextBox 185">
                <a:extLst>
                  <a:ext uri="{FF2B5EF4-FFF2-40B4-BE49-F238E27FC236}">
                    <a16:creationId xmlns:a16="http://schemas.microsoft.com/office/drawing/2014/main" id="{958165FC-A320-B75C-F15F-424FEC8F739D}"/>
                  </a:ext>
                </a:extLst>
              </p:cNvPr>
              <p:cNvSpPr txBox="1"/>
              <p:nvPr/>
            </p:nvSpPr>
            <p:spPr>
              <a:xfrm>
                <a:off x="1787282" y="3090891"/>
                <a:ext cx="400479"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Me</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87" name="TextBox 186">
                <a:extLst>
                  <a:ext uri="{FF2B5EF4-FFF2-40B4-BE49-F238E27FC236}">
                    <a16:creationId xmlns:a16="http://schemas.microsoft.com/office/drawing/2014/main" id="{7859D67D-C52E-2CAE-F986-EA476DBEB125}"/>
                  </a:ext>
                </a:extLst>
              </p:cNvPr>
              <p:cNvSpPr txBox="1"/>
              <p:nvPr/>
            </p:nvSpPr>
            <p:spPr>
              <a:xfrm>
                <a:off x="1806335" y="3384942"/>
                <a:ext cx="583593" cy="2422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Medya</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&amp;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Eğlence</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189" name="Group 188">
              <a:extLst>
                <a:ext uri="{FF2B5EF4-FFF2-40B4-BE49-F238E27FC236}">
                  <a16:creationId xmlns:a16="http://schemas.microsoft.com/office/drawing/2014/main" id="{27F0FDB1-8DC9-32F8-3FE0-F31B17A8EDF2}"/>
                </a:ext>
              </a:extLst>
            </p:cNvPr>
            <p:cNvGrpSpPr/>
            <p:nvPr/>
          </p:nvGrpSpPr>
          <p:grpSpPr>
            <a:xfrm>
              <a:off x="3442723" y="5906723"/>
              <a:ext cx="915271" cy="915271"/>
              <a:chOff x="2526882" y="2907500"/>
              <a:chExt cx="720326" cy="720326"/>
            </a:xfrm>
          </p:grpSpPr>
          <p:sp>
            <p:nvSpPr>
              <p:cNvPr id="190" name="Rectangle 189">
                <a:extLst>
                  <a:ext uri="{FF2B5EF4-FFF2-40B4-BE49-F238E27FC236}">
                    <a16:creationId xmlns:a16="http://schemas.microsoft.com/office/drawing/2014/main" id="{0D3A9FB4-32A3-211C-B83D-7FAC6952826C}"/>
                  </a:ext>
                </a:extLst>
              </p:cNvPr>
              <p:cNvSpPr/>
              <p:nvPr/>
            </p:nvSpPr>
            <p:spPr>
              <a:xfrm>
                <a:off x="2526882" y="2907500"/>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91" name="TextBox 190">
                <a:extLst>
                  <a:ext uri="{FF2B5EF4-FFF2-40B4-BE49-F238E27FC236}">
                    <a16:creationId xmlns:a16="http://schemas.microsoft.com/office/drawing/2014/main" id="{C9DDDA78-5B41-87BE-C7CE-AE26DF1E59AF}"/>
                  </a:ext>
                </a:extLst>
              </p:cNvPr>
              <p:cNvSpPr txBox="1"/>
              <p:nvPr/>
            </p:nvSpPr>
            <p:spPr>
              <a:xfrm>
                <a:off x="2586904" y="2922959"/>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46</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94" name="TextBox 193">
                <a:extLst>
                  <a:ext uri="{FF2B5EF4-FFF2-40B4-BE49-F238E27FC236}">
                    <a16:creationId xmlns:a16="http://schemas.microsoft.com/office/drawing/2014/main" id="{3E48B9CF-2E31-6542-A3EC-44A49DD1633A}"/>
                  </a:ext>
                </a:extLst>
              </p:cNvPr>
              <p:cNvSpPr txBox="1"/>
              <p:nvPr/>
            </p:nvSpPr>
            <p:spPr>
              <a:xfrm>
                <a:off x="2578174" y="3090891"/>
                <a:ext cx="659531"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Tn</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95" name="TextBox 194">
                <a:extLst>
                  <a:ext uri="{FF2B5EF4-FFF2-40B4-BE49-F238E27FC236}">
                    <a16:creationId xmlns:a16="http://schemas.microsoft.com/office/drawing/2014/main" id="{74C858C1-0B50-253C-B58A-48805F63B748}"/>
                  </a:ext>
                </a:extLst>
              </p:cNvPr>
              <p:cNvSpPr txBox="1"/>
              <p:nvPr/>
            </p:nvSpPr>
            <p:spPr>
              <a:xfrm>
                <a:off x="2604180" y="3451903"/>
                <a:ext cx="547394"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Teknoloji</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196" name="Group 195">
              <a:extLst>
                <a:ext uri="{FF2B5EF4-FFF2-40B4-BE49-F238E27FC236}">
                  <a16:creationId xmlns:a16="http://schemas.microsoft.com/office/drawing/2014/main" id="{C10EF128-9A44-C5ED-944B-60869C9B853C}"/>
                </a:ext>
              </a:extLst>
            </p:cNvPr>
            <p:cNvGrpSpPr/>
            <p:nvPr/>
          </p:nvGrpSpPr>
          <p:grpSpPr>
            <a:xfrm>
              <a:off x="4400090" y="5906723"/>
              <a:ext cx="915271" cy="915271"/>
              <a:chOff x="3312541" y="2127266"/>
              <a:chExt cx="720326" cy="720326"/>
            </a:xfrm>
          </p:grpSpPr>
          <p:sp>
            <p:nvSpPr>
              <p:cNvPr id="208" name="Rectangle 207">
                <a:extLst>
                  <a:ext uri="{FF2B5EF4-FFF2-40B4-BE49-F238E27FC236}">
                    <a16:creationId xmlns:a16="http://schemas.microsoft.com/office/drawing/2014/main" id="{820000FB-EE2A-64A2-7FC6-1EDD086A59B2}"/>
                  </a:ext>
                </a:extLst>
              </p:cNvPr>
              <p:cNvSpPr/>
              <p:nvPr/>
            </p:nvSpPr>
            <p:spPr>
              <a:xfrm>
                <a:off x="3312541" y="2127266"/>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09" name="TextBox 208">
                <a:extLst>
                  <a:ext uri="{FF2B5EF4-FFF2-40B4-BE49-F238E27FC236}">
                    <a16:creationId xmlns:a16="http://schemas.microsoft.com/office/drawing/2014/main" id="{A6693EB8-B9D2-793C-8E4B-8B23667D441A}"/>
                  </a:ext>
                </a:extLst>
              </p:cNvPr>
              <p:cNvSpPr txBox="1"/>
              <p:nvPr/>
            </p:nvSpPr>
            <p:spPr>
              <a:xfrm>
                <a:off x="3372562" y="2142724"/>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49</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211" name="TextBox 210">
                <a:extLst>
                  <a:ext uri="{FF2B5EF4-FFF2-40B4-BE49-F238E27FC236}">
                    <a16:creationId xmlns:a16="http://schemas.microsoft.com/office/drawing/2014/main" id="{61AE0C52-E295-52FE-9C1A-B2C991D24F28}"/>
                  </a:ext>
                </a:extLst>
              </p:cNvPr>
              <p:cNvSpPr txBox="1"/>
              <p:nvPr/>
            </p:nvSpPr>
            <p:spPr>
              <a:xfrm>
                <a:off x="3363833" y="2310657"/>
                <a:ext cx="437452"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Am</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212" name="TextBox 211">
                <a:extLst>
                  <a:ext uri="{FF2B5EF4-FFF2-40B4-BE49-F238E27FC236}">
                    <a16:creationId xmlns:a16="http://schemas.microsoft.com/office/drawing/2014/main" id="{D5C3D29F-E508-9A18-9619-AA85DB6516FA}"/>
                  </a:ext>
                </a:extLst>
              </p:cNvPr>
              <p:cNvSpPr txBox="1"/>
              <p:nvPr/>
            </p:nvSpPr>
            <p:spPr>
              <a:xfrm>
                <a:off x="3377106" y="2676929"/>
                <a:ext cx="491286"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Otomotiv</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214" name="Group 213">
              <a:extLst>
                <a:ext uri="{FF2B5EF4-FFF2-40B4-BE49-F238E27FC236}">
                  <a16:creationId xmlns:a16="http://schemas.microsoft.com/office/drawing/2014/main" id="{7536DB49-2DCE-4A7C-B2AC-8EC021C1B2F5}"/>
                </a:ext>
              </a:extLst>
            </p:cNvPr>
            <p:cNvGrpSpPr/>
            <p:nvPr/>
          </p:nvGrpSpPr>
          <p:grpSpPr>
            <a:xfrm>
              <a:off x="6314821" y="5906723"/>
              <a:ext cx="915271" cy="915271"/>
              <a:chOff x="3312541" y="2907500"/>
              <a:chExt cx="720326" cy="720326"/>
            </a:xfrm>
          </p:grpSpPr>
          <p:sp>
            <p:nvSpPr>
              <p:cNvPr id="215" name="Rectangle 214">
                <a:extLst>
                  <a:ext uri="{FF2B5EF4-FFF2-40B4-BE49-F238E27FC236}">
                    <a16:creationId xmlns:a16="http://schemas.microsoft.com/office/drawing/2014/main" id="{F13BD11D-0D51-017B-1EDC-5395B0E4EE6E}"/>
                  </a:ext>
                </a:extLst>
              </p:cNvPr>
              <p:cNvSpPr/>
              <p:nvPr/>
            </p:nvSpPr>
            <p:spPr>
              <a:xfrm>
                <a:off x="3312541" y="2907500"/>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18" name="TextBox 217">
                <a:extLst>
                  <a:ext uri="{FF2B5EF4-FFF2-40B4-BE49-F238E27FC236}">
                    <a16:creationId xmlns:a16="http://schemas.microsoft.com/office/drawing/2014/main" id="{C0DE35C8-9C58-60BC-F5C4-247DBFC5F3B0}"/>
                  </a:ext>
                </a:extLst>
              </p:cNvPr>
              <p:cNvSpPr txBox="1"/>
              <p:nvPr/>
            </p:nvSpPr>
            <p:spPr>
              <a:xfrm>
                <a:off x="3372562" y="2922958"/>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54</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223" name="TextBox 222">
                <a:extLst>
                  <a:ext uri="{FF2B5EF4-FFF2-40B4-BE49-F238E27FC236}">
                    <a16:creationId xmlns:a16="http://schemas.microsoft.com/office/drawing/2014/main" id="{28949CCD-59A7-D351-D18E-85B6B792406E}"/>
                  </a:ext>
                </a:extLst>
              </p:cNvPr>
              <p:cNvSpPr txBox="1"/>
              <p:nvPr/>
            </p:nvSpPr>
            <p:spPr>
              <a:xfrm>
                <a:off x="3363833" y="3090891"/>
                <a:ext cx="400479"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Lx</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228" name="TextBox 227">
                <a:extLst>
                  <a:ext uri="{FF2B5EF4-FFF2-40B4-BE49-F238E27FC236}">
                    <a16:creationId xmlns:a16="http://schemas.microsoft.com/office/drawing/2014/main" id="{1C3C4376-8B73-623E-03E9-DC53FC40658A}"/>
                  </a:ext>
                </a:extLst>
              </p:cNvPr>
              <p:cNvSpPr txBox="1"/>
              <p:nvPr/>
            </p:nvSpPr>
            <p:spPr>
              <a:xfrm>
                <a:off x="3382886" y="3442976"/>
                <a:ext cx="396681"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Lüks</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233" name="Group 232">
              <a:extLst>
                <a:ext uri="{FF2B5EF4-FFF2-40B4-BE49-F238E27FC236}">
                  <a16:creationId xmlns:a16="http://schemas.microsoft.com/office/drawing/2014/main" id="{C91F1ED7-952E-92A0-0A65-684E008EA519}"/>
                </a:ext>
              </a:extLst>
            </p:cNvPr>
            <p:cNvGrpSpPr/>
            <p:nvPr/>
          </p:nvGrpSpPr>
          <p:grpSpPr>
            <a:xfrm>
              <a:off x="5363807" y="5906723"/>
              <a:ext cx="915271" cy="915274"/>
              <a:chOff x="4108431" y="2907500"/>
              <a:chExt cx="720326" cy="720326"/>
            </a:xfrm>
          </p:grpSpPr>
          <p:sp>
            <p:nvSpPr>
              <p:cNvPr id="238" name="Rectangle 237">
                <a:extLst>
                  <a:ext uri="{FF2B5EF4-FFF2-40B4-BE49-F238E27FC236}">
                    <a16:creationId xmlns:a16="http://schemas.microsoft.com/office/drawing/2014/main" id="{C7CFF3A6-2F21-0395-1324-55557FB5D8FA}"/>
                  </a:ext>
                </a:extLst>
              </p:cNvPr>
              <p:cNvSpPr/>
              <p:nvPr/>
            </p:nvSpPr>
            <p:spPr>
              <a:xfrm>
                <a:off x="4108431" y="2907500"/>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43" name="TextBox 242">
                <a:extLst>
                  <a:ext uri="{FF2B5EF4-FFF2-40B4-BE49-F238E27FC236}">
                    <a16:creationId xmlns:a16="http://schemas.microsoft.com/office/drawing/2014/main" id="{B31C71F3-C080-F723-4DC7-0DD39817D996}"/>
                  </a:ext>
                </a:extLst>
              </p:cNvPr>
              <p:cNvSpPr txBox="1"/>
              <p:nvPr/>
            </p:nvSpPr>
            <p:spPr>
              <a:xfrm>
                <a:off x="4163455" y="2922959"/>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51</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248" name="TextBox 247">
                <a:extLst>
                  <a:ext uri="{FF2B5EF4-FFF2-40B4-BE49-F238E27FC236}">
                    <a16:creationId xmlns:a16="http://schemas.microsoft.com/office/drawing/2014/main" id="{B2B58DC4-EB2A-0047-AFC2-BACEF618CF13}"/>
                  </a:ext>
                </a:extLst>
              </p:cNvPr>
              <p:cNvSpPr txBox="1"/>
              <p:nvPr/>
            </p:nvSpPr>
            <p:spPr>
              <a:xfrm>
                <a:off x="4154725" y="3090891"/>
                <a:ext cx="659531"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Ph</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253" name="TextBox 252">
                <a:extLst>
                  <a:ext uri="{FF2B5EF4-FFF2-40B4-BE49-F238E27FC236}">
                    <a16:creationId xmlns:a16="http://schemas.microsoft.com/office/drawing/2014/main" id="{1E859156-DAA0-6887-AA9F-50CF09855793}"/>
                  </a:ext>
                </a:extLst>
              </p:cNvPr>
              <p:cNvSpPr txBox="1"/>
              <p:nvPr/>
            </p:nvSpPr>
            <p:spPr>
              <a:xfrm>
                <a:off x="4173776" y="3384942"/>
                <a:ext cx="628047" cy="157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Eczacılık</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Sağlık</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254" name="Group 253">
              <a:extLst>
                <a:ext uri="{FF2B5EF4-FFF2-40B4-BE49-F238E27FC236}">
                  <a16:creationId xmlns:a16="http://schemas.microsoft.com/office/drawing/2014/main" id="{0921882D-E5A3-FEDC-6CB5-0160D7A32BB4}"/>
                </a:ext>
              </a:extLst>
            </p:cNvPr>
            <p:cNvGrpSpPr/>
            <p:nvPr/>
          </p:nvGrpSpPr>
          <p:grpSpPr>
            <a:xfrm>
              <a:off x="2487675" y="3034308"/>
              <a:ext cx="915271" cy="915271"/>
              <a:chOff x="3886200" y="4542488"/>
              <a:chExt cx="720326" cy="720326"/>
            </a:xfrm>
          </p:grpSpPr>
          <p:sp>
            <p:nvSpPr>
              <p:cNvPr id="255" name="Rectangle 254">
                <a:extLst>
                  <a:ext uri="{FF2B5EF4-FFF2-40B4-BE49-F238E27FC236}">
                    <a16:creationId xmlns:a16="http://schemas.microsoft.com/office/drawing/2014/main" id="{D7B2E027-87DB-CD86-1CA1-8473E6EAA51D}"/>
                  </a:ext>
                </a:extLst>
              </p:cNvPr>
              <p:cNvSpPr/>
              <p:nvPr/>
            </p:nvSpPr>
            <p:spPr>
              <a:xfrm>
                <a:off x="3886200" y="4542488"/>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56" name="TextBox 255">
                <a:extLst>
                  <a:ext uri="{FF2B5EF4-FFF2-40B4-BE49-F238E27FC236}">
                    <a16:creationId xmlns:a16="http://schemas.microsoft.com/office/drawing/2014/main" id="{EAE7D5D0-5AF4-FCD2-7E02-A76F3B8B5905}"/>
                  </a:ext>
                </a:extLst>
              </p:cNvPr>
              <p:cNvSpPr txBox="1"/>
              <p:nvPr/>
            </p:nvSpPr>
            <p:spPr>
              <a:xfrm>
                <a:off x="3946221" y="4557946"/>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11</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258" name="TextBox 257">
                <a:extLst>
                  <a:ext uri="{FF2B5EF4-FFF2-40B4-BE49-F238E27FC236}">
                    <a16:creationId xmlns:a16="http://schemas.microsoft.com/office/drawing/2014/main" id="{2060059D-0249-BF02-7264-6B336A391873}"/>
                  </a:ext>
                </a:extLst>
              </p:cNvPr>
              <p:cNvSpPr txBox="1"/>
              <p:nvPr/>
            </p:nvSpPr>
            <p:spPr>
              <a:xfrm>
                <a:off x="3937493" y="4725879"/>
                <a:ext cx="400479"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Dg</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259" name="TextBox 258">
                <a:extLst>
                  <a:ext uri="{FF2B5EF4-FFF2-40B4-BE49-F238E27FC236}">
                    <a16:creationId xmlns:a16="http://schemas.microsoft.com/office/drawing/2014/main" id="{18C49887-E518-F623-B4BC-188D7682F95B}"/>
                  </a:ext>
                </a:extLst>
              </p:cNvPr>
              <p:cNvSpPr txBox="1"/>
              <p:nvPr/>
            </p:nvSpPr>
            <p:spPr>
              <a:xfrm>
                <a:off x="3956545" y="5084848"/>
                <a:ext cx="255511"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Dijital</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268" name="Group 267">
              <a:extLst>
                <a:ext uri="{FF2B5EF4-FFF2-40B4-BE49-F238E27FC236}">
                  <a16:creationId xmlns:a16="http://schemas.microsoft.com/office/drawing/2014/main" id="{F5806BA9-3422-9E82-85D0-799D585C40A4}"/>
                </a:ext>
              </a:extLst>
            </p:cNvPr>
            <p:cNvGrpSpPr/>
            <p:nvPr/>
          </p:nvGrpSpPr>
          <p:grpSpPr>
            <a:xfrm>
              <a:off x="3447529" y="3034306"/>
              <a:ext cx="915271" cy="915271"/>
              <a:chOff x="4669690" y="4542488"/>
              <a:chExt cx="720326" cy="720326"/>
            </a:xfrm>
          </p:grpSpPr>
          <p:sp>
            <p:nvSpPr>
              <p:cNvPr id="269" name="Rectangle 268">
                <a:extLst>
                  <a:ext uri="{FF2B5EF4-FFF2-40B4-BE49-F238E27FC236}">
                    <a16:creationId xmlns:a16="http://schemas.microsoft.com/office/drawing/2014/main" id="{289AD623-753D-4DED-CF76-4FEC6615F49F}"/>
                  </a:ext>
                </a:extLst>
              </p:cNvPr>
              <p:cNvSpPr/>
              <p:nvPr/>
            </p:nvSpPr>
            <p:spPr>
              <a:xfrm>
                <a:off x="4669690" y="4542488"/>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70" name="TextBox 269">
                <a:extLst>
                  <a:ext uri="{FF2B5EF4-FFF2-40B4-BE49-F238E27FC236}">
                    <a16:creationId xmlns:a16="http://schemas.microsoft.com/office/drawing/2014/main" id="{F47AA87D-433A-E843-D1D9-E4D690C2042D}"/>
                  </a:ext>
                </a:extLst>
              </p:cNvPr>
              <p:cNvSpPr txBox="1"/>
              <p:nvPr/>
            </p:nvSpPr>
            <p:spPr>
              <a:xfrm>
                <a:off x="4729711" y="4557946"/>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20</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271" name="TextBox 270">
                <a:extLst>
                  <a:ext uri="{FF2B5EF4-FFF2-40B4-BE49-F238E27FC236}">
                    <a16:creationId xmlns:a16="http://schemas.microsoft.com/office/drawing/2014/main" id="{A8143D41-B7CE-148F-E306-C22F9080FDF2}"/>
                  </a:ext>
                </a:extLst>
              </p:cNvPr>
              <p:cNvSpPr txBox="1"/>
              <p:nvPr/>
            </p:nvSpPr>
            <p:spPr>
              <a:xfrm>
                <a:off x="4720982" y="4725879"/>
                <a:ext cx="400479"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Tv</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272" name="TextBox 271">
                <a:extLst>
                  <a:ext uri="{FF2B5EF4-FFF2-40B4-BE49-F238E27FC236}">
                    <a16:creationId xmlns:a16="http://schemas.microsoft.com/office/drawing/2014/main" id="{75B1093E-60D1-2673-CF1A-6A2076C33BB4}"/>
                  </a:ext>
                </a:extLst>
              </p:cNvPr>
              <p:cNvSpPr txBox="1"/>
              <p:nvPr/>
            </p:nvSpPr>
            <p:spPr>
              <a:xfrm>
                <a:off x="4740035" y="5075920"/>
                <a:ext cx="396681"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Televizyon</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273" name="Group 272">
              <a:extLst>
                <a:ext uri="{FF2B5EF4-FFF2-40B4-BE49-F238E27FC236}">
                  <a16:creationId xmlns:a16="http://schemas.microsoft.com/office/drawing/2014/main" id="{DAD94A5B-E473-5CB1-EC9B-DE2E87530F03}"/>
                </a:ext>
              </a:extLst>
            </p:cNvPr>
            <p:cNvGrpSpPr/>
            <p:nvPr/>
          </p:nvGrpSpPr>
          <p:grpSpPr>
            <a:xfrm>
              <a:off x="4409777" y="3034306"/>
              <a:ext cx="915271" cy="915271"/>
              <a:chOff x="5460582" y="4542488"/>
              <a:chExt cx="720326" cy="720326"/>
            </a:xfrm>
          </p:grpSpPr>
          <p:sp>
            <p:nvSpPr>
              <p:cNvPr id="274" name="Rectangle 273">
                <a:extLst>
                  <a:ext uri="{FF2B5EF4-FFF2-40B4-BE49-F238E27FC236}">
                    <a16:creationId xmlns:a16="http://schemas.microsoft.com/office/drawing/2014/main" id="{56D89C4E-B40E-13A6-8DFF-ACAB2E58346F}"/>
                  </a:ext>
                </a:extLst>
              </p:cNvPr>
              <p:cNvSpPr/>
              <p:nvPr/>
            </p:nvSpPr>
            <p:spPr>
              <a:xfrm>
                <a:off x="5460582" y="4542488"/>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75" name="TextBox 274">
                <a:extLst>
                  <a:ext uri="{FF2B5EF4-FFF2-40B4-BE49-F238E27FC236}">
                    <a16:creationId xmlns:a16="http://schemas.microsoft.com/office/drawing/2014/main" id="{2BEAB0AD-8B5F-6A15-E527-DD5DA914D574}"/>
                  </a:ext>
                </a:extLst>
              </p:cNvPr>
              <p:cNvSpPr txBox="1"/>
              <p:nvPr/>
            </p:nvSpPr>
            <p:spPr>
              <a:xfrm>
                <a:off x="5520604" y="4557947"/>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23</a:t>
                </a:r>
                <a:endParaRPr kumimoji="0" lang="en-US" sz="1000" b="0" i="0" u="none" strike="noStrike" kern="1200" cap="none" normalizeH="0" noProof="0" dirty="0">
                  <a:ln>
                    <a:noFill/>
                  </a:ln>
                  <a:solidFill>
                    <a:schemeClr val="bg1"/>
                  </a:solidFill>
                  <a:effectLst/>
                  <a:uLnTx/>
                  <a:uFillTx/>
                  <a:latin typeface="Poppins Light" pitchFamily="2" charset="77"/>
                  <a:ea typeface="+mn-ea"/>
                  <a:cs typeface="Poppins Light" pitchFamily="2" charset="77"/>
                </a:endParaRPr>
              </a:p>
            </p:txBody>
          </p:sp>
          <p:sp>
            <p:nvSpPr>
              <p:cNvPr id="276" name="TextBox 275">
                <a:extLst>
                  <a:ext uri="{FF2B5EF4-FFF2-40B4-BE49-F238E27FC236}">
                    <a16:creationId xmlns:a16="http://schemas.microsoft.com/office/drawing/2014/main" id="{10E62B97-69D6-8AC8-F006-A17E50B2E368}"/>
                  </a:ext>
                </a:extLst>
              </p:cNvPr>
              <p:cNvSpPr txBox="1"/>
              <p:nvPr/>
            </p:nvSpPr>
            <p:spPr>
              <a:xfrm>
                <a:off x="5511874" y="4725879"/>
                <a:ext cx="659531"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OOH</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277" name="TextBox 276">
                <a:extLst>
                  <a:ext uri="{FF2B5EF4-FFF2-40B4-BE49-F238E27FC236}">
                    <a16:creationId xmlns:a16="http://schemas.microsoft.com/office/drawing/2014/main" id="{2655347E-3D00-D70C-85A4-87003DF5A176}"/>
                  </a:ext>
                </a:extLst>
              </p:cNvPr>
              <p:cNvSpPr txBox="1"/>
              <p:nvPr/>
            </p:nvSpPr>
            <p:spPr>
              <a:xfrm>
                <a:off x="5530926" y="5075547"/>
                <a:ext cx="547394"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tr-TR" sz="700" u="none" strike="noStrike" kern="1200" cap="none" normalizeH="0" baseline="0" noProof="0" dirty="0">
                    <a:ln>
                      <a:noFill/>
                    </a:ln>
                    <a:solidFill>
                      <a:schemeClr val="bg1"/>
                    </a:solidFill>
                    <a:effectLst/>
                    <a:uLnTx/>
                    <a:uFillTx/>
                    <a:latin typeface="Poppins" pitchFamily="2" charset="77"/>
                    <a:cs typeface="Poppins" pitchFamily="2" charset="77"/>
                  </a:rPr>
                  <a:t>Açık</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tr-TR" sz="700" u="none" strike="noStrike" kern="1200" cap="none" normalizeH="0" baseline="0" noProof="0" dirty="0">
                    <a:ln>
                      <a:noFill/>
                    </a:ln>
                    <a:solidFill>
                      <a:schemeClr val="bg1"/>
                    </a:solidFill>
                    <a:effectLst/>
                    <a:uLnTx/>
                    <a:uFillTx/>
                    <a:latin typeface="Poppins" pitchFamily="2" charset="77"/>
                    <a:cs typeface="Poppins" pitchFamily="2" charset="77"/>
                  </a:rPr>
                  <a:t>hava</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278" name="Group 277">
              <a:extLst>
                <a:ext uri="{FF2B5EF4-FFF2-40B4-BE49-F238E27FC236}">
                  <a16:creationId xmlns:a16="http://schemas.microsoft.com/office/drawing/2014/main" id="{DC5CC01B-80B0-66A0-4D58-5A447125839A}"/>
                </a:ext>
              </a:extLst>
            </p:cNvPr>
            <p:cNvGrpSpPr/>
            <p:nvPr/>
          </p:nvGrpSpPr>
          <p:grpSpPr>
            <a:xfrm>
              <a:off x="2487675" y="3998712"/>
              <a:ext cx="915271" cy="915272"/>
              <a:chOff x="3886200" y="5322722"/>
              <a:chExt cx="720326" cy="720326"/>
            </a:xfrm>
          </p:grpSpPr>
          <p:sp>
            <p:nvSpPr>
              <p:cNvPr id="279" name="Rectangle 278">
                <a:extLst>
                  <a:ext uri="{FF2B5EF4-FFF2-40B4-BE49-F238E27FC236}">
                    <a16:creationId xmlns:a16="http://schemas.microsoft.com/office/drawing/2014/main" id="{B86D2485-615A-4742-884A-5171162DF39C}"/>
                  </a:ext>
                </a:extLst>
              </p:cNvPr>
              <p:cNvSpPr/>
              <p:nvPr/>
            </p:nvSpPr>
            <p:spPr>
              <a:xfrm>
                <a:off x="3886200" y="5322722"/>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80" name="TextBox 279">
                <a:extLst>
                  <a:ext uri="{FF2B5EF4-FFF2-40B4-BE49-F238E27FC236}">
                    <a16:creationId xmlns:a16="http://schemas.microsoft.com/office/drawing/2014/main" id="{386B14D2-14DA-C1F6-0550-0B4ADDDB07EB}"/>
                  </a:ext>
                </a:extLst>
              </p:cNvPr>
              <p:cNvSpPr txBox="1"/>
              <p:nvPr/>
            </p:nvSpPr>
            <p:spPr>
              <a:xfrm>
                <a:off x="3946221" y="5338180"/>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26</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282" name="TextBox 281">
                <a:extLst>
                  <a:ext uri="{FF2B5EF4-FFF2-40B4-BE49-F238E27FC236}">
                    <a16:creationId xmlns:a16="http://schemas.microsoft.com/office/drawing/2014/main" id="{1AEA8C68-BCDC-6C25-9D60-7A3BC5954DD4}"/>
                  </a:ext>
                </a:extLst>
              </p:cNvPr>
              <p:cNvSpPr txBox="1"/>
              <p:nvPr/>
            </p:nvSpPr>
            <p:spPr>
              <a:xfrm>
                <a:off x="3937493" y="5506113"/>
                <a:ext cx="400479"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Au</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286" name="TextBox 285">
                <a:extLst>
                  <a:ext uri="{FF2B5EF4-FFF2-40B4-BE49-F238E27FC236}">
                    <a16:creationId xmlns:a16="http://schemas.microsoft.com/office/drawing/2014/main" id="{4E15D794-57AA-92C5-7C6F-A5BE4F5AED52}"/>
                  </a:ext>
                </a:extLst>
              </p:cNvPr>
              <p:cNvSpPr txBox="1"/>
              <p:nvPr/>
            </p:nvSpPr>
            <p:spPr>
              <a:xfrm>
                <a:off x="3956545" y="5864517"/>
                <a:ext cx="255511"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Ses</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287" name="Group 286">
              <a:extLst>
                <a:ext uri="{FF2B5EF4-FFF2-40B4-BE49-F238E27FC236}">
                  <a16:creationId xmlns:a16="http://schemas.microsoft.com/office/drawing/2014/main" id="{46BEE22D-AC7F-ABA7-0A45-90A846EC79DF}"/>
                </a:ext>
              </a:extLst>
            </p:cNvPr>
            <p:cNvGrpSpPr/>
            <p:nvPr/>
          </p:nvGrpSpPr>
          <p:grpSpPr>
            <a:xfrm>
              <a:off x="3447529" y="3998712"/>
              <a:ext cx="915271" cy="915272"/>
              <a:chOff x="4669690" y="5322722"/>
              <a:chExt cx="720326" cy="720326"/>
            </a:xfrm>
          </p:grpSpPr>
          <p:sp>
            <p:nvSpPr>
              <p:cNvPr id="288" name="Rectangle 287">
                <a:extLst>
                  <a:ext uri="{FF2B5EF4-FFF2-40B4-BE49-F238E27FC236}">
                    <a16:creationId xmlns:a16="http://schemas.microsoft.com/office/drawing/2014/main" id="{C50A7EBC-A104-DE88-5E67-7DC6AFB5A4E1}"/>
                  </a:ext>
                </a:extLst>
              </p:cNvPr>
              <p:cNvSpPr/>
              <p:nvPr/>
            </p:nvSpPr>
            <p:spPr>
              <a:xfrm>
                <a:off x="4669690" y="5322722"/>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89" name="TextBox 288">
                <a:extLst>
                  <a:ext uri="{FF2B5EF4-FFF2-40B4-BE49-F238E27FC236}">
                    <a16:creationId xmlns:a16="http://schemas.microsoft.com/office/drawing/2014/main" id="{EC97070E-D3D5-5435-D5A7-DFBB4616445D}"/>
                  </a:ext>
                </a:extLst>
              </p:cNvPr>
              <p:cNvSpPr txBox="1"/>
              <p:nvPr/>
            </p:nvSpPr>
            <p:spPr>
              <a:xfrm>
                <a:off x="4729711" y="5338180"/>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28</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290" name="TextBox 289">
                <a:extLst>
                  <a:ext uri="{FF2B5EF4-FFF2-40B4-BE49-F238E27FC236}">
                    <a16:creationId xmlns:a16="http://schemas.microsoft.com/office/drawing/2014/main" id="{E7377F4D-47C0-8D27-A5F5-94AF9D7A55E8}"/>
                  </a:ext>
                </a:extLst>
              </p:cNvPr>
              <p:cNvSpPr txBox="1"/>
              <p:nvPr/>
            </p:nvSpPr>
            <p:spPr>
              <a:xfrm>
                <a:off x="4720982" y="5506113"/>
                <a:ext cx="400479" cy="371981"/>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a:cs typeface="Poppins Light"/>
                  </a:rPr>
                  <a:t>Pr</a:t>
                </a:r>
                <a:endParaRPr kumimoji="0" lang="en-US" sz="2400" b="0" i="0" u="none" strike="noStrike" kern="1200" cap="none" normalizeH="0" baseline="30000" noProof="0" dirty="0">
                  <a:ln>
                    <a:noFill/>
                  </a:ln>
                  <a:solidFill>
                    <a:schemeClr val="bg1"/>
                  </a:solidFill>
                  <a:effectLst/>
                  <a:uLnTx/>
                  <a:uFillTx/>
                  <a:latin typeface="Poppins Light"/>
                  <a:cs typeface="Poppins Light"/>
                </a:endParaRPr>
              </a:p>
            </p:txBody>
          </p:sp>
          <p:sp>
            <p:nvSpPr>
              <p:cNvPr id="291" name="TextBox 290">
                <a:extLst>
                  <a:ext uri="{FF2B5EF4-FFF2-40B4-BE49-F238E27FC236}">
                    <a16:creationId xmlns:a16="http://schemas.microsoft.com/office/drawing/2014/main" id="{1667DB59-9810-733C-CC00-A5AC93D1F6B8}"/>
                  </a:ext>
                </a:extLst>
              </p:cNvPr>
              <p:cNvSpPr txBox="1"/>
              <p:nvPr/>
            </p:nvSpPr>
            <p:spPr>
              <a:xfrm>
                <a:off x="4740035" y="5864517"/>
                <a:ext cx="396681"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Bas</a:t>
                </a:r>
                <a:r>
                  <a:rPr kumimoji="0" lang="tr-TR" sz="700" u="none" strike="noStrike" kern="1200" cap="none" normalizeH="0" baseline="0" noProof="0" dirty="0">
                    <a:ln>
                      <a:noFill/>
                    </a:ln>
                    <a:solidFill>
                      <a:schemeClr val="bg1"/>
                    </a:solidFill>
                    <a:effectLst/>
                    <a:uLnTx/>
                    <a:uFillTx/>
                    <a:latin typeface="Poppins" pitchFamily="2" charset="77"/>
                    <a:cs typeface="Poppins" pitchFamily="2" charset="77"/>
                  </a:rPr>
                  <a:t>ın</a:t>
                </a:r>
                <a:endParaRPr kumimoji="0" lang="en-US" sz="700" u="none" strike="noStrike" kern="1200" cap="none" normalizeH="0" baseline="0" noProof="0" dirty="0">
                  <a:ln>
                    <a:noFill/>
                  </a:ln>
                  <a:solidFill>
                    <a:schemeClr val="bg1"/>
                  </a:solidFill>
                  <a:effectLst/>
                  <a:uLnTx/>
                  <a:uFillTx/>
                  <a:latin typeface="Poppins" pitchFamily="2" charset="77"/>
                  <a:cs typeface="Poppins" pitchFamily="2" charset="77"/>
                </a:endParaRPr>
              </a:p>
            </p:txBody>
          </p:sp>
        </p:grpSp>
        <p:grpSp>
          <p:nvGrpSpPr>
            <p:cNvPr id="292" name="Group 291">
              <a:extLst>
                <a:ext uri="{FF2B5EF4-FFF2-40B4-BE49-F238E27FC236}">
                  <a16:creationId xmlns:a16="http://schemas.microsoft.com/office/drawing/2014/main" id="{D26DE605-B8CE-A88B-AF7C-1C721B5013D8}"/>
                </a:ext>
              </a:extLst>
            </p:cNvPr>
            <p:cNvGrpSpPr/>
            <p:nvPr/>
          </p:nvGrpSpPr>
          <p:grpSpPr>
            <a:xfrm>
              <a:off x="4409777" y="3998712"/>
              <a:ext cx="915271" cy="915272"/>
              <a:chOff x="5460582" y="5322722"/>
              <a:chExt cx="720326" cy="720326"/>
            </a:xfrm>
          </p:grpSpPr>
          <p:sp>
            <p:nvSpPr>
              <p:cNvPr id="293" name="Rectangle 292">
                <a:extLst>
                  <a:ext uri="{FF2B5EF4-FFF2-40B4-BE49-F238E27FC236}">
                    <a16:creationId xmlns:a16="http://schemas.microsoft.com/office/drawing/2014/main" id="{0C9B2C8C-D16F-E49C-5A9B-E28C2B12A9E8}"/>
                  </a:ext>
                </a:extLst>
              </p:cNvPr>
              <p:cNvSpPr/>
              <p:nvPr/>
            </p:nvSpPr>
            <p:spPr>
              <a:xfrm>
                <a:off x="5460582" y="5322722"/>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94" name="TextBox 293">
                <a:extLst>
                  <a:ext uri="{FF2B5EF4-FFF2-40B4-BE49-F238E27FC236}">
                    <a16:creationId xmlns:a16="http://schemas.microsoft.com/office/drawing/2014/main" id="{A56845DE-CD16-297B-20C9-F3A500223BCD}"/>
                  </a:ext>
                </a:extLst>
              </p:cNvPr>
              <p:cNvSpPr txBox="1"/>
              <p:nvPr/>
            </p:nvSpPr>
            <p:spPr>
              <a:xfrm>
                <a:off x="5520604" y="5338181"/>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30</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295" name="TextBox 294">
                <a:extLst>
                  <a:ext uri="{FF2B5EF4-FFF2-40B4-BE49-F238E27FC236}">
                    <a16:creationId xmlns:a16="http://schemas.microsoft.com/office/drawing/2014/main" id="{F457151E-CABE-75E7-00E9-E477EFC4757E}"/>
                  </a:ext>
                </a:extLst>
              </p:cNvPr>
              <p:cNvSpPr txBox="1"/>
              <p:nvPr/>
            </p:nvSpPr>
            <p:spPr>
              <a:xfrm>
                <a:off x="5511874" y="5506113"/>
                <a:ext cx="659531"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Cn</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296" name="TextBox 295">
                <a:extLst>
                  <a:ext uri="{FF2B5EF4-FFF2-40B4-BE49-F238E27FC236}">
                    <a16:creationId xmlns:a16="http://schemas.microsoft.com/office/drawing/2014/main" id="{7D111B47-67D8-6636-99E5-67D8DE195C3D}"/>
                  </a:ext>
                </a:extLst>
              </p:cNvPr>
              <p:cNvSpPr txBox="1"/>
              <p:nvPr/>
            </p:nvSpPr>
            <p:spPr>
              <a:xfrm>
                <a:off x="5530926" y="5864517"/>
                <a:ext cx="547394"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700" dirty="0">
                    <a:solidFill>
                      <a:schemeClr val="bg1"/>
                    </a:solidFill>
                    <a:latin typeface="Poppins" pitchFamily="2" charset="77"/>
                    <a:cs typeface="Poppins" pitchFamily="2" charset="77"/>
                  </a:rPr>
                  <a:t>S</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inema</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297" name="Group 296">
              <a:extLst>
                <a:ext uri="{FF2B5EF4-FFF2-40B4-BE49-F238E27FC236}">
                  <a16:creationId xmlns:a16="http://schemas.microsoft.com/office/drawing/2014/main" id="{9F024F3A-BEED-DAA3-9642-17995F523D1F}"/>
                </a:ext>
              </a:extLst>
            </p:cNvPr>
            <p:cNvGrpSpPr/>
            <p:nvPr/>
          </p:nvGrpSpPr>
          <p:grpSpPr>
            <a:xfrm>
              <a:off x="565174" y="3034305"/>
              <a:ext cx="915271" cy="915273"/>
              <a:chOff x="952500" y="2127266"/>
              <a:chExt cx="720326" cy="720326"/>
            </a:xfrm>
          </p:grpSpPr>
          <p:sp>
            <p:nvSpPr>
              <p:cNvPr id="298" name="Rectangle 297">
                <a:extLst>
                  <a:ext uri="{FF2B5EF4-FFF2-40B4-BE49-F238E27FC236}">
                    <a16:creationId xmlns:a16="http://schemas.microsoft.com/office/drawing/2014/main" id="{6757CA78-68D6-687C-FA6F-A1696F88A058}"/>
                  </a:ext>
                </a:extLst>
              </p:cNvPr>
              <p:cNvSpPr/>
              <p:nvPr/>
            </p:nvSpPr>
            <p:spPr>
              <a:xfrm>
                <a:off x="952500" y="2127266"/>
                <a:ext cx="720326" cy="720326"/>
              </a:xfrm>
              <a:prstGeom prst="rect">
                <a:avLst/>
              </a:prstGeom>
              <a:solidFill>
                <a:srgbClr val="D6E8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00" name="TextBox 299">
                <a:extLst>
                  <a:ext uri="{FF2B5EF4-FFF2-40B4-BE49-F238E27FC236}">
                    <a16:creationId xmlns:a16="http://schemas.microsoft.com/office/drawing/2014/main" id="{F7872FAD-7A65-CFA6-4997-15219CEA2C54}"/>
                  </a:ext>
                </a:extLst>
              </p:cNvPr>
              <p:cNvSpPr txBox="1"/>
              <p:nvPr/>
            </p:nvSpPr>
            <p:spPr>
              <a:xfrm>
                <a:off x="1012521" y="2142724"/>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effectLst/>
                    <a:uLnTx/>
                    <a:uFillTx/>
                    <a:latin typeface="Poppins Light" pitchFamily="2" charset="77"/>
                    <a:ea typeface="+mn-ea"/>
                    <a:cs typeface="Poppins Light" pitchFamily="2" charset="77"/>
                  </a:rPr>
                  <a:t>5</a:t>
                </a:r>
                <a:endParaRPr kumimoji="0" lang="en-US" sz="10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303" name="TextBox 302">
                <a:extLst>
                  <a:ext uri="{FF2B5EF4-FFF2-40B4-BE49-F238E27FC236}">
                    <a16:creationId xmlns:a16="http://schemas.microsoft.com/office/drawing/2014/main" id="{79253395-C16A-7426-6151-96538CB26B92}"/>
                  </a:ext>
                </a:extLst>
              </p:cNvPr>
              <p:cNvSpPr txBox="1"/>
              <p:nvPr/>
            </p:nvSpPr>
            <p:spPr>
              <a:xfrm>
                <a:off x="1003793" y="2310657"/>
                <a:ext cx="592737"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2400" dirty="0">
                    <a:latin typeface="Poppins Light" pitchFamily="2" charset="77"/>
                    <a:cs typeface="Poppins Light" pitchFamily="2" charset="77"/>
                  </a:rPr>
                  <a:t>Eb</a:t>
                </a:r>
                <a:endParaRPr kumimoji="0" lang="en-US" sz="24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304" name="TextBox 303">
                <a:extLst>
                  <a:ext uri="{FF2B5EF4-FFF2-40B4-BE49-F238E27FC236}">
                    <a16:creationId xmlns:a16="http://schemas.microsoft.com/office/drawing/2014/main" id="{DF1C4E1F-B538-0813-0CF3-9EB24C7FDA79}"/>
                  </a:ext>
                </a:extLst>
              </p:cNvPr>
              <p:cNvSpPr txBox="1"/>
              <p:nvPr/>
            </p:nvSpPr>
            <p:spPr>
              <a:xfrm>
                <a:off x="1022844" y="2604708"/>
                <a:ext cx="624963"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effectLst/>
                    <a:uLnTx/>
                    <a:uFillTx/>
                    <a:latin typeface="Poppins" pitchFamily="2" charset="77"/>
                    <a:cs typeface="Poppins" pitchFamily="2" charset="77"/>
                  </a:rPr>
                  <a:t>Ekonomik</a:t>
                </a:r>
                <a:r>
                  <a:rPr kumimoji="0" lang="en-US" sz="700" u="none" strike="noStrike" kern="1200" cap="none" normalizeH="0" baseline="0" noProof="0" dirty="0">
                    <a:ln>
                      <a:noFill/>
                    </a:ln>
                    <a:effectLst/>
                    <a:uLnTx/>
                    <a:uFillTx/>
                    <a:latin typeface="Poppins" pitchFamily="2" charset="77"/>
                    <a:cs typeface="Poppins" pitchFamily="2" charset="77"/>
                  </a:rPr>
                  <a:t> Zemin</a:t>
                </a:r>
                <a:endParaRPr kumimoji="0" lang="en-US" sz="700" u="none" strike="noStrike" kern="1200" cap="none" normalizeH="0" baseline="30000" noProof="0" dirty="0">
                  <a:ln>
                    <a:noFill/>
                  </a:ln>
                  <a:effectLst/>
                  <a:uLnTx/>
                  <a:uFillTx/>
                  <a:latin typeface="Poppins" pitchFamily="2" charset="77"/>
                  <a:cs typeface="Poppins" pitchFamily="2" charset="77"/>
                </a:endParaRPr>
              </a:p>
            </p:txBody>
          </p:sp>
        </p:grpSp>
        <p:grpSp>
          <p:nvGrpSpPr>
            <p:cNvPr id="305" name="Group 304">
              <a:extLst>
                <a:ext uri="{FF2B5EF4-FFF2-40B4-BE49-F238E27FC236}">
                  <a16:creationId xmlns:a16="http://schemas.microsoft.com/office/drawing/2014/main" id="{F15EBD3C-D533-AA8A-C14D-BF91F7A2F8C2}"/>
                </a:ext>
              </a:extLst>
            </p:cNvPr>
            <p:cNvGrpSpPr/>
            <p:nvPr/>
          </p:nvGrpSpPr>
          <p:grpSpPr>
            <a:xfrm>
              <a:off x="568899" y="2077158"/>
              <a:ext cx="915271" cy="915274"/>
              <a:chOff x="952500" y="2127266"/>
              <a:chExt cx="720326" cy="720326"/>
            </a:xfrm>
          </p:grpSpPr>
          <p:sp>
            <p:nvSpPr>
              <p:cNvPr id="306" name="Rectangle 305">
                <a:extLst>
                  <a:ext uri="{FF2B5EF4-FFF2-40B4-BE49-F238E27FC236}">
                    <a16:creationId xmlns:a16="http://schemas.microsoft.com/office/drawing/2014/main" id="{34EEA2A3-C109-D420-4B85-B0503F03F71A}"/>
                  </a:ext>
                </a:extLst>
              </p:cNvPr>
              <p:cNvSpPr/>
              <p:nvPr/>
            </p:nvSpPr>
            <p:spPr>
              <a:xfrm>
                <a:off x="952500" y="2127266"/>
                <a:ext cx="720326" cy="720326"/>
              </a:xfrm>
              <a:prstGeom prst="rect">
                <a:avLst/>
              </a:prstGeom>
              <a:solidFill>
                <a:srgbClr val="D6E8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16" name="TextBox 315">
                <a:extLst>
                  <a:ext uri="{FF2B5EF4-FFF2-40B4-BE49-F238E27FC236}">
                    <a16:creationId xmlns:a16="http://schemas.microsoft.com/office/drawing/2014/main" id="{89D6BE18-435B-553C-D7D7-B2F2E167CFE2}"/>
                  </a:ext>
                </a:extLst>
              </p:cNvPr>
              <p:cNvSpPr txBox="1"/>
              <p:nvPr/>
            </p:nvSpPr>
            <p:spPr>
              <a:xfrm>
                <a:off x="1012521" y="2142724"/>
                <a:ext cx="421682" cy="24236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effectLst/>
                    <a:uLnTx/>
                    <a:uFillTx/>
                    <a:latin typeface="Poppins Light" pitchFamily="2" charset="77"/>
                    <a:ea typeface="+mn-ea"/>
                    <a:cs typeface="Poppins Light" pitchFamily="2" charset="77"/>
                  </a:rPr>
                  <a:t>3</a:t>
                </a:r>
                <a:endParaRPr kumimoji="0" lang="en-US" sz="10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319" name="TextBox 318">
                <a:extLst>
                  <a:ext uri="{FF2B5EF4-FFF2-40B4-BE49-F238E27FC236}">
                    <a16:creationId xmlns:a16="http://schemas.microsoft.com/office/drawing/2014/main" id="{67F18C06-9DA3-7978-3E33-0351C22E317A}"/>
                  </a:ext>
                </a:extLst>
              </p:cNvPr>
              <p:cNvSpPr txBox="1"/>
              <p:nvPr/>
            </p:nvSpPr>
            <p:spPr>
              <a:xfrm>
                <a:off x="1003793" y="2310657"/>
                <a:ext cx="592737"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effectLst/>
                    <a:uLnTx/>
                    <a:uFillTx/>
                    <a:latin typeface="Poppins Light" pitchFamily="2" charset="77"/>
                    <a:ea typeface="+mn-ea"/>
                    <a:cs typeface="Poppins Light" pitchFamily="2" charset="77"/>
                  </a:rPr>
                  <a:t>In</a:t>
                </a:r>
                <a:endParaRPr kumimoji="0" lang="en-US" sz="24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368" name="TextBox 367">
                <a:extLst>
                  <a:ext uri="{FF2B5EF4-FFF2-40B4-BE49-F238E27FC236}">
                    <a16:creationId xmlns:a16="http://schemas.microsoft.com/office/drawing/2014/main" id="{07B391F5-7D57-92AC-EB82-8F853B80E65E}"/>
                  </a:ext>
                </a:extLst>
              </p:cNvPr>
              <p:cNvSpPr txBox="1"/>
              <p:nvPr/>
            </p:nvSpPr>
            <p:spPr>
              <a:xfrm>
                <a:off x="1016119" y="2633670"/>
                <a:ext cx="624963" cy="157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effectLst/>
                    <a:uLnTx/>
                    <a:uFillTx/>
                    <a:latin typeface="Poppins" pitchFamily="2" charset="77"/>
                    <a:cs typeface="Poppins" pitchFamily="2" charset="77"/>
                  </a:rPr>
                  <a:t>Giriş</a:t>
                </a:r>
                <a:endParaRPr kumimoji="0" lang="en-US" sz="700" u="none" strike="noStrike" kern="1200" cap="none" normalizeH="0" baseline="30000" noProof="0" dirty="0">
                  <a:ln>
                    <a:noFill/>
                  </a:ln>
                  <a:effectLst/>
                  <a:uLnTx/>
                  <a:uFillTx/>
                  <a:latin typeface="Poppins" pitchFamily="2" charset="77"/>
                  <a:cs typeface="Poppins" pitchFamily="2" charset="77"/>
                </a:endParaRPr>
              </a:p>
            </p:txBody>
          </p:sp>
        </p:grpSp>
        <p:grpSp>
          <p:nvGrpSpPr>
            <p:cNvPr id="371" name="Group 370">
              <a:extLst>
                <a:ext uri="{FF2B5EF4-FFF2-40B4-BE49-F238E27FC236}">
                  <a16:creationId xmlns:a16="http://schemas.microsoft.com/office/drawing/2014/main" id="{3AC97422-3A01-3EFC-CFAE-AF05A964327D}"/>
                </a:ext>
              </a:extLst>
            </p:cNvPr>
            <p:cNvGrpSpPr/>
            <p:nvPr/>
          </p:nvGrpSpPr>
          <p:grpSpPr>
            <a:xfrm>
              <a:off x="6322100" y="7814174"/>
              <a:ext cx="915271" cy="915274"/>
              <a:chOff x="952500" y="2127266"/>
              <a:chExt cx="720326" cy="720326"/>
            </a:xfrm>
          </p:grpSpPr>
          <p:sp>
            <p:nvSpPr>
              <p:cNvPr id="382" name="Rectangle 381">
                <a:extLst>
                  <a:ext uri="{FF2B5EF4-FFF2-40B4-BE49-F238E27FC236}">
                    <a16:creationId xmlns:a16="http://schemas.microsoft.com/office/drawing/2014/main" id="{EFA296F4-D1B2-8C05-4B31-D28E6D57F2D6}"/>
                  </a:ext>
                </a:extLst>
              </p:cNvPr>
              <p:cNvSpPr/>
              <p:nvPr/>
            </p:nvSpPr>
            <p:spPr>
              <a:xfrm>
                <a:off x="952500" y="2127266"/>
                <a:ext cx="720326" cy="720326"/>
              </a:xfrm>
              <a:prstGeom prst="rect">
                <a:avLst/>
              </a:prstGeom>
              <a:solidFill>
                <a:srgbClr val="CBE2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86" name="TextBox 385">
                <a:extLst>
                  <a:ext uri="{FF2B5EF4-FFF2-40B4-BE49-F238E27FC236}">
                    <a16:creationId xmlns:a16="http://schemas.microsoft.com/office/drawing/2014/main" id="{8B5143D1-0D29-4381-D0DC-3704C2C281C5}"/>
                  </a:ext>
                </a:extLst>
              </p:cNvPr>
              <p:cNvSpPr txBox="1"/>
              <p:nvPr/>
            </p:nvSpPr>
            <p:spPr>
              <a:xfrm>
                <a:off x="1012521" y="2142724"/>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effectLst/>
                    <a:uLnTx/>
                    <a:uFillTx/>
                    <a:latin typeface="Poppins Light" pitchFamily="2" charset="77"/>
                    <a:ea typeface="+mn-ea"/>
                    <a:cs typeface="Poppins Light" pitchFamily="2" charset="77"/>
                  </a:rPr>
                  <a:t>80</a:t>
                </a:r>
                <a:endParaRPr kumimoji="0" lang="en-US" sz="10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387" name="TextBox 386">
                <a:extLst>
                  <a:ext uri="{FF2B5EF4-FFF2-40B4-BE49-F238E27FC236}">
                    <a16:creationId xmlns:a16="http://schemas.microsoft.com/office/drawing/2014/main" id="{F1FA9DC0-3BAD-2BC5-20EE-0B1263A53095}"/>
                  </a:ext>
                </a:extLst>
              </p:cNvPr>
              <p:cNvSpPr txBox="1"/>
              <p:nvPr/>
            </p:nvSpPr>
            <p:spPr>
              <a:xfrm>
                <a:off x="1003793" y="2310657"/>
                <a:ext cx="592737"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2400" dirty="0">
                    <a:latin typeface="Poppins Light" pitchFamily="2" charset="77"/>
                    <a:cs typeface="Poppins Light" pitchFamily="2" charset="77"/>
                  </a:rPr>
                  <a:t>Dt</a:t>
                </a:r>
                <a:endParaRPr kumimoji="0" lang="en-US" sz="24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390" name="TextBox 389">
                <a:extLst>
                  <a:ext uri="{FF2B5EF4-FFF2-40B4-BE49-F238E27FC236}">
                    <a16:creationId xmlns:a16="http://schemas.microsoft.com/office/drawing/2014/main" id="{9E55001C-DA4C-AAAC-AC12-523D84B0570F}"/>
                  </a:ext>
                </a:extLst>
              </p:cNvPr>
              <p:cNvSpPr txBox="1"/>
              <p:nvPr/>
            </p:nvSpPr>
            <p:spPr>
              <a:xfrm>
                <a:off x="1022844" y="2662002"/>
                <a:ext cx="624963" cy="157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a:ln>
                      <a:noFill/>
                    </a:ln>
                    <a:effectLst/>
                    <a:uLnTx/>
                    <a:uFillTx/>
                    <a:latin typeface="Poppins" pitchFamily="2" charset="77"/>
                    <a:cs typeface="Poppins" pitchFamily="2" charset="77"/>
                  </a:rPr>
                  <a:t>Veri </a:t>
                </a:r>
                <a:r>
                  <a:rPr kumimoji="0" lang="en-US" sz="700" u="none" strike="noStrike" kern="1200" cap="none" normalizeH="0" baseline="0" noProof="0" dirty="0" err="1">
                    <a:ln>
                      <a:noFill/>
                    </a:ln>
                    <a:effectLst/>
                    <a:uLnTx/>
                    <a:uFillTx/>
                    <a:latin typeface="Poppins" pitchFamily="2" charset="77"/>
                    <a:cs typeface="Poppins" pitchFamily="2" charset="77"/>
                  </a:rPr>
                  <a:t>Tablosu</a:t>
                </a:r>
                <a:endParaRPr kumimoji="0" lang="en-US" sz="700" u="none" strike="noStrike" kern="1200" cap="none" normalizeH="0" baseline="30000" noProof="0" dirty="0">
                  <a:ln>
                    <a:noFill/>
                  </a:ln>
                  <a:effectLst/>
                  <a:uLnTx/>
                  <a:uFillTx/>
                  <a:latin typeface="Poppins" pitchFamily="2" charset="77"/>
                  <a:cs typeface="Poppins" pitchFamily="2" charset="77"/>
                </a:endParaRPr>
              </a:p>
            </p:txBody>
          </p:sp>
        </p:grpSp>
        <p:grpSp>
          <p:nvGrpSpPr>
            <p:cNvPr id="391" name="Group 390">
              <a:extLst>
                <a:ext uri="{FF2B5EF4-FFF2-40B4-BE49-F238E27FC236}">
                  <a16:creationId xmlns:a16="http://schemas.microsoft.com/office/drawing/2014/main" id="{4CB18FE0-28FC-35BE-EA30-E8069C8DD58C}"/>
                </a:ext>
              </a:extLst>
            </p:cNvPr>
            <p:cNvGrpSpPr/>
            <p:nvPr/>
          </p:nvGrpSpPr>
          <p:grpSpPr>
            <a:xfrm>
              <a:off x="5359833" y="7816671"/>
              <a:ext cx="915271" cy="915274"/>
              <a:chOff x="952500" y="2127266"/>
              <a:chExt cx="720326" cy="720326"/>
            </a:xfrm>
          </p:grpSpPr>
          <p:sp>
            <p:nvSpPr>
              <p:cNvPr id="393" name="Rectangle 392">
                <a:extLst>
                  <a:ext uri="{FF2B5EF4-FFF2-40B4-BE49-F238E27FC236}">
                    <a16:creationId xmlns:a16="http://schemas.microsoft.com/office/drawing/2014/main" id="{1001CC81-AAF2-FC47-0722-EE4791EED508}"/>
                  </a:ext>
                </a:extLst>
              </p:cNvPr>
              <p:cNvSpPr/>
              <p:nvPr/>
            </p:nvSpPr>
            <p:spPr>
              <a:xfrm>
                <a:off x="952500" y="2127266"/>
                <a:ext cx="720326" cy="720326"/>
              </a:xfrm>
              <a:prstGeom prst="rect">
                <a:avLst/>
              </a:prstGeom>
              <a:solidFill>
                <a:srgbClr val="CBE2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94" name="TextBox 393">
                <a:extLst>
                  <a:ext uri="{FF2B5EF4-FFF2-40B4-BE49-F238E27FC236}">
                    <a16:creationId xmlns:a16="http://schemas.microsoft.com/office/drawing/2014/main" id="{C975DC48-AA32-4315-D8B4-CF0DDCD32691}"/>
                  </a:ext>
                </a:extLst>
              </p:cNvPr>
              <p:cNvSpPr txBox="1"/>
              <p:nvPr/>
            </p:nvSpPr>
            <p:spPr>
              <a:xfrm>
                <a:off x="1007523" y="2142724"/>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effectLst/>
                    <a:uLnTx/>
                    <a:uFillTx/>
                    <a:latin typeface="Poppins Light" pitchFamily="2" charset="77"/>
                    <a:ea typeface="+mn-ea"/>
                    <a:cs typeface="Poppins Light" pitchFamily="2" charset="77"/>
                  </a:rPr>
                  <a:t>79</a:t>
                </a:r>
                <a:endParaRPr kumimoji="0" lang="en-US" sz="10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396" name="TextBox 395">
                <a:extLst>
                  <a:ext uri="{FF2B5EF4-FFF2-40B4-BE49-F238E27FC236}">
                    <a16:creationId xmlns:a16="http://schemas.microsoft.com/office/drawing/2014/main" id="{29D9F3BA-2EF1-2F91-FC99-30B52C5F72EE}"/>
                  </a:ext>
                </a:extLst>
              </p:cNvPr>
              <p:cNvSpPr txBox="1"/>
              <p:nvPr/>
            </p:nvSpPr>
            <p:spPr>
              <a:xfrm>
                <a:off x="1003793" y="2310657"/>
                <a:ext cx="592737"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effectLst/>
                    <a:uLnTx/>
                    <a:uFillTx/>
                    <a:latin typeface="Poppins Light" pitchFamily="2" charset="77"/>
                    <a:ea typeface="+mn-ea"/>
                    <a:cs typeface="Poppins Light" pitchFamily="2" charset="77"/>
                  </a:rPr>
                  <a:t>Cc</a:t>
                </a:r>
                <a:endParaRPr kumimoji="0" lang="en-US" sz="24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397" name="TextBox 396">
                <a:extLst>
                  <a:ext uri="{FF2B5EF4-FFF2-40B4-BE49-F238E27FC236}">
                    <a16:creationId xmlns:a16="http://schemas.microsoft.com/office/drawing/2014/main" id="{D9600732-576D-4D0E-CD9A-DEFC05E38A5C}"/>
                  </a:ext>
                </a:extLst>
              </p:cNvPr>
              <p:cNvSpPr txBox="1"/>
              <p:nvPr/>
            </p:nvSpPr>
            <p:spPr>
              <a:xfrm>
                <a:off x="1028511" y="2679001"/>
                <a:ext cx="624963" cy="157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effectLst/>
                    <a:uLnTx/>
                    <a:uFillTx/>
                    <a:latin typeface="Poppins" pitchFamily="2" charset="77"/>
                    <a:cs typeface="Poppins" pitchFamily="2" charset="77"/>
                  </a:rPr>
                  <a:t>Sonuç</a:t>
                </a:r>
                <a:endParaRPr kumimoji="0" lang="en-US" sz="700" u="none" strike="noStrike" kern="1200" cap="none" normalizeH="0" baseline="30000" noProof="0" dirty="0">
                  <a:ln>
                    <a:noFill/>
                  </a:ln>
                  <a:effectLst/>
                  <a:uLnTx/>
                  <a:uFillTx/>
                  <a:latin typeface="Poppins" pitchFamily="2" charset="77"/>
                  <a:cs typeface="Poppins" pitchFamily="2" charset="77"/>
                </a:endParaRPr>
              </a:p>
            </p:txBody>
          </p:sp>
        </p:grpSp>
        <p:grpSp>
          <p:nvGrpSpPr>
            <p:cNvPr id="398" name="Group 397">
              <a:extLst>
                <a:ext uri="{FF2B5EF4-FFF2-40B4-BE49-F238E27FC236}">
                  <a16:creationId xmlns:a16="http://schemas.microsoft.com/office/drawing/2014/main" id="{8AF94357-EDD6-85DE-76CE-6806C7DFB13C}"/>
                </a:ext>
              </a:extLst>
            </p:cNvPr>
            <p:cNvGrpSpPr/>
            <p:nvPr/>
          </p:nvGrpSpPr>
          <p:grpSpPr>
            <a:xfrm>
              <a:off x="1530457" y="4957657"/>
              <a:ext cx="915271" cy="915273"/>
              <a:chOff x="3886200" y="4542488"/>
              <a:chExt cx="720326" cy="720326"/>
            </a:xfrm>
          </p:grpSpPr>
          <p:sp>
            <p:nvSpPr>
              <p:cNvPr id="399" name="Rectangle 398">
                <a:extLst>
                  <a:ext uri="{FF2B5EF4-FFF2-40B4-BE49-F238E27FC236}">
                    <a16:creationId xmlns:a16="http://schemas.microsoft.com/office/drawing/2014/main" id="{22633E83-BA29-913C-AE4C-64F6AB870335}"/>
                  </a:ext>
                </a:extLst>
              </p:cNvPr>
              <p:cNvSpPr/>
              <p:nvPr/>
            </p:nvSpPr>
            <p:spPr>
              <a:xfrm>
                <a:off x="3886200" y="4542488"/>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400" name="TextBox 399">
                <a:extLst>
                  <a:ext uri="{FF2B5EF4-FFF2-40B4-BE49-F238E27FC236}">
                    <a16:creationId xmlns:a16="http://schemas.microsoft.com/office/drawing/2014/main" id="{729D9C6A-4BEA-D012-A9AC-3981028A1048}"/>
                  </a:ext>
                </a:extLst>
              </p:cNvPr>
              <p:cNvSpPr txBox="1"/>
              <p:nvPr/>
            </p:nvSpPr>
            <p:spPr>
              <a:xfrm>
                <a:off x="3946221" y="4557946"/>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32</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401" name="TextBox 400">
                <a:extLst>
                  <a:ext uri="{FF2B5EF4-FFF2-40B4-BE49-F238E27FC236}">
                    <a16:creationId xmlns:a16="http://schemas.microsoft.com/office/drawing/2014/main" id="{C18D17E1-0F00-CC61-3A15-3079BDD3494B}"/>
                  </a:ext>
                </a:extLst>
              </p:cNvPr>
              <p:cNvSpPr txBox="1"/>
              <p:nvPr/>
            </p:nvSpPr>
            <p:spPr>
              <a:xfrm>
                <a:off x="3937493" y="4725879"/>
                <a:ext cx="400479"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2400" dirty="0">
                    <a:solidFill>
                      <a:schemeClr val="bg1"/>
                    </a:solidFill>
                    <a:latin typeface="Poppins Light" pitchFamily="2" charset="77"/>
                    <a:cs typeface="Poppins Light" pitchFamily="2" charset="77"/>
                  </a:rPr>
                  <a:t>Ci</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402" name="TextBox 401">
                <a:extLst>
                  <a:ext uri="{FF2B5EF4-FFF2-40B4-BE49-F238E27FC236}">
                    <a16:creationId xmlns:a16="http://schemas.microsoft.com/office/drawing/2014/main" id="{73CF3902-1B52-D37D-97D1-D56BCC9607AC}"/>
                  </a:ext>
                </a:extLst>
              </p:cNvPr>
              <p:cNvSpPr txBox="1"/>
              <p:nvPr/>
            </p:nvSpPr>
            <p:spPr>
              <a:xfrm>
                <a:off x="3956544" y="5017357"/>
                <a:ext cx="524024"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Kategori</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Bilgisi</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03" name="Group 402">
              <a:extLst>
                <a:ext uri="{FF2B5EF4-FFF2-40B4-BE49-F238E27FC236}">
                  <a16:creationId xmlns:a16="http://schemas.microsoft.com/office/drawing/2014/main" id="{26E72FD0-FAD8-375D-F3C2-0B9130612233}"/>
                </a:ext>
              </a:extLst>
            </p:cNvPr>
            <p:cNvGrpSpPr/>
            <p:nvPr/>
          </p:nvGrpSpPr>
          <p:grpSpPr>
            <a:xfrm>
              <a:off x="1528254" y="3034305"/>
              <a:ext cx="915271" cy="915273"/>
              <a:chOff x="952500" y="2127266"/>
              <a:chExt cx="720326" cy="720326"/>
            </a:xfrm>
          </p:grpSpPr>
          <p:sp>
            <p:nvSpPr>
              <p:cNvPr id="404" name="Rectangle 403">
                <a:extLst>
                  <a:ext uri="{FF2B5EF4-FFF2-40B4-BE49-F238E27FC236}">
                    <a16:creationId xmlns:a16="http://schemas.microsoft.com/office/drawing/2014/main" id="{209F7834-917C-F17E-4347-025DE4FE9BCD}"/>
                  </a:ext>
                </a:extLst>
              </p:cNvPr>
              <p:cNvSpPr/>
              <p:nvPr/>
            </p:nvSpPr>
            <p:spPr>
              <a:xfrm>
                <a:off x="952500" y="2127266"/>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405" name="TextBox 404">
                <a:extLst>
                  <a:ext uri="{FF2B5EF4-FFF2-40B4-BE49-F238E27FC236}">
                    <a16:creationId xmlns:a16="http://schemas.microsoft.com/office/drawing/2014/main" id="{B7E7E916-9D95-E076-EEFF-1E5A688C32E5}"/>
                  </a:ext>
                </a:extLst>
              </p:cNvPr>
              <p:cNvSpPr txBox="1"/>
              <p:nvPr/>
            </p:nvSpPr>
            <p:spPr>
              <a:xfrm>
                <a:off x="1012521" y="2142724"/>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9</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406" name="TextBox 405">
                <a:extLst>
                  <a:ext uri="{FF2B5EF4-FFF2-40B4-BE49-F238E27FC236}">
                    <a16:creationId xmlns:a16="http://schemas.microsoft.com/office/drawing/2014/main" id="{40F456D1-1364-5523-46FF-D4704FA0DE47}"/>
                  </a:ext>
                </a:extLst>
              </p:cNvPr>
              <p:cNvSpPr txBox="1"/>
              <p:nvPr/>
            </p:nvSpPr>
            <p:spPr>
              <a:xfrm>
                <a:off x="1003793" y="2310657"/>
                <a:ext cx="592737" cy="371980"/>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a:cs typeface="Poppins Light"/>
                  </a:rPr>
                  <a:t>Mf</a:t>
                </a:r>
                <a:endParaRPr kumimoji="0" lang="en-US" sz="2400" b="0" i="0" u="none" strike="noStrike" kern="1200" cap="none" normalizeH="0" baseline="30000" noProof="0" dirty="0">
                  <a:ln>
                    <a:noFill/>
                  </a:ln>
                  <a:solidFill>
                    <a:schemeClr val="bg1"/>
                  </a:solidFill>
                  <a:effectLst/>
                  <a:uLnTx/>
                  <a:uFillTx/>
                  <a:latin typeface="Poppins Light"/>
                  <a:cs typeface="Poppins Light"/>
                </a:endParaRPr>
              </a:p>
            </p:txBody>
          </p:sp>
          <p:sp>
            <p:nvSpPr>
              <p:cNvPr id="407" name="TextBox 406">
                <a:extLst>
                  <a:ext uri="{FF2B5EF4-FFF2-40B4-BE49-F238E27FC236}">
                    <a16:creationId xmlns:a16="http://schemas.microsoft.com/office/drawing/2014/main" id="{5D5F25C8-C196-F69C-E347-D9E3919D1980}"/>
                  </a:ext>
                </a:extLst>
              </p:cNvPr>
              <p:cNvSpPr txBox="1"/>
              <p:nvPr/>
            </p:nvSpPr>
            <p:spPr>
              <a:xfrm>
                <a:off x="1022844" y="2604707"/>
                <a:ext cx="624963"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Medya</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Tahmini</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179" name="Group 178">
              <a:extLst>
                <a:ext uri="{FF2B5EF4-FFF2-40B4-BE49-F238E27FC236}">
                  <a16:creationId xmlns:a16="http://schemas.microsoft.com/office/drawing/2014/main" id="{95DDC4B1-308C-FF23-6B89-27BDFB500DF5}"/>
                </a:ext>
              </a:extLst>
            </p:cNvPr>
            <p:cNvGrpSpPr/>
            <p:nvPr/>
          </p:nvGrpSpPr>
          <p:grpSpPr>
            <a:xfrm>
              <a:off x="5361763" y="6861617"/>
              <a:ext cx="915271" cy="915271"/>
              <a:chOff x="6309616" y="6861617"/>
              <a:chExt cx="915271" cy="915271"/>
            </a:xfrm>
          </p:grpSpPr>
          <p:sp>
            <p:nvSpPr>
              <p:cNvPr id="147" name="Rectangle 146">
                <a:extLst>
                  <a:ext uri="{FF2B5EF4-FFF2-40B4-BE49-F238E27FC236}">
                    <a16:creationId xmlns:a16="http://schemas.microsoft.com/office/drawing/2014/main" id="{44A43AD3-E8C4-A67B-7A02-360644206315}"/>
                  </a:ext>
                </a:extLst>
              </p:cNvPr>
              <p:cNvSpPr/>
              <p:nvPr/>
            </p:nvSpPr>
            <p:spPr>
              <a:xfrm>
                <a:off x="6309616" y="6861617"/>
                <a:ext cx="915271" cy="915271"/>
              </a:xfrm>
              <a:prstGeom prst="rect">
                <a:avLst/>
              </a:prstGeom>
              <a:gradFill flip="none" rotWithShape="1">
                <a:gsLst>
                  <a:gs pos="70000">
                    <a:schemeClr val="tx1"/>
                  </a:gs>
                  <a:gs pos="15000">
                    <a:schemeClr val="accent1"/>
                  </a:gs>
                </a:gsLst>
                <a:lin ang="8100000" scaled="1"/>
                <a:tileRect/>
              </a:gra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51" name="TextBox 150">
                <a:extLst>
                  <a:ext uri="{FF2B5EF4-FFF2-40B4-BE49-F238E27FC236}">
                    <a16:creationId xmlns:a16="http://schemas.microsoft.com/office/drawing/2014/main" id="{45640FD1-683A-6779-98A6-BFE674CFFE09}"/>
                  </a:ext>
                </a:extLst>
              </p:cNvPr>
              <p:cNvSpPr txBox="1"/>
              <p:nvPr/>
            </p:nvSpPr>
            <p:spPr>
              <a:xfrm>
                <a:off x="6382706" y="6878083"/>
                <a:ext cx="535804" cy="24622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57</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76" name="TextBox 175">
                <a:extLst>
                  <a:ext uri="{FF2B5EF4-FFF2-40B4-BE49-F238E27FC236}">
                    <a16:creationId xmlns:a16="http://schemas.microsoft.com/office/drawing/2014/main" id="{695F5B70-6481-1152-44CA-455B3408A56B}"/>
                  </a:ext>
                </a:extLst>
              </p:cNvPr>
              <p:cNvSpPr txBox="1"/>
              <p:nvPr/>
            </p:nvSpPr>
            <p:spPr>
              <a:xfrm>
                <a:off x="6371614" y="7091465"/>
                <a:ext cx="508862" cy="47265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Rf</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77" name="TextBox 176">
                <a:extLst>
                  <a:ext uri="{FF2B5EF4-FFF2-40B4-BE49-F238E27FC236}">
                    <a16:creationId xmlns:a16="http://schemas.microsoft.com/office/drawing/2014/main" id="{C863E70B-0920-CD7C-F598-991E6EFC5DB1}"/>
                  </a:ext>
                </a:extLst>
              </p:cNvPr>
              <p:cNvSpPr txBox="1"/>
              <p:nvPr/>
            </p:nvSpPr>
            <p:spPr>
              <a:xfrm>
                <a:off x="6382945" y="7457270"/>
                <a:ext cx="782830" cy="200055"/>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Bölgesel</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Tahmin</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180" name="Group 179">
              <a:extLst>
                <a:ext uri="{FF2B5EF4-FFF2-40B4-BE49-F238E27FC236}">
                  <a16:creationId xmlns:a16="http://schemas.microsoft.com/office/drawing/2014/main" id="{74A0A9E2-0244-7B1C-752A-F844609F2056}"/>
                </a:ext>
              </a:extLst>
            </p:cNvPr>
            <p:cNvGrpSpPr/>
            <p:nvPr/>
          </p:nvGrpSpPr>
          <p:grpSpPr>
            <a:xfrm>
              <a:off x="6319795" y="6858379"/>
              <a:ext cx="915271" cy="915271"/>
              <a:chOff x="6309905" y="6865369"/>
              <a:chExt cx="915271" cy="915271"/>
            </a:xfrm>
          </p:grpSpPr>
          <p:sp>
            <p:nvSpPr>
              <p:cNvPr id="181" name="Rectangle 180">
                <a:extLst>
                  <a:ext uri="{FF2B5EF4-FFF2-40B4-BE49-F238E27FC236}">
                    <a16:creationId xmlns:a16="http://schemas.microsoft.com/office/drawing/2014/main" id="{E37EDAF6-051A-C353-BCD2-07203A77829E}"/>
                  </a:ext>
                </a:extLst>
              </p:cNvPr>
              <p:cNvSpPr/>
              <p:nvPr/>
            </p:nvSpPr>
            <p:spPr>
              <a:xfrm>
                <a:off x="6309905" y="6865369"/>
                <a:ext cx="915271" cy="915271"/>
              </a:xfrm>
              <a:prstGeom prst="rect">
                <a:avLst/>
              </a:prstGeom>
              <a:gradFill flip="none" rotWithShape="1">
                <a:gsLst>
                  <a:gs pos="70000">
                    <a:schemeClr val="tx1"/>
                  </a:gs>
                  <a:gs pos="15000">
                    <a:schemeClr val="accent1"/>
                  </a:gs>
                </a:gsLst>
                <a:lin ang="8100000" scaled="1"/>
                <a:tileRect/>
              </a:gra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88" name="TextBox 187">
                <a:extLst>
                  <a:ext uri="{FF2B5EF4-FFF2-40B4-BE49-F238E27FC236}">
                    <a16:creationId xmlns:a16="http://schemas.microsoft.com/office/drawing/2014/main" id="{9C98B4B7-7B22-AA4D-9A77-265D5A4B749C}"/>
                  </a:ext>
                </a:extLst>
              </p:cNvPr>
              <p:cNvSpPr txBox="1"/>
              <p:nvPr/>
            </p:nvSpPr>
            <p:spPr>
              <a:xfrm>
                <a:off x="6386170" y="6885010"/>
                <a:ext cx="535804" cy="24622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62</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92" name="TextBox 191">
                <a:extLst>
                  <a:ext uri="{FF2B5EF4-FFF2-40B4-BE49-F238E27FC236}">
                    <a16:creationId xmlns:a16="http://schemas.microsoft.com/office/drawing/2014/main" id="{CB9F2CD2-A1BC-69D0-32A3-5E92FEC2F59B}"/>
                  </a:ext>
                </a:extLst>
              </p:cNvPr>
              <p:cNvSpPr txBox="1"/>
              <p:nvPr/>
            </p:nvSpPr>
            <p:spPr>
              <a:xfrm>
                <a:off x="6375078" y="7098392"/>
                <a:ext cx="508862" cy="472652"/>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lang="en-US" sz="2400" dirty="0">
                    <a:solidFill>
                      <a:schemeClr val="bg1"/>
                    </a:solidFill>
                    <a:latin typeface="Poppins Light"/>
                    <a:cs typeface="Poppins Light"/>
                  </a:rPr>
                  <a:t>Tt</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98" name="TextBox 197">
                <a:extLst>
                  <a:ext uri="{FF2B5EF4-FFF2-40B4-BE49-F238E27FC236}">
                    <a16:creationId xmlns:a16="http://schemas.microsoft.com/office/drawing/2014/main" id="{52DCADC7-4991-CB9F-EB65-B0A119BADDC7}"/>
                  </a:ext>
                </a:extLst>
              </p:cNvPr>
              <p:cNvSpPr txBox="1"/>
              <p:nvPr/>
            </p:nvSpPr>
            <p:spPr>
              <a:xfrm>
                <a:off x="6386409" y="7464197"/>
                <a:ext cx="782830" cy="307777"/>
              </a:xfrm>
              <a:prstGeom prst="rect">
                <a:avLst/>
              </a:prstGeom>
              <a:noFill/>
            </p:spPr>
            <p:txBody>
              <a:bodyPr wrap="square" lIns="0" tIns="45720" rIns="0" bIns="45720" anchor="t">
                <a:spAutoFit/>
              </a:bodyPr>
              <a:lstStyle/>
              <a:p>
                <a:pPr>
                  <a:defRPr/>
                </a:pPr>
                <a:r>
                  <a:rPr lang="en-US" sz="700" dirty="0">
                    <a:solidFill>
                      <a:schemeClr val="bg1"/>
                    </a:solidFill>
                    <a:latin typeface="Poppins" pitchFamily="2" charset="77"/>
                    <a:cs typeface="Poppins" pitchFamily="2" charset="77"/>
                  </a:rPr>
                  <a:t>İlk 10</a:t>
                </a:r>
              </a:p>
              <a:p>
                <a:pPr>
                  <a:defRPr/>
                </a:pPr>
                <a:r>
                  <a:rPr lang="en-US" sz="700" dirty="0">
                    <a:solidFill>
                      <a:schemeClr val="bg1"/>
                    </a:solidFill>
                    <a:latin typeface="Poppins" pitchFamily="2" charset="77"/>
                    <a:cs typeface="Poppins" pitchFamily="2" charset="77"/>
                  </a:rPr>
                  <a:t>P</a:t>
                </a:r>
                <a:r>
                  <a:rPr lang="tr-TR" sz="700" dirty="0">
                    <a:solidFill>
                      <a:schemeClr val="bg1"/>
                    </a:solidFill>
                    <a:latin typeface="Poppins" pitchFamily="2" charset="77"/>
                    <a:cs typeface="Poppins" pitchFamily="2" charset="77"/>
                  </a:rPr>
                  <a:t>azar</a:t>
                </a:r>
                <a:endParaRPr lang="en-US" sz="700" u="none" strike="noStrike" kern="1200" cap="none" normalizeH="0" noProof="0" dirty="0">
                  <a:ln>
                    <a:noFill/>
                  </a:ln>
                  <a:solidFill>
                    <a:schemeClr val="bg1"/>
                  </a:solidFill>
                  <a:effectLst/>
                  <a:uLnTx/>
                  <a:uFillTx/>
                  <a:latin typeface="Poppins" pitchFamily="2" charset="77"/>
                  <a:cs typeface="Poppins" pitchFamily="2" charset="77"/>
                </a:endParaRPr>
              </a:p>
            </p:txBody>
          </p:sp>
        </p:grpSp>
      </p:grpSp>
      <p:pic>
        <p:nvPicPr>
          <p:cNvPr id="5" name="Picture 4" descr="A picture containing text, sign&#10;&#10;Description automatically generated">
            <a:extLst>
              <a:ext uri="{FF2B5EF4-FFF2-40B4-BE49-F238E27FC236}">
                <a16:creationId xmlns:a16="http://schemas.microsoft.com/office/drawing/2014/main" id="{B45FCCE5-91F1-BEF4-B374-374EE24EDBD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5192" y="812246"/>
            <a:ext cx="2393900" cy="531979"/>
          </a:xfrm>
          <a:prstGeom prst="rect">
            <a:avLst/>
          </a:prstGeom>
        </p:spPr>
      </p:pic>
    </p:spTree>
    <p:extLst>
      <p:ext uri="{BB962C8B-B14F-4D97-AF65-F5344CB8AC3E}">
        <p14:creationId xmlns:p14="http://schemas.microsoft.com/office/powerpoint/2010/main" val="1113194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C72873-E215-A02A-E6D3-C32D612CDDCC}"/>
            </a:ext>
          </a:extLst>
        </p:cNvPr>
        <p:cNvGrpSpPr/>
        <p:nvPr/>
      </p:nvGrpSpPr>
      <p:grpSpPr>
        <a:xfrm>
          <a:off x="0" y="0"/>
          <a:ext cx="0" cy="0"/>
          <a:chOff x="0" y="0"/>
          <a:chExt cx="0" cy="0"/>
        </a:xfrm>
      </p:grpSpPr>
      <p:sp>
        <p:nvSpPr>
          <p:cNvPr id="91" name="Oval 90">
            <a:extLst>
              <a:ext uri="{FF2B5EF4-FFF2-40B4-BE49-F238E27FC236}">
                <a16:creationId xmlns:a16="http://schemas.microsoft.com/office/drawing/2014/main" id="{7876C90E-8E3B-EDF3-E583-CFE8F421DD84}"/>
              </a:ext>
            </a:extLst>
          </p:cNvPr>
          <p:cNvSpPr/>
          <p:nvPr/>
        </p:nvSpPr>
        <p:spPr>
          <a:xfrm>
            <a:off x="495301" y="1627157"/>
            <a:ext cx="6812162" cy="6812162"/>
          </a:xfrm>
          <a:prstGeom prst="ellipse">
            <a:avLst/>
          </a:prstGeom>
          <a:solidFill>
            <a:schemeClr val="accent1">
              <a:alpha val="595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4A34DFE3-1F8A-FD5E-2FF5-DDA6541FD7BD}"/>
              </a:ext>
            </a:extLst>
          </p:cNvPr>
          <p:cNvSpPr txBox="1"/>
          <p:nvPr/>
        </p:nvSpPr>
        <p:spPr>
          <a:xfrm>
            <a:off x="9072748" y="6044540"/>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4F7CE675-0B85-2051-D04D-CCED70528BA0}"/>
              </a:ext>
            </a:extLst>
          </p:cNvPr>
          <p:cNvSpPr txBox="1"/>
          <p:nvPr/>
        </p:nvSpPr>
        <p:spPr>
          <a:xfrm>
            <a:off x="-957431" y="4077148"/>
            <a:ext cx="184731" cy="369332"/>
          </a:xfrm>
          <a:prstGeom prst="rect">
            <a:avLst/>
          </a:prstGeom>
          <a:noFill/>
        </p:spPr>
        <p:txBody>
          <a:bodyPr wrap="none" rtlCol="0">
            <a:spAutoFit/>
          </a:bodyPr>
          <a:lstStyle/>
          <a:p>
            <a:endParaRPr lang="en-US" dirty="0"/>
          </a:p>
        </p:txBody>
      </p:sp>
      <p:sp>
        <p:nvSpPr>
          <p:cNvPr id="25" name="Slide Number Placeholder 4">
            <a:extLst>
              <a:ext uri="{FF2B5EF4-FFF2-40B4-BE49-F238E27FC236}">
                <a16:creationId xmlns:a16="http://schemas.microsoft.com/office/drawing/2014/main" id="{991EF267-C3C7-93F3-4B21-02F679D7A8DC}"/>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chemeClr val="bg1">
                    <a:alpha val="19000"/>
                  </a:scheme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20</a:t>
            </a:fld>
            <a:endParaRPr kumimoji="0" lang="en-US" sz="700" b="0" i="0" u="none" strike="noStrike" kern="1200" cap="none" spc="0" normalizeH="0" baseline="0" noProof="0" dirty="0">
              <a:ln>
                <a:noFill/>
              </a:ln>
              <a:solidFill>
                <a:schemeClr val="bg1">
                  <a:alpha val="19000"/>
                </a:schemeClr>
              </a:solidFill>
              <a:effectLst/>
              <a:uLnTx/>
              <a:uFillTx/>
              <a:latin typeface="Poppins" pitchFamily="2" charset="77"/>
              <a:cs typeface="Poppins" pitchFamily="2" charset="77"/>
              <a:sym typeface="Poppins"/>
            </a:endParaRPr>
          </a:p>
        </p:txBody>
      </p:sp>
      <p:pic>
        <p:nvPicPr>
          <p:cNvPr id="74" name="Picture 73" descr="A blue and black logo&#10;&#10;Description automatically generated">
            <a:extLst>
              <a:ext uri="{FF2B5EF4-FFF2-40B4-BE49-F238E27FC236}">
                <a16:creationId xmlns:a16="http://schemas.microsoft.com/office/drawing/2014/main" id="{62C52297-362B-6A1F-AD58-54C3E1297826}"/>
              </a:ext>
            </a:extLst>
          </p:cNvPr>
          <p:cNvPicPr>
            <a:picLocks noChangeAspect="1"/>
          </p:cNvPicPr>
          <p:nvPr/>
        </p:nvPicPr>
        <p:blipFill>
          <a:blip r:embed="rId3"/>
          <a:stretch>
            <a:fillRect/>
          </a:stretch>
        </p:blipFill>
        <p:spPr>
          <a:xfrm>
            <a:off x="6495752" y="331145"/>
            <a:ext cx="897270" cy="256160"/>
          </a:xfrm>
          <a:prstGeom prst="rect">
            <a:avLst/>
          </a:prstGeom>
        </p:spPr>
      </p:pic>
      <p:grpSp>
        <p:nvGrpSpPr>
          <p:cNvPr id="21" name="Group 20">
            <a:extLst>
              <a:ext uri="{FF2B5EF4-FFF2-40B4-BE49-F238E27FC236}">
                <a16:creationId xmlns:a16="http://schemas.microsoft.com/office/drawing/2014/main" id="{7CA9F8EB-52EF-043F-1355-CE19B8AF2745}"/>
              </a:ext>
            </a:extLst>
          </p:cNvPr>
          <p:cNvGrpSpPr/>
          <p:nvPr/>
        </p:nvGrpSpPr>
        <p:grpSpPr>
          <a:xfrm>
            <a:off x="6847677" y="4917003"/>
            <a:ext cx="471750" cy="4184806"/>
            <a:chOff x="1472335" y="3189472"/>
            <a:chExt cx="471750" cy="4184806"/>
          </a:xfrm>
        </p:grpSpPr>
        <p:grpSp>
          <p:nvGrpSpPr>
            <p:cNvPr id="22" name="Group 21">
              <a:extLst>
                <a:ext uri="{FF2B5EF4-FFF2-40B4-BE49-F238E27FC236}">
                  <a16:creationId xmlns:a16="http://schemas.microsoft.com/office/drawing/2014/main" id="{0491716F-F3F7-6FDE-5E79-093A891F430E}"/>
                </a:ext>
              </a:extLst>
            </p:cNvPr>
            <p:cNvGrpSpPr/>
            <p:nvPr/>
          </p:nvGrpSpPr>
          <p:grpSpPr>
            <a:xfrm rot="16200000">
              <a:off x="659993" y="6090186"/>
              <a:ext cx="2096434" cy="471750"/>
              <a:chOff x="88616" y="8213726"/>
              <a:chExt cx="755712" cy="170255"/>
            </a:xfrm>
          </p:grpSpPr>
          <p:grpSp>
            <p:nvGrpSpPr>
              <p:cNvPr id="40" name="Group 39">
                <a:extLst>
                  <a:ext uri="{FF2B5EF4-FFF2-40B4-BE49-F238E27FC236}">
                    <a16:creationId xmlns:a16="http://schemas.microsoft.com/office/drawing/2014/main" id="{84DBC656-CAA8-AFCB-386C-1E40D1EEFA13}"/>
                  </a:ext>
                </a:extLst>
              </p:cNvPr>
              <p:cNvGrpSpPr/>
              <p:nvPr/>
            </p:nvGrpSpPr>
            <p:grpSpPr>
              <a:xfrm>
                <a:off x="88616" y="8213726"/>
                <a:ext cx="755712" cy="170255"/>
                <a:chOff x="88616" y="8157882"/>
                <a:chExt cx="755712" cy="226099"/>
              </a:xfrm>
            </p:grpSpPr>
            <p:cxnSp>
              <p:nvCxnSpPr>
                <p:cNvPr id="50" name="Straight Connector 49">
                  <a:extLst>
                    <a:ext uri="{FF2B5EF4-FFF2-40B4-BE49-F238E27FC236}">
                      <a16:creationId xmlns:a16="http://schemas.microsoft.com/office/drawing/2014/main" id="{83A4DC47-EF04-FCAE-C494-1991ECC91DF1}"/>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CC8E0AC-7DE1-6D7E-7037-63723695B90F}"/>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349EF70-C142-867A-C205-441218B461A1}"/>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7721C41A-902E-63D5-BF17-EA8FD267FCDE}"/>
                  </a:ext>
                </a:extLst>
              </p:cNvPr>
              <p:cNvGrpSpPr/>
              <p:nvPr/>
            </p:nvGrpSpPr>
            <p:grpSpPr>
              <a:xfrm>
                <a:off x="173130" y="8308975"/>
                <a:ext cx="605163" cy="75006"/>
                <a:chOff x="173130" y="8289549"/>
                <a:chExt cx="605163" cy="94432"/>
              </a:xfrm>
            </p:grpSpPr>
            <p:cxnSp>
              <p:nvCxnSpPr>
                <p:cNvPr id="42" name="Straight Connector 41">
                  <a:extLst>
                    <a:ext uri="{FF2B5EF4-FFF2-40B4-BE49-F238E27FC236}">
                      <a16:creationId xmlns:a16="http://schemas.microsoft.com/office/drawing/2014/main" id="{2EF29C19-14E7-5595-E305-447BE10219AB}"/>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B199D-8AC6-4A9A-7FFB-7FBD5EFF6CBD}"/>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5CFDFD1-1057-0F3C-E16F-E9920C9070B5}"/>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B7B3CA9-2439-6957-8E50-57769F54FCCA}"/>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98C90E3-F6F4-6DFF-592D-84EC1243E0B3}"/>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26040AD-229E-6FFA-1416-2524006956AF}"/>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43728DB-9289-35B3-9E26-660B4A60CA3D}"/>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C7141B3-B73B-92A2-81E2-3546B6A8C73E}"/>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DF68CCFD-E178-E459-CAA2-D84231879A2E}"/>
                </a:ext>
              </a:extLst>
            </p:cNvPr>
            <p:cNvGrpSpPr/>
            <p:nvPr/>
          </p:nvGrpSpPr>
          <p:grpSpPr>
            <a:xfrm rot="16200000">
              <a:off x="777219" y="3884588"/>
              <a:ext cx="1861982" cy="471750"/>
              <a:chOff x="173130" y="8213726"/>
              <a:chExt cx="671198" cy="170255"/>
            </a:xfrm>
          </p:grpSpPr>
          <p:grpSp>
            <p:nvGrpSpPr>
              <p:cNvPr id="24" name="Group 23">
                <a:extLst>
                  <a:ext uri="{FF2B5EF4-FFF2-40B4-BE49-F238E27FC236}">
                    <a16:creationId xmlns:a16="http://schemas.microsoft.com/office/drawing/2014/main" id="{D779CF29-AB57-BCBD-CB13-19BAAB8BFC7F}"/>
                  </a:ext>
                </a:extLst>
              </p:cNvPr>
              <p:cNvGrpSpPr/>
              <p:nvPr/>
            </p:nvGrpSpPr>
            <p:grpSpPr>
              <a:xfrm>
                <a:off x="466298" y="8213726"/>
                <a:ext cx="378030" cy="170255"/>
                <a:chOff x="466298" y="8157882"/>
                <a:chExt cx="378030" cy="226099"/>
              </a:xfrm>
            </p:grpSpPr>
            <p:cxnSp>
              <p:nvCxnSpPr>
                <p:cNvPr id="38" name="Straight Connector 37">
                  <a:extLst>
                    <a:ext uri="{FF2B5EF4-FFF2-40B4-BE49-F238E27FC236}">
                      <a16:creationId xmlns:a16="http://schemas.microsoft.com/office/drawing/2014/main" id="{CABC4E38-8FF2-A5EF-2E1A-71208F39F6B0}"/>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E7203B-DB22-C0F1-6B55-EB0AA3E0AF5A}"/>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DC15C0B5-2464-63D8-61EE-620593DD897A}"/>
                  </a:ext>
                </a:extLst>
              </p:cNvPr>
              <p:cNvGrpSpPr/>
              <p:nvPr/>
            </p:nvGrpSpPr>
            <p:grpSpPr>
              <a:xfrm>
                <a:off x="173130" y="8308975"/>
                <a:ext cx="605163" cy="75006"/>
                <a:chOff x="173130" y="8289549"/>
                <a:chExt cx="605163" cy="94432"/>
              </a:xfrm>
            </p:grpSpPr>
            <p:cxnSp>
              <p:nvCxnSpPr>
                <p:cNvPr id="27" name="Straight Connector 26">
                  <a:extLst>
                    <a:ext uri="{FF2B5EF4-FFF2-40B4-BE49-F238E27FC236}">
                      <a16:creationId xmlns:a16="http://schemas.microsoft.com/office/drawing/2014/main" id="{AE5939E3-15D1-57A4-DB37-66D1D5ED3646}"/>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2D48A2-1C91-B3FA-2CCB-45D74E000434}"/>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C0ECAF5-3F77-C020-6ABA-8747351E6D31}"/>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0510DE7-1BD4-CA68-BBA6-AFC4702709FE}"/>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FD625B6-0B64-D2B0-2C68-FC853AE29C25}"/>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546B8B9-26D0-AF1F-DE09-B50FE150B8A3}"/>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18D22F-98F4-728F-9BEF-959FA4FE6F0F}"/>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F4ACA9-B5E4-2561-C32D-6EABBB64D64D}"/>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46" name="Group 145">
            <a:extLst>
              <a:ext uri="{FF2B5EF4-FFF2-40B4-BE49-F238E27FC236}">
                <a16:creationId xmlns:a16="http://schemas.microsoft.com/office/drawing/2014/main" id="{7EE8B5B8-272A-F077-4BA8-970FEC7E7D96}"/>
              </a:ext>
            </a:extLst>
          </p:cNvPr>
          <p:cNvGrpSpPr/>
          <p:nvPr/>
        </p:nvGrpSpPr>
        <p:grpSpPr>
          <a:xfrm>
            <a:off x="5284632" y="1269333"/>
            <a:ext cx="920268" cy="920268"/>
            <a:chOff x="2585193" y="867598"/>
            <a:chExt cx="920268" cy="920268"/>
          </a:xfrm>
        </p:grpSpPr>
        <p:sp>
          <p:nvSpPr>
            <p:cNvPr id="98" name="Rectangle 97">
              <a:extLst>
                <a:ext uri="{FF2B5EF4-FFF2-40B4-BE49-F238E27FC236}">
                  <a16:creationId xmlns:a16="http://schemas.microsoft.com/office/drawing/2014/main" id="{EF56201A-033F-A5C2-579D-CED69FF50CF1}"/>
                </a:ext>
              </a:extLst>
            </p:cNvPr>
            <p:cNvSpPr/>
            <p:nvPr/>
          </p:nvSpPr>
          <p:spPr>
            <a:xfrm>
              <a:off x="2585193" y="867598"/>
              <a:ext cx="920268" cy="92026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8" name="TextBox 117">
              <a:extLst>
                <a:ext uri="{FF2B5EF4-FFF2-40B4-BE49-F238E27FC236}">
                  <a16:creationId xmlns:a16="http://schemas.microsoft.com/office/drawing/2014/main" id="{5068F68C-C954-7407-E254-94403EB24B10}"/>
                </a:ext>
              </a:extLst>
            </p:cNvPr>
            <p:cNvSpPr txBox="1"/>
            <p:nvPr/>
          </p:nvSpPr>
          <p:spPr>
            <a:xfrm>
              <a:off x="2650721" y="1118684"/>
              <a:ext cx="511641" cy="52322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800" b="0" i="0" u="none" strike="noStrike" kern="1200" cap="none" normalizeH="0" baseline="0" noProof="0" dirty="0">
                  <a:ln>
                    <a:noFill/>
                  </a:ln>
                  <a:effectLst/>
                  <a:uLnTx/>
                  <a:uFillTx/>
                  <a:latin typeface="Poppins Light" pitchFamily="2" charset="77"/>
                  <a:ea typeface="+mn-ea"/>
                  <a:cs typeface="Poppins Light" pitchFamily="2" charset="77"/>
                </a:rPr>
                <a:t>Tv</a:t>
              </a:r>
              <a:endParaRPr kumimoji="0" lang="en-US" sz="28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140" name="TextBox 139">
              <a:extLst>
                <a:ext uri="{FF2B5EF4-FFF2-40B4-BE49-F238E27FC236}">
                  <a16:creationId xmlns:a16="http://schemas.microsoft.com/office/drawing/2014/main" id="{B0991A31-31A1-8BF0-EF08-A20E96791409}"/>
                </a:ext>
              </a:extLst>
            </p:cNvPr>
            <p:cNvSpPr txBox="1"/>
            <p:nvPr/>
          </p:nvSpPr>
          <p:spPr>
            <a:xfrm>
              <a:off x="2662362" y="1552181"/>
              <a:ext cx="599963" cy="215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800" u="none" strike="noStrike" kern="1200" cap="none" normalizeH="0" baseline="0" noProof="0" dirty="0" err="1">
                  <a:ln>
                    <a:noFill/>
                  </a:ln>
                  <a:effectLst/>
                  <a:uLnTx/>
                  <a:uFillTx/>
                  <a:latin typeface="Poppins" pitchFamily="2" charset="77"/>
                  <a:cs typeface="Poppins" pitchFamily="2" charset="77"/>
                </a:rPr>
                <a:t>Televizyon</a:t>
              </a:r>
              <a:endParaRPr kumimoji="0" lang="en-US" sz="800" u="none" strike="noStrike" kern="1200" cap="none" normalizeH="0" baseline="30000" noProof="0" dirty="0">
                <a:ln>
                  <a:noFill/>
                </a:ln>
                <a:effectLst/>
                <a:uLnTx/>
                <a:uFillTx/>
                <a:latin typeface="Poppins" pitchFamily="2" charset="77"/>
                <a:cs typeface="Poppins" pitchFamily="2" charset="77"/>
              </a:endParaRPr>
            </a:p>
          </p:txBody>
        </p:sp>
      </p:grpSp>
      <p:sp>
        <p:nvSpPr>
          <p:cNvPr id="148" name="TextBox 147">
            <a:extLst>
              <a:ext uri="{FF2B5EF4-FFF2-40B4-BE49-F238E27FC236}">
                <a16:creationId xmlns:a16="http://schemas.microsoft.com/office/drawing/2014/main" id="{9B5A8089-BCA5-8D25-8DB4-0B9A1FF46A2A}"/>
              </a:ext>
            </a:extLst>
          </p:cNvPr>
          <p:cNvSpPr txBox="1"/>
          <p:nvPr/>
        </p:nvSpPr>
        <p:spPr>
          <a:xfrm>
            <a:off x="1720530" y="7456787"/>
            <a:ext cx="4119065" cy="323935"/>
          </a:xfrm>
          <a:prstGeom prst="rect">
            <a:avLst/>
          </a:prstGeom>
          <a:noFill/>
        </p:spPr>
        <p:txBody>
          <a:bodyPr wrap="square" lIns="91440" tIns="45720" rIns="91440" bIns="45720" anchor="t">
            <a:spAutoFit/>
          </a:bodyPr>
          <a:lstStyle/>
          <a:p>
            <a:pPr>
              <a:lnSpc>
                <a:spcPct val="110000"/>
              </a:lnSpc>
              <a:defRPr/>
            </a:pPr>
            <a:r>
              <a:rPr lang="en-US" sz="1400" spc="40" dirty="0" err="1">
                <a:latin typeface="Poppins"/>
                <a:cs typeface="Poppins"/>
              </a:rPr>
              <a:t>Çevrimiçi</a:t>
            </a:r>
            <a:r>
              <a:rPr lang="en-US" sz="1400" spc="40" dirty="0">
                <a:latin typeface="Poppins"/>
                <a:cs typeface="Poppins"/>
              </a:rPr>
              <a:t> tv </a:t>
            </a:r>
            <a:r>
              <a:rPr lang="en-US" sz="1400" spc="40" dirty="0" err="1">
                <a:latin typeface="Poppins"/>
                <a:cs typeface="Poppins"/>
              </a:rPr>
              <a:t>yayını</a:t>
            </a:r>
            <a:r>
              <a:rPr lang="en-US" sz="1400" spc="40" dirty="0">
                <a:latin typeface="Poppins"/>
                <a:cs typeface="Poppins"/>
              </a:rPr>
              <a:t> da </a:t>
            </a:r>
            <a:r>
              <a:rPr lang="en-US" sz="1400" spc="40" dirty="0" err="1">
                <a:latin typeface="Poppins"/>
                <a:cs typeface="Poppins"/>
              </a:rPr>
              <a:t>dahil</a:t>
            </a:r>
            <a:endParaRPr lang="en-US" sz="1400" u="none" strike="noStrike" kern="1200" cap="none" spc="40" normalizeH="0" baseline="0" noProof="0" dirty="0">
              <a:ln>
                <a:noFill/>
              </a:ln>
              <a:effectLst/>
              <a:uLnTx/>
              <a:uFillTx/>
              <a:latin typeface="Poppins"/>
              <a:cs typeface="Poppins"/>
            </a:endParaRPr>
          </a:p>
        </p:txBody>
      </p:sp>
      <p:grpSp>
        <p:nvGrpSpPr>
          <p:cNvPr id="4" name="Group 3">
            <a:extLst>
              <a:ext uri="{FF2B5EF4-FFF2-40B4-BE49-F238E27FC236}">
                <a16:creationId xmlns:a16="http://schemas.microsoft.com/office/drawing/2014/main" id="{80C01EDB-7573-8594-DE37-F8C343F8E934}"/>
              </a:ext>
            </a:extLst>
          </p:cNvPr>
          <p:cNvGrpSpPr/>
          <p:nvPr/>
        </p:nvGrpSpPr>
        <p:grpSpPr>
          <a:xfrm>
            <a:off x="6853473" y="9317238"/>
            <a:ext cx="473767" cy="474462"/>
            <a:chOff x="8094113" y="5776238"/>
            <a:chExt cx="3738441" cy="3743928"/>
          </a:xfrm>
        </p:grpSpPr>
        <p:sp>
          <p:nvSpPr>
            <p:cNvPr id="7" name="Freeform 6">
              <a:extLst>
                <a:ext uri="{FF2B5EF4-FFF2-40B4-BE49-F238E27FC236}">
                  <a16:creationId xmlns:a16="http://schemas.microsoft.com/office/drawing/2014/main" id="{8E0C9CFF-9C95-0615-69F9-D092E5613662}"/>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56B5D685-E35A-9720-2C0F-BBF21E08E58E}"/>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BAC62C8A-A83B-23EB-B4BA-6DDFB934C5AC}"/>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20A66044-FD25-B1A3-47BB-22A48A3AEF65}"/>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endParaRPr lang="en-US" dirty="0"/>
            </a:p>
          </p:txBody>
        </p:sp>
      </p:grpSp>
      <p:grpSp>
        <p:nvGrpSpPr>
          <p:cNvPr id="12" name="Group 11">
            <a:extLst>
              <a:ext uri="{FF2B5EF4-FFF2-40B4-BE49-F238E27FC236}">
                <a16:creationId xmlns:a16="http://schemas.microsoft.com/office/drawing/2014/main" id="{3C74F28C-AF67-EDDD-297F-1867DD0B2BF4}"/>
              </a:ext>
            </a:extLst>
          </p:cNvPr>
          <p:cNvGrpSpPr/>
          <p:nvPr/>
        </p:nvGrpSpPr>
        <p:grpSpPr>
          <a:xfrm>
            <a:off x="1577022" y="2662628"/>
            <a:ext cx="4768483" cy="4674609"/>
            <a:chOff x="625350" y="1369931"/>
            <a:chExt cx="4768483" cy="4674609"/>
          </a:xfrm>
        </p:grpSpPr>
        <p:grpSp>
          <p:nvGrpSpPr>
            <p:cNvPr id="13" name="Group 12">
              <a:extLst>
                <a:ext uri="{FF2B5EF4-FFF2-40B4-BE49-F238E27FC236}">
                  <a16:creationId xmlns:a16="http://schemas.microsoft.com/office/drawing/2014/main" id="{3A437128-A39A-6777-867B-2DFEDFFE057B}"/>
                </a:ext>
              </a:extLst>
            </p:cNvPr>
            <p:cNvGrpSpPr/>
            <p:nvPr/>
          </p:nvGrpSpPr>
          <p:grpSpPr>
            <a:xfrm>
              <a:off x="627632" y="1369931"/>
              <a:ext cx="4766201" cy="4674607"/>
              <a:chOff x="1136193" y="925991"/>
              <a:chExt cx="6391819" cy="6268987"/>
            </a:xfrm>
          </p:grpSpPr>
          <p:sp>
            <p:nvSpPr>
              <p:cNvPr id="15" name="Rectangle 14">
                <a:extLst>
                  <a:ext uri="{FF2B5EF4-FFF2-40B4-BE49-F238E27FC236}">
                    <a16:creationId xmlns:a16="http://schemas.microsoft.com/office/drawing/2014/main" id="{0311CDDD-D8A0-4091-7D04-D9FAE10ED23E}"/>
                  </a:ext>
                </a:extLst>
              </p:cNvPr>
              <p:cNvSpPr/>
              <p:nvPr/>
            </p:nvSpPr>
            <p:spPr>
              <a:xfrm>
                <a:off x="1136193" y="1004490"/>
                <a:ext cx="6190488" cy="6190488"/>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TextBox 15">
                <a:extLst>
                  <a:ext uri="{FF2B5EF4-FFF2-40B4-BE49-F238E27FC236}">
                    <a16:creationId xmlns:a16="http://schemas.microsoft.com/office/drawing/2014/main" id="{D32F5BCE-E9A4-6980-51D7-2656997C95D3}"/>
                  </a:ext>
                </a:extLst>
              </p:cNvPr>
              <p:cNvSpPr txBox="1"/>
              <p:nvPr/>
            </p:nvSpPr>
            <p:spPr>
              <a:xfrm>
                <a:off x="1311735" y="2271597"/>
                <a:ext cx="5663726" cy="4251331"/>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kumimoji="0" lang="en-US" sz="20000" b="0" i="0" u="none" strike="noStrike" kern="1200" cap="none" spc="-300" normalizeH="0" baseline="0" noProof="0" dirty="0">
                    <a:ln>
                      <a:noFill/>
                    </a:ln>
                    <a:solidFill>
                      <a:schemeClr val="accent1"/>
                    </a:solidFill>
                    <a:effectLst/>
                    <a:uLnTx/>
                    <a:uFillTx/>
                    <a:latin typeface="Poppins Light" pitchFamily="2" charset="77"/>
                    <a:ea typeface="+mn-ea"/>
                    <a:cs typeface="Poppins Light" pitchFamily="2" charset="77"/>
                  </a:rPr>
                  <a:t>Tv</a:t>
                </a:r>
              </a:p>
            </p:txBody>
          </p:sp>
          <p:sp>
            <p:nvSpPr>
              <p:cNvPr id="17" name="TextBox 16">
                <a:extLst>
                  <a:ext uri="{FF2B5EF4-FFF2-40B4-BE49-F238E27FC236}">
                    <a16:creationId xmlns:a16="http://schemas.microsoft.com/office/drawing/2014/main" id="{B41D1195-ECF1-B2D8-6CE5-2AD465038E1A}"/>
                  </a:ext>
                </a:extLst>
              </p:cNvPr>
              <p:cNvSpPr txBox="1"/>
              <p:nvPr/>
            </p:nvSpPr>
            <p:spPr>
              <a:xfrm>
                <a:off x="1194300" y="5669218"/>
                <a:ext cx="6333712" cy="1090350"/>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lang="en-US" sz="4000" dirty="0" err="1">
                    <a:solidFill>
                      <a:schemeClr val="accent1"/>
                    </a:solidFill>
                    <a:latin typeface="Poppins Light" pitchFamily="2" charset="77"/>
                    <a:cs typeface="Poppins Light" pitchFamily="2" charset="77"/>
                  </a:rPr>
                  <a:t>Televizyon</a:t>
                </a:r>
                <a:endParaRPr kumimoji="0" lang="en-US" sz="4000" b="0" i="0" u="none" strike="noStrike" kern="1200" cap="none" spc="0" normalizeH="0" baseline="0" noProof="0" dirty="0">
                  <a:ln>
                    <a:noFill/>
                  </a:ln>
                  <a:solidFill>
                    <a:schemeClr val="accent1"/>
                  </a:solidFill>
                  <a:effectLst/>
                  <a:uLnTx/>
                  <a:uFillTx/>
                  <a:latin typeface="Poppins Light" pitchFamily="2" charset="77"/>
                  <a:ea typeface="+mn-ea"/>
                  <a:cs typeface="Poppins Light" pitchFamily="2" charset="77"/>
                </a:endParaRPr>
              </a:p>
            </p:txBody>
          </p:sp>
          <p:sp>
            <p:nvSpPr>
              <p:cNvPr id="18" name="TextBox 17">
                <a:extLst>
                  <a:ext uri="{FF2B5EF4-FFF2-40B4-BE49-F238E27FC236}">
                    <a16:creationId xmlns:a16="http://schemas.microsoft.com/office/drawing/2014/main" id="{637F18DC-0A45-7390-9267-AA66C02F2F09}"/>
                  </a:ext>
                </a:extLst>
              </p:cNvPr>
              <p:cNvSpPr txBox="1"/>
              <p:nvPr/>
            </p:nvSpPr>
            <p:spPr>
              <a:xfrm>
                <a:off x="1496947" y="1392042"/>
                <a:ext cx="2400966" cy="1238252"/>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lang="en-US" sz="6600" spc="-150" dirty="0">
                    <a:solidFill>
                      <a:schemeClr val="accent1"/>
                    </a:solidFill>
                    <a:latin typeface="Poppins Light" pitchFamily="2" charset="77"/>
                    <a:cs typeface="Poppins Light" pitchFamily="2" charset="77"/>
                  </a:rPr>
                  <a:t>1</a:t>
                </a:r>
                <a:r>
                  <a:rPr kumimoji="0" lang="en-US" sz="6600" b="0" i="0" u="none" strike="noStrike" kern="1200" cap="none" spc="-150" normalizeH="0" baseline="0" noProof="0" dirty="0">
                    <a:ln>
                      <a:noFill/>
                    </a:ln>
                    <a:solidFill>
                      <a:schemeClr val="accent1"/>
                    </a:solidFill>
                    <a:effectLst/>
                    <a:uLnTx/>
                    <a:uFillTx/>
                    <a:latin typeface="Poppins Light" pitchFamily="2" charset="77"/>
                    <a:ea typeface="+mn-ea"/>
                    <a:cs typeface="Poppins Light" pitchFamily="2" charset="77"/>
                  </a:rPr>
                  <a:t>.9</a:t>
                </a:r>
                <a:r>
                  <a:rPr kumimoji="0" lang="en-US" sz="6600" b="0" i="0" u="none" strike="noStrike" kern="1200" cap="none" spc="-150" normalizeH="0" baseline="30000" noProof="0" dirty="0">
                    <a:ln>
                      <a:noFill/>
                    </a:ln>
                    <a:solidFill>
                      <a:schemeClr val="accent1"/>
                    </a:solidFill>
                    <a:effectLst/>
                    <a:uLnTx/>
                    <a:uFillTx/>
                    <a:latin typeface="Poppins Light" pitchFamily="2" charset="77"/>
                    <a:ea typeface="+mn-ea"/>
                    <a:cs typeface="Poppins Light" pitchFamily="2" charset="77"/>
                  </a:rPr>
                  <a:t>%</a:t>
                </a:r>
              </a:p>
            </p:txBody>
          </p:sp>
          <p:sp>
            <p:nvSpPr>
              <p:cNvPr id="19" name="TextBox 18">
                <a:extLst>
                  <a:ext uri="{FF2B5EF4-FFF2-40B4-BE49-F238E27FC236}">
                    <a16:creationId xmlns:a16="http://schemas.microsoft.com/office/drawing/2014/main" id="{9EE36BF6-ACFE-9B41-62B3-B79D950AF5CF}"/>
                  </a:ext>
                </a:extLst>
              </p:cNvPr>
              <p:cNvSpPr txBox="1"/>
              <p:nvPr/>
            </p:nvSpPr>
            <p:spPr>
              <a:xfrm>
                <a:off x="4180002" y="925991"/>
                <a:ext cx="2900970" cy="1052514"/>
              </a:xfrm>
              <a:prstGeom prst="rect">
                <a:avLst/>
              </a:prstGeom>
              <a:noFill/>
            </p:spPr>
            <p:txBody>
              <a:bodyPr wrap="square" lIns="0" tIns="45720" rIns="91440" bIns="45720" anchor="t">
                <a:spAutoFit/>
              </a:bodyPr>
              <a:lstStyle/>
              <a:p>
                <a:pPr marL="0" marR="0" lvl="0" indent="0" algn="r" defTabSz="457200" rtl="0" eaLnBrk="1" fontAlgn="auto" latinLnBrk="0" hangingPunct="1">
                  <a:lnSpc>
                    <a:spcPts val="6000"/>
                  </a:lnSpc>
                  <a:spcBef>
                    <a:spcPts val="0"/>
                  </a:spcBef>
                  <a:spcAft>
                    <a:spcPts val="0"/>
                  </a:spcAft>
                  <a:buClrTx/>
                  <a:buSzTx/>
                  <a:buFontTx/>
                  <a:buNone/>
                  <a:tabLst/>
                  <a:defRPr/>
                </a:pPr>
                <a:r>
                  <a:rPr kumimoji="0" lang="en-US" sz="3000" b="0" i="0" u="none" strike="noStrike" kern="1200" cap="none" normalizeH="0" baseline="0" noProof="0" dirty="0">
                    <a:ln>
                      <a:noFill/>
                    </a:ln>
                    <a:solidFill>
                      <a:schemeClr val="accent1"/>
                    </a:solidFill>
                    <a:effectLst/>
                    <a:uLnTx/>
                    <a:uFillTx/>
                    <a:latin typeface="Poppins Light"/>
                    <a:cs typeface="Poppins Light"/>
                  </a:rPr>
                  <a:t>$</a:t>
                </a:r>
                <a:r>
                  <a:rPr lang="en-US" sz="3000" dirty="0">
                    <a:solidFill>
                      <a:schemeClr val="accent1"/>
                    </a:solidFill>
                    <a:latin typeface="Poppins Light"/>
                    <a:cs typeface="Poppins Light"/>
                  </a:rPr>
                  <a:t>169.1</a:t>
                </a:r>
                <a:r>
                  <a:rPr lang="en-US" sz="2000" dirty="0">
                    <a:solidFill>
                      <a:schemeClr val="accent1"/>
                    </a:solidFill>
                    <a:latin typeface="Poppins Light"/>
                    <a:cs typeface="Poppins Light"/>
                  </a:rPr>
                  <a:t>Milyar</a:t>
                </a:r>
                <a:endParaRPr kumimoji="0" lang="en-US" sz="3000" b="0" i="0" u="none" strike="noStrike" kern="1200" cap="none" normalizeH="0" baseline="30000" noProof="0" dirty="0">
                  <a:ln>
                    <a:noFill/>
                  </a:ln>
                  <a:solidFill>
                    <a:schemeClr val="accent1"/>
                  </a:solidFill>
                  <a:effectLst/>
                  <a:uLnTx/>
                  <a:uFillTx/>
                  <a:latin typeface="Poppins Light" pitchFamily="2" charset="77"/>
                  <a:ea typeface="+mn-ea"/>
                  <a:cs typeface="Poppins Light" pitchFamily="2" charset="77"/>
                </a:endParaRPr>
              </a:p>
            </p:txBody>
          </p:sp>
        </p:grpSp>
        <p:sp>
          <p:nvSpPr>
            <p:cNvPr id="14" name="Rectangle 13">
              <a:extLst>
                <a:ext uri="{FF2B5EF4-FFF2-40B4-BE49-F238E27FC236}">
                  <a16:creationId xmlns:a16="http://schemas.microsoft.com/office/drawing/2014/main" id="{D9A32F00-B7C3-4BBF-A454-E8E6AC5D5480}"/>
                </a:ext>
              </a:extLst>
            </p:cNvPr>
            <p:cNvSpPr/>
            <p:nvPr/>
          </p:nvSpPr>
          <p:spPr>
            <a:xfrm>
              <a:off x="625350" y="5865827"/>
              <a:ext cx="4616074" cy="178713"/>
            </a:xfrm>
            <a:prstGeom prst="rect">
              <a:avLst/>
            </a:prstGeom>
            <a:solidFill>
              <a:schemeClr val="accent1"/>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cxnSp>
        <p:nvCxnSpPr>
          <p:cNvPr id="60" name="Straight Connector 59">
            <a:extLst>
              <a:ext uri="{FF2B5EF4-FFF2-40B4-BE49-F238E27FC236}">
                <a16:creationId xmlns:a16="http://schemas.microsoft.com/office/drawing/2014/main" id="{01B8206D-FB56-5811-1FA7-3CB98D1A7938}"/>
              </a:ext>
            </a:extLst>
          </p:cNvPr>
          <p:cNvCxnSpPr>
            <a:cxnSpLocks/>
          </p:cNvCxnSpPr>
          <p:nvPr/>
        </p:nvCxnSpPr>
        <p:spPr>
          <a:xfrm>
            <a:off x="0" y="490497"/>
            <a:ext cx="529420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Slide Number Placeholder 5">
            <a:extLst>
              <a:ext uri="{FF2B5EF4-FFF2-40B4-BE49-F238E27FC236}">
                <a16:creationId xmlns:a16="http://schemas.microsoft.com/office/drawing/2014/main" id="{418E3C8E-6D8D-7E56-1A53-4D62D0DE7EF9}"/>
              </a:ext>
            </a:extLst>
          </p:cNvPr>
          <p:cNvSpPr txBox="1">
            <a:spLocks/>
          </p:cNvSpPr>
          <p:nvPr/>
        </p:nvSpPr>
        <p:spPr>
          <a:xfrm>
            <a:off x="444962" y="312130"/>
            <a:ext cx="4839670"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TELEVİZYON</a:t>
            </a:r>
            <a:endParaRPr lang="en-US" sz="600" b="1" spc="40" dirty="0">
              <a:solidFill>
                <a:schemeClr val="accent6"/>
              </a:solidFill>
              <a:latin typeface="Poppins" pitchFamily="2" charset="77"/>
              <a:cs typeface="Poppins" pitchFamily="2" charset="77"/>
            </a:endParaRPr>
          </a:p>
          <a:p>
            <a:pPr>
              <a:defRPr/>
            </a:pPr>
            <a:endParaRPr lang="en-US" sz="600" b="1" spc="40" dirty="0">
              <a:solidFill>
                <a:schemeClr val="accent6"/>
              </a:solidFill>
              <a:latin typeface="Poppins" pitchFamily="2" charset="77"/>
              <a:cs typeface="Poppins" pitchFamily="2" charset="77"/>
            </a:endParaRPr>
          </a:p>
        </p:txBody>
      </p:sp>
      <p:grpSp>
        <p:nvGrpSpPr>
          <p:cNvPr id="90" name="Group 89">
            <a:extLst>
              <a:ext uri="{FF2B5EF4-FFF2-40B4-BE49-F238E27FC236}">
                <a16:creationId xmlns:a16="http://schemas.microsoft.com/office/drawing/2014/main" id="{D03393FE-0448-1D70-1C3C-82A43A304021}"/>
              </a:ext>
            </a:extLst>
          </p:cNvPr>
          <p:cNvGrpSpPr/>
          <p:nvPr/>
        </p:nvGrpSpPr>
        <p:grpSpPr>
          <a:xfrm>
            <a:off x="1791009" y="8527441"/>
            <a:ext cx="601591" cy="605544"/>
            <a:chOff x="2671529" y="8871433"/>
            <a:chExt cx="920268" cy="926316"/>
          </a:xfrm>
          <a:solidFill>
            <a:schemeClr val="accent1"/>
          </a:solidFill>
        </p:grpSpPr>
        <p:sp>
          <p:nvSpPr>
            <p:cNvPr id="92" name="Rectangle 91">
              <a:extLst>
                <a:ext uri="{FF2B5EF4-FFF2-40B4-BE49-F238E27FC236}">
                  <a16:creationId xmlns:a16="http://schemas.microsoft.com/office/drawing/2014/main" id="{CCB2F8DB-5785-C76E-B9F8-8BB1AB08C233}"/>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93" name="TextBox 92">
              <a:extLst>
                <a:ext uri="{FF2B5EF4-FFF2-40B4-BE49-F238E27FC236}">
                  <a16:creationId xmlns:a16="http://schemas.microsoft.com/office/drawing/2014/main" id="{AEA78D76-D74B-5ED3-7C84-EE3842CF77AF}"/>
                </a:ext>
              </a:extLst>
            </p:cNvPr>
            <p:cNvSpPr txBox="1"/>
            <p:nvPr/>
          </p:nvSpPr>
          <p:spPr>
            <a:xfrm>
              <a:off x="2748211" y="8871975"/>
              <a:ext cx="538729" cy="388422"/>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a:cs typeface="Poppins Light"/>
                </a:rPr>
                <a:t>7.1</a:t>
              </a:r>
              <a:r>
                <a:rPr kumimoji="0" lang="en-US" sz="1000" b="0" i="0" u="none" strike="noStrike" kern="1200" cap="none" normalizeH="0" baseline="30000" noProof="0" dirty="0">
                  <a:ln>
                    <a:noFill/>
                  </a:ln>
                  <a:solidFill>
                    <a:schemeClr val="bg1"/>
                  </a:solidFill>
                  <a:effectLst/>
                  <a:uLnTx/>
                  <a:uFillTx/>
                  <a:latin typeface="Poppins Light"/>
                  <a:cs typeface="Poppins Light"/>
                </a:rPr>
                <a:t>%</a:t>
              </a:r>
            </a:p>
          </p:txBody>
        </p:sp>
        <p:sp>
          <p:nvSpPr>
            <p:cNvPr id="94" name="TextBox 93">
              <a:extLst>
                <a:ext uri="{FF2B5EF4-FFF2-40B4-BE49-F238E27FC236}">
                  <a16:creationId xmlns:a16="http://schemas.microsoft.com/office/drawing/2014/main" id="{C00F3443-1A29-1B3A-0BB6-14EB3FA196E1}"/>
                </a:ext>
              </a:extLst>
            </p:cNvPr>
            <p:cNvSpPr txBox="1"/>
            <p:nvPr/>
          </p:nvSpPr>
          <p:spPr>
            <a:xfrm>
              <a:off x="2737058" y="9116854"/>
              <a:ext cx="842598"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OOH</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95" name="TextBox 94">
              <a:extLst>
                <a:ext uri="{FF2B5EF4-FFF2-40B4-BE49-F238E27FC236}">
                  <a16:creationId xmlns:a16="http://schemas.microsoft.com/office/drawing/2014/main" id="{883255C2-D683-43CE-F22E-FF1681A05DD9}"/>
                </a:ext>
              </a:extLst>
            </p:cNvPr>
            <p:cNvSpPr txBox="1"/>
            <p:nvPr/>
          </p:nvSpPr>
          <p:spPr>
            <a:xfrm>
              <a:off x="2754983" y="9515261"/>
              <a:ext cx="805051"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Açık</a:t>
              </a:r>
              <a:r>
                <a:rPr kumimoji="0" lang="en-US" sz="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hava</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96" name="Group 95">
            <a:extLst>
              <a:ext uri="{FF2B5EF4-FFF2-40B4-BE49-F238E27FC236}">
                <a16:creationId xmlns:a16="http://schemas.microsoft.com/office/drawing/2014/main" id="{A97DA75D-A3EE-DCD9-B741-25F87F6762CF}"/>
              </a:ext>
            </a:extLst>
          </p:cNvPr>
          <p:cNvGrpSpPr/>
          <p:nvPr/>
        </p:nvGrpSpPr>
        <p:grpSpPr>
          <a:xfrm>
            <a:off x="495300" y="9190112"/>
            <a:ext cx="601591" cy="605543"/>
            <a:chOff x="2671529" y="8871433"/>
            <a:chExt cx="920268" cy="926314"/>
          </a:xfrm>
          <a:solidFill>
            <a:schemeClr val="accent1"/>
          </a:solidFill>
        </p:grpSpPr>
        <p:sp>
          <p:nvSpPr>
            <p:cNvPr id="97" name="Rectangle 96">
              <a:extLst>
                <a:ext uri="{FF2B5EF4-FFF2-40B4-BE49-F238E27FC236}">
                  <a16:creationId xmlns:a16="http://schemas.microsoft.com/office/drawing/2014/main" id="{3575FD27-53A7-86DE-01EB-53FA011CF422}"/>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99" name="TextBox 98">
              <a:extLst>
                <a:ext uri="{FF2B5EF4-FFF2-40B4-BE49-F238E27FC236}">
                  <a16:creationId xmlns:a16="http://schemas.microsoft.com/office/drawing/2014/main" id="{4A3F4297-178D-F882-6477-B0C6C620F52E}"/>
                </a:ext>
              </a:extLst>
            </p:cNvPr>
            <p:cNvSpPr txBox="1"/>
            <p:nvPr/>
          </p:nvSpPr>
          <p:spPr>
            <a:xfrm>
              <a:off x="2748210" y="8871974"/>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01" name="TextBox 100">
              <a:extLst>
                <a:ext uri="{FF2B5EF4-FFF2-40B4-BE49-F238E27FC236}">
                  <a16:creationId xmlns:a16="http://schemas.microsoft.com/office/drawing/2014/main" id="{906BBAE8-1405-0441-6B9F-CA3B730264D4}"/>
                </a:ext>
              </a:extLst>
            </p:cNvPr>
            <p:cNvSpPr txBox="1"/>
            <p:nvPr/>
          </p:nvSpPr>
          <p:spPr>
            <a:xfrm>
              <a:off x="2737059" y="9116854"/>
              <a:ext cx="511641"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Au</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02" name="TextBox 101">
              <a:extLst>
                <a:ext uri="{FF2B5EF4-FFF2-40B4-BE49-F238E27FC236}">
                  <a16:creationId xmlns:a16="http://schemas.microsoft.com/office/drawing/2014/main" id="{9526EDED-F3F7-AC27-09CB-125FF8986413}"/>
                </a:ext>
              </a:extLst>
            </p:cNvPr>
            <p:cNvSpPr txBox="1"/>
            <p:nvPr/>
          </p:nvSpPr>
          <p:spPr>
            <a:xfrm>
              <a:off x="2761400" y="9515259"/>
              <a:ext cx="422907"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Ses</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03" name="Group 102">
            <a:extLst>
              <a:ext uri="{FF2B5EF4-FFF2-40B4-BE49-F238E27FC236}">
                <a16:creationId xmlns:a16="http://schemas.microsoft.com/office/drawing/2014/main" id="{3C1D1B8E-CB4B-5907-434B-A01E0D267DBF}"/>
              </a:ext>
            </a:extLst>
          </p:cNvPr>
          <p:cNvGrpSpPr/>
          <p:nvPr/>
        </p:nvGrpSpPr>
        <p:grpSpPr>
          <a:xfrm>
            <a:off x="1139453" y="9190109"/>
            <a:ext cx="601591" cy="605544"/>
            <a:chOff x="2671529" y="8871433"/>
            <a:chExt cx="920268" cy="926316"/>
          </a:xfrm>
          <a:solidFill>
            <a:schemeClr val="accent1"/>
          </a:solidFill>
        </p:grpSpPr>
        <p:sp>
          <p:nvSpPr>
            <p:cNvPr id="127" name="Rectangle 126">
              <a:extLst>
                <a:ext uri="{FF2B5EF4-FFF2-40B4-BE49-F238E27FC236}">
                  <a16:creationId xmlns:a16="http://schemas.microsoft.com/office/drawing/2014/main" id="{F8EACFD9-ABF5-ECA8-E86E-FC14D8EA451E}"/>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38" name="TextBox 137">
              <a:extLst>
                <a:ext uri="{FF2B5EF4-FFF2-40B4-BE49-F238E27FC236}">
                  <a16:creationId xmlns:a16="http://schemas.microsoft.com/office/drawing/2014/main" id="{4A88302B-B210-B254-E878-075D6E1FA43F}"/>
                </a:ext>
              </a:extLst>
            </p:cNvPr>
            <p:cNvSpPr txBox="1"/>
            <p:nvPr/>
          </p:nvSpPr>
          <p:spPr>
            <a:xfrm>
              <a:off x="2748209" y="8871975"/>
              <a:ext cx="538729" cy="37665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41" name="TextBox 140">
              <a:extLst>
                <a:ext uri="{FF2B5EF4-FFF2-40B4-BE49-F238E27FC236}">
                  <a16:creationId xmlns:a16="http://schemas.microsoft.com/office/drawing/2014/main" id="{BA1A777E-A03D-3222-AB56-8B10B63E58CB}"/>
                </a:ext>
              </a:extLst>
            </p:cNvPr>
            <p:cNvSpPr txBox="1"/>
            <p:nvPr/>
          </p:nvSpPr>
          <p:spPr>
            <a:xfrm>
              <a:off x="2737058" y="9116854"/>
              <a:ext cx="511640"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Pr</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43" name="TextBox 142">
              <a:extLst>
                <a:ext uri="{FF2B5EF4-FFF2-40B4-BE49-F238E27FC236}">
                  <a16:creationId xmlns:a16="http://schemas.microsoft.com/office/drawing/2014/main" id="{75D57461-D3E4-2D3F-E9FF-2AC6B88B7E3F}"/>
                </a:ext>
              </a:extLst>
            </p:cNvPr>
            <p:cNvSpPr txBox="1"/>
            <p:nvPr/>
          </p:nvSpPr>
          <p:spPr>
            <a:xfrm>
              <a:off x="2761400" y="9515261"/>
              <a:ext cx="506788"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Basın</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44" name="Group 143">
            <a:extLst>
              <a:ext uri="{FF2B5EF4-FFF2-40B4-BE49-F238E27FC236}">
                <a16:creationId xmlns:a16="http://schemas.microsoft.com/office/drawing/2014/main" id="{3B1147EC-3F30-ED41-E359-6D2B7D36E649}"/>
              </a:ext>
            </a:extLst>
          </p:cNvPr>
          <p:cNvGrpSpPr/>
          <p:nvPr/>
        </p:nvGrpSpPr>
        <p:grpSpPr>
          <a:xfrm>
            <a:off x="1791009" y="9190109"/>
            <a:ext cx="601591" cy="605544"/>
            <a:chOff x="2671529" y="8871433"/>
            <a:chExt cx="920268" cy="926316"/>
          </a:xfrm>
          <a:solidFill>
            <a:schemeClr val="accent1"/>
          </a:solidFill>
        </p:grpSpPr>
        <p:sp>
          <p:nvSpPr>
            <p:cNvPr id="145" name="Rectangle 144">
              <a:extLst>
                <a:ext uri="{FF2B5EF4-FFF2-40B4-BE49-F238E27FC236}">
                  <a16:creationId xmlns:a16="http://schemas.microsoft.com/office/drawing/2014/main" id="{9367F9E9-2455-C68D-3343-A1F9F8C91666}"/>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49" name="TextBox 148">
              <a:extLst>
                <a:ext uri="{FF2B5EF4-FFF2-40B4-BE49-F238E27FC236}">
                  <a16:creationId xmlns:a16="http://schemas.microsoft.com/office/drawing/2014/main" id="{F4395C99-0FD9-9715-2C54-65A8DDB7B2F1}"/>
                </a:ext>
              </a:extLst>
            </p:cNvPr>
            <p:cNvSpPr txBox="1"/>
            <p:nvPr/>
          </p:nvSpPr>
          <p:spPr>
            <a:xfrm>
              <a:off x="2748211" y="8871975"/>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50" name="TextBox 149">
              <a:extLst>
                <a:ext uri="{FF2B5EF4-FFF2-40B4-BE49-F238E27FC236}">
                  <a16:creationId xmlns:a16="http://schemas.microsoft.com/office/drawing/2014/main" id="{ADFF48F4-052A-6C82-5C1C-A8AF939539B4}"/>
                </a:ext>
              </a:extLst>
            </p:cNvPr>
            <p:cNvSpPr txBox="1"/>
            <p:nvPr/>
          </p:nvSpPr>
          <p:spPr>
            <a:xfrm>
              <a:off x="2737058" y="9116854"/>
              <a:ext cx="842598"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Cn</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51" name="TextBox 150">
              <a:extLst>
                <a:ext uri="{FF2B5EF4-FFF2-40B4-BE49-F238E27FC236}">
                  <a16:creationId xmlns:a16="http://schemas.microsoft.com/office/drawing/2014/main" id="{D280A956-F368-680A-1352-9DB1A72D5D59}"/>
                </a:ext>
              </a:extLst>
            </p:cNvPr>
            <p:cNvSpPr txBox="1"/>
            <p:nvPr/>
          </p:nvSpPr>
          <p:spPr>
            <a:xfrm>
              <a:off x="2761399" y="9515261"/>
              <a:ext cx="699335"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Sinema</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52" name="Group 151">
            <a:extLst>
              <a:ext uri="{FF2B5EF4-FFF2-40B4-BE49-F238E27FC236}">
                <a16:creationId xmlns:a16="http://schemas.microsoft.com/office/drawing/2014/main" id="{0DD6DBC9-6754-C469-024F-36019006FABD}"/>
              </a:ext>
            </a:extLst>
          </p:cNvPr>
          <p:cNvGrpSpPr/>
          <p:nvPr/>
        </p:nvGrpSpPr>
        <p:grpSpPr>
          <a:xfrm>
            <a:off x="495300" y="8527444"/>
            <a:ext cx="601591" cy="605543"/>
            <a:chOff x="2671529" y="8871433"/>
            <a:chExt cx="920268" cy="926314"/>
          </a:xfrm>
          <a:solidFill>
            <a:schemeClr val="accent1"/>
          </a:solidFill>
        </p:grpSpPr>
        <p:sp>
          <p:nvSpPr>
            <p:cNvPr id="153" name="Rectangle 152">
              <a:extLst>
                <a:ext uri="{FF2B5EF4-FFF2-40B4-BE49-F238E27FC236}">
                  <a16:creationId xmlns:a16="http://schemas.microsoft.com/office/drawing/2014/main" id="{D9392F1A-63DD-C82F-6DFA-2FAFB173E143}"/>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54" name="TextBox 153">
              <a:extLst>
                <a:ext uri="{FF2B5EF4-FFF2-40B4-BE49-F238E27FC236}">
                  <a16:creationId xmlns:a16="http://schemas.microsoft.com/office/drawing/2014/main" id="{80F301D0-078A-120A-BDDE-8ABC77F09F5B}"/>
                </a:ext>
              </a:extLst>
            </p:cNvPr>
            <p:cNvSpPr txBox="1"/>
            <p:nvPr/>
          </p:nvSpPr>
          <p:spPr>
            <a:xfrm>
              <a:off x="2748210" y="8871974"/>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55" name="TextBox 154">
              <a:extLst>
                <a:ext uri="{FF2B5EF4-FFF2-40B4-BE49-F238E27FC236}">
                  <a16:creationId xmlns:a16="http://schemas.microsoft.com/office/drawing/2014/main" id="{9E3CA9A4-5AE7-1A7C-74F4-E1F02DFE1096}"/>
                </a:ext>
              </a:extLst>
            </p:cNvPr>
            <p:cNvSpPr txBox="1"/>
            <p:nvPr/>
          </p:nvSpPr>
          <p:spPr>
            <a:xfrm>
              <a:off x="2737059" y="9116854"/>
              <a:ext cx="511641"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Dg</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56" name="TextBox 155">
              <a:extLst>
                <a:ext uri="{FF2B5EF4-FFF2-40B4-BE49-F238E27FC236}">
                  <a16:creationId xmlns:a16="http://schemas.microsoft.com/office/drawing/2014/main" id="{972E40D4-8BF7-4DEA-AF84-14AF9174144A}"/>
                </a:ext>
              </a:extLst>
            </p:cNvPr>
            <p:cNvSpPr txBox="1"/>
            <p:nvPr/>
          </p:nvSpPr>
          <p:spPr>
            <a:xfrm>
              <a:off x="2761400" y="9515259"/>
              <a:ext cx="422907"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Dijital</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sp>
        <p:nvSpPr>
          <p:cNvPr id="158" name="TextBox 157">
            <a:extLst>
              <a:ext uri="{FF2B5EF4-FFF2-40B4-BE49-F238E27FC236}">
                <a16:creationId xmlns:a16="http://schemas.microsoft.com/office/drawing/2014/main" id="{B4D9794F-4D3E-D94A-F7E2-1567F90906CC}"/>
              </a:ext>
            </a:extLst>
          </p:cNvPr>
          <p:cNvSpPr txBox="1"/>
          <p:nvPr/>
        </p:nvSpPr>
        <p:spPr>
          <a:xfrm>
            <a:off x="4312021" y="1319271"/>
            <a:ext cx="566177" cy="41549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2025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Büyüme</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Yüzdesi</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159" name="TextBox 158">
            <a:extLst>
              <a:ext uri="{FF2B5EF4-FFF2-40B4-BE49-F238E27FC236}">
                <a16:creationId xmlns:a16="http://schemas.microsoft.com/office/drawing/2014/main" id="{ADFF708D-74E5-F50C-6EF2-6369926784B7}"/>
              </a:ext>
            </a:extLst>
          </p:cNvPr>
          <p:cNvSpPr txBox="1"/>
          <p:nvPr/>
        </p:nvSpPr>
        <p:spPr>
          <a:xfrm>
            <a:off x="6622626" y="1320512"/>
            <a:ext cx="579503" cy="307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2025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Toplam</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Reklam</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Geliri</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60" name="Straight Arrow Connector 159">
            <a:extLst>
              <a:ext uri="{FF2B5EF4-FFF2-40B4-BE49-F238E27FC236}">
                <a16:creationId xmlns:a16="http://schemas.microsoft.com/office/drawing/2014/main" id="{AA365BCD-B6AC-D729-58F6-CB4579BE333B}"/>
              </a:ext>
            </a:extLst>
          </p:cNvPr>
          <p:cNvCxnSpPr>
            <a:cxnSpLocks/>
          </p:cNvCxnSpPr>
          <p:nvPr/>
        </p:nvCxnSpPr>
        <p:spPr>
          <a:xfrm>
            <a:off x="4890782" y="1419698"/>
            <a:ext cx="345264"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8ED7C14A-BD7F-B4B9-B746-FB7CBD93E034}"/>
              </a:ext>
            </a:extLst>
          </p:cNvPr>
          <p:cNvCxnSpPr>
            <a:cxnSpLocks/>
          </p:cNvCxnSpPr>
          <p:nvPr/>
        </p:nvCxnSpPr>
        <p:spPr>
          <a:xfrm flipH="1">
            <a:off x="6249890" y="1406765"/>
            <a:ext cx="334608"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9BFDC1CE-2C9E-4C00-D95A-9700AE2FD9A2}"/>
              </a:ext>
            </a:extLst>
          </p:cNvPr>
          <p:cNvSpPr txBox="1"/>
          <p:nvPr/>
        </p:nvSpPr>
        <p:spPr>
          <a:xfrm>
            <a:off x="6627542" y="1692958"/>
            <a:ext cx="765480" cy="20005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Trend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sembolü</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63" name="Straight Arrow Connector 162">
            <a:extLst>
              <a:ext uri="{FF2B5EF4-FFF2-40B4-BE49-F238E27FC236}">
                <a16:creationId xmlns:a16="http://schemas.microsoft.com/office/drawing/2014/main" id="{550A76EE-CF2F-108C-2C84-39D132915C26}"/>
              </a:ext>
            </a:extLst>
          </p:cNvPr>
          <p:cNvCxnSpPr>
            <a:cxnSpLocks/>
          </p:cNvCxnSpPr>
          <p:nvPr/>
        </p:nvCxnSpPr>
        <p:spPr>
          <a:xfrm flipH="1">
            <a:off x="5918127" y="1789043"/>
            <a:ext cx="676541"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02AB6F41-8CAE-9BEB-1D72-2C91B689E71C}"/>
              </a:ext>
            </a:extLst>
          </p:cNvPr>
          <p:cNvSpPr txBox="1"/>
          <p:nvPr/>
        </p:nvSpPr>
        <p:spPr>
          <a:xfrm>
            <a:off x="6627542" y="1966258"/>
            <a:ext cx="559839" cy="20005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Trend </a:t>
            </a:r>
            <a:r>
              <a:rPr lang="en-US" sz="700" dirty="0" err="1">
                <a:latin typeface="Poppins Light" pitchFamily="2" charset="77"/>
                <a:cs typeface="Poppins Light" pitchFamily="2" charset="77"/>
              </a:rPr>
              <a:t>Adı</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65" name="Straight Arrow Connector 164">
            <a:extLst>
              <a:ext uri="{FF2B5EF4-FFF2-40B4-BE49-F238E27FC236}">
                <a16:creationId xmlns:a16="http://schemas.microsoft.com/office/drawing/2014/main" id="{CF3C3B0C-39AF-D76C-B8E7-F8E6D0D5356B}"/>
              </a:ext>
            </a:extLst>
          </p:cNvPr>
          <p:cNvCxnSpPr>
            <a:cxnSpLocks/>
          </p:cNvCxnSpPr>
          <p:nvPr/>
        </p:nvCxnSpPr>
        <p:spPr>
          <a:xfrm flipH="1">
            <a:off x="5936909" y="2058723"/>
            <a:ext cx="655620"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0F59DA97-4875-9EB4-F122-7A5B0A975293}"/>
              </a:ext>
            </a:extLst>
          </p:cNvPr>
          <p:cNvSpPr txBox="1"/>
          <p:nvPr/>
        </p:nvSpPr>
        <p:spPr>
          <a:xfrm>
            <a:off x="5704261" y="1315512"/>
            <a:ext cx="504959" cy="184666"/>
          </a:xfrm>
          <a:prstGeom prst="rect">
            <a:avLst/>
          </a:prstGeom>
          <a:noFill/>
        </p:spPr>
        <p:txBody>
          <a:bodyPr wrap="square" lIns="0" tIns="45720" rIns="91440" bIns="45720" anchor="t">
            <a:spAutoFit/>
          </a:bodyPr>
          <a:lstStyle/>
          <a:p>
            <a:pPr algn="r">
              <a:defRPr/>
            </a:pPr>
            <a:r>
              <a:rPr kumimoji="0" lang="en-US" sz="600" b="0" i="0" u="none" strike="noStrike" kern="1200" cap="none" normalizeH="0" baseline="0" noProof="0" dirty="0">
                <a:ln>
                  <a:noFill/>
                </a:ln>
                <a:effectLst/>
                <a:uLnTx/>
                <a:uFillTx/>
                <a:latin typeface="Poppins Light"/>
                <a:cs typeface="Poppins Light"/>
              </a:rPr>
              <a:t>$</a:t>
            </a:r>
            <a:r>
              <a:rPr lang="en-US" sz="600" dirty="0">
                <a:latin typeface="Poppins Light"/>
                <a:cs typeface="Poppins Light"/>
              </a:rPr>
              <a:t>169.1</a:t>
            </a:r>
            <a:r>
              <a:rPr lang="en-US" sz="500" dirty="0">
                <a:latin typeface="Poppins Light"/>
                <a:cs typeface="Poppins Light"/>
              </a:rPr>
              <a:t>Milyar</a:t>
            </a:r>
            <a:endParaRPr kumimoji="0" lang="en-US" sz="6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167" name="TextBox 166">
            <a:extLst>
              <a:ext uri="{FF2B5EF4-FFF2-40B4-BE49-F238E27FC236}">
                <a16:creationId xmlns:a16="http://schemas.microsoft.com/office/drawing/2014/main" id="{A745AC61-2315-7F4F-6D8F-A5002ABE67C9}"/>
              </a:ext>
            </a:extLst>
          </p:cNvPr>
          <p:cNvSpPr txBox="1"/>
          <p:nvPr/>
        </p:nvSpPr>
        <p:spPr>
          <a:xfrm>
            <a:off x="5373263" y="1304287"/>
            <a:ext cx="486254" cy="307777"/>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400" dirty="0">
                <a:latin typeface="Poppins Light" pitchFamily="2" charset="77"/>
                <a:cs typeface="Poppins Light" pitchFamily="2" charset="77"/>
              </a:rPr>
              <a:t>1.9</a:t>
            </a:r>
            <a:r>
              <a:rPr kumimoji="0" lang="en-US" sz="1400" b="0" i="0" u="none" strike="noStrike" kern="1200" cap="none" normalizeH="0" baseline="30000" noProof="0" dirty="0">
                <a:ln>
                  <a:noFill/>
                </a:ln>
                <a:effectLst/>
                <a:uLnTx/>
                <a:uFillTx/>
                <a:latin typeface="Poppins Light" pitchFamily="2" charset="77"/>
                <a:ea typeface="+mn-ea"/>
                <a:cs typeface="Poppins Light" pitchFamily="2" charset="77"/>
              </a:rPr>
              <a:t>%</a:t>
            </a:r>
          </a:p>
        </p:txBody>
      </p:sp>
      <p:grpSp>
        <p:nvGrpSpPr>
          <p:cNvPr id="5" name="Group 4">
            <a:extLst>
              <a:ext uri="{FF2B5EF4-FFF2-40B4-BE49-F238E27FC236}">
                <a16:creationId xmlns:a16="http://schemas.microsoft.com/office/drawing/2014/main" id="{3684EAEA-C7F2-214C-D8E5-301D98D4EA21}"/>
              </a:ext>
            </a:extLst>
          </p:cNvPr>
          <p:cNvGrpSpPr/>
          <p:nvPr/>
        </p:nvGrpSpPr>
        <p:grpSpPr>
          <a:xfrm>
            <a:off x="-106788" y="494488"/>
            <a:ext cx="3931004" cy="2036715"/>
            <a:chOff x="-106788" y="476791"/>
            <a:chExt cx="3931004" cy="2036715"/>
          </a:xfrm>
        </p:grpSpPr>
        <p:grpSp>
          <p:nvGrpSpPr>
            <p:cNvPr id="28" name="Group 27">
              <a:extLst>
                <a:ext uri="{FF2B5EF4-FFF2-40B4-BE49-F238E27FC236}">
                  <a16:creationId xmlns:a16="http://schemas.microsoft.com/office/drawing/2014/main" id="{22A6349E-FF22-65E0-A86A-34FC1F3A1D93}"/>
                </a:ext>
              </a:extLst>
            </p:cNvPr>
            <p:cNvGrpSpPr/>
            <p:nvPr/>
          </p:nvGrpSpPr>
          <p:grpSpPr>
            <a:xfrm>
              <a:off x="-106788" y="476791"/>
              <a:ext cx="3837088" cy="1948458"/>
              <a:chOff x="9259935" y="0"/>
              <a:chExt cx="6114663" cy="3104985"/>
            </a:xfrm>
          </p:grpSpPr>
          <p:sp>
            <p:nvSpPr>
              <p:cNvPr id="57" name="Freeform 56">
                <a:extLst>
                  <a:ext uri="{FF2B5EF4-FFF2-40B4-BE49-F238E27FC236}">
                    <a16:creationId xmlns:a16="http://schemas.microsoft.com/office/drawing/2014/main" id="{12EBA3AA-1127-479D-D086-08718261C3EA}"/>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ED3B85A-322D-6F71-E23D-64916123711A}"/>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CC98A42-111A-B12D-C7F0-562F137D8BE9}"/>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C63E946C-C508-E44F-927B-5D16966D4EE5}"/>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7F8478FB-AA95-D6F6-92F7-6A2652FC33ED}"/>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D00D68B8-FC8B-A90A-62EE-2CD19C227A5E}"/>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399DD66E-F983-E2BB-0984-3111662786D2}"/>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41975DEE-1CB2-4136-1F8E-3EE079D48211}"/>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AA24BF8E-AD60-996E-6620-E5F2E2E2F287}"/>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06" name="Freeform 105">
                <a:extLst>
                  <a:ext uri="{FF2B5EF4-FFF2-40B4-BE49-F238E27FC236}">
                    <a16:creationId xmlns:a16="http://schemas.microsoft.com/office/drawing/2014/main" id="{F70AF996-3BEB-6B2F-41C7-4A983F846B65}"/>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82095292-D266-3213-2BD5-BA5E486B4681}"/>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0A2660D-DEAC-2694-31E0-AF06E2310092}"/>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09" name="Freeform 108">
                <a:extLst>
                  <a:ext uri="{FF2B5EF4-FFF2-40B4-BE49-F238E27FC236}">
                    <a16:creationId xmlns:a16="http://schemas.microsoft.com/office/drawing/2014/main" id="{7E8ED37D-B136-6D9D-877D-F54D50606134}"/>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B4B41A14-8E99-A744-6E8F-F3A34863F698}"/>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DCCE13F7-4031-9C94-4991-5A4FC7DBDD34}"/>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20A88C48-0FC4-5088-5E4A-F4A5E0059C53}"/>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13" name="Freeform 112">
                <a:extLst>
                  <a:ext uri="{FF2B5EF4-FFF2-40B4-BE49-F238E27FC236}">
                    <a16:creationId xmlns:a16="http://schemas.microsoft.com/office/drawing/2014/main" id="{D1C8A63A-BB7A-A144-BB35-0AB31D8FC608}"/>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E05924BB-C8F7-1E6D-82EE-5CD5E263CE65}"/>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24624E49-9202-D434-E549-6DA9BDF46AFA}"/>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0F7FFA3A-7405-A664-C18A-74943D557CF8}"/>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7B99FD49-15EE-98DD-FAE8-21C1B8AC6373}"/>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DFFD12C6-9148-812E-AD2B-E18D4B7C6772}"/>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64F089EE-1294-2C4B-E72F-2E432A5B71F1}"/>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F6410C1B-8756-44A4-AFF2-D94CFCB82AA3}"/>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4E17CBD2-8DA2-3108-D605-AB677F7EE36D}"/>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23" name="Freeform 122">
                <a:extLst>
                  <a:ext uri="{FF2B5EF4-FFF2-40B4-BE49-F238E27FC236}">
                    <a16:creationId xmlns:a16="http://schemas.microsoft.com/office/drawing/2014/main" id="{9D0315C8-3323-609A-F3CA-0FA688AE5E9B}"/>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54" name="Oval 53">
              <a:extLst>
                <a:ext uri="{FF2B5EF4-FFF2-40B4-BE49-F238E27FC236}">
                  <a16:creationId xmlns:a16="http://schemas.microsoft.com/office/drawing/2014/main" id="{0E30C68C-E858-C758-C9B2-5222E508BEDB}"/>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7B28AE16-8914-38D3-1DB0-6DBB9C798018}"/>
                </a:ext>
              </a:extLst>
            </p:cNvPr>
            <p:cNvSpPr/>
            <p:nvPr/>
          </p:nvSpPr>
          <p:spPr>
            <a:xfrm>
              <a:off x="2577438" y="242293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2ECF0570-A90E-B616-EB29-93156BA80212}"/>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95F37EC1-CCE2-0AAB-BAE6-FCE6641BDD5C}"/>
              </a:ext>
            </a:extLst>
          </p:cNvPr>
          <p:cNvSpPr txBox="1"/>
          <p:nvPr/>
        </p:nvSpPr>
        <p:spPr>
          <a:xfrm rot="16200000">
            <a:off x="-912474" y="2403241"/>
            <a:ext cx="2850254" cy="777136"/>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Medya</a:t>
            </a:r>
            <a:r>
              <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Tahmini</a:t>
            </a:r>
            <a:endPar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endParaRPr>
          </a:p>
        </p:txBody>
      </p:sp>
      <p:grpSp>
        <p:nvGrpSpPr>
          <p:cNvPr id="3" name="Group 2">
            <a:extLst>
              <a:ext uri="{FF2B5EF4-FFF2-40B4-BE49-F238E27FC236}">
                <a16:creationId xmlns:a16="http://schemas.microsoft.com/office/drawing/2014/main" id="{FD5E4849-FFD2-92ED-1995-AAC4DA3D9F07}"/>
              </a:ext>
            </a:extLst>
          </p:cNvPr>
          <p:cNvGrpSpPr/>
          <p:nvPr/>
        </p:nvGrpSpPr>
        <p:grpSpPr>
          <a:xfrm rot="5400000">
            <a:off x="320136" y="4461458"/>
            <a:ext cx="649107" cy="307867"/>
            <a:chOff x="6999595" y="5328350"/>
            <a:chExt cx="649107" cy="307867"/>
          </a:xfrm>
        </p:grpSpPr>
        <p:sp>
          <p:nvSpPr>
            <p:cNvPr id="6" name="Oval 5">
              <a:extLst>
                <a:ext uri="{FF2B5EF4-FFF2-40B4-BE49-F238E27FC236}">
                  <a16:creationId xmlns:a16="http://schemas.microsoft.com/office/drawing/2014/main" id="{5A3D7B5F-9C7F-305A-FD0F-3D89215C1616}"/>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6207E8B5-C4E9-9DDA-38B1-8882607B7FFE}"/>
                </a:ext>
              </a:extLst>
            </p:cNvPr>
            <p:cNvSpPr/>
            <p:nvPr/>
          </p:nvSpPr>
          <p:spPr>
            <a:xfrm>
              <a:off x="7340835"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75715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A7F27-ABF6-5EB4-CA9B-A1362C83708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876BD90-7AA0-FE62-C46A-ABE7BE57BC01}"/>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21</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2" name="Picture 1" descr="A blue and black logo&#10;&#10;Description automatically generated">
            <a:extLst>
              <a:ext uri="{FF2B5EF4-FFF2-40B4-BE49-F238E27FC236}">
                <a16:creationId xmlns:a16="http://schemas.microsoft.com/office/drawing/2014/main" id="{F5FB445F-A923-7768-FB0B-5BC70ECE0ACA}"/>
              </a:ext>
            </a:extLst>
          </p:cNvPr>
          <p:cNvPicPr>
            <a:picLocks noChangeAspect="1"/>
          </p:cNvPicPr>
          <p:nvPr/>
        </p:nvPicPr>
        <p:blipFill>
          <a:blip r:embed="rId3"/>
          <a:stretch>
            <a:fillRect/>
          </a:stretch>
        </p:blipFill>
        <p:spPr>
          <a:xfrm>
            <a:off x="6495276" y="332839"/>
            <a:ext cx="897530" cy="256235"/>
          </a:xfrm>
          <a:prstGeom prst="rect">
            <a:avLst/>
          </a:prstGeom>
        </p:spPr>
      </p:pic>
      <p:sp>
        <p:nvSpPr>
          <p:cNvPr id="64" name="TextBox 63">
            <a:extLst>
              <a:ext uri="{FF2B5EF4-FFF2-40B4-BE49-F238E27FC236}">
                <a16:creationId xmlns:a16="http://schemas.microsoft.com/office/drawing/2014/main" id="{8AA5EAE3-39AA-2025-41CD-69ED969F4375}"/>
              </a:ext>
            </a:extLst>
          </p:cNvPr>
          <p:cNvSpPr txBox="1"/>
          <p:nvPr/>
        </p:nvSpPr>
        <p:spPr>
          <a:xfrm>
            <a:off x="498275" y="1091960"/>
            <a:ext cx="718957" cy="369332"/>
          </a:xfrm>
          <a:prstGeom prst="rect">
            <a:avLst/>
          </a:prstGeom>
          <a:noFill/>
        </p:spPr>
        <p:txBody>
          <a:bodyPr wrap="square" rtlCol="0">
            <a:spAutoFit/>
          </a:bodyPr>
          <a:lstStyle/>
          <a:p>
            <a:pPr algn="ctr"/>
            <a:r>
              <a:rPr lang="en-US" dirty="0">
                <a:solidFill>
                  <a:schemeClr val="bg1"/>
                </a:solidFill>
                <a:latin typeface="Poppins Light" pitchFamily="2" charset="77"/>
                <a:cs typeface="Poppins Light" pitchFamily="2" charset="77"/>
              </a:rPr>
              <a:t>Tv</a:t>
            </a:r>
          </a:p>
        </p:txBody>
      </p:sp>
      <p:sp>
        <p:nvSpPr>
          <p:cNvPr id="65" name="TextBox 64">
            <a:extLst>
              <a:ext uri="{FF2B5EF4-FFF2-40B4-BE49-F238E27FC236}">
                <a16:creationId xmlns:a16="http://schemas.microsoft.com/office/drawing/2014/main" id="{D10F332C-9EC0-4C5E-32E1-233614A24EBF}"/>
              </a:ext>
            </a:extLst>
          </p:cNvPr>
          <p:cNvSpPr txBox="1"/>
          <p:nvPr/>
        </p:nvSpPr>
        <p:spPr>
          <a:xfrm>
            <a:off x="500832" y="1426495"/>
            <a:ext cx="718957" cy="69250"/>
          </a:xfrm>
          <a:prstGeom prst="rect">
            <a:avLst/>
          </a:prstGeom>
          <a:noFill/>
        </p:spPr>
        <p:txBody>
          <a:bodyPr wrap="square" lIns="0" tIns="0" rIns="0" bIns="0" rtlCol="0">
            <a:spAutoFit/>
          </a:bodyPr>
          <a:lstStyle/>
          <a:p>
            <a:pPr algn="ctr"/>
            <a:r>
              <a:rPr lang="en-US" sz="450" dirty="0">
                <a:solidFill>
                  <a:schemeClr val="bg1"/>
                </a:solidFill>
                <a:latin typeface="Poppins Light" pitchFamily="2" charset="77"/>
                <a:cs typeface="Poppins Light" pitchFamily="2" charset="77"/>
              </a:rPr>
              <a:t>Television</a:t>
            </a:r>
          </a:p>
        </p:txBody>
      </p:sp>
      <p:sp>
        <p:nvSpPr>
          <p:cNvPr id="66" name="TextBox 65">
            <a:extLst>
              <a:ext uri="{FF2B5EF4-FFF2-40B4-BE49-F238E27FC236}">
                <a16:creationId xmlns:a16="http://schemas.microsoft.com/office/drawing/2014/main" id="{A2C285A3-3CE3-2D84-9E6E-BC10C16E362D}"/>
              </a:ext>
            </a:extLst>
          </p:cNvPr>
          <p:cNvSpPr txBox="1"/>
          <p:nvPr/>
        </p:nvSpPr>
        <p:spPr>
          <a:xfrm>
            <a:off x="525108" y="959457"/>
            <a:ext cx="226719" cy="107722"/>
          </a:xfrm>
          <a:prstGeom prst="rect">
            <a:avLst/>
          </a:prstGeom>
          <a:noFill/>
        </p:spPr>
        <p:txBody>
          <a:bodyPr wrap="square" lIns="0" tIns="0" rIns="0" bIns="0" rtlCol="0">
            <a:spAutoFit/>
          </a:bodyPr>
          <a:lstStyle/>
          <a:p>
            <a:pPr algn="ctr"/>
            <a:r>
              <a:rPr lang="en-US" sz="700" dirty="0">
                <a:solidFill>
                  <a:schemeClr val="bg1"/>
                </a:solidFill>
                <a:latin typeface="Poppins Light" pitchFamily="2" charset="77"/>
                <a:cs typeface="Poppins Light" pitchFamily="2" charset="77"/>
              </a:rPr>
              <a:t>X.X</a:t>
            </a:r>
            <a:r>
              <a:rPr lang="en-US" sz="700" baseline="30000" dirty="0">
                <a:solidFill>
                  <a:schemeClr val="bg1"/>
                </a:solidFill>
                <a:latin typeface="Poppins Light" pitchFamily="2" charset="77"/>
                <a:cs typeface="Poppins Light" pitchFamily="2" charset="77"/>
              </a:rPr>
              <a:t>%</a:t>
            </a:r>
          </a:p>
        </p:txBody>
      </p:sp>
      <p:sp>
        <p:nvSpPr>
          <p:cNvPr id="67" name="TextBox 66">
            <a:extLst>
              <a:ext uri="{FF2B5EF4-FFF2-40B4-BE49-F238E27FC236}">
                <a16:creationId xmlns:a16="http://schemas.microsoft.com/office/drawing/2014/main" id="{571ED028-A638-8A08-F201-84818ED16822}"/>
              </a:ext>
            </a:extLst>
          </p:cNvPr>
          <p:cNvSpPr txBox="1"/>
          <p:nvPr/>
        </p:nvSpPr>
        <p:spPr>
          <a:xfrm>
            <a:off x="942327" y="959457"/>
            <a:ext cx="226719" cy="107722"/>
          </a:xfrm>
          <a:prstGeom prst="rect">
            <a:avLst/>
          </a:prstGeom>
          <a:noFill/>
        </p:spPr>
        <p:txBody>
          <a:bodyPr wrap="square" lIns="0" tIns="0" rIns="0" bIns="0" rtlCol="0">
            <a:spAutoFit/>
          </a:bodyPr>
          <a:lstStyle/>
          <a:p>
            <a:pPr algn="r"/>
            <a:r>
              <a:rPr lang="en-US" sz="700" dirty="0">
                <a:solidFill>
                  <a:schemeClr val="bg1"/>
                </a:solidFill>
                <a:latin typeface="Poppins Light" pitchFamily="2" charset="77"/>
                <a:cs typeface="Poppins Light" pitchFamily="2" charset="77"/>
              </a:rPr>
              <a:t>X.X</a:t>
            </a:r>
            <a:r>
              <a:rPr lang="en-US" sz="700" baseline="30000" dirty="0">
                <a:solidFill>
                  <a:schemeClr val="bg1"/>
                </a:solidFill>
                <a:latin typeface="Poppins Light" pitchFamily="2" charset="77"/>
                <a:cs typeface="Poppins Light" pitchFamily="2" charset="77"/>
              </a:rPr>
              <a:t>%</a:t>
            </a:r>
          </a:p>
        </p:txBody>
      </p:sp>
      <p:grpSp>
        <p:nvGrpSpPr>
          <p:cNvPr id="92" name="Group 91">
            <a:extLst>
              <a:ext uri="{FF2B5EF4-FFF2-40B4-BE49-F238E27FC236}">
                <a16:creationId xmlns:a16="http://schemas.microsoft.com/office/drawing/2014/main" id="{2FB73AC0-ACBC-DD2E-CA84-6FCD6C018B14}"/>
              </a:ext>
            </a:extLst>
          </p:cNvPr>
          <p:cNvGrpSpPr/>
          <p:nvPr/>
        </p:nvGrpSpPr>
        <p:grpSpPr>
          <a:xfrm>
            <a:off x="498278" y="527353"/>
            <a:ext cx="726077" cy="726077"/>
            <a:chOff x="2671529" y="8871433"/>
            <a:chExt cx="920268" cy="920269"/>
          </a:xfrm>
          <a:solidFill>
            <a:schemeClr val="accent1"/>
          </a:solidFill>
        </p:grpSpPr>
        <p:sp>
          <p:nvSpPr>
            <p:cNvPr id="93" name="Rectangle 92">
              <a:extLst>
                <a:ext uri="{FF2B5EF4-FFF2-40B4-BE49-F238E27FC236}">
                  <a16:creationId xmlns:a16="http://schemas.microsoft.com/office/drawing/2014/main" id="{1259D532-4F24-9CF7-9F83-1B84D388667D}"/>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95" name="TextBox 94">
              <a:extLst>
                <a:ext uri="{FF2B5EF4-FFF2-40B4-BE49-F238E27FC236}">
                  <a16:creationId xmlns:a16="http://schemas.microsoft.com/office/drawing/2014/main" id="{569DCE7E-8D43-3260-6B8C-0CC2C90BB2A6}"/>
                </a:ext>
              </a:extLst>
            </p:cNvPr>
            <p:cNvSpPr txBox="1"/>
            <p:nvPr/>
          </p:nvSpPr>
          <p:spPr>
            <a:xfrm>
              <a:off x="2748210" y="8877219"/>
              <a:ext cx="538729" cy="32182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50" dirty="0">
                  <a:solidFill>
                    <a:schemeClr val="bg1"/>
                  </a:solidFill>
                  <a:latin typeface="Poppins Light" pitchFamily="2" charset="77"/>
                  <a:cs typeface="Poppins Light" pitchFamily="2" charset="77"/>
                </a:rPr>
                <a:t>1</a:t>
              </a:r>
              <a:r>
                <a:rPr kumimoji="0" lang="en-US" sz="105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5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96" name="TextBox 95">
              <a:extLst>
                <a:ext uri="{FF2B5EF4-FFF2-40B4-BE49-F238E27FC236}">
                  <a16:creationId xmlns:a16="http://schemas.microsoft.com/office/drawing/2014/main" id="{D8E9D64E-8A2F-E9CD-4013-D13FDD4A9220}"/>
                </a:ext>
              </a:extLst>
            </p:cNvPr>
            <p:cNvSpPr txBox="1"/>
            <p:nvPr/>
          </p:nvSpPr>
          <p:spPr>
            <a:xfrm>
              <a:off x="2737059" y="9080141"/>
              <a:ext cx="638716" cy="585139"/>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Tv</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97" name="TextBox 96">
              <a:extLst>
                <a:ext uri="{FF2B5EF4-FFF2-40B4-BE49-F238E27FC236}">
                  <a16:creationId xmlns:a16="http://schemas.microsoft.com/office/drawing/2014/main" id="{199BA7EA-C026-D68F-3705-7484ECA119AB}"/>
                </a:ext>
              </a:extLst>
            </p:cNvPr>
            <p:cNvSpPr txBox="1"/>
            <p:nvPr/>
          </p:nvSpPr>
          <p:spPr>
            <a:xfrm>
              <a:off x="2761400" y="9536238"/>
              <a:ext cx="672893" cy="234056"/>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u="none" strike="noStrike" kern="1200" cap="none" normalizeH="0" baseline="0" noProof="0" dirty="0" err="1">
                  <a:ln>
                    <a:noFill/>
                  </a:ln>
                  <a:solidFill>
                    <a:schemeClr val="bg1"/>
                  </a:solidFill>
                  <a:effectLst/>
                  <a:uLnTx/>
                  <a:uFillTx/>
                  <a:latin typeface="Poppins" pitchFamily="2" charset="77"/>
                  <a:cs typeface="Poppins" pitchFamily="2" charset="77"/>
                </a:rPr>
                <a:t>Televizyon</a:t>
              </a:r>
              <a:endParaRPr kumimoji="0" lang="en-US" sz="6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7" name="Group 6">
            <a:extLst>
              <a:ext uri="{FF2B5EF4-FFF2-40B4-BE49-F238E27FC236}">
                <a16:creationId xmlns:a16="http://schemas.microsoft.com/office/drawing/2014/main" id="{A6D6AD7E-6F68-7E60-9070-A9856A406709}"/>
              </a:ext>
            </a:extLst>
          </p:cNvPr>
          <p:cNvGrpSpPr/>
          <p:nvPr/>
        </p:nvGrpSpPr>
        <p:grpSpPr>
          <a:xfrm>
            <a:off x="1222346" y="685908"/>
            <a:ext cx="1726229" cy="883579"/>
            <a:chOff x="9107532" y="3871002"/>
            <a:chExt cx="6114663" cy="3129822"/>
          </a:xfrm>
        </p:grpSpPr>
        <p:sp>
          <p:nvSpPr>
            <p:cNvPr id="9" name="Freeform 8">
              <a:extLst>
                <a:ext uri="{FF2B5EF4-FFF2-40B4-BE49-F238E27FC236}">
                  <a16:creationId xmlns:a16="http://schemas.microsoft.com/office/drawing/2014/main" id="{B09863EF-8EB7-6AD0-E41A-CED68D7947F2}"/>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5299404E-5B45-F403-55A1-B15C65E6FD0A}"/>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A89050F4-52F2-6A4A-47FA-F0E89A9DE71C}"/>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15" name="Freeform 14">
              <a:extLst>
                <a:ext uri="{FF2B5EF4-FFF2-40B4-BE49-F238E27FC236}">
                  <a16:creationId xmlns:a16="http://schemas.microsoft.com/office/drawing/2014/main" id="{470BA662-98A7-873E-684A-DBCBA2EBD7CC}"/>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C6A3A66-8FE8-2E78-E66C-8771849F5934}"/>
                </a:ext>
              </a:extLst>
            </p:cNvPr>
            <p:cNvSpPr/>
            <p:nvPr/>
          </p:nvSpPr>
          <p:spPr>
            <a:xfrm>
              <a:off x="10905962"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BE16674-9CB1-E3E5-ACE1-E1320813B4EC}"/>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CC37731A-8B65-AC23-03AC-800C8D07B30A}"/>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CB73494F-BFC9-4522-465C-0C52C1BD0856}"/>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01059E1B-4141-2F11-1FEB-70A229DD72ED}"/>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009B41B-3DE4-BE60-8963-CB37D463FA3E}"/>
                </a:ext>
              </a:extLst>
            </p:cNvPr>
            <p:cNvSpPr/>
            <p:nvPr/>
          </p:nvSpPr>
          <p:spPr>
            <a:xfrm>
              <a:off x="10905962"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570185D7-1C87-AB1E-EF81-66A850C4B3F2}"/>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23" name="Freeform 22">
              <a:extLst>
                <a:ext uri="{FF2B5EF4-FFF2-40B4-BE49-F238E27FC236}">
                  <a16:creationId xmlns:a16="http://schemas.microsoft.com/office/drawing/2014/main" id="{A04A60D3-24FC-9337-BDBB-4FD8989DC894}"/>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60DB5DAD-EF73-A520-FC4D-96B5712355D4}"/>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5451818-BC5D-AE50-7350-35E045D01604}"/>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256A795-71B6-2568-7401-E37F2BEA0714}"/>
                </a:ext>
              </a:extLst>
            </p:cNvPr>
            <p:cNvSpPr/>
            <p:nvPr/>
          </p:nvSpPr>
          <p:spPr>
            <a:xfrm>
              <a:off x="13064079"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E13EAF93-A6F9-483F-A1EB-02E15074ABA1}"/>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F6C7B3B1-73A2-ED9D-2D30-0CA7035903DE}"/>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2A708F82-7DBD-00A5-E08E-C53FFB141C07}"/>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70B4549A-0CB3-3376-78AA-9DB81A5791C3}"/>
                </a:ext>
              </a:extLst>
            </p:cNvPr>
            <p:cNvSpPr/>
            <p:nvPr/>
          </p:nvSpPr>
          <p:spPr>
            <a:xfrm>
              <a:off x="13064079"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8DBA2986-A3BF-0AE0-4EA5-B39A42EFAA96}"/>
                </a:ext>
              </a:extLst>
            </p:cNvPr>
            <p:cNvSpPr/>
            <p:nvPr/>
          </p:nvSpPr>
          <p:spPr>
            <a:xfrm>
              <a:off x="134237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2D4F47A9-A7CF-B358-8BC2-7BC2DE0EB642}"/>
                </a:ext>
              </a:extLst>
            </p:cNvPr>
            <p:cNvSpPr/>
            <p:nvPr/>
          </p:nvSpPr>
          <p:spPr>
            <a:xfrm>
              <a:off x="14143137"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98B8FABB-9428-F38E-B9E7-F0A8FAC43BAE}"/>
                </a:ext>
              </a:extLst>
            </p:cNvPr>
            <p:cNvSpPr/>
            <p:nvPr/>
          </p:nvSpPr>
          <p:spPr>
            <a:xfrm>
              <a:off x="141431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EDE94D1-710B-088B-14D1-92FEC5375585}"/>
                </a:ext>
              </a:extLst>
            </p:cNvPr>
            <p:cNvSpPr/>
            <p:nvPr/>
          </p:nvSpPr>
          <p:spPr>
            <a:xfrm>
              <a:off x="145028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D950A449-54BF-A2E3-FF44-F6897C6F3E06}"/>
                </a:ext>
              </a:extLst>
            </p:cNvPr>
            <p:cNvSpPr/>
            <p:nvPr/>
          </p:nvSpPr>
          <p:spPr>
            <a:xfrm>
              <a:off x="12344707" y="6970938"/>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280050B-12A3-72F6-E4A8-E9B582458E26}"/>
                </a:ext>
              </a:extLst>
            </p:cNvPr>
            <p:cNvSpPr/>
            <p:nvPr/>
          </p:nvSpPr>
          <p:spPr>
            <a:xfrm>
              <a:off x="11985021" y="634934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3D1BD28F-437C-424C-9E24-1BD47C495A98}"/>
                </a:ext>
              </a:extLst>
            </p:cNvPr>
            <p:cNvSpPr/>
            <p:nvPr/>
          </p:nvSpPr>
          <p:spPr>
            <a:xfrm>
              <a:off x="13064080" y="634934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B07076DC-63F0-E261-777B-F15F71DE9E26}"/>
                </a:ext>
              </a:extLst>
            </p:cNvPr>
            <p:cNvSpPr/>
            <p:nvPr/>
          </p:nvSpPr>
          <p:spPr>
            <a:xfrm>
              <a:off x="10904750" y="634934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grpSp>
      <p:cxnSp>
        <p:nvCxnSpPr>
          <p:cNvPr id="11" name="Straight Connector 10">
            <a:extLst>
              <a:ext uri="{FF2B5EF4-FFF2-40B4-BE49-F238E27FC236}">
                <a16:creationId xmlns:a16="http://schemas.microsoft.com/office/drawing/2014/main" id="{F62B5BFA-D22F-22D5-3811-5B880F00DCE7}"/>
              </a:ext>
            </a:extLst>
          </p:cNvPr>
          <p:cNvCxnSpPr>
            <a:cxnSpLocks/>
          </p:cNvCxnSpPr>
          <p:nvPr/>
        </p:nvCxnSpPr>
        <p:spPr>
          <a:xfrm>
            <a:off x="0" y="490497"/>
            <a:ext cx="529420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0499C15-87BC-AEE7-6369-B24945460D90}"/>
              </a:ext>
            </a:extLst>
          </p:cNvPr>
          <p:cNvSpPr txBox="1">
            <a:spLocks/>
          </p:cNvSpPr>
          <p:nvPr/>
        </p:nvSpPr>
        <p:spPr>
          <a:xfrm>
            <a:off x="498275" y="294330"/>
            <a:ext cx="4839670"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TELEVİZYON</a:t>
            </a:r>
            <a:endParaRPr lang="en-US" sz="600" b="1" spc="40" dirty="0">
              <a:solidFill>
                <a:schemeClr val="accent6"/>
              </a:solidFill>
              <a:latin typeface="Poppins" pitchFamily="2" charset="77"/>
              <a:cs typeface="Poppins" pitchFamily="2" charset="77"/>
            </a:endParaRPr>
          </a:p>
          <a:p>
            <a:pPr>
              <a:defRPr/>
            </a:pPr>
            <a:endParaRPr lang="en-US" sz="600" b="1" spc="40" dirty="0">
              <a:solidFill>
                <a:schemeClr val="accent6"/>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F4D375D0-7939-A314-BCE3-28086AF1618B}"/>
              </a:ext>
            </a:extLst>
          </p:cNvPr>
          <p:cNvSpPr txBox="1"/>
          <p:nvPr/>
        </p:nvSpPr>
        <p:spPr>
          <a:xfrm>
            <a:off x="716762" y="5162681"/>
            <a:ext cx="6392183" cy="246221"/>
          </a:xfrm>
          <a:prstGeom prst="rect">
            <a:avLst/>
          </a:prstGeom>
          <a:noFill/>
        </p:spPr>
        <p:txBody>
          <a:bodyPr wrap="square" lIns="91440" tIns="45720" rIns="91440" bIns="45720" rtlCol="0" anchor="t">
            <a:spAutoFit/>
          </a:bodyPr>
          <a:lstStyle/>
          <a:p>
            <a:pPr algn="ctr"/>
            <a:r>
              <a:rPr lang="en-US" sz="1000" b="1" dirty="0" err="1">
                <a:latin typeface="Poppins"/>
                <a:cs typeface="Poppins"/>
              </a:rPr>
              <a:t>Toplam</a:t>
            </a:r>
            <a:r>
              <a:rPr lang="en-US" sz="1000" b="1" dirty="0">
                <a:latin typeface="Poppins"/>
                <a:cs typeface="Poppins"/>
              </a:rPr>
              <a:t> </a:t>
            </a:r>
            <a:r>
              <a:rPr lang="en-US" sz="1000" b="1" dirty="0" err="1">
                <a:latin typeface="Poppins"/>
                <a:cs typeface="Poppins"/>
              </a:rPr>
              <a:t>Reklamlar</a:t>
            </a:r>
            <a:r>
              <a:rPr lang="en-US" sz="1000" b="1" dirty="0">
                <a:latin typeface="Poppins"/>
                <a:cs typeface="Poppins"/>
              </a:rPr>
              <a:t> </a:t>
            </a:r>
            <a:r>
              <a:rPr lang="en-US" sz="1000" b="1" dirty="0" err="1">
                <a:latin typeface="Poppins"/>
                <a:cs typeface="Poppins"/>
              </a:rPr>
              <a:t>İçindeki</a:t>
            </a:r>
            <a:r>
              <a:rPr lang="en-US" sz="1000" b="1" dirty="0">
                <a:latin typeface="Poppins"/>
                <a:cs typeface="Poppins"/>
              </a:rPr>
              <a:t> </a:t>
            </a:r>
            <a:r>
              <a:rPr lang="en-US" sz="1000" b="1" dirty="0" err="1">
                <a:latin typeface="Poppins"/>
                <a:cs typeface="Poppins"/>
              </a:rPr>
              <a:t>Karasal</a:t>
            </a:r>
            <a:r>
              <a:rPr lang="en-US" sz="1000" b="1" dirty="0">
                <a:latin typeface="Poppins"/>
                <a:cs typeface="Poppins"/>
              </a:rPr>
              <a:t> </a:t>
            </a:r>
            <a:r>
              <a:rPr lang="en-US" sz="1000" b="1" dirty="0" err="1">
                <a:latin typeface="Poppins"/>
                <a:cs typeface="Poppins"/>
              </a:rPr>
              <a:t>ve</a:t>
            </a:r>
            <a:r>
              <a:rPr lang="en-US" sz="1000" b="1" dirty="0">
                <a:latin typeface="Poppins"/>
                <a:cs typeface="Poppins"/>
              </a:rPr>
              <a:t> </a:t>
            </a:r>
            <a:r>
              <a:rPr lang="en-US" sz="1000" b="1" dirty="0" err="1">
                <a:latin typeface="Poppins"/>
                <a:cs typeface="Poppins"/>
              </a:rPr>
              <a:t>Çevrimiçi</a:t>
            </a:r>
            <a:r>
              <a:rPr lang="en-US" sz="1000" b="1" dirty="0">
                <a:latin typeface="Poppins"/>
                <a:cs typeface="Poppins"/>
              </a:rPr>
              <a:t> TV </a:t>
            </a:r>
            <a:r>
              <a:rPr lang="en-US" sz="1000" b="1" dirty="0" err="1">
                <a:latin typeface="Poppins"/>
                <a:cs typeface="Poppins"/>
              </a:rPr>
              <a:t>Yayın</a:t>
            </a:r>
            <a:r>
              <a:rPr lang="en-US" sz="1000" b="1" dirty="0">
                <a:latin typeface="Poppins"/>
                <a:cs typeface="Poppins"/>
              </a:rPr>
              <a:t> </a:t>
            </a:r>
            <a:r>
              <a:rPr lang="en-US" sz="1000" b="1" dirty="0" err="1">
                <a:latin typeface="Poppins"/>
                <a:cs typeface="Poppins"/>
              </a:rPr>
              <a:t>Payı</a:t>
            </a:r>
            <a:endParaRPr lang="en-US" sz="1000" b="1" dirty="0">
              <a:effectLst/>
              <a:latin typeface="Poppins" pitchFamily="2" charset="77"/>
              <a:cs typeface="Poppins" pitchFamily="2" charset="77"/>
            </a:endParaRPr>
          </a:p>
        </p:txBody>
      </p:sp>
      <p:pic>
        <p:nvPicPr>
          <p:cNvPr id="30" name="Google Shape;429;p65" descr="GroupM_SingleColor_Logo_Navy_RGB.png">
            <a:extLst>
              <a:ext uri="{FF2B5EF4-FFF2-40B4-BE49-F238E27FC236}">
                <a16:creationId xmlns:a16="http://schemas.microsoft.com/office/drawing/2014/main" id="{94CB055D-12A4-BE68-2F52-CD97223F768A}"/>
              </a:ext>
            </a:extLst>
          </p:cNvPr>
          <p:cNvPicPr preferRelativeResize="0">
            <a:picLocks noChangeAspect="1"/>
          </p:cNvPicPr>
          <p:nvPr/>
        </p:nvPicPr>
        <p:blipFill rotWithShape="1">
          <a:blip r:embed="rId4" cstate="screen">
            <a:alphaModFix amt="30000"/>
            <a:extLst>
              <a:ext uri="{28A0092B-C50C-407E-A947-70E740481C1C}">
                <a14:useLocalDpi xmlns:a14="http://schemas.microsoft.com/office/drawing/2010/main"/>
              </a:ext>
            </a:extLst>
          </a:blip>
          <a:srcRect/>
          <a:stretch/>
        </p:blipFill>
        <p:spPr>
          <a:xfrm>
            <a:off x="6531491" y="5152205"/>
            <a:ext cx="524147" cy="149845"/>
          </a:xfrm>
          <a:prstGeom prst="rect">
            <a:avLst/>
          </a:prstGeom>
          <a:noFill/>
          <a:ln>
            <a:noFill/>
          </a:ln>
        </p:spPr>
      </p:pic>
      <p:pic>
        <p:nvPicPr>
          <p:cNvPr id="41" name="Picture 40" descr="A graph of a number of people&#10;&#10;Description automatically generated with medium confidence">
            <a:extLst>
              <a:ext uri="{FF2B5EF4-FFF2-40B4-BE49-F238E27FC236}">
                <a16:creationId xmlns:a16="http://schemas.microsoft.com/office/drawing/2014/main" id="{7F762AD5-BD71-2017-BA9D-90E7A9409B97}"/>
              </a:ext>
            </a:extLst>
          </p:cNvPr>
          <p:cNvPicPr>
            <a:picLocks noChangeAspect="1"/>
          </p:cNvPicPr>
          <p:nvPr/>
        </p:nvPicPr>
        <p:blipFill>
          <a:blip r:embed="rId5"/>
          <a:stretch>
            <a:fillRect/>
          </a:stretch>
        </p:blipFill>
        <p:spPr>
          <a:xfrm>
            <a:off x="457199" y="5366476"/>
            <a:ext cx="6773233" cy="4393814"/>
          </a:xfrm>
          <a:prstGeom prst="rect">
            <a:avLst/>
          </a:prstGeom>
        </p:spPr>
      </p:pic>
      <p:sp>
        <p:nvSpPr>
          <p:cNvPr id="31" name="TextBox 30">
            <a:extLst>
              <a:ext uri="{FF2B5EF4-FFF2-40B4-BE49-F238E27FC236}">
                <a16:creationId xmlns:a16="http://schemas.microsoft.com/office/drawing/2014/main" id="{B26868AB-42FC-D02C-3DAA-BA1767BADDCE}"/>
              </a:ext>
            </a:extLst>
          </p:cNvPr>
          <p:cNvSpPr txBox="1"/>
          <p:nvPr/>
        </p:nvSpPr>
        <p:spPr>
          <a:xfrm>
            <a:off x="547141" y="9574883"/>
            <a:ext cx="914400" cy="193707"/>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GroupM</a:t>
            </a:r>
          </a:p>
        </p:txBody>
      </p:sp>
      <p:sp>
        <p:nvSpPr>
          <p:cNvPr id="34" name="Text Placeholder 1">
            <a:extLst>
              <a:ext uri="{FF2B5EF4-FFF2-40B4-BE49-F238E27FC236}">
                <a16:creationId xmlns:a16="http://schemas.microsoft.com/office/drawing/2014/main" id="{9553CF4E-3F31-1CAA-5C78-BC54D3E2BBCF}"/>
              </a:ext>
            </a:extLst>
          </p:cNvPr>
          <p:cNvSpPr txBox="1">
            <a:spLocks/>
          </p:cNvSpPr>
          <p:nvPr/>
        </p:nvSpPr>
        <p:spPr>
          <a:xfrm rot="10800000" flipV="1">
            <a:off x="489335" y="2051393"/>
            <a:ext cx="5227438" cy="310081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3000"/>
              </a:lnSpc>
              <a:spcBef>
                <a:spcPts val="0"/>
              </a:spcBef>
              <a:spcAft>
                <a:spcPts val="800"/>
              </a:spcAft>
              <a:buClrTx/>
              <a:buSzPts val="1100"/>
              <a:buFont typeface="Arial" panose="020B0604020202020204" pitchFamily="34" charset="0"/>
              <a:buNone/>
              <a:tabLst/>
              <a:defRPr/>
            </a:pP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Televizyonun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düşüşte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olduğu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(ve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aslında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yavaş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olsa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birçok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pazarda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büyümeye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devam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ettiği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yönündeki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anlatıya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sıklıkla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çıkılıyor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insanların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yanlış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anlayabileceği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şey</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televizyonun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hem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kısa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hem de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uzun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vadeli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satışları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artırmadaki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rolü</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olabilir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lang="tr-TR" sz="1000" dirty="0">
                <a:solidFill>
                  <a:srgbClr val="092656"/>
                </a:solidFill>
                <a:latin typeface="Georgia"/>
                <a:cs typeface="Poppins"/>
              </a:rPr>
              <a:t>R</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eklamverenler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açısından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hiçbir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zaman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söz</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konusu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olmamıştır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azından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organizasyon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Bu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anlamda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GroupM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Ebiquity</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Gain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Theory'nin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birlikte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yürüttüğü</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2,3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dolarlık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harcamasını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kapsayan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141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markanın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ekonometrik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analizlerini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analiz</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İngiltere'deki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araştırmaya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etkili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biçimi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olmaya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devam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toplam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dönüşünün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yarısından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fazlasını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sağlıyor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Tek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başına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karasal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tv, tam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ödemenin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%47'sini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belki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bazıları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şaşırtıcı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şekilde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ödemenin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tam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beşte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faaliyetinden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sonraki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hafta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elde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edilen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kâr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hacmini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elde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etti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küresel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TV'nin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(hem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karasal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hem de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çevrimiçi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yayını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dahil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siyasi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hariç</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2024'ten 2029'a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kadar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bileşik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bazda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yalnızca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%2,4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büyüyeceğini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rakamın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%6,4'lük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toplam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büyümesinden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önemli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ölçüde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yavaş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olacağını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tahmin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ediyoruz</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Toplam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TV'nin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%1,9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oranında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dünya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çapında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169,1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elde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karasal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bunun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%72,6'sını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oluşturacak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kıyasla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%3,4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düşecek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Buna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karşılık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yayınının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%19,3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2029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itibarıyla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lang="en-US" sz="1000" dirty="0">
                <a:solidFill>
                  <a:srgbClr val="092656"/>
                </a:solidFill>
                <a:latin typeface="Georgia" panose="02040502050405020303"/>
                <a:cs typeface="Poppins"/>
              </a:rPr>
              <a:t>h</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âlâ</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toplam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yalnızca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%37,5'ini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temsil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edecek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ABD'de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panose="02040502050405020303" pitchFamily="18" charset="0"/>
                <a:cs typeface="Poppins Light" pitchFamily="2" charset="77"/>
                <a:sym typeface="Poppins"/>
              </a:rPr>
              <a:t>çevrimiçi</a:t>
            </a:r>
            <a:r>
              <a:rPr kumimoji="0" lang="en-US" sz="1000" u="none" strike="noStrike" kern="1200" cap="none" spc="0" normalizeH="0" baseline="0" noProof="0" dirty="0">
                <a:ln>
                  <a:noFill/>
                </a:ln>
                <a:solidFill>
                  <a:srgbClr val="092656"/>
                </a:solidFill>
                <a:effectLst/>
                <a:uLnTx/>
                <a:uFillTx/>
                <a:latin typeface="Georgia" panose="02040502050405020303" pitchFamily="18" charset="0"/>
                <a:cs typeface="Poppins Light" pitchFamily="2" charset="77"/>
                <a:sym typeface="Poppins"/>
              </a:rPr>
              <a:t> tv </a:t>
            </a:r>
            <a:r>
              <a:rPr kumimoji="0" lang="en-US" sz="1000" u="none" strike="noStrike" kern="1200" cap="none" spc="0" normalizeH="0" baseline="0" noProof="0" dirty="0" err="1">
                <a:ln>
                  <a:noFill/>
                </a:ln>
                <a:solidFill>
                  <a:srgbClr val="092656"/>
                </a:solidFill>
                <a:effectLst/>
                <a:uLnTx/>
                <a:uFillTx/>
                <a:latin typeface="Georgia" panose="02040502050405020303" pitchFamily="18" charset="0"/>
                <a:cs typeface="Poppins Light" pitchFamily="2" charset="77"/>
                <a:sym typeface="Poppins"/>
              </a:rPr>
              <a:t>yayını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gelirlerinin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2029’da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karasal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geçeceğini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a:t>
            </a:r>
            <a:r>
              <a:rPr kumimoji="0" lang="tr-TR" sz="1000" b="0" i="0" u="none" strike="noStrike" kern="1200" cap="none" spc="0" normalizeH="0" baseline="0" noProof="0" dirty="0">
                <a:ln>
                  <a:noFill/>
                </a:ln>
                <a:solidFill>
                  <a:srgbClr val="092656"/>
                </a:solidFill>
                <a:effectLst/>
                <a:uLnTx/>
                <a:uFillTx/>
                <a:latin typeface="Georgia"/>
                <a:cs typeface="Poppins"/>
                <a:sym typeface="Poppins"/>
              </a:rPr>
              <a:t>lüyor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p>
        </p:txBody>
      </p:sp>
      <p:grpSp>
        <p:nvGrpSpPr>
          <p:cNvPr id="44" name="Group 43">
            <a:extLst>
              <a:ext uri="{FF2B5EF4-FFF2-40B4-BE49-F238E27FC236}">
                <a16:creationId xmlns:a16="http://schemas.microsoft.com/office/drawing/2014/main" id="{F72DF658-2311-EFF7-A773-AAA1084134B1}"/>
              </a:ext>
            </a:extLst>
          </p:cNvPr>
          <p:cNvGrpSpPr/>
          <p:nvPr/>
        </p:nvGrpSpPr>
        <p:grpSpPr>
          <a:xfrm>
            <a:off x="5659931" y="1213393"/>
            <a:ext cx="1871611" cy="2736956"/>
            <a:chOff x="318050" y="2056451"/>
            <a:chExt cx="1871611" cy="2736956"/>
          </a:xfrm>
        </p:grpSpPr>
        <p:grpSp>
          <p:nvGrpSpPr>
            <p:cNvPr id="4" name="Group 3">
              <a:extLst>
                <a:ext uri="{FF2B5EF4-FFF2-40B4-BE49-F238E27FC236}">
                  <a16:creationId xmlns:a16="http://schemas.microsoft.com/office/drawing/2014/main" id="{C63E874E-9708-AA15-AF04-767CA9A459F0}"/>
                </a:ext>
              </a:extLst>
            </p:cNvPr>
            <p:cNvGrpSpPr/>
            <p:nvPr/>
          </p:nvGrpSpPr>
          <p:grpSpPr>
            <a:xfrm>
              <a:off x="318050" y="2056451"/>
              <a:ext cx="1871611" cy="2736956"/>
              <a:chOff x="5962179" y="3258369"/>
              <a:chExt cx="1682861" cy="2460940"/>
            </a:xfrm>
          </p:grpSpPr>
          <p:sp>
            <p:nvSpPr>
              <p:cNvPr id="6" name="Hexagon 5">
                <a:extLst>
                  <a:ext uri="{FF2B5EF4-FFF2-40B4-BE49-F238E27FC236}">
                    <a16:creationId xmlns:a16="http://schemas.microsoft.com/office/drawing/2014/main" id="{848CE8C2-EBB9-EDCD-BA38-3D4B8CD93494}"/>
                  </a:ext>
                </a:extLst>
              </p:cNvPr>
              <p:cNvSpPr/>
              <p:nvPr/>
            </p:nvSpPr>
            <p:spPr>
              <a:xfrm>
                <a:off x="5962179" y="3258369"/>
                <a:ext cx="1375452" cy="1230466"/>
              </a:xfrm>
              <a:prstGeom prst="hexagon">
                <a:avLst>
                  <a:gd name="adj" fmla="val 27137"/>
                  <a:gd name="vf" fmla="val 115470"/>
                </a:avLst>
              </a:prstGeom>
              <a:solidFill>
                <a:schemeClr val="accent1">
                  <a:alpha val="8272"/>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67527889-641D-3650-B1DD-146B909D2986}"/>
                  </a:ext>
                </a:extLst>
              </p:cNvPr>
              <p:cNvSpPr/>
              <p:nvPr/>
            </p:nvSpPr>
            <p:spPr>
              <a:xfrm>
                <a:off x="6666244" y="4322883"/>
                <a:ext cx="978796" cy="875621"/>
              </a:xfrm>
              <a:prstGeom prst="hexagon">
                <a:avLst>
                  <a:gd name="adj" fmla="val 26221"/>
                  <a:gd name="vf" fmla="val 115470"/>
                </a:avLst>
              </a:prstGeom>
              <a:solidFill>
                <a:schemeClr val="tx1">
                  <a:alpha val="5000"/>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Hexagon 2">
                <a:extLst>
                  <a:ext uri="{FF2B5EF4-FFF2-40B4-BE49-F238E27FC236}">
                    <a16:creationId xmlns:a16="http://schemas.microsoft.com/office/drawing/2014/main" id="{EDF0B0ED-DE73-085E-EB51-625BE2B87922}"/>
                  </a:ext>
                </a:extLst>
              </p:cNvPr>
              <p:cNvSpPr/>
              <p:nvPr/>
            </p:nvSpPr>
            <p:spPr>
              <a:xfrm>
                <a:off x="6382200" y="5063357"/>
                <a:ext cx="733243" cy="655952"/>
              </a:xfrm>
              <a:prstGeom prst="hexagon">
                <a:avLst>
                  <a:gd name="adj" fmla="val 26221"/>
                  <a:gd name="vf" fmla="val 115470"/>
                </a:avLst>
              </a:prstGeom>
              <a:solidFill>
                <a:schemeClr val="accent2">
                  <a:alpha val="9903"/>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735BACDC-4E86-7278-60EA-8514D80E84AC}"/>
                </a:ext>
              </a:extLst>
            </p:cNvPr>
            <p:cNvGrpSpPr/>
            <p:nvPr/>
          </p:nvGrpSpPr>
          <p:grpSpPr>
            <a:xfrm>
              <a:off x="541162" y="2130072"/>
              <a:ext cx="1148860" cy="1258763"/>
              <a:chOff x="397546" y="2249650"/>
              <a:chExt cx="1290508" cy="1413961"/>
            </a:xfrm>
          </p:grpSpPr>
          <p:sp>
            <p:nvSpPr>
              <p:cNvPr id="39" name="TextBox 38">
                <a:extLst>
                  <a:ext uri="{FF2B5EF4-FFF2-40B4-BE49-F238E27FC236}">
                    <a16:creationId xmlns:a16="http://schemas.microsoft.com/office/drawing/2014/main" id="{3DB18696-E5E7-E28A-0EDF-3276886A947F}"/>
                  </a:ext>
                </a:extLst>
              </p:cNvPr>
              <p:cNvSpPr txBox="1"/>
              <p:nvPr/>
            </p:nvSpPr>
            <p:spPr>
              <a:xfrm>
                <a:off x="479013" y="2477126"/>
                <a:ext cx="1209041" cy="86430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spc="-150" dirty="0">
                    <a:solidFill>
                      <a:srgbClr val="0080FF"/>
                    </a:solidFill>
                    <a:latin typeface="Poppins Light" pitchFamily="2" charset="77"/>
                    <a:cs typeface="Poppins Light" pitchFamily="2" charset="77"/>
                  </a:rPr>
                  <a:t>1.9</a:t>
                </a:r>
                <a:r>
                  <a:rPr lang="en-US" sz="4400" spc="-150" baseline="30000" dirty="0">
                    <a:solidFill>
                      <a:srgbClr val="0080FF"/>
                    </a:solidFill>
                    <a:latin typeface="Poppins Light" pitchFamily="2" charset="77"/>
                    <a:cs typeface="Poppins Light" pitchFamily="2" charset="77"/>
                  </a:rPr>
                  <a:t>%</a:t>
                </a:r>
                <a:endParaRPr kumimoji="0" lang="en-US" sz="4400" b="0" i="0" u="none" strike="noStrike" kern="1200" cap="none" spc="-150" normalizeH="0" baseline="30000" noProof="0" dirty="0">
                  <a:ln>
                    <a:noFill/>
                  </a:ln>
                  <a:solidFill>
                    <a:srgbClr val="0080FF"/>
                  </a:solidFill>
                  <a:effectLst/>
                  <a:uLnTx/>
                  <a:uFillTx/>
                  <a:latin typeface="Poppins Light" pitchFamily="2" charset="77"/>
                  <a:ea typeface="+mn-ea"/>
                  <a:cs typeface="Poppins Light" pitchFamily="2" charset="77"/>
                </a:endParaRPr>
              </a:p>
            </p:txBody>
          </p:sp>
          <p:sp>
            <p:nvSpPr>
              <p:cNvPr id="40" name="TextBox 39">
                <a:extLst>
                  <a:ext uri="{FF2B5EF4-FFF2-40B4-BE49-F238E27FC236}">
                    <a16:creationId xmlns:a16="http://schemas.microsoft.com/office/drawing/2014/main" id="{ED36267E-C786-8CBC-AF98-ACF8C30A66D8}"/>
                  </a:ext>
                </a:extLst>
              </p:cNvPr>
              <p:cNvSpPr txBox="1"/>
              <p:nvPr/>
            </p:nvSpPr>
            <p:spPr>
              <a:xfrm>
                <a:off x="397546" y="3216044"/>
                <a:ext cx="1209041" cy="447567"/>
              </a:xfrm>
              <a:prstGeom prst="rect">
                <a:avLst/>
              </a:prstGeom>
              <a:noFill/>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100" b="1" dirty="0">
                    <a:latin typeface="Poppins" pitchFamily="2" charset="77"/>
                    <a:cs typeface="Poppins" pitchFamily="2" charset="77"/>
                  </a:rPr>
                  <a:t>Total TV </a:t>
                </a:r>
                <a:r>
                  <a:rPr lang="en-US" sz="1100" b="1" dirty="0" err="1">
                    <a:latin typeface="Poppins" pitchFamily="2" charset="77"/>
                    <a:cs typeface="Poppins" pitchFamily="2" charset="77"/>
                  </a:rPr>
                  <a:t>Artışı</a:t>
                </a:r>
                <a:endParaRPr kumimoji="0" lang="en-US" sz="1100" b="1" u="none" strike="noStrike" kern="1200" cap="none" spc="0" normalizeH="0" baseline="30000" noProof="0" dirty="0">
                  <a:ln>
                    <a:noFill/>
                  </a:ln>
                  <a:effectLst/>
                  <a:uLnTx/>
                  <a:uFillTx/>
                  <a:latin typeface="Poppins" pitchFamily="2" charset="77"/>
                  <a:cs typeface="Poppins" pitchFamily="2" charset="77"/>
                </a:endParaRPr>
              </a:p>
            </p:txBody>
          </p:sp>
          <p:sp>
            <p:nvSpPr>
              <p:cNvPr id="42" name="TextBox 41">
                <a:extLst>
                  <a:ext uri="{FF2B5EF4-FFF2-40B4-BE49-F238E27FC236}">
                    <a16:creationId xmlns:a16="http://schemas.microsoft.com/office/drawing/2014/main" id="{A47F07D6-90BD-47D3-BACB-CC12D2A15E89}"/>
                  </a:ext>
                </a:extLst>
              </p:cNvPr>
              <p:cNvSpPr txBox="1"/>
              <p:nvPr/>
            </p:nvSpPr>
            <p:spPr>
              <a:xfrm>
                <a:off x="421982" y="2249650"/>
                <a:ext cx="1209041" cy="25929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latin typeface="Poppins" pitchFamily="2" charset="77"/>
                    <a:cs typeface="Poppins" pitchFamily="2" charset="77"/>
                  </a:rPr>
                  <a:t>2025’te</a:t>
                </a:r>
                <a:endParaRPr kumimoji="0" lang="en-US" sz="900" b="1" u="none" strike="noStrike" kern="1200" cap="none" spc="0" normalizeH="0" baseline="30000" noProof="0" dirty="0">
                  <a:ln>
                    <a:noFill/>
                  </a:ln>
                  <a:effectLst/>
                  <a:uLnTx/>
                  <a:uFillTx/>
                  <a:latin typeface="Poppins" pitchFamily="2" charset="77"/>
                  <a:cs typeface="Poppins" pitchFamily="2" charset="77"/>
                </a:endParaRPr>
              </a:p>
            </p:txBody>
          </p:sp>
        </p:grpSp>
      </p:grpSp>
      <p:sp>
        <p:nvSpPr>
          <p:cNvPr id="43" name="Text Placeholder 1">
            <a:extLst>
              <a:ext uri="{FF2B5EF4-FFF2-40B4-BE49-F238E27FC236}">
                <a16:creationId xmlns:a16="http://schemas.microsoft.com/office/drawing/2014/main" id="{ACC7F242-E1A5-C212-0A26-EF8345DB1C83}"/>
              </a:ext>
            </a:extLst>
          </p:cNvPr>
          <p:cNvSpPr txBox="1">
            <a:spLocks/>
          </p:cNvSpPr>
          <p:nvPr/>
        </p:nvSpPr>
        <p:spPr>
          <a:xfrm>
            <a:off x="498275" y="1342304"/>
            <a:ext cx="5944689" cy="657814"/>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0000"/>
              </a:lnSpc>
              <a:spcBef>
                <a:spcPts val="0"/>
              </a:spcBef>
              <a:spcAft>
                <a:spcPts val="800"/>
              </a:spcAft>
              <a:buClrTx/>
              <a:buSzPts val="1100"/>
              <a:buFont typeface="Arial" panose="020B0604020202020204" pitchFamily="34" charset="0"/>
              <a:buNone/>
              <a:tabLst/>
              <a:defRPr/>
            </a:pP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Televizyonun</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eski</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dönemi</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sona</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erdi</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lang="en-US" sz="2000" dirty="0">
                <a:solidFill>
                  <a:schemeClr val="accent1"/>
                </a:solidFill>
                <a:latin typeface="Poppins Light"/>
                <a:cs typeface="Poppins Light"/>
              </a:rPr>
              <a:t>Y</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eni</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televizyon</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dönemine</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hoş</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geldiniz</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a:t>
            </a:r>
          </a:p>
        </p:txBody>
      </p:sp>
    </p:spTree>
    <p:extLst>
      <p:ext uri="{BB962C8B-B14F-4D97-AF65-F5344CB8AC3E}">
        <p14:creationId xmlns:p14="http://schemas.microsoft.com/office/powerpoint/2010/main" val="3839349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C286C-F617-6350-AEA4-349BE150D92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0281BF-E25D-FD21-894D-CBD06B67F524}"/>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22</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2" name="Picture 1" descr="A blue and black logo&#10;&#10;Description automatically generated">
            <a:extLst>
              <a:ext uri="{FF2B5EF4-FFF2-40B4-BE49-F238E27FC236}">
                <a16:creationId xmlns:a16="http://schemas.microsoft.com/office/drawing/2014/main" id="{AEC705CD-443E-E65B-679A-34147E3B93FD}"/>
              </a:ext>
            </a:extLst>
          </p:cNvPr>
          <p:cNvPicPr>
            <a:picLocks noChangeAspect="1"/>
          </p:cNvPicPr>
          <p:nvPr/>
        </p:nvPicPr>
        <p:blipFill>
          <a:blip r:embed="rId3"/>
          <a:stretch>
            <a:fillRect/>
          </a:stretch>
        </p:blipFill>
        <p:spPr>
          <a:xfrm>
            <a:off x="6495276" y="332839"/>
            <a:ext cx="897530" cy="256235"/>
          </a:xfrm>
          <a:prstGeom prst="rect">
            <a:avLst/>
          </a:prstGeom>
        </p:spPr>
      </p:pic>
      <p:sp>
        <p:nvSpPr>
          <p:cNvPr id="9" name="Text Placeholder 1">
            <a:extLst>
              <a:ext uri="{FF2B5EF4-FFF2-40B4-BE49-F238E27FC236}">
                <a16:creationId xmlns:a16="http://schemas.microsoft.com/office/drawing/2014/main" id="{19153410-3CC5-800C-83C7-394B569F4F05}"/>
              </a:ext>
            </a:extLst>
          </p:cNvPr>
          <p:cNvSpPr txBox="1">
            <a:spLocks/>
          </p:cNvSpPr>
          <p:nvPr/>
        </p:nvSpPr>
        <p:spPr>
          <a:xfrm>
            <a:off x="1589103" y="3133836"/>
            <a:ext cx="5327911" cy="1690584"/>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algn="l" defTabSz="777240" rtl="0" eaLnBrk="1" fontAlgn="auto" latinLnBrk="0" hangingPunct="1">
              <a:lnSpc>
                <a:spcPct val="113000"/>
              </a:lnSpc>
              <a:spcBef>
                <a:spcPts val="0"/>
              </a:spcBef>
              <a:spcAft>
                <a:spcPts val="800"/>
              </a:spcAft>
              <a:buClrTx/>
              <a:buSzPts val="1100"/>
              <a:tabLst/>
              <a:defRPr/>
            </a:pP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Birçok</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pazarda</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destekli</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TV'nin</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ekonomik</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modeli</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zorlanıyor</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Yüksek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ücretli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kullanımının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yoğun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olduğu</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pazarlarda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sahipleri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kablo</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uydu</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şirketlerinden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birden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fazla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kablo</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ağı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taşıma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ücreti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alırken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abonelik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iptalleri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abonelik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başına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ödemeleri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azaltmış</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durumda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çoğu</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durumda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abonelik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başına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ücret</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artışları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kayıpları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tamamen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telafi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edemedi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Netflix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gibi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reklamsız</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başlayan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bazı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çevrimiçi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yayın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hizmetleri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ise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lang="en-US" sz="1000" u="none" strike="noStrike" kern="1200" cap="none" spc="0" normalizeH="0" baseline="0" noProof="0" dirty="0" err="1">
                <a:ln>
                  <a:noFill/>
                </a:ln>
                <a:effectLst/>
                <a:uLnTx/>
                <a:uFillTx/>
                <a:latin typeface="Georgia"/>
                <a:cs typeface="Poppins"/>
              </a:rPr>
              <a:t>kâr</a:t>
            </a:r>
            <a:r>
              <a:rPr lang="en-US" sz="1000" u="none" strike="noStrike" kern="1200" cap="none" spc="0" normalizeH="0" baseline="0" noProof="0" dirty="0">
                <a:ln>
                  <a:noFill/>
                </a:ln>
                <a:effectLst/>
                <a:uLnTx/>
                <a:uFillTx/>
                <a:latin typeface="Georgia"/>
                <a:cs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marjını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artırmak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reklamsız</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abonelik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fiyatlarını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yükseltirken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doluluk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oranlarını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artırmaya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çalışıyor</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Global DTC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doğrudan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tüketiciye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platformları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yaratmak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tüm</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içerik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müşteri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kazanımı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teknoloji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müşteri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hizmetleri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maliyetleriyle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birlikte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kolay</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iş</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değil</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En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büyük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global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şirketler</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büyük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kayıplara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rağmen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yoluna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devam</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ederken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Viaplay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gibi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bazıları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strateji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değişikliğine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giderek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durakladı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a:t>
            </a:r>
          </a:p>
        </p:txBody>
      </p:sp>
      <p:sp>
        <p:nvSpPr>
          <p:cNvPr id="3" name="Text Placeholder 1">
            <a:extLst>
              <a:ext uri="{FF2B5EF4-FFF2-40B4-BE49-F238E27FC236}">
                <a16:creationId xmlns:a16="http://schemas.microsoft.com/office/drawing/2014/main" id="{78D733F3-974B-7973-95B6-54D39E8DCAE0}"/>
              </a:ext>
            </a:extLst>
          </p:cNvPr>
          <p:cNvSpPr txBox="1">
            <a:spLocks/>
          </p:cNvSpPr>
          <p:nvPr/>
        </p:nvSpPr>
        <p:spPr>
          <a:xfrm>
            <a:off x="2162694" y="921777"/>
            <a:ext cx="4401644" cy="72265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90000"/>
              </a:lnSpc>
              <a:spcBef>
                <a:spcPts val="0"/>
              </a:spcBef>
              <a:spcAft>
                <a:spcPts val="800"/>
              </a:spcAft>
              <a:buClrTx/>
              <a:buSzPts val="1100"/>
              <a:buFont typeface="Arial" panose="020B0604020202020204" pitchFamily="34" charset="0"/>
              <a:buNone/>
              <a:tabLst/>
              <a:defRPr/>
            </a:pPr>
            <a:r>
              <a:rPr kumimoji="0" lang="en-US" sz="2200" b="0" i="0" u="none" strike="noStrike" kern="1200" cap="none" spc="0" normalizeH="0" baseline="0" noProof="0" dirty="0" err="1">
                <a:ln>
                  <a:noFill/>
                </a:ln>
                <a:solidFill>
                  <a:srgbClr val="0080FF"/>
                </a:solidFill>
                <a:effectLst/>
                <a:uLnTx/>
                <a:uFillTx/>
                <a:latin typeface="Poppins Light"/>
                <a:cs typeface="Poppins Light"/>
                <a:sym typeface="Poppins"/>
              </a:rPr>
              <a:t>TV'nin</a:t>
            </a:r>
            <a:r>
              <a:rPr kumimoji="0" lang="en-US" sz="2200" b="0" i="0" u="none" strike="noStrike" kern="1200" cap="none" spc="0" normalizeH="0" baseline="0" noProof="0" dirty="0">
                <a:ln>
                  <a:noFill/>
                </a:ln>
                <a:solidFill>
                  <a:srgbClr val="0080FF"/>
                </a:solidFill>
                <a:effectLst/>
                <a:uLnTx/>
                <a:uFillTx/>
                <a:latin typeface="Poppins Light"/>
                <a:cs typeface="Poppins Light"/>
                <a:sym typeface="Poppins"/>
              </a:rPr>
              <a:t> </a:t>
            </a:r>
            <a:r>
              <a:rPr kumimoji="0" lang="en-US" sz="2200" b="0" i="0" u="none" strike="noStrike" kern="1200" cap="none" spc="0" normalizeH="0" baseline="0" noProof="0" dirty="0" err="1">
                <a:ln>
                  <a:noFill/>
                </a:ln>
                <a:solidFill>
                  <a:srgbClr val="0080FF"/>
                </a:solidFill>
                <a:effectLst/>
                <a:uLnTx/>
                <a:uFillTx/>
                <a:latin typeface="Poppins Light"/>
                <a:cs typeface="Poppins Light"/>
                <a:sym typeface="Poppins"/>
              </a:rPr>
              <a:t>yavaş</a:t>
            </a:r>
            <a:r>
              <a:rPr kumimoji="0" lang="en-US" sz="2200" b="0" i="0" u="none" strike="noStrike" kern="1200" cap="none" spc="0" normalizeH="0" baseline="0" noProof="0" dirty="0">
                <a:ln>
                  <a:noFill/>
                </a:ln>
                <a:solidFill>
                  <a:srgbClr val="0080FF"/>
                </a:solidFill>
                <a:effectLst/>
                <a:uLnTx/>
                <a:uFillTx/>
                <a:latin typeface="Poppins Light"/>
                <a:cs typeface="Poppins Light"/>
                <a:sym typeface="Poppins"/>
              </a:rPr>
              <a:t> </a:t>
            </a:r>
            <a:r>
              <a:rPr kumimoji="0" lang="en-US" sz="2200" b="0" i="0" u="none" strike="noStrike" kern="1200" cap="none" spc="0" normalizeH="0" baseline="0" noProof="0" dirty="0" err="1">
                <a:ln>
                  <a:noFill/>
                </a:ln>
                <a:solidFill>
                  <a:srgbClr val="0080FF"/>
                </a:solidFill>
                <a:effectLst/>
                <a:uLnTx/>
                <a:uFillTx/>
                <a:latin typeface="Poppins Light"/>
                <a:cs typeface="Poppins Light"/>
                <a:sym typeface="Poppins"/>
              </a:rPr>
              <a:t>büyümesine</a:t>
            </a:r>
            <a:r>
              <a:rPr kumimoji="0" lang="en-US" sz="2200" b="0" i="0" u="none" strike="noStrike" kern="1200" cap="none" spc="0" normalizeH="0" baseline="0" noProof="0" dirty="0">
                <a:ln>
                  <a:noFill/>
                </a:ln>
                <a:solidFill>
                  <a:srgbClr val="0080FF"/>
                </a:solidFill>
                <a:effectLst/>
                <a:uLnTx/>
                <a:uFillTx/>
                <a:latin typeface="Poppins Light"/>
                <a:cs typeface="Poppins Light"/>
                <a:sym typeface="Poppins"/>
              </a:rPr>
              <a:t> </a:t>
            </a:r>
            <a:r>
              <a:rPr kumimoji="0" lang="en-US" sz="2200" b="0" i="0" u="none" strike="noStrike" kern="1200" cap="none" spc="0" normalizeH="0" baseline="0" noProof="0" dirty="0" err="1">
                <a:ln>
                  <a:noFill/>
                </a:ln>
                <a:solidFill>
                  <a:srgbClr val="0080FF"/>
                </a:solidFill>
                <a:effectLst/>
                <a:uLnTx/>
                <a:uFillTx/>
                <a:latin typeface="Poppins Light"/>
                <a:cs typeface="Poppins Light"/>
                <a:sym typeface="Poppins"/>
              </a:rPr>
              <a:t>katkıda</a:t>
            </a:r>
            <a:r>
              <a:rPr kumimoji="0" lang="en-US" sz="2200" b="0" i="0" u="none" strike="noStrike" kern="1200" cap="none" spc="0" normalizeH="0" baseline="0" noProof="0" dirty="0">
                <a:ln>
                  <a:noFill/>
                </a:ln>
                <a:solidFill>
                  <a:srgbClr val="0080FF"/>
                </a:solidFill>
                <a:effectLst/>
                <a:uLnTx/>
                <a:uFillTx/>
                <a:latin typeface="Poppins Light"/>
                <a:cs typeface="Poppins Light"/>
                <a:sym typeface="Poppins"/>
              </a:rPr>
              <a:t> </a:t>
            </a:r>
            <a:r>
              <a:rPr kumimoji="0" lang="en-US" sz="2200" b="0" i="0" u="none" strike="noStrike" kern="1200" cap="none" spc="0" normalizeH="0" baseline="0" noProof="0" dirty="0" err="1">
                <a:ln>
                  <a:noFill/>
                </a:ln>
                <a:solidFill>
                  <a:srgbClr val="0080FF"/>
                </a:solidFill>
                <a:effectLst/>
                <a:uLnTx/>
                <a:uFillTx/>
                <a:latin typeface="Poppins Light"/>
                <a:cs typeface="Poppins Light"/>
                <a:sym typeface="Poppins"/>
              </a:rPr>
              <a:t>bulunan</a:t>
            </a:r>
            <a:r>
              <a:rPr kumimoji="0" lang="en-US" sz="2200" b="0" i="0" u="none" strike="noStrike" kern="1200" cap="none" spc="0" normalizeH="0" baseline="0" noProof="0" dirty="0">
                <a:ln>
                  <a:noFill/>
                </a:ln>
                <a:solidFill>
                  <a:srgbClr val="0080FF"/>
                </a:solidFill>
                <a:effectLst/>
                <a:uLnTx/>
                <a:uFillTx/>
                <a:latin typeface="Poppins Light"/>
                <a:cs typeface="Poppins Light"/>
                <a:sym typeface="Poppins"/>
              </a:rPr>
              <a:t> </a:t>
            </a:r>
            <a:r>
              <a:rPr kumimoji="0" lang="en-US" sz="2200" b="0" i="0" u="none" strike="noStrike" kern="1200" cap="none" spc="0" normalizeH="0" baseline="0" noProof="0" dirty="0" err="1">
                <a:ln>
                  <a:noFill/>
                </a:ln>
                <a:solidFill>
                  <a:srgbClr val="0080FF"/>
                </a:solidFill>
                <a:effectLst/>
                <a:uLnTx/>
                <a:uFillTx/>
                <a:latin typeface="Poppins Light"/>
                <a:cs typeface="Poppins Light"/>
                <a:sym typeface="Poppins"/>
              </a:rPr>
              <a:t>birkaç</a:t>
            </a:r>
            <a:r>
              <a:rPr kumimoji="0" lang="en-US" sz="2200" b="0" i="0" u="none" strike="noStrike" kern="1200" cap="none" spc="0" normalizeH="0" baseline="0" noProof="0" dirty="0">
                <a:ln>
                  <a:noFill/>
                </a:ln>
                <a:solidFill>
                  <a:srgbClr val="0080FF"/>
                </a:solidFill>
                <a:effectLst/>
                <a:uLnTx/>
                <a:uFillTx/>
                <a:latin typeface="Poppins Light"/>
                <a:cs typeface="Poppins Light"/>
                <a:sym typeface="Poppins"/>
              </a:rPr>
              <a:t> </a:t>
            </a:r>
            <a:r>
              <a:rPr kumimoji="0" lang="en-US" sz="2200" b="0" i="0" u="none" strike="noStrike" kern="1200" cap="none" spc="0" normalizeH="0" baseline="0" noProof="0" dirty="0" err="1">
                <a:ln>
                  <a:noFill/>
                </a:ln>
                <a:solidFill>
                  <a:srgbClr val="0080FF"/>
                </a:solidFill>
                <a:effectLst/>
                <a:uLnTx/>
                <a:uFillTx/>
                <a:latin typeface="Poppins Light"/>
                <a:cs typeface="Poppins Light"/>
                <a:sym typeface="Poppins"/>
              </a:rPr>
              <a:t>faktör</a:t>
            </a:r>
            <a:r>
              <a:rPr kumimoji="0" lang="en-US" sz="2200" b="0" i="0" u="none" strike="noStrike" kern="1200" cap="none" spc="0" normalizeH="0" baseline="0" noProof="0" dirty="0">
                <a:ln>
                  <a:noFill/>
                </a:ln>
                <a:solidFill>
                  <a:srgbClr val="0080FF"/>
                </a:solidFill>
                <a:effectLst/>
                <a:uLnTx/>
                <a:uFillTx/>
                <a:latin typeface="Poppins Light"/>
                <a:cs typeface="Poppins Light"/>
                <a:sym typeface="Poppins"/>
              </a:rPr>
              <a:t> var:</a:t>
            </a:r>
            <a:endParaRPr kumimoji="0" lang="en-US" sz="2200" b="0" i="0" u="none" strike="noStrike" kern="1200" cap="none" spc="0" normalizeH="0" baseline="0" noProof="0" dirty="0">
              <a:ln>
                <a:noFill/>
              </a:ln>
              <a:solidFill>
                <a:srgbClr val="0080FF"/>
              </a:solidFill>
              <a:effectLst/>
              <a:uLnTx/>
              <a:uFillTx/>
              <a:latin typeface="Poppins Light" pitchFamily="2" charset="77"/>
              <a:cs typeface="Poppins Light" pitchFamily="2" charset="77"/>
              <a:sym typeface="Poppins"/>
            </a:endParaRPr>
          </a:p>
        </p:txBody>
      </p:sp>
      <p:cxnSp>
        <p:nvCxnSpPr>
          <p:cNvPr id="4" name="Straight Connector 3">
            <a:extLst>
              <a:ext uri="{FF2B5EF4-FFF2-40B4-BE49-F238E27FC236}">
                <a16:creationId xmlns:a16="http://schemas.microsoft.com/office/drawing/2014/main" id="{B9F26DE9-7DCB-22F0-B771-4AAC50925968}"/>
              </a:ext>
            </a:extLst>
          </p:cNvPr>
          <p:cNvCxnSpPr>
            <a:cxnSpLocks/>
          </p:cNvCxnSpPr>
          <p:nvPr/>
        </p:nvCxnSpPr>
        <p:spPr>
          <a:xfrm>
            <a:off x="0" y="490497"/>
            <a:ext cx="529420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E18CCDB-F287-1571-846C-C848445EF68B}"/>
              </a:ext>
            </a:extLst>
          </p:cNvPr>
          <p:cNvSpPr txBox="1">
            <a:spLocks/>
          </p:cNvSpPr>
          <p:nvPr/>
        </p:nvSpPr>
        <p:spPr>
          <a:xfrm>
            <a:off x="492712" y="304388"/>
            <a:ext cx="4839670"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TELEVİZYON</a:t>
            </a:r>
            <a:endParaRPr lang="en-US" sz="600" b="1" spc="40" dirty="0">
              <a:solidFill>
                <a:schemeClr val="accent6"/>
              </a:solidFill>
              <a:latin typeface="Poppins" pitchFamily="2" charset="77"/>
              <a:cs typeface="Poppins" pitchFamily="2" charset="77"/>
            </a:endParaRPr>
          </a:p>
          <a:p>
            <a:pPr>
              <a:defRPr/>
            </a:pPr>
            <a:endParaRPr lang="en-US" sz="600" b="1" spc="40" dirty="0">
              <a:solidFill>
                <a:schemeClr val="accent6"/>
              </a:solidFill>
              <a:latin typeface="Poppins" pitchFamily="2" charset="77"/>
              <a:cs typeface="Poppins" pitchFamily="2" charset="77"/>
            </a:endParaRPr>
          </a:p>
        </p:txBody>
      </p:sp>
      <p:sp>
        <p:nvSpPr>
          <p:cNvPr id="8" name="Text Placeholder 1">
            <a:extLst>
              <a:ext uri="{FF2B5EF4-FFF2-40B4-BE49-F238E27FC236}">
                <a16:creationId xmlns:a16="http://schemas.microsoft.com/office/drawing/2014/main" id="{FFC424A7-F429-9F3E-A9D1-A7EE0A3EC143}"/>
              </a:ext>
            </a:extLst>
          </p:cNvPr>
          <p:cNvSpPr txBox="1">
            <a:spLocks/>
          </p:cNvSpPr>
          <p:nvPr/>
        </p:nvSpPr>
        <p:spPr>
          <a:xfrm>
            <a:off x="1866899" y="6675154"/>
            <a:ext cx="5143501" cy="238792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algn="l" defTabSz="777240" rtl="0" eaLnBrk="1" fontAlgn="auto" latinLnBrk="0" hangingPunct="1">
              <a:lnSpc>
                <a:spcPct val="113000"/>
              </a:lnSpc>
              <a:spcBef>
                <a:spcPts val="0"/>
              </a:spcBef>
              <a:spcAft>
                <a:spcPts val="800"/>
              </a:spcAft>
              <a:buClrTx/>
              <a:buSzPts val="1100"/>
              <a:tabLst/>
              <a:defRPr/>
            </a:pP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Yukarıda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bahsedilen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Kâr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Yeteneği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araştırması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çalışmalar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endişeleri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hafifletmede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miktar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yol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kat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edebilir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TV'nin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durumunu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kanıtlamak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gelişmiş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ekonometrik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analizlerin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kullanılması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tedarik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ekiplerine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CFO'ya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hissedarlara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reklamverenlerin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satıcılarının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her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tarafa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fayda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sağlayan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maliyetler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raporlama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konusunda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anlaşmalarına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yardımcı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olabilir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Etkinliğini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kanıtlayan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noktalar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olsa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bile,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sahiplerinin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maliyet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yükünü</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potansiyel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azaltmak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alanında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yeniden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toplanma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görmemiz</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muhtemeldir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Örneğin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Amazon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Apple,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halihazırda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panose="02040502050405020303" pitchFamily="18" charset="0"/>
                <a:cs typeface="Poppins Light" pitchFamily="2" charset="77"/>
                <a:sym typeface="Poppins"/>
              </a:rPr>
              <a:t>çevrimiçi</a:t>
            </a:r>
            <a:r>
              <a:rPr kumimoji="0" lang="en-US" sz="1000" u="none" strike="noStrike" kern="1200" cap="none" spc="0" normalizeH="0" baseline="0" noProof="0" dirty="0">
                <a:ln>
                  <a:noFill/>
                </a:ln>
                <a:solidFill>
                  <a:srgbClr val="092656"/>
                </a:solidFill>
                <a:effectLst/>
                <a:uLnTx/>
                <a:uFillTx/>
                <a:latin typeface="Georgia" panose="02040502050405020303" pitchFamily="18" charset="0"/>
                <a:cs typeface="Poppins Light" pitchFamily="2" charset="77"/>
                <a:sym typeface="Poppins"/>
              </a:rPr>
              <a:t> tv </a:t>
            </a:r>
            <a:r>
              <a:rPr kumimoji="0" lang="en-US" sz="1000" u="none" strike="noStrike" kern="1200" cap="none" spc="0" normalizeH="0" baseline="0" noProof="0" dirty="0" err="1">
                <a:ln>
                  <a:noFill/>
                </a:ln>
                <a:solidFill>
                  <a:srgbClr val="092656"/>
                </a:solidFill>
                <a:effectLst/>
                <a:uLnTx/>
                <a:uFillTx/>
                <a:latin typeface="Georgia" panose="02040502050405020303" pitchFamily="18" charset="0"/>
                <a:cs typeface="Poppins Light" pitchFamily="2" charset="77"/>
                <a:sym typeface="Poppins"/>
              </a:rPr>
              <a:t>yayını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uygulamalarını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getiriyor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izleyicileri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panose="02040502050405020303" pitchFamily="18" charset="0"/>
                <a:cs typeface="Poppins Light" pitchFamily="2" charset="77"/>
                <a:sym typeface="Poppins"/>
              </a:rPr>
              <a:t>çevrimiçi</a:t>
            </a:r>
            <a:r>
              <a:rPr kumimoji="0" lang="en-US" sz="1000" u="none" strike="noStrike" kern="1200" cap="none" spc="0" normalizeH="0" baseline="0" noProof="0" dirty="0">
                <a:ln>
                  <a:noFill/>
                </a:ln>
                <a:solidFill>
                  <a:srgbClr val="092656"/>
                </a:solidFill>
                <a:effectLst/>
                <a:uLnTx/>
                <a:uFillTx/>
                <a:latin typeface="Georgia" panose="02040502050405020303" pitchFamily="18" charset="0"/>
                <a:cs typeface="Poppins Light" pitchFamily="2" charset="77"/>
                <a:sym typeface="Poppins"/>
              </a:rPr>
              <a:t> tv </a:t>
            </a:r>
            <a:r>
              <a:rPr kumimoji="0" lang="en-US" sz="1000" u="none" strike="noStrike" kern="1200" cap="none" spc="0" normalizeH="0" baseline="0" noProof="0" dirty="0" err="1">
                <a:ln>
                  <a:noFill/>
                </a:ln>
                <a:solidFill>
                  <a:srgbClr val="092656"/>
                </a:solidFill>
                <a:effectLst/>
                <a:uLnTx/>
                <a:uFillTx/>
                <a:latin typeface="Georgia" panose="02040502050405020303" pitchFamily="18" charset="0"/>
                <a:cs typeface="Poppins Light" pitchFamily="2" charset="77"/>
                <a:sym typeface="Poppins"/>
              </a:rPr>
              <a:t>yayını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hizmetlerinde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kesintiyi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azaltacak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yıllık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aboneliklerle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paketleyip</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tasarruf</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etmeye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zorlayabilir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Bazı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reklamverenler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panose="02040502050405020303" pitchFamily="18" charset="0"/>
                <a:cs typeface="Poppins Light" pitchFamily="2" charset="77"/>
                <a:sym typeface="Poppins"/>
              </a:rPr>
              <a:t>çevrimiçi</a:t>
            </a:r>
            <a:r>
              <a:rPr kumimoji="0" lang="en-US" sz="1000" u="none" strike="noStrike" kern="1200" cap="none" spc="0" normalizeH="0" baseline="0" noProof="0" dirty="0">
                <a:ln>
                  <a:noFill/>
                </a:ln>
                <a:solidFill>
                  <a:srgbClr val="092656"/>
                </a:solidFill>
                <a:effectLst/>
                <a:uLnTx/>
                <a:uFillTx/>
                <a:latin typeface="Georgia" panose="02040502050405020303" pitchFamily="18" charset="0"/>
                <a:cs typeface="Poppins Light" pitchFamily="2" charset="77"/>
                <a:sym typeface="Poppins"/>
              </a:rPr>
              <a:t> tv </a:t>
            </a:r>
            <a:r>
              <a:rPr kumimoji="0" lang="en-US" sz="1000" u="none" strike="noStrike" kern="1200" cap="none" spc="0" normalizeH="0" baseline="0" noProof="0" dirty="0" err="1">
                <a:ln>
                  <a:noFill/>
                </a:ln>
                <a:solidFill>
                  <a:srgbClr val="092656"/>
                </a:solidFill>
                <a:effectLst/>
                <a:uLnTx/>
                <a:uFillTx/>
                <a:latin typeface="Georgia" panose="02040502050405020303" pitchFamily="18" charset="0"/>
                <a:cs typeface="Poppins Light" pitchFamily="2" charset="77"/>
                <a:sym typeface="Poppins"/>
              </a:rPr>
              <a:t>yayını</a:t>
            </a:r>
            <a:r>
              <a:rPr lang="en-US" sz="1000" dirty="0" err="1">
                <a:solidFill>
                  <a:srgbClr val="092656"/>
                </a:solidFill>
                <a:latin typeface="Georgia" panose="02040502050405020303" pitchFamily="18" charset="0"/>
                <a:cs typeface="Poppins Light" pitchFamily="2" charset="77"/>
              </a:rPr>
              <a:t>nda</a:t>
            </a:r>
            <a:r>
              <a:rPr lang="en-US" sz="1000" dirty="0">
                <a:solidFill>
                  <a:srgbClr val="092656"/>
                </a:solidFill>
                <a:latin typeface="Georgia" panose="02040502050405020303" pitchFamily="18" charset="0"/>
                <a:cs typeface="Poppins Light" pitchFamily="2" charset="77"/>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belirli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segmentleri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hedeflemek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maliyetlerin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her zaman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uygun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maliyetli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olmadığını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geniş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hedeflemenin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bazı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durumlarda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iyi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yatırım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getirisi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sağladığını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fark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entegrasyonlarının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devam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muhtemel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Bu</a:t>
            </a:r>
            <a:r>
              <a:rPr kumimoji="0" lang="tr-TR" sz="1000" b="0" i="0" u="none" strike="noStrike" kern="1200" cap="none" spc="0" normalizeH="0" baseline="0" noProof="0" dirty="0">
                <a:ln>
                  <a:noFill/>
                </a:ln>
                <a:solidFill>
                  <a:srgbClr val="092656"/>
                </a:solidFill>
                <a:effectLst/>
                <a:uLnTx/>
                <a:uFillTx/>
                <a:latin typeface="Georgia"/>
                <a:cs typeface="Poppins"/>
                <a:sym typeface="Poppins"/>
              </a:rPr>
              <a:t> durum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raporu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hazırlarken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tr-TR" sz="1000" b="0" i="0" u="none" strike="noStrike" kern="1200" cap="none" spc="0" normalizeH="0" baseline="0" noProof="0" dirty="0">
                <a:ln>
                  <a:noFill/>
                </a:ln>
                <a:solidFill>
                  <a:srgbClr val="092656"/>
                </a:solidFill>
                <a:effectLst/>
                <a:uLnTx/>
                <a:uFillTx/>
                <a:latin typeface="Georgia"/>
                <a:cs typeface="Poppins"/>
                <a:sym typeface="Poppins"/>
              </a:rPr>
              <a:t>toplanılan </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hem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endemik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hem de </a:t>
            </a:r>
            <a:r>
              <a:rPr kumimoji="0" lang="tr-TR" sz="1000" b="0" i="0" u="none" strike="noStrike" kern="1200" cap="none" spc="0" normalizeH="0" baseline="0" noProof="0" dirty="0">
                <a:ln>
                  <a:noFill/>
                </a:ln>
                <a:solidFill>
                  <a:srgbClr val="092656"/>
                </a:solidFill>
                <a:effectLst/>
                <a:uLnTx/>
                <a:uFillTx/>
                <a:latin typeface="Georgia"/>
                <a:cs typeface="Poppins"/>
                <a:sym typeface="Poppins"/>
              </a:rPr>
              <a:t>sağlık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kategorisi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kolektif</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istihbaratında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ortak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unsurdu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Adreslenebilir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panose="02040502050405020303" pitchFamily="18" charset="0"/>
                <a:cs typeface="Poppins Light" pitchFamily="2" charset="77"/>
                <a:sym typeface="Poppins"/>
              </a:rPr>
              <a:t>çevrimiçi</a:t>
            </a:r>
            <a:r>
              <a:rPr kumimoji="0" lang="en-US" sz="1000" u="none" strike="noStrike" kern="1200" cap="none" spc="0" normalizeH="0" baseline="0" noProof="0" dirty="0">
                <a:ln>
                  <a:noFill/>
                </a:ln>
                <a:solidFill>
                  <a:srgbClr val="092656"/>
                </a:solidFill>
                <a:effectLst/>
                <a:uLnTx/>
                <a:uFillTx/>
                <a:latin typeface="Georgia" panose="02040502050405020303" pitchFamily="18" charset="0"/>
                <a:cs typeface="Poppins Light" pitchFamily="2" charset="77"/>
                <a:sym typeface="Poppins"/>
              </a:rPr>
              <a:t> tv </a:t>
            </a:r>
            <a:r>
              <a:rPr kumimoji="0" lang="en-US" sz="1000" u="none" strike="noStrike" kern="1200" cap="none" spc="0" normalizeH="0" baseline="0" noProof="0" dirty="0" err="1">
                <a:ln>
                  <a:noFill/>
                </a:ln>
                <a:solidFill>
                  <a:srgbClr val="092656"/>
                </a:solidFill>
                <a:effectLst/>
                <a:uLnTx/>
                <a:uFillTx/>
                <a:latin typeface="Georgia" panose="02040502050405020303" pitchFamily="18" charset="0"/>
                <a:cs typeface="Poppins Light" pitchFamily="2" charset="77"/>
                <a:sym typeface="Poppins"/>
              </a:rPr>
              <a:t>yayını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alanında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yeniliklerin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devam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etmesini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bekliyoruz</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The Trade Desk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kısa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süre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önce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kendi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yayın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işletim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sistemi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ürünü</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Ventura'yı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duyurdu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p>
        </p:txBody>
      </p:sp>
      <p:sp>
        <p:nvSpPr>
          <p:cNvPr id="10" name="TextBox 9">
            <a:extLst>
              <a:ext uri="{FF2B5EF4-FFF2-40B4-BE49-F238E27FC236}">
                <a16:creationId xmlns:a16="http://schemas.microsoft.com/office/drawing/2014/main" id="{D7E426AA-669C-9772-86DA-EF028E9088EB}"/>
              </a:ext>
            </a:extLst>
          </p:cNvPr>
          <p:cNvSpPr txBox="1"/>
          <p:nvPr/>
        </p:nvSpPr>
        <p:spPr>
          <a:xfrm>
            <a:off x="1240632" y="1769380"/>
            <a:ext cx="745784"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01</a:t>
            </a:r>
          </a:p>
        </p:txBody>
      </p:sp>
      <p:sp>
        <p:nvSpPr>
          <p:cNvPr id="11" name="TextBox 10">
            <a:extLst>
              <a:ext uri="{FF2B5EF4-FFF2-40B4-BE49-F238E27FC236}">
                <a16:creationId xmlns:a16="http://schemas.microsoft.com/office/drawing/2014/main" id="{1B723BD4-116A-827B-82B8-8E08CA85CF03}"/>
              </a:ext>
            </a:extLst>
          </p:cNvPr>
          <p:cNvSpPr txBox="1"/>
          <p:nvPr/>
        </p:nvSpPr>
        <p:spPr>
          <a:xfrm>
            <a:off x="492712" y="3081230"/>
            <a:ext cx="745784"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02</a:t>
            </a:r>
          </a:p>
        </p:txBody>
      </p:sp>
      <p:sp>
        <p:nvSpPr>
          <p:cNvPr id="39" name="Text Placeholder 1">
            <a:extLst>
              <a:ext uri="{FF2B5EF4-FFF2-40B4-BE49-F238E27FC236}">
                <a16:creationId xmlns:a16="http://schemas.microsoft.com/office/drawing/2014/main" id="{7467C46F-6051-08A6-C448-3BF6F73206C4}"/>
              </a:ext>
            </a:extLst>
          </p:cNvPr>
          <p:cNvSpPr txBox="1">
            <a:spLocks/>
          </p:cNvSpPr>
          <p:nvPr/>
        </p:nvSpPr>
        <p:spPr>
          <a:xfrm>
            <a:off x="2162694" y="1809438"/>
            <a:ext cx="4863683" cy="108468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algn="l" defTabSz="777240" rtl="0" eaLnBrk="1" fontAlgn="auto" latinLnBrk="0" hangingPunct="1">
              <a:lnSpc>
                <a:spcPct val="113000"/>
              </a:lnSpc>
              <a:spcBef>
                <a:spcPts val="0"/>
              </a:spcBef>
              <a:spcAft>
                <a:spcPts val="800"/>
              </a:spcAft>
              <a:buClrTx/>
              <a:buSzPts val="1100"/>
              <a:tabLst/>
              <a:defRPr/>
            </a:pP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Karasal</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erişimi</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azalıyor</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kayıpların</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tümü</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çevrimiçi</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yayını</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akışındaki</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kazançlarla</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dengelenmiyor</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Özellikle</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genç</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izleyiciler</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arasında</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karasal</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tüketimi</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azalıyor</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u="none" strike="noStrike" kern="1200" cap="none" spc="0" normalizeH="0" baseline="0" noProof="0" dirty="0" err="1">
                <a:ln>
                  <a:noFill/>
                </a:ln>
                <a:solidFill>
                  <a:srgbClr val="092656"/>
                </a:solidFill>
                <a:effectLst/>
                <a:uLnTx/>
                <a:uFillTx/>
                <a:latin typeface="Georgia" panose="02040502050405020303" pitchFamily="18" charset="0"/>
                <a:cs typeface="Poppins Light" pitchFamily="2" charset="77"/>
                <a:sym typeface="Poppins"/>
              </a:rPr>
              <a:t>Çevrimiçi</a:t>
            </a:r>
            <a:r>
              <a:rPr kumimoji="0" lang="en-US" sz="1000" u="none" strike="noStrike" kern="1200" cap="none" spc="0" normalizeH="0" baseline="0" noProof="0" dirty="0">
                <a:ln>
                  <a:noFill/>
                </a:ln>
                <a:solidFill>
                  <a:srgbClr val="092656"/>
                </a:solidFill>
                <a:effectLst/>
                <a:uLnTx/>
                <a:uFillTx/>
                <a:latin typeface="Georgia" panose="02040502050405020303" pitchFamily="18" charset="0"/>
                <a:cs typeface="Poppins Light" pitchFamily="2" charset="77"/>
                <a:sym typeface="Poppins"/>
              </a:rPr>
              <a:t> tv </a:t>
            </a:r>
            <a:r>
              <a:rPr kumimoji="0" lang="en-US" sz="1000" u="none" strike="noStrike" kern="1200" cap="none" spc="0" normalizeH="0" baseline="0" noProof="0" dirty="0" err="1">
                <a:ln>
                  <a:noFill/>
                </a:ln>
                <a:solidFill>
                  <a:srgbClr val="092656"/>
                </a:solidFill>
                <a:effectLst/>
                <a:uLnTx/>
                <a:uFillTx/>
                <a:latin typeface="Georgia" panose="02040502050405020303" pitchFamily="18" charset="0"/>
                <a:cs typeface="Poppins Light" pitchFamily="2" charset="77"/>
                <a:sym typeface="Poppins"/>
              </a:rPr>
              <a:t>yayını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tüketiminin</a:t>
            </a:r>
            <a:r>
              <a:rPr lang="en-US" sz="1000" dirty="0">
                <a:solidFill>
                  <a:srgbClr val="092656"/>
                </a:solidFill>
                <a:latin typeface="Georgia"/>
                <a:cs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karasal</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tüketimini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aştığı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durumlarda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bile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kesin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zamanlaması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pazara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göre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değişir</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azalan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yükleri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Netflix, Prime Video, Disney+ vb.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hizmetlere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giden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reklamsız</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abonelerin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payı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iki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katına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eşit</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olabilir</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önümüzdeki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üç</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yıl</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boyunca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ortalama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haftalık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süresinde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haneli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düşüşler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p>
        </p:txBody>
      </p:sp>
      <p:sp>
        <p:nvSpPr>
          <p:cNvPr id="40" name="Text Placeholder 1">
            <a:extLst>
              <a:ext uri="{FF2B5EF4-FFF2-40B4-BE49-F238E27FC236}">
                <a16:creationId xmlns:a16="http://schemas.microsoft.com/office/drawing/2014/main" id="{295625D0-9AFE-65EF-A31E-9C45E54A9F83}"/>
              </a:ext>
            </a:extLst>
          </p:cNvPr>
          <p:cNvSpPr txBox="1">
            <a:spLocks/>
          </p:cNvSpPr>
          <p:nvPr/>
        </p:nvSpPr>
        <p:spPr>
          <a:xfrm>
            <a:off x="1866900" y="5060280"/>
            <a:ext cx="4863683" cy="100317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algn="l" defTabSz="777240" rtl="0" eaLnBrk="1" fontAlgn="auto" latinLnBrk="0" hangingPunct="1">
              <a:lnSpc>
                <a:spcPct val="113000"/>
              </a:lnSpc>
              <a:spcBef>
                <a:spcPts val="0"/>
              </a:spcBef>
              <a:spcAft>
                <a:spcPts val="800"/>
              </a:spcAft>
              <a:buClrTx/>
              <a:buSzPts val="1100"/>
              <a:tabLst/>
              <a:defRPr/>
            </a:pP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yatırımı</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mükemmel</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ölçüm</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ilişkilendirmenin</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çekiciliği</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1" i="0" u="none" strike="noStrike" kern="1200" cap="none" spc="0" normalizeH="0" baseline="0" noProof="0" dirty="0" err="1">
                <a:ln>
                  <a:noFill/>
                </a:ln>
                <a:solidFill>
                  <a:srgbClr val="092656"/>
                </a:solidFill>
                <a:effectLst/>
                <a:uLnTx/>
                <a:uFillTx/>
                <a:latin typeface="Georgia"/>
                <a:cs typeface="Poppins"/>
                <a:sym typeface="Poppins"/>
              </a:rPr>
              <a:t>güçlüdür</a:t>
            </a:r>
            <a:r>
              <a:rPr kumimoji="0" lang="en-US" sz="1000" b="1"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a:ln>
                  <a:noFill/>
                </a:ln>
                <a:solidFill>
                  <a:srgbClr val="092656"/>
                </a:solidFill>
                <a:effectLst/>
                <a:uLnTx/>
                <a:uFillTx/>
                <a:latin typeface="Georgia"/>
                <a:cs typeface="Poppins"/>
                <a:sym typeface="Poppins"/>
              </a:rPr>
              <a:t>TV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harcamalarını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değiştirmenin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başlıca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yararlanıcılarını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perakende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da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dahil</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olmak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üzere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kanallar</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olarak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görüyoruz</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CPG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markaları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özellikle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gösterimlerini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ürün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satışlarına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doğrudan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bağlayabilmenin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net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değerini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görüyor</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televizyonun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etkinliğini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perakende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medyanın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kapalı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döngü</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ilişkilendirmesiyle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birleştirme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hizmetinde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yayın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platformlarındaki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reklamları</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bilgilendirmek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giderek</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fazla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perakende</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verileri</a:t>
            </a:r>
            <a:r>
              <a:rPr kumimoji="0" lang="en-US" sz="100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i="0" u="none" strike="noStrike" kern="1200" cap="none" spc="0" normalizeH="0" baseline="0" noProof="0" dirty="0" err="1">
                <a:ln>
                  <a:noFill/>
                </a:ln>
                <a:solidFill>
                  <a:srgbClr val="092656"/>
                </a:solidFill>
                <a:effectLst/>
                <a:uLnTx/>
                <a:uFillTx/>
                <a:latin typeface="Georgia"/>
                <a:cs typeface="Poppins"/>
                <a:sym typeface="Poppins"/>
              </a:rPr>
              <a:t>kullanılıyor</a:t>
            </a:r>
            <a:r>
              <a:rPr kumimoji="0" lang="en-US" sz="1000" i="0" u="none" strike="noStrike" kern="1200" cap="none" spc="0" normalizeH="0" baseline="0" noProof="0" dirty="0">
                <a:ln>
                  <a:noFill/>
                </a:ln>
                <a:solidFill>
                  <a:srgbClr val="092656"/>
                </a:solidFill>
                <a:effectLst/>
                <a:uLnTx/>
                <a:uFillTx/>
                <a:latin typeface="Georgia"/>
                <a:cs typeface="Poppins"/>
                <a:sym typeface="Poppins"/>
              </a:rPr>
              <a:t>.</a:t>
            </a:r>
          </a:p>
        </p:txBody>
      </p:sp>
      <p:sp>
        <p:nvSpPr>
          <p:cNvPr id="59" name="TextBox 58">
            <a:extLst>
              <a:ext uri="{FF2B5EF4-FFF2-40B4-BE49-F238E27FC236}">
                <a16:creationId xmlns:a16="http://schemas.microsoft.com/office/drawing/2014/main" id="{895A799A-2F15-2E4B-A049-E8DBF1884D8A}"/>
              </a:ext>
            </a:extLst>
          </p:cNvPr>
          <p:cNvSpPr txBox="1"/>
          <p:nvPr/>
        </p:nvSpPr>
        <p:spPr>
          <a:xfrm>
            <a:off x="882823" y="5055704"/>
            <a:ext cx="708151"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03</a:t>
            </a:r>
          </a:p>
        </p:txBody>
      </p:sp>
      <p:cxnSp>
        <p:nvCxnSpPr>
          <p:cNvPr id="62" name="Straight Connector 61">
            <a:extLst>
              <a:ext uri="{FF2B5EF4-FFF2-40B4-BE49-F238E27FC236}">
                <a16:creationId xmlns:a16="http://schemas.microsoft.com/office/drawing/2014/main" id="{4182DB0E-83BC-080E-1D0A-277C47DCF456}"/>
              </a:ext>
            </a:extLst>
          </p:cNvPr>
          <p:cNvCxnSpPr>
            <a:cxnSpLocks/>
          </p:cNvCxnSpPr>
          <p:nvPr/>
        </p:nvCxnSpPr>
        <p:spPr>
          <a:xfrm>
            <a:off x="1866900" y="6407372"/>
            <a:ext cx="514350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DE9E4000-F3A5-299D-1C62-A60DDAFA7C75}"/>
              </a:ext>
            </a:extLst>
          </p:cNvPr>
          <p:cNvGrpSpPr/>
          <p:nvPr/>
        </p:nvGrpSpPr>
        <p:grpSpPr>
          <a:xfrm rot="5400000">
            <a:off x="-1745647" y="6701398"/>
            <a:ext cx="5228779" cy="1504568"/>
            <a:chOff x="6590081" y="3871002"/>
            <a:chExt cx="8634498" cy="2484532"/>
          </a:xfrm>
        </p:grpSpPr>
        <p:sp>
          <p:nvSpPr>
            <p:cNvPr id="64" name="Freeform 63">
              <a:extLst>
                <a:ext uri="{FF2B5EF4-FFF2-40B4-BE49-F238E27FC236}">
                  <a16:creationId xmlns:a16="http://schemas.microsoft.com/office/drawing/2014/main" id="{17A1E857-FAE3-E178-0A12-E702FCC27E00}"/>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D7520AE3-7FB1-8762-BEB6-0E78361DCEF4}"/>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2288CBEB-A459-F575-4DB4-8A767D0E7286}"/>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67" name="Freeform 66">
              <a:extLst>
                <a:ext uri="{FF2B5EF4-FFF2-40B4-BE49-F238E27FC236}">
                  <a16:creationId xmlns:a16="http://schemas.microsoft.com/office/drawing/2014/main" id="{461FE0B3-A6D7-5E97-217C-F6F746862883}"/>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73E32EA3-849D-898B-2321-FE64D6DF59BB}"/>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7427095F-D793-E6EA-51C5-5A1E835906A0}"/>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0F1C013C-2F93-9554-E777-EADDF6979F23}"/>
                </a:ext>
              </a:extLst>
            </p:cNvPr>
            <p:cNvSpPr/>
            <p:nvPr/>
          </p:nvSpPr>
          <p:spPr>
            <a:xfrm>
              <a:off x="1198502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48BFC79B-AAC4-A1D6-C43C-565DBC8713ED}"/>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0CDDEC69-0835-3879-4375-52482FC5FBC2}"/>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73" name="Freeform 72">
              <a:extLst>
                <a:ext uri="{FF2B5EF4-FFF2-40B4-BE49-F238E27FC236}">
                  <a16:creationId xmlns:a16="http://schemas.microsoft.com/office/drawing/2014/main" id="{32AF321B-BADE-344A-1E0F-23C8D6155D75}"/>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56459F0B-B4BB-7CDB-57D1-3672B35BE643}"/>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B68DA9E5-AE89-14DD-FFF7-D5A26614BF50}"/>
                </a:ext>
              </a:extLst>
            </p:cNvPr>
            <p:cNvSpPr/>
            <p:nvPr/>
          </p:nvSpPr>
          <p:spPr>
            <a:xfrm>
              <a:off x="10911751"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268A8699-1ADF-AB78-E1D0-EAABBB9E7AE4}"/>
                </a:ext>
              </a:extLst>
            </p:cNvPr>
            <p:cNvSpPr/>
            <p:nvPr/>
          </p:nvSpPr>
          <p:spPr>
            <a:xfrm>
              <a:off x="10911751"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9A85C6BF-01D3-15E0-4385-52F5628B634D}"/>
                </a:ext>
              </a:extLst>
            </p:cNvPr>
            <p:cNvSpPr/>
            <p:nvPr/>
          </p:nvSpPr>
          <p:spPr>
            <a:xfrm>
              <a:off x="11271436"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79" name="Freeform 78">
              <a:extLst>
                <a:ext uri="{FF2B5EF4-FFF2-40B4-BE49-F238E27FC236}">
                  <a16:creationId xmlns:a16="http://schemas.microsoft.com/office/drawing/2014/main" id="{3B987D30-29C6-7C62-7A61-8D522068116C}"/>
                </a:ext>
              </a:extLst>
            </p:cNvPr>
            <p:cNvSpPr/>
            <p:nvPr/>
          </p:nvSpPr>
          <p:spPr>
            <a:xfrm>
              <a:off x="8753537"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5813439D-80BD-6559-D42B-639C00F3FB21}"/>
                </a:ext>
              </a:extLst>
            </p:cNvPr>
            <p:cNvSpPr/>
            <p:nvPr/>
          </p:nvSpPr>
          <p:spPr>
            <a:xfrm>
              <a:off x="9826905" y="3874580"/>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AA6DAA2-CC27-20C1-8417-F8C59D78839A}"/>
                </a:ext>
              </a:extLst>
            </p:cNvPr>
            <p:cNvSpPr/>
            <p:nvPr/>
          </p:nvSpPr>
          <p:spPr>
            <a:xfrm>
              <a:off x="14505207" y="448960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83" name="Freeform 82">
              <a:extLst>
                <a:ext uri="{FF2B5EF4-FFF2-40B4-BE49-F238E27FC236}">
                  <a16:creationId xmlns:a16="http://schemas.microsoft.com/office/drawing/2014/main" id="{31574A3E-C1FB-1E6C-6F09-487DC37ECE3F}"/>
                </a:ext>
              </a:extLst>
            </p:cNvPr>
            <p:cNvSpPr/>
            <p:nvPr/>
          </p:nvSpPr>
          <p:spPr>
            <a:xfrm>
              <a:off x="8752487"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B7AE0FF-3548-1B5B-324C-55FA3B406164}"/>
                </a:ext>
              </a:extLst>
            </p:cNvPr>
            <p:cNvSpPr/>
            <p:nvPr/>
          </p:nvSpPr>
          <p:spPr>
            <a:xfrm>
              <a:off x="8036172" y="448960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85" name="Freeform 84">
              <a:extLst>
                <a:ext uri="{FF2B5EF4-FFF2-40B4-BE49-F238E27FC236}">
                  <a16:creationId xmlns:a16="http://schemas.microsoft.com/office/drawing/2014/main" id="{BC7E3E7D-D76A-61FD-6919-29075D74CA70}"/>
                </a:ext>
              </a:extLst>
            </p:cNvPr>
            <p:cNvSpPr/>
            <p:nvPr/>
          </p:nvSpPr>
          <p:spPr>
            <a:xfrm>
              <a:off x="13064078" y="5114765"/>
              <a:ext cx="359687" cy="618607"/>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E08AF1C4-83D1-A56E-CA7D-AC561BED75D0}"/>
                </a:ext>
              </a:extLst>
            </p:cNvPr>
            <p:cNvSpPr/>
            <p:nvPr/>
          </p:nvSpPr>
          <p:spPr>
            <a:xfrm>
              <a:off x="13423763" y="5114766"/>
              <a:ext cx="719371"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87" name="Freeform 86">
              <a:extLst>
                <a:ext uri="{FF2B5EF4-FFF2-40B4-BE49-F238E27FC236}">
                  <a16:creationId xmlns:a16="http://schemas.microsoft.com/office/drawing/2014/main" id="{21BA2D74-A067-AC6A-F1C8-430CEFE67C73}"/>
                </a:ext>
              </a:extLst>
            </p:cNvPr>
            <p:cNvSpPr/>
            <p:nvPr/>
          </p:nvSpPr>
          <p:spPr>
            <a:xfrm>
              <a:off x="14145519" y="5114766"/>
              <a:ext cx="359685" cy="618607"/>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18B4DC12-267F-065E-230C-C99C8A94E3B0}"/>
                </a:ext>
              </a:extLst>
            </p:cNvPr>
            <p:cNvSpPr/>
            <p:nvPr/>
          </p:nvSpPr>
          <p:spPr>
            <a:xfrm>
              <a:off x="14147991" y="4489607"/>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6DDE9487-5214-64BC-81BF-3CD1AC9934ED}"/>
                </a:ext>
              </a:extLst>
            </p:cNvPr>
            <p:cNvSpPr/>
            <p:nvPr/>
          </p:nvSpPr>
          <p:spPr>
            <a:xfrm>
              <a:off x="8753036" y="5111202"/>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B96AB503-0170-90B9-3B7E-42CA4EFAD54A}"/>
                </a:ext>
              </a:extLst>
            </p:cNvPr>
            <p:cNvSpPr/>
            <p:nvPr/>
          </p:nvSpPr>
          <p:spPr>
            <a:xfrm>
              <a:off x="12344707" y="572924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96" name="Freeform 95">
              <a:extLst>
                <a:ext uri="{FF2B5EF4-FFF2-40B4-BE49-F238E27FC236}">
                  <a16:creationId xmlns:a16="http://schemas.microsoft.com/office/drawing/2014/main" id="{EB71EFBA-85FC-FC96-E7E2-7EF1D6F8A0DD}"/>
                </a:ext>
              </a:extLst>
            </p:cNvPr>
            <p:cNvSpPr/>
            <p:nvPr/>
          </p:nvSpPr>
          <p:spPr>
            <a:xfrm>
              <a:off x="11985021" y="5724515"/>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C25E82FE-1A97-CB6E-5BC7-EE2836F3050B}"/>
                </a:ext>
              </a:extLst>
            </p:cNvPr>
            <p:cNvSpPr/>
            <p:nvPr/>
          </p:nvSpPr>
          <p:spPr>
            <a:xfrm>
              <a:off x="6590081" y="5111203"/>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E72E6D13-3FE4-F7DA-77DC-EA0C9308096D}"/>
                </a:ext>
              </a:extLst>
            </p:cNvPr>
            <p:cNvSpPr/>
            <p:nvPr/>
          </p:nvSpPr>
          <p:spPr>
            <a:xfrm>
              <a:off x="7658682" y="5111204"/>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351CC197-0599-8C9E-E423-2F155D34E10D}"/>
                </a:ext>
              </a:extLst>
            </p:cNvPr>
            <p:cNvSpPr/>
            <p:nvPr/>
          </p:nvSpPr>
          <p:spPr>
            <a:xfrm>
              <a:off x="8747725" y="5733940"/>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84D2EA13-A34D-D50C-0B3C-328DDFC4C6F3}"/>
                </a:ext>
              </a:extLst>
            </p:cNvPr>
            <p:cNvSpPr/>
            <p:nvPr/>
          </p:nvSpPr>
          <p:spPr>
            <a:xfrm>
              <a:off x="8024554" y="573393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grpSp>
      <p:grpSp>
        <p:nvGrpSpPr>
          <p:cNvPr id="45" name="Group 44">
            <a:extLst>
              <a:ext uri="{FF2B5EF4-FFF2-40B4-BE49-F238E27FC236}">
                <a16:creationId xmlns:a16="http://schemas.microsoft.com/office/drawing/2014/main" id="{57DD61A2-5E36-5759-28AF-D5C1F0D6D68D}"/>
              </a:ext>
            </a:extLst>
          </p:cNvPr>
          <p:cNvGrpSpPr/>
          <p:nvPr/>
        </p:nvGrpSpPr>
        <p:grpSpPr>
          <a:xfrm>
            <a:off x="448330" y="497159"/>
            <a:ext cx="1602265" cy="5212770"/>
            <a:chOff x="448330" y="497159"/>
            <a:chExt cx="1602265" cy="5212770"/>
          </a:xfrm>
        </p:grpSpPr>
        <p:grpSp>
          <p:nvGrpSpPr>
            <p:cNvPr id="13" name="Group 12">
              <a:extLst>
                <a:ext uri="{FF2B5EF4-FFF2-40B4-BE49-F238E27FC236}">
                  <a16:creationId xmlns:a16="http://schemas.microsoft.com/office/drawing/2014/main" id="{40C7AA93-C9B0-997F-C588-068FEDC87592}"/>
                </a:ext>
              </a:extLst>
            </p:cNvPr>
            <p:cNvGrpSpPr/>
            <p:nvPr/>
          </p:nvGrpSpPr>
          <p:grpSpPr>
            <a:xfrm rot="5400000">
              <a:off x="-1361044" y="2351432"/>
              <a:ext cx="5212770" cy="1504224"/>
              <a:chOff x="8036172" y="3249408"/>
              <a:chExt cx="8608056" cy="2483965"/>
            </a:xfrm>
          </p:grpSpPr>
          <p:sp>
            <p:nvSpPr>
              <p:cNvPr id="14" name="Freeform 13">
                <a:extLst>
                  <a:ext uri="{FF2B5EF4-FFF2-40B4-BE49-F238E27FC236}">
                    <a16:creationId xmlns:a16="http://schemas.microsoft.com/office/drawing/2014/main" id="{3423F112-7279-B482-E06E-D4AC29DFE826}"/>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B0967B7D-87B4-8E12-B0A8-9E3E363764E3}"/>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1F6CC459-CB6F-8FA5-7FC5-FFC184F469AF}"/>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bevel/>
              </a:ln>
            </p:spPr>
            <p:txBody>
              <a:bodyPr rtlCol="0" anchor="ctr"/>
              <a:lstStyle/>
              <a:p>
                <a:endParaRPr lang="en-US" dirty="0"/>
              </a:p>
            </p:txBody>
          </p:sp>
          <p:sp>
            <p:nvSpPr>
              <p:cNvPr id="17" name="Freeform 16">
                <a:extLst>
                  <a:ext uri="{FF2B5EF4-FFF2-40B4-BE49-F238E27FC236}">
                    <a16:creationId xmlns:a16="http://schemas.microsoft.com/office/drawing/2014/main" id="{38253EA3-13C1-2113-A34F-E7E5EC93B11D}"/>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D1A1FFC7-E957-D527-B9C3-BA5812BFF092}"/>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599AD2CE-CB52-ED09-D422-320650F4497A}"/>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5F6EA25A-0FC2-7F4D-C811-3E988FC7E483}"/>
                  </a:ext>
                </a:extLst>
              </p:cNvPr>
              <p:cNvSpPr/>
              <p:nvPr/>
            </p:nvSpPr>
            <p:spPr>
              <a:xfrm>
                <a:off x="1198502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CBB51450-1C23-9D35-696F-228FD0A46F05}"/>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58EAF757-9853-1751-0BA0-B33BB7B7D3B6}"/>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bevel/>
              </a:ln>
            </p:spPr>
            <p:txBody>
              <a:bodyPr rtlCol="0" anchor="ctr"/>
              <a:lstStyle/>
              <a:p>
                <a:endParaRPr lang="en-US" dirty="0"/>
              </a:p>
            </p:txBody>
          </p:sp>
          <p:sp>
            <p:nvSpPr>
              <p:cNvPr id="23" name="Freeform 22">
                <a:extLst>
                  <a:ext uri="{FF2B5EF4-FFF2-40B4-BE49-F238E27FC236}">
                    <a16:creationId xmlns:a16="http://schemas.microsoft.com/office/drawing/2014/main" id="{D085C9BB-7094-9AF5-D363-69D5C8BCEF67}"/>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0300F571-73CB-0BCF-0AA1-ACDA1B2A57FB}"/>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DB79054F-E7DB-9D4D-A958-A1E986D6B190}"/>
                  </a:ext>
                </a:extLst>
              </p:cNvPr>
              <p:cNvSpPr/>
              <p:nvPr/>
            </p:nvSpPr>
            <p:spPr>
              <a:xfrm>
                <a:off x="10911751"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0B5C4A3-FE72-AEAA-B095-08C7102E2780}"/>
                  </a:ext>
                </a:extLst>
              </p:cNvPr>
              <p:cNvSpPr/>
              <p:nvPr/>
            </p:nvSpPr>
            <p:spPr>
              <a:xfrm>
                <a:off x="10911751"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solid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22E87D91-2A7C-3A20-0F14-51DC17AE7DB5}"/>
                  </a:ext>
                </a:extLst>
              </p:cNvPr>
              <p:cNvSpPr/>
              <p:nvPr/>
            </p:nvSpPr>
            <p:spPr>
              <a:xfrm>
                <a:off x="11271436"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30" name="Freeform 29">
                <a:extLst>
                  <a:ext uri="{FF2B5EF4-FFF2-40B4-BE49-F238E27FC236}">
                    <a16:creationId xmlns:a16="http://schemas.microsoft.com/office/drawing/2014/main" id="{C1FFE65C-9380-4F58-75CB-D345AFA2FD15}"/>
                  </a:ext>
                </a:extLst>
              </p:cNvPr>
              <p:cNvSpPr/>
              <p:nvPr/>
            </p:nvSpPr>
            <p:spPr>
              <a:xfrm>
                <a:off x="10907049" y="32494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3D863AD7-1FA7-4EFC-107B-FBA28B8B923C}"/>
                  </a:ext>
                </a:extLst>
              </p:cNvPr>
              <p:cNvSpPr/>
              <p:nvPr/>
            </p:nvSpPr>
            <p:spPr>
              <a:xfrm>
                <a:off x="8753537"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EABA5F7C-644A-6BA7-CEC6-77916BD435F0}"/>
                  </a:ext>
                </a:extLst>
              </p:cNvPr>
              <p:cNvSpPr/>
              <p:nvPr/>
            </p:nvSpPr>
            <p:spPr>
              <a:xfrm>
                <a:off x="9826905" y="3252984"/>
                <a:ext cx="359685"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081CFFB-89A5-62C1-D7AF-2C24075C85C5}"/>
                  </a:ext>
                </a:extLst>
              </p:cNvPr>
              <p:cNvSpPr/>
              <p:nvPr/>
            </p:nvSpPr>
            <p:spPr>
              <a:xfrm>
                <a:off x="9826905" y="3874580"/>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19F3422F-8E4C-1A89-672B-B6ACDD62F8FF}"/>
                  </a:ext>
                </a:extLst>
              </p:cNvPr>
              <p:cNvSpPr/>
              <p:nvPr/>
            </p:nvSpPr>
            <p:spPr>
              <a:xfrm>
                <a:off x="14505207" y="448960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36" name="Freeform 35">
                <a:extLst>
                  <a:ext uri="{FF2B5EF4-FFF2-40B4-BE49-F238E27FC236}">
                    <a16:creationId xmlns:a16="http://schemas.microsoft.com/office/drawing/2014/main" id="{694F2213-78E8-B84C-8FEE-3F0109E4B4E9}"/>
                  </a:ext>
                </a:extLst>
              </p:cNvPr>
              <p:cNvSpPr/>
              <p:nvPr/>
            </p:nvSpPr>
            <p:spPr>
              <a:xfrm>
                <a:off x="8752487"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AF54B488-FC05-4FED-7490-4BF61A323322}"/>
                  </a:ext>
                </a:extLst>
              </p:cNvPr>
              <p:cNvSpPr/>
              <p:nvPr/>
            </p:nvSpPr>
            <p:spPr>
              <a:xfrm>
                <a:off x="8036172" y="448960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38" name="Freeform 37">
                <a:extLst>
                  <a:ext uri="{FF2B5EF4-FFF2-40B4-BE49-F238E27FC236}">
                    <a16:creationId xmlns:a16="http://schemas.microsoft.com/office/drawing/2014/main" id="{259D8DF5-91B9-0AFE-4513-78960F6F5819}"/>
                  </a:ext>
                </a:extLst>
              </p:cNvPr>
              <p:cNvSpPr/>
              <p:nvPr/>
            </p:nvSpPr>
            <p:spPr>
              <a:xfrm>
                <a:off x="13064078" y="5114765"/>
                <a:ext cx="359687" cy="618607"/>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solid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8C0093C4-A77B-2A7F-1158-5E454B37FD21}"/>
                  </a:ext>
                </a:extLst>
              </p:cNvPr>
              <p:cNvSpPr/>
              <p:nvPr/>
            </p:nvSpPr>
            <p:spPr>
              <a:xfrm>
                <a:off x="13423763" y="5114766"/>
                <a:ext cx="719371"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42" name="Freeform 41">
                <a:extLst>
                  <a:ext uri="{FF2B5EF4-FFF2-40B4-BE49-F238E27FC236}">
                    <a16:creationId xmlns:a16="http://schemas.microsoft.com/office/drawing/2014/main" id="{18401C4B-1796-050D-7264-9E8879503DB0}"/>
                  </a:ext>
                </a:extLst>
              </p:cNvPr>
              <p:cNvSpPr/>
              <p:nvPr/>
            </p:nvSpPr>
            <p:spPr>
              <a:xfrm>
                <a:off x="14145519" y="5114766"/>
                <a:ext cx="359685" cy="618607"/>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AD661E7-3252-858D-7C2C-E4C580F1AF40}"/>
                  </a:ext>
                </a:extLst>
              </p:cNvPr>
              <p:cNvSpPr/>
              <p:nvPr/>
            </p:nvSpPr>
            <p:spPr>
              <a:xfrm>
                <a:off x="14147991" y="4489607"/>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EF38330-00AB-BAED-BB6D-3FFA158E5C82}"/>
                  </a:ext>
                </a:extLst>
              </p:cNvPr>
              <p:cNvSpPr/>
              <p:nvPr/>
            </p:nvSpPr>
            <p:spPr>
              <a:xfrm>
                <a:off x="15565167" y="51112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66074F66-3245-63D2-1B40-17C1BB62A201}"/>
                  </a:ext>
                </a:extLst>
              </p:cNvPr>
              <p:cNvSpPr/>
              <p:nvPr/>
            </p:nvSpPr>
            <p:spPr>
              <a:xfrm>
                <a:off x="16284541" y="3871002"/>
                <a:ext cx="359687" cy="618607"/>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solid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B8D0D42-41BC-31CD-B358-05ED0FD5E858}"/>
                  </a:ext>
                </a:extLst>
              </p:cNvPr>
              <p:cNvSpPr/>
              <p:nvPr/>
            </p:nvSpPr>
            <p:spPr>
              <a:xfrm>
                <a:off x="15211272" y="4489610"/>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FAFB225-7C4F-288F-9C8A-28FACF9C863A}"/>
                  </a:ext>
                </a:extLst>
              </p:cNvPr>
              <p:cNvSpPr/>
              <p:nvPr/>
            </p:nvSpPr>
            <p:spPr>
              <a:xfrm>
                <a:off x="15211273" y="3871000"/>
                <a:ext cx="359685" cy="618607"/>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solid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77012FB-ABC3-5B23-33FA-67F5CCCFE54C}"/>
                  </a:ext>
                </a:extLst>
              </p:cNvPr>
              <p:cNvSpPr/>
              <p:nvPr/>
            </p:nvSpPr>
            <p:spPr>
              <a:xfrm>
                <a:off x="15570958" y="387100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bevel/>
              </a:ln>
            </p:spPr>
            <p:txBody>
              <a:bodyPr rtlCol="0" anchor="ctr"/>
              <a:lstStyle/>
              <a:p>
                <a:endParaRPr lang="en-US" dirty="0"/>
              </a:p>
            </p:txBody>
          </p:sp>
        </p:grpSp>
        <p:sp>
          <p:nvSpPr>
            <p:cNvPr id="12" name="Oval 11">
              <a:extLst>
                <a:ext uri="{FF2B5EF4-FFF2-40B4-BE49-F238E27FC236}">
                  <a16:creationId xmlns:a16="http://schemas.microsoft.com/office/drawing/2014/main" id="{7295B992-2EDF-6576-3F46-603BDFD8FBE6}"/>
                </a:ext>
              </a:extLst>
            </p:cNvPr>
            <p:cNvSpPr/>
            <p:nvPr/>
          </p:nvSpPr>
          <p:spPr>
            <a:xfrm>
              <a:off x="1993085" y="1784903"/>
              <a:ext cx="57510" cy="5751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3F652691-0BB2-09F0-2687-9891A02EB822}"/>
                </a:ext>
              </a:extLst>
            </p:cNvPr>
            <p:cNvSpPr/>
            <p:nvPr/>
          </p:nvSpPr>
          <p:spPr>
            <a:xfrm>
              <a:off x="448330" y="3086530"/>
              <a:ext cx="57510" cy="5751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4C5A31AB-A401-FE3A-6E2B-5FD0E4832A8B}"/>
                </a:ext>
              </a:extLst>
            </p:cNvPr>
            <p:cNvSpPr/>
            <p:nvPr/>
          </p:nvSpPr>
          <p:spPr>
            <a:xfrm>
              <a:off x="844828" y="5486184"/>
              <a:ext cx="57510" cy="5751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39452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02900D-47C1-D25E-6A11-CB12127E5EEE}"/>
            </a:ext>
          </a:extLst>
        </p:cNvPr>
        <p:cNvGrpSpPr/>
        <p:nvPr/>
      </p:nvGrpSpPr>
      <p:grpSpPr>
        <a:xfrm>
          <a:off x="0" y="0"/>
          <a:ext cx="0" cy="0"/>
          <a:chOff x="0" y="0"/>
          <a:chExt cx="0" cy="0"/>
        </a:xfrm>
      </p:grpSpPr>
      <p:sp>
        <p:nvSpPr>
          <p:cNvPr id="91" name="Oval 90">
            <a:extLst>
              <a:ext uri="{FF2B5EF4-FFF2-40B4-BE49-F238E27FC236}">
                <a16:creationId xmlns:a16="http://schemas.microsoft.com/office/drawing/2014/main" id="{CD4BF806-3C34-B729-D005-641D1D6E8158}"/>
              </a:ext>
            </a:extLst>
          </p:cNvPr>
          <p:cNvSpPr/>
          <p:nvPr/>
        </p:nvSpPr>
        <p:spPr>
          <a:xfrm>
            <a:off x="495301" y="1627157"/>
            <a:ext cx="6812162" cy="6812162"/>
          </a:xfrm>
          <a:prstGeom prst="ellipse">
            <a:avLst/>
          </a:prstGeom>
          <a:solidFill>
            <a:schemeClr val="accent1">
              <a:alpha val="595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BC5227B-697F-FA37-801B-EA84A2BB44AB}"/>
              </a:ext>
            </a:extLst>
          </p:cNvPr>
          <p:cNvSpPr txBox="1"/>
          <p:nvPr/>
        </p:nvSpPr>
        <p:spPr>
          <a:xfrm>
            <a:off x="9072748" y="6044540"/>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0A16D24B-A15E-61D0-05E4-69C38C863EB3}"/>
              </a:ext>
            </a:extLst>
          </p:cNvPr>
          <p:cNvSpPr txBox="1"/>
          <p:nvPr/>
        </p:nvSpPr>
        <p:spPr>
          <a:xfrm>
            <a:off x="-957431" y="4077148"/>
            <a:ext cx="184731" cy="369332"/>
          </a:xfrm>
          <a:prstGeom prst="rect">
            <a:avLst/>
          </a:prstGeom>
          <a:noFill/>
        </p:spPr>
        <p:txBody>
          <a:bodyPr wrap="none" rtlCol="0">
            <a:spAutoFit/>
          </a:bodyPr>
          <a:lstStyle/>
          <a:p>
            <a:endParaRPr lang="en-US" dirty="0"/>
          </a:p>
        </p:txBody>
      </p:sp>
      <p:sp>
        <p:nvSpPr>
          <p:cNvPr id="25" name="Slide Number Placeholder 4">
            <a:extLst>
              <a:ext uri="{FF2B5EF4-FFF2-40B4-BE49-F238E27FC236}">
                <a16:creationId xmlns:a16="http://schemas.microsoft.com/office/drawing/2014/main" id="{DF87287A-2F66-AC13-7787-F84EB4AC5E7B}"/>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chemeClr val="bg1">
                    <a:alpha val="19000"/>
                  </a:scheme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23</a:t>
            </a:fld>
            <a:endParaRPr kumimoji="0" lang="en-US" sz="700" b="0" i="0" u="none" strike="noStrike" kern="1200" cap="none" spc="0" normalizeH="0" baseline="0" noProof="0" dirty="0">
              <a:ln>
                <a:noFill/>
              </a:ln>
              <a:solidFill>
                <a:schemeClr val="bg1">
                  <a:alpha val="19000"/>
                </a:schemeClr>
              </a:solidFill>
              <a:effectLst/>
              <a:uLnTx/>
              <a:uFillTx/>
              <a:latin typeface="Poppins" pitchFamily="2" charset="77"/>
              <a:cs typeface="Poppins" pitchFamily="2" charset="77"/>
              <a:sym typeface="Poppins"/>
            </a:endParaRPr>
          </a:p>
        </p:txBody>
      </p:sp>
      <p:pic>
        <p:nvPicPr>
          <p:cNvPr id="74" name="Picture 73" descr="A blue and black logo&#10;&#10;Description automatically generated">
            <a:extLst>
              <a:ext uri="{FF2B5EF4-FFF2-40B4-BE49-F238E27FC236}">
                <a16:creationId xmlns:a16="http://schemas.microsoft.com/office/drawing/2014/main" id="{CE4CF3C7-2535-677E-EB33-3AEB8E98377B}"/>
              </a:ext>
            </a:extLst>
          </p:cNvPr>
          <p:cNvPicPr>
            <a:picLocks noChangeAspect="1"/>
          </p:cNvPicPr>
          <p:nvPr/>
        </p:nvPicPr>
        <p:blipFill>
          <a:blip r:embed="rId3"/>
          <a:stretch>
            <a:fillRect/>
          </a:stretch>
        </p:blipFill>
        <p:spPr>
          <a:xfrm>
            <a:off x="6495752" y="331145"/>
            <a:ext cx="897270" cy="256160"/>
          </a:xfrm>
          <a:prstGeom prst="rect">
            <a:avLst/>
          </a:prstGeom>
        </p:spPr>
      </p:pic>
      <p:grpSp>
        <p:nvGrpSpPr>
          <p:cNvPr id="21" name="Group 20">
            <a:extLst>
              <a:ext uri="{FF2B5EF4-FFF2-40B4-BE49-F238E27FC236}">
                <a16:creationId xmlns:a16="http://schemas.microsoft.com/office/drawing/2014/main" id="{99A48012-91E7-548A-8DF6-603F0CEE2790}"/>
              </a:ext>
            </a:extLst>
          </p:cNvPr>
          <p:cNvGrpSpPr/>
          <p:nvPr/>
        </p:nvGrpSpPr>
        <p:grpSpPr>
          <a:xfrm>
            <a:off x="6847677" y="4917003"/>
            <a:ext cx="471750" cy="4184806"/>
            <a:chOff x="1472335" y="3189472"/>
            <a:chExt cx="471750" cy="4184806"/>
          </a:xfrm>
        </p:grpSpPr>
        <p:grpSp>
          <p:nvGrpSpPr>
            <p:cNvPr id="22" name="Group 21">
              <a:extLst>
                <a:ext uri="{FF2B5EF4-FFF2-40B4-BE49-F238E27FC236}">
                  <a16:creationId xmlns:a16="http://schemas.microsoft.com/office/drawing/2014/main" id="{8871446D-A96F-F524-EF18-7A4D3511E2A6}"/>
                </a:ext>
              </a:extLst>
            </p:cNvPr>
            <p:cNvGrpSpPr/>
            <p:nvPr/>
          </p:nvGrpSpPr>
          <p:grpSpPr>
            <a:xfrm rot="16200000">
              <a:off x="659993" y="6090186"/>
              <a:ext cx="2096434" cy="471750"/>
              <a:chOff x="88616" y="8213726"/>
              <a:chExt cx="755712" cy="170255"/>
            </a:xfrm>
          </p:grpSpPr>
          <p:grpSp>
            <p:nvGrpSpPr>
              <p:cNvPr id="40" name="Group 39">
                <a:extLst>
                  <a:ext uri="{FF2B5EF4-FFF2-40B4-BE49-F238E27FC236}">
                    <a16:creationId xmlns:a16="http://schemas.microsoft.com/office/drawing/2014/main" id="{2BFD4C7D-DFBC-5EFF-7CC1-C24FB2EFFFDF}"/>
                  </a:ext>
                </a:extLst>
              </p:cNvPr>
              <p:cNvGrpSpPr/>
              <p:nvPr/>
            </p:nvGrpSpPr>
            <p:grpSpPr>
              <a:xfrm>
                <a:off x="88616" y="8213726"/>
                <a:ext cx="755712" cy="170255"/>
                <a:chOff x="88616" y="8157882"/>
                <a:chExt cx="755712" cy="226099"/>
              </a:xfrm>
            </p:grpSpPr>
            <p:cxnSp>
              <p:nvCxnSpPr>
                <p:cNvPr id="50" name="Straight Connector 49">
                  <a:extLst>
                    <a:ext uri="{FF2B5EF4-FFF2-40B4-BE49-F238E27FC236}">
                      <a16:creationId xmlns:a16="http://schemas.microsoft.com/office/drawing/2014/main" id="{262084E7-1DAF-6651-08EF-D36FAC311402}"/>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F6F5CDD-764F-B945-B814-C8B5637981F3}"/>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F4542AB-C01E-681A-1AF7-F0CAF0C821CD}"/>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55C70623-4C70-50EA-B466-5A9FC40AA448}"/>
                  </a:ext>
                </a:extLst>
              </p:cNvPr>
              <p:cNvGrpSpPr/>
              <p:nvPr/>
            </p:nvGrpSpPr>
            <p:grpSpPr>
              <a:xfrm>
                <a:off x="173130" y="8308975"/>
                <a:ext cx="605163" cy="75006"/>
                <a:chOff x="173130" y="8289549"/>
                <a:chExt cx="605163" cy="94432"/>
              </a:xfrm>
            </p:grpSpPr>
            <p:cxnSp>
              <p:nvCxnSpPr>
                <p:cNvPr id="42" name="Straight Connector 41">
                  <a:extLst>
                    <a:ext uri="{FF2B5EF4-FFF2-40B4-BE49-F238E27FC236}">
                      <a16:creationId xmlns:a16="http://schemas.microsoft.com/office/drawing/2014/main" id="{D08D28BB-A8AE-3518-3432-D0DA2A4C3B20}"/>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65CC493-ADEE-66D1-137F-BB1BB9D7A913}"/>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EC87692-69BD-213C-B869-4DF81007032F}"/>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7CFD09A-514F-FAF5-176C-EDBC7BF9196B}"/>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FEF874A-269D-C2F3-E860-BA411EFDA239}"/>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82507C0-3659-76DC-05DF-EEF916EDC68F}"/>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6F1015D-69A6-E178-2C99-D3C2EC91AE06}"/>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8C768AF-8BF4-EBF9-F7A6-3EF418F6253F}"/>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B12EC0F4-61D6-99D5-813E-6146FB5C8792}"/>
                </a:ext>
              </a:extLst>
            </p:cNvPr>
            <p:cNvGrpSpPr/>
            <p:nvPr/>
          </p:nvGrpSpPr>
          <p:grpSpPr>
            <a:xfrm rot="16200000">
              <a:off x="777219" y="3884588"/>
              <a:ext cx="1861982" cy="471750"/>
              <a:chOff x="173130" y="8213726"/>
              <a:chExt cx="671198" cy="170255"/>
            </a:xfrm>
          </p:grpSpPr>
          <p:grpSp>
            <p:nvGrpSpPr>
              <p:cNvPr id="24" name="Group 23">
                <a:extLst>
                  <a:ext uri="{FF2B5EF4-FFF2-40B4-BE49-F238E27FC236}">
                    <a16:creationId xmlns:a16="http://schemas.microsoft.com/office/drawing/2014/main" id="{92D5DBFD-91D3-FC87-9D6F-A6A465FC2EF9}"/>
                  </a:ext>
                </a:extLst>
              </p:cNvPr>
              <p:cNvGrpSpPr/>
              <p:nvPr/>
            </p:nvGrpSpPr>
            <p:grpSpPr>
              <a:xfrm>
                <a:off x="466298" y="8213726"/>
                <a:ext cx="378030" cy="170255"/>
                <a:chOff x="466298" y="8157882"/>
                <a:chExt cx="378030" cy="226099"/>
              </a:xfrm>
            </p:grpSpPr>
            <p:cxnSp>
              <p:nvCxnSpPr>
                <p:cNvPr id="38" name="Straight Connector 37">
                  <a:extLst>
                    <a:ext uri="{FF2B5EF4-FFF2-40B4-BE49-F238E27FC236}">
                      <a16:creationId xmlns:a16="http://schemas.microsoft.com/office/drawing/2014/main" id="{98264F37-9C04-04CF-C483-121C249FA386}"/>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47705E6-1462-F614-5436-F88CB1771F10}"/>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9D4DBC50-4FCF-7A0D-5D2B-2AFB854382F3}"/>
                  </a:ext>
                </a:extLst>
              </p:cNvPr>
              <p:cNvGrpSpPr/>
              <p:nvPr/>
            </p:nvGrpSpPr>
            <p:grpSpPr>
              <a:xfrm>
                <a:off x="173130" y="8308975"/>
                <a:ext cx="605163" cy="75006"/>
                <a:chOff x="173130" y="8289549"/>
                <a:chExt cx="605163" cy="94432"/>
              </a:xfrm>
            </p:grpSpPr>
            <p:cxnSp>
              <p:nvCxnSpPr>
                <p:cNvPr id="27" name="Straight Connector 26">
                  <a:extLst>
                    <a:ext uri="{FF2B5EF4-FFF2-40B4-BE49-F238E27FC236}">
                      <a16:creationId xmlns:a16="http://schemas.microsoft.com/office/drawing/2014/main" id="{B181859B-A45E-E6AA-8B05-AEE2B51ADE8D}"/>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9E9A027-3B8D-F0B5-2F33-DE39800AB4A4}"/>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993F97-0C88-417C-65BE-6900CE898A69}"/>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CFF34C3-F155-24B4-DAAA-67D3026F16E4}"/>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5A52EC1-9479-7CE1-025F-48355622AACE}"/>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729137-FDC4-88A0-3132-B6AA3CFF7007}"/>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18C2A50-7A97-4C58-37E4-31B7951F20F7}"/>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F6ED43D-9141-F198-C468-624586736E7E}"/>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46" name="Group 145">
            <a:extLst>
              <a:ext uri="{FF2B5EF4-FFF2-40B4-BE49-F238E27FC236}">
                <a16:creationId xmlns:a16="http://schemas.microsoft.com/office/drawing/2014/main" id="{035DEAF0-11BB-2F15-8DC4-45AB16CCFED3}"/>
              </a:ext>
            </a:extLst>
          </p:cNvPr>
          <p:cNvGrpSpPr/>
          <p:nvPr/>
        </p:nvGrpSpPr>
        <p:grpSpPr>
          <a:xfrm>
            <a:off x="5284632" y="1269333"/>
            <a:ext cx="920268" cy="920268"/>
            <a:chOff x="2585193" y="867598"/>
            <a:chExt cx="920268" cy="920268"/>
          </a:xfrm>
        </p:grpSpPr>
        <p:sp>
          <p:nvSpPr>
            <p:cNvPr id="98" name="Rectangle 97">
              <a:extLst>
                <a:ext uri="{FF2B5EF4-FFF2-40B4-BE49-F238E27FC236}">
                  <a16:creationId xmlns:a16="http://schemas.microsoft.com/office/drawing/2014/main" id="{3A9C0E35-5DED-66F2-A6BC-B90FD8069767}"/>
                </a:ext>
              </a:extLst>
            </p:cNvPr>
            <p:cNvSpPr/>
            <p:nvPr/>
          </p:nvSpPr>
          <p:spPr>
            <a:xfrm>
              <a:off x="2585193" y="867598"/>
              <a:ext cx="920268" cy="92026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8" name="TextBox 117">
              <a:extLst>
                <a:ext uri="{FF2B5EF4-FFF2-40B4-BE49-F238E27FC236}">
                  <a16:creationId xmlns:a16="http://schemas.microsoft.com/office/drawing/2014/main" id="{496EC59B-54FD-DD0C-CEB0-4A8744BBDCE4}"/>
                </a:ext>
              </a:extLst>
            </p:cNvPr>
            <p:cNvSpPr txBox="1"/>
            <p:nvPr/>
          </p:nvSpPr>
          <p:spPr>
            <a:xfrm>
              <a:off x="2650721" y="1118684"/>
              <a:ext cx="832926" cy="492443"/>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600" b="0" i="0" u="none" strike="noStrike" kern="1200" cap="none" normalizeH="0" baseline="0" noProof="0" dirty="0">
                  <a:ln>
                    <a:noFill/>
                  </a:ln>
                  <a:effectLst/>
                  <a:uLnTx/>
                  <a:uFillTx/>
                  <a:latin typeface="Poppins Light" pitchFamily="2" charset="77"/>
                  <a:ea typeface="+mn-ea"/>
                  <a:cs typeface="Poppins Light" pitchFamily="2" charset="77"/>
                </a:rPr>
                <a:t>OOH</a:t>
              </a:r>
              <a:endParaRPr kumimoji="0" lang="en-US" sz="26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140" name="TextBox 139">
              <a:extLst>
                <a:ext uri="{FF2B5EF4-FFF2-40B4-BE49-F238E27FC236}">
                  <a16:creationId xmlns:a16="http://schemas.microsoft.com/office/drawing/2014/main" id="{66A68A00-BAA0-72E1-3DF2-7A95E71320CF}"/>
                </a:ext>
              </a:extLst>
            </p:cNvPr>
            <p:cNvSpPr txBox="1"/>
            <p:nvPr/>
          </p:nvSpPr>
          <p:spPr>
            <a:xfrm>
              <a:off x="2675063" y="1552181"/>
              <a:ext cx="728932" cy="215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800" u="none" strike="noStrike" kern="1200" cap="none" normalizeH="0" baseline="0" noProof="0" dirty="0" err="1">
                  <a:ln>
                    <a:noFill/>
                  </a:ln>
                  <a:effectLst/>
                  <a:uLnTx/>
                  <a:uFillTx/>
                  <a:latin typeface="Poppins" pitchFamily="2" charset="77"/>
                  <a:cs typeface="Poppins" pitchFamily="2" charset="77"/>
                </a:rPr>
                <a:t>Açık</a:t>
              </a:r>
              <a:r>
                <a:rPr kumimoji="0" lang="en-US" sz="800" u="none" strike="noStrike" kern="1200" cap="none" normalizeH="0" baseline="0" noProof="0" dirty="0">
                  <a:ln>
                    <a:noFill/>
                  </a:ln>
                  <a:effectLst/>
                  <a:uLnTx/>
                  <a:uFillTx/>
                  <a:latin typeface="Poppins" pitchFamily="2" charset="77"/>
                  <a:cs typeface="Poppins" pitchFamily="2" charset="77"/>
                </a:rPr>
                <a:t> </a:t>
              </a:r>
              <a:r>
                <a:rPr kumimoji="0" lang="en-US" sz="800" u="none" strike="noStrike" kern="1200" cap="none" normalizeH="0" baseline="0" noProof="0" dirty="0" err="1">
                  <a:ln>
                    <a:noFill/>
                  </a:ln>
                  <a:effectLst/>
                  <a:uLnTx/>
                  <a:uFillTx/>
                  <a:latin typeface="Poppins" pitchFamily="2" charset="77"/>
                  <a:cs typeface="Poppins" pitchFamily="2" charset="77"/>
                </a:rPr>
                <a:t>hava</a:t>
              </a:r>
              <a:endParaRPr kumimoji="0" lang="en-US" sz="800" u="none" strike="noStrike" kern="1200" cap="none" normalizeH="0" baseline="30000" noProof="0" dirty="0">
                <a:ln>
                  <a:noFill/>
                </a:ln>
                <a:effectLst/>
                <a:uLnTx/>
                <a:uFillTx/>
                <a:latin typeface="Poppins" pitchFamily="2" charset="77"/>
                <a:cs typeface="Poppins" pitchFamily="2" charset="77"/>
              </a:endParaRPr>
            </a:p>
          </p:txBody>
        </p:sp>
      </p:grpSp>
      <p:sp>
        <p:nvSpPr>
          <p:cNvPr id="148" name="TextBox 147">
            <a:extLst>
              <a:ext uri="{FF2B5EF4-FFF2-40B4-BE49-F238E27FC236}">
                <a16:creationId xmlns:a16="http://schemas.microsoft.com/office/drawing/2014/main" id="{4D03CCF3-4C72-4753-6C76-F19FE0D97513}"/>
              </a:ext>
            </a:extLst>
          </p:cNvPr>
          <p:cNvSpPr txBox="1"/>
          <p:nvPr/>
        </p:nvSpPr>
        <p:spPr>
          <a:xfrm>
            <a:off x="1799063" y="7472023"/>
            <a:ext cx="4404790" cy="560923"/>
          </a:xfrm>
          <a:prstGeom prst="rect">
            <a:avLst/>
          </a:prstGeom>
          <a:noFill/>
        </p:spPr>
        <p:txBody>
          <a:bodyPr wrap="square" lIns="91440" tIns="45720" rIns="91440" bIns="45720" anchor="t">
            <a:spAutoFit/>
          </a:bodyPr>
          <a:lstStyle/>
          <a:p>
            <a:pPr>
              <a:lnSpc>
                <a:spcPct val="110000"/>
              </a:lnSpc>
              <a:defRPr/>
            </a:pPr>
            <a:r>
              <a:rPr lang="en-US" sz="1400" spc="40" dirty="0" err="1">
                <a:latin typeface="Poppins"/>
                <a:cs typeface="Poppins"/>
              </a:rPr>
              <a:t>Açık</a:t>
            </a:r>
            <a:r>
              <a:rPr lang="en-US" sz="1400" spc="40" dirty="0">
                <a:latin typeface="Poppins"/>
                <a:cs typeface="Poppins"/>
              </a:rPr>
              <a:t> </a:t>
            </a:r>
            <a:r>
              <a:rPr lang="en-US" sz="1400" spc="40" dirty="0" err="1">
                <a:latin typeface="Poppins"/>
                <a:cs typeface="Poppins"/>
              </a:rPr>
              <a:t>hava</a:t>
            </a:r>
            <a:r>
              <a:rPr lang="en-US" sz="1400" spc="40" dirty="0">
                <a:latin typeface="Poppins"/>
                <a:cs typeface="Poppins"/>
              </a:rPr>
              <a:t> hem </a:t>
            </a:r>
            <a:r>
              <a:rPr lang="en-US" sz="1400" spc="40" dirty="0" err="1">
                <a:latin typeface="Poppins"/>
                <a:cs typeface="Poppins"/>
              </a:rPr>
              <a:t>statik</a:t>
            </a:r>
            <a:r>
              <a:rPr lang="en-US" sz="1400" spc="40" dirty="0">
                <a:latin typeface="Poppins"/>
                <a:cs typeface="Poppins"/>
              </a:rPr>
              <a:t> hem de </a:t>
            </a:r>
            <a:r>
              <a:rPr lang="en-US" sz="1400" spc="40" dirty="0" err="1">
                <a:latin typeface="Poppins"/>
                <a:cs typeface="Poppins"/>
              </a:rPr>
              <a:t>dijital</a:t>
            </a:r>
            <a:r>
              <a:rPr lang="en-US" sz="1400" spc="40" dirty="0">
                <a:latin typeface="Poppins"/>
                <a:cs typeface="Poppins"/>
              </a:rPr>
              <a:t> </a:t>
            </a:r>
            <a:r>
              <a:rPr lang="en-US" sz="1400" spc="40" dirty="0" err="1">
                <a:latin typeface="Poppins"/>
                <a:cs typeface="Poppins"/>
              </a:rPr>
              <a:t>reklam</a:t>
            </a:r>
            <a:r>
              <a:rPr lang="en-US" sz="1400" spc="40" dirty="0">
                <a:latin typeface="Poppins"/>
                <a:cs typeface="Poppins"/>
              </a:rPr>
              <a:t> </a:t>
            </a:r>
            <a:r>
              <a:rPr lang="en-US" sz="1400" spc="40" dirty="0" err="1">
                <a:latin typeface="Poppins"/>
                <a:cs typeface="Poppins"/>
              </a:rPr>
              <a:t>panolarını</a:t>
            </a:r>
            <a:r>
              <a:rPr lang="en-US" sz="1400" spc="40" dirty="0">
                <a:latin typeface="Poppins"/>
                <a:cs typeface="Poppins"/>
              </a:rPr>
              <a:t> </a:t>
            </a:r>
            <a:r>
              <a:rPr lang="en-US" sz="1400" spc="40" dirty="0" err="1">
                <a:latin typeface="Poppins"/>
                <a:cs typeface="Poppins"/>
              </a:rPr>
              <a:t>içerir</a:t>
            </a:r>
            <a:r>
              <a:rPr lang="en-US" sz="1400" spc="40" dirty="0">
                <a:latin typeface="Poppins"/>
                <a:cs typeface="Poppins"/>
              </a:rPr>
              <a:t>.</a:t>
            </a:r>
          </a:p>
        </p:txBody>
      </p:sp>
      <p:grpSp>
        <p:nvGrpSpPr>
          <p:cNvPr id="4" name="Group 3">
            <a:extLst>
              <a:ext uri="{FF2B5EF4-FFF2-40B4-BE49-F238E27FC236}">
                <a16:creationId xmlns:a16="http://schemas.microsoft.com/office/drawing/2014/main" id="{CDBAE88D-DD92-468B-BF7A-6E015EA93F55}"/>
              </a:ext>
            </a:extLst>
          </p:cNvPr>
          <p:cNvGrpSpPr/>
          <p:nvPr/>
        </p:nvGrpSpPr>
        <p:grpSpPr>
          <a:xfrm>
            <a:off x="6853473" y="9317238"/>
            <a:ext cx="473767" cy="474462"/>
            <a:chOff x="8094113" y="5776238"/>
            <a:chExt cx="3738441" cy="3743928"/>
          </a:xfrm>
        </p:grpSpPr>
        <p:sp>
          <p:nvSpPr>
            <p:cNvPr id="7" name="Freeform 6">
              <a:extLst>
                <a:ext uri="{FF2B5EF4-FFF2-40B4-BE49-F238E27FC236}">
                  <a16:creationId xmlns:a16="http://schemas.microsoft.com/office/drawing/2014/main" id="{A072D7FE-42A4-A4E6-08D6-2443478A1822}"/>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E8A1F567-F373-85E8-577A-AB6EE9AA7C59}"/>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B0E2743E-F70B-0307-0D23-73019EB6ADB4}"/>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4667F0D2-93D0-666A-A540-A00B6034CD21}"/>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endParaRPr lang="en-US" dirty="0"/>
            </a:p>
          </p:txBody>
        </p:sp>
      </p:grpSp>
      <p:grpSp>
        <p:nvGrpSpPr>
          <p:cNvPr id="12" name="Group 11">
            <a:extLst>
              <a:ext uri="{FF2B5EF4-FFF2-40B4-BE49-F238E27FC236}">
                <a16:creationId xmlns:a16="http://schemas.microsoft.com/office/drawing/2014/main" id="{113E8DCB-D260-FAA8-C5E8-512D856ED202}"/>
              </a:ext>
            </a:extLst>
          </p:cNvPr>
          <p:cNvGrpSpPr/>
          <p:nvPr/>
        </p:nvGrpSpPr>
        <p:grpSpPr>
          <a:xfrm>
            <a:off x="1577022" y="2721163"/>
            <a:ext cx="4638247" cy="4616074"/>
            <a:chOff x="625350" y="1428466"/>
            <a:chExt cx="4638247" cy="4616074"/>
          </a:xfrm>
        </p:grpSpPr>
        <p:grpSp>
          <p:nvGrpSpPr>
            <p:cNvPr id="13" name="Group 12">
              <a:extLst>
                <a:ext uri="{FF2B5EF4-FFF2-40B4-BE49-F238E27FC236}">
                  <a16:creationId xmlns:a16="http://schemas.microsoft.com/office/drawing/2014/main" id="{4499588B-0DEA-1B66-8AD4-51D55660DA4F}"/>
                </a:ext>
              </a:extLst>
            </p:cNvPr>
            <p:cNvGrpSpPr/>
            <p:nvPr/>
          </p:nvGrpSpPr>
          <p:grpSpPr>
            <a:xfrm>
              <a:off x="627632" y="1428466"/>
              <a:ext cx="4635965" cy="4616074"/>
              <a:chOff x="1136193" y="1004490"/>
              <a:chExt cx="6217163" cy="6190488"/>
            </a:xfrm>
          </p:grpSpPr>
          <p:sp>
            <p:nvSpPr>
              <p:cNvPr id="15" name="Rectangle 14">
                <a:extLst>
                  <a:ext uri="{FF2B5EF4-FFF2-40B4-BE49-F238E27FC236}">
                    <a16:creationId xmlns:a16="http://schemas.microsoft.com/office/drawing/2014/main" id="{0DD35AF0-A9ED-0EE2-88F4-419724005A92}"/>
                  </a:ext>
                </a:extLst>
              </p:cNvPr>
              <p:cNvSpPr/>
              <p:nvPr/>
            </p:nvSpPr>
            <p:spPr>
              <a:xfrm>
                <a:off x="1136193" y="1004490"/>
                <a:ext cx="6190488" cy="6190488"/>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TextBox 15">
                <a:extLst>
                  <a:ext uri="{FF2B5EF4-FFF2-40B4-BE49-F238E27FC236}">
                    <a16:creationId xmlns:a16="http://schemas.microsoft.com/office/drawing/2014/main" id="{AECF00D1-930B-8D09-BD88-6B61347EFB5C}"/>
                  </a:ext>
                </a:extLst>
              </p:cNvPr>
              <p:cNvSpPr txBox="1"/>
              <p:nvPr/>
            </p:nvSpPr>
            <p:spPr>
              <a:xfrm>
                <a:off x="1311734" y="2662583"/>
                <a:ext cx="6041622" cy="3219454"/>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kumimoji="0" lang="en-US" sz="15000" b="0" i="0" u="none" strike="noStrike" kern="1200" cap="none" spc="-300" normalizeH="0" baseline="0" noProof="0" dirty="0">
                    <a:ln>
                      <a:noFill/>
                    </a:ln>
                    <a:solidFill>
                      <a:schemeClr val="accent1"/>
                    </a:solidFill>
                    <a:effectLst/>
                    <a:uLnTx/>
                    <a:uFillTx/>
                    <a:latin typeface="Poppins Light" pitchFamily="2" charset="77"/>
                    <a:ea typeface="+mn-ea"/>
                    <a:cs typeface="Poppins Light" pitchFamily="2" charset="77"/>
                  </a:rPr>
                  <a:t>OOH</a:t>
                </a:r>
              </a:p>
            </p:txBody>
          </p:sp>
          <p:sp>
            <p:nvSpPr>
              <p:cNvPr id="17" name="TextBox 16">
                <a:extLst>
                  <a:ext uri="{FF2B5EF4-FFF2-40B4-BE49-F238E27FC236}">
                    <a16:creationId xmlns:a16="http://schemas.microsoft.com/office/drawing/2014/main" id="{0178718F-DAB2-AA11-576C-E4DA687B9BF5}"/>
                  </a:ext>
                </a:extLst>
              </p:cNvPr>
              <p:cNvSpPr txBox="1"/>
              <p:nvPr/>
            </p:nvSpPr>
            <p:spPr>
              <a:xfrm>
                <a:off x="1514807" y="5711898"/>
                <a:ext cx="4744294" cy="1090349"/>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lang="en-US" sz="4000" dirty="0" err="1">
                    <a:solidFill>
                      <a:schemeClr val="accent1"/>
                    </a:solidFill>
                    <a:latin typeface="Poppins Light" pitchFamily="2" charset="77"/>
                    <a:cs typeface="Poppins Light" pitchFamily="2" charset="77"/>
                  </a:rPr>
                  <a:t>Açık</a:t>
                </a:r>
                <a:r>
                  <a:rPr lang="en-US" sz="4000" dirty="0">
                    <a:solidFill>
                      <a:schemeClr val="accent1"/>
                    </a:solidFill>
                    <a:latin typeface="Poppins Light" pitchFamily="2" charset="77"/>
                    <a:cs typeface="Poppins Light" pitchFamily="2" charset="77"/>
                  </a:rPr>
                  <a:t> </a:t>
                </a:r>
                <a:r>
                  <a:rPr lang="en-US" sz="4000" dirty="0" err="1">
                    <a:solidFill>
                      <a:schemeClr val="accent1"/>
                    </a:solidFill>
                    <a:latin typeface="Poppins Light" pitchFamily="2" charset="77"/>
                    <a:cs typeface="Poppins Light" pitchFamily="2" charset="77"/>
                  </a:rPr>
                  <a:t>hava</a:t>
                </a:r>
                <a:endParaRPr lang="en-US" sz="4000" dirty="0">
                  <a:solidFill>
                    <a:schemeClr val="accent1"/>
                  </a:solidFill>
                  <a:latin typeface="Poppins Light" pitchFamily="2" charset="77"/>
                  <a:cs typeface="Poppins Light" pitchFamily="2" charset="77"/>
                </a:endParaRPr>
              </a:p>
            </p:txBody>
          </p:sp>
          <p:sp>
            <p:nvSpPr>
              <p:cNvPr id="18" name="TextBox 17">
                <a:extLst>
                  <a:ext uri="{FF2B5EF4-FFF2-40B4-BE49-F238E27FC236}">
                    <a16:creationId xmlns:a16="http://schemas.microsoft.com/office/drawing/2014/main" id="{A8E3B7E6-4F4E-8C9A-671D-D0F32A4D1C8E}"/>
                  </a:ext>
                </a:extLst>
              </p:cNvPr>
              <p:cNvSpPr txBox="1"/>
              <p:nvPr/>
            </p:nvSpPr>
            <p:spPr>
              <a:xfrm>
                <a:off x="1496947" y="1392042"/>
                <a:ext cx="2400966" cy="1238252"/>
              </a:xfrm>
              <a:prstGeom prst="rect">
                <a:avLst/>
              </a:prstGeom>
              <a:noFill/>
            </p:spPr>
            <p:txBody>
              <a:bodyPr wrap="square" lIns="0" tIns="45720" rIns="91440" bIns="45720" anchor="t">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lang="en-US" sz="6600" spc="-150" dirty="0">
                    <a:solidFill>
                      <a:schemeClr val="accent1"/>
                    </a:solidFill>
                    <a:latin typeface="Poppins Light"/>
                    <a:cs typeface="Poppins Light"/>
                  </a:rPr>
                  <a:t>7.1</a:t>
                </a:r>
                <a:r>
                  <a:rPr kumimoji="0" lang="en-US" sz="6600" b="0" i="0" u="none" strike="noStrike" kern="1200" cap="none" spc="-150" normalizeH="0" baseline="30000" noProof="0" dirty="0">
                    <a:ln>
                      <a:noFill/>
                    </a:ln>
                    <a:solidFill>
                      <a:schemeClr val="accent1"/>
                    </a:solidFill>
                    <a:effectLst/>
                    <a:uLnTx/>
                    <a:uFillTx/>
                    <a:latin typeface="Poppins Light"/>
                    <a:cs typeface="Poppins Light"/>
                  </a:rPr>
                  <a:t>%</a:t>
                </a:r>
              </a:p>
            </p:txBody>
          </p:sp>
        </p:grpSp>
        <p:sp>
          <p:nvSpPr>
            <p:cNvPr id="14" name="Rectangle 13">
              <a:extLst>
                <a:ext uri="{FF2B5EF4-FFF2-40B4-BE49-F238E27FC236}">
                  <a16:creationId xmlns:a16="http://schemas.microsoft.com/office/drawing/2014/main" id="{DDC16E3A-D833-81F1-C885-BF9E23471F0B}"/>
                </a:ext>
              </a:extLst>
            </p:cNvPr>
            <p:cNvSpPr/>
            <p:nvPr/>
          </p:nvSpPr>
          <p:spPr>
            <a:xfrm>
              <a:off x="625350" y="5865827"/>
              <a:ext cx="4616074" cy="178713"/>
            </a:xfrm>
            <a:prstGeom prst="rect">
              <a:avLst/>
            </a:prstGeom>
            <a:solidFill>
              <a:schemeClr val="accent1"/>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cxnSp>
        <p:nvCxnSpPr>
          <p:cNvPr id="60" name="Straight Connector 59">
            <a:extLst>
              <a:ext uri="{FF2B5EF4-FFF2-40B4-BE49-F238E27FC236}">
                <a16:creationId xmlns:a16="http://schemas.microsoft.com/office/drawing/2014/main" id="{D0260493-14D8-B228-C9FD-5A2F8EB24BCD}"/>
              </a:ext>
            </a:extLst>
          </p:cNvPr>
          <p:cNvCxnSpPr>
            <a:cxnSpLocks/>
          </p:cNvCxnSpPr>
          <p:nvPr/>
        </p:nvCxnSpPr>
        <p:spPr>
          <a:xfrm>
            <a:off x="0" y="490497"/>
            <a:ext cx="545145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Slide Number Placeholder 5">
            <a:extLst>
              <a:ext uri="{FF2B5EF4-FFF2-40B4-BE49-F238E27FC236}">
                <a16:creationId xmlns:a16="http://schemas.microsoft.com/office/drawing/2014/main" id="{741F3B32-1EEE-A9EC-CCD9-4B36124E3E25}"/>
              </a:ext>
            </a:extLst>
          </p:cNvPr>
          <p:cNvSpPr txBox="1">
            <a:spLocks/>
          </p:cNvSpPr>
          <p:nvPr/>
        </p:nvSpPr>
        <p:spPr>
          <a:xfrm>
            <a:off x="495300" y="241591"/>
            <a:ext cx="5002747"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AÇIKHAVA</a:t>
            </a:r>
            <a:endParaRPr lang="en-US" sz="600" b="1" spc="40" dirty="0">
              <a:solidFill>
                <a:schemeClr val="accent6"/>
              </a:solidFill>
              <a:latin typeface="Poppins" pitchFamily="2" charset="77"/>
              <a:cs typeface="Poppins" pitchFamily="2" charset="77"/>
            </a:endParaRPr>
          </a:p>
        </p:txBody>
      </p:sp>
      <p:grpSp>
        <p:nvGrpSpPr>
          <p:cNvPr id="5" name="Group 4">
            <a:extLst>
              <a:ext uri="{FF2B5EF4-FFF2-40B4-BE49-F238E27FC236}">
                <a16:creationId xmlns:a16="http://schemas.microsoft.com/office/drawing/2014/main" id="{6B9C4995-00E4-4667-5B17-790FCE3B54C9}"/>
              </a:ext>
            </a:extLst>
          </p:cNvPr>
          <p:cNvGrpSpPr/>
          <p:nvPr/>
        </p:nvGrpSpPr>
        <p:grpSpPr>
          <a:xfrm>
            <a:off x="1139453" y="8527441"/>
            <a:ext cx="722173" cy="605544"/>
            <a:chOff x="2671529" y="8871433"/>
            <a:chExt cx="1104725" cy="926316"/>
          </a:xfrm>
          <a:solidFill>
            <a:schemeClr val="accent1"/>
          </a:solidFill>
        </p:grpSpPr>
        <p:sp>
          <p:nvSpPr>
            <p:cNvPr id="28" name="Rectangle 27">
              <a:extLst>
                <a:ext uri="{FF2B5EF4-FFF2-40B4-BE49-F238E27FC236}">
                  <a16:creationId xmlns:a16="http://schemas.microsoft.com/office/drawing/2014/main" id="{EC343916-D1C2-CD26-1411-42628D2C000F}"/>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63" name="TextBox 62">
              <a:extLst>
                <a:ext uri="{FF2B5EF4-FFF2-40B4-BE49-F238E27FC236}">
                  <a16:creationId xmlns:a16="http://schemas.microsoft.com/office/drawing/2014/main" id="{5E87F1DA-E053-7049-02D5-8D5D60897F6E}"/>
                </a:ext>
              </a:extLst>
            </p:cNvPr>
            <p:cNvSpPr txBox="1"/>
            <p:nvPr/>
          </p:nvSpPr>
          <p:spPr>
            <a:xfrm>
              <a:off x="2748210" y="8871974"/>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94" name="TextBox 93">
              <a:extLst>
                <a:ext uri="{FF2B5EF4-FFF2-40B4-BE49-F238E27FC236}">
                  <a16:creationId xmlns:a16="http://schemas.microsoft.com/office/drawing/2014/main" id="{B4464D6B-2E6F-8536-BE94-BF9FACAE4CA3}"/>
                </a:ext>
              </a:extLst>
            </p:cNvPr>
            <p:cNvSpPr txBox="1"/>
            <p:nvPr/>
          </p:nvSpPr>
          <p:spPr>
            <a:xfrm>
              <a:off x="2737058" y="9116854"/>
              <a:ext cx="511640"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Tv</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95" name="TextBox 94">
              <a:extLst>
                <a:ext uri="{FF2B5EF4-FFF2-40B4-BE49-F238E27FC236}">
                  <a16:creationId xmlns:a16="http://schemas.microsoft.com/office/drawing/2014/main" id="{0BFCF739-73F7-CFDE-B5FA-E86161991B19}"/>
                </a:ext>
              </a:extLst>
            </p:cNvPr>
            <p:cNvSpPr txBox="1"/>
            <p:nvPr/>
          </p:nvSpPr>
          <p:spPr>
            <a:xfrm>
              <a:off x="2761399" y="9515261"/>
              <a:ext cx="1014855"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Televizyon</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04" name="Group 103">
            <a:extLst>
              <a:ext uri="{FF2B5EF4-FFF2-40B4-BE49-F238E27FC236}">
                <a16:creationId xmlns:a16="http://schemas.microsoft.com/office/drawing/2014/main" id="{A6142088-197D-4C5A-5477-8C7477AF1D37}"/>
              </a:ext>
            </a:extLst>
          </p:cNvPr>
          <p:cNvGrpSpPr/>
          <p:nvPr/>
        </p:nvGrpSpPr>
        <p:grpSpPr>
          <a:xfrm>
            <a:off x="495300" y="9190112"/>
            <a:ext cx="601591" cy="605543"/>
            <a:chOff x="2671529" y="8871433"/>
            <a:chExt cx="920268" cy="926314"/>
          </a:xfrm>
          <a:solidFill>
            <a:schemeClr val="accent1"/>
          </a:solidFill>
        </p:grpSpPr>
        <p:sp>
          <p:nvSpPr>
            <p:cNvPr id="105" name="Rectangle 104">
              <a:extLst>
                <a:ext uri="{FF2B5EF4-FFF2-40B4-BE49-F238E27FC236}">
                  <a16:creationId xmlns:a16="http://schemas.microsoft.com/office/drawing/2014/main" id="{7698E2B7-2D07-7DDE-CE77-3EF01160B565}"/>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6" name="TextBox 105">
              <a:extLst>
                <a:ext uri="{FF2B5EF4-FFF2-40B4-BE49-F238E27FC236}">
                  <a16:creationId xmlns:a16="http://schemas.microsoft.com/office/drawing/2014/main" id="{2D0F1B34-F5A7-FE0C-F355-2B9E339BD1D4}"/>
                </a:ext>
              </a:extLst>
            </p:cNvPr>
            <p:cNvSpPr txBox="1"/>
            <p:nvPr/>
          </p:nvSpPr>
          <p:spPr>
            <a:xfrm>
              <a:off x="2748210" y="8871974"/>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07" name="TextBox 106">
              <a:extLst>
                <a:ext uri="{FF2B5EF4-FFF2-40B4-BE49-F238E27FC236}">
                  <a16:creationId xmlns:a16="http://schemas.microsoft.com/office/drawing/2014/main" id="{E4A55C27-50A8-F442-E7E1-BFCF7358BDFF}"/>
                </a:ext>
              </a:extLst>
            </p:cNvPr>
            <p:cNvSpPr txBox="1"/>
            <p:nvPr/>
          </p:nvSpPr>
          <p:spPr>
            <a:xfrm>
              <a:off x="2737059" y="9116854"/>
              <a:ext cx="511641"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Au</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08" name="TextBox 107">
              <a:extLst>
                <a:ext uri="{FF2B5EF4-FFF2-40B4-BE49-F238E27FC236}">
                  <a16:creationId xmlns:a16="http://schemas.microsoft.com/office/drawing/2014/main" id="{9D2797BE-54C0-EEE8-A512-3E6185FD7782}"/>
                </a:ext>
              </a:extLst>
            </p:cNvPr>
            <p:cNvSpPr txBox="1"/>
            <p:nvPr/>
          </p:nvSpPr>
          <p:spPr>
            <a:xfrm>
              <a:off x="2761400" y="9515259"/>
              <a:ext cx="434671"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Ses</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09" name="Group 108">
            <a:extLst>
              <a:ext uri="{FF2B5EF4-FFF2-40B4-BE49-F238E27FC236}">
                <a16:creationId xmlns:a16="http://schemas.microsoft.com/office/drawing/2014/main" id="{95167A62-98CC-0154-6AB4-77E0516FDD9B}"/>
              </a:ext>
            </a:extLst>
          </p:cNvPr>
          <p:cNvGrpSpPr/>
          <p:nvPr/>
        </p:nvGrpSpPr>
        <p:grpSpPr>
          <a:xfrm>
            <a:off x="1139453" y="9190109"/>
            <a:ext cx="601591" cy="605544"/>
            <a:chOff x="2671529" y="8871433"/>
            <a:chExt cx="920268" cy="926316"/>
          </a:xfrm>
          <a:solidFill>
            <a:schemeClr val="accent1"/>
          </a:solidFill>
        </p:grpSpPr>
        <p:sp>
          <p:nvSpPr>
            <p:cNvPr id="127" name="Rectangle 126">
              <a:extLst>
                <a:ext uri="{FF2B5EF4-FFF2-40B4-BE49-F238E27FC236}">
                  <a16:creationId xmlns:a16="http://schemas.microsoft.com/office/drawing/2014/main" id="{71586E3C-F169-B639-6EBA-7E7315868291}"/>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38" name="TextBox 137">
              <a:extLst>
                <a:ext uri="{FF2B5EF4-FFF2-40B4-BE49-F238E27FC236}">
                  <a16:creationId xmlns:a16="http://schemas.microsoft.com/office/drawing/2014/main" id="{68F11E45-942A-18E6-9C9D-A5EDD77B9E69}"/>
                </a:ext>
              </a:extLst>
            </p:cNvPr>
            <p:cNvSpPr txBox="1"/>
            <p:nvPr/>
          </p:nvSpPr>
          <p:spPr>
            <a:xfrm>
              <a:off x="2748209" y="8871975"/>
              <a:ext cx="538729" cy="37665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41" name="TextBox 140">
              <a:extLst>
                <a:ext uri="{FF2B5EF4-FFF2-40B4-BE49-F238E27FC236}">
                  <a16:creationId xmlns:a16="http://schemas.microsoft.com/office/drawing/2014/main" id="{829527F2-9354-7707-F17A-12B61C17A67A}"/>
                </a:ext>
              </a:extLst>
            </p:cNvPr>
            <p:cNvSpPr txBox="1"/>
            <p:nvPr/>
          </p:nvSpPr>
          <p:spPr>
            <a:xfrm>
              <a:off x="2737058" y="9116854"/>
              <a:ext cx="511640"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Pr</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43" name="TextBox 142">
              <a:extLst>
                <a:ext uri="{FF2B5EF4-FFF2-40B4-BE49-F238E27FC236}">
                  <a16:creationId xmlns:a16="http://schemas.microsoft.com/office/drawing/2014/main" id="{C34E0D41-53D5-982D-712A-7729353FBA17}"/>
                </a:ext>
              </a:extLst>
            </p:cNvPr>
            <p:cNvSpPr txBox="1"/>
            <p:nvPr/>
          </p:nvSpPr>
          <p:spPr>
            <a:xfrm>
              <a:off x="2761400" y="9515261"/>
              <a:ext cx="506788"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Basın</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44" name="Group 143">
            <a:extLst>
              <a:ext uri="{FF2B5EF4-FFF2-40B4-BE49-F238E27FC236}">
                <a16:creationId xmlns:a16="http://schemas.microsoft.com/office/drawing/2014/main" id="{DE4E56CF-D3FF-7D04-1EB6-AB15944EE922}"/>
              </a:ext>
            </a:extLst>
          </p:cNvPr>
          <p:cNvGrpSpPr/>
          <p:nvPr/>
        </p:nvGrpSpPr>
        <p:grpSpPr>
          <a:xfrm>
            <a:off x="1791009" y="9190109"/>
            <a:ext cx="601591" cy="605544"/>
            <a:chOff x="2671529" y="8871433"/>
            <a:chExt cx="920268" cy="926316"/>
          </a:xfrm>
          <a:solidFill>
            <a:schemeClr val="accent1"/>
          </a:solidFill>
        </p:grpSpPr>
        <p:sp>
          <p:nvSpPr>
            <p:cNvPr id="145" name="Rectangle 144">
              <a:extLst>
                <a:ext uri="{FF2B5EF4-FFF2-40B4-BE49-F238E27FC236}">
                  <a16:creationId xmlns:a16="http://schemas.microsoft.com/office/drawing/2014/main" id="{2D0E0390-F554-C3E8-7DB0-541A64FE0B98}"/>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49" name="TextBox 148">
              <a:extLst>
                <a:ext uri="{FF2B5EF4-FFF2-40B4-BE49-F238E27FC236}">
                  <a16:creationId xmlns:a16="http://schemas.microsoft.com/office/drawing/2014/main" id="{37BDA24D-FCEB-E65B-A66A-FCE69AB3E1EB}"/>
                </a:ext>
              </a:extLst>
            </p:cNvPr>
            <p:cNvSpPr txBox="1"/>
            <p:nvPr/>
          </p:nvSpPr>
          <p:spPr>
            <a:xfrm>
              <a:off x="2748211" y="8871975"/>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50" name="TextBox 149">
              <a:extLst>
                <a:ext uri="{FF2B5EF4-FFF2-40B4-BE49-F238E27FC236}">
                  <a16:creationId xmlns:a16="http://schemas.microsoft.com/office/drawing/2014/main" id="{AF91495F-B4F4-CAF5-C644-E32C8C3A8A2A}"/>
                </a:ext>
              </a:extLst>
            </p:cNvPr>
            <p:cNvSpPr txBox="1"/>
            <p:nvPr/>
          </p:nvSpPr>
          <p:spPr>
            <a:xfrm>
              <a:off x="2737058" y="9116854"/>
              <a:ext cx="842598"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Cn</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51" name="TextBox 150">
              <a:extLst>
                <a:ext uri="{FF2B5EF4-FFF2-40B4-BE49-F238E27FC236}">
                  <a16:creationId xmlns:a16="http://schemas.microsoft.com/office/drawing/2014/main" id="{4A8A74B2-7F65-16BA-1A88-13F19B873F57}"/>
                </a:ext>
              </a:extLst>
            </p:cNvPr>
            <p:cNvSpPr txBox="1"/>
            <p:nvPr/>
          </p:nvSpPr>
          <p:spPr>
            <a:xfrm>
              <a:off x="2761399" y="9515261"/>
              <a:ext cx="699335"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Sinema</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52" name="Group 151">
            <a:extLst>
              <a:ext uri="{FF2B5EF4-FFF2-40B4-BE49-F238E27FC236}">
                <a16:creationId xmlns:a16="http://schemas.microsoft.com/office/drawing/2014/main" id="{F9909C0B-7C20-D018-F7E5-E7FFB826F3DB}"/>
              </a:ext>
            </a:extLst>
          </p:cNvPr>
          <p:cNvGrpSpPr/>
          <p:nvPr/>
        </p:nvGrpSpPr>
        <p:grpSpPr>
          <a:xfrm>
            <a:off x="495300" y="8527444"/>
            <a:ext cx="601591" cy="605543"/>
            <a:chOff x="2671529" y="8871433"/>
            <a:chExt cx="920268" cy="926314"/>
          </a:xfrm>
          <a:solidFill>
            <a:schemeClr val="accent1"/>
          </a:solidFill>
        </p:grpSpPr>
        <p:sp>
          <p:nvSpPr>
            <p:cNvPr id="153" name="Rectangle 152">
              <a:extLst>
                <a:ext uri="{FF2B5EF4-FFF2-40B4-BE49-F238E27FC236}">
                  <a16:creationId xmlns:a16="http://schemas.microsoft.com/office/drawing/2014/main" id="{5CFDAE9A-210C-31F3-CA6E-97D403571368}"/>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54" name="TextBox 153">
              <a:extLst>
                <a:ext uri="{FF2B5EF4-FFF2-40B4-BE49-F238E27FC236}">
                  <a16:creationId xmlns:a16="http://schemas.microsoft.com/office/drawing/2014/main" id="{13C97AD2-DD1F-013B-093C-01FF9977A49D}"/>
                </a:ext>
              </a:extLst>
            </p:cNvPr>
            <p:cNvSpPr txBox="1"/>
            <p:nvPr/>
          </p:nvSpPr>
          <p:spPr>
            <a:xfrm>
              <a:off x="2748210" y="8871974"/>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55" name="TextBox 154">
              <a:extLst>
                <a:ext uri="{FF2B5EF4-FFF2-40B4-BE49-F238E27FC236}">
                  <a16:creationId xmlns:a16="http://schemas.microsoft.com/office/drawing/2014/main" id="{FE786F24-53AF-9BA6-AC4E-ABBF9E03A3F7}"/>
                </a:ext>
              </a:extLst>
            </p:cNvPr>
            <p:cNvSpPr txBox="1"/>
            <p:nvPr/>
          </p:nvSpPr>
          <p:spPr>
            <a:xfrm>
              <a:off x="2737059" y="9116854"/>
              <a:ext cx="511641"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Dg</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56" name="TextBox 155">
              <a:extLst>
                <a:ext uri="{FF2B5EF4-FFF2-40B4-BE49-F238E27FC236}">
                  <a16:creationId xmlns:a16="http://schemas.microsoft.com/office/drawing/2014/main" id="{D09DADEF-81A2-7333-CBD3-05D55113E50A}"/>
                </a:ext>
              </a:extLst>
            </p:cNvPr>
            <p:cNvSpPr txBox="1"/>
            <p:nvPr/>
          </p:nvSpPr>
          <p:spPr>
            <a:xfrm>
              <a:off x="2761400" y="9515259"/>
              <a:ext cx="434671"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Dijital</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sp>
        <p:nvSpPr>
          <p:cNvPr id="157" name="TextBox 156">
            <a:extLst>
              <a:ext uri="{FF2B5EF4-FFF2-40B4-BE49-F238E27FC236}">
                <a16:creationId xmlns:a16="http://schemas.microsoft.com/office/drawing/2014/main" id="{2E78507C-6744-52E0-6927-CB6FEB8304B0}"/>
              </a:ext>
            </a:extLst>
          </p:cNvPr>
          <p:cNvSpPr txBox="1"/>
          <p:nvPr/>
        </p:nvSpPr>
        <p:spPr>
          <a:xfrm>
            <a:off x="4312021" y="1319271"/>
            <a:ext cx="714570" cy="307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2025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Büyüme</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Yüzdesi</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158" name="TextBox 157">
            <a:extLst>
              <a:ext uri="{FF2B5EF4-FFF2-40B4-BE49-F238E27FC236}">
                <a16:creationId xmlns:a16="http://schemas.microsoft.com/office/drawing/2014/main" id="{86089C8B-80FE-800C-146B-BF4C2BF78405}"/>
              </a:ext>
            </a:extLst>
          </p:cNvPr>
          <p:cNvSpPr txBox="1"/>
          <p:nvPr/>
        </p:nvSpPr>
        <p:spPr>
          <a:xfrm>
            <a:off x="6622626" y="1320512"/>
            <a:ext cx="579503" cy="307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2025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Toplam</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Reklam</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Geliri</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59" name="Straight Arrow Connector 158">
            <a:extLst>
              <a:ext uri="{FF2B5EF4-FFF2-40B4-BE49-F238E27FC236}">
                <a16:creationId xmlns:a16="http://schemas.microsoft.com/office/drawing/2014/main" id="{F960E209-FC74-3A71-376E-EDBD6CD34D95}"/>
              </a:ext>
            </a:extLst>
          </p:cNvPr>
          <p:cNvCxnSpPr>
            <a:cxnSpLocks/>
          </p:cNvCxnSpPr>
          <p:nvPr/>
        </p:nvCxnSpPr>
        <p:spPr>
          <a:xfrm>
            <a:off x="4890782" y="1419698"/>
            <a:ext cx="345264"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E060192C-24F4-CB60-6045-16385A94B472}"/>
              </a:ext>
            </a:extLst>
          </p:cNvPr>
          <p:cNvCxnSpPr>
            <a:cxnSpLocks/>
          </p:cNvCxnSpPr>
          <p:nvPr/>
        </p:nvCxnSpPr>
        <p:spPr>
          <a:xfrm flipH="1">
            <a:off x="6249890" y="1406765"/>
            <a:ext cx="334608"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79F224D9-CD81-1F47-8C49-AE0D394FA5E6}"/>
              </a:ext>
            </a:extLst>
          </p:cNvPr>
          <p:cNvSpPr txBox="1"/>
          <p:nvPr/>
        </p:nvSpPr>
        <p:spPr>
          <a:xfrm>
            <a:off x="6627542" y="1692958"/>
            <a:ext cx="937962" cy="20005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Trend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sembolü</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62" name="Straight Arrow Connector 161">
            <a:extLst>
              <a:ext uri="{FF2B5EF4-FFF2-40B4-BE49-F238E27FC236}">
                <a16:creationId xmlns:a16="http://schemas.microsoft.com/office/drawing/2014/main" id="{A427357D-FA5D-6201-C89C-20FFD4B55073}"/>
              </a:ext>
            </a:extLst>
          </p:cNvPr>
          <p:cNvCxnSpPr>
            <a:cxnSpLocks/>
          </p:cNvCxnSpPr>
          <p:nvPr/>
        </p:nvCxnSpPr>
        <p:spPr>
          <a:xfrm flipH="1">
            <a:off x="6222380" y="1789043"/>
            <a:ext cx="372288"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94CBFE8D-5508-2D93-9D05-88B3097C04A1}"/>
              </a:ext>
            </a:extLst>
          </p:cNvPr>
          <p:cNvSpPr txBox="1"/>
          <p:nvPr/>
        </p:nvSpPr>
        <p:spPr>
          <a:xfrm>
            <a:off x="6627542" y="1966258"/>
            <a:ext cx="559839" cy="20005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Trend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Adı</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64" name="Straight Arrow Connector 163">
            <a:extLst>
              <a:ext uri="{FF2B5EF4-FFF2-40B4-BE49-F238E27FC236}">
                <a16:creationId xmlns:a16="http://schemas.microsoft.com/office/drawing/2014/main" id="{27CFCA80-8BC2-DF4C-3493-C0C8C50B09B3}"/>
              </a:ext>
            </a:extLst>
          </p:cNvPr>
          <p:cNvCxnSpPr>
            <a:cxnSpLocks/>
          </p:cNvCxnSpPr>
          <p:nvPr/>
        </p:nvCxnSpPr>
        <p:spPr>
          <a:xfrm flipH="1">
            <a:off x="6103434" y="2058723"/>
            <a:ext cx="489095" cy="2915"/>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3DDDAF60-A117-5B3E-B113-8F400727ED87}"/>
              </a:ext>
            </a:extLst>
          </p:cNvPr>
          <p:cNvSpPr txBox="1"/>
          <p:nvPr/>
        </p:nvSpPr>
        <p:spPr>
          <a:xfrm>
            <a:off x="5735956" y="1315643"/>
            <a:ext cx="503902" cy="184666"/>
          </a:xfrm>
          <a:prstGeom prst="rect">
            <a:avLst/>
          </a:prstGeom>
          <a:noFill/>
        </p:spPr>
        <p:txBody>
          <a:bodyPr wrap="square" lIns="0">
            <a:spAutoFit/>
          </a:bodyPr>
          <a:lstStyle/>
          <a:p>
            <a:pPr marL="0" marR="0" lvl="0" indent="0" algn="r"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a:ln>
                  <a:noFill/>
                </a:ln>
                <a:effectLst/>
                <a:uLnTx/>
                <a:uFillTx/>
                <a:latin typeface="Poppins Light" pitchFamily="2" charset="77"/>
                <a:ea typeface="+mn-ea"/>
                <a:cs typeface="Poppins Light" pitchFamily="2" charset="77"/>
              </a:rPr>
              <a:t>$56.1</a:t>
            </a:r>
            <a:r>
              <a:rPr lang="en-US" sz="500" dirty="0" err="1">
                <a:latin typeface="Poppins Light" pitchFamily="2" charset="77"/>
                <a:cs typeface="Poppins Light" pitchFamily="2" charset="77"/>
              </a:rPr>
              <a:t>Milyar</a:t>
            </a:r>
            <a:endParaRPr kumimoji="0" lang="en-US" sz="6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166" name="TextBox 165">
            <a:extLst>
              <a:ext uri="{FF2B5EF4-FFF2-40B4-BE49-F238E27FC236}">
                <a16:creationId xmlns:a16="http://schemas.microsoft.com/office/drawing/2014/main" id="{A7DB3713-8197-A2E5-1956-A7ECAA5D932F}"/>
              </a:ext>
            </a:extLst>
          </p:cNvPr>
          <p:cNvSpPr txBox="1"/>
          <p:nvPr/>
        </p:nvSpPr>
        <p:spPr>
          <a:xfrm>
            <a:off x="5373263" y="1304287"/>
            <a:ext cx="486254" cy="307777"/>
          </a:xfrm>
          <a:prstGeom prst="rect">
            <a:avLst/>
          </a:prstGeom>
          <a:noFill/>
        </p:spPr>
        <p:txBody>
          <a:bodyPr wrap="square" lIns="0" tIns="45720" rIns="91440" bIns="45720" anchor="t">
            <a:spAutoFit/>
          </a:bodyPr>
          <a:lstStyle/>
          <a:p>
            <a:pPr marL="0" marR="0" lvl="0" indent="0" defTabSz="457200" rtl="0" eaLnBrk="1" fontAlgn="auto" latinLnBrk="0" hangingPunct="1">
              <a:spcBef>
                <a:spcPts val="0"/>
              </a:spcBef>
              <a:spcAft>
                <a:spcPts val="0"/>
              </a:spcAft>
              <a:buClrTx/>
              <a:buSzTx/>
              <a:buFontTx/>
              <a:buNone/>
              <a:tabLst/>
              <a:defRPr/>
            </a:pPr>
            <a:r>
              <a:rPr lang="en-US" sz="1400" dirty="0">
                <a:latin typeface="Poppins Light"/>
                <a:cs typeface="Poppins Light"/>
              </a:rPr>
              <a:t>7.1</a:t>
            </a:r>
            <a:r>
              <a:rPr kumimoji="0" lang="en-US" sz="1400" b="0" i="0" u="none" strike="noStrike" kern="1200" cap="none" normalizeH="0" baseline="30000" noProof="0" dirty="0">
                <a:ln>
                  <a:noFill/>
                </a:ln>
                <a:effectLst/>
                <a:uLnTx/>
                <a:uFillTx/>
                <a:latin typeface="Poppins Light"/>
                <a:cs typeface="Poppins Light"/>
              </a:rPr>
              <a:t>%</a:t>
            </a:r>
          </a:p>
        </p:txBody>
      </p:sp>
      <p:sp>
        <p:nvSpPr>
          <p:cNvPr id="169" name="TextBox 168">
            <a:extLst>
              <a:ext uri="{FF2B5EF4-FFF2-40B4-BE49-F238E27FC236}">
                <a16:creationId xmlns:a16="http://schemas.microsoft.com/office/drawing/2014/main" id="{3DC03E93-13BA-0654-DFE1-9449281151C1}"/>
              </a:ext>
            </a:extLst>
          </p:cNvPr>
          <p:cNvSpPr txBox="1"/>
          <p:nvPr/>
        </p:nvSpPr>
        <p:spPr>
          <a:xfrm>
            <a:off x="3848987" y="2662629"/>
            <a:ext cx="2163172" cy="784830"/>
          </a:xfrm>
          <a:prstGeom prst="rect">
            <a:avLst/>
          </a:prstGeom>
          <a:noFill/>
        </p:spPr>
        <p:txBody>
          <a:bodyPr wrap="square" lIns="0">
            <a:spAutoFit/>
          </a:bodyPr>
          <a:lstStyle/>
          <a:p>
            <a:pPr marL="0" marR="0" lvl="0" indent="0" algn="r" defTabSz="457200" rtl="0" eaLnBrk="1" fontAlgn="auto" latinLnBrk="0" hangingPunct="1">
              <a:lnSpc>
                <a:spcPts val="6000"/>
              </a:lnSpc>
              <a:spcBef>
                <a:spcPts val="0"/>
              </a:spcBef>
              <a:spcAft>
                <a:spcPts val="0"/>
              </a:spcAft>
              <a:buClrTx/>
              <a:buSzTx/>
              <a:buFontTx/>
              <a:buNone/>
              <a:tabLst/>
              <a:defRPr/>
            </a:pPr>
            <a:r>
              <a:rPr kumimoji="0" lang="en-US" sz="3000" b="0" i="0" u="none" strike="noStrike" kern="1200" cap="none" normalizeH="0" baseline="0" noProof="0" dirty="0">
                <a:ln>
                  <a:noFill/>
                </a:ln>
                <a:solidFill>
                  <a:schemeClr val="accent1"/>
                </a:solidFill>
                <a:effectLst/>
                <a:uLnTx/>
                <a:uFillTx/>
                <a:latin typeface="Poppins Light" pitchFamily="2" charset="77"/>
                <a:ea typeface="+mn-ea"/>
                <a:cs typeface="Poppins Light" pitchFamily="2" charset="77"/>
              </a:rPr>
              <a:t>$56.1</a:t>
            </a:r>
            <a:r>
              <a:rPr kumimoji="0" lang="en-US" sz="2000" b="0" i="0" u="none" strike="noStrike" kern="1200" cap="none" normalizeH="0" baseline="0" noProof="0" dirty="0">
                <a:ln>
                  <a:noFill/>
                </a:ln>
                <a:solidFill>
                  <a:schemeClr val="accent1"/>
                </a:solidFill>
                <a:effectLst/>
                <a:uLnTx/>
                <a:uFillTx/>
                <a:latin typeface="Poppins Light" pitchFamily="2" charset="77"/>
                <a:ea typeface="+mn-ea"/>
                <a:cs typeface="Poppins Light" pitchFamily="2" charset="77"/>
              </a:rPr>
              <a:t>Milyar</a:t>
            </a:r>
            <a:endParaRPr kumimoji="0" lang="en-US" sz="3000" b="0" i="0" u="none" strike="noStrike" kern="1200" cap="none" normalizeH="0" baseline="30000" noProof="0" dirty="0">
              <a:ln>
                <a:noFill/>
              </a:ln>
              <a:solidFill>
                <a:schemeClr val="accent1"/>
              </a:solidFill>
              <a:effectLst/>
              <a:uLnTx/>
              <a:uFillTx/>
              <a:latin typeface="Poppins Light" pitchFamily="2" charset="77"/>
              <a:ea typeface="+mn-ea"/>
              <a:cs typeface="Poppins Light" pitchFamily="2" charset="77"/>
            </a:endParaRPr>
          </a:p>
        </p:txBody>
      </p:sp>
      <p:grpSp>
        <p:nvGrpSpPr>
          <p:cNvPr id="19" name="Group 18">
            <a:extLst>
              <a:ext uri="{FF2B5EF4-FFF2-40B4-BE49-F238E27FC236}">
                <a16:creationId xmlns:a16="http://schemas.microsoft.com/office/drawing/2014/main" id="{728ABBD8-ADF6-9470-A989-7EB9ADFE6A3E}"/>
              </a:ext>
            </a:extLst>
          </p:cNvPr>
          <p:cNvGrpSpPr/>
          <p:nvPr/>
        </p:nvGrpSpPr>
        <p:grpSpPr>
          <a:xfrm>
            <a:off x="-106788" y="494488"/>
            <a:ext cx="3931004" cy="2036715"/>
            <a:chOff x="-106788" y="476791"/>
            <a:chExt cx="3931004" cy="2036715"/>
          </a:xfrm>
        </p:grpSpPr>
        <p:grpSp>
          <p:nvGrpSpPr>
            <p:cNvPr id="54" name="Group 53">
              <a:extLst>
                <a:ext uri="{FF2B5EF4-FFF2-40B4-BE49-F238E27FC236}">
                  <a16:creationId xmlns:a16="http://schemas.microsoft.com/office/drawing/2014/main" id="{581C4264-C9ED-27C6-9DF7-7EF545FFC85F}"/>
                </a:ext>
              </a:extLst>
            </p:cNvPr>
            <p:cNvGrpSpPr/>
            <p:nvPr/>
          </p:nvGrpSpPr>
          <p:grpSpPr>
            <a:xfrm>
              <a:off x="-106788" y="476791"/>
              <a:ext cx="3837088" cy="1948458"/>
              <a:chOff x="9259935" y="0"/>
              <a:chExt cx="6114663" cy="3104985"/>
            </a:xfrm>
          </p:grpSpPr>
          <p:sp>
            <p:nvSpPr>
              <p:cNvPr id="58" name="Freeform 57">
                <a:extLst>
                  <a:ext uri="{FF2B5EF4-FFF2-40B4-BE49-F238E27FC236}">
                    <a16:creationId xmlns:a16="http://schemas.microsoft.com/office/drawing/2014/main" id="{4EF192F4-806E-0A7B-6222-240E44CA3913}"/>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3AB5D36-A1D1-AF29-5A72-DFC2F4184D43}"/>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CE033BB-2A39-DD7A-CC10-10F50545B3A4}"/>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A84E430B-7B19-0E27-BF65-6B68BFABC8F7}"/>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D9DD87D9-1816-CB69-7FCD-3F3C12E81499}"/>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A088DCBE-513C-73AC-BD85-4921ED8D3CB6}"/>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CDB8FC90-5210-C25F-C963-0625A3220922}"/>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04D77FCC-839E-C7FA-5920-143577232EEE}"/>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8308BBB2-AFCD-D507-CA93-EB979C895156}"/>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99" name="Freeform 98">
                <a:extLst>
                  <a:ext uri="{FF2B5EF4-FFF2-40B4-BE49-F238E27FC236}">
                    <a16:creationId xmlns:a16="http://schemas.microsoft.com/office/drawing/2014/main" id="{0ABC816D-96FE-FFBE-CC21-DDD934A97710}"/>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8C15D397-A9BD-F954-F0DF-D75CE8591F09}"/>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81A3D281-63EA-8F44-0CBC-29473BE93F59}"/>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02" name="Freeform 101">
                <a:extLst>
                  <a:ext uri="{FF2B5EF4-FFF2-40B4-BE49-F238E27FC236}">
                    <a16:creationId xmlns:a16="http://schemas.microsoft.com/office/drawing/2014/main" id="{D11C1C50-AD02-72F3-96F0-E4C6D3033589}"/>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10C9C3F0-77A5-405B-7CCB-2643250CFE60}"/>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5647DFD0-AF0A-AE71-A817-F0F660C4A204}"/>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37652AE5-8889-75CC-0407-1C6033B51865}"/>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12" name="Freeform 111">
                <a:extLst>
                  <a:ext uri="{FF2B5EF4-FFF2-40B4-BE49-F238E27FC236}">
                    <a16:creationId xmlns:a16="http://schemas.microsoft.com/office/drawing/2014/main" id="{7DFBF47A-FCCF-0D6D-62E4-7C8F6A47974D}"/>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28BA5AFD-59DC-7518-6D2F-9095059C7E5E}"/>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88071B22-2A7C-7755-E845-3E050E0AD849}"/>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9774F298-39B9-FFEE-6226-392883A6B066}"/>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7E73C19F-4BCC-81CB-9115-48B44CE324C1}"/>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3010997D-E81F-4BF1-56AE-CE5ACCDDAE75}"/>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313FB978-2BCA-3003-855F-51A0A5DC66A6}"/>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35908E03-F95C-FC89-706E-6FDF30BCFC35}"/>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8661A62E-691B-BC4C-539C-1CEF46CE3466}"/>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1A4AE6D3-E7C1-4919-A6B9-C1D27B282046}"/>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55" name="Oval 54">
              <a:extLst>
                <a:ext uri="{FF2B5EF4-FFF2-40B4-BE49-F238E27FC236}">
                  <a16:creationId xmlns:a16="http://schemas.microsoft.com/office/drawing/2014/main" id="{E7EABDFE-A537-B47A-A265-990B21433E70}"/>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D9060451-5E80-6BEA-909E-2886936A1B52}"/>
                </a:ext>
              </a:extLst>
            </p:cNvPr>
            <p:cNvSpPr/>
            <p:nvPr/>
          </p:nvSpPr>
          <p:spPr>
            <a:xfrm>
              <a:off x="2577438" y="242293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893ADFFD-C2C6-13BE-8C34-F3A1058ACBF1}"/>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F84C9AFC-B74A-C3DD-40A5-1858102BB257}"/>
              </a:ext>
            </a:extLst>
          </p:cNvPr>
          <p:cNvSpPr txBox="1"/>
          <p:nvPr/>
        </p:nvSpPr>
        <p:spPr>
          <a:xfrm rot="16200000">
            <a:off x="-912474" y="2403241"/>
            <a:ext cx="2850254" cy="777136"/>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Medya</a:t>
            </a:r>
            <a:r>
              <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Tahmini</a:t>
            </a:r>
            <a:endPar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endParaRPr>
          </a:p>
        </p:txBody>
      </p:sp>
      <p:grpSp>
        <p:nvGrpSpPr>
          <p:cNvPr id="3" name="Group 2">
            <a:extLst>
              <a:ext uri="{FF2B5EF4-FFF2-40B4-BE49-F238E27FC236}">
                <a16:creationId xmlns:a16="http://schemas.microsoft.com/office/drawing/2014/main" id="{CD00E331-C1D0-E705-3B26-3F3B38C340C5}"/>
              </a:ext>
            </a:extLst>
          </p:cNvPr>
          <p:cNvGrpSpPr/>
          <p:nvPr/>
        </p:nvGrpSpPr>
        <p:grpSpPr>
          <a:xfrm rot="5400000">
            <a:off x="320136" y="4461458"/>
            <a:ext cx="649107" cy="307867"/>
            <a:chOff x="6999595" y="5328350"/>
            <a:chExt cx="649107" cy="307867"/>
          </a:xfrm>
        </p:grpSpPr>
        <p:sp>
          <p:nvSpPr>
            <p:cNvPr id="6" name="Oval 5">
              <a:extLst>
                <a:ext uri="{FF2B5EF4-FFF2-40B4-BE49-F238E27FC236}">
                  <a16:creationId xmlns:a16="http://schemas.microsoft.com/office/drawing/2014/main" id="{A0DDF5C0-10EA-1602-D855-06BF962A58A8}"/>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7CB01F68-ED61-7CC8-6353-9A89FCE1F20B}"/>
                </a:ext>
              </a:extLst>
            </p:cNvPr>
            <p:cNvSpPr/>
            <p:nvPr/>
          </p:nvSpPr>
          <p:spPr>
            <a:xfrm>
              <a:off x="7340835"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93905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F9F77-6059-8577-721E-5BB7ACEAF513}"/>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4D0FA889-83E2-35B0-DCD8-C985EE108005}"/>
              </a:ext>
            </a:extLst>
          </p:cNvPr>
          <p:cNvSpPr txBox="1">
            <a:spLocks/>
          </p:cNvSpPr>
          <p:nvPr/>
        </p:nvSpPr>
        <p:spPr>
          <a:xfrm>
            <a:off x="499840" y="1773152"/>
            <a:ext cx="6567166" cy="101694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0000"/>
              </a:lnSpc>
              <a:spcBef>
                <a:spcPts val="0"/>
              </a:spcBef>
              <a:spcAft>
                <a:spcPts val="800"/>
              </a:spcAft>
              <a:buClrTx/>
              <a:buSzPts val="1100"/>
              <a:buFont typeface="Arial" panose="020B0604020202020204" pitchFamily="34" charset="0"/>
              <a:buNone/>
              <a:tabLst/>
              <a:defRPr/>
            </a:pP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Açık</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hava</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reklamcılığı</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dijital</a:t>
            </a:r>
            <a:r>
              <a:rPr lang="tr-TR" sz="2000" dirty="0">
                <a:solidFill>
                  <a:schemeClr val="accent1"/>
                </a:solidFill>
                <a:latin typeface="Poppins Light"/>
                <a:cs typeface="Poppins Light"/>
              </a:rPr>
              <a:t>in atağı</a:t>
            </a:r>
            <a:r>
              <a:rPr lang="en-US" sz="2000" dirty="0">
                <a:solidFill>
                  <a:schemeClr val="accent1"/>
                </a:solidFill>
                <a:latin typeface="Poppins Light"/>
                <a:cs typeface="Poppins Light"/>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karşısında</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küresel</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reklamcılık</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sektöründeki</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payını</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diğer</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tüm</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kanallardan</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daha</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 iyi </a:t>
            </a:r>
            <a:r>
              <a:rPr kumimoji="0" lang="en-US" sz="2000" b="0" i="0" u="none" strike="noStrike" kern="1200" cap="none" spc="0" normalizeH="0" baseline="0" noProof="0" dirty="0" err="1">
                <a:ln>
                  <a:noFill/>
                </a:ln>
                <a:solidFill>
                  <a:schemeClr val="accent1"/>
                </a:solidFill>
                <a:effectLst/>
                <a:uLnTx/>
                <a:uFillTx/>
                <a:latin typeface="Poppins Light"/>
                <a:cs typeface="Poppins Light"/>
                <a:sym typeface="Poppins"/>
              </a:rPr>
              <a:t>korudu</a:t>
            </a:r>
            <a:r>
              <a:rPr kumimoji="0" lang="en-US" sz="2000" b="0" i="0" u="none" strike="noStrike" kern="1200" cap="none" spc="0" normalizeH="0" baseline="0" noProof="0" dirty="0">
                <a:ln>
                  <a:noFill/>
                </a:ln>
                <a:solidFill>
                  <a:schemeClr val="accent1"/>
                </a:solidFill>
                <a:effectLst/>
                <a:uLnTx/>
                <a:uFillTx/>
                <a:latin typeface="Poppins Light"/>
                <a:cs typeface="Poppins Light"/>
                <a:sym typeface="Poppins"/>
              </a:rPr>
              <a:t>.</a:t>
            </a:r>
          </a:p>
        </p:txBody>
      </p:sp>
      <p:sp>
        <p:nvSpPr>
          <p:cNvPr id="5" name="Slide Number Placeholder 4">
            <a:extLst>
              <a:ext uri="{FF2B5EF4-FFF2-40B4-BE49-F238E27FC236}">
                <a16:creationId xmlns:a16="http://schemas.microsoft.com/office/drawing/2014/main" id="{54460513-9F17-F7A5-3BEB-1D438BA2F823}"/>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24</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6" name="Picture 5" descr="A blue and black logo&#10;&#10;Description automatically generated">
            <a:extLst>
              <a:ext uri="{FF2B5EF4-FFF2-40B4-BE49-F238E27FC236}">
                <a16:creationId xmlns:a16="http://schemas.microsoft.com/office/drawing/2014/main" id="{F7A15709-8306-5CA8-94BB-1C4E4DA7BC7D}"/>
              </a:ext>
            </a:extLst>
          </p:cNvPr>
          <p:cNvPicPr>
            <a:picLocks noChangeAspect="1"/>
          </p:cNvPicPr>
          <p:nvPr/>
        </p:nvPicPr>
        <p:blipFill>
          <a:blip r:embed="rId3"/>
          <a:stretch>
            <a:fillRect/>
          </a:stretch>
        </p:blipFill>
        <p:spPr>
          <a:xfrm>
            <a:off x="6495276" y="332839"/>
            <a:ext cx="897530" cy="256235"/>
          </a:xfrm>
          <a:prstGeom prst="rect">
            <a:avLst/>
          </a:prstGeom>
        </p:spPr>
      </p:pic>
      <p:grpSp>
        <p:nvGrpSpPr>
          <p:cNvPr id="30" name="Group 29">
            <a:extLst>
              <a:ext uri="{FF2B5EF4-FFF2-40B4-BE49-F238E27FC236}">
                <a16:creationId xmlns:a16="http://schemas.microsoft.com/office/drawing/2014/main" id="{8CF6B7D8-E78C-C12C-C8A8-5F9590747BDE}"/>
              </a:ext>
            </a:extLst>
          </p:cNvPr>
          <p:cNvGrpSpPr/>
          <p:nvPr/>
        </p:nvGrpSpPr>
        <p:grpSpPr>
          <a:xfrm>
            <a:off x="558831" y="972764"/>
            <a:ext cx="726077" cy="726077"/>
            <a:chOff x="2671529" y="8871433"/>
            <a:chExt cx="920268" cy="920269"/>
          </a:xfrm>
          <a:solidFill>
            <a:schemeClr val="accent1"/>
          </a:solidFill>
        </p:grpSpPr>
        <p:sp>
          <p:nvSpPr>
            <p:cNvPr id="31" name="Rectangle 30">
              <a:extLst>
                <a:ext uri="{FF2B5EF4-FFF2-40B4-BE49-F238E27FC236}">
                  <a16:creationId xmlns:a16="http://schemas.microsoft.com/office/drawing/2014/main" id="{BCFAD6DE-AACB-F1B7-6344-AAFDF25A477F}"/>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4" name="TextBox 33">
              <a:extLst>
                <a:ext uri="{FF2B5EF4-FFF2-40B4-BE49-F238E27FC236}">
                  <a16:creationId xmlns:a16="http://schemas.microsoft.com/office/drawing/2014/main" id="{EEA410C2-1930-4C8D-33C8-30CB79A6CA4B}"/>
                </a:ext>
              </a:extLst>
            </p:cNvPr>
            <p:cNvSpPr txBox="1"/>
            <p:nvPr/>
          </p:nvSpPr>
          <p:spPr>
            <a:xfrm>
              <a:off x="2748210" y="8877219"/>
              <a:ext cx="538729" cy="321827"/>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lang="en-US" sz="1050" dirty="0">
                  <a:solidFill>
                    <a:schemeClr val="bg1"/>
                  </a:solidFill>
                  <a:latin typeface="Poppins Light"/>
                  <a:cs typeface="Poppins Light"/>
                </a:rPr>
                <a:t>7.1</a:t>
              </a:r>
              <a:r>
                <a:rPr kumimoji="0" lang="en-US" sz="1050" b="0" i="0" u="none" strike="noStrike" kern="1200" cap="none" normalizeH="0" baseline="30000" noProof="0" dirty="0">
                  <a:ln>
                    <a:noFill/>
                  </a:ln>
                  <a:solidFill>
                    <a:schemeClr val="bg1"/>
                  </a:solidFill>
                  <a:effectLst/>
                  <a:uLnTx/>
                  <a:uFillTx/>
                  <a:latin typeface="Poppins Light"/>
                  <a:cs typeface="Poppins Light"/>
                </a:rPr>
                <a:t>%</a:t>
              </a:r>
            </a:p>
          </p:txBody>
        </p:sp>
        <p:sp>
          <p:nvSpPr>
            <p:cNvPr id="35" name="TextBox 34">
              <a:extLst>
                <a:ext uri="{FF2B5EF4-FFF2-40B4-BE49-F238E27FC236}">
                  <a16:creationId xmlns:a16="http://schemas.microsoft.com/office/drawing/2014/main" id="{638F0C27-9B39-5E89-1383-B5907E3B68DA}"/>
                </a:ext>
              </a:extLst>
            </p:cNvPr>
            <p:cNvSpPr txBox="1"/>
            <p:nvPr/>
          </p:nvSpPr>
          <p:spPr>
            <a:xfrm>
              <a:off x="2737059" y="9080141"/>
              <a:ext cx="780308" cy="52662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1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OOH</a:t>
              </a:r>
              <a:endParaRPr kumimoji="0" lang="en-US" sz="21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36" name="TextBox 35">
              <a:extLst>
                <a:ext uri="{FF2B5EF4-FFF2-40B4-BE49-F238E27FC236}">
                  <a16:creationId xmlns:a16="http://schemas.microsoft.com/office/drawing/2014/main" id="{8AA33883-3E46-AB18-0141-59D74B6AEFFA}"/>
                </a:ext>
              </a:extLst>
            </p:cNvPr>
            <p:cNvSpPr txBox="1"/>
            <p:nvPr/>
          </p:nvSpPr>
          <p:spPr>
            <a:xfrm>
              <a:off x="2761400" y="9536238"/>
              <a:ext cx="703560" cy="234056"/>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u="none" strike="noStrike" kern="1200" cap="none" normalizeH="0" baseline="0" noProof="0" dirty="0" err="1">
                  <a:ln>
                    <a:noFill/>
                  </a:ln>
                  <a:solidFill>
                    <a:schemeClr val="bg1"/>
                  </a:solidFill>
                  <a:effectLst/>
                  <a:uLnTx/>
                  <a:uFillTx/>
                  <a:latin typeface="Poppins" pitchFamily="2" charset="77"/>
                  <a:cs typeface="Poppins" pitchFamily="2" charset="77"/>
                </a:rPr>
                <a:t>Açık</a:t>
              </a:r>
              <a:r>
                <a:rPr kumimoji="0" lang="en-US" sz="6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600" u="none" strike="noStrike" kern="1200" cap="none" normalizeH="0" baseline="0" noProof="0" dirty="0" err="1">
                  <a:ln>
                    <a:noFill/>
                  </a:ln>
                  <a:solidFill>
                    <a:schemeClr val="bg1"/>
                  </a:solidFill>
                  <a:effectLst/>
                  <a:uLnTx/>
                  <a:uFillTx/>
                  <a:latin typeface="Poppins" pitchFamily="2" charset="77"/>
                  <a:cs typeface="Poppins" pitchFamily="2" charset="77"/>
                </a:rPr>
                <a:t>hava</a:t>
              </a:r>
              <a:endParaRPr kumimoji="0" lang="en-US" sz="6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7" name="Group 6">
            <a:extLst>
              <a:ext uri="{FF2B5EF4-FFF2-40B4-BE49-F238E27FC236}">
                <a16:creationId xmlns:a16="http://schemas.microsoft.com/office/drawing/2014/main" id="{D6B0480C-647A-EFFB-DF69-75DFFAF9D820}"/>
              </a:ext>
            </a:extLst>
          </p:cNvPr>
          <p:cNvGrpSpPr/>
          <p:nvPr/>
        </p:nvGrpSpPr>
        <p:grpSpPr>
          <a:xfrm>
            <a:off x="1222849" y="752904"/>
            <a:ext cx="2334640" cy="897257"/>
            <a:chOff x="9107532" y="3206006"/>
            <a:chExt cx="8269782" cy="3178271"/>
          </a:xfrm>
        </p:grpSpPr>
        <p:sp>
          <p:nvSpPr>
            <p:cNvPr id="8" name="Freeform 7">
              <a:extLst>
                <a:ext uri="{FF2B5EF4-FFF2-40B4-BE49-F238E27FC236}">
                  <a16:creationId xmlns:a16="http://schemas.microsoft.com/office/drawing/2014/main" id="{BF6B539F-581A-A71C-3C39-E829744237E2}"/>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4E6806EB-A0D6-CE3F-16D2-A06985C5EED9}"/>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6CDE1FCB-48BB-AC8F-3335-AE1FA7080F5C}"/>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14" name="Freeform 13">
              <a:extLst>
                <a:ext uri="{FF2B5EF4-FFF2-40B4-BE49-F238E27FC236}">
                  <a16:creationId xmlns:a16="http://schemas.microsoft.com/office/drawing/2014/main" id="{7CD4CC67-12B3-029C-047D-5AE6D6BFC0A6}"/>
                </a:ext>
              </a:extLst>
            </p:cNvPr>
            <p:cNvSpPr/>
            <p:nvPr/>
          </p:nvSpPr>
          <p:spPr>
            <a:xfrm>
              <a:off x="10905962"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A1C47EF-CD34-07F9-6195-8E6082F40C4E}"/>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D47A58C-4606-D675-912B-9ECE26131223}"/>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5523FE2-AF1D-56A7-9158-78666604D028}"/>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ED30B64B-C37F-DD3D-DD22-74FB1CF7B7B6}"/>
                </a:ext>
              </a:extLst>
            </p:cNvPr>
            <p:cNvSpPr/>
            <p:nvPr/>
          </p:nvSpPr>
          <p:spPr>
            <a:xfrm>
              <a:off x="10905962"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8903ACB5-A100-27E1-4817-3B58F75BA975}"/>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45" name="Freeform 44">
              <a:extLst>
                <a:ext uri="{FF2B5EF4-FFF2-40B4-BE49-F238E27FC236}">
                  <a16:creationId xmlns:a16="http://schemas.microsoft.com/office/drawing/2014/main" id="{A92B8556-87D1-0668-14E7-B723904EA99E}"/>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5D0DE27E-C1F0-AA0A-2ECE-A5E578A3766F}"/>
                </a:ext>
              </a:extLst>
            </p:cNvPr>
            <p:cNvSpPr/>
            <p:nvPr/>
          </p:nvSpPr>
          <p:spPr>
            <a:xfrm>
              <a:off x="134237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6537E57-5D38-3104-372C-134FC460BD5B}"/>
                </a:ext>
              </a:extLst>
            </p:cNvPr>
            <p:cNvSpPr/>
            <p:nvPr/>
          </p:nvSpPr>
          <p:spPr>
            <a:xfrm>
              <a:off x="14143137"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B4E0B3E-EC76-5EFF-39A0-6AA057AEB02F}"/>
                </a:ext>
              </a:extLst>
            </p:cNvPr>
            <p:cNvSpPr/>
            <p:nvPr/>
          </p:nvSpPr>
          <p:spPr>
            <a:xfrm>
              <a:off x="14143137"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4BB6814-5AF6-D39B-8B85-A6B439048CB0}"/>
                </a:ext>
              </a:extLst>
            </p:cNvPr>
            <p:cNvSpPr/>
            <p:nvPr/>
          </p:nvSpPr>
          <p:spPr>
            <a:xfrm>
              <a:off x="141431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75AD61F-3684-9CA5-D72A-A3A1525B12E3}"/>
                </a:ext>
              </a:extLst>
            </p:cNvPr>
            <p:cNvSpPr/>
            <p:nvPr/>
          </p:nvSpPr>
          <p:spPr>
            <a:xfrm>
              <a:off x="14502823"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57" name="Freeform 56">
              <a:extLst>
                <a:ext uri="{FF2B5EF4-FFF2-40B4-BE49-F238E27FC236}">
                  <a16:creationId xmlns:a16="http://schemas.microsoft.com/office/drawing/2014/main" id="{9A1D0B2C-CC4E-E750-2318-EC4123C6DC93}"/>
                </a:ext>
              </a:extLst>
            </p:cNvPr>
            <p:cNvSpPr/>
            <p:nvPr/>
          </p:nvSpPr>
          <p:spPr>
            <a:xfrm>
              <a:off x="145028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93E6410F-1613-F0D3-0D44-CA419EE70EE2}"/>
                </a:ext>
              </a:extLst>
            </p:cNvPr>
            <p:cNvSpPr/>
            <p:nvPr/>
          </p:nvSpPr>
          <p:spPr>
            <a:xfrm>
              <a:off x="15222195" y="448960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3CA81CF-292A-C6D3-D9D8-5524D3AE0DFA}"/>
                </a:ext>
              </a:extLst>
            </p:cNvPr>
            <p:cNvSpPr/>
            <p:nvPr/>
          </p:nvSpPr>
          <p:spPr>
            <a:xfrm>
              <a:off x="15222195" y="51112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A360993-4BE1-8B09-F24B-C8AE3777EC91}"/>
                </a:ext>
              </a:extLst>
            </p:cNvPr>
            <p:cNvSpPr/>
            <p:nvPr/>
          </p:nvSpPr>
          <p:spPr>
            <a:xfrm>
              <a:off x="15222195" y="573279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5DACA02D-83E8-253E-22BF-3B7C25369EF1}"/>
                </a:ext>
              </a:extLst>
            </p:cNvPr>
            <p:cNvSpPr/>
            <p:nvPr/>
          </p:nvSpPr>
          <p:spPr>
            <a:xfrm>
              <a:off x="15578884"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1939F092-356A-66D1-8462-3117E4102272}"/>
                </a:ext>
              </a:extLst>
            </p:cNvPr>
            <p:cNvSpPr/>
            <p:nvPr/>
          </p:nvSpPr>
          <p:spPr>
            <a:xfrm>
              <a:off x="16298256"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443BD62C-FB4D-B922-B77D-F794ED14FEF1}"/>
                </a:ext>
              </a:extLst>
            </p:cNvPr>
            <p:cNvSpPr/>
            <p:nvPr/>
          </p:nvSpPr>
          <p:spPr>
            <a:xfrm>
              <a:off x="15578884"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F14627C6-761B-7033-911F-551C09B567AD}"/>
                </a:ext>
              </a:extLst>
            </p:cNvPr>
            <p:cNvSpPr/>
            <p:nvPr/>
          </p:nvSpPr>
          <p:spPr>
            <a:xfrm>
              <a:off x="9835722" y="3871002"/>
              <a:ext cx="359686" cy="618604"/>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3C7F319B-9ACE-727F-1C16-FC3B5A2A4057}"/>
                </a:ext>
              </a:extLst>
            </p:cNvPr>
            <p:cNvSpPr/>
            <p:nvPr/>
          </p:nvSpPr>
          <p:spPr>
            <a:xfrm>
              <a:off x="15222195" y="3839597"/>
              <a:ext cx="356690"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F68C239C-08ED-46D7-720C-DD292FAD333E}"/>
                </a:ext>
              </a:extLst>
            </p:cNvPr>
            <p:cNvSpPr/>
            <p:nvPr/>
          </p:nvSpPr>
          <p:spPr>
            <a:xfrm>
              <a:off x="16657941" y="4461191"/>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6F103E1A-FB6E-6B69-FA31-AFF5877AEFEB}"/>
                </a:ext>
              </a:extLst>
            </p:cNvPr>
            <p:cNvSpPr/>
            <p:nvPr/>
          </p:nvSpPr>
          <p:spPr>
            <a:xfrm>
              <a:off x="15578885" y="3839597"/>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F13648D3-89B2-4CD5-33C0-F6CC2F78AB02}"/>
                </a:ext>
              </a:extLst>
            </p:cNvPr>
            <p:cNvSpPr/>
            <p:nvPr/>
          </p:nvSpPr>
          <p:spPr>
            <a:xfrm>
              <a:off x="16298258" y="3839597"/>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F95AC9A8-8AF4-A480-582D-821E909A49A0}"/>
                </a:ext>
              </a:extLst>
            </p:cNvPr>
            <p:cNvSpPr/>
            <p:nvPr/>
          </p:nvSpPr>
          <p:spPr>
            <a:xfrm>
              <a:off x="15222195" y="3206006"/>
              <a:ext cx="356686"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grpSp>
      <p:cxnSp>
        <p:nvCxnSpPr>
          <p:cNvPr id="13" name="Straight Connector 12">
            <a:extLst>
              <a:ext uri="{FF2B5EF4-FFF2-40B4-BE49-F238E27FC236}">
                <a16:creationId xmlns:a16="http://schemas.microsoft.com/office/drawing/2014/main" id="{E44AEC4A-518A-65E1-E381-3EFA183F3B33}"/>
              </a:ext>
            </a:extLst>
          </p:cNvPr>
          <p:cNvCxnSpPr>
            <a:cxnSpLocks/>
          </p:cNvCxnSpPr>
          <p:nvPr/>
        </p:nvCxnSpPr>
        <p:spPr>
          <a:xfrm>
            <a:off x="0" y="490497"/>
            <a:ext cx="545145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E62DFE58-D052-8FE9-D281-22984B5619A0}"/>
              </a:ext>
            </a:extLst>
          </p:cNvPr>
          <p:cNvSpPr txBox="1">
            <a:spLocks/>
          </p:cNvSpPr>
          <p:nvPr/>
        </p:nvSpPr>
        <p:spPr>
          <a:xfrm>
            <a:off x="495300" y="241591"/>
            <a:ext cx="5002747"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AÇIKHAVA</a:t>
            </a:r>
            <a:endParaRPr lang="en-US" sz="600" b="1" spc="40" dirty="0">
              <a:solidFill>
                <a:schemeClr val="accent6"/>
              </a:solidFill>
              <a:latin typeface="Poppins" pitchFamily="2" charset="77"/>
              <a:cs typeface="Poppins" pitchFamily="2" charset="77"/>
            </a:endParaRPr>
          </a:p>
        </p:txBody>
      </p:sp>
      <p:pic>
        <p:nvPicPr>
          <p:cNvPr id="18" name="Picture 17" descr="A graph of different sizes and colors&#10;&#10;Description automatically generated with medium confidence">
            <a:extLst>
              <a:ext uri="{FF2B5EF4-FFF2-40B4-BE49-F238E27FC236}">
                <a16:creationId xmlns:a16="http://schemas.microsoft.com/office/drawing/2014/main" id="{8931E43A-49A2-8040-8979-D5803FAA03F6}"/>
              </a:ext>
            </a:extLst>
          </p:cNvPr>
          <p:cNvPicPr>
            <a:picLocks noChangeAspect="1"/>
          </p:cNvPicPr>
          <p:nvPr/>
        </p:nvPicPr>
        <p:blipFill>
          <a:blip r:embed="rId4"/>
          <a:srcRect b="8290"/>
          <a:stretch/>
        </p:blipFill>
        <p:spPr>
          <a:xfrm>
            <a:off x="383396" y="6476093"/>
            <a:ext cx="6969903" cy="3196049"/>
          </a:xfrm>
          <a:prstGeom prst="rect">
            <a:avLst/>
          </a:prstGeom>
        </p:spPr>
      </p:pic>
      <p:sp>
        <p:nvSpPr>
          <p:cNvPr id="21" name="TextBox 20">
            <a:extLst>
              <a:ext uri="{FF2B5EF4-FFF2-40B4-BE49-F238E27FC236}">
                <a16:creationId xmlns:a16="http://schemas.microsoft.com/office/drawing/2014/main" id="{17F5B5C9-4462-8B86-64D1-A249ECF62497}"/>
              </a:ext>
            </a:extLst>
          </p:cNvPr>
          <p:cNvSpPr txBox="1"/>
          <p:nvPr/>
        </p:nvSpPr>
        <p:spPr>
          <a:xfrm>
            <a:off x="705260" y="6153258"/>
            <a:ext cx="6392183" cy="246221"/>
          </a:xfrm>
          <a:prstGeom prst="rect">
            <a:avLst/>
          </a:prstGeom>
          <a:noFill/>
        </p:spPr>
        <p:txBody>
          <a:bodyPr wrap="square" lIns="91440" tIns="45720" rIns="91440" bIns="45720" rtlCol="0" anchor="t">
            <a:spAutoFit/>
          </a:bodyPr>
          <a:lstStyle/>
          <a:p>
            <a:pPr algn="ctr"/>
            <a:r>
              <a:rPr lang="en-US" sz="1000" b="1" dirty="0" err="1">
                <a:effectLst/>
                <a:latin typeface="Poppins" pitchFamily="2" charset="77"/>
                <a:cs typeface="Poppins" pitchFamily="2" charset="77"/>
              </a:rPr>
              <a:t>Açık</a:t>
            </a:r>
            <a:r>
              <a:rPr lang="en-US" sz="1000" b="1" dirty="0">
                <a:effectLst/>
                <a:latin typeface="Poppins" pitchFamily="2" charset="77"/>
                <a:cs typeface="Poppins" pitchFamily="2" charset="77"/>
              </a:rPr>
              <a:t> </a:t>
            </a:r>
            <a:r>
              <a:rPr lang="en-US" sz="1000" b="1" dirty="0" err="1">
                <a:effectLst/>
                <a:latin typeface="Poppins" pitchFamily="2" charset="77"/>
                <a:cs typeface="Poppins" pitchFamily="2" charset="77"/>
              </a:rPr>
              <a:t>havanın</a:t>
            </a:r>
            <a:r>
              <a:rPr lang="en-US" sz="1000" b="1" dirty="0">
                <a:effectLst/>
                <a:latin typeface="Poppins" pitchFamily="2" charset="77"/>
                <a:cs typeface="Poppins" pitchFamily="2" charset="77"/>
              </a:rPr>
              <a:t> TV </a:t>
            </a:r>
            <a:r>
              <a:rPr lang="en-US" sz="1000" b="1" dirty="0" err="1">
                <a:effectLst/>
                <a:latin typeface="Poppins" pitchFamily="2" charset="77"/>
                <a:cs typeface="Poppins" pitchFamily="2" charset="77"/>
              </a:rPr>
              <a:t>ve</a:t>
            </a:r>
            <a:r>
              <a:rPr lang="en-US" sz="1000" b="1" dirty="0">
                <a:effectLst/>
                <a:latin typeface="Poppins" pitchFamily="2" charset="77"/>
                <a:cs typeface="Poppins" pitchFamily="2" charset="77"/>
              </a:rPr>
              <a:t> Sese </a:t>
            </a:r>
            <a:r>
              <a:rPr lang="en-US" sz="1000" b="1" dirty="0" err="1">
                <a:effectLst/>
                <a:latin typeface="Poppins" pitchFamily="2" charset="77"/>
                <a:cs typeface="Poppins" pitchFamily="2" charset="77"/>
              </a:rPr>
              <a:t>Karşı</a:t>
            </a:r>
            <a:r>
              <a:rPr lang="en-US" sz="1000" b="1" dirty="0">
                <a:effectLst/>
                <a:latin typeface="Poppins" pitchFamily="2" charset="77"/>
                <a:cs typeface="Poppins" pitchFamily="2" charset="77"/>
              </a:rPr>
              <a:t> </a:t>
            </a:r>
            <a:r>
              <a:rPr lang="en-US" sz="1000" b="1" dirty="0" err="1">
                <a:effectLst/>
                <a:latin typeface="Poppins" pitchFamily="2" charset="77"/>
                <a:cs typeface="Poppins" pitchFamily="2" charset="77"/>
              </a:rPr>
              <a:t>Dijital</a:t>
            </a:r>
            <a:r>
              <a:rPr lang="en-US" sz="1000" b="1" dirty="0">
                <a:effectLst/>
                <a:latin typeface="Poppins" pitchFamily="2" charset="77"/>
                <a:cs typeface="Poppins" pitchFamily="2" charset="77"/>
              </a:rPr>
              <a:t> </a:t>
            </a:r>
            <a:r>
              <a:rPr lang="en-US" sz="1000" b="1" dirty="0" err="1">
                <a:effectLst/>
                <a:latin typeface="Poppins" pitchFamily="2" charset="77"/>
                <a:cs typeface="Poppins" pitchFamily="2" charset="77"/>
              </a:rPr>
              <a:t>Nüfuzu</a:t>
            </a:r>
            <a:endParaRPr lang="en-US" sz="1000" b="1" dirty="0">
              <a:effectLst/>
              <a:latin typeface="Poppins" pitchFamily="2" charset="77"/>
              <a:cs typeface="Poppins" pitchFamily="2" charset="77"/>
            </a:endParaRPr>
          </a:p>
        </p:txBody>
      </p:sp>
      <p:pic>
        <p:nvPicPr>
          <p:cNvPr id="22" name="Google Shape;429;p65" descr="GroupM_SingleColor_Logo_Navy_RGB.png">
            <a:extLst>
              <a:ext uri="{FF2B5EF4-FFF2-40B4-BE49-F238E27FC236}">
                <a16:creationId xmlns:a16="http://schemas.microsoft.com/office/drawing/2014/main" id="{44543B92-0379-5D47-DE04-B3666C160304}"/>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6639146" y="6145860"/>
            <a:ext cx="524147" cy="149845"/>
          </a:xfrm>
          <a:prstGeom prst="rect">
            <a:avLst/>
          </a:prstGeom>
          <a:noFill/>
          <a:ln>
            <a:noFill/>
          </a:ln>
        </p:spPr>
      </p:pic>
      <p:sp>
        <p:nvSpPr>
          <p:cNvPr id="2" name="TextBox 1">
            <a:extLst>
              <a:ext uri="{FF2B5EF4-FFF2-40B4-BE49-F238E27FC236}">
                <a16:creationId xmlns:a16="http://schemas.microsoft.com/office/drawing/2014/main" id="{8D4C09D9-ABF8-3CFE-8828-3C9ED1088734}"/>
              </a:ext>
            </a:extLst>
          </p:cNvPr>
          <p:cNvSpPr txBox="1"/>
          <p:nvPr/>
        </p:nvSpPr>
        <p:spPr>
          <a:xfrm>
            <a:off x="457200" y="9680785"/>
            <a:ext cx="5502543" cy="210570"/>
          </a:xfrm>
          <a:prstGeom prst="rect">
            <a:avLst/>
          </a:prstGeom>
          <a:noFill/>
        </p:spPr>
        <p:txBody>
          <a:bodyPr wrap="square" lIns="91440" tIns="45720" rIns="91440" bIns="45720" rtlCol="0" anchor="t">
            <a:spAutoFit/>
          </a:bodyPr>
          <a:lstStyle/>
          <a:p>
            <a:pPr>
              <a:lnSpc>
                <a:spcPct val="113000"/>
              </a:lnSpc>
            </a:pPr>
            <a:r>
              <a:rPr lang="en-US" sz="700" dirty="0" err="1">
                <a:solidFill>
                  <a:schemeClr val="bg1">
                    <a:lumMod val="75000"/>
                  </a:schemeClr>
                </a:solidFill>
                <a:latin typeface="Poppins"/>
                <a:cs typeface="Poppins"/>
              </a:rPr>
              <a:t>Kaynaklar</a:t>
            </a:r>
            <a:r>
              <a:rPr lang="en-US" sz="700" dirty="0">
                <a:solidFill>
                  <a:schemeClr val="bg1">
                    <a:lumMod val="75000"/>
                  </a:schemeClr>
                </a:solidFill>
                <a:latin typeface="Poppins"/>
                <a:cs typeface="Poppins"/>
              </a:rPr>
              <a:t>: GroupM</a:t>
            </a:r>
          </a:p>
        </p:txBody>
      </p:sp>
      <p:sp>
        <p:nvSpPr>
          <p:cNvPr id="17" name="Text Placeholder 1">
            <a:extLst>
              <a:ext uri="{FF2B5EF4-FFF2-40B4-BE49-F238E27FC236}">
                <a16:creationId xmlns:a16="http://schemas.microsoft.com/office/drawing/2014/main" id="{F94D7E4E-ADAA-FE3E-E1DA-8DA13936BFE6}"/>
              </a:ext>
            </a:extLst>
          </p:cNvPr>
          <p:cNvSpPr txBox="1">
            <a:spLocks/>
          </p:cNvSpPr>
          <p:nvPr/>
        </p:nvSpPr>
        <p:spPr>
          <a:xfrm>
            <a:off x="520724" y="2875120"/>
            <a:ext cx="3992662" cy="224786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3000"/>
              </a:lnSpc>
              <a:spcBef>
                <a:spcPts val="0"/>
              </a:spcBef>
              <a:spcAft>
                <a:spcPts val="800"/>
              </a:spcAft>
              <a:buClrTx/>
              <a:buSzPts val="1100"/>
              <a:buFont typeface="Arial" panose="020B0604020202020204" pitchFamily="34" charset="0"/>
              <a:buNone/>
              <a:tabLst/>
              <a:defRPr/>
            </a:pPr>
            <a:r>
              <a:rPr kumimoji="0" lang="en-US" sz="1000" u="none" strike="noStrike" kern="1200" cap="none" spc="0" normalizeH="0" baseline="0" noProof="0" dirty="0">
                <a:ln>
                  <a:noFill/>
                </a:ln>
                <a:effectLst/>
                <a:uLnTx/>
                <a:uFillTx/>
                <a:latin typeface="Georgia"/>
                <a:cs typeface="Poppins Light"/>
                <a:sym typeface="Poppins"/>
              </a:rPr>
              <a:t>2025 </a:t>
            </a:r>
            <a:r>
              <a:rPr kumimoji="0" lang="en-US" sz="1000" u="none" strike="noStrike" kern="1200" cap="none" spc="0" normalizeH="0" baseline="0" noProof="0" dirty="0" err="1">
                <a:ln>
                  <a:noFill/>
                </a:ln>
                <a:effectLst/>
                <a:uLnTx/>
                <a:uFillTx/>
                <a:latin typeface="Georgia"/>
                <a:cs typeface="Poppins Light"/>
                <a:sym typeface="Poppins"/>
              </a:rPr>
              <a:t>yılında</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toplam</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reklam</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gelirinin</a:t>
            </a:r>
            <a:r>
              <a:rPr kumimoji="0" lang="en-US" sz="1000" u="none" strike="noStrike" kern="1200" cap="none" spc="0" normalizeH="0" baseline="0" noProof="0" dirty="0">
                <a:ln>
                  <a:noFill/>
                </a:ln>
                <a:effectLst/>
                <a:uLnTx/>
                <a:uFillTx/>
                <a:latin typeface="Georgia"/>
                <a:cs typeface="Poppins Light"/>
                <a:sym typeface="Poppins"/>
              </a:rPr>
              <a:t> %5,0'ını </a:t>
            </a:r>
            <a:r>
              <a:rPr kumimoji="0" lang="en-US" sz="1000" u="none" strike="noStrike" kern="1200" cap="none" spc="0" normalizeH="0" baseline="0" noProof="0" dirty="0" err="1">
                <a:ln>
                  <a:noFill/>
                </a:ln>
                <a:effectLst/>
                <a:uLnTx/>
                <a:uFillTx/>
                <a:latin typeface="Georgia"/>
                <a:cs typeface="Poppins Light"/>
                <a:sym typeface="Poppins"/>
              </a:rPr>
              <a:t>oluşturacağı</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tahmin</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edilmektedir</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bu</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oran</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kabaca</a:t>
            </a:r>
            <a:r>
              <a:rPr kumimoji="0" lang="en-US" sz="1000" u="none" strike="noStrike" kern="1200" cap="none" spc="0" normalizeH="0" baseline="0" noProof="0" dirty="0">
                <a:ln>
                  <a:noFill/>
                </a:ln>
                <a:effectLst/>
                <a:uLnTx/>
                <a:uFillTx/>
                <a:latin typeface="Georgia"/>
                <a:cs typeface="Poppins Light"/>
                <a:sym typeface="Poppins"/>
              </a:rPr>
              <a:t> 2000 </a:t>
            </a:r>
            <a:r>
              <a:rPr kumimoji="0" lang="en-US" sz="1000" u="none" strike="noStrike" kern="1200" cap="none" spc="0" normalizeH="0" baseline="0" noProof="0" dirty="0" err="1">
                <a:ln>
                  <a:noFill/>
                </a:ln>
                <a:effectLst/>
                <a:uLnTx/>
                <a:uFillTx/>
                <a:latin typeface="Georgia"/>
                <a:cs typeface="Poppins Light"/>
                <a:sym typeface="Poppins"/>
              </a:rPr>
              <a:t>yılındaki</a:t>
            </a:r>
            <a:r>
              <a:rPr kumimoji="0" lang="en-US" sz="1000" u="none" strike="noStrike" kern="1200" cap="none" spc="0" normalizeH="0" baseline="0" noProof="0" dirty="0">
                <a:ln>
                  <a:noFill/>
                </a:ln>
                <a:effectLst/>
                <a:uLnTx/>
                <a:uFillTx/>
                <a:latin typeface="Georgia"/>
                <a:cs typeface="Poppins Light"/>
                <a:sym typeface="Poppins"/>
              </a:rPr>
              <a:t> %5,3'lük paya </a:t>
            </a:r>
            <a:r>
              <a:rPr kumimoji="0" lang="en-US" sz="1000" u="none" strike="noStrike" kern="1200" cap="none" spc="0" normalizeH="0" baseline="0" noProof="0" dirty="0" err="1">
                <a:ln>
                  <a:noFill/>
                </a:ln>
                <a:effectLst/>
                <a:uLnTx/>
                <a:uFillTx/>
                <a:latin typeface="Georgia"/>
                <a:cs typeface="Poppins Light"/>
                <a:sym typeface="Poppins"/>
              </a:rPr>
              <a:t>benzer</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en</a:t>
            </a:r>
            <a:r>
              <a:rPr kumimoji="0" lang="en-US" sz="1000" u="none" strike="noStrike" kern="1200" cap="none" spc="0" normalizeH="0" baseline="0" noProof="0" dirty="0">
                <a:ln>
                  <a:noFill/>
                </a:ln>
                <a:effectLst/>
                <a:uLnTx/>
                <a:uFillTx/>
                <a:latin typeface="Georgia"/>
                <a:cs typeface="Poppins Light"/>
                <a:sym typeface="Poppins"/>
              </a:rPr>
              <a:t> son 2018'de %6,4'e </a:t>
            </a:r>
            <a:r>
              <a:rPr kumimoji="0" lang="en-US" sz="1000" u="none" strike="noStrike" kern="1200" cap="none" spc="0" normalizeH="0" baseline="0" noProof="0" dirty="0" err="1">
                <a:ln>
                  <a:noFill/>
                </a:ln>
                <a:effectLst/>
                <a:uLnTx/>
                <a:uFillTx/>
                <a:latin typeface="Georgia"/>
                <a:cs typeface="Poppins Light"/>
                <a:sym typeface="Poppins"/>
              </a:rPr>
              <a:t>kadar</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yükseldi</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Karşılaştırıldığında</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ses</a:t>
            </a:r>
            <a:r>
              <a:rPr kumimoji="0" lang="en-US" sz="1000" u="none" strike="noStrike" kern="1200" cap="none" spc="0" normalizeH="0" baseline="0" noProof="0" dirty="0">
                <a:ln>
                  <a:noFill/>
                </a:ln>
                <a:effectLst/>
                <a:uLnTx/>
                <a:uFillTx/>
                <a:latin typeface="Georgia"/>
                <a:cs typeface="Poppins Light"/>
                <a:sym typeface="Poppins"/>
              </a:rPr>
              <a:t>, 2002'deki %9,1'lik </a:t>
            </a:r>
            <a:r>
              <a:rPr kumimoji="0" lang="en-US" sz="1000" u="none" strike="noStrike" kern="1200" cap="none" spc="0" normalizeH="0" baseline="0" noProof="0" dirty="0" err="1">
                <a:ln>
                  <a:noFill/>
                </a:ln>
                <a:effectLst/>
                <a:uLnTx/>
                <a:uFillTx/>
                <a:latin typeface="Georgia"/>
                <a:cs typeface="Poppins Light"/>
                <a:sym typeface="Poppins"/>
              </a:rPr>
              <a:t>zirveden</a:t>
            </a:r>
            <a:r>
              <a:rPr kumimoji="0" lang="en-US" sz="1000" u="none" strike="noStrike" kern="1200" cap="none" spc="0" normalizeH="0" baseline="0" noProof="0" dirty="0">
                <a:ln>
                  <a:noFill/>
                </a:ln>
                <a:effectLst/>
                <a:uLnTx/>
                <a:uFillTx/>
                <a:latin typeface="Georgia"/>
                <a:cs typeface="Poppins Light"/>
                <a:sym typeface="Poppins"/>
              </a:rPr>
              <a:t> 2025'te %2,4'e </a:t>
            </a:r>
            <a:r>
              <a:rPr kumimoji="0" lang="en-US" sz="1000" u="none" strike="noStrike" kern="1200" cap="none" spc="0" normalizeH="0" baseline="0" noProof="0" dirty="0" err="1">
                <a:ln>
                  <a:noFill/>
                </a:ln>
                <a:effectLst/>
                <a:uLnTx/>
                <a:uFillTx/>
                <a:latin typeface="Georgia"/>
                <a:cs typeface="Poppins Light"/>
                <a:sym typeface="Poppins"/>
              </a:rPr>
              <a:t>düşecek</a:t>
            </a:r>
            <a:r>
              <a:rPr kumimoji="0" lang="en-US" sz="1000" u="none" strike="noStrike" kern="1200" cap="none" spc="0" normalizeH="0" baseline="0" noProof="0" dirty="0">
                <a:ln>
                  <a:noFill/>
                </a:ln>
                <a:effectLst/>
                <a:uLnTx/>
                <a:uFillTx/>
                <a:latin typeface="Georgia"/>
                <a:cs typeface="Poppins Light"/>
                <a:sym typeface="Poppins"/>
              </a:rPr>
              <a:t>. Kanal, son </a:t>
            </a:r>
            <a:r>
              <a:rPr kumimoji="0" lang="en-US" sz="1000" u="none" strike="noStrike" kern="1200" cap="none" spc="0" normalizeH="0" baseline="0" noProof="0" dirty="0" err="1">
                <a:ln>
                  <a:noFill/>
                </a:ln>
                <a:effectLst/>
                <a:uLnTx/>
                <a:uFillTx/>
                <a:latin typeface="Georgia"/>
                <a:cs typeface="Poppins Light"/>
                <a:sym typeface="Poppins"/>
              </a:rPr>
              <a:t>yıllarda</a:t>
            </a:r>
            <a:r>
              <a:rPr kumimoji="0" lang="en-US" sz="1000" u="none" strike="noStrike" kern="1200" cap="none" spc="0" normalizeH="0" baseline="0" noProof="0" dirty="0">
                <a:ln>
                  <a:noFill/>
                </a:ln>
                <a:effectLst/>
                <a:uLnTx/>
                <a:uFillTx/>
                <a:latin typeface="Georgia"/>
                <a:cs typeface="Poppins Light"/>
                <a:sym typeface="Poppins"/>
              </a:rPr>
              <a:t> «</a:t>
            </a:r>
            <a:r>
              <a:rPr kumimoji="0" lang="tr-TR" sz="1000" u="none" strike="noStrike" kern="1200" cap="none" spc="0" normalizeH="0" baseline="0" noProof="0" dirty="0">
                <a:ln>
                  <a:noFill/>
                </a:ln>
                <a:effectLst/>
                <a:uLnTx/>
                <a:uFillTx/>
                <a:latin typeface="Georgia"/>
                <a:cs typeface="Poppins Light"/>
                <a:sym typeface="Poppins"/>
              </a:rPr>
              <a:t>pas geçilemeyen</a:t>
            </a:r>
            <a:r>
              <a:rPr lang="tr-TR" sz="1000" dirty="0">
                <a:latin typeface="Georgia"/>
                <a:cs typeface="Poppins Light"/>
              </a:rPr>
              <a:t>»</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doğasından</a:t>
            </a:r>
            <a:r>
              <a:rPr kumimoji="0" lang="en-US" sz="1000" u="none" strike="noStrike" kern="1200" cap="none" spc="0" normalizeH="0" baseline="0" noProof="0" dirty="0">
                <a:ln>
                  <a:noFill/>
                </a:ln>
                <a:effectLst/>
                <a:uLnTx/>
                <a:uFillTx/>
                <a:latin typeface="Georgia"/>
                <a:cs typeface="Poppins Light"/>
                <a:sym typeface="Poppins"/>
              </a:rPr>
              <a:t> ve </a:t>
            </a:r>
            <a:r>
              <a:rPr kumimoji="0" lang="en-US" sz="1000" u="none" strike="noStrike" kern="1200" cap="none" spc="0" normalizeH="0" baseline="0" noProof="0" dirty="0" err="1">
                <a:ln>
                  <a:noFill/>
                </a:ln>
                <a:effectLst/>
                <a:uLnTx/>
                <a:uFillTx/>
                <a:latin typeface="Georgia"/>
                <a:cs typeface="Poppins Light"/>
                <a:sym typeface="Poppins"/>
              </a:rPr>
              <a:t>konuma</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dayalı</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değer</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teklifinden</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neredeyse</a:t>
            </a:r>
            <a:r>
              <a:rPr kumimoji="0" lang="en-US" sz="1000" u="none" strike="noStrike" kern="1200" cap="none" spc="0" normalizeH="0" baseline="0" noProof="0" dirty="0">
                <a:ln>
                  <a:noFill/>
                </a:ln>
                <a:effectLst/>
                <a:uLnTx/>
                <a:uFillTx/>
                <a:latin typeface="Georgia"/>
                <a:cs typeface="Poppins Light"/>
                <a:sym typeface="Poppins"/>
              </a:rPr>
              <a:t> </a:t>
            </a:r>
            <a:r>
              <a:rPr kumimoji="0" lang="tr-TR" sz="1000" u="none" strike="noStrike" kern="1200" cap="none" spc="0" normalizeH="0" baseline="0" noProof="0" dirty="0">
                <a:ln>
                  <a:noFill/>
                </a:ln>
                <a:effectLst/>
                <a:uLnTx/>
                <a:uFillTx/>
                <a:latin typeface="Georgia"/>
                <a:cs typeface="Poppins Light"/>
                <a:sym typeface="Poppins"/>
              </a:rPr>
              <a:t>tamamen </a:t>
            </a:r>
            <a:r>
              <a:rPr kumimoji="0" lang="en-US" sz="1000" u="none" strike="noStrike" kern="1200" cap="none" spc="0" normalizeH="0" baseline="0" noProof="0" dirty="0" err="1">
                <a:ln>
                  <a:noFill/>
                </a:ln>
                <a:effectLst/>
                <a:uLnTx/>
                <a:uFillTx/>
                <a:latin typeface="Georgia"/>
                <a:cs typeface="Poppins Light"/>
                <a:sym typeface="Poppins"/>
              </a:rPr>
              <a:t>faydalandı</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Aynı</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zamanda</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yıllar</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geçtikçe</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hızla</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dijitalleşti</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ve</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yenilendi</a:t>
            </a:r>
            <a:r>
              <a:rPr kumimoji="0" lang="en-US" sz="1000" u="none" strike="noStrike" kern="1200" cap="none" spc="0" normalizeH="0" baseline="0" noProof="0" dirty="0">
                <a:ln>
                  <a:noFill/>
                </a:ln>
                <a:effectLst/>
                <a:uLnTx/>
                <a:uFillTx/>
                <a:latin typeface="Georgia"/>
                <a:cs typeface="Poppins Light"/>
                <a:sym typeface="Poppins"/>
              </a:rPr>
              <a:t>. 2025 </a:t>
            </a:r>
            <a:r>
              <a:rPr kumimoji="0" lang="en-US" sz="1000" u="none" strike="noStrike" kern="1200" cap="none" spc="0" normalizeH="0" baseline="0" noProof="0" dirty="0" err="1">
                <a:ln>
                  <a:noFill/>
                </a:ln>
                <a:effectLst/>
                <a:uLnTx/>
                <a:uFillTx/>
                <a:latin typeface="Georgia"/>
                <a:cs typeface="Poppins Light"/>
                <a:sym typeface="Poppins"/>
              </a:rPr>
              <a:t>yılında</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DOOH'un</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toplam</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açık</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hava</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gelirinin</a:t>
            </a:r>
            <a:r>
              <a:rPr kumimoji="0" lang="en-US" sz="1000" u="none" strike="noStrike" kern="1200" cap="none" spc="0" normalizeH="0" baseline="0" noProof="0" dirty="0">
                <a:ln>
                  <a:noFill/>
                </a:ln>
                <a:effectLst/>
                <a:uLnTx/>
                <a:uFillTx/>
                <a:latin typeface="Georgia"/>
                <a:cs typeface="Poppins Light"/>
                <a:sym typeface="Poppins"/>
              </a:rPr>
              <a:t> %42'sini </a:t>
            </a:r>
            <a:r>
              <a:rPr kumimoji="0" lang="en-US" sz="1000" u="none" strike="noStrike" kern="1200" cap="none" spc="0" normalizeH="0" baseline="0" noProof="0" dirty="0" err="1">
                <a:ln>
                  <a:noFill/>
                </a:ln>
                <a:effectLst/>
                <a:uLnTx/>
                <a:uFillTx/>
                <a:latin typeface="Georgia"/>
                <a:cs typeface="Poppins Light"/>
                <a:sym typeface="Poppins"/>
              </a:rPr>
              <a:t>oluşturacağını</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tahmin</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ediyoruz</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bu</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oran</a:t>
            </a:r>
            <a:r>
              <a:rPr kumimoji="0" lang="en-US" sz="1000" u="none" strike="noStrike" kern="1200" cap="none" spc="0" normalizeH="0" baseline="0" noProof="0" dirty="0">
                <a:ln>
                  <a:noFill/>
                </a:ln>
                <a:effectLst/>
                <a:uLnTx/>
                <a:uFillTx/>
                <a:latin typeface="Georgia"/>
                <a:cs typeface="Poppins Light"/>
                <a:sym typeface="Poppins"/>
              </a:rPr>
              <a:t> TV (%27) </a:t>
            </a:r>
            <a:r>
              <a:rPr kumimoji="0" lang="en-US" sz="1000" u="none" strike="noStrike" kern="1200" cap="none" spc="0" normalizeH="0" baseline="0" noProof="0" dirty="0" err="1">
                <a:ln>
                  <a:noFill/>
                </a:ln>
                <a:effectLst/>
                <a:uLnTx/>
                <a:uFillTx/>
                <a:latin typeface="Georgia"/>
                <a:cs typeface="Poppins Light"/>
                <a:sym typeface="Poppins"/>
              </a:rPr>
              <a:t>veya</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Ses</a:t>
            </a:r>
            <a:r>
              <a:rPr kumimoji="0" lang="en-US" sz="1000" u="none" strike="noStrike" kern="1200" cap="none" spc="0" normalizeH="0" baseline="0" noProof="0" dirty="0">
                <a:ln>
                  <a:noFill/>
                </a:ln>
                <a:effectLst/>
                <a:uLnTx/>
                <a:uFillTx/>
                <a:latin typeface="Georgia"/>
                <a:cs typeface="Poppins Light"/>
                <a:sym typeface="Poppins"/>
              </a:rPr>
              <a:t> (%31) </a:t>
            </a:r>
            <a:r>
              <a:rPr kumimoji="0" lang="en-US" sz="1000" u="none" strike="noStrike" kern="1200" cap="none" spc="0" normalizeH="0" baseline="0" noProof="0" dirty="0" err="1">
                <a:ln>
                  <a:noFill/>
                </a:ln>
                <a:effectLst/>
                <a:uLnTx/>
                <a:uFillTx/>
                <a:latin typeface="Georgia"/>
                <a:cs typeface="Poppins Light"/>
                <a:sym typeface="Poppins"/>
              </a:rPr>
              <a:t>yayılımından</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daha</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fazladır</a:t>
            </a:r>
            <a:r>
              <a:rPr kumimoji="0" lang="en-US" sz="1000" u="none" strike="noStrike" kern="1200" cap="none" spc="0" normalizeH="0" baseline="0" noProof="0" dirty="0">
                <a:ln>
                  <a:noFill/>
                </a:ln>
                <a:effectLst/>
                <a:uLnTx/>
                <a:uFillTx/>
                <a:latin typeface="Georgia"/>
                <a:cs typeface="Poppins Light"/>
                <a:sym typeface="Poppins"/>
              </a:rPr>
              <a:t>. Bas</a:t>
            </a:r>
            <a:r>
              <a:rPr kumimoji="0" lang="tr-TR" sz="1000" u="none" strike="noStrike" kern="1200" cap="none" spc="0" normalizeH="0" baseline="0" noProof="0" dirty="0">
                <a:ln>
                  <a:noFill/>
                </a:ln>
                <a:effectLst/>
                <a:uLnTx/>
                <a:uFillTx/>
                <a:latin typeface="Georgia"/>
                <a:cs typeface="Poppins Light"/>
                <a:sym typeface="Poppins"/>
              </a:rPr>
              <a:t>ının </a:t>
            </a:r>
            <a:r>
              <a:rPr kumimoji="0" lang="en-US" sz="1000" u="none" strike="noStrike" kern="1200" cap="none" spc="0" normalizeH="0" baseline="0" noProof="0" dirty="0" err="1">
                <a:ln>
                  <a:noFill/>
                </a:ln>
                <a:effectLst/>
                <a:uLnTx/>
                <a:uFillTx/>
                <a:latin typeface="Georgia"/>
                <a:cs typeface="Poppins Light"/>
                <a:sym typeface="Poppins"/>
              </a:rPr>
              <a:t>dijital</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yayılımında</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daha</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yüksek</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olduğunu</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ancak</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fiziksel</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gayrimenkulün</a:t>
            </a:r>
            <a:r>
              <a:rPr kumimoji="0" lang="en-US" sz="1000" u="none" strike="noStrike" kern="1200" cap="none" spc="0" normalizeH="0" baseline="0" noProof="0" dirty="0">
                <a:ln>
                  <a:noFill/>
                </a:ln>
                <a:effectLst/>
                <a:uLnTx/>
                <a:uFillTx/>
                <a:latin typeface="Georgia"/>
                <a:cs typeface="Poppins Light"/>
                <a:sym typeface="Poppins"/>
              </a:rPr>
              <a:t> Google, Meta, ByteDance ve Amazon </a:t>
            </a:r>
            <a:r>
              <a:rPr kumimoji="0" lang="en-US" sz="1000" u="none" strike="noStrike" kern="1200" cap="none" spc="0" normalizeH="0" baseline="0" noProof="0" dirty="0" err="1">
                <a:ln>
                  <a:noFill/>
                </a:ln>
                <a:effectLst/>
                <a:uLnTx/>
                <a:uFillTx/>
                <a:latin typeface="Georgia"/>
                <a:cs typeface="Poppins Light"/>
                <a:sym typeface="Poppins"/>
              </a:rPr>
              <a:t>gibi</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dijital</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şirketler</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için</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ikame</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edilmesinin</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hâlâ</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daha</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zor</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olduğunu</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unutmayın</a:t>
            </a:r>
            <a:r>
              <a:rPr kumimoji="0" lang="en-US" sz="1000" u="none" strike="noStrike" kern="1200" cap="none" spc="0" normalizeH="0" baseline="0" noProof="0" dirty="0">
                <a:ln>
                  <a:noFill/>
                </a:ln>
                <a:effectLst/>
                <a:uLnTx/>
                <a:uFillTx/>
                <a:latin typeface="Georgia"/>
                <a:cs typeface="Poppins Light"/>
                <a:sym typeface="Poppins"/>
              </a:rPr>
              <a:t> (her ne kadar </a:t>
            </a:r>
            <a:r>
              <a:rPr kumimoji="0" lang="en-US" sz="1000" u="none" strike="noStrike" kern="1200" cap="none" spc="0" normalizeH="0" baseline="0" noProof="0" dirty="0" err="1">
                <a:ln>
                  <a:noFill/>
                </a:ln>
                <a:effectLst/>
                <a:uLnTx/>
                <a:uFillTx/>
                <a:latin typeface="Georgia"/>
                <a:cs typeface="Poppins Light"/>
                <a:sym typeface="Poppins"/>
              </a:rPr>
              <a:t>perakende</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tabelalar</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gelecek</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yıllarda</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önemli</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bir</a:t>
            </a:r>
            <a:r>
              <a:rPr kumimoji="0" lang="en-US" sz="1000" u="none" strike="noStrike" kern="1200" cap="none" spc="0" normalizeH="0" baseline="0" noProof="0" dirty="0">
                <a:ln>
                  <a:noFill/>
                </a:ln>
                <a:effectLst/>
                <a:uLnTx/>
                <a:uFillTx/>
                <a:latin typeface="Georgia"/>
                <a:cs typeface="Poppins Light"/>
                <a:sym typeface="Poppins"/>
              </a:rPr>
              <a:t> </a:t>
            </a:r>
            <a:r>
              <a:rPr kumimoji="0" lang="tr-TR" sz="1000" u="none" strike="noStrike" kern="1200" cap="none" spc="0" normalizeH="0" baseline="0" noProof="0" dirty="0">
                <a:ln>
                  <a:noFill/>
                </a:ln>
                <a:effectLst/>
                <a:uLnTx/>
                <a:uFillTx/>
                <a:latin typeface="Georgia"/>
                <a:cs typeface="Poppins Light"/>
                <a:sym typeface="Poppins"/>
              </a:rPr>
              <a:t>rekabet </a:t>
            </a:r>
            <a:r>
              <a:rPr kumimoji="0" lang="en-US" sz="1000" u="none" strike="noStrike" kern="1200" cap="none" spc="0" normalizeH="0" baseline="0" noProof="0" dirty="0" err="1">
                <a:ln>
                  <a:noFill/>
                </a:ln>
                <a:effectLst/>
                <a:uLnTx/>
                <a:uFillTx/>
                <a:latin typeface="Georgia"/>
                <a:cs typeface="Poppins Light"/>
                <a:sym typeface="Poppins"/>
              </a:rPr>
              <a:t>alanı</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olacak</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gibi</a:t>
            </a:r>
            <a:r>
              <a:rPr kumimoji="0" lang="en-US" sz="1000" u="none" strike="noStrike" kern="1200" cap="none" spc="0" normalizeH="0" baseline="0" noProof="0" dirty="0">
                <a:ln>
                  <a:noFill/>
                </a:ln>
                <a:effectLst/>
                <a:uLnTx/>
                <a:uFillTx/>
                <a:latin typeface="Georgia"/>
                <a:cs typeface="Poppins Light"/>
                <a:sym typeface="Poppins"/>
              </a:rPr>
              <a:t> </a:t>
            </a:r>
            <a:r>
              <a:rPr kumimoji="0" lang="en-US" sz="1000" u="none" strike="noStrike" kern="1200" cap="none" spc="0" normalizeH="0" baseline="0" noProof="0" dirty="0" err="1">
                <a:ln>
                  <a:noFill/>
                </a:ln>
                <a:effectLst/>
                <a:uLnTx/>
                <a:uFillTx/>
                <a:latin typeface="Georgia"/>
                <a:cs typeface="Poppins Light"/>
                <a:sym typeface="Poppins"/>
              </a:rPr>
              <a:t>görünse</a:t>
            </a:r>
            <a:r>
              <a:rPr kumimoji="0" lang="en-US" sz="1000" u="none" strike="noStrike" kern="1200" cap="none" spc="0" normalizeH="0" baseline="0" noProof="0" dirty="0">
                <a:ln>
                  <a:noFill/>
                </a:ln>
                <a:effectLst/>
                <a:uLnTx/>
                <a:uFillTx/>
                <a:latin typeface="Georgia"/>
                <a:cs typeface="Poppins Light"/>
                <a:sym typeface="Poppins"/>
              </a:rPr>
              <a:t> de).</a:t>
            </a:r>
          </a:p>
        </p:txBody>
      </p:sp>
      <p:sp>
        <p:nvSpPr>
          <p:cNvPr id="19" name="TextBox 18">
            <a:extLst>
              <a:ext uri="{FF2B5EF4-FFF2-40B4-BE49-F238E27FC236}">
                <a16:creationId xmlns:a16="http://schemas.microsoft.com/office/drawing/2014/main" id="{3F2774BF-9647-1149-75AD-490836CC79E9}"/>
              </a:ext>
            </a:extLst>
          </p:cNvPr>
          <p:cNvSpPr txBox="1"/>
          <p:nvPr/>
        </p:nvSpPr>
        <p:spPr>
          <a:xfrm>
            <a:off x="4728487" y="5200101"/>
            <a:ext cx="1651801" cy="234038"/>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ts val="1100"/>
              </a:lnSpc>
              <a:spcBef>
                <a:spcPts val="0"/>
              </a:spcBef>
              <a:spcAft>
                <a:spcPts val="0"/>
              </a:spcAft>
              <a:buClrTx/>
              <a:buSzTx/>
              <a:buFontTx/>
              <a:buNone/>
              <a:tabLst/>
              <a:defRPr/>
            </a:pP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Anahtar</a:t>
            </a:r>
            <a:r>
              <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rPr>
              <a:t> </a:t>
            </a: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Bİlgi</a:t>
            </a:r>
            <a:endPar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endParaRPr>
          </a:p>
        </p:txBody>
      </p:sp>
      <p:grpSp>
        <p:nvGrpSpPr>
          <p:cNvPr id="20" name="Group 19">
            <a:extLst>
              <a:ext uri="{FF2B5EF4-FFF2-40B4-BE49-F238E27FC236}">
                <a16:creationId xmlns:a16="http://schemas.microsoft.com/office/drawing/2014/main" id="{BF8BA3F2-9E53-10B9-108C-8019179CFF71}"/>
              </a:ext>
            </a:extLst>
          </p:cNvPr>
          <p:cNvGrpSpPr/>
          <p:nvPr/>
        </p:nvGrpSpPr>
        <p:grpSpPr>
          <a:xfrm>
            <a:off x="4732953" y="5542443"/>
            <a:ext cx="1890357" cy="215444"/>
            <a:chOff x="3798999" y="5454020"/>
            <a:chExt cx="1890357" cy="215444"/>
          </a:xfrm>
        </p:grpSpPr>
        <p:sp>
          <p:nvSpPr>
            <p:cNvPr id="23" name="TextBox 22">
              <a:extLst>
                <a:ext uri="{FF2B5EF4-FFF2-40B4-BE49-F238E27FC236}">
                  <a16:creationId xmlns:a16="http://schemas.microsoft.com/office/drawing/2014/main" id="{F942DAF4-B21E-A71B-1EA8-05ED617C11C7}"/>
                </a:ext>
              </a:extLst>
            </p:cNvPr>
            <p:cNvSpPr txBox="1"/>
            <p:nvPr/>
          </p:nvSpPr>
          <p:spPr>
            <a:xfrm>
              <a:off x="3798999" y="5454020"/>
              <a:ext cx="1005403" cy="215444"/>
            </a:xfrm>
            <a:prstGeom prst="rect">
              <a:avLst/>
            </a:prstGeom>
            <a:noFill/>
          </p:spPr>
          <p:txBody>
            <a:bodyPr wrap="none" rtlCol="0">
              <a:spAutoFit/>
            </a:bodyPr>
            <a:lstStyle/>
            <a:p>
              <a:r>
                <a:rPr lang="en-US" sz="800" dirty="0" err="1">
                  <a:latin typeface="Poppins" pitchFamily="2" charset="77"/>
                  <a:cs typeface="Poppins" pitchFamily="2" charset="77"/>
                </a:rPr>
                <a:t>Geleneksel</a:t>
              </a:r>
              <a:r>
                <a:rPr lang="en-US" sz="800" dirty="0">
                  <a:latin typeface="Poppins" pitchFamily="2" charset="77"/>
                  <a:cs typeface="Poppins" pitchFamily="2" charset="77"/>
                </a:rPr>
                <a:t> </a:t>
              </a:r>
              <a:r>
                <a:rPr lang="en-US" sz="800" dirty="0" err="1">
                  <a:latin typeface="Poppins" pitchFamily="2" charset="77"/>
                  <a:cs typeface="Poppins" pitchFamily="2" charset="77"/>
                </a:rPr>
                <a:t>Gelir</a:t>
              </a:r>
              <a:endParaRPr lang="en-US" sz="800" dirty="0">
                <a:latin typeface="Poppins" pitchFamily="2" charset="77"/>
                <a:cs typeface="Poppins" pitchFamily="2" charset="77"/>
              </a:endParaRPr>
            </a:p>
          </p:txBody>
        </p:sp>
        <p:sp>
          <p:nvSpPr>
            <p:cNvPr id="24" name="TextBox 23">
              <a:extLst>
                <a:ext uri="{FF2B5EF4-FFF2-40B4-BE49-F238E27FC236}">
                  <a16:creationId xmlns:a16="http://schemas.microsoft.com/office/drawing/2014/main" id="{B9701CBE-CF1E-AAD5-CA18-E2ADF725F52A}"/>
                </a:ext>
              </a:extLst>
            </p:cNvPr>
            <p:cNvSpPr txBox="1"/>
            <p:nvPr/>
          </p:nvSpPr>
          <p:spPr>
            <a:xfrm>
              <a:off x="4962875" y="5454020"/>
              <a:ext cx="726481" cy="215444"/>
            </a:xfrm>
            <a:prstGeom prst="rect">
              <a:avLst/>
            </a:prstGeom>
            <a:noFill/>
          </p:spPr>
          <p:txBody>
            <a:bodyPr wrap="none" rtlCol="0">
              <a:spAutoFit/>
            </a:bodyPr>
            <a:lstStyle/>
            <a:p>
              <a:r>
                <a:rPr lang="en-US" sz="800" dirty="0" err="1">
                  <a:latin typeface="Poppins" pitchFamily="2" charset="77"/>
                  <a:cs typeface="Poppins" pitchFamily="2" charset="77"/>
                </a:rPr>
                <a:t>Dijital</a:t>
              </a:r>
              <a:r>
                <a:rPr lang="en-US" sz="800" dirty="0">
                  <a:latin typeface="Poppins" pitchFamily="2" charset="77"/>
                  <a:cs typeface="Poppins" pitchFamily="2" charset="77"/>
                </a:rPr>
                <a:t> </a:t>
              </a:r>
              <a:r>
                <a:rPr lang="en-US" sz="800" dirty="0" err="1">
                  <a:latin typeface="Poppins" pitchFamily="2" charset="77"/>
                  <a:cs typeface="Poppins" pitchFamily="2" charset="77"/>
                </a:rPr>
                <a:t>Gelir</a:t>
              </a:r>
              <a:endParaRPr lang="en-US" sz="800" dirty="0">
                <a:latin typeface="Poppins" pitchFamily="2" charset="77"/>
                <a:cs typeface="Poppins" pitchFamily="2" charset="77"/>
              </a:endParaRPr>
            </a:p>
          </p:txBody>
        </p:sp>
      </p:grpSp>
      <p:grpSp>
        <p:nvGrpSpPr>
          <p:cNvPr id="25" name="Group 24">
            <a:extLst>
              <a:ext uri="{FF2B5EF4-FFF2-40B4-BE49-F238E27FC236}">
                <a16:creationId xmlns:a16="http://schemas.microsoft.com/office/drawing/2014/main" id="{9D58F35C-B367-EEEE-32E3-F07755C48A97}"/>
              </a:ext>
            </a:extLst>
          </p:cNvPr>
          <p:cNvGrpSpPr/>
          <p:nvPr/>
        </p:nvGrpSpPr>
        <p:grpSpPr>
          <a:xfrm>
            <a:off x="4820154" y="5451979"/>
            <a:ext cx="2324060" cy="51334"/>
            <a:chOff x="4689784" y="9440214"/>
            <a:chExt cx="2042120" cy="45719"/>
          </a:xfrm>
        </p:grpSpPr>
        <p:sp>
          <p:nvSpPr>
            <p:cNvPr id="26" name="Rectangle 25">
              <a:extLst>
                <a:ext uri="{FF2B5EF4-FFF2-40B4-BE49-F238E27FC236}">
                  <a16:creationId xmlns:a16="http://schemas.microsoft.com/office/drawing/2014/main" id="{9686537B-98DE-820D-0265-875D699B1B5A}"/>
                </a:ext>
              </a:extLst>
            </p:cNvPr>
            <p:cNvSpPr/>
            <p:nvPr/>
          </p:nvSpPr>
          <p:spPr>
            <a:xfrm>
              <a:off x="4689784" y="9440214"/>
              <a:ext cx="1021060"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D2FE3D9-3F63-DA45-820B-19BF340EB249}"/>
                </a:ext>
              </a:extLst>
            </p:cNvPr>
            <p:cNvSpPr/>
            <p:nvPr/>
          </p:nvSpPr>
          <p:spPr>
            <a:xfrm>
              <a:off x="5710844" y="9440214"/>
              <a:ext cx="1021060" cy="457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FA938A3E-F680-21B3-E921-08C93C2E3A66}"/>
              </a:ext>
            </a:extLst>
          </p:cNvPr>
          <p:cNvGrpSpPr/>
          <p:nvPr/>
        </p:nvGrpSpPr>
        <p:grpSpPr>
          <a:xfrm>
            <a:off x="5109410" y="2097633"/>
            <a:ext cx="2303180" cy="2595248"/>
            <a:chOff x="5727294" y="2447678"/>
            <a:chExt cx="1918389" cy="2161662"/>
          </a:xfrm>
        </p:grpSpPr>
        <p:sp>
          <p:nvSpPr>
            <p:cNvPr id="28" name="Hexagon 27">
              <a:extLst>
                <a:ext uri="{FF2B5EF4-FFF2-40B4-BE49-F238E27FC236}">
                  <a16:creationId xmlns:a16="http://schemas.microsoft.com/office/drawing/2014/main" id="{D2C20EFB-7408-86DF-FFFF-E7031F26287A}"/>
                </a:ext>
              </a:extLst>
            </p:cNvPr>
            <p:cNvSpPr/>
            <p:nvPr/>
          </p:nvSpPr>
          <p:spPr>
            <a:xfrm>
              <a:off x="5727294" y="3083340"/>
              <a:ext cx="1705809" cy="1526000"/>
            </a:xfrm>
            <a:prstGeom prst="hexagon">
              <a:avLst>
                <a:gd name="adj" fmla="val 27137"/>
                <a:gd name="vf" fmla="val 115470"/>
              </a:avLst>
            </a:prstGeom>
            <a:solidFill>
              <a:schemeClr val="accent1">
                <a:alpha val="8272"/>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Hexagon 28">
              <a:extLst>
                <a:ext uri="{FF2B5EF4-FFF2-40B4-BE49-F238E27FC236}">
                  <a16:creationId xmlns:a16="http://schemas.microsoft.com/office/drawing/2014/main" id="{70A6EDF9-EE44-606C-9797-9BC335EF1780}"/>
                </a:ext>
              </a:extLst>
            </p:cNvPr>
            <p:cNvSpPr/>
            <p:nvPr/>
          </p:nvSpPr>
          <p:spPr>
            <a:xfrm>
              <a:off x="6666887" y="2447678"/>
              <a:ext cx="978796" cy="875621"/>
            </a:xfrm>
            <a:prstGeom prst="hexagon">
              <a:avLst>
                <a:gd name="adj" fmla="val 26221"/>
                <a:gd name="vf" fmla="val 115470"/>
              </a:avLst>
            </a:prstGeom>
            <a:solidFill>
              <a:schemeClr val="tx1">
                <a:alpha val="2784"/>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 name="Group 82">
            <a:extLst>
              <a:ext uri="{FF2B5EF4-FFF2-40B4-BE49-F238E27FC236}">
                <a16:creationId xmlns:a16="http://schemas.microsoft.com/office/drawing/2014/main" id="{CABC2BC2-FFD0-571B-4CEE-9841F8D3AC06}"/>
              </a:ext>
            </a:extLst>
          </p:cNvPr>
          <p:cNvGrpSpPr/>
          <p:nvPr/>
        </p:nvGrpSpPr>
        <p:grpSpPr>
          <a:xfrm>
            <a:off x="5790402" y="4273387"/>
            <a:ext cx="2210845" cy="1280966"/>
            <a:chOff x="10338990" y="5263603"/>
            <a:chExt cx="5392293" cy="3124428"/>
          </a:xfrm>
        </p:grpSpPr>
        <p:sp>
          <p:nvSpPr>
            <p:cNvPr id="84" name="Freeform 83">
              <a:extLst>
                <a:ext uri="{FF2B5EF4-FFF2-40B4-BE49-F238E27FC236}">
                  <a16:creationId xmlns:a16="http://schemas.microsoft.com/office/drawing/2014/main" id="{41D7E0E9-16A6-7E9F-6055-844186124201}"/>
                </a:ext>
              </a:extLst>
            </p:cNvPr>
            <p:cNvSpPr/>
            <p:nvPr/>
          </p:nvSpPr>
          <p:spPr>
            <a:xfrm>
              <a:off x="11418049" y="65067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2703E6B3-BB14-187E-82F7-2123FB386E3F}"/>
                </a:ext>
              </a:extLst>
            </p:cNvPr>
            <p:cNvSpPr/>
            <p:nvPr/>
          </p:nvSpPr>
          <p:spPr>
            <a:xfrm>
              <a:off x="10338990" y="71253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86" name="Freeform 85">
              <a:extLst>
                <a:ext uri="{FF2B5EF4-FFF2-40B4-BE49-F238E27FC236}">
                  <a16:creationId xmlns:a16="http://schemas.microsoft.com/office/drawing/2014/main" id="{0DCFECF9-BD97-340E-E50C-D40B96E02D9A}"/>
                </a:ext>
              </a:extLst>
            </p:cNvPr>
            <p:cNvSpPr/>
            <p:nvPr/>
          </p:nvSpPr>
          <p:spPr>
            <a:xfrm>
              <a:off x="11058362" y="71253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287137EA-7561-256E-529F-B6A75C1EB74C}"/>
                </a:ext>
              </a:extLst>
            </p:cNvPr>
            <p:cNvSpPr/>
            <p:nvPr/>
          </p:nvSpPr>
          <p:spPr>
            <a:xfrm>
              <a:off x="11418049" y="774699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A551622C-B8D6-CA20-9C67-4028886F1431}"/>
                </a:ext>
              </a:extLst>
            </p:cNvPr>
            <p:cNvSpPr/>
            <p:nvPr/>
          </p:nvSpPr>
          <p:spPr>
            <a:xfrm>
              <a:off x="12137421" y="65067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B2C23913-B60B-0DF4-C48C-C53ED35081DC}"/>
                </a:ext>
              </a:extLst>
            </p:cNvPr>
            <p:cNvSpPr/>
            <p:nvPr/>
          </p:nvSpPr>
          <p:spPr>
            <a:xfrm>
              <a:off x="12137421" y="71253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85C0BCF4-1037-941B-F937-7EBEE8F3371F}"/>
                </a:ext>
              </a:extLst>
            </p:cNvPr>
            <p:cNvSpPr/>
            <p:nvPr/>
          </p:nvSpPr>
          <p:spPr>
            <a:xfrm>
              <a:off x="11058362" y="65067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5695F146-C4AA-EF3E-E988-18A2801CD361}"/>
                </a:ext>
              </a:extLst>
            </p:cNvPr>
            <p:cNvSpPr/>
            <p:nvPr/>
          </p:nvSpPr>
          <p:spPr>
            <a:xfrm>
              <a:off x="12497107" y="71253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92" name="Freeform 91">
              <a:extLst>
                <a:ext uri="{FF2B5EF4-FFF2-40B4-BE49-F238E27FC236}">
                  <a16:creationId xmlns:a16="http://schemas.microsoft.com/office/drawing/2014/main" id="{F532F9EE-5464-8523-3921-2A0B78C91EF0}"/>
                </a:ext>
              </a:extLst>
            </p:cNvPr>
            <p:cNvSpPr/>
            <p:nvPr/>
          </p:nvSpPr>
          <p:spPr>
            <a:xfrm>
              <a:off x="13216479" y="71253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478910BF-044C-2D94-246E-4AE42448CF61}"/>
                </a:ext>
              </a:extLst>
            </p:cNvPr>
            <p:cNvSpPr/>
            <p:nvPr/>
          </p:nvSpPr>
          <p:spPr>
            <a:xfrm>
              <a:off x="13216479" y="65067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74CF16B4-898C-5A79-F730-D36BA82FDE6C}"/>
                </a:ext>
              </a:extLst>
            </p:cNvPr>
            <p:cNvSpPr/>
            <p:nvPr/>
          </p:nvSpPr>
          <p:spPr>
            <a:xfrm>
              <a:off x="13576165" y="65067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DF938F36-D5AD-45CA-6554-A7946BEC3D03}"/>
                </a:ext>
              </a:extLst>
            </p:cNvPr>
            <p:cNvSpPr/>
            <p:nvPr/>
          </p:nvSpPr>
          <p:spPr>
            <a:xfrm>
              <a:off x="14295537" y="58851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687E7D27-CAD4-2154-FD33-F3B46D4BA9A7}"/>
                </a:ext>
              </a:extLst>
            </p:cNvPr>
            <p:cNvSpPr/>
            <p:nvPr/>
          </p:nvSpPr>
          <p:spPr>
            <a:xfrm>
              <a:off x="14295537" y="65067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04CE643F-4208-3E42-6647-DCDAA113FBCC}"/>
                </a:ext>
              </a:extLst>
            </p:cNvPr>
            <p:cNvSpPr/>
            <p:nvPr/>
          </p:nvSpPr>
          <p:spPr>
            <a:xfrm>
              <a:off x="14295537" y="71253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5821D201-CED7-8219-BCA8-D7159D120B3D}"/>
                </a:ext>
              </a:extLst>
            </p:cNvPr>
            <p:cNvSpPr/>
            <p:nvPr/>
          </p:nvSpPr>
          <p:spPr>
            <a:xfrm>
              <a:off x="14655223" y="58851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F2FD82EA-FC19-99DF-DC10-EB20CDD612AA}"/>
                </a:ext>
              </a:extLst>
            </p:cNvPr>
            <p:cNvSpPr/>
            <p:nvPr/>
          </p:nvSpPr>
          <p:spPr>
            <a:xfrm>
              <a:off x="15374595" y="52636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D4207BE5-1BCC-F251-1DD9-FF017ABD2399}"/>
                </a:ext>
              </a:extLst>
            </p:cNvPr>
            <p:cNvSpPr/>
            <p:nvPr/>
          </p:nvSpPr>
          <p:spPr>
            <a:xfrm>
              <a:off x="14655223" y="71253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103" name="Freeform 102">
              <a:extLst>
                <a:ext uri="{FF2B5EF4-FFF2-40B4-BE49-F238E27FC236}">
                  <a16:creationId xmlns:a16="http://schemas.microsoft.com/office/drawing/2014/main" id="{F0B444AC-FF43-8CD8-D646-2FBD8D0D1910}"/>
                </a:ext>
              </a:extLst>
            </p:cNvPr>
            <p:cNvSpPr/>
            <p:nvPr/>
          </p:nvSpPr>
          <p:spPr>
            <a:xfrm>
              <a:off x="15374595" y="7125399"/>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542E906B-C5FD-D364-5A17-1DB2682983E4}"/>
                </a:ext>
              </a:extLst>
            </p:cNvPr>
            <p:cNvSpPr/>
            <p:nvPr/>
          </p:nvSpPr>
          <p:spPr>
            <a:xfrm>
              <a:off x="15374595" y="6506793"/>
              <a:ext cx="356688" cy="618606"/>
            </a:xfrm>
            <a:custGeom>
              <a:avLst/>
              <a:gdLst>
                <a:gd name="connsiteX0" fmla="*/ 356689 w 356688"/>
                <a:gd name="connsiteY0" fmla="*/ 0 h 618606"/>
                <a:gd name="connsiteX1" fmla="*/ 0 w 356688"/>
                <a:gd name="connsiteY1" fmla="*/ 618606 h 618606"/>
              </a:gdLst>
              <a:ahLst/>
              <a:cxnLst>
                <a:cxn ang="0">
                  <a:pos x="connsiteX0" y="connsiteY0"/>
                </a:cxn>
                <a:cxn ang="0">
                  <a:pos x="connsiteX1" y="connsiteY1"/>
                </a:cxn>
              </a:cxnLst>
              <a:rect l="l" t="t" r="r" b="b"/>
              <a:pathLst>
                <a:path w="356688" h="618606">
                  <a:moveTo>
                    <a:pt x="356689"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DB01B0A7-FC22-4CE9-249F-17B270F0855F}"/>
                </a:ext>
              </a:extLst>
            </p:cNvPr>
            <p:cNvSpPr/>
            <p:nvPr/>
          </p:nvSpPr>
          <p:spPr>
            <a:xfrm>
              <a:off x="12497107" y="835814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112" name="Freeform 111">
              <a:extLst>
                <a:ext uri="{FF2B5EF4-FFF2-40B4-BE49-F238E27FC236}">
                  <a16:creationId xmlns:a16="http://schemas.microsoft.com/office/drawing/2014/main" id="{DBE1FBCB-013F-EAC6-4663-FDB454969E29}"/>
                </a:ext>
              </a:extLst>
            </p:cNvPr>
            <p:cNvSpPr/>
            <p:nvPr/>
          </p:nvSpPr>
          <p:spPr>
            <a:xfrm>
              <a:off x="13205859" y="5873830"/>
              <a:ext cx="359687" cy="621593"/>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grpSp>
      <p:sp>
        <p:nvSpPr>
          <p:cNvPr id="113" name="TextBox 112">
            <a:extLst>
              <a:ext uri="{FF2B5EF4-FFF2-40B4-BE49-F238E27FC236}">
                <a16:creationId xmlns:a16="http://schemas.microsoft.com/office/drawing/2014/main" id="{23ABAA0C-0C53-ED45-32C3-31C4EC92C292}"/>
              </a:ext>
            </a:extLst>
          </p:cNvPr>
          <p:cNvSpPr txBox="1"/>
          <p:nvPr/>
        </p:nvSpPr>
        <p:spPr>
          <a:xfrm>
            <a:off x="5288884" y="3503019"/>
            <a:ext cx="1689011" cy="104644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200" dirty="0">
                <a:solidFill>
                  <a:srgbClr val="0080FF"/>
                </a:solidFill>
                <a:latin typeface="Poppins Light" pitchFamily="2" charset="77"/>
                <a:cs typeface="Poppins Light" pitchFamily="2" charset="77"/>
              </a:rPr>
              <a:t>42</a:t>
            </a:r>
            <a:r>
              <a:rPr lang="en-US" sz="6200" baseline="30000" dirty="0">
                <a:solidFill>
                  <a:srgbClr val="0080FF"/>
                </a:solidFill>
                <a:latin typeface="Poppins Light" pitchFamily="2" charset="77"/>
                <a:cs typeface="Poppins Light" pitchFamily="2" charset="77"/>
              </a:rPr>
              <a:t>%</a:t>
            </a:r>
            <a:endParaRPr kumimoji="0" lang="en-US" sz="6200" b="0" i="0" u="none" strike="noStrike" kern="1200" cap="none" spc="0" normalizeH="0" baseline="30000" noProof="0" dirty="0">
              <a:ln>
                <a:noFill/>
              </a:ln>
              <a:solidFill>
                <a:srgbClr val="0080FF"/>
              </a:solidFill>
              <a:effectLst/>
              <a:uLnTx/>
              <a:uFillTx/>
              <a:latin typeface="Poppins Light" pitchFamily="2" charset="77"/>
              <a:ea typeface="+mn-ea"/>
              <a:cs typeface="Poppins Light" pitchFamily="2" charset="77"/>
            </a:endParaRPr>
          </a:p>
        </p:txBody>
      </p:sp>
      <p:sp>
        <p:nvSpPr>
          <p:cNvPr id="114" name="TextBox 113">
            <a:extLst>
              <a:ext uri="{FF2B5EF4-FFF2-40B4-BE49-F238E27FC236}">
                <a16:creationId xmlns:a16="http://schemas.microsoft.com/office/drawing/2014/main" id="{A864D769-261E-39EB-AC2B-E253092E0AE0}"/>
              </a:ext>
            </a:extLst>
          </p:cNvPr>
          <p:cNvSpPr txBox="1"/>
          <p:nvPr/>
        </p:nvSpPr>
        <p:spPr>
          <a:xfrm>
            <a:off x="5401169" y="3076556"/>
            <a:ext cx="1436060" cy="509114"/>
          </a:xfrm>
          <a:prstGeom prst="rect">
            <a:avLst/>
          </a:prstGeom>
          <a:noFill/>
        </p:spPr>
        <p:txBody>
          <a:bodyPr wrap="square" lIns="91440" tIns="45720" rIns="91440" bIns="45720" anchor="t">
            <a:spAutoFit/>
          </a:bodyPr>
          <a:lstStyle/>
          <a:p>
            <a:pPr algn="ctr">
              <a:lnSpc>
                <a:spcPct val="90000"/>
              </a:lnSpc>
              <a:defRPr/>
            </a:pPr>
            <a:r>
              <a:rPr lang="en-US" sz="1000" b="1" dirty="0">
                <a:latin typeface="Poppins"/>
                <a:cs typeface="Poppins"/>
              </a:rPr>
              <a:t>2025'teki </a:t>
            </a:r>
            <a:r>
              <a:rPr lang="en-US" sz="1000" b="1" dirty="0" err="1">
                <a:latin typeface="Poppins"/>
                <a:cs typeface="Poppins"/>
              </a:rPr>
              <a:t>toplam</a:t>
            </a:r>
            <a:r>
              <a:rPr lang="en-US" sz="1000" b="1" dirty="0">
                <a:latin typeface="Poppins"/>
                <a:cs typeface="Poppins"/>
              </a:rPr>
              <a:t> </a:t>
            </a:r>
            <a:r>
              <a:rPr lang="en-US" sz="1000" b="1" dirty="0" err="1">
                <a:latin typeface="Poppins"/>
                <a:cs typeface="Poppins"/>
              </a:rPr>
              <a:t>Açık</a:t>
            </a:r>
            <a:r>
              <a:rPr lang="en-US" sz="1000" b="1" dirty="0">
                <a:latin typeface="Poppins"/>
                <a:cs typeface="Poppins"/>
              </a:rPr>
              <a:t> </a:t>
            </a:r>
            <a:r>
              <a:rPr lang="en-US" sz="1000" b="1" dirty="0" err="1">
                <a:latin typeface="Poppins"/>
                <a:cs typeface="Poppins"/>
              </a:rPr>
              <a:t>hava</a:t>
            </a:r>
            <a:r>
              <a:rPr lang="en-US" sz="1000" b="1" dirty="0">
                <a:latin typeface="Poppins"/>
                <a:cs typeface="Poppins"/>
              </a:rPr>
              <a:t> </a:t>
            </a:r>
            <a:r>
              <a:rPr lang="en-US" sz="1000" b="1" dirty="0" err="1">
                <a:latin typeface="Poppins"/>
                <a:cs typeface="Poppins"/>
              </a:rPr>
              <a:t>gelirinin</a:t>
            </a:r>
            <a:r>
              <a:rPr lang="en-US" sz="1000" b="1" dirty="0">
                <a:latin typeface="Poppins"/>
                <a:cs typeface="Poppins"/>
              </a:rPr>
              <a:t> DOOH </a:t>
            </a:r>
            <a:r>
              <a:rPr lang="en-US" sz="1000" b="1" dirty="0" err="1">
                <a:latin typeface="Poppins"/>
                <a:cs typeface="Poppins"/>
              </a:rPr>
              <a:t>payı</a:t>
            </a:r>
            <a:endParaRPr kumimoji="0" lang="en-US" sz="1000" b="1" u="none" strike="noStrike" kern="1200" cap="none" spc="0" normalizeH="0" baseline="30000" noProof="0" dirty="0">
              <a:ln>
                <a:noFill/>
              </a:ln>
              <a:effectLst/>
              <a:uLnTx/>
              <a:uFillTx/>
              <a:latin typeface="Poppins"/>
              <a:cs typeface="Poppins"/>
            </a:endParaRPr>
          </a:p>
        </p:txBody>
      </p:sp>
    </p:spTree>
    <p:extLst>
      <p:ext uri="{BB962C8B-B14F-4D97-AF65-F5344CB8AC3E}">
        <p14:creationId xmlns:p14="http://schemas.microsoft.com/office/powerpoint/2010/main" val="2782557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CB530-8C13-0B33-0D3D-FDA5458175F6}"/>
            </a:ext>
          </a:extLst>
        </p:cNvPr>
        <p:cNvGrpSpPr/>
        <p:nvPr/>
      </p:nvGrpSpPr>
      <p:grpSpPr>
        <a:xfrm>
          <a:off x="0" y="0"/>
          <a:ext cx="0" cy="0"/>
          <a:chOff x="0" y="0"/>
          <a:chExt cx="0" cy="0"/>
        </a:xfrm>
      </p:grpSpPr>
      <p:sp>
        <p:nvSpPr>
          <p:cNvPr id="9" name="Text Placeholder 1">
            <a:extLst>
              <a:ext uri="{FF2B5EF4-FFF2-40B4-BE49-F238E27FC236}">
                <a16:creationId xmlns:a16="http://schemas.microsoft.com/office/drawing/2014/main" id="{1BB2BCAA-F652-54D9-F57F-BD371C755CFA}"/>
              </a:ext>
            </a:extLst>
          </p:cNvPr>
          <p:cNvSpPr txBox="1">
            <a:spLocks/>
          </p:cNvSpPr>
          <p:nvPr/>
        </p:nvSpPr>
        <p:spPr>
          <a:xfrm>
            <a:off x="2704655" y="1067373"/>
            <a:ext cx="4461457" cy="266085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3000"/>
              </a:lnSpc>
              <a:spcBef>
                <a:spcPts val="0"/>
              </a:spcBef>
              <a:spcAft>
                <a:spcPts val="800"/>
              </a:spcAft>
              <a:buClrTx/>
              <a:buSzPts val="1100"/>
              <a:buFont typeface="Arial" panose="020B0604020202020204" pitchFamily="34" charset="0"/>
              <a:buNone/>
              <a:tabLst/>
              <a:defRPr/>
            </a:pPr>
            <a:r>
              <a:rPr kumimoji="0" lang="tr-TR" sz="1000" b="0" i="0" u="none" strike="noStrike" kern="1200" cap="none" spc="0" normalizeH="0" baseline="0" noProof="0" dirty="0">
                <a:ln>
                  <a:noFill/>
                </a:ln>
                <a:solidFill>
                  <a:srgbClr val="092656"/>
                </a:solidFill>
                <a:effectLst/>
                <a:uLnTx/>
                <a:uFillTx/>
                <a:latin typeface="Georgia"/>
                <a:cs typeface="Poppins"/>
                <a:sym typeface="Poppins"/>
              </a:rPr>
              <a:t>Açık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tr-TR" sz="1000" b="0" i="0" u="none" strike="noStrike" kern="1200" cap="none" spc="0" normalizeH="0" baseline="0" noProof="0" dirty="0">
                <a:ln>
                  <a:noFill/>
                </a:ln>
                <a:solidFill>
                  <a:srgbClr val="092656"/>
                </a:solidFill>
                <a:effectLst/>
                <a:uLnTx/>
                <a:uFillTx/>
                <a:latin typeface="Georgia"/>
                <a:cs typeface="Poppins"/>
                <a:sym typeface="Poppins"/>
              </a:rPr>
              <a:t>havanın toplamına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bakıldığında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19,9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dolarlık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pazar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olmaya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devam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Japonya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Güney</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Kore, son on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3'üncü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10'uncu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sıradaki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sıralamalarını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korurken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diğer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APAC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pazarları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değişti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Hong Kong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Singapur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Sırasıyla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13.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19.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sıradan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22.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sıraya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düştü</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Tayland</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sıradan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12.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sıraya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yükseldi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p>
          <a:p>
            <a:pPr marL="7620" marR="0" lvl="0" indent="0" algn="l" defTabSz="777240" rtl="0" eaLnBrk="1" fontAlgn="auto" latinLnBrk="0" hangingPunct="1">
              <a:lnSpc>
                <a:spcPct val="113000"/>
              </a:lnSpc>
              <a:spcBef>
                <a:spcPts val="0"/>
              </a:spcBef>
              <a:spcAft>
                <a:spcPts val="800"/>
              </a:spcAft>
              <a:buClrTx/>
              <a:buSzPts val="1100"/>
              <a:buFont typeface="Arial" panose="020B0604020202020204" pitchFamily="34" charset="0"/>
              <a:buNone/>
              <a:tabLst/>
              <a:defRPr/>
            </a:pPr>
            <a:r>
              <a:rPr kumimoji="0" lang="en-US" sz="1000" b="0" i="0" u="none" strike="noStrike" kern="1200" cap="none" spc="0" normalizeH="0" baseline="0" noProof="0" dirty="0">
                <a:ln>
                  <a:noFill/>
                </a:ln>
                <a:solidFill>
                  <a:srgbClr val="092656"/>
                </a:solidFill>
                <a:effectLst/>
                <a:uLnTx/>
                <a:uFillTx/>
                <a:latin typeface="Georgia"/>
                <a:cs typeface="Poppins"/>
                <a:sym typeface="Poppins"/>
              </a:rPr>
              <a:t>2015'te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dördüncü</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sırada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alan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Fransa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Paris'teki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Yaz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Olimpiyatları'na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ev</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sahipliği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yaparak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%8,1'lik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gördü</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pazardaki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hem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statik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hem de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açık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hava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kurullarına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yönelik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kuralarla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ilgili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zorluklar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gelecek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tahminlerini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baskılıyor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ve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Fransa</a:t>
            </a:r>
            <a:r>
              <a:rPr kumimoji="0" lang="tr-TR" sz="1000" b="0" i="0" u="none" strike="noStrike" kern="1200" cap="none" spc="0" normalizeH="0" baseline="0" noProof="0" dirty="0">
                <a:ln>
                  <a:noFill/>
                </a:ln>
                <a:solidFill>
                  <a:srgbClr val="092656"/>
                </a:solidFill>
                <a:effectLst/>
                <a:uLnTx/>
                <a:uFillTx/>
                <a:latin typeface="Georgia"/>
                <a:cs typeface="Poppins"/>
                <a:sym typeface="Poppins"/>
              </a:rPr>
              <a:t>’nın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yedinci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sırayı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alması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p>
          <a:p>
            <a:pPr marL="7620" marR="0" lvl="0" indent="0" algn="l" defTabSz="777240" rtl="0" eaLnBrk="1" fontAlgn="auto" latinLnBrk="0" hangingPunct="1">
              <a:lnSpc>
                <a:spcPct val="113000"/>
              </a:lnSpc>
              <a:spcBef>
                <a:spcPts val="0"/>
              </a:spcBef>
              <a:spcAft>
                <a:spcPts val="800"/>
              </a:spcAft>
              <a:buClrTx/>
              <a:buSzPts val="1100"/>
              <a:buFont typeface="Arial" panose="020B0604020202020204" pitchFamily="34" charset="0"/>
              <a:buNone/>
              <a:tabLst/>
              <a:defRPr/>
            </a:pP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Brezilya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tahminlerimize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2015'te 18.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sırada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alırken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açık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hava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pazarı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DOOH'un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burada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%7,0, son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yıllarda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da ilk 15'e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giren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Meksika'da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%24,7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p>
        </p:txBody>
      </p:sp>
      <p:sp>
        <p:nvSpPr>
          <p:cNvPr id="5" name="Slide Number Placeholder 4">
            <a:extLst>
              <a:ext uri="{FF2B5EF4-FFF2-40B4-BE49-F238E27FC236}">
                <a16:creationId xmlns:a16="http://schemas.microsoft.com/office/drawing/2014/main" id="{AFE97C46-F2B9-190C-212D-7D161472B6A3}"/>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25</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6" name="Picture 5" descr="A blue and black logo&#10;&#10;Description automatically generated">
            <a:extLst>
              <a:ext uri="{FF2B5EF4-FFF2-40B4-BE49-F238E27FC236}">
                <a16:creationId xmlns:a16="http://schemas.microsoft.com/office/drawing/2014/main" id="{6A55B83F-4FA2-A501-87E2-57809922560A}"/>
              </a:ext>
            </a:extLst>
          </p:cNvPr>
          <p:cNvPicPr>
            <a:picLocks noChangeAspect="1"/>
          </p:cNvPicPr>
          <p:nvPr/>
        </p:nvPicPr>
        <p:blipFill>
          <a:blip r:embed="rId3"/>
          <a:stretch>
            <a:fillRect/>
          </a:stretch>
        </p:blipFill>
        <p:spPr>
          <a:xfrm>
            <a:off x="6495276" y="332839"/>
            <a:ext cx="897530" cy="256235"/>
          </a:xfrm>
          <a:prstGeom prst="rect">
            <a:avLst/>
          </a:prstGeom>
        </p:spPr>
      </p:pic>
      <p:cxnSp>
        <p:nvCxnSpPr>
          <p:cNvPr id="13" name="Straight Connector 12">
            <a:extLst>
              <a:ext uri="{FF2B5EF4-FFF2-40B4-BE49-F238E27FC236}">
                <a16:creationId xmlns:a16="http://schemas.microsoft.com/office/drawing/2014/main" id="{B756CC0B-590E-F938-2289-85081051E1A1}"/>
              </a:ext>
            </a:extLst>
          </p:cNvPr>
          <p:cNvCxnSpPr>
            <a:cxnSpLocks/>
          </p:cNvCxnSpPr>
          <p:nvPr/>
        </p:nvCxnSpPr>
        <p:spPr>
          <a:xfrm>
            <a:off x="0" y="490497"/>
            <a:ext cx="545145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105DD11-A2B1-3D93-9D80-6D3CE9A3E7EC}"/>
              </a:ext>
            </a:extLst>
          </p:cNvPr>
          <p:cNvSpPr txBox="1">
            <a:spLocks/>
          </p:cNvSpPr>
          <p:nvPr/>
        </p:nvSpPr>
        <p:spPr>
          <a:xfrm>
            <a:off x="495300" y="241591"/>
            <a:ext cx="5002747"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AÇIKHAVA</a:t>
            </a:r>
            <a:endParaRPr lang="en-US" sz="600" b="1" spc="40" dirty="0">
              <a:solidFill>
                <a:schemeClr val="accent6"/>
              </a:solidFill>
              <a:latin typeface="Poppins" pitchFamily="2" charset="77"/>
              <a:cs typeface="Poppins" pitchFamily="2" charset="77"/>
            </a:endParaRPr>
          </a:p>
        </p:txBody>
      </p:sp>
      <p:sp>
        <p:nvSpPr>
          <p:cNvPr id="22" name="TextBox 21">
            <a:extLst>
              <a:ext uri="{FF2B5EF4-FFF2-40B4-BE49-F238E27FC236}">
                <a16:creationId xmlns:a16="http://schemas.microsoft.com/office/drawing/2014/main" id="{6844DF9C-45E3-FAA9-A4AA-A2054652AA1F}"/>
              </a:ext>
            </a:extLst>
          </p:cNvPr>
          <p:cNvSpPr txBox="1"/>
          <p:nvPr/>
        </p:nvSpPr>
        <p:spPr>
          <a:xfrm>
            <a:off x="706000" y="4296390"/>
            <a:ext cx="6392183" cy="246221"/>
          </a:xfrm>
          <a:prstGeom prst="rect">
            <a:avLst/>
          </a:prstGeom>
          <a:noFill/>
        </p:spPr>
        <p:txBody>
          <a:bodyPr wrap="square" lIns="91440" tIns="45720" rIns="91440" bIns="45720" rtlCol="0" anchor="t">
            <a:spAutoFit/>
          </a:bodyPr>
          <a:lstStyle/>
          <a:p>
            <a:pPr algn="ctr"/>
            <a:r>
              <a:rPr lang="en-US" sz="1000" b="1" dirty="0" err="1">
                <a:effectLst/>
                <a:latin typeface="Poppins" pitchFamily="2" charset="77"/>
                <a:cs typeface="Poppins" pitchFamily="2" charset="77"/>
              </a:rPr>
              <a:t>Açık</a:t>
            </a:r>
            <a:r>
              <a:rPr lang="en-US" sz="1000" b="1" dirty="0">
                <a:effectLst/>
                <a:latin typeface="Poppins" pitchFamily="2" charset="77"/>
                <a:cs typeface="Poppins" pitchFamily="2" charset="77"/>
              </a:rPr>
              <a:t> </a:t>
            </a:r>
            <a:r>
              <a:rPr lang="en-US" sz="1000" b="1" dirty="0" err="1">
                <a:effectLst/>
                <a:latin typeface="Poppins" pitchFamily="2" charset="77"/>
                <a:cs typeface="Poppins" pitchFamily="2" charset="77"/>
              </a:rPr>
              <a:t>hava</a:t>
            </a:r>
            <a:r>
              <a:rPr lang="en-US" sz="1000" b="1" dirty="0">
                <a:effectLst/>
                <a:latin typeface="Poppins" pitchFamily="2" charset="77"/>
                <a:cs typeface="Poppins" pitchFamily="2" charset="77"/>
              </a:rPr>
              <a:t> </a:t>
            </a:r>
            <a:r>
              <a:rPr lang="tr-TR" sz="1000" b="1" dirty="0">
                <a:effectLst/>
                <a:latin typeface="Poppins" pitchFamily="2" charset="77"/>
                <a:cs typeface="Poppins" pitchFamily="2" charset="77"/>
              </a:rPr>
              <a:t>Pazar</a:t>
            </a:r>
            <a:r>
              <a:rPr lang="en-US" sz="1000" b="1" dirty="0">
                <a:effectLst/>
                <a:latin typeface="Poppins" pitchFamily="2" charset="77"/>
                <a:cs typeface="Poppins" pitchFamily="2" charset="77"/>
              </a:rPr>
              <a:t> </a:t>
            </a:r>
            <a:r>
              <a:rPr lang="en-US" sz="1000" b="1" dirty="0" err="1">
                <a:effectLst/>
                <a:latin typeface="Poppins" pitchFamily="2" charset="77"/>
                <a:cs typeface="Poppins" pitchFamily="2" charset="77"/>
              </a:rPr>
              <a:t>Sıralaması</a:t>
            </a:r>
            <a:endParaRPr lang="en-US" sz="1000" b="1" dirty="0">
              <a:effectLst/>
              <a:latin typeface="Poppins" pitchFamily="2" charset="77"/>
              <a:cs typeface="Poppins" pitchFamily="2" charset="77"/>
            </a:endParaRPr>
          </a:p>
        </p:txBody>
      </p:sp>
      <p:pic>
        <p:nvPicPr>
          <p:cNvPr id="23" name="Google Shape;429;p65" descr="GroupM_SingleColor_Logo_Navy_RGB.png">
            <a:extLst>
              <a:ext uri="{FF2B5EF4-FFF2-40B4-BE49-F238E27FC236}">
                <a16:creationId xmlns:a16="http://schemas.microsoft.com/office/drawing/2014/main" id="{F4545DAB-AB37-64F1-A98A-85531497DF8D}"/>
              </a:ext>
            </a:extLst>
          </p:cNvPr>
          <p:cNvPicPr preferRelativeResize="0">
            <a:picLocks noChangeAspect="1"/>
          </p:cNvPicPr>
          <p:nvPr/>
        </p:nvPicPr>
        <p:blipFill rotWithShape="1">
          <a:blip r:embed="rId4" cstate="screen">
            <a:alphaModFix amt="30000"/>
            <a:extLst>
              <a:ext uri="{28A0092B-C50C-407E-A947-70E740481C1C}">
                <a14:useLocalDpi xmlns:a14="http://schemas.microsoft.com/office/drawing/2010/main"/>
              </a:ext>
            </a:extLst>
          </a:blip>
          <a:srcRect/>
          <a:stretch/>
        </p:blipFill>
        <p:spPr>
          <a:xfrm>
            <a:off x="6544554" y="4362874"/>
            <a:ext cx="524147" cy="149845"/>
          </a:xfrm>
          <a:prstGeom prst="rect">
            <a:avLst/>
          </a:prstGeom>
          <a:noFill/>
          <a:ln>
            <a:noFill/>
          </a:ln>
        </p:spPr>
      </p:pic>
      <p:pic>
        <p:nvPicPr>
          <p:cNvPr id="19" name="Picture 18" descr="A graph of different colored lines&#10;&#10;Description automatically generated">
            <a:extLst>
              <a:ext uri="{FF2B5EF4-FFF2-40B4-BE49-F238E27FC236}">
                <a16:creationId xmlns:a16="http://schemas.microsoft.com/office/drawing/2014/main" id="{D222A0A2-31E3-CA33-1C7A-337B4E5146B7}"/>
              </a:ext>
            </a:extLst>
          </p:cNvPr>
          <p:cNvPicPr>
            <a:picLocks noChangeAspect="1"/>
          </p:cNvPicPr>
          <p:nvPr/>
        </p:nvPicPr>
        <p:blipFill>
          <a:blip r:embed="rId5"/>
          <a:stretch>
            <a:fillRect/>
          </a:stretch>
        </p:blipFill>
        <p:spPr>
          <a:xfrm>
            <a:off x="457199" y="4660592"/>
            <a:ext cx="6987209" cy="4881284"/>
          </a:xfrm>
          <a:prstGeom prst="rect">
            <a:avLst/>
          </a:prstGeom>
        </p:spPr>
      </p:pic>
      <p:sp>
        <p:nvSpPr>
          <p:cNvPr id="2" name="TextBox 1">
            <a:extLst>
              <a:ext uri="{FF2B5EF4-FFF2-40B4-BE49-F238E27FC236}">
                <a16:creationId xmlns:a16="http://schemas.microsoft.com/office/drawing/2014/main" id="{21EBF077-779A-537B-D735-B61055FDC36C}"/>
              </a:ext>
            </a:extLst>
          </p:cNvPr>
          <p:cNvSpPr txBox="1"/>
          <p:nvPr/>
        </p:nvSpPr>
        <p:spPr>
          <a:xfrm>
            <a:off x="673100" y="9111734"/>
            <a:ext cx="5502543" cy="193707"/>
          </a:xfrm>
          <a:prstGeom prst="rect">
            <a:avLst/>
          </a:prstGeom>
          <a:noFill/>
        </p:spPr>
        <p:txBody>
          <a:bodyPr wrap="square" lIns="91440" tIns="45720" rIns="91440" bIns="45720" rtlCol="0" anchor="t">
            <a:spAutoFit/>
          </a:bodyPr>
          <a:lstStyle/>
          <a:p>
            <a:pPr>
              <a:lnSpc>
                <a:spcPct val="113000"/>
              </a:lnSpc>
            </a:pPr>
            <a:r>
              <a:rPr lang="en-US" sz="600" dirty="0" err="1">
                <a:solidFill>
                  <a:schemeClr val="bg1">
                    <a:lumMod val="75000"/>
                  </a:schemeClr>
                </a:solidFill>
                <a:latin typeface="Poppins"/>
                <a:cs typeface="Poppins"/>
              </a:rPr>
              <a:t>Kaynaklar</a:t>
            </a:r>
            <a:r>
              <a:rPr lang="en-US" sz="600" dirty="0">
                <a:solidFill>
                  <a:schemeClr val="bg1">
                    <a:lumMod val="75000"/>
                  </a:schemeClr>
                </a:solidFill>
                <a:latin typeface="Poppins"/>
                <a:cs typeface="Poppins"/>
              </a:rPr>
              <a:t>: GroupM</a:t>
            </a:r>
          </a:p>
        </p:txBody>
      </p:sp>
      <p:grpSp>
        <p:nvGrpSpPr>
          <p:cNvPr id="38" name="Group 37">
            <a:extLst>
              <a:ext uri="{FF2B5EF4-FFF2-40B4-BE49-F238E27FC236}">
                <a16:creationId xmlns:a16="http://schemas.microsoft.com/office/drawing/2014/main" id="{4F27F62B-800A-7DF5-39E9-41374A1BCEAB}"/>
              </a:ext>
            </a:extLst>
          </p:cNvPr>
          <p:cNvGrpSpPr/>
          <p:nvPr/>
        </p:nvGrpSpPr>
        <p:grpSpPr>
          <a:xfrm>
            <a:off x="239832" y="572806"/>
            <a:ext cx="2374346" cy="3059474"/>
            <a:chOff x="297867" y="605272"/>
            <a:chExt cx="2374346" cy="3059474"/>
          </a:xfrm>
        </p:grpSpPr>
        <p:sp>
          <p:nvSpPr>
            <p:cNvPr id="27" name="TextBox 26">
              <a:extLst>
                <a:ext uri="{FF2B5EF4-FFF2-40B4-BE49-F238E27FC236}">
                  <a16:creationId xmlns:a16="http://schemas.microsoft.com/office/drawing/2014/main" id="{E6900CA6-6786-E5BF-B1CB-B14DBDA3733B}"/>
                </a:ext>
              </a:extLst>
            </p:cNvPr>
            <p:cNvSpPr txBox="1"/>
            <p:nvPr/>
          </p:nvSpPr>
          <p:spPr>
            <a:xfrm>
              <a:off x="402431" y="605272"/>
              <a:ext cx="1660830" cy="553998"/>
            </a:xfrm>
            <a:prstGeom prst="rect">
              <a:avLst/>
            </a:prstGeom>
            <a:noFill/>
          </p:spPr>
          <p:txBody>
            <a:bodyPr wrap="square" lIns="91440" tIns="45720" rIns="91440" bIns="45720" anchor="t">
              <a:spAutoFit/>
            </a:bodyPr>
            <a:lstStyle/>
            <a:p>
              <a:pPr>
                <a:defRPr/>
              </a:pPr>
              <a:r>
                <a:rPr lang="en-US" sz="1000" dirty="0" err="1">
                  <a:latin typeface="Poppins" pitchFamily="2" charset="77"/>
                  <a:cs typeface="Poppins" pitchFamily="2" charset="77"/>
                </a:rPr>
                <a:t>Açık</a:t>
              </a:r>
              <a:r>
                <a:rPr lang="en-US" sz="1000" dirty="0">
                  <a:latin typeface="Poppins" pitchFamily="2" charset="77"/>
                  <a:cs typeface="Poppins" pitchFamily="2" charset="77"/>
                </a:rPr>
                <a:t> </a:t>
              </a:r>
              <a:r>
                <a:rPr lang="en-US" sz="1000" dirty="0" err="1">
                  <a:latin typeface="Poppins" pitchFamily="2" charset="77"/>
                  <a:cs typeface="Poppins" pitchFamily="2" charset="77"/>
                </a:rPr>
                <a:t>hava</a:t>
              </a:r>
              <a:r>
                <a:rPr lang="en-US" sz="1000" dirty="0">
                  <a:latin typeface="Poppins" pitchFamily="2" charset="77"/>
                  <a:cs typeface="Poppins" pitchFamily="2" charset="77"/>
                </a:rPr>
                <a:t> </a:t>
              </a:r>
              <a:r>
                <a:rPr lang="en-US" sz="1000" dirty="0" err="1">
                  <a:latin typeface="Poppins" pitchFamily="2" charset="77"/>
                  <a:cs typeface="Poppins" pitchFamily="2" charset="77"/>
                </a:rPr>
                <a:t>toplamı</a:t>
              </a:r>
              <a:r>
                <a:rPr lang="en-US" sz="1000" dirty="0">
                  <a:latin typeface="Poppins" pitchFamily="2" charset="77"/>
                  <a:cs typeface="Poppins" pitchFamily="2" charset="77"/>
                </a:rPr>
                <a:t>  2029 </a:t>
              </a:r>
              <a:r>
                <a:rPr lang="en-US" sz="1000" dirty="0" err="1">
                  <a:latin typeface="Poppins" pitchFamily="2" charset="77"/>
                  <a:cs typeface="Poppins" pitchFamily="2" charset="77"/>
                </a:rPr>
                <a:t>yılına</a:t>
              </a:r>
              <a:r>
                <a:rPr lang="en-US" sz="1000" dirty="0">
                  <a:latin typeface="Poppins" pitchFamily="2" charset="77"/>
                  <a:cs typeface="Poppins" pitchFamily="2" charset="77"/>
                </a:rPr>
                <a:t> </a:t>
              </a:r>
              <a:r>
                <a:rPr lang="en-US" sz="1000" dirty="0" err="1">
                  <a:latin typeface="Poppins" pitchFamily="2" charset="77"/>
                  <a:cs typeface="Poppins" pitchFamily="2" charset="77"/>
                </a:rPr>
                <a:t>kadar</a:t>
              </a:r>
              <a:r>
                <a:rPr lang="en-US" sz="1000" dirty="0">
                  <a:latin typeface="Poppins" pitchFamily="2" charset="77"/>
                  <a:cs typeface="Poppins" pitchFamily="2" charset="77"/>
                </a:rPr>
                <a:t> </a:t>
              </a:r>
              <a:r>
                <a:rPr lang="en-US" sz="1000" dirty="0" err="1">
                  <a:latin typeface="Poppins" pitchFamily="2" charset="77"/>
                  <a:cs typeface="Poppins" pitchFamily="2" charset="77"/>
                </a:rPr>
                <a:t>küresel</a:t>
              </a:r>
              <a:r>
                <a:rPr lang="en-US" sz="1000" dirty="0">
                  <a:latin typeface="Poppins" pitchFamily="2" charset="77"/>
                  <a:cs typeface="Poppins" pitchFamily="2" charset="77"/>
                </a:rPr>
                <a:t> </a:t>
              </a:r>
              <a:r>
                <a:rPr lang="en-US" sz="1000" dirty="0" err="1">
                  <a:latin typeface="Poppins" pitchFamily="2" charset="77"/>
                  <a:cs typeface="Poppins" pitchFamily="2" charset="77"/>
                </a:rPr>
                <a:t>payda</a:t>
              </a:r>
              <a:endParaRPr lang="en-US" sz="1000" dirty="0">
                <a:latin typeface="Poppins" pitchFamily="2" charset="77"/>
                <a:cs typeface="Poppins" pitchFamily="2" charset="77"/>
              </a:endParaRPr>
            </a:p>
          </p:txBody>
        </p:sp>
        <p:sp>
          <p:nvSpPr>
            <p:cNvPr id="30" name="TextBox 29">
              <a:extLst>
                <a:ext uri="{FF2B5EF4-FFF2-40B4-BE49-F238E27FC236}">
                  <a16:creationId xmlns:a16="http://schemas.microsoft.com/office/drawing/2014/main" id="{7AF1B9F2-2537-CEDC-14E4-31EB45011FE2}"/>
                </a:ext>
              </a:extLst>
            </p:cNvPr>
            <p:cNvSpPr txBox="1"/>
            <p:nvPr/>
          </p:nvSpPr>
          <p:spPr>
            <a:xfrm>
              <a:off x="300161" y="1145076"/>
              <a:ext cx="2372052" cy="646331"/>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90" normalizeH="0" noProof="0" dirty="0">
                  <a:ln>
                    <a:noFill/>
                  </a:ln>
                  <a:solidFill>
                    <a:schemeClr val="accent1"/>
                  </a:solidFill>
                  <a:effectLst/>
                  <a:uLnTx/>
                  <a:uFillTx/>
                  <a:latin typeface="Poppins Light" pitchFamily="2" charset="77"/>
                  <a:ea typeface="+mn-ea"/>
                  <a:cs typeface="Poppins Light" pitchFamily="2" charset="77"/>
                </a:rPr>
                <a:t>$70.5</a:t>
              </a:r>
              <a:r>
                <a:rPr kumimoji="0" lang="en-US" sz="2000" b="0" i="0" u="none" strike="noStrike" kern="1200" cap="none" spc="-90" normalizeH="0" noProof="0" dirty="0">
                  <a:ln>
                    <a:noFill/>
                  </a:ln>
                  <a:solidFill>
                    <a:schemeClr val="accent1"/>
                  </a:solidFill>
                  <a:effectLst/>
                  <a:uLnTx/>
                  <a:uFillTx/>
                  <a:latin typeface="Poppins Light" pitchFamily="2" charset="77"/>
                  <a:ea typeface="+mn-ea"/>
                  <a:cs typeface="Poppins Light" pitchFamily="2" charset="77"/>
                </a:rPr>
                <a:t>milyar</a:t>
              </a:r>
            </a:p>
          </p:txBody>
        </p:sp>
        <p:sp>
          <p:nvSpPr>
            <p:cNvPr id="33" name="TextBox 32">
              <a:extLst>
                <a:ext uri="{FF2B5EF4-FFF2-40B4-BE49-F238E27FC236}">
                  <a16:creationId xmlns:a16="http://schemas.microsoft.com/office/drawing/2014/main" id="{91C1682B-F954-5756-7B87-9C857233058E}"/>
                </a:ext>
              </a:extLst>
            </p:cNvPr>
            <p:cNvSpPr txBox="1"/>
            <p:nvPr/>
          </p:nvSpPr>
          <p:spPr>
            <a:xfrm>
              <a:off x="355028" y="1730232"/>
              <a:ext cx="1596194" cy="553998"/>
            </a:xfrm>
            <a:prstGeom prst="rect">
              <a:avLst/>
            </a:prstGeom>
            <a:noFill/>
          </p:spPr>
          <p:txBody>
            <a:bodyPr wrap="square" lIns="91440" tIns="45720" rIns="91440" bIns="45720" anchor="t">
              <a:spAutoFit/>
            </a:bodyPr>
            <a:lstStyle/>
            <a:p>
              <a:pPr>
                <a:defRPr/>
              </a:pPr>
              <a:r>
                <a:rPr lang="en-US" sz="1000" dirty="0">
                  <a:latin typeface="Poppins" pitchFamily="2" charset="77"/>
                  <a:cs typeface="Poppins" pitchFamily="2" charset="77"/>
                </a:rPr>
                <a:t>2029 </a:t>
              </a:r>
              <a:r>
                <a:rPr lang="en-US" sz="1000" dirty="0" err="1">
                  <a:latin typeface="Poppins" pitchFamily="2" charset="77"/>
                  <a:cs typeface="Poppins" pitchFamily="2" charset="77"/>
                </a:rPr>
                <a:t>yılı</a:t>
              </a:r>
              <a:r>
                <a:rPr lang="en-US" sz="1000" dirty="0">
                  <a:latin typeface="Poppins" pitchFamily="2" charset="77"/>
                  <a:cs typeface="Poppins" pitchFamily="2" charset="77"/>
                </a:rPr>
                <a:t> </a:t>
              </a:r>
              <a:r>
                <a:rPr lang="en-US" sz="1000" dirty="0" err="1">
                  <a:latin typeface="Poppins" pitchFamily="2" charset="77"/>
                  <a:cs typeface="Poppins" pitchFamily="2" charset="77"/>
                </a:rPr>
                <a:t>itibarıyla</a:t>
              </a:r>
              <a:r>
                <a:rPr lang="en-US" sz="1000" dirty="0">
                  <a:latin typeface="Poppins" pitchFamily="2" charset="77"/>
                  <a:cs typeface="Poppins" pitchFamily="2" charset="77"/>
                </a:rPr>
                <a:t> </a:t>
              </a:r>
              <a:r>
                <a:rPr lang="en-US" sz="1000" dirty="0" err="1">
                  <a:latin typeface="Poppins" pitchFamily="2" charset="77"/>
                  <a:cs typeface="Poppins" pitchFamily="2" charset="77"/>
                </a:rPr>
                <a:t>küresel</a:t>
              </a:r>
              <a:r>
                <a:rPr lang="en-US" sz="1000" dirty="0">
                  <a:latin typeface="Poppins" pitchFamily="2" charset="77"/>
                  <a:cs typeface="Poppins" pitchFamily="2" charset="77"/>
                </a:rPr>
                <a:t> </a:t>
              </a:r>
              <a:r>
                <a:rPr lang="en-US" sz="1000" dirty="0" err="1">
                  <a:latin typeface="Poppins" pitchFamily="2" charset="77"/>
                  <a:cs typeface="Poppins" pitchFamily="2" charset="77"/>
                </a:rPr>
                <a:t>açık</a:t>
              </a:r>
              <a:r>
                <a:rPr lang="en-US" sz="1000" dirty="0">
                  <a:latin typeface="Poppins" pitchFamily="2" charset="77"/>
                  <a:cs typeface="Poppins" pitchFamily="2" charset="77"/>
                </a:rPr>
                <a:t> </a:t>
              </a:r>
              <a:r>
                <a:rPr lang="en-US" sz="1000" dirty="0" err="1">
                  <a:latin typeface="Poppins" pitchFamily="2" charset="77"/>
                  <a:cs typeface="Poppins" pitchFamily="2" charset="77"/>
                </a:rPr>
                <a:t>hava</a:t>
              </a:r>
              <a:r>
                <a:rPr lang="en-US" sz="1000" dirty="0">
                  <a:latin typeface="Poppins" pitchFamily="2" charset="77"/>
                  <a:cs typeface="Poppins" pitchFamily="2" charset="77"/>
                </a:rPr>
                <a:t> </a:t>
              </a:r>
              <a:r>
                <a:rPr lang="en-US" sz="1000" dirty="0" err="1">
                  <a:latin typeface="Poppins" pitchFamily="2" charset="77"/>
                  <a:cs typeface="Poppins" pitchFamily="2" charset="77"/>
                </a:rPr>
                <a:t>reklamcılığı</a:t>
              </a:r>
              <a:endParaRPr lang="en-US" sz="1000" dirty="0">
                <a:latin typeface="Poppins" pitchFamily="2" charset="77"/>
                <a:cs typeface="Poppins" pitchFamily="2" charset="77"/>
              </a:endParaRPr>
            </a:p>
          </p:txBody>
        </p:sp>
        <p:sp>
          <p:nvSpPr>
            <p:cNvPr id="34" name="TextBox 33">
              <a:extLst>
                <a:ext uri="{FF2B5EF4-FFF2-40B4-BE49-F238E27FC236}">
                  <a16:creationId xmlns:a16="http://schemas.microsoft.com/office/drawing/2014/main" id="{F7F4DF69-AE64-5217-CB8D-3C9FECEA7D17}"/>
                </a:ext>
              </a:extLst>
            </p:cNvPr>
            <p:cNvSpPr txBox="1"/>
            <p:nvPr/>
          </p:nvSpPr>
          <p:spPr>
            <a:xfrm>
              <a:off x="300161" y="2246471"/>
              <a:ext cx="2372052" cy="646331"/>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90" normalizeH="0" noProof="0" dirty="0">
                  <a:ln>
                    <a:noFill/>
                  </a:ln>
                  <a:solidFill>
                    <a:schemeClr val="accent1"/>
                  </a:solidFill>
                  <a:effectLst/>
                  <a:uLnTx/>
                  <a:uFillTx/>
                  <a:latin typeface="Poppins Light" pitchFamily="2" charset="77"/>
                  <a:ea typeface="+mn-ea"/>
                  <a:cs typeface="Poppins Light" pitchFamily="2" charset="77"/>
                </a:rPr>
                <a:t>$30.5</a:t>
              </a:r>
              <a:r>
                <a:rPr kumimoji="0" lang="en-US" sz="2000" b="0" i="0" u="none" strike="noStrike" kern="1200" cap="none" spc="-90" normalizeH="0" noProof="0" dirty="0">
                  <a:ln>
                    <a:noFill/>
                  </a:ln>
                  <a:solidFill>
                    <a:schemeClr val="accent1"/>
                  </a:solidFill>
                  <a:effectLst/>
                  <a:uLnTx/>
                  <a:uFillTx/>
                  <a:latin typeface="Poppins Light" pitchFamily="2" charset="77"/>
                  <a:ea typeface="+mn-ea"/>
                  <a:cs typeface="Poppins Light" pitchFamily="2" charset="77"/>
                </a:rPr>
                <a:t>milyar</a:t>
              </a:r>
            </a:p>
          </p:txBody>
        </p:sp>
        <p:sp>
          <p:nvSpPr>
            <p:cNvPr id="35" name="TextBox 34">
              <a:extLst>
                <a:ext uri="{FF2B5EF4-FFF2-40B4-BE49-F238E27FC236}">
                  <a16:creationId xmlns:a16="http://schemas.microsoft.com/office/drawing/2014/main" id="{DA131537-D0B7-F4AC-28C2-C380D5D96E10}"/>
                </a:ext>
              </a:extLst>
            </p:cNvPr>
            <p:cNvSpPr txBox="1"/>
            <p:nvPr/>
          </p:nvSpPr>
          <p:spPr>
            <a:xfrm>
              <a:off x="297867" y="3018415"/>
              <a:ext cx="1356052" cy="646331"/>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normalizeH="0" noProof="0" dirty="0">
                  <a:ln>
                    <a:noFill/>
                  </a:ln>
                  <a:solidFill>
                    <a:schemeClr val="accent1"/>
                  </a:solidFill>
                  <a:effectLst/>
                  <a:uLnTx/>
                  <a:uFillTx/>
                  <a:latin typeface="Poppins Light" pitchFamily="2" charset="77"/>
                  <a:ea typeface="+mn-ea"/>
                  <a:cs typeface="Poppins Light" pitchFamily="2" charset="77"/>
                </a:rPr>
                <a:t>43.2</a:t>
              </a:r>
              <a:r>
                <a:rPr kumimoji="0" lang="en-US" sz="3600" b="0" i="0" u="none" strike="noStrike" kern="1200" cap="none" normalizeH="0" baseline="30000" noProof="0" dirty="0">
                  <a:ln>
                    <a:noFill/>
                  </a:ln>
                  <a:solidFill>
                    <a:schemeClr val="accent1"/>
                  </a:solidFill>
                  <a:effectLst/>
                  <a:uLnTx/>
                  <a:uFillTx/>
                  <a:latin typeface="Poppins Light" pitchFamily="2" charset="77"/>
                  <a:ea typeface="+mn-ea"/>
                  <a:cs typeface="Poppins Light" pitchFamily="2" charset="77"/>
                </a:rPr>
                <a:t>%</a:t>
              </a:r>
            </a:p>
          </p:txBody>
        </p:sp>
        <p:sp>
          <p:nvSpPr>
            <p:cNvPr id="36" name="TextBox 35">
              <a:extLst>
                <a:ext uri="{FF2B5EF4-FFF2-40B4-BE49-F238E27FC236}">
                  <a16:creationId xmlns:a16="http://schemas.microsoft.com/office/drawing/2014/main" id="{38430FAF-1217-E701-DFBE-BBB86E16F9D1}"/>
                </a:ext>
              </a:extLst>
            </p:cNvPr>
            <p:cNvSpPr txBox="1"/>
            <p:nvPr/>
          </p:nvSpPr>
          <p:spPr>
            <a:xfrm>
              <a:off x="402431" y="2803555"/>
              <a:ext cx="1596194" cy="234680"/>
            </a:xfrm>
            <a:prstGeom prst="rect">
              <a:avLst/>
            </a:prstGeom>
            <a:noFill/>
          </p:spPr>
          <p:txBody>
            <a:bodyPr wrap="square" lIns="91440" tIns="45720" rIns="91440" bIns="45720" anchor="t">
              <a:spAutoFit/>
            </a:bodyPr>
            <a:lstStyle/>
            <a:p>
              <a:pPr>
                <a:lnSpc>
                  <a:spcPct val="90000"/>
                </a:lnSpc>
                <a:defRPr/>
              </a:pPr>
              <a:r>
                <a:rPr lang="en-US" sz="1000" dirty="0" err="1">
                  <a:latin typeface="Poppins" pitchFamily="2" charset="77"/>
                  <a:cs typeface="Poppins" pitchFamily="2" charset="77"/>
                </a:rPr>
                <a:t>dolarını</a:t>
              </a:r>
              <a:r>
                <a:rPr lang="en-US" sz="1000" dirty="0">
                  <a:latin typeface="Poppins" pitchFamily="2" charset="77"/>
                  <a:cs typeface="Poppins" pitchFamily="2" charset="77"/>
                </a:rPr>
                <a:t>, </a:t>
              </a:r>
              <a:r>
                <a:rPr lang="en-US" sz="1000" dirty="0" err="1">
                  <a:latin typeface="Poppins" pitchFamily="2" charset="77"/>
                  <a:cs typeface="Poppins" pitchFamily="2" charset="77"/>
                </a:rPr>
                <a:t>yani</a:t>
              </a:r>
              <a:endParaRPr lang="en-US" sz="1000" dirty="0">
                <a:latin typeface="Poppins" pitchFamily="2" charset="77"/>
                <a:cs typeface="Poppins" pitchFamily="2" charset="77"/>
              </a:endParaRPr>
            </a:p>
          </p:txBody>
        </p:sp>
      </p:grpSp>
      <p:grpSp>
        <p:nvGrpSpPr>
          <p:cNvPr id="99" name="Group 98">
            <a:extLst>
              <a:ext uri="{FF2B5EF4-FFF2-40B4-BE49-F238E27FC236}">
                <a16:creationId xmlns:a16="http://schemas.microsoft.com/office/drawing/2014/main" id="{1BA94257-83A2-39E3-D089-D7599AD0308A}"/>
              </a:ext>
            </a:extLst>
          </p:cNvPr>
          <p:cNvGrpSpPr/>
          <p:nvPr/>
        </p:nvGrpSpPr>
        <p:grpSpPr>
          <a:xfrm>
            <a:off x="1701508" y="2794134"/>
            <a:ext cx="1257558" cy="1434406"/>
            <a:chOff x="1503900" y="2731311"/>
            <a:chExt cx="1692491" cy="1930503"/>
          </a:xfrm>
        </p:grpSpPr>
        <p:sp>
          <p:nvSpPr>
            <p:cNvPr id="43" name="Hexagon 42">
              <a:extLst>
                <a:ext uri="{FF2B5EF4-FFF2-40B4-BE49-F238E27FC236}">
                  <a16:creationId xmlns:a16="http://schemas.microsoft.com/office/drawing/2014/main" id="{E413EF51-5E5F-618D-7976-E60147195A22}"/>
                </a:ext>
              </a:extLst>
            </p:cNvPr>
            <p:cNvSpPr/>
            <p:nvPr/>
          </p:nvSpPr>
          <p:spPr>
            <a:xfrm>
              <a:off x="1718858" y="2731311"/>
              <a:ext cx="1477533" cy="1321786"/>
            </a:xfrm>
            <a:prstGeom prst="hexagon">
              <a:avLst/>
            </a:prstGeom>
            <a:solidFill>
              <a:schemeClr val="accent2">
                <a:alpha val="5000"/>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Hexagon 43">
              <a:extLst>
                <a:ext uri="{FF2B5EF4-FFF2-40B4-BE49-F238E27FC236}">
                  <a16:creationId xmlns:a16="http://schemas.microsoft.com/office/drawing/2014/main" id="{AA3F9217-436A-FA4B-C63F-C277A36BEF5E}"/>
                </a:ext>
              </a:extLst>
            </p:cNvPr>
            <p:cNvSpPr/>
            <p:nvPr/>
          </p:nvSpPr>
          <p:spPr>
            <a:xfrm>
              <a:off x="1503900" y="3881883"/>
              <a:ext cx="871831" cy="779931"/>
            </a:xfrm>
            <a:prstGeom prst="hexagon">
              <a:avLst>
                <a:gd name="adj" fmla="val 28143"/>
                <a:gd name="vf" fmla="val 115470"/>
              </a:avLst>
            </a:prstGeom>
            <a:solidFill>
              <a:schemeClr val="accent1">
                <a:alpha val="5139"/>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CDC8ED21-E740-7A92-5ABF-AA7A84941216}"/>
              </a:ext>
            </a:extLst>
          </p:cNvPr>
          <p:cNvGrpSpPr/>
          <p:nvPr/>
        </p:nvGrpSpPr>
        <p:grpSpPr>
          <a:xfrm>
            <a:off x="-702290" y="428431"/>
            <a:ext cx="4126661" cy="2981454"/>
            <a:chOff x="3643328" y="-1172"/>
            <a:chExt cx="4126661" cy="2981454"/>
          </a:xfrm>
        </p:grpSpPr>
        <p:grpSp>
          <p:nvGrpSpPr>
            <p:cNvPr id="48" name="Group 47">
              <a:extLst>
                <a:ext uri="{FF2B5EF4-FFF2-40B4-BE49-F238E27FC236}">
                  <a16:creationId xmlns:a16="http://schemas.microsoft.com/office/drawing/2014/main" id="{D4A8E31B-0293-0D9D-53B0-9EBC6577FEAF}"/>
                </a:ext>
              </a:extLst>
            </p:cNvPr>
            <p:cNvGrpSpPr/>
            <p:nvPr/>
          </p:nvGrpSpPr>
          <p:grpSpPr>
            <a:xfrm>
              <a:off x="3643328" y="-1172"/>
              <a:ext cx="4126661" cy="2930384"/>
              <a:chOff x="8031797" y="2633255"/>
              <a:chExt cx="6111340" cy="4339744"/>
            </a:xfrm>
          </p:grpSpPr>
          <p:sp>
            <p:nvSpPr>
              <p:cNvPr id="62" name="Freeform 61">
                <a:extLst>
                  <a:ext uri="{FF2B5EF4-FFF2-40B4-BE49-F238E27FC236}">
                    <a16:creationId xmlns:a16="http://schemas.microsoft.com/office/drawing/2014/main" id="{46994A05-B321-083C-9A51-7B925A29B7AC}"/>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7E4D2C7F-69FA-1F02-88F7-DE50D1508E80}"/>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58569F18-E44E-9EA7-76C0-8FA7DCE5B222}"/>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65" name="Freeform 64">
                <a:extLst>
                  <a:ext uri="{FF2B5EF4-FFF2-40B4-BE49-F238E27FC236}">
                    <a16:creationId xmlns:a16="http://schemas.microsoft.com/office/drawing/2014/main" id="{2498D6A1-B04E-916F-5631-599C4B45EEA6}"/>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7467790C-7D17-614B-445D-377C3ED38A2D}"/>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DB2B5624-AF7C-582D-3132-B6850AB8CC55}"/>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207BE365-33BB-E980-BB5D-C43C89C4B0F9}"/>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D3FEBE59-2CEE-791F-BC6E-DCCB05DFCAB0}"/>
                  </a:ext>
                </a:extLst>
              </p:cNvPr>
              <p:cNvSpPr/>
              <p:nvPr/>
            </p:nvSpPr>
            <p:spPr>
              <a:xfrm>
                <a:off x="1198502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6025BD4A-5449-867C-2BFC-B930930674BA}"/>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914F228F-07AC-825A-2621-A1AB3073A669}"/>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76" name="Freeform 75">
                <a:extLst>
                  <a:ext uri="{FF2B5EF4-FFF2-40B4-BE49-F238E27FC236}">
                    <a16:creationId xmlns:a16="http://schemas.microsoft.com/office/drawing/2014/main" id="{BA9F9834-3290-74E9-FBED-B25162BF7CAA}"/>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247D12F6-C685-7EBC-FE2E-9FA405960392}"/>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A8977370-2879-4D52-B396-3E6D6884A056}"/>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C179A2ED-00C5-4799-2D90-EF9F00A439ED}"/>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0EA55463-62F9-19FF-AB62-24D56C5B2037}"/>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C49C9C7D-2B08-3C51-384A-37362606B0FD}"/>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211FF345-E441-DA40-86CD-B49636B19BC1}"/>
                  </a:ext>
                </a:extLst>
              </p:cNvPr>
              <p:cNvSpPr/>
              <p:nvPr/>
            </p:nvSpPr>
            <p:spPr>
              <a:xfrm>
                <a:off x="9107532"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84" name="Freeform 83">
                <a:extLst>
                  <a:ext uri="{FF2B5EF4-FFF2-40B4-BE49-F238E27FC236}">
                    <a16:creationId xmlns:a16="http://schemas.microsoft.com/office/drawing/2014/main" id="{0E213464-4003-59FC-13E0-473FB2D86095}"/>
                  </a:ext>
                </a:extLst>
              </p:cNvPr>
              <p:cNvSpPr/>
              <p:nvPr/>
            </p:nvSpPr>
            <p:spPr>
              <a:xfrm>
                <a:off x="9826904"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C5F520C6-E8E6-03A8-111D-02F53201CF85}"/>
                  </a:ext>
                </a:extLst>
              </p:cNvPr>
              <p:cNvSpPr/>
              <p:nvPr/>
            </p:nvSpPr>
            <p:spPr>
              <a:xfrm>
                <a:off x="8747846"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A621B81C-D76E-6BE0-93AC-422F85B9AB34}"/>
                  </a:ext>
                </a:extLst>
              </p:cNvPr>
              <p:cNvSpPr/>
              <p:nvPr/>
            </p:nvSpPr>
            <p:spPr>
              <a:xfrm>
                <a:off x="10905962"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370489CA-8A3B-89A7-20A5-860C62EC857F}"/>
                  </a:ext>
                </a:extLst>
              </p:cNvPr>
              <p:cNvSpPr/>
              <p:nvPr/>
            </p:nvSpPr>
            <p:spPr>
              <a:xfrm>
                <a:off x="13064079"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5B38210E-2630-17FD-2A13-8BE205210F44}"/>
                  </a:ext>
                </a:extLst>
              </p:cNvPr>
              <p:cNvSpPr/>
              <p:nvPr/>
            </p:nvSpPr>
            <p:spPr>
              <a:xfrm>
                <a:off x="13423765"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89" name="Freeform 88">
                <a:extLst>
                  <a:ext uri="{FF2B5EF4-FFF2-40B4-BE49-F238E27FC236}">
                    <a16:creationId xmlns:a16="http://schemas.microsoft.com/office/drawing/2014/main" id="{F09DD077-14C4-44D8-8119-E64522FC20E4}"/>
                  </a:ext>
                </a:extLst>
              </p:cNvPr>
              <p:cNvSpPr/>
              <p:nvPr/>
            </p:nvSpPr>
            <p:spPr>
              <a:xfrm>
                <a:off x="10911751"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9EFFE76C-2DCF-33EA-1685-C166040115C0}"/>
                  </a:ext>
                </a:extLst>
              </p:cNvPr>
              <p:cNvSpPr/>
              <p:nvPr/>
            </p:nvSpPr>
            <p:spPr>
              <a:xfrm>
                <a:off x="10911751"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6639C364-536C-29BA-7E43-72ADB021DA9E}"/>
                  </a:ext>
                </a:extLst>
              </p:cNvPr>
              <p:cNvSpPr/>
              <p:nvPr/>
            </p:nvSpPr>
            <p:spPr>
              <a:xfrm>
                <a:off x="11271436"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92" name="Freeform 91">
                <a:extLst>
                  <a:ext uri="{FF2B5EF4-FFF2-40B4-BE49-F238E27FC236}">
                    <a16:creationId xmlns:a16="http://schemas.microsoft.com/office/drawing/2014/main" id="{C1C3C50A-14E7-D6AB-74D9-8E8216A1F266}"/>
                  </a:ext>
                </a:extLst>
              </p:cNvPr>
              <p:cNvSpPr/>
              <p:nvPr/>
            </p:nvSpPr>
            <p:spPr>
              <a:xfrm>
                <a:off x="10907049" y="32494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23FD80F5-905F-67F1-CF54-248B18DEE09C}"/>
                  </a:ext>
                </a:extLst>
              </p:cNvPr>
              <p:cNvSpPr/>
              <p:nvPr/>
            </p:nvSpPr>
            <p:spPr>
              <a:xfrm>
                <a:off x="803179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1FBD6349-46B6-F029-925D-94CE08871941}"/>
                  </a:ext>
                </a:extLst>
              </p:cNvPr>
              <p:cNvSpPr/>
              <p:nvPr/>
            </p:nvSpPr>
            <p:spPr>
              <a:xfrm>
                <a:off x="8753537"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6390B8D5-1872-09E0-1FB5-6CF6269DF32A}"/>
                  </a:ext>
                </a:extLst>
              </p:cNvPr>
              <p:cNvSpPr/>
              <p:nvPr/>
            </p:nvSpPr>
            <p:spPr>
              <a:xfrm>
                <a:off x="9826905" y="3252984"/>
                <a:ext cx="359685"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C4160A58-D092-218C-8AC6-9277AC65E296}"/>
                  </a:ext>
                </a:extLst>
              </p:cNvPr>
              <p:cNvSpPr/>
              <p:nvPr/>
            </p:nvSpPr>
            <p:spPr>
              <a:xfrm>
                <a:off x="10186590" y="325298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97" name="Freeform 96">
                <a:extLst>
                  <a:ext uri="{FF2B5EF4-FFF2-40B4-BE49-F238E27FC236}">
                    <a16:creationId xmlns:a16="http://schemas.microsoft.com/office/drawing/2014/main" id="{11229AFF-2DF4-F5F5-321A-B517A2DD56D2}"/>
                  </a:ext>
                </a:extLst>
              </p:cNvPr>
              <p:cNvSpPr/>
              <p:nvPr/>
            </p:nvSpPr>
            <p:spPr>
              <a:xfrm>
                <a:off x="9826905" y="3874580"/>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5D1AA7A0-8AC1-0151-CDC1-09ECDC02CD29}"/>
                  </a:ext>
                </a:extLst>
              </p:cNvPr>
              <p:cNvSpPr/>
              <p:nvPr/>
            </p:nvSpPr>
            <p:spPr>
              <a:xfrm>
                <a:off x="9826905" y="2633255"/>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grpSp>
        <p:sp>
          <p:nvSpPr>
            <p:cNvPr id="51" name="Oval 50">
              <a:extLst>
                <a:ext uri="{FF2B5EF4-FFF2-40B4-BE49-F238E27FC236}">
                  <a16:creationId xmlns:a16="http://schemas.microsoft.com/office/drawing/2014/main" id="{9F65367D-54E1-514F-D609-01E53A21DDDD}"/>
                </a:ext>
              </a:extLst>
            </p:cNvPr>
            <p:cNvSpPr/>
            <p:nvPr/>
          </p:nvSpPr>
          <p:spPr>
            <a:xfrm>
              <a:off x="5540847" y="2922772"/>
              <a:ext cx="57510" cy="57510"/>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F97D05BD-9F15-FBDF-3F2E-B6096128E7E1}"/>
                </a:ext>
              </a:extLst>
            </p:cNvPr>
            <p:cNvSpPr/>
            <p:nvPr/>
          </p:nvSpPr>
          <p:spPr>
            <a:xfrm>
              <a:off x="4312309" y="2480855"/>
              <a:ext cx="57510" cy="57510"/>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C2B60DE9-43ED-315F-B211-EF519BE87086}"/>
              </a:ext>
            </a:extLst>
          </p:cNvPr>
          <p:cNvSpPr txBox="1"/>
          <p:nvPr/>
        </p:nvSpPr>
        <p:spPr>
          <a:xfrm>
            <a:off x="218661" y="3380741"/>
            <a:ext cx="4160520" cy="369332"/>
          </a:xfrm>
          <a:prstGeom prst="rect">
            <a:avLst/>
          </a:prstGeom>
          <a:noFill/>
        </p:spPr>
        <p:txBody>
          <a:bodyPr wrap="square">
            <a:spAutoFit/>
          </a:bodyPr>
          <a:lstStyle/>
          <a:p>
            <a:r>
              <a:rPr lang="en-US" dirty="0"/>
              <a:t> </a:t>
            </a:r>
            <a:r>
              <a:rPr lang="en-US" sz="1000" dirty="0" err="1">
                <a:latin typeface="Poppins" panose="00000500000000000000" pitchFamily="2" charset="0"/>
                <a:cs typeface="Poppins" panose="00000500000000000000" pitchFamily="2" charset="0"/>
              </a:rPr>
              <a:t>oluşturacak</a:t>
            </a:r>
            <a:r>
              <a:rPr lang="en-US" sz="1000" dirty="0">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3649813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359CFC-A6BC-8A14-6CC5-DCC9D92FD8D3}"/>
            </a:ext>
          </a:extLst>
        </p:cNvPr>
        <p:cNvGrpSpPr/>
        <p:nvPr/>
      </p:nvGrpSpPr>
      <p:grpSpPr>
        <a:xfrm>
          <a:off x="0" y="0"/>
          <a:ext cx="0" cy="0"/>
          <a:chOff x="0" y="0"/>
          <a:chExt cx="0" cy="0"/>
        </a:xfrm>
      </p:grpSpPr>
      <p:sp>
        <p:nvSpPr>
          <p:cNvPr id="91" name="Oval 90">
            <a:extLst>
              <a:ext uri="{FF2B5EF4-FFF2-40B4-BE49-F238E27FC236}">
                <a16:creationId xmlns:a16="http://schemas.microsoft.com/office/drawing/2014/main" id="{0908ECA1-E978-4E4D-1DD0-5F49B50DC514}"/>
              </a:ext>
            </a:extLst>
          </p:cNvPr>
          <p:cNvSpPr/>
          <p:nvPr/>
        </p:nvSpPr>
        <p:spPr>
          <a:xfrm>
            <a:off x="495301" y="1627157"/>
            <a:ext cx="6812162" cy="6812162"/>
          </a:xfrm>
          <a:prstGeom prst="ellipse">
            <a:avLst/>
          </a:prstGeom>
          <a:solidFill>
            <a:schemeClr val="accent1">
              <a:alpha val="595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E1F33E38-BA1D-3F29-0D4E-CC5198BDF055}"/>
              </a:ext>
            </a:extLst>
          </p:cNvPr>
          <p:cNvSpPr txBox="1"/>
          <p:nvPr/>
        </p:nvSpPr>
        <p:spPr>
          <a:xfrm>
            <a:off x="9072748" y="6044540"/>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5A27574D-B0B8-4F69-7141-08F18893F27A}"/>
              </a:ext>
            </a:extLst>
          </p:cNvPr>
          <p:cNvSpPr txBox="1"/>
          <p:nvPr/>
        </p:nvSpPr>
        <p:spPr>
          <a:xfrm>
            <a:off x="-957431" y="4077148"/>
            <a:ext cx="184731" cy="369332"/>
          </a:xfrm>
          <a:prstGeom prst="rect">
            <a:avLst/>
          </a:prstGeom>
          <a:noFill/>
        </p:spPr>
        <p:txBody>
          <a:bodyPr wrap="none" rtlCol="0">
            <a:spAutoFit/>
          </a:bodyPr>
          <a:lstStyle/>
          <a:p>
            <a:endParaRPr lang="en-US" dirty="0"/>
          </a:p>
        </p:txBody>
      </p:sp>
      <p:sp>
        <p:nvSpPr>
          <p:cNvPr id="25" name="Slide Number Placeholder 4">
            <a:extLst>
              <a:ext uri="{FF2B5EF4-FFF2-40B4-BE49-F238E27FC236}">
                <a16:creationId xmlns:a16="http://schemas.microsoft.com/office/drawing/2014/main" id="{1426E426-0F2D-60E1-4B02-826FA5640980}"/>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chemeClr val="bg1">
                    <a:alpha val="19000"/>
                  </a:scheme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26</a:t>
            </a:fld>
            <a:endParaRPr kumimoji="0" lang="en-US" sz="700" b="0" i="0" u="none" strike="noStrike" kern="1200" cap="none" spc="0" normalizeH="0" baseline="0" noProof="0" dirty="0">
              <a:ln>
                <a:noFill/>
              </a:ln>
              <a:solidFill>
                <a:schemeClr val="bg1">
                  <a:alpha val="19000"/>
                </a:schemeClr>
              </a:solidFill>
              <a:effectLst/>
              <a:uLnTx/>
              <a:uFillTx/>
              <a:latin typeface="Poppins" pitchFamily="2" charset="77"/>
              <a:cs typeface="Poppins" pitchFamily="2" charset="77"/>
              <a:sym typeface="Poppins"/>
            </a:endParaRPr>
          </a:p>
        </p:txBody>
      </p:sp>
      <p:pic>
        <p:nvPicPr>
          <p:cNvPr id="74" name="Picture 73" descr="A blue and black logo&#10;&#10;Description automatically generated">
            <a:extLst>
              <a:ext uri="{FF2B5EF4-FFF2-40B4-BE49-F238E27FC236}">
                <a16:creationId xmlns:a16="http://schemas.microsoft.com/office/drawing/2014/main" id="{35BD00D7-9064-4A9F-F0A1-D260041B9C54}"/>
              </a:ext>
            </a:extLst>
          </p:cNvPr>
          <p:cNvPicPr>
            <a:picLocks noChangeAspect="1"/>
          </p:cNvPicPr>
          <p:nvPr/>
        </p:nvPicPr>
        <p:blipFill>
          <a:blip r:embed="rId3"/>
          <a:stretch>
            <a:fillRect/>
          </a:stretch>
        </p:blipFill>
        <p:spPr>
          <a:xfrm>
            <a:off x="6495752" y="331145"/>
            <a:ext cx="897270" cy="256160"/>
          </a:xfrm>
          <a:prstGeom prst="rect">
            <a:avLst/>
          </a:prstGeom>
        </p:spPr>
      </p:pic>
      <p:grpSp>
        <p:nvGrpSpPr>
          <p:cNvPr id="21" name="Group 20">
            <a:extLst>
              <a:ext uri="{FF2B5EF4-FFF2-40B4-BE49-F238E27FC236}">
                <a16:creationId xmlns:a16="http://schemas.microsoft.com/office/drawing/2014/main" id="{C4133797-EB29-3594-EC3B-8F1B076CD58E}"/>
              </a:ext>
            </a:extLst>
          </p:cNvPr>
          <p:cNvGrpSpPr/>
          <p:nvPr/>
        </p:nvGrpSpPr>
        <p:grpSpPr>
          <a:xfrm>
            <a:off x="6847677" y="4917003"/>
            <a:ext cx="471750" cy="4184806"/>
            <a:chOff x="1472335" y="3189472"/>
            <a:chExt cx="471750" cy="4184806"/>
          </a:xfrm>
        </p:grpSpPr>
        <p:grpSp>
          <p:nvGrpSpPr>
            <p:cNvPr id="22" name="Group 21">
              <a:extLst>
                <a:ext uri="{FF2B5EF4-FFF2-40B4-BE49-F238E27FC236}">
                  <a16:creationId xmlns:a16="http://schemas.microsoft.com/office/drawing/2014/main" id="{B5F7993F-F803-E020-D174-39475E2679D7}"/>
                </a:ext>
              </a:extLst>
            </p:cNvPr>
            <p:cNvGrpSpPr/>
            <p:nvPr/>
          </p:nvGrpSpPr>
          <p:grpSpPr>
            <a:xfrm rot="16200000">
              <a:off x="659993" y="6090186"/>
              <a:ext cx="2096434" cy="471750"/>
              <a:chOff x="88616" y="8213726"/>
              <a:chExt cx="755712" cy="170255"/>
            </a:xfrm>
          </p:grpSpPr>
          <p:grpSp>
            <p:nvGrpSpPr>
              <p:cNvPr id="40" name="Group 39">
                <a:extLst>
                  <a:ext uri="{FF2B5EF4-FFF2-40B4-BE49-F238E27FC236}">
                    <a16:creationId xmlns:a16="http://schemas.microsoft.com/office/drawing/2014/main" id="{B2280F29-2E04-4236-F52A-590E361C03E1}"/>
                  </a:ext>
                </a:extLst>
              </p:cNvPr>
              <p:cNvGrpSpPr/>
              <p:nvPr/>
            </p:nvGrpSpPr>
            <p:grpSpPr>
              <a:xfrm>
                <a:off x="88616" y="8213726"/>
                <a:ext cx="755712" cy="170255"/>
                <a:chOff x="88616" y="8157882"/>
                <a:chExt cx="755712" cy="226099"/>
              </a:xfrm>
            </p:grpSpPr>
            <p:cxnSp>
              <p:nvCxnSpPr>
                <p:cNvPr id="50" name="Straight Connector 49">
                  <a:extLst>
                    <a:ext uri="{FF2B5EF4-FFF2-40B4-BE49-F238E27FC236}">
                      <a16:creationId xmlns:a16="http://schemas.microsoft.com/office/drawing/2014/main" id="{736B2285-A0D1-DF85-0137-7F56EA545486}"/>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B6F2F8-EFA3-C930-32DA-7E3AF2CE18A8}"/>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D217BF8-55E4-D4AF-1072-119AB95D974F}"/>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5FE7EF2-3AF2-FFB9-A99F-16EEB75FE361}"/>
                  </a:ext>
                </a:extLst>
              </p:cNvPr>
              <p:cNvGrpSpPr/>
              <p:nvPr/>
            </p:nvGrpSpPr>
            <p:grpSpPr>
              <a:xfrm>
                <a:off x="173130" y="8308975"/>
                <a:ext cx="605163" cy="75006"/>
                <a:chOff x="173130" y="8289549"/>
                <a:chExt cx="605163" cy="94432"/>
              </a:xfrm>
            </p:grpSpPr>
            <p:cxnSp>
              <p:nvCxnSpPr>
                <p:cNvPr id="42" name="Straight Connector 41">
                  <a:extLst>
                    <a:ext uri="{FF2B5EF4-FFF2-40B4-BE49-F238E27FC236}">
                      <a16:creationId xmlns:a16="http://schemas.microsoft.com/office/drawing/2014/main" id="{63F7FCAA-2716-F48A-D2AE-CDFB108FFDF3}"/>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C1EC013-F601-3684-5440-5C735BB52AB1}"/>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B11A761-9863-1F32-6AAC-A3C17C5F693B}"/>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5D26A3B-CD39-E89D-E95D-A3F7B508C545}"/>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64BE118-ED3C-5E68-62BA-22E416DA1DFF}"/>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EC1CAC3-B09B-EC6B-8E06-37873BFD823B}"/>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BBD32DE-3264-6FCB-818C-A4CB31EF4ABD}"/>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C769359-62BA-20C9-6ADC-065321A2386A}"/>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8B810743-6696-7FA7-B169-93FFAED2CDB0}"/>
                </a:ext>
              </a:extLst>
            </p:cNvPr>
            <p:cNvGrpSpPr/>
            <p:nvPr/>
          </p:nvGrpSpPr>
          <p:grpSpPr>
            <a:xfrm rot="16200000">
              <a:off x="777219" y="3884588"/>
              <a:ext cx="1861982" cy="471750"/>
              <a:chOff x="173130" y="8213726"/>
              <a:chExt cx="671198" cy="170255"/>
            </a:xfrm>
          </p:grpSpPr>
          <p:grpSp>
            <p:nvGrpSpPr>
              <p:cNvPr id="24" name="Group 23">
                <a:extLst>
                  <a:ext uri="{FF2B5EF4-FFF2-40B4-BE49-F238E27FC236}">
                    <a16:creationId xmlns:a16="http://schemas.microsoft.com/office/drawing/2014/main" id="{2045A4F8-6993-6999-2A1D-E96FDF30517F}"/>
                  </a:ext>
                </a:extLst>
              </p:cNvPr>
              <p:cNvGrpSpPr/>
              <p:nvPr/>
            </p:nvGrpSpPr>
            <p:grpSpPr>
              <a:xfrm>
                <a:off x="466298" y="8213726"/>
                <a:ext cx="378030" cy="170255"/>
                <a:chOff x="466298" y="8157882"/>
                <a:chExt cx="378030" cy="226099"/>
              </a:xfrm>
            </p:grpSpPr>
            <p:cxnSp>
              <p:nvCxnSpPr>
                <p:cNvPr id="38" name="Straight Connector 37">
                  <a:extLst>
                    <a:ext uri="{FF2B5EF4-FFF2-40B4-BE49-F238E27FC236}">
                      <a16:creationId xmlns:a16="http://schemas.microsoft.com/office/drawing/2014/main" id="{E18CADD7-DB96-0A09-5220-F4A7AC8F4081}"/>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0A7BEC6-2B0A-EE03-AD22-9506D68A08DD}"/>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0F6804C8-9F0E-EB04-14E7-DF27117EC05E}"/>
                  </a:ext>
                </a:extLst>
              </p:cNvPr>
              <p:cNvGrpSpPr/>
              <p:nvPr/>
            </p:nvGrpSpPr>
            <p:grpSpPr>
              <a:xfrm>
                <a:off x="173130" y="8308975"/>
                <a:ext cx="605163" cy="75006"/>
                <a:chOff x="173130" y="8289549"/>
                <a:chExt cx="605163" cy="94432"/>
              </a:xfrm>
            </p:grpSpPr>
            <p:cxnSp>
              <p:nvCxnSpPr>
                <p:cNvPr id="27" name="Straight Connector 26">
                  <a:extLst>
                    <a:ext uri="{FF2B5EF4-FFF2-40B4-BE49-F238E27FC236}">
                      <a16:creationId xmlns:a16="http://schemas.microsoft.com/office/drawing/2014/main" id="{043BEA6F-86D3-062A-3B28-288DDB2EC57D}"/>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42CD6E8-65A3-22DC-513E-D1B5F5CED9F7}"/>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17F026C-851C-4A95-6485-E0FA3C54873C}"/>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166A6E0-0666-9E20-4CAE-D79D79A9BD40}"/>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28216E0-226A-A0C4-181F-7F618D7464E4}"/>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36E9C7-3AE0-74E5-34F5-BD69639F5D7B}"/>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30763FF-0436-22FC-F6BB-0C246FF0A7E9}"/>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CB8769D-7979-B86B-31C4-5A17FFA7D7EC}"/>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46" name="Group 145">
            <a:extLst>
              <a:ext uri="{FF2B5EF4-FFF2-40B4-BE49-F238E27FC236}">
                <a16:creationId xmlns:a16="http://schemas.microsoft.com/office/drawing/2014/main" id="{D5C1FB3F-D968-C6B7-D55D-17E2C41B09C8}"/>
              </a:ext>
            </a:extLst>
          </p:cNvPr>
          <p:cNvGrpSpPr/>
          <p:nvPr/>
        </p:nvGrpSpPr>
        <p:grpSpPr>
          <a:xfrm>
            <a:off x="5284632" y="1269333"/>
            <a:ext cx="920268" cy="920268"/>
            <a:chOff x="2585193" y="867598"/>
            <a:chExt cx="920268" cy="920268"/>
          </a:xfrm>
        </p:grpSpPr>
        <p:sp>
          <p:nvSpPr>
            <p:cNvPr id="98" name="Rectangle 97">
              <a:extLst>
                <a:ext uri="{FF2B5EF4-FFF2-40B4-BE49-F238E27FC236}">
                  <a16:creationId xmlns:a16="http://schemas.microsoft.com/office/drawing/2014/main" id="{93D9A114-4CB7-099A-56C7-AA20EBFF108A}"/>
                </a:ext>
              </a:extLst>
            </p:cNvPr>
            <p:cNvSpPr/>
            <p:nvPr/>
          </p:nvSpPr>
          <p:spPr>
            <a:xfrm>
              <a:off x="2585193" y="867598"/>
              <a:ext cx="920268" cy="92026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8" name="TextBox 117">
              <a:extLst>
                <a:ext uri="{FF2B5EF4-FFF2-40B4-BE49-F238E27FC236}">
                  <a16:creationId xmlns:a16="http://schemas.microsoft.com/office/drawing/2014/main" id="{71C84FAA-3F74-91C5-4A60-44635D0392FD}"/>
                </a:ext>
              </a:extLst>
            </p:cNvPr>
            <p:cNvSpPr txBox="1"/>
            <p:nvPr/>
          </p:nvSpPr>
          <p:spPr>
            <a:xfrm>
              <a:off x="2650721" y="1118684"/>
              <a:ext cx="832926" cy="52322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800" b="0" i="0" u="none" strike="noStrike" kern="1200" cap="none" normalizeH="0" baseline="0" noProof="0" dirty="0">
                  <a:ln>
                    <a:noFill/>
                  </a:ln>
                  <a:effectLst/>
                  <a:uLnTx/>
                  <a:uFillTx/>
                  <a:latin typeface="Poppins Light" pitchFamily="2" charset="77"/>
                  <a:ea typeface="+mn-ea"/>
                  <a:cs typeface="Poppins Light" pitchFamily="2" charset="77"/>
                </a:rPr>
                <a:t>Au</a:t>
              </a:r>
              <a:endParaRPr kumimoji="0" lang="en-US" sz="28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140" name="TextBox 139">
              <a:extLst>
                <a:ext uri="{FF2B5EF4-FFF2-40B4-BE49-F238E27FC236}">
                  <a16:creationId xmlns:a16="http://schemas.microsoft.com/office/drawing/2014/main" id="{35061AE7-E33D-AF8C-1BFD-BB490217DDF1}"/>
                </a:ext>
              </a:extLst>
            </p:cNvPr>
            <p:cNvSpPr txBox="1"/>
            <p:nvPr/>
          </p:nvSpPr>
          <p:spPr>
            <a:xfrm>
              <a:off x="2675063" y="1552181"/>
              <a:ext cx="519040" cy="215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800" u="none" strike="noStrike" kern="1200" cap="none" normalizeH="0" baseline="0" noProof="0" dirty="0" err="1">
                  <a:ln>
                    <a:noFill/>
                  </a:ln>
                  <a:effectLst/>
                  <a:uLnTx/>
                  <a:uFillTx/>
                  <a:latin typeface="Poppins" pitchFamily="2" charset="77"/>
                  <a:cs typeface="Poppins" pitchFamily="2" charset="77"/>
                </a:rPr>
                <a:t>Ses</a:t>
              </a:r>
              <a:endParaRPr kumimoji="0" lang="en-US" sz="800" u="none" strike="noStrike" kern="1200" cap="none" normalizeH="0" baseline="30000" noProof="0" dirty="0">
                <a:ln>
                  <a:noFill/>
                </a:ln>
                <a:effectLst/>
                <a:uLnTx/>
                <a:uFillTx/>
                <a:latin typeface="Poppins" pitchFamily="2" charset="77"/>
                <a:cs typeface="Poppins" pitchFamily="2" charset="77"/>
              </a:endParaRPr>
            </a:p>
          </p:txBody>
        </p:sp>
      </p:grpSp>
      <p:sp>
        <p:nvSpPr>
          <p:cNvPr id="148" name="TextBox 147">
            <a:extLst>
              <a:ext uri="{FF2B5EF4-FFF2-40B4-BE49-F238E27FC236}">
                <a16:creationId xmlns:a16="http://schemas.microsoft.com/office/drawing/2014/main" id="{378A5547-DAFC-3683-197E-E85F108F5FC9}"/>
              </a:ext>
            </a:extLst>
          </p:cNvPr>
          <p:cNvSpPr txBox="1"/>
          <p:nvPr/>
        </p:nvSpPr>
        <p:spPr>
          <a:xfrm>
            <a:off x="1799062" y="7472023"/>
            <a:ext cx="3862701" cy="794320"/>
          </a:xfrm>
          <a:prstGeom prst="rect">
            <a:avLst/>
          </a:prstGeom>
          <a:noFill/>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lang="en-US" sz="1400" spc="40" dirty="0" err="1">
                <a:latin typeface="Poppins" pitchFamily="2" charset="77"/>
                <a:cs typeface="Poppins" pitchFamily="2" charset="77"/>
              </a:rPr>
              <a:t>Ses</a:t>
            </a:r>
            <a:r>
              <a:rPr lang="en-US" sz="1400" spc="40" dirty="0">
                <a:latin typeface="Poppins" pitchFamily="2" charset="77"/>
                <a:cs typeface="Poppins" pitchFamily="2" charset="77"/>
              </a:rPr>
              <a:t>, </a:t>
            </a:r>
            <a:r>
              <a:rPr lang="en-US" sz="1400" spc="40" dirty="0" err="1">
                <a:latin typeface="Poppins" pitchFamily="2" charset="77"/>
                <a:cs typeface="Poppins" pitchFamily="2" charset="77"/>
              </a:rPr>
              <a:t>karasal</a:t>
            </a:r>
            <a:r>
              <a:rPr lang="en-US" sz="1400" spc="40" dirty="0">
                <a:latin typeface="Poppins" pitchFamily="2" charset="77"/>
                <a:cs typeface="Poppins" pitchFamily="2" charset="77"/>
              </a:rPr>
              <a:t> </a:t>
            </a:r>
            <a:r>
              <a:rPr lang="en-US" sz="1400" spc="40" dirty="0" err="1">
                <a:latin typeface="Poppins" pitchFamily="2" charset="77"/>
                <a:cs typeface="Poppins" pitchFamily="2" charset="77"/>
              </a:rPr>
              <a:t>radyonun</a:t>
            </a:r>
            <a:r>
              <a:rPr lang="en-US" sz="1400" spc="40" dirty="0">
                <a:latin typeface="Poppins" pitchFamily="2" charset="77"/>
                <a:cs typeface="Poppins" pitchFamily="2" charset="77"/>
              </a:rPr>
              <a:t> </a:t>
            </a:r>
            <a:r>
              <a:rPr lang="en-US" sz="1400" spc="40" dirty="0" err="1">
                <a:latin typeface="Poppins" pitchFamily="2" charset="77"/>
                <a:cs typeface="Poppins" pitchFamily="2" charset="77"/>
              </a:rPr>
              <a:t>yanı</a:t>
            </a:r>
            <a:r>
              <a:rPr lang="en-US" sz="1400" spc="40" dirty="0">
                <a:latin typeface="Poppins" pitchFamily="2" charset="77"/>
                <a:cs typeface="Poppins" pitchFamily="2" charset="77"/>
              </a:rPr>
              <a:t> </a:t>
            </a:r>
            <a:r>
              <a:rPr lang="en-US" sz="1400" spc="40" dirty="0" err="1">
                <a:latin typeface="Poppins" pitchFamily="2" charset="77"/>
                <a:cs typeface="Poppins" pitchFamily="2" charset="77"/>
              </a:rPr>
              <a:t>sıra</a:t>
            </a:r>
            <a:r>
              <a:rPr lang="en-US" sz="1400" spc="40" dirty="0">
                <a:latin typeface="Poppins" pitchFamily="2" charset="77"/>
                <a:cs typeface="Poppins" pitchFamily="2" charset="77"/>
              </a:rPr>
              <a:t> </a:t>
            </a:r>
            <a:r>
              <a:rPr lang="en-US" sz="1400" spc="40" dirty="0" err="1">
                <a:latin typeface="Poppins" pitchFamily="2" charset="77"/>
                <a:cs typeface="Poppins" pitchFamily="2" charset="77"/>
              </a:rPr>
              <a:t>çevrimiçi</a:t>
            </a:r>
            <a:r>
              <a:rPr lang="en-US" sz="1400" spc="40" dirty="0">
                <a:latin typeface="Poppins" pitchFamily="2" charset="77"/>
                <a:cs typeface="Poppins" pitchFamily="2" charset="77"/>
              </a:rPr>
              <a:t> tv </a:t>
            </a:r>
            <a:r>
              <a:rPr lang="en-US" sz="1400" spc="40" dirty="0" err="1">
                <a:latin typeface="Poppins" pitchFamily="2" charset="77"/>
                <a:cs typeface="Poppins" pitchFamily="2" charset="77"/>
              </a:rPr>
              <a:t>yayını</a:t>
            </a:r>
            <a:r>
              <a:rPr lang="en-US" sz="1400" spc="40" dirty="0">
                <a:latin typeface="Poppins" pitchFamily="2" charset="77"/>
                <a:cs typeface="Poppins" pitchFamily="2" charset="77"/>
              </a:rPr>
              <a:t> </a:t>
            </a:r>
            <a:r>
              <a:rPr lang="en-US" sz="1400" spc="40" dirty="0" err="1">
                <a:latin typeface="Poppins" pitchFamily="2" charset="77"/>
                <a:cs typeface="Poppins" pitchFamily="2" charset="77"/>
              </a:rPr>
              <a:t>olan</a:t>
            </a:r>
            <a:r>
              <a:rPr lang="en-US" sz="1400" spc="40" dirty="0">
                <a:latin typeface="Poppins" pitchFamily="2" charset="77"/>
                <a:cs typeface="Poppins" pitchFamily="2" charset="77"/>
              </a:rPr>
              <a:t> </a:t>
            </a:r>
            <a:r>
              <a:rPr lang="en-US" sz="1400" spc="40" dirty="0" err="1">
                <a:latin typeface="Poppins" pitchFamily="2" charset="77"/>
                <a:cs typeface="Poppins" pitchFamily="2" charset="77"/>
              </a:rPr>
              <a:t>müzik</a:t>
            </a:r>
            <a:r>
              <a:rPr lang="en-US" sz="1400" spc="40" dirty="0">
                <a:latin typeface="Poppins" pitchFamily="2" charset="77"/>
                <a:cs typeface="Poppins" pitchFamily="2" charset="77"/>
              </a:rPr>
              <a:t> </a:t>
            </a:r>
            <a:r>
              <a:rPr lang="en-US" sz="1400" spc="40" dirty="0" err="1">
                <a:latin typeface="Poppins" pitchFamily="2" charset="77"/>
                <a:cs typeface="Poppins" pitchFamily="2" charset="77"/>
              </a:rPr>
              <a:t>ve</a:t>
            </a:r>
            <a:r>
              <a:rPr lang="en-US" sz="1400" spc="40" dirty="0">
                <a:latin typeface="Poppins" pitchFamily="2" charset="77"/>
                <a:cs typeface="Poppins" pitchFamily="2" charset="77"/>
              </a:rPr>
              <a:t> podcast </a:t>
            </a:r>
            <a:r>
              <a:rPr lang="en-US" sz="1400" spc="40" dirty="0" err="1">
                <a:latin typeface="Poppins" pitchFamily="2" charset="77"/>
                <a:cs typeface="Poppins" pitchFamily="2" charset="77"/>
              </a:rPr>
              <a:t>akışını</a:t>
            </a:r>
            <a:r>
              <a:rPr lang="en-US" sz="1400" spc="40" dirty="0">
                <a:latin typeface="Poppins" pitchFamily="2" charset="77"/>
                <a:cs typeface="Poppins" pitchFamily="2" charset="77"/>
              </a:rPr>
              <a:t> da </a:t>
            </a:r>
            <a:r>
              <a:rPr lang="en-US" sz="1400" spc="40" dirty="0" err="1">
                <a:latin typeface="Poppins" pitchFamily="2" charset="77"/>
                <a:cs typeface="Poppins" pitchFamily="2" charset="77"/>
              </a:rPr>
              <a:t>içerir</a:t>
            </a:r>
            <a:r>
              <a:rPr lang="en-US" sz="1400" spc="40" dirty="0">
                <a:latin typeface="Poppins" pitchFamily="2" charset="77"/>
                <a:cs typeface="Poppins" pitchFamily="2" charset="77"/>
              </a:rPr>
              <a:t>.</a:t>
            </a:r>
          </a:p>
        </p:txBody>
      </p:sp>
      <p:grpSp>
        <p:nvGrpSpPr>
          <p:cNvPr id="4" name="Group 3">
            <a:extLst>
              <a:ext uri="{FF2B5EF4-FFF2-40B4-BE49-F238E27FC236}">
                <a16:creationId xmlns:a16="http://schemas.microsoft.com/office/drawing/2014/main" id="{A1A5EB5F-0003-107C-2241-051AC09E41B2}"/>
              </a:ext>
            </a:extLst>
          </p:cNvPr>
          <p:cNvGrpSpPr/>
          <p:nvPr/>
        </p:nvGrpSpPr>
        <p:grpSpPr>
          <a:xfrm>
            <a:off x="6853473" y="9317238"/>
            <a:ext cx="473767" cy="474462"/>
            <a:chOff x="8094113" y="5776238"/>
            <a:chExt cx="3738441" cy="3743928"/>
          </a:xfrm>
        </p:grpSpPr>
        <p:sp>
          <p:nvSpPr>
            <p:cNvPr id="7" name="Freeform 6">
              <a:extLst>
                <a:ext uri="{FF2B5EF4-FFF2-40B4-BE49-F238E27FC236}">
                  <a16:creationId xmlns:a16="http://schemas.microsoft.com/office/drawing/2014/main" id="{AA470A30-7DCB-63FB-BE26-395FB58C7D7D}"/>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D9F79F78-E282-CF6A-C04B-4CB937D3165D}"/>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9B610C9D-88B9-B9E1-4552-80DDC9998CF1}"/>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7F1AAEA4-9FBD-6CAD-5CAC-0FD609387802}"/>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endParaRPr lang="en-US" dirty="0"/>
            </a:p>
          </p:txBody>
        </p:sp>
      </p:grpSp>
      <p:grpSp>
        <p:nvGrpSpPr>
          <p:cNvPr id="12" name="Group 11">
            <a:extLst>
              <a:ext uri="{FF2B5EF4-FFF2-40B4-BE49-F238E27FC236}">
                <a16:creationId xmlns:a16="http://schemas.microsoft.com/office/drawing/2014/main" id="{0570E4A7-DC99-E214-6937-CF948B8F85D6}"/>
              </a:ext>
            </a:extLst>
          </p:cNvPr>
          <p:cNvGrpSpPr/>
          <p:nvPr/>
        </p:nvGrpSpPr>
        <p:grpSpPr>
          <a:xfrm>
            <a:off x="1577022" y="2721163"/>
            <a:ext cx="4754625" cy="4616074"/>
            <a:chOff x="625350" y="1428466"/>
            <a:chExt cx="4754625" cy="4616074"/>
          </a:xfrm>
        </p:grpSpPr>
        <p:grpSp>
          <p:nvGrpSpPr>
            <p:cNvPr id="13" name="Group 12">
              <a:extLst>
                <a:ext uri="{FF2B5EF4-FFF2-40B4-BE49-F238E27FC236}">
                  <a16:creationId xmlns:a16="http://schemas.microsoft.com/office/drawing/2014/main" id="{A2D1C55E-3D49-3F37-1A1B-12AD30E50CFF}"/>
                </a:ext>
              </a:extLst>
            </p:cNvPr>
            <p:cNvGrpSpPr/>
            <p:nvPr/>
          </p:nvGrpSpPr>
          <p:grpSpPr>
            <a:xfrm>
              <a:off x="627632" y="1428466"/>
              <a:ext cx="4752343" cy="4616074"/>
              <a:chOff x="1136193" y="1004490"/>
              <a:chExt cx="6373231" cy="6190488"/>
            </a:xfrm>
          </p:grpSpPr>
          <p:sp>
            <p:nvSpPr>
              <p:cNvPr id="15" name="Rectangle 14">
                <a:extLst>
                  <a:ext uri="{FF2B5EF4-FFF2-40B4-BE49-F238E27FC236}">
                    <a16:creationId xmlns:a16="http://schemas.microsoft.com/office/drawing/2014/main" id="{FFAC82C5-589B-E905-D9ED-4A41747511A5}"/>
                  </a:ext>
                </a:extLst>
              </p:cNvPr>
              <p:cNvSpPr/>
              <p:nvPr/>
            </p:nvSpPr>
            <p:spPr>
              <a:xfrm>
                <a:off x="1136193" y="1004490"/>
                <a:ext cx="6190488" cy="6190488"/>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TextBox 15">
                <a:extLst>
                  <a:ext uri="{FF2B5EF4-FFF2-40B4-BE49-F238E27FC236}">
                    <a16:creationId xmlns:a16="http://schemas.microsoft.com/office/drawing/2014/main" id="{4CEDD0E7-8D4B-58BD-36C8-CAB8774C1F70}"/>
                  </a:ext>
                </a:extLst>
              </p:cNvPr>
              <p:cNvSpPr txBox="1"/>
              <p:nvPr/>
            </p:nvSpPr>
            <p:spPr>
              <a:xfrm>
                <a:off x="1467801" y="2238972"/>
                <a:ext cx="6041623" cy="4251331"/>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kumimoji="0" lang="en-US" sz="20000" b="0" i="0" u="none" strike="noStrike" kern="1200" cap="none" spc="-300" normalizeH="0" baseline="0" noProof="0" dirty="0">
                    <a:ln>
                      <a:noFill/>
                    </a:ln>
                    <a:solidFill>
                      <a:schemeClr val="accent1"/>
                    </a:solidFill>
                    <a:effectLst/>
                    <a:uLnTx/>
                    <a:uFillTx/>
                    <a:latin typeface="Poppins Light" pitchFamily="2" charset="77"/>
                    <a:ea typeface="+mn-ea"/>
                    <a:cs typeface="Poppins Light" pitchFamily="2" charset="77"/>
                  </a:rPr>
                  <a:t>Au</a:t>
                </a:r>
              </a:p>
            </p:txBody>
          </p:sp>
          <p:sp>
            <p:nvSpPr>
              <p:cNvPr id="17" name="TextBox 16">
                <a:extLst>
                  <a:ext uri="{FF2B5EF4-FFF2-40B4-BE49-F238E27FC236}">
                    <a16:creationId xmlns:a16="http://schemas.microsoft.com/office/drawing/2014/main" id="{F4FCB6A8-F616-B277-B2DD-14E9020DB2B1}"/>
                  </a:ext>
                </a:extLst>
              </p:cNvPr>
              <p:cNvSpPr txBox="1"/>
              <p:nvPr/>
            </p:nvSpPr>
            <p:spPr>
              <a:xfrm>
                <a:off x="1514807" y="5711898"/>
                <a:ext cx="4744294" cy="1104107"/>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lang="en-US" sz="4000" dirty="0" err="1">
                    <a:solidFill>
                      <a:schemeClr val="accent1"/>
                    </a:solidFill>
                    <a:latin typeface="Poppins Light" pitchFamily="2" charset="77"/>
                    <a:cs typeface="Poppins Light" pitchFamily="2" charset="77"/>
                  </a:rPr>
                  <a:t>Ses</a:t>
                </a:r>
                <a:endParaRPr kumimoji="0" lang="en-US" sz="4000" b="0" i="0" u="none" strike="noStrike" kern="1200" cap="none" spc="0" normalizeH="0" baseline="0" noProof="0" dirty="0">
                  <a:ln>
                    <a:noFill/>
                  </a:ln>
                  <a:solidFill>
                    <a:schemeClr val="accent1"/>
                  </a:solidFill>
                  <a:effectLst/>
                  <a:uLnTx/>
                  <a:uFillTx/>
                  <a:latin typeface="Poppins Light" pitchFamily="2" charset="77"/>
                  <a:ea typeface="+mn-ea"/>
                  <a:cs typeface="Poppins Light" pitchFamily="2" charset="77"/>
                </a:endParaRPr>
              </a:p>
            </p:txBody>
          </p:sp>
          <p:sp>
            <p:nvSpPr>
              <p:cNvPr id="18" name="TextBox 17">
                <a:extLst>
                  <a:ext uri="{FF2B5EF4-FFF2-40B4-BE49-F238E27FC236}">
                    <a16:creationId xmlns:a16="http://schemas.microsoft.com/office/drawing/2014/main" id="{579B040F-D881-45E5-ADAF-AB7355CC37D5}"/>
                  </a:ext>
                </a:extLst>
              </p:cNvPr>
              <p:cNvSpPr txBox="1"/>
              <p:nvPr/>
            </p:nvSpPr>
            <p:spPr>
              <a:xfrm>
                <a:off x="1496947" y="1392042"/>
                <a:ext cx="2400966" cy="1238252"/>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lang="en-US" sz="6600" spc="-150" dirty="0">
                    <a:solidFill>
                      <a:schemeClr val="accent1"/>
                    </a:solidFill>
                    <a:latin typeface="Poppins Light" pitchFamily="2" charset="77"/>
                    <a:cs typeface="Poppins Light" pitchFamily="2" charset="77"/>
                  </a:rPr>
                  <a:t>0</a:t>
                </a:r>
                <a:r>
                  <a:rPr kumimoji="0" lang="en-US" sz="6600" b="0" i="0" u="none" strike="noStrike" kern="1200" cap="none" spc="-150" normalizeH="0" baseline="0" noProof="0" dirty="0">
                    <a:ln>
                      <a:noFill/>
                    </a:ln>
                    <a:solidFill>
                      <a:schemeClr val="accent1"/>
                    </a:solidFill>
                    <a:effectLst/>
                    <a:uLnTx/>
                    <a:uFillTx/>
                    <a:latin typeface="Poppins Light" pitchFamily="2" charset="77"/>
                    <a:ea typeface="+mn-ea"/>
                    <a:cs typeface="Poppins Light" pitchFamily="2" charset="77"/>
                  </a:rPr>
                  <a:t>.3</a:t>
                </a:r>
                <a:r>
                  <a:rPr kumimoji="0" lang="en-US" sz="6600" b="0" i="0" u="none" strike="noStrike" kern="1200" cap="none" spc="-150" normalizeH="0" baseline="30000" noProof="0" dirty="0">
                    <a:ln>
                      <a:noFill/>
                    </a:ln>
                    <a:solidFill>
                      <a:schemeClr val="accent1"/>
                    </a:solidFill>
                    <a:effectLst/>
                    <a:uLnTx/>
                    <a:uFillTx/>
                    <a:latin typeface="Poppins Light" pitchFamily="2" charset="77"/>
                    <a:ea typeface="+mn-ea"/>
                    <a:cs typeface="Poppins Light" pitchFamily="2" charset="77"/>
                  </a:rPr>
                  <a:t>%</a:t>
                </a:r>
              </a:p>
            </p:txBody>
          </p:sp>
        </p:grpSp>
        <p:sp>
          <p:nvSpPr>
            <p:cNvPr id="14" name="Rectangle 13">
              <a:extLst>
                <a:ext uri="{FF2B5EF4-FFF2-40B4-BE49-F238E27FC236}">
                  <a16:creationId xmlns:a16="http://schemas.microsoft.com/office/drawing/2014/main" id="{2C1D7305-1A3B-067D-F958-13F932525BD4}"/>
                </a:ext>
              </a:extLst>
            </p:cNvPr>
            <p:cNvSpPr/>
            <p:nvPr/>
          </p:nvSpPr>
          <p:spPr>
            <a:xfrm>
              <a:off x="625350" y="5865827"/>
              <a:ext cx="4616074" cy="178713"/>
            </a:xfrm>
            <a:prstGeom prst="rect">
              <a:avLst/>
            </a:prstGeom>
            <a:solidFill>
              <a:schemeClr val="accent1"/>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cxnSp>
        <p:nvCxnSpPr>
          <p:cNvPr id="60" name="Straight Connector 59">
            <a:extLst>
              <a:ext uri="{FF2B5EF4-FFF2-40B4-BE49-F238E27FC236}">
                <a16:creationId xmlns:a16="http://schemas.microsoft.com/office/drawing/2014/main" id="{427AE552-B518-E82D-F660-4709185C66F0}"/>
              </a:ext>
            </a:extLst>
          </p:cNvPr>
          <p:cNvCxnSpPr>
            <a:cxnSpLocks/>
          </p:cNvCxnSpPr>
          <p:nvPr/>
        </p:nvCxnSpPr>
        <p:spPr>
          <a:xfrm>
            <a:off x="0" y="490497"/>
            <a:ext cx="510200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Slide Number Placeholder 5">
            <a:extLst>
              <a:ext uri="{FF2B5EF4-FFF2-40B4-BE49-F238E27FC236}">
                <a16:creationId xmlns:a16="http://schemas.microsoft.com/office/drawing/2014/main" id="{54003754-D8BC-5FED-2FA0-831644F24047}"/>
              </a:ext>
            </a:extLst>
          </p:cNvPr>
          <p:cNvSpPr txBox="1">
            <a:spLocks/>
          </p:cNvSpPr>
          <p:nvPr/>
        </p:nvSpPr>
        <p:spPr>
          <a:xfrm>
            <a:off x="495301" y="241591"/>
            <a:ext cx="4641648"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SES</a:t>
            </a:r>
            <a:endParaRPr lang="en-US" sz="600" b="1" spc="40" dirty="0">
              <a:solidFill>
                <a:schemeClr val="accent6"/>
              </a:solidFill>
              <a:latin typeface="Poppins" pitchFamily="2" charset="77"/>
              <a:cs typeface="Poppins" pitchFamily="2" charset="77"/>
            </a:endParaRPr>
          </a:p>
        </p:txBody>
      </p:sp>
      <p:grpSp>
        <p:nvGrpSpPr>
          <p:cNvPr id="5" name="Group 4">
            <a:extLst>
              <a:ext uri="{FF2B5EF4-FFF2-40B4-BE49-F238E27FC236}">
                <a16:creationId xmlns:a16="http://schemas.microsoft.com/office/drawing/2014/main" id="{56B2A003-BAB0-C8D8-072B-6B88ABA5D165}"/>
              </a:ext>
            </a:extLst>
          </p:cNvPr>
          <p:cNvGrpSpPr/>
          <p:nvPr/>
        </p:nvGrpSpPr>
        <p:grpSpPr>
          <a:xfrm>
            <a:off x="1139453" y="8527441"/>
            <a:ext cx="601591" cy="605544"/>
            <a:chOff x="2671529" y="8871433"/>
            <a:chExt cx="920268" cy="926316"/>
          </a:xfrm>
          <a:solidFill>
            <a:schemeClr val="accent1"/>
          </a:solidFill>
        </p:grpSpPr>
        <p:sp>
          <p:nvSpPr>
            <p:cNvPr id="28" name="Rectangle 27">
              <a:extLst>
                <a:ext uri="{FF2B5EF4-FFF2-40B4-BE49-F238E27FC236}">
                  <a16:creationId xmlns:a16="http://schemas.microsoft.com/office/drawing/2014/main" id="{1D8EE016-17CC-7D8F-6016-FC5CE1263EBB}"/>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63" name="TextBox 62">
              <a:extLst>
                <a:ext uri="{FF2B5EF4-FFF2-40B4-BE49-F238E27FC236}">
                  <a16:creationId xmlns:a16="http://schemas.microsoft.com/office/drawing/2014/main" id="{57AC34B4-3CA7-4218-FC7D-295024C4C167}"/>
                </a:ext>
              </a:extLst>
            </p:cNvPr>
            <p:cNvSpPr txBox="1"/>
            <p:nvPr/>
          </p:nvSpPr>
          <p:spPr>
            <a:xfrm>
              <a:off x="2748210" y="8871974"/>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95" name="TextBox 94">
              <a:extLst>
                <a:ext uri="{FF2B5EF4-FFF2-40B4-BE49-F238E27FC236}">
                  <a16:creationId xmlns:a16="http://schemas.microsoft.com/office/drawing/2014/main" id="{E35043AA-C9CE-0040-FA5C-4753E0D1FC94}"/>
                </a:ext>
              </a:extLst>
            </p:cNvPr>
            <p:cNvSpPr txBox="1"/>
            <p:nvPr/>
          </p:nvSpPr>
          <p:spPr>
            <a:xfrm>
              <a:off x="2737058" y="9116854"/>
              <a:ext cx="511640"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Tv</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96" name="TextBox 95">
              <a:extLst>
                <a:ext uri="{FF2B5EF4-FFF2-40B4-BE49-F238E27FC236}">
                  <a16:creationId xmlns:a16="http://schemas.microsoft.com/office/drawing/2014/main" id="{BF07CAB6-04AC-F5C1-F363-6CA0ED78E3C1}"/>
                </a:ext>
              </a:extLst>
            </p:cNvPr>
            <p:cNvSpPr txBox="1"/>
            <p:nvPr/>
          </p:nvSpPr>
          <p:spPr>
            <a:xfrm>
              <a:off x="2761400" y="9515261"/>
              <a:ext cx="765930"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Televizyon</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97" name="Group 96">
            <a:extLst>
              <a:ext uri="{FF2B5EF4-FFF2-40B4-BE49-F238E27FC236}">
                <a16:creationId xmlns:a16="http://schemas.microsoft.com/office/drawing/2014/main" id="{9F422078-DCCB-30C4-2DD6-B6CFB3D35B40}"/>
              </a:ext>
            </a:extLst>
          </p:cNvPr>
          <p:cNvGrpSpPr/>
          <p:nvPr/>
        </p:nvGrpSpPr>
        <p:grpSpPr>
          <a:xfrm>
            <a:off x="1791009" y="8527441"/>
            <a:ext cx="601591" cy="605544"/>
            <a:chOff x="2671529" y="8871433"/>
            <a:chExt cx="920268" cy="926316"/>
          </a:xfrm>
          <a:solidFill>
            <a:schemeClr val="accent1"/>
          </a:solidFill>
        </p:grpSpPr>
        <p:sp>
          <p:nvSpPr>
            <p:cNvPr id="99" name="Rectangle 98">
              <a:extLst>
                <a:ext uri="{FF2B5EF4-FFF2-40B4-BE49-F238E27FC236}">
                  <a16:creationId xmlns:a16="http://schemas.microsoft.com/office/drawing/2014/main" id="{77632157-D903-A1D3-AAA7-0C1F1126995B}"/>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1" name="TextBox 100">
              <a:extLst>
                <a:ext uri="{FF2B5EF4-FFF2-40B4-BE49-F238E27FC236}">
                  <a16:creationId xmlns:a16="http://schemas.microsoft.com/office/drawing/2014/main" id="{95B92E31-908D-E236-A17B-7105D4FB14FB}"/>
                </a:ext>
              </a:extLst>
            </p:cNvPr>
            <p:cNvSpPr txBox="1"/>
            <p:nvPr/>
          </p:nvSpPr>
          <p:spPr>
            <a:xfrm>
              <a:off x="2748211" y="8871975"/>
              <a:ext cx="538729" cy="388422"/>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a:cs typeface="Poppins Light"/>
                </a:rPr>
                <a:t>7.1</a:t>
              </a:r>
              <a:r>
                <a:rPr kumimoji="0" lang="en-US" sz="1000" b="0" i="0" u="none" strike="noStrike" kern="1200" cap="none" normalizeH="0" baseline="30000" noProof="0" dirty="0">
                  <a:ln>
                    <a:noFill/>
                  </a:ln>
                  <a:solidFill>
                    <a:schemeClr val="bg1"/>
                  </a:solidFill>
                  <a:effectLst/>
                  <a:uLnTx/>
                  <a:uFillTx/>
                  <a:latin typeface="Poppins Light"/>
                  <a:cs typeface="Poppins Light"/>
                </a:rPr>
                <a:t>%</a:t>
              </a:r>
            </a:p>
          </p:txBody>
        </p:sp>
        <p:sp>
          <p:nvSpPr>
            <p:cNvPr id="102" name="TextBox 101">
              <a:extLst>
                <a:ext uri="{FF2B5EF4-FFF2-40B4-BE49-F238E27FC236}">
                  <a16:creationId xmlns:a16="http://schemas.microsoft.com/office/drawing/2014/main" id="{0946CFA4-E696-03E1-809B-CEB591CDB628}"/>
                </a:ext>
              </a:extLst>
            </p:cNvPr>
            <p:cNvSpPr txBox="1"/>
            <p:nvPr/>
          </p:nvSpPr>
          <p:spPr>
            <a:xfrm>
              <a:off x="2737058" y="9116854"/>
              <a:ext cx="842598"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OOH</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10" name="TextBox 109">
              <a:extLst>
                <a:ext uri="{FF2B5EF4-FFF2-40B4-BE49-F238E27FC236}">
                  <a16:creationId xmlns:a16="http://schemas.microsoft.com/office/drawing/2014/main" id="{6C7FDE21-01D2-A437-FF70-0BFE68227940}"/>
                </a:ext>
              </a:extLst>
            </p:cNvPr>
            <p:cNvSpPr txBox="1"/>
            <p:nvPr/>
          </p:nvSpPr>
          <p:spPr>
            <a:xfrm>
              <a:off x="2753121" y="9515261"/>
              <a:ext cx="805051"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Açık</a:t>
              </a:r>
              <a:r>
                <a:rPr kumimoji="0" lang="en-US" sz="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hava</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27" name="Group 126">
            <a:extLst>
              <a:ext uri="{FF2B5EF4-FFF2-40B4-BE49-F238E27FC236}">
                <a16:creationId xmlns:a16="http://schemas.microsoft.com/office/drawing/2014/main" id="{32175B71-1C0A-327E-E462-0B97567A7FCD}"/>
              </a:ext>
            </a:extLst>
          </p:cNvPr>
          <p:cNvGrpSpPr/>
          <p:nvPr/>
        </p:nvGrpSpPr>
        <p:grpSpPr>
          <a:xfrm>
            <a:off x="1139453" y="9190109"/>
            <a:ext cx="601591" cy="605544"/>
            <a:chOff x="2671529" y="8871433"/>
            <a:chExt cx="920268" cy="926316"/>
          </a:xfrm>
          <a:solidFill>
            <a:schemeClr val="accent1"/>
          </a:solidFill>
        </p:grpSpPr>
        <p:sp>
          <p:nvSpPr>
            <p:cNvPr id="138" name="Rectangle 137">
              <a:extLst>
                <a:ext uri="{FF2B5EF4-FFF2-40B4-BE49-F238E27FC236}">
                  <a16:creationId xmlns:a16="http://schemas.microsoft.com/office/drawing/2014/main" id="{15541158-C045-CC36-12E3-11E6A50355A4}"/>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41" name="TextBox 140">
              <a:extLst>
                <a:ext uri="{FF2B5EF4-FFF2-40B4-BE49-F238E27FC236}">
                  <a16:creationId xmlns:a16="http://schemas.microsoft.com/office/drawing/2014/main" id="{9175B273-13D5-5D99-52B6-B44F81BB558E}"/>
                </a:ext>
              </a:extLst>
            </p:cNvPr>
            <p:cNvSpPr txBox="1"/>
            <p:nvPr/>
          </p:nvSpPr>
          <p:spPr>
            <a:xfrm>
              <a:off x="2748209" y="8871975"/>
              <a:ext cx="538729" cy="37665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43" name="TextBox 142">
              <a:extLst>
                <a:ext uri="{FF2B5EF4-FFF2-40B4-BE49-F238E27FC236}">
                  <a16:creationId xmlns:a16="http://schemas.microsoft.com/office/drawing/2014/main" id="{AD2A388C-F9C3-2A8D-4A1E-3C4B922E338C}"/>
                </a:ext>
              </a:extLst>
            </p:cNvPr>
            <p:cNvSpPr txBox="1"/>
            <p:nvPr/>
          </p:nvSpPr>
          <p:spPr>
            <a:xfrm>
              <a:off x="2737058" y="9116854"/>
              <a:ext cx="511640"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Pr</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44" name="TextBox 143">
              <a:extLst>
                <a:ext uri="{FF2B5EF4-FFF2-40B4-BE49-F238E27FC236}">
                  <a16:creationId xmlns:a16="http://schemas.microsoft.com/office/drawing/2014/main" id="{EA4170C2-29CF-AA84-4C32-35823D2B379A}"/>
                </a:ext>
              </a:extLst>
            </p:cNvPr>
            <p:cNvSpPr txBox="1"/>
            <p:nvPr/>
          </p:nvSpPr>
          <p:spPr>
            <a:xfrm>
              <a:off x="2761400" y="9515261"/>
              <a:ext cx="506788"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Basın</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45" name="Group 144">
            <a:extLst>
              <a:ext uri="{FF2B5EF4-FFF2-40B4-BE49-F238E27FC236}">
                <a16:creationId xmlns:a16="http://schemas.microsoft.com/office/drawing/2014/main" id="{8C437B9D-1830-1EE9-7D8A-9C5FE3847425}"/>
              </a:ext>
            </a:extLst>
          </p:cNvPr>
          <p:cNvGrpSpPr/>
          <p:nvPr/>
        </p:nvGrpSpPr>
        <p:grpSpPr>
          <a:xfrm>
            <a:off x="1791009" y="9190109"/>
            <a:ext cx="601591" cy="605544"/>
            <a:chOff x="2671529" y="8871433"/>
            <a:chExt cx="920268" cy="926316"/>
          </a:xfrm>
          <a:solidFill>
            <a:schemeClr val="accent1"/>
          </a:solidFill>
        </p:grpSpPr>
        <p:sp>
          <p:nvSpPr>
            <p:cNvPr id="149" name="Rectangle 148">
              <a:extLst>
                <a:ext uri="{FF2B5EF4-FFF2-40B4-BE49-F238E27FC236}">
                  <a16:creationId xmlns:a16="http://schemas.microsoft.com/office/drawing/2014/main" id="{198E0405-5F52-F6C5-BB85-19F4CC6B6B97}"/>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50" name="TextBox 149">
              <a:extLst>
                <a:ext uri="{FF2B5EF4-FFF2-40B4-BE49-F238E27FC236}">
                  <a16:creationId xmlns:a16="http://schemas.microsoft.com/office/drawing/2014/main" id="{A9EB76E9-C951-F75D-CD1B-5C903372DAB5}"/>
                </a:ext>
              </a:extLst>
            </p:cNvPr>
            <p:cNvSpPr txBox="1"/>
            <p:nvPr/>
          </p:nvSpPr>
          <p:spPr>
            <a:xfrm>
              <a:off x="2748211" y="8871975"/>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51" name="TextBox 150">
              <a:extLst>
                <a:ext uri="{FF2B5EF4-FFF2-40B4-BE49-F238E27FC236}">
                  <a16:creationId xmlns:a16="http://schemas.microsoft.com/office/drawing/2014/main" id="{B71529CF-2CD9-EA89-EE6C-D89A71CA5C62}"/>
                </a:ext>
              </a:extLst>
            </p:cNvPr>
            <p:cNvSpPr txBox="1"/>
            <p:nvPr/>
          </p:nvSpPr>
          <p:spPr>
            <a:xfrm>
              <a:off x="2737058" y="9116854"/>
              <a:ext cx="842598"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Cn</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52" name="TextBox 151">
              <a:extLst>
                <a:ext uri="{FF2B5EF4-FFF2-40B4-BE49-F238E27FC236}">
                  <a16:creationId xmlns:a16="http://schemas.microsoft.com/office/drawing/2014/main" id="{41941DCD-7ED4-9C98-8A69-D19150996A4D}"/>
                </a:ext>
              </a:extLst>
            </p:cNvPr>
            <p:cNvSpPr txBox="1"/>
            <p:nvPr/>
          </p:nvSpPr>
          <p:spPr>
            <a:xfrm>
              <a:off x="2761399" y="9515261"/>
              <a:ext cx="699335"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Sinema</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53" name="Group 152">
            <a:extLst>
              <a:ext uri="{FF2B5EF4-FFF2-40B4-BE49-F238E27FC236}">
                <a16:creationId xmlns:a16="http://schemas.microsoft.com/office/drawing/2014/main" id="{0CD6EEA8-ED24-E73D-9E1A-56DEF0D5A18D}"/>
              </a:ext>
            </a:extLst>
          </p:cNvPr>
          <p:cNvGrpSpPr/>
          <p:nvPr/>
        </p:nvGrpSpPr>
        <p:grpSpPr>
          <a:xfrm>
            <a:off x="495300" y="8527444"/>
            <a:ext cx="601591" cy="605543"/>
            <a:chOff x="2671529" y="8871433"/>
            <a:chExt cx="920268" cy="926314"/>
          </a:xfrm>
          <a:solidFill>
            <a:schemeClr val="accent1"/>
          </a:solidFill>
        </p:grpSpPr>
        <p:sp>
          <p:nvSpPr>
            <p:cNvPr id="154" name="Rectangle 153">
              <a:extLst>
                <a:ext uri="{FF2B5EF4-FFF2-40B4-BE49-F238E27FC236}">
                  <a16:creationId xmlns:a16="http://schemas.microsoft.com/office/drawing/2014/main" id="{C278ADEF-DA83-16C5-CA63-078E6B9F864C}"/>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55" name="TextBox 154">
              <a:extLst>
                <a:ext uri="{FF2B5EF4-FFF2-40B4-BE49-F238E27FC236}">
                  <a16:creationId xmlns:a16="http://schemas.microsoft.com/office/drawing/2014/main" id="{07D082F4-6D10-BCB6-33B8-8968A9A46F1F}"/>
                </a:ext>
              </a:extLst>
            </p:cNvPr>
            <p:cNvSpPr txBox="1"/>
            <p:nvPr/>
          </p:nvSpPr>
          <p:spPr>
            <a:xfrm>
              <a:off x="2748210" y="8871974"/>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56" name="TextBox 155">
              <a:extLst>
                <a:ext uri="{FF2B5EF4-FFF2-40B4-BE49-F238E27FC236}">
                  <a16:creationId xmlns:a16="http://schemas.microsoft.com/office/drawing/2014/main" id="{312A30DD-1024-AE18-F802-BA5A20DEF624}"/>
                </a:ext>
              </a:extLst>
            </p:cNvPr>
            <p:cNvSpPr txBox="1"/>
            <p:nvPr/>
          </p:nvSpPr>
          <p:spPr>
            <a:xfrm>
              <a:off x="2737059" y="9116854"/>
              <a:ext cx="511641"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Dg</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57" name="TextBox 156">
              <a:extLst>
                <a:ext uri="{FF2B5EF4-FFF2-40B4-BE49-F238E27FC236}">
                  <a16:creationId xmlns:a16="http://schemas.microsoft.com/office/drawing/2014/main" id="{4C51DBD9-8BC2-44ED-021E-1BD5DE7FFF1A}"/>
                </a:ext>
              </a:extLst>
            </p:cNvPr>
            <p:cNvSpPr txBox="1"/>
            <p:nvPr/>
          </p:nvSpPr>
          <p:spPr>
            <a:xfrm>
              <a:off x="2761400" y="9515259"/>
              <a:ext cx="487300"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Dijital</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sp>
        <p:nvSpPr>
          <p:cNvPr id="158" name="TextBox 157">
            <a:extLst>
              <a:ext uri="{FF2B5EF4-FFF2-40B4-BE49-F238E27FC236}">
                <a16:creationId xmlns:a16="http://schemas.microsoft.com/office/drawing/2014/main" id="{E82EAB58-B022-B577-C8F0-2FCFFE484EA5}"/>
              </a:ext>
            </a:extLst>
          </p:cNvPr>
          <p:cNvSpPr txBox="1"/>
          <p:nvPr/>
        </p:nvSpPr>
        <p:spPr>
          <a:xfrm>
            <a:off x="4312021" y="1319271"/>
            <a:ext cx="566177" cy="41549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2025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Büyüme</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Yüzdesi</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159" name="TextBox 158">
            <a:extLst>
              <a:ext uri="{FF2B5EF4-FFF2-40B4-BE49-F238E27FC236}">
                <a16:creationId xmlns:a16="http://schemas.microsoft.com/office/drawing/2014/main" id="{12012ACD-B885-7216-2FD7-699FEFA9481F}"/>
              </a:ext>
            </a:extLst>
          </p:cNvPr>
          <p:cNvSpPr txBox="1"/>
          <p:nvPr/>
        </p:nvSpPr>
        <p:spPr>
          <a:xfrm>
            <a:off x="6622626" y="1320512"/>
            <a:ext cx="579503" cy="307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2025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Toplam</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Reklam</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Geliri</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60" name="Straight Arrow Connector 159">
            <a:extLst>
              <a:ext uri="{FF2B5EF4-FFF2-40B4-BE49-F238E27FC236}">
                <a16:creationId xmlns:a16="http://schemas.microsoft.com/office/drawing/2014/main" id="{D7F4D36D-3F69-C990-A0D0-F871049B015E}"/>
              </a:ext>
            </a:extLst>
          </p:cNvPr>
          <p:cNvCxnSpPr>
            <a:cxnSpLocks/>
          </p:cNvCxnSpPr>
          <p:nvPr/>
        </p:nvCxnSpPr>
        <p:spPr>
          <a:xfrm>
            <a:off x="4890782" y="1419698"/>
            <a:ext cx="345264"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82EE81A2-EE7F-FDC0-8E4B-07E8C4149DD9}"/>
              </a:ext>
            </a:extLst>
          </p:cNvPr>
          <p:cNvCxnSpPr>
            <a:cxnSpLocks/>
          </p:cNvCxnSpPr>
          <p:nvPr/>
        </p:nvCxnSpPr>
        <p:spPr>
          <a:xfrm flipH="1">
            <a:off x="6249890" y="1406765"/>
            <a:ext cx="334608"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228D6EDC-079F-A2A4-E8F2-60DA7D2EBAB2}"/>
              </a:ext>
            </a:extLst>
          </p:cNvPr>
          <p:cNvSpPr txBox="1"/>
          <p:nvPr/>
        </p:nvSpPr>
        <p:spPr>
          <a:xfrm>
            <a:off x="6627542" y="1692958"/>
            <a:ext cx="628664" cy="20005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Trend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semblü</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63" name="Straight Arrow Connector 162">
            <a:extLst>
              <a:ext uri="{FF2B5EF4-FFF2-40B4-BE49-F238E27FC236}">
                <a16:creationId xmlns:a16="http://schemas.microsoft.com/office/drawing/2014/main" id="{B7DEFD48-9109-B628-E98E-63B6EC0D2FB5}"/>
              </a:ext>
            </a:extLst>
          </p:cNvPr>
          <p:cNvCxnSpPr>
            <a:cxnSpLocks/>
          </p:cNvCxnSpPr>
          <p:nvPr/>
        </p:nvCxnSpPr>
        <p:spPr>
          <a:xfrm flipH="1">
            <a:off x="5918127" y="1789043"/>
            <a:ext cx="676541"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0FBC7CE2-60C2-EED0-F113-1565E59CB994}"/>
              </a:ext>
            </a:extLst>
          </p:cNvPr>
          <p:cNvSpPr txBox="1"/>
          <p:nvPr/>
        </p:nvSpPr>
        <p:spPr>
          <a:xfrm>
            <a:off x="6627542" y="1966258"/>
            <a:ext cx="559839" cy="20005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Trend </a:t>
            </a:r>
            <a:r>
              <a:rPr lang="en-US" sz="700" dirty="0" err="1">
                <a:latin typeface="Poppins Light" pitchFamily="2" charset="77"/>
                <a:cs typeface="Poppins Light" pitchFamily="2" charset="77"/>
              </a:rPr>
              <a:t>Adı</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65" name="Straight Arrow Connector 164">
            <a:extLst>
              <a:ext uri="{FF2B5EF4-FFF2-40B4-BE49-F238E27FC236}">
                <a16:creationId xmlns:a16="http://schemas.microsoft.com/office/drawing/2014/main" id="{14D97BA8-4313-4D94-F346-FFA6F6C6522B}"/>
              </a:ext>
            </a:extLst>
          </p:cNvPr>
          <p:cNvCxnSpPr>
            <a:cxnSpLocks/>
          </p:cNvCxnSpPr>
          <p:nvPr/>
        </p:nvCxnSpPr>
        <p:spPr>
          <a:xfrm flipH="1">
            <a:off x="5756787" y="2058723"/>
            <a:ext cx="835742"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A444105B-6723-A299-92CC-0AABD99E4A5E}"/>
              </a:ext>
            </a:extLst>
          </p:cNvPr>
          <p:cNvSpPr txBox="1"/>
          <p:nvPr/>
        </p:nvSpPr>
        <p:spPr>
          <a:xfrm>
            <a:off x="5615232" y="1323430"/>
            <a:ext cx="648764" cy="184666"/>
          </a:xfrm>
          <a:prstGeom prst="rect">
            <a:avLst/>
          </a:prstGeom>
          <a:noFill/>
        </p:spPr>
        <p:txBody>
          <a:bodyPr wrap="square" lIns="0">
            <a:spAutoFit/>
          </a:bodyPr>
          <a:lstStyle/>
          <a:p>
            <a:pPr marL="0" marR="0" lvl="0" indent="0" algn="r"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a:ln>
                  <a:noFill/>
                </a:ln>
                <a:effectLst/>
                <a:uLnTx/>
                <a:uFillTx/>
                <a:latin typeface="Poppins Light" pitchFamily="2" charset="77"/>
                <a:ea typeface="+mn-ea"/>
                <a:cs typeface="Poppins Light" pitchFamily="2" charset="77"/>
              </a:rPr>
              <a:t>$27.0</a:t>
            </a:r>
            <a:r>
              <a:rPr lang="en-US" sz="500" dirty="0" err="1">
                <a:latin typeface="Poppins Light" pitchFamily="2" charset="77"/>
                <a:cs typeface="Poppins Light" pitchFamily="2" charset="77"/>
              </a:rPr>
              <a:t>Milyar</a:t>
            </a:r>
            <a:endParaRPr kumimoji="0" lang="en-US" sz="6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167" name="TextBox 166">
            <a:extLst>
              <a:ext uri="{FF2B5EF4-FFF2-40B4-BE49-F238E27FC236}">
                <a16:creationId xmlns:a16="http://schemas.microsoft.com/office/drawing/2014/main" id="{1295FE6B-D588-0802-F685-CA8A4E5DD66E}"/>
              </a:ext>
            </a:extLst>
          </p:cNvPr>
          <p:cNvSpPr txBox="1"/>
          <p:nvPr/>
        </p:nvSpPr>
        <p:spPr>
          <a:xfrm>
            <a:off x="5373263" y="1304287"/>
            <a:ext cx="486254" cy="307777"/>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400" dirty="0">
                <a:latin typeface="Poppins Light" pitchFamily="2" charset="77"/>
                <a:cs typeface="Poppins Light" pitchFamily="2" charset="77"/>
              </a:rPr>
              <a:t>0.3</a:t>
            </a:r>
            <a:r>
              <a:rPr kumimoji="0" lang="en-US" sz="1400" b="0" i="0" u="none" strike="noStrike" kern="1200" cap="none" normalizeH="0" baseline="30000" noProof="0" dirty="0">
                <a:ln>
                  <a:noFill/>
                </a:ln>
                <a:effectLst/>
                <a:uLnTx/>
                <a:uFillTx/>
                <a:latin typeface="Poppins Light" pitchFamily="2" charset="77"/>
                <a:ea typeface="+mn-ea"/>
                <a:cs typeface="Poppins Light" pitchFamily="2" charset="77"/>
              </a:rPr>
              <a:t>%</a:t>
            </a:r>
          </a:p>
        </p:txBody>
      </p:sp>
      <p:sp>
        <p:nvSpPr>
          <p:cNvPr id="168" name="TextBox 167">
            <a:extLst>
              <a:ext uri="{FF2B5EF4-FFF2-40B4-BE49-F238E27FC236}">
                <a16:creationId xmlns:a16="http://schemas.microsoft.com/office/drawing/2014/main" id="{ED62F61F-8914-C923-653F-54DDEA031FC4}"/>
              </a:ext>
            </a:extLst>
          </p:cNvPr>
          <p:cNvSpPr txBox="1"/>
          <p:nvPr/>
        </p:nvSpPr>
        <p:spPr>
          <a:xfrm>
            <a:off x="3848987" y="2662629"/>
            <a:ext cx="2163172" cy="784830"/>
          </a:xfrm>
          <a:prstGeom prst="rect">
            <a:avLst/>
          </a:prstGeom>
          <a:noFill/>
        </p:spPr>
        <p:txBody>
          <a:bodyPr wrap="square" lIns="0">
            <a:spAutoFit/>
          </a:bodyPr>
          <a:lstStyle/>
          <a:p>
            <a:pPr marL="0" marR="0" lvl="0" indent="0" algn="r" defTabSz="457200" rtl="0" eaLnBrk="1" fontAlgn="auto" latinLnBrk="0" hangingPunct="1">
              <a:lnSpc>
                <a:spcPts val="6000"/>
              </a:lnSpc>
              <a:spcBef>
                <a:spcPts val="0"/>
              </a:spcBef>
              <a:spcAft>
                <a:spcPts val="0"/>
              </a:spcAft>
              <a:buClrTx/>
              <a:buSzTx/>
              <a:buFontTx/>
              <a:buNone/>
              <a:tabLst/>
              <a:defRPr/>
            </a:pPr>
            <a:r>
              <a:rPr kumimoji="0" lang="en-US" sz="3000" b="0" i="0" u="none" strike="noStrike" kern="1200" cap="none" normalizeH="0" baseline="0" noProof="0" dirty="0">
                <a:ln>
                  <a:noFill/>
                </a:ln>
                <a:solidFill>
                  <a:schemeClr val="accent1"/>
                </a:solidFill>
                <a:effectLst/>
                <a:uLnTx/>
                <a:uFillTx/>
                <a:latin typeface="Poppins Light" pitchFamily="2" charset="77"/>
                <a:ea typeface="+mn-ea"/>
                <a:cs typeface="Poppins Light" pitchFamily="2" charset="77"/>
              </a:rPr>
              <a:t>$27.0</a:t>
            </a:r>
            <a:r>
              <a:rPr kumimoji="0" lang="en-US" sz="2000" b="0" i="0" u="none" strike="noStrike" kern="1200" cap="none" normalizeH="0" baseline="0" noProof="0" dirty="0">
                <a:ln>
                  <a:noFill/>
                </a:ln>
                <a:solidFill>
                  <a:schemeClr val="accent1"/>
                </a:solidFill>
                <a:effectLst/>
                <a:uLnTx/>
                <a:uFillTx/>
                <a:latin typeface="Poppins Light" pitchFamily="2" charset="77"/>
                <a:ea typeface="+mn-ea"/>
                <a:cs typeface="Poppins Light" pitchFamily="2" charset="77"/>
              </a:rPr>
              <a:t>Milyar</a:t>
            </a:r>
            <a:endParaRPr kumimoji="0" lang="en-US" sz="3000" b="0" i="0" u="none" strike="noStrike" kern="1200" cap="none" normalizeH="0" baseline="30000" noProof="0" dirty="0">
              <a:ln>
                <a:noFill/>
              </a:ln>
              <a:solidFill>
                <a:schemeClr val="accent1"/>
              </a:solidFill>
              <a:effectLst/>
              <a:uLnTx/>
              <a:uFillTx/>
              <a:latin typeface="Poppins Light" pitchFamily="2" charset="77"/>
              <a:ea typeface="+mn-ea"/>
              <a:cs typeface="Poppins Light" pitchFamily="2" charset="77"/>
            </a:endParaRPr>
          </a:p>
        </p:txBody>
      </p:sp>
      <p:grpSp>
        <p:nvGrpSpPr>
          <p:cNvPr id="19" name="Group 18">
            <a:extLst>
              <a:ext uri="{FF2B5EF4-FFF2-40B4-BE49-F238E27FC236}">
                <a16:creationId xmlns:a16="http://schemas.microsoft.com/office/drawing/2014/main" id="{FA91EFF4-B2E6-FB3F-21C3-CC3FEC599ECB}"/>
              </a:ext>
            </a:extLst>
          </p:cNvPr>
          <p:cNvGrpSpPr/>
          <p:nvPr/>
        </p:nvGrpSpPr>
        <p:grpSpPr>
          <a:xfrm>
            <a:off x="-106788" y="494488"/>
            <a:ext cx="3931004" cy="2036715"/>
            <a:chOff x="-106788" y="476791"/>
            <a:chExt cx="3931004" cy="2036715"/>
          </a:xfrm>
        </p:grpSpPr>
        <p:grpSp>
          <p:nvGrpSpPr>
            <p:cNvPr id="29" name="Group 28">
              <a:extLst>
                <a:ext uri="{FF2B5EF4-FFF2-40B4-BE49-F238E27FC236}">
                  <a16:creationId xmlns:a16="http://schemas.microsoft.com/office/drawing/2014/main" id="{A8112C12-7B57-43E9-D805-85A86DA7761A}"/>
                </a:ext>
              </a:extLst>
            </p:cNvPr>
            <p:cNvGrpSpPr/>
            <p:nvPr/>
          </p:nvGrpSpPr>
          <p:grpSpPr>
            <a:xfrm>
              <a:off x="-106788" y="476791"/>
              <a:ext cx="3837088" cy="1948458"/>
              <a:chOff x="9259935" y="0"/>
              <a:chExt cx="6114663" cy="3104985"/>
            </a:xfrm>
          </p:grpSpPr>
          <p:sp>
            <p:nvSpPr>
              <p:cNvPr id="57" name="Freeform 56">
                <a:extLst>
                  <a:ext uri="{FF2B5EF4-FFF2-40B4-BE49-F238E27FC236}">
                    <a16:creationId xmlns:a16="http://schemas.microsoft.com/office/drawing/2014/main" id="{CDEDAE4D-78C8-C518-7B2E-B935C31A7765}"/>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B85C088E-B039-83E4-E96E-846825DBA525}"/>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3F0CBB4-8007-7674-176D-41E4941A5CB3}"/>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EE35591B-0DC5-6814-A059-6CB3B3549261}"/>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04D7D276-0D41-F644-D8AF-B52DC2649AA9}"/>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0F9429AB-2053-2D80-61E7-E8E3C2825C34}"/>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33299D6C-5A03-12BB-A57A-8B657319F223}"/>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734543A5-367B-CF38-E518-DDD074BCAE13}"/>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502D21C5-46A0-D73E-31AE-0DA37232A1D8}"/>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03" name="Freeform 102">
                <a:extLst>
                  <a:ext uri="{FF2B5EF4-FFF2-40B4-BE49-F238E27FC236}">
                    <a16:creationId xmlns:a16="http://schemas.microsoft.com/office/drawing/2014/main" id="{675A736F-4485-6D80-8882-E3F0D61811E7}"/>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ED8BE7C7-C78B-7E84-A665-708DF324912D}"/>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B0E9041F-2811-FC91-1522-664E60AEA5A5}"/>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06" name="Freeform 105">
                <a:extLst>
                  <a:ext uri="{FF2B5EF4-FFF2-40B4-BE49-F238E27FC236}">
                    <a16:creationId xmlns:a16="http://schemas.microsoft.com/office/drawing/2014/main" id="{9ECE0A9D-EB46-1A73-289F-689E930C6B3D}"/>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3CDF10EC-8B6F-F371-DAD9-6EC7DC6E4DDC}"/>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44A7F571-2DB2-A09F-2F43-6BE287E5391F}"/>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D0FB328C-0B22-C1DD-07C1-EF5503C563DB}"/>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11" name="Freeform 110">
                <a:extLst>
                  <a:ext uri="{FF2B5EF4-FFF2-40B4-BE49-F238E27FC236}">
                    <a16:creationId xmlns:a16="http://schemas.microsoft.com/office/drawing/2014/main" id="{0E1F4702-78C1-7CF6-7E51-904498903B60}"/>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0303E36C-3937-C98B-B888-17018F9CE01B}"/>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6C3C85BC-E3CF-098B-EC29-DC7B525DA5F1}"/>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CB067B32-5CB4-0D7F-88B3-EF9451F1ED40}"/>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20B8A657-149E-44E1-9367-7D9884C55D40}"/>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911CC51D-2EA6-FE77-CFEE-AD19E06EE252}"/>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24C71093-3EA3-A8D2-3B90-D2627A28E660}"/>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B28F3C50-94B3-0BA0-2DCF-29B030DF1B43}"/>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9CECA343-EEFD-1EEB-A14D-FEEF5C8D198B}"/>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CB593F14-EEF4-9E57-8D88-0D60385E31F1}"/>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54" name="Oval 53">
              <a:extLst>
                <a:ext uri="{FF2B5EF4-FFF2-40B4-BE49-F238E27FC236}">
                  <a16:creationId xmlns:a16="http://schemas.microsoft.com/office/drawing/2014/main" id="{D56500D3-61FB-AFEB-4920-81660E39CD73}"/>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6A0AC01D-D85F-F1CE-BD7E-7934840C0663}"/>
                </a:ext>
              </a:extLst>
            </p:cNvPr>
            <p:cNvSpPr/>
            <p:nvPr/>
          </p:nvSpPr>
          <p:spPr>
            <a:xfrm>
              <a:off x="2577438" y="242293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9EEB1DE7-EAC7-19E3-6F4E-703E7FAB7731}"/>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9A9CF094-3081-1892-BA46-7FAC8BFDEC74}"/>
              </a:ext>
            </a:extLst>
          </p:cNvPr>
          <p:cNvSpPr txBox="1"/>
          <p:nvPr/>
        </p:nvSpPr>
        <p:spPr>
          <a:xfrm rot="16200000">
            <a:off x="-912474" y="2403241"/>
            <a:ext cx="2850254" cy="777136"/>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Medya</a:t>
            </a:r>
            <a:r>
              <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Tahmini</a:t>
            </a:r>
            <a:endPar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endParaRPr>
          </a:p>
        </p:txBody>
      </p:sp>
      <p:grpSp>
        <p:nvGrpSpPr>
          <p:cNvPr id="3" name="Group 2">
            <a:extLst>
              <a:ext uri="{FF2B5EF4-FFF2-40B4-BE49-F238E27FC236}">
                <a16:creationId xmlns:a16="http://schemas.microsoft.com/office/drawing/2014/main" id="{ABF9323C-9E41-AE1E-A27A-CCA3F9E96538}"/>
              </a:ext>
            </a:extLst>
          </p:cNvPr>
          <p:cNvGrpSpPr/>
          <p:nvPr/>
        </p:nvGrpSpPr>
        <p:grpSpPr>
          <a:xfrm rot="5400000">
            <a:off x="320136" y="4461458"/>
            <a:ext cx="649107" cy="307867"/>
            <a:chOff x="6999595" y="5328350"/>
            <a:chExt cx="649107" cy="307867"/>
          </a:xfrm>
        </p:grpSpPr>
        <p:sp>
          <p:nvSpPr>
            <p:cNvPr id="6" name="Oval 5">
              <a:extLst>
                <a:ext uri="{FF2B5EF4-FFF2-40B4-BE49-F238E27FC236}">
                  <a16:creationId xmlns:a16="http://schemas.microsoft.com/office/drawing/2014/main" id="{9447DCB4-516B-D39E-F7BD-52F1C723F1AA}"/>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26063A80-C333-E0F3-6FD1-8FB22D3C1706}"/>
                </a:ext>
              </a:extLst>
            </p:cNvPr>
            <p:cNvSpPr/>
            <p:nvPr/>
          </p:nvSpPr>
          <p:spPr>
            <a:xfrm>
              <a:off x="7340835"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35823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39C71-3DC5-5AAE-435F-239344744C6D}"/>
            </a:ext>
          </a:extLst>
        </p:cNvPr>
        <p:cNvGrpSpPr/>
        <p:nvPr/>
      </p:nvGrpSpPr>
      <p:grpSpPr>
        <a:xfrm>
          <a:off x="0" y="0"/>
          <a:ext cx="0" cy="0"/>
          <a:chOff x="0" y="0"/>
          <a:chExt cx="0" cy="0"/>
        </a:xfrm>
      </p:grpSpPr>
      <p:pic>
        <p:nvPicPr>
          <p:cNvPr id="30" name="Picture 29" descr="A graph of a bar chart&#10;&#10;Description automatically generated with medium confidence">
            <a:extLst>
              <a:ext uri="{FF2B5EF4-FFF2-40B4-BE49-F238E27FC236}">
                <a16:creationId xmlns:a16="http://schemas.microsoft.com/office/drawing/2014/main" id="{35434061-1A48-AC8B-8DCA-C350C9A5FA5C}"/>
              </a:ext>
            </a:extLst>
          </p:cNvPr>
          <p:cNvPicPr>
            <a:picLocks noChangeAspect="1"/>
          </p:cNvPicPr>
          <p:nvPr/>
        </p:nvPicPr>
        <p:blipFill>
          <a:blip r:embed="rId3"/>
          <a:srcRect b="15047"/>
          <a:stretch/>
        </p:blipFill>
        <p:spPr>
          <a:xfrm>
            <a:off x="364951" y="6484023"/>
            <a:ext cx="6985438" cy="3257371"/>
          </a:xfrm>
          <a:prstGeom prst="rect">
            <a:avLst/>
          </a:prstGeom>
        </p:spPr>
      </p:pic>
      <p:sp>
        <p:nvSpPr>
          <p:cNvPr id="5" name="Slide Number Placeholder 4">
            <a:extLst>
              <a:ext uri="{FF2B5EF4-FFF2-40B4-BE49-F238E27FC236}">
                <a16:creationId xmlns:a16="http://schemas.microsoft.com/office/drawing/2014/main" id="{F5830173-2425-DBD4-98A4-CBD3AF7739A8}"/>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27</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6" name="TextBox 5">
            <a:extLst>
              <a:ext uri="{FF2B5EF4-FFF2-40B4-BE49-F238E27FC236}">
                <a16:creationId xmlns:a16="http://schemas.microsoft.com/office/drawing/2014/main" id="{38CBAC29-4AFA-107E-134B-050E54F9D932}"/>
              </a:ext>
            </a:extLst>
          </p:cNvPr>
          <p:cNvSpPr txBox="1"/>
          <p:nvPr/>
        </p:nvSpPr>
        <p:spPr>
          <a:xfrm>
            <a:off x="608908" y="-647289"/>
            <a:ext cx="2628179" cy="292388"/>
          </a:xfrm>
          <a:prstGeom prst="rect">
            <a:avLst/>
          </a:prstGeom>
          <a:noFill/>
        </p:spPr>
        <p:txBody>
          <a:bodyPr wrap="square" lIns="0" tIns="45720" rIns="91440" bIns="45720" anchor="t">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2656"/>
                </a:solidFill>
                <a:effectLst/>
                <a:uLnTx/>
                <a:uFillTx/>
                <a:latin typeface="Poppins"/>
                <a:ea typeface="+mn-ea"/>
                <a:cs typeface="Poppins"/>
              </a:rPr>
              <a:t>Television</a:t>
            </a:r>
            <a:endParaRPr kumimoji="0" lang="en-US" sz="16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pic>
        <p:nvPicPr>
          <p:cNvPr id="2" name="Picture 1" descr="A blue and black logo&#10;&#10;Description automatically generated">
            <a:extLst>
              <a:ext uri="{FF2B5EF4-FFF2-40B4-BE49-F238E27FC236}">
                <a16:creationId xmlns:a16="http://schemas.microsoft.com/office/drawing/2014/main" id="{9829BD1B-7E0A-89F2-6D68-D89FA09374C9}"/>
              </a:ext>
            </a:extLst>
          </p:cNvPr>
          <p:cNvPicPr>
            <a:picLocks noChangeAspect="1"/>
          </p:cNvPicPr>
          <p:nvPr/>
        </p:nvPicPr>
        <p:blipFill>
          <a:blip r:embed="rId4"/>
          <a:stretch>
            <a:fillRect/>
          </a:stretch>
        </p:blipFill>
        <p:spPr>
          <a:xfrm>
            <a:off x="6495276" y="332839"/>
            <a:ext cx="897530" cy="256235"/>
          </a:xfrm>
          <a:prstGeom prst="rect">
            <a:avLst/>
          </a:prstGeom>
        </p:spPr>
      </p:pic>
      <p:sp>
        <p:nvSpPr>
          <p:cNvPr id="24" name="TextBox 23">
            <a:extLst>
              <a:ext uri="{FF2B5EF4-FFF2-40B4-BE49-F238E27FC236}">
                <a16:creationId xmlns:a16="http://schemas.microsoft.com/office/drawing/2014/main" id="{AC3FD0AC-365B-3A2C-141C-59159AE0A27B}"/>
              </a:ext>
            </a:extLst>
          </p:cNvPr>
          <p:cNvSpPr txBox="1"/>
          <p:nvPr/>
        </p:nvSpPr>
        <p:spPr>
          <a:xfrm>
            <a:off x="498275" y="1091960"/>
            <a:ext cx="718957" cy="369332"/>
          </a:xfrm>
          <a:prstGeom prst="rect">
            <a:avLst/>
          </a:prstGeom>
          <a:noFill/>
        </p:spPr>
        <p:txBody>
          <a:bodyPr wrap="square" rtlCol="0">
            <a:spAutoFit/>
          </a:bodyPr>
          <a:lstStyle/>
          <a:p>
            <a:pPr algn="ctr"/>
            <a:r>
              <a:rPr lang="en-US" dirty="0">
                <a:solidFill>
                  <a:schemeClr val="bg1"/>
                </a:solidFill>
                <a:latin typeface="Poppins Light" pitchFamily="2" charset="77"/>
                <a:cs typeface="Poppins Light" pitchFamily="2" charset="77"/>
              </a:rPr>
              <a:t>Tv</a:t>
            </a:r>
          </a:p>
        </p:txBody>
      </p:sp>
      <p:sp>
        <p:nvSpPr>
          <p:cNvPr id="25" name="TextBox 24">
            <a:extLst>
              <a:ext uri="{FF2B5EF4-FFF2-40B4-BE49-F238E27FC236}">
                <a16:creationId xmlns:a16="http://schemas.microsoft.com/office/drawing/2014/main" id="{771233D6-B5F7-B687-0E1F-E04ADAF3F19F}"/>
              </a:ext>
            </a:extLst>
          </p:cNvPr>
          <p:cNvSpPr txBox="1"/>
          <p:nvPr/>
        </p:nvSpPr>
        <p:spPr>
          <a:xfrm>
            <a:off x="500832" y="1426495"/>
            <a:ext cx="718957" cy="69250"/>
          </a:xfrm>
          <a:prstGeom prst="rect">
            <a:avLst/>
          </a:prstGeom>
          <a:noFill/>
        </p:spPr>
        <p:txBody>
          <a:bodyPr wrap="square" lIns="0" tIns="0" rIns="0" bIns="0" rtlCol="0">
            <a:spAutoFit/>
          </a:bodyPr>
          <a:lstStyle/>
          <a:p>
            <a:pPr algn="ctr"/>
            <a:r>
              <a:rPr lang="en-US" sz="450" dirty="0">
                <a:solidFill>
                  <a:schemeClr val="bg1"/>
                </a:solidFill>
                <a:latin typeface="Poppins Light" pitchFamily="2" charset="77"/>
                <a:cs typeface="Poppins Light" pitchFamily="2" charset="77"/>
              </a:rPr>
              <a:t>Television</a:t>
            </a:r>
          </a:p>
        </p:txBody>
      </p:sp>
      <p:sp>
        <p:nvSpPr>
          <p:cNvPr id="26" name="TextBox 25">
            <a:extLst>
              <a:ext uri="{FF2B5EF4-FFF2-40B4-BE49-F238E27FC236}">
                <a16:creationId xmlns:a16="http://schemas.microsoft.com/office/drawing/2014/main" id="{6E0E3B42-14F0-2B7D-019F-D6E20723AEF4}"/>
              </a:ext>
            </a:extLst>
          </p:cNvPr>
          <p:cNvSpPr txBox="1"/>
          <p:nvPr/>
        </p:nvSpPr>
        <p:spPr>
          <a:xfrm>
            <a:off x="525108" y="959457"/>
            <a:ext cx="226719" cy="107722"/>
          </a:xfrm>
          <a:prstGeom prst="rect">
            <a:avLst/>
          </a:prstGeom>
          <a:noFill/>
        </p:spPr>
        <p:txBody>
          <a:bodyPr wrap="square" lIns="0" tIns="0" rIns="0" bIns="0" rtlCol="0">
            <a:spAutoFit/>
          </a:bodyPr>
          <a:lstStyle/>
          <a:p>
            <a:pPr algn="ctr"/>
            <a:r>
              <a:rPr lang="en-US" sz="700" dirty="0">
                <a:solidFill>
                  <a:schemeClr val="bg1"/>
                </a:solidFill>
                <a:latin typeface="Poppins Light" pitchFamily="2" charset="77"/>
                <a:cs typeface="Poppins Light" pitchFamily="2" charset="77"/>
              </a:rPr>
              <a:t>X.X</a:t>
            </a:r>
            <a:r>
              <a:rPr lang="en-US" sz="700" baseline="30000" dirty="0">
                <a:solidFill>
                  <a:schemeClr val="bg1"/>
                </a:solidFill>
                <a:latin typeface="Poppins Light" pitchFamily="2" charset="77"/>
                <a:cs typeface="Poppins Light" pitchFamily="2" charset="77"/>
              </a:rPr>
              <a:t>%</a:t>
            </a:r>
          </a:p>
        </p:txBody>
      </p:sp>
      <p:sp>
        <p:nvSpPr>
          <p:cNvPr id="27" name="TextBox 26">
            <a:extLst>
              <a:ext uri="{FF2B5EF4-FFF2-40B4-BE49-F238E27FC236}">
                <a16:creationId xmlns:a16="http://schemas.microsoft.com/office/drawing/2014/main" id="{DD286F7F-388C-FE39-2FE9-441FFBD7F8ED}"/>
              </a:ext>
            </a:extLst>
          </p:cNvPr>
          <p:cNvSpPr txBox="1"/>
          <p:nvPr/>
        </p:nvSpPr>
        <p:spPr>
          <a:xfrm>
            <a:off x="942327" y="959457"/>
            <a:ext cx="226719" cy="107722"/>
          </a:xfrm>
          <a:prstGeom prst="rect">
            <a:avLst/>
          </a:prstGeom>
          <a:noFill/>
        </p:spPr>
        <p:txBody>
          <a:bodyPr wrap="square" lIns="0" tIns="0" rIns="0" bIns="0" rtlCol="0">
            <a:spAutoFit/>
          </a:bodyPr>
          <a:lstStyle/>
          <a:p>
            <a:pPr algn="r"/>
            <a:r>
              <a:rPr lang="en-US" sz="700" dirty="0">
                <a:solidFill>
                  <a:schemeClr val="bg1"/>
                </a:solidFill>
                <a:latin typeface="Poppins Light" pitchFamily="2" charset="77"/>
                <a:cs typeface="Poppins Light" pitchFamily="2" charset="77"/>
              </a:rPr>
              <a:t>X.X</a:t>
            </a:r>
            <a:r>
              <a:rPr lang="en-US" sz="700" baseline="30000" dirty="0">
                <a:solidFill>
                  <a:schemeClr val="bg1"/>
                </a:solidFill>
                <a:latin typeface="Poppins Light" pitchFamily="2" charset="77"/>
                <a:cs typeface="Poppins Light" pitchFamily="2" charset="77"/>
              </a:rPr>
              <a:t>%</a:t>
            </a:r>
          </a:p>
        </p:txBody>
      </p:sp>
      <p:grpSp>
        <p:nvGrpSpPr>
          <p:cNvPr id="28" name="Group 27">
            <a:extLst>
              <a:ext uri="{FF2B5EF4-FFF2-40B4-BE49-F238E27FC236}">
                <a16:creationId xmlns:a16="http://schemas.microsoft.com/office/drawing/2014/main" id="{44C03FD2-4DF1-5D3D-5F63-B6ED235D9B76}"/>
              </a:ext>
            </a:extLst>
          </p:cNvPr>
          <p:cNvGrpSpPr/>
          <p:nvPr/>
        </p:nvGrpSpPr>
        <p:grpSpPr>
          <a:xfrm>
            <a:off x="509981" y="904982"/>
            <a:ext cx="726077" cy="726077"/>
            <a:chOff x="2671529" y="8871433"/>
            <a:chExt cx="920268" cy="920269"/>
          </a:xfrm>
          <a:solidFill>
            <a:schemeClr val="accent1"/>
          </a:solidFill>
        </p:grpSpPr>
        <p:sp>
          <p:nvSpPr>
            <p:cNvPr id="29" name="Rectangle 28">
              <a:extLst>
                <a:ext uri="{FF2B5EF4-FFF2-40B4-BE49-F238E27FC236}">
                  <a16:creationId xmlns:a16="http://schemas.microsoft.com/office/drawing/2014/main" id="{A22E79A4-3F56-C8A5-DFF3-619707CE7138}"/>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1" name="TextBox 30">
              <a:extLst>
                <a:ext uri="{FF2B5EF4-FFF2-40B4-BE49-F238E27FC236}">
                  <a16:creationId xmlns:a16="http://schemas.microsoft.com/office/drawing/2014/main" id="{E2754D78-1E75-1888-A703-19EB39E6C136}"/>
                </a:ext>
              </a:extLst>
            </p:cNvPr>
            <p:cNvSpPr txBox="1"/>
            <p:nvPr/>
          </p:nvSpPr>
          <p:spPr>
            <a:xfrm>
              <a:off x="2748210" y="8877219"/>
              <a:ext cx="538729" cy="32182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50" dirty="0">
                  <a:solidFill>
                    <a:schemeClr val="bg1"/>
                  </a:solidFill>
                  <a:latin typeface="Poppins Light" pitchFamily="2" charset="77"/>
                  <a:cs typeface="Poppins Light" pitchFamily="2" charset="77"/>
                </a:rPr>
                <a:t>0</a:t>
              </a:r>
              <a:r>
                <a:rPr kumimoji="0" lang="en-US" sz="105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a:t>
              </a:r>
              <a:r>
                <a:rPr kumimoji="0" lang="en-US" sz="105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32" name="TextBox 31">
              <a:extLst>
                <a:ext uri="{FF2B5EF4-FFF2-40B4-BE49-F238E27FC236}">
                  <a16:creationId xmlns:a16="http://schemas.microsoft.com/office/drawing/2014/main" id="{46F80803-A18E-1C69-3B8D-0357A9732187}"/>
                </a:ext>
              </a:extLst>
            </p:cNvPr>
            <p:cNvSpPr txBox="1"/>
            <p:nvPr/>
          </p:nvSpPr>
          <p:spPr>
            <a:xfrm>
              <a:off x="2737059" y="9080141"/>
              <a:ext cx="638716" cy="585139"/>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Au</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33" name="TextBox 32">
              <a:extLst>
                <a:ext uri="{FF2B5EF4-FFF2-40B4-BE49-F238E27FC236}">
                  <a16:creationId xmlns:a16="http://schemas.microsoft.com/office/drawing/2014/main" id="{A692DA24-B83B-48B6-2632-18B47392205B}"/>
                </a:ext>
              </a:extLst>
            </p:cNvPr>
            <p:cNvSpPr txBox="1"/>
            <p:nvPr/>
          </p:nvSpPr>
          <p:spPr>
            <a:xfrm>
              <a:off x="2761400" y="9536238"/>
              <a:ext cx="446563" cy="234056"/>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u="none" strike="noStrike" kern="1200" cap="none" normalizeH="0" baseline="0" noProof="0" dirty="0" err="1">
                  <a:ln>
                    <a:noFill/>
                  </a:ln>
                  <a:solidFill>
                    <a:schemeClr val="bg1"/>
                  </a:solidFill>
                  <a:effectLst/>
                  <a:uLnTx/>
                  <a:uFillTx/>
                  <a:latin typeface="Poppins" pitchFamily="2" charset="77"/>
                  <a:cs typeface="Poppins" pitchFamily="2" charset="77"/>
                </a:rPr>
                <a:t>Ses</a:t>
              </a:r>
              <a:endParaRPr kumimoji="0" lang="en-US" sz="6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sp>
        <p:nvSpPr>
          <p:cNvPr id="3" name="Text Placeholder 1">
            <a:extLst>
              <a:ext uri="{FF2B5EF4-FFF2-40B4-BE49-F238E27FC236}">
                <a16:creationId xmlns:a16="http://schemas.microsoft.com/office/drawing/2014/main" id="{48398DFC-D2F3-994D-F35C-EC67D4172F99}"/>
              </a:ext>
            </a:extLst>
          </p:cNvPr>
          <p:cNvSpPr txBox="1">
            <a:spLocks/>
          </p:cNvSpPr>
          <p:nvPr/>
        </p:nvSpPr>
        <p:spPr>
          <a:xfrm>
            <a:off x="498145" y="1774209"/>
            <a:ext cx="3173103" cy="413527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20000"/>
              </a:lnSpc>
              <a:spcBef>
                <a:spcPts val="0"/>
              </a:spcBef>
              <a:spcAft>
                <a:spcPts val="800"/>
              </a:spcAft>
              <a:buClrTx/>
              <a:buSzPts val="1100"/>
              <a:buFont typeface="Arial" panose="020B0604020202020204" pitchFamily="34" charset="0"/>
              <a:buNone/>
              <a:tabLst/>
              <a:defRPr/>
            </a:pPr>
            <a:r>
              <a:rPr lang="en-US" sz="1000" u="none" strike="noStrike" dirty="0">
                <a:effectLst/>
                <a:latin typeface="Georgia"/>
                <a:cs typeface="Poppins"/>
              </a:rPr>
              <a:t>2025 </a:t>
            </a:r>
            <a:r>
              <a:rPr lang="en-US" sz="1000" u="none" strike="noStrike" dirty="0" err="1">
                <a:effectLst/>
                <a:latin typeface="Georgia"/>
                <a:cs typeface="Poppins"/>
              </a:rPr>
              <a:t>yılında</a:t>
            </a:r>
            <a:r>
              <a:rPr lang="en-US" sz="1000" u="none" strike="noStrike" dirty="0">
                <a:effectLst/>
                <a:latin typeface="Georgia"/>
                <a:cs typeface="Poppins"/>
              </a:rPr>
              <a:t> </a:t>
            </a:r>
            <a:r>
              <a:rPr lang="en-US" sz="1000" u="none" strike="noStrike" dirty="0" err="1">
                <a:effectLst/>
                <a:latin typeface="Georgia"/>
                <a:cs typeface="Poppins"/>
              </a:rPr>
              <a:t>küresel</a:t>
            </a:r>
            <a:r>
              <a:rPr lang="en-US" sz="1000" u="none" strike="noStrike" dirty="0">
                <a:effectLst/>
                <a:latin typeface="Georgia"/>
                <a:cs typeface="Poppins"/>
              </a:rPr>
              <a:t> </a:t>
            </a:r>
            <a:r>
              <a:rPr lang="en-US" sz="1000" u="none" strike="noStrike" dirty="0" err="1">
                <a:effectLst/>
                <a:latin typeface="Georgia"/>
                <a:cs typeface="Poppins"/>
              </a:rPr>
              <a:t>sesli</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gelirleri</a:t>
            </a:r>
            <a:r>
              <a:rPr lang="en-US" sz="1000" u="none" strike="noStrike" dirty="0">
                <a:effectLst/>
                <a:latin typeface="Georgia"/>
                <a:cs typeface="Poppins"/>
              </a:rPr>
              <a:t> </a:t>
            </a:r>
            <a:r>
              <a:rPr lang="en-US" sz="1000" u="none" strike="noStrike" dirty="0" err="1">
                <a:effectLst/>
                <a:latin typeface="Georgia"/>
                <a:cs typeface="Poppins"/>
              </a:rPr>
              <a:t>yaklaşık</a:t>
            </a:r>
            <a:r>
              <a:rPr lang="en-US" sz="1000" u="none" strike="noStrike" dirty="0">
                <a:effectLst/>
                <a:latin typeface="Georgia"/>
                <a:cs typeface="Poppins"/>
              </a:rPr>
              <a:t> </a:t>
            </a:r>
            <a:r>
              <a:rPr lang="en-US" sz="1000" u="none" strike="noStrike" dirty="0" err="1">
                <a:effectLst/>
                <a:latin typeface="Georgia"/>
                <a:cs typeface="Poppins"/>
              </a:rPr>
              <a:t>olarak</a:t>
            </a:r>
            <a:r>
              <a:rPr lang="en-US" sz="1000" u="none" strike="noStrike" dirty="0">
                <a:effectLst/>
                <a:latin typeface="Georgia"/>
                <a:cs typeface="Poppins"/>
              </a:rPr>
              <a:t> </a:t>
            </a:r>
            <a:r>
              <a:rPr lang="en-US" sz="1000" u="none" strike="noStrike" dirty="0" err="1">
                <a:effectLst/>
                <a:latin typeface="Georgia"/>
                <a:cs typeface="Poppins"/>
              </a:rPr>
              <a:t>sabit</a:t>
            </a:r>
            <a:r>
              <a:rPr lang="en-US" sz="1000" u="none" strike="noStrike" dirty="0">
                <a:effectLst/>
                <a:latin typeface="Georgia"/>
                <a:cs typeface="Poppins"/>
              </a:rPr>
              <a:t> </a:t>
            </a:r>
            <a:r>
              <a:rPr lang="en-US" sz="1000" u="none" strike="noStrike" dirty="0" err="1">
                <a:effectLst/>
                <a:latin typeface="Georgia"/>
                <a:cs typeface="Poppins"/>
              </a:rPr>
              <a:t>kalacak</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sadece</a:t>
            </a:r>
            <a:r>
              <a:rPr lang="en-US" sz="1000" u="none" strike="noStrike" dirty="0">
                <a:effectLst/>
                <a:latin typeface="Georgia"/>
                <a:cs typeface="Poppins"/>
              </a:rPr>
              <a:t> %0,3 </a:t>
            </a:r>
            <a:r>
              <a:rPr lang="en-US" sz="1000" u="none" strike="noStrike" dirty="0" err="1">
                <a:effectLst/>
                <a:latin typeface="Georgia"/>
                <a:cs typeface="Poppins"/>
              </a:rPr>
              <a:t>artışla</a:t>
            </a:r>
            <a:r>
              <a:rPr lang="en-US" sz="1000" u="none" strike="noStrike" dirty="0">
                <a:effectLst/>
                <a:latin typeface="Georgia"/>
                <a:cs typeface="Poppins"/>
              </a:rPr>
              <a:t> 27 </a:t>
            </a:r>
            <a:r>
              <a:rPr lang="en-US" sz="1000" u="none" strike="noStrike" dirty="0" err="1">
                <a:effectLst/>
                <a:latin typeface="Georgia"/>
                <a:cs typeface="Poppins"/>
              </a:rPr>
              <a:t>milyar</a:t>
            </a:r>
            <a:r>
              <a:rPr lang="en-US" sz="1000" u="none" strike="noStrike" dirty="0">
                <a:effectLst/>
                <a:latin typeface="Georgia"/>
                <a:cs typeface="Poppins"/>
              </a:rPr>
              <a:t> </a:t>
            </a:r>
            <a:r>
              <a:rPr lang="en-US" sz="1000" u="none" strike="noStrike" dirty="0" err="1">
                <a:effectLst/>
                <a:latin typeface="Georgia"/>
                <a:cs typeface="Poppins"/>
              </a:rPr>
              <a:t>dolara</a:t>
            </a:r>
            <a:r>
              <a:rPr lang="en-US" sz="1000" u="none" strike="noStrike" dirty="0">
                <a:effectLst/>
                <a:latin typeface="Georgia"/>
                <a:cs typeface="Poppins"/>
              </a:rPr>
              <a:t> </a:t>
            </a:r>
            <a:r>
              <a:rPr lang="en-US" sz="1000" u="none" strike="noStrike" dirty="0" err="1">
                <a:effectLst/>
                <a:latin typeface="Georgia"/>
                <a:cs typeface="Poppins"/>
              </a:rPr>
              <a:t>ulaşacak</a:t>
            </a:r>
            <a:r>
              <a:rPr lang="en-US" sz="1000" u="none" strike="noStrike" dirty="0">
                <a:effectLst/>
                <a:latin typeface="Georgia"/>
                <a:cs typeface="Poppins"/>
              </a:rPr>
              <a:t>. </a:t>
            </a:r>
            <a:r>
              <a:rPr lang="en-US" sz="1000" u="none" strike="noStrike" dirty="0" err="1">
                <a:effectLst/>
                <a:latin typeface="Georgia"/>
                <a:cs typeface="Poppins"/>
              </a:rPr>
              <a:t>Ardından</a:t>
            </a:r>
            <a:r>
              <a:rPr lang="en-US" sz="1000" u="none" strike="noStrike" dirty="0">
                <a:effectLst/>
                <a:latin typeface="Georgia"/>
                <a:cs typeface="Poppins"/>
              </a:rPr>
              <a:t>, </a:t>
            </a:r>
            <a:r>
              <a:rPr lang="en-US" sz="1000" u="none" strike="noStrike" dirty="0" err="1">
                <a:effectLst/>
                <a:latin typeface="Georgia"/>
                <a:cs typeface="Poppins"/>
              </a:rPr>
              <a:t>sonraki</a:t>
            </a:r>
            <a:r>
              <a:rPr lang="en-US" sz="1000" u="none" strike="noStrike" dirty="0">
                <a:effectLst/>
                <a:latin typeface="Georgia"/>
                <a:cs typeface="Poppins"/>
              </a:rPr>
              <a:t> </a:t>
            </a:r>
            <a:r>
              <a:rPr lang="en-US" sz="1000" u="none" strike="noStrike" dirty="0" err="1">
                <a:effectLst/>
                <a:latin typeface="Georgia"/>
                <a:cs typeface="Poppins"/>
              </a:rPr>
              <a:t>dört</a:t>
            </a:r>
            <a:r>
              <a:rPr lang="en-US" sz="1000" u="none" strike="noStrike" dirty="0">
                <a:effectLst/>
                <a:latin typeface="Georgia"/>
                <a:cs typeface="Poppins"/>
              </a:rPr>
              <a:t> </a:t>
            </a:r>
            <a:r>
              <a:rPr lang="en-US" sz="1000" u="none" strike="noStrike" dirty="0" err="1">
                <a:effectLst/>
                <a:latin typeface="Georgia"/>
                <a:cs typeface="Poppins"/>
              </a:rPr>
              <a:t>yıl</a:t>
            </a:r>
            <a:r>
              <a:rPr lang="en-US" sz="1000" u="none" strike="noStrike" dirty="0">
                <a:effectLst/>
                <a:latin typeface="Georgia"/>
                <a:cs typeface="Poppins"/>
              </a:rPr>
              <a:t> </a:t>
            </a:r>
            <a:r>
              <a:rPr lang="en-US" sz="1000" u="none" strike="noStrike" dirty="0" err="1">
                <a:effectLst/>
                <a:latin typeface="Georgia"/>
                <a:cs typeface="Poppins"/>
              </a:rPr>
              <a:t>boyunca</a:t>
            </a:r>
            <a:r>
              <a:rPr lang="en-US" sz="1000" u="none" strike="noStrike" dirty="0">
                <a:effectLst/>
                <a:latin typeface="Georgia"/>
                <a:cs typeface="Poppins"/>
              </a:rPr>
              <a:t> </a:t>
            </a:r>
            <a:r>
              <a:rPr lang="en-US" sz="1000" u="none" strike="noStrike" dirty="0" err="1">
                <a:effectLst/>
                <a:latin typeface="Georgia"/>
                <a:cs typeface="Poppins"/>
              </a:rPr>
              <a:t>hafif</a:t>
            </a:r>
            <a:r>
              <a:rPr lang="en-US" sz="1000" u="none" strike="noStrike" dirty="0">
                <a:effectLst/>
                <a:latin typeface="Georgia"/>
                <a:cs typeface="Poppins"/>
              </a:rPr>
              <a:t> </a:t>
            </a:r>
            <a:r>
              <a:rPr lang="en-US" sz="1000" u="none" strike="noStrike" dirty="0" err="1">
                <a:effectLst/>
                <a:latin typeface="Georgia"/>
                <a:cs typeface="Poppins"/>
              </a:rPr>
              <a:t>düşüşler</a:t>
            </a:r>
            <a:r>
              <a:rPr lang="en-US" sz="1000" u="none" strike="noStrike" dirty="0">
                <a:effectLst/>
                <a:latin typeface="Georgia"/>
                <a:cs typeface="Poppins"/>
              </a:rPr>
              <a:t> </a:t>
            </a:r>
            <a:r>
              <a:rPr lang="en-US" sz="1000" u="none" strike="noStrike" dirty="0" err="1">
                <a:effectLst/>
                <a:latin typeface="Georgia"/>
                <a:cs typeface="Poppins"/>
              </a:rPr>
              <a:t>yaşanması</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a:t>
            </a:r>
            <a:r>
              <a:rPr lang="en-US" sz="1000" u="none" strike="noStrike" dirty="0" err="1">
                <a:effectLst/>
                <a:latin typeface="Georgia"/>
                <a:cs typeface="Poppins"/>
              </a:rPr>
              <a:t>Geleneksel</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sesli</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kanalları</a:t>
            </a:r>
            <a:r>
              <a:rPr lang="en-US" sz="1000" u="none" strike="noStrike" dirty="0">
                <a:effectLst/>
                <a:latin typeface="Georgia"/>
                <a:cs typeface="Poppins"/>
              </a:rPr>
              <a:t> </a:t>
            </a:r>
            <a:r>
              <a:rPr lang="en-US" sz="1000" u="none" strike="noStrike" dirty="0" err="1">
                <a:effectLst/>
                <a:latin typeface="Georgia"/>
                <a:cs typeface="Poppins"/>
              </a:rPr>
              <a:t>arasındaki</a:t>
            </a:r>
            <a:r>
              <a:rPr lang="en-US" sz="1000" u="none" strike="noStrike" dirty="0">
                <a:effectLst/>
                <a:latin typeface="Georgia"/>
                <a:cs typeface="Poppins"/>
              </a:rPr>
              <a:t> fark </a:t>
            </a:r>
            <a:r>
              <a:rPr lang="en-US" sz="1000" u="none" strike="noStrike" dirty="0" err="1">
                <a:effectLst/>
                <a:latin typeface="Georgia"/>
                <a:cs typeface="Poppins"/>
              </a:rPr>
              <a:t>ise</a:t>
            </a:r>
            <a:r>
              <a:rPr lang="en-US" sz="1000" u="none" strike="noStrike" dirty="0">
                <a:effectLst/>
                <a:latin typeface="Georgia"/>
                <a:cs typeface="Poppins"/>
              </a:rPr>
              <a:t> </a:t>
            </a:r>
            <a:r>
              <a:rPr lang="en-US" sz="1000" u="none" strike="noStrike" dirty="0" err="1">
                <a:effectLst/>
                <a:latin typeface="Georgia"/>
                <a:cs typeface="Poppins"/>
              </a:rPr>
              <a:t>belirgin</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ses</a:t>
            </a:r>
            <a:r>
              <a:rPr lang="en-US" sz="1000" u="none" strike="noStrike" dirty="0">
                <a:effectLst/>
                <a:latin typeface="Georgia"/>
                <a:cs typeface="Poppins"/>
              </a:rPr>
              <a:t> </a:t>
            </a:r>
            <a:r>
              <a:rPr lang="en-US" sz="1000" u="none" strike="noStrike" dirty="0" err="1">
                <a:effectLst/>
                <a:latin typeface="Georgia"/>
                <a:cs typeface="Poppins"/>
              </a:rPr>
              <a:t>platformları</a:t>
            </a:r>
            <a:r>
              <a:rPr lang="en-US" sz="1000" u="none" strike="noStrike" dirty="0">
                <a:effectLst/>
                <a:latin typeface="Georgia"/>
                <a:cs typeface="Poppins"/>
              </a:rPr>
              <a:t> 2024’te </a:t>
            </a:r>
            <a:r>
              <a:rPr lang="en-US" sz="1000" u="none" strike="noStrike" dirty="0" err="1">
                <a:effectLst/>
                <a:latin typeface="Georgia"/>
                <a:cs typeface="Poppins"/>
              </a:rPr>
              <a:t>çift</a:t>
            </a:r>
            <a:r>
              <a:rPr lang="en-US" sz="1000" u="none" strike="noStrike" dirty="0">
                <a:effectLst/>
                <a:latin typeface="Georgia"/>
                <a:cs typeface="Poppins"/>
              </a:rPr>
              <a:t> </a:t>
            </a:r>
            <a:r>
              <a:rPr lang="en-US" sz="1000" u="none" strike="noStrike" dirty="0" err="1">
                <a:effectLst/>
                <a:latin typeface="Georgia"/>
                <a:cs typeface="Poppins"/>
              </a:rPr>
              <a:t>haneli</a:t>
            </a:r>
            <a:r>
              <a:rPr lang="en-US" sz="1000" u="none" strike="noStrike" dirty="0">
                <a:effectLst/>
                <a:latin typeface="Georgia"/>
                <a:cs typeface="Poppins"/>
              </a:rPr>
              <a:t> </a:t>
            </a:r>
            <a:r>
              <a:rPr lang="en-US" sz="1000" u="none" strike="noStrike" dirty="0" err="1">
                <a:effectLst/>
                <a:latin typeface="Georgia"/>
                <a:cs typeface="Poppins"/>
              </a:rPr>
              <a:t>büyüme</a:t>
            </a:r>
            <a:r>
              <a:rPr lang="en-US" sz="1000" u="none" strike="noStrike" dirty="0">
                <a:effectLst/>
                <a:latin typeface="Georgia"/>
                <a:cs typeface="Poppins"/>
              </a:rPr>
              <a:t> </a:t>
            </a:r>
            <a:r>
              <a:rPr lang="en-US" sz="1000" u="none" strike="noStrike" dirty="0" err="1">
                <a:effectLst/>
                <a:latin typeface="Georgia"/>
                <a:cs typeface="Poppins"/>
              </a:rPr>
              <a:t>kaydederken</a:t>
            </a:r>
            <a:r>
              <a:rPr lang="en-US" sz="1000" u="none" strike="noStrike" dirty="0">
                <a:effectLst/>
                <a:latin typeface="Georgia"/>
                <a:cs typeface="Poppins"/>
              </a:rPr>
              <a:t>, 2029’a </a:t>
            </a:r>
            <a:r>
              <a:rPr lang="en-US" sz="1000" u="none" strike="noStrike" dirty="0" err="1">
                <a:effectLst/>
                <a:latin typeface="Georgia"/>
                <a:cs typeface="Poppins"/>
              </a:rPr>
              <a:t>kadar</a:t>
            </a:r>
            <a:r>
              <a:rPr lang="en-US" sz="1000" u="none" strike="noStrike" dirty="0">
                <a:effectLst/>
                <a:latin typeface="Georgia"/>
                <a:cs typeface="Poppins"/>
              </a:rPr>
              <a:t> </a:t>
            </a:r>
            <a:r>
              <a:rPr lang="en-US" sz="1000" u="none" strike="noStrike" dirty="0" err="1">
                <a:effectLst/>
                <a:latin typeface="Georgia"/>
                <a:cs typeface="Poppins"/>
              </a:rPr>
              <a:t>yıllık</a:t>
            </a:r>
            <a:r>
              <a:rPr lang="en-US" sz="1000" u="none" strike="noStrike" dirty="0">
                <a:effectLst/>
                <a:latin typeface="Georgia"/>
                <a:cs typeface="Poppins"/>
              </a:rPr>
              <a:t> </a:t>
            </a:r>
            <a:r>
              <a:rPr lang="en-US" sz="1000" u="none" strike="noStrike" dirty="0" err="1">
                <a:effectLst/>
                <a:latin typeface="Georgia"/>
                <a:cs typeface="Poppins"/>
              </a:rPr>
              <a:t>bileşik</a:t>
            </a:r>
            <a:r>
              <a:rPr lang="en-US" sz="1000" u="none" strike="noStrike" dirty="0">
                <a:effectLst/>
                <a:latin typeface="Georgia"/>
                <a:cs typeface="Poppins"/>
              </a:rPr>
              <a:t> %4,4 </a:t>
            </a:r>
            <a:r>
              <a:rPr lang="en-US" sz="1000" u="none" strike="noStrike" dirty="0" err="1">
                <a:effectLst/>
                <a:latin typeface="Georgia"/>
                <a:cs typeface="Poppins"/>
              </a:rPr>
              <a:t>büyüme</a:t>
            </a:r>
            <a:r>
              <a:rPr lang="en-US" sz="1000" u="none" strike="noStrike" dirty="0">
                <a:effectLst/>
                <a:latin typeface="Georgia"/>
                <a:cs typeface="Poppins"/>
              </a:rPr>
              <a:t> </a:t>
            </a:r>
            <a:r>
              <a:rPr lang="en-US" sz="1000" u="none" strike="noStrike" dirty="0" err="1">
                <a:effectLst/>
                <a:latin typeface="Georgia"/>
                <a:cs typeface="Poppins"/>
              </a:rPr>
              <a:t>oranına</a:t>
            </a:r>
            <a:r>
              <a:rPr lang="en-US" sz="1000" u="none" strike="noStrike" dirty="0">
                <a:effectLst/>
                <a:latin typeface="Georgia"/>
                <a:cs typeface="Poppins"/>
              </a:rPr>
              <a:t> </a:t>
            </a:r>
            <a:r>
              <a:rPr lang="en-US" sz="1000" u="none" strike="noStrike" dirty="0" err="1">
                <a:effectLst/>
                <a:latin typeface="Georgia"/>
                <a:cs typeface="Poppins"/>
              </a:rPr>
              <a:t>ulaşması</a:t>
            </a:r>
            <a:r>
              <a:rPr lang="en-US" sz="1000" u="none" strike="noStrike" dirty="0">
                <a:effectLst/>
                <a:latin typeface="Georgia"/>
                <a:cs typeface="Poppins"/>
              </a:rPr>
              <a:t> </a:t>
            </a:r>
            <a:r>
              <a:rPr lang="en-US" sz="1000" u="none" strike="noStrike" dirty="0" err="1">
                <a:effectLst/>
                <a:latin typeface="Georgia"/>
                <a:cs typeface="Poppins"/>
              </a:rPr>
              <a:t>öngörülüyor</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a:t>
            </a:r>
            <a:r>
              <a:rPr lang="en-US" sz="1000" u="none" strike="noStrike" dirty="0" err="1">
                <a:effectLst/>
                <a:latin typeface="Georgia"/>
                <a:cs typeface="Poppins"/>
              </a:rPr>
              <a:t>geleneksel</a:t>
            </a:r>
            <a:r>
              <a:rPr lang="en-US" sz="1000" u="none" strike="noStrike" dirty="0">
                <a:effectLst/>
                <a:latin typeface="Georgia"/>
                <a:cs typeface="Poppins"/>
              </a:rPr>
              <a:t> </a:t>
            </a:r>
            <a:r>
              <a:rPr lang="en-US" sz="1000" u="none" strike="noStrike" dirty="0" err="1">
                <a:effectLst/>
                <a:latin typeface="Georgia"/>
                <a:cs typeface="Poppins"/>
              </a:rPr>
              <a:t>sesli</a:t>
            </a:r>
            <a:r>
              <a:rPr lang="en-US" sz="1000" u="none" strike="noStrike" dirty="0">
                <a:effectLst/>
                <a:latin typeface="Georgia"/>
                <a:cs typeface="Poppins"/>
              </a:rPr>
              <a:t> </a:t>
            </a:r>
            <a:r>
              <a:rPr lang="en-US" sz="1000" u="none" strike="noStrike" dirty="0" err="1">
                <a:effectLst/>
                <a:latin typeface="Georgia"/>
                <a:cs typeface="Poppins"/>
              </a:rPr>
              <a:t>reklamların</a:t>
            </a:r>
            <a:r>
              <a:rPr lang="en-US" sz="1000" u="none" strike="noStrike" dirty="0">
                <a:effectLst/>
                <a:latin typeface="Georgia"/>
                <a:cs typeface="Poppins"/>
              </a:rPr>
              <a:t> </a:t>
            </a:r>
            <a:r>
              <a:rPr lang="en-US" sz="1000" u="none" strike="noStrike" dirty="0" err="1">
                <a:effectLst/>
                <a:latin typeface="Georgia"/>
                <a:cs typeface="Poppins"/>
              </a:rPr>
              <a:t>payı</a:t>
            </a:r>
            <a:r>
              <a:rPr lang="en-US" sz="1000" u="none" strike="noStrike" dirty="0">
                <a:effectLst/>
                <a:latin typeface="Georgia"/>
                <a:cs typeface="Poppins"/>
              </a:rPr>
              <a:t>, 2024'te </a:t>
            </a:r>
            <a:r>
              <a:rPr lang="en-US" sz="1000" u="none" strike="noStrike" dirty="0" err="1">
                <a:effectLst/>
                <a:latin typeface="Georgia"/>
                <a:cs typeface="Poppins"/>
              </a:rPr>
              <a:t>küresel</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harcamalarının</a:t>
            </a:r>
            <a:r>
              <a:rPr lang="en-US" sz="1000" u="none" strike="noStrike" dirty="0">
                <a:effectLst/>
                <a:latin typeface="Georgia"/>
                <a:cs typeface="Poppins"/>
              </a:rPr>
              <a:t> %1,8’inden 2029’da %1,2’ye </a:t>
            </a:r>
            <a:r>
              <a:rPr lang="en-US" sz="1000" u="none" strike="noStrike" dirty="0" err="1">
                <a:effectLst/>
                <a:latin typeface="Georgia"/>
                <a:cs typeface="Poppins"/>
              </a:rPr>
              <a:t>düşecek</a:t>
            </a:r>
            <a:r>
              <a:rPr lang="en-US" sz="1000" u="none" strike="noStrike" dirty="0">
                <a:effectLst/>
                <a:latin typeface="Georgia"/>
                <a:cs typeface="Poppins"/>
              </a:rPr>
              <a:t> (</a:t>
            </a:r>
            <a:r>
              <a:rPr lang="en-US" sz="1000" u="none" strike="noStrike" dirty="0" err="1">
                <a:effectLst/>
                <a:latin typeface="Georgia"/>
                <a:cs typeface="Poppins"/>
              </a:rPr>
              <a:t>yine</a:t>
            </a:r>
            <a:r>
              <a:rPr lang="en-US" sz="1000" u="none" strike="noStrike" dirty="0">
                <a:effectLst/>
                <a:latin typeface="Georgia"/>
                <a:cs typeface="Poppins"/>
              </a:rPr>
              <a:t> de </a:t>
            </a:r>
            <a:r>
              <a:rPr lang="en-US" sz="1000" u="none" strike="noStrike" dirty="0" err="1">
                <a:effectLst/>
                <a:latin typeface="Georgia"/>
                <a:cs typeface="Poppins"/>
              </a:rPr>
              <a:t>toplam</a:t>
            </a:r>
            <a:r>
              <a:rPr lang="en-US" sz="1000" u="none" strike="noStrike" dirty="0">
                <a:effectLst/>
                <a:latin typeface="Georgia"/>
                <a:cs typeface="Poppins"/>
              </a:rPr>
              <a:t> </a:t>
            </a:r>
            <a:r>
              <a:rPr lang="en-US" sz="1000" u="none" strike="noStrike" dirty="0" err="1">
                <a:effectLst/>
                <a:latin typeface="Georgia"/>
                <a:cs typeface="Poppins"/>
              </a:rPr>
              <a:t>sesli</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gelirlerinin</a:t>
            </a:r>
            <a:r>
              <a:rPr lang="en-US" sz="1000" u="none" strike="noStrike" dirty="0">
                <a:effectLst/>
                <a:latin typeface="Georgia"/>
                <a:cs typeface="Poppins"/>
              </a:rPr>
              <a:t> %60’ından </a:t>
            </a:r>
            <a:r>
              <a:rPr lang="en-US" sz="1000" u="none" strike="noStrike" dirty="0" err="1">
                <a:effectLst/>
                <a:latin typeface="Georgia"/>
                <a:cs typeface="Poppins"/>
              </a:rPr>
              <a:t>fazlasını</a:t>
            </a:r>
            <a:r>
              <a:rPr lang="en-US" sz="1000" u="none" strike="noStrike" dirty="0">
                <a:effectLst/>
                <a:latin typeface="Georgia"/>
                <a:cs typeface="Poppins"/>
              </a:rPr>
              <a:t> </a:t>
            </a:r>
            <a:r>
              <a:rPr lang="en-US" sz="1000" u="none" strike="noStrike" dirty="0" err="1">
                <a:effectLst/>
                <a:latin typeface="Georgia"/>
                <a:cs typeface="Poppins"/>
              </a:rPr>
              <a:t>oluşturacak</a:t>
            </a:r>
            <a:r>
              <a:rPr lang="en-US" sz="1000" u="none" strike="noStrike" dirty="0">
                <a:effectLst/>
                <a:latin typeface="Georgia"/>
                <a:cs typeface="Poppins"/>
              </a:rPr>
              <a:t>). </a:t>
            </a:r>
            <a:r>
              <a:rPr lang="en-US" sz="1000" u="none" strike="noStrike" dirty="0" err="1">
                <a:effectLst/>
                <a:latin typeface="Georgia"/>
                <a:cs typeface="Poppins"/>
              </a:rPr>
              <a:t>Genel</a:t>
            </a:r>
            <a:r>
              <a:rPr lang="en-US" sz="1000" u="none" strike="noStrike" dirty="0">
                <a:effectLst/>
                <a:latin typeface="Georgia"/>
                <a:cs typeface="Poppins"/>
              </a:rPr>
              <a:t> </a:t>
            </a:r>
            <a:r>
              <a:rPr lang="en-US" sz="1000" u="none" strike="noStrike" dirty="0" err="1">
                <a:effectLst/>
                <a:latin typeface="Georgia"/>
                <a:cs typeface="Poppins"/>
              </a:rPr>
              <a:t>büyüme</a:t>
            </a:r>
            <a:r>
              <a:rPr lang="en-US" sz="1000" u="none" strike="noStrike" dirty="0">
                <a:effectLst/>
                <a:latin typeface="Georgia"/>
                <a:cs typeface="Poppins"/>
              </a:rPr>
              <a:t> </a:t>
            </a:r>
            <a:r>
              <a:rPr lang="en-US" sz="1000" u="none" strike="noStrike" dirty="0" err="1">
                <a:effectLst/>
                <a:latin typeface="Georgia"/>
                <a:cs typeface="Poppins"/>
              </a:rPr>
              <a:t>durgun</a:t>
            </a:r>
            <a:r>
              <a:rPr lang="en-US" sz="1000" u="none" strike="noStrike" dirty="0">
                <a:effectLst/>
                <a:latin typeface="Georgia"/>
                <a:cs typeface="Poppins"/>
              </a:rPr>
              <a:t> </a:t>
            </a:r>
            <a:r>
              <a:rPr lang="en-US" sz="1000" u="none" strike="noStrike" dirty="0" err="1">
                <a:effectLst/>
                <a:latin typeface="Georgia"/>
                <a:cs typeface="Poppins"/>
              </a:rPr>
              <a:t>olsa</a:t>
            </a:r>
            <a:r>
              <a:rPr lang="en-US" sz="1000" u="none" strike="noStrike" dirty="0">
                <a:effectLst/>
                <a:latin typeface="Georgia"/>
                <a:cs typeface="Poppins"/>
              </a:rPr>
              <a:t> da, </a:t>
            </a:r>
            <a:r>
              <a:rPr lang="en-US" sz="1000" u="none" strike="noStrike" dirty="0" err="1">
                <a:effectLst/>
                <a:latin typeface="Georgia"/>
                <a:cs typeface="Poppins"/>
              </a:rPr>
              <a:t>sesli</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satıcıları</a:t>
            </a:r>
            <a:r>
              <a:rPr lang="en-US" sz="1000" u="none" strike="noStrike" dirty="0">
                <a:effectLst/>
                <a:latin typeface="Georgia"/>
                <a:cs typeface="Poppins"/>
              </a:rPr>
              <a:t> </a:t>
            </a:r>
            <a:r>
              <a:rPr lang="en-US" sz="1000" u="none" strike="noStrike" dirty="0" err="1">
                <a:effectLst/>
                <a:latin typeface="Georgia"/>
                <a:cs typeface="Poppins"/>
              </a:rPr>
              <a:t>yapay</a:t>
            </a:r>
            <a:r>
              <a:rPr lang="en-US" sz="1000" u="none" strike="noStrike" dirty="0">
                <a:effectLst/>
                <a:latin typeface="Georgia"/>
                <a:cs typeface="Poppins"/>
              </a:rPr>
              <a:t> </a:t>
            </a:r>
            <a:r>
              <a:rPr lang="en-US" sz="1000" u="none" strike="noStrike" dirty="0" err="1">
                <a:effectLst/>
                <a:latin typeface="Georgia"/>
                <a:cs typeface="Poppins"/>
              </a:rPr>
              <a:t>zeka</a:t>
            </a:r>
            <a:r>
              <a:rPr lang="en-US" sz="1000" u="none" strike="noStrike" dirty="0">
                <a:effectLst/>
                <a:latin typeface="Georgia"/>
                <a:cs typeface="Poppins"/>
              </a:rPr>
              <a:t>, video, podcast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sesli</a:t>
            </a:r>
            <a:r>
              <a:rPr lang="en-US" sz="1000" u="none" strike="noStrike" dirty="0">
                <a:effectLst/>
                <a:latin typeface="Georgia"/>
                <a:cs typeface="Poppins"/>
              </a:rPr>
              <a:t> </a:t>
            </a:r>
            <a:r>
              <a:rPr lang="en-US" sz="1000" u="none" strike="noStrike" dirty="0" err="1">
                <a:effectLst/>
                <a:latin typeface="Georgia"/>
                <a:cs typeface="Poppins"/>
              </a:rPr>
              <a:t>kitapları</a:t>
            </a:r>
            <a:r>
              <a:rPr lang="en-US" sz="1000" u="none" strike="noStrike" dirty="0">
                <a:effectLst/>
                <a:latin typeface="Georgia"/>
                <a:cs typeface="Poppins"/>
              </a:rPr>
              <a:t> </a:t>
            </a:r>
            <a:r>
              <a:rPr lang="en-US" sz="1000" u="none" strike="noStrike" dirty="0" err="1">
                <a:effectLst/>
                <a:latin typeface="Georgia"/>
                <a:cs typeface="Poppins"/>
              </a:rPr>
              <a:t>hızla</a:t>
            </a:r>
            <a:r>
              <a:rPr lang="en-US" sz="1000" u="none" strike="noStrike" dirty="0">
                <a:effectLst/>
                <a:latin typeface="Georgia"/>
                <a:cs typeface="Poppins"/>
              </a:rPr>
              <a:t> </a:t>
            </a:r>
            <a:r>
              <a:rPr lang="en-US" sz="1000" u="none" strike="noStrike" dirty="0" err="1">
                <a:effectLst/>
                <a:latin typeface="Georgia"/>
                <a:cs typeface="Poppins"/>
              </a:rPr>
              <a:t>portföylerine</a:t>
            </a:r>
            <a:r>
              <a:rPr lang="en-US" sz="1000" u="none" strike="noStrike" dirty="0">
                <a:effectLst/>
                <a:latin typeface="Georgia"/>
                <a:cs typeface="Poppins"/>
              </a:rPr>
              <a:t> </a:t>
            </a:r>
            <a:r>
              <a:rPr lang="en-US" sz="1000" u="none" strike="noStrike" dirty="0" err="1">
                <a:effectLst/>
                <a:latin typeface="Georgia"/>
                <a:cs typeface="Poppins"/>
              </a:rPr>
              <a:t>ekliyor</a:t>
            </a:r>
            <a:r>
              <a:rPr lang="en-US" sz="1000" u="none" strike="noStrike" dirty="0">
                <a:effectLst/>
                <a:latin typeface="Georgia"/>
                <a:cs typeface="Poppins"/>
              </a:rPr>
              <a:t>. Spotify, </a:t>
            </a:r>
            <a:r>
              <a:rPr lang="en-US" sz="1000" u="none" strike="noStrike" dirty="0" err="1">
                <a:effectLst/>
                <a:latin typeface="Georgia"/>
                <a:cs typeface="Poppins"/>
              </a:rPr>
              <a:t>Kasım</a:t>
            </a:r>
            <a:r>
              <a:rPr lang="en-US" sz="1000" u="none" strike="noStrike" dirty="0">
                <a:effectLst/>
                <a:latin typeface="Georgia"/>
                <a:cs typeface="Poppins"/>
              </a:rPr>
              <a:t> 2024’te </a:t>
            </a:r>
            <a:r>
              <a:rPr lang="en-US" sz="1000" u="none" strike="noStrike" dirty="0" err="1">
                <a:effectLst/>
                <a:latin typeface="Georgia"/>
                <a:cs typeface="Poppins"/>
              </a:rPr>
              <a:t>kesintisiz</a:t>
            </a:r>
            <a:r>
              <a:rPr lang="en-US" sz="1000" u="none" strike="noStrike" dirty="0">
                <a:effectLst/>
                <a:latin typeface="Georgia"/>
                <a:cs typeface="Poppins"/>
              </a:rPr>
              <a:t> video </a:t>
            </a:r>
            <a:r>
              <a:rPr lang="en-US" sz="1000" u="none" strike="noStrike" dirty="0" err="1">
                <a:effectLst/>
                <a:latin typeface="Georgia"/>
                <a:cs typeface="Poppins"/>
              </a:rPr>
              <a:t>podcast’ler</a:t>
            </a:r>
            <a:r>
              <a:rPr lang="en-US" sz="1000" u="none" strike="noStrike" dirty="0">
                <a:effectLst/>
                <a:latin typeface="Georgia"/>
                <a:cs typeface="Poppins"/>
              </a:rPr>
              <a:t>, video </a:t>
            </a:r>
            <a:r>
              <a:rPr lang="en-US" sz="1000" u="none" strike="noStrike" dirty="0" err="1">
                <a:effectLst/>
                <a:latin typeface="Georgia"/>
                <a:cs typeface="Poppins"/>
              </a:rPr>
              <a:t>içerik</a:t>
            </a:r>
            <a:r>
              <a:rPr lang="en-US" sz="1000" u="none" strike="noStrike" dirty="0">
                <a:effectLst/>
                <a:latin typeface="Georgia"/>
                <a:cs typeface="Poppins"/>
              </a:rPr>
              <a:t> </a:t>
            </a:r>
            <a:r>
              <a:rPr lang="en-US" sz="1000" u="none" strike="noStrike" dirty="0" err="1">
                <a:effectLst/>
                <a:latin typeface="Georgia"/>
                <a:cs typeface="Poppins"/>
              </a:rPr>
              <a:t>üreticilerine</a:t>
            </a:r>
            <a:r>
              <a:rPr lang="en-US" sz="1000" u="none" strike="noStrike" dirty="0">
                <a:effectLst/>
                <a:latin typeface="Georgia"/>
                <a:cs typeface="Poppins"/>
              </a:rPr>
              <a:t> </a:t>
            </a:r>
            <a:r>
              <a:rPr lang="en-US" sz="1000" u="none" strike="noStrike" dirty="0" err="1">
                <a:effectLst/>
                <a:latin typeface="Georgia"/>
                <a:cs typeface="Poppins"/>
              </a:rPr>
              <a:t>ödeme</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Spotify for Creators </a:t>
            </a:r>
            <a:r>
              <a:rPr lang="en-US" sz="1000" u="none" strike="noStrike" dirty="0" err="1">
                <a:effectLst/>
                <a:latin typeface="Georgia"/>
                <a:cs typeface="Poppins"/>
              </a:rPr>
              <a:t>Platformu</a:t>
            </a:r>
            <a:r>
              <a:rPr lang="en-US" sz="1000" u="none" strike="noStrike" dirty="0">
                <a:effectLst/>
                <a:latin typeface="Georgia"/>
                <a:cs typeface="Poppins"/>
              </a:rPr>
              <a:t>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dizi video </a:t>
            </a:r>
            <a:r>
              <a:rPr lang="en-US" sz="1000" u="none" strike="noStrike" dirty="0" err="1">
                <a:effectLst/>
                <a:latin typeface="Georgia"/>
                <a:cs typeface="Poppins"/>
              </a:rPr>
              <a:t>odaklı</a:t>
            </a:r>
            <a:r>
              <a:rPr lang="en-US" sz="1000" u="none" strike="noStrike" dirty="0">
                <a:effectLst/>
                <a:latin typeface="Georgia"/>
                <a:cs typeface="Poppins"/>
              </a:rPr>
              <a:t> </a:t>
            </a:r>
            <a:r>
              <a:rPr lang="en-US" sz="1000" u="none" strike="noStrike" dirty="0" err="1">
                <a:effectLst/>
                <a:latin typeface="Georgia"/>
                <a:cs typeface="Poppins"/>
              </a:rPr>
              <a:t>güncelleme</a:t>
            </a:r>
            <a:r>
              <a:rPr lang="en-US" sz="1000" u="none" strike="noStrike" dirty="0">
                <a:effectLst/>
                <a:latin typeface="Georgia"/>
                <a:cs typeface="Poppins"/>
              </a:rPr>
              <a:t> </a:t>
            </a:r>
            <a:r>
              <a:rPr lang="en-US" sz="1000" u="none" strike="noStrike" dirty="0" err="1">
                <a:effectLst/>
                <a:latin typeface="Georgia"/>
                <a:cs typeface="Poppins"/>
              </a:rPr>
              <a:t>duyurdu</a:t>
            </a:r>
            <a:r>
              <a:rPr lang="en-US" sz="1000" u="none" strike="noStrike" dirty="0">
                <a:effectLst/>
                <a:latin typeface="Georgia"/>
                <a:cs typeface="Poppins"/>
              </a:rPr>
              <a:t>. 2024’te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sesli</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gelirlerinin</a:t>
            </a:r>
            <a:r>
              <a:rPr lang="en-US" sz="1000" u="none" strike="noStrike" dirty="0">
                <a:effectLst/>
                <a:latin typeface="Georgia"/>
                <a:cs typeface="Poppins"/>
              </a:rPr>
              <a:t> 7,9 </a:t>
            </a:r>
            <a:r>
              <a:rPr lang="en-US" sz="1000" u="none" strike="noStrike" dirty="0" err="1">
                <a:effectLst/>
                <a:latin typeface="Georgia"/>
                <a:cs typeface="Poppins"/>
              </a:rPr>
              <a:t>milyar</a:t>
            </a:r>
            <a:r>
              <a:rPr lang="en-US" sz="1000" u="none" strike="noStrike" dirty="0">
                <a:effectLst/>
                <a:latin typeface="Georgia"/>
                <a:cs typeface="Poppins"/>
              </a:rPr>
              <a:t> </a:t>
            </a:r>
            <a:r>
              <a:rPr lang="en-US" sz="1000" u="none" strike="noStrike" dirty="0" err="1">
                <a:effectLst/>
                <a:latin typeface="Georgia"/>
                <a:cs typeface="Poppins"/>
              </a:rPr>
              <a:t>dolarlık</a:t>
            </a:r>
            <a:r>
              <a:rPr lang="en-US" sz="1000" u="none" strike="noStrike" dirty="0">
                <a:effectLst/>
                <a:latin typeface="Georgia"/>
                <a:cs typeface="Poppins"/>
              </a:rPr>
              <a:t> </a:t>
            </a:r>
            <a:r>
              <a:rPr lang="en-US" sz="1000" u="none" strike="noStrike" dirty="0" err="1">
                <a:effectLst/>
                <a:latin typeface="Georgia"/>
                <a:cs typeface="Poppins"/>
              </a:rPr>
              <a:t>toplamının</a:t>
            </a:r>
            <a:r>
              <a:rPr lang="en-US" sz="1000" u="none" strike="noStrike" dirty="0">
                <a:effectLst/>
                <a:latin typeface="Georgia"/>
                <a:cs typeface="Poppins"/>
              </a:rPr>
              <a:t> </a:t>
            </a:r>
            <a:r>
              <a:rPr lang="en-US" sz="1000" u="none" strike="noStrike" dirty="0" err="1">
                <a:effectLst/>
                <a:latin typeface="Georgia"/>
                <a:cs typeface="Poppins"/>
              </a:rPr>
              <a:t>beşte</a:t>
            </a:r>
            <a:r>
              <a:rPr lang="en-US" sz="1000" u="none" strike="noStrike" dirty="0">
                <a:effectLst/>
                <a:latin typeface="Georgia"/>
                <a:cs typeface="Poppins"/>
              </a:rPr>
              <a:t> </a:t>
            </a:r>
            <a:r>
              <a:rPr lang="en-US" sz="1000" u="none" strike="noStrike" dirty="0" err="1">
                <a:effectLst/>
                <a:latin typeface="Georgia"/>
                <a:cs typeface="Poppins"/>
              </a:rPr>
              <a:t>birinden</a:t>
            </a:r>
            <a:r>
              <a:rPr lang="en-US" sz="1000" u="none" strike="noStrike" dirty="0">
                <a:effectLst/>
                <a:latin typeface="Georgia"/>
                <a:cs typeface="Poppins"/>
              </a:rPr>
              <a:t> </a:t>
            </a:r>
            <a:r>
              <a:rPr lang="en-US" sz="1000" u="none" strike="noStrike" dirty="0" err="1">
                <a:effectLst/>
                <a:latin typeface="Georgia"/>
                <a:cs typeface="Poppins"/>
              </a:rPr>
              <a:t>fazlasını</a:t>
            </a:r>
            <a:r>
              <a:rPr lang="en-US" sz="1000" u="none" strike="noStrike" dirty="0">
                <a:effectLst/>
                <a:latin typeface="Georgia"/>
                <a:cs typeface="Poppins"/>
              </a:rPr>
              <a:t> </a:t>
            </a:r>
            <a:r>
              <a:rPr lang="en-US" sz="1000" u="none" strike="noStrike" dirty="0" err="1">
                <a:effectLst/>
                <a:latin typeface="Georgia"/>
                <a:cs typeface="Poppins"/>
              </a:rPr>
              <a:t>Spotify’ın</a:t>
            </a:r>
            <a:r>
              <a:rPr lang="en-US" sz="1000" u="none" strike="noStrike" dirty="0">
                <a:effectLst/>
                <a:latin typeface="Georgia"/>
                <a:cs typeface="Poppins"/>
              </a:rPr>
              <a:t> </a:t>
            </a:r>
            <a:r>
              <a:rPr lang="en-US" sz="1000" u="none" strike="noStrike" dirty="0" err="1">
                <a:effectLst/>
                <a:latin typeface="Georgia"/>
                <a:cs typeface="Poppins"/>
              </a:rPr>
              <a:t>oluşturması</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video </a:t>
            </a:r>
            <a:r>
              <a:rPr lang="en-US" sz="1000" u="none" strike="noStrike" dirty="0" err="1">
                <a:effectLst/>
                <a:latin typeface="Georgia"/>
                <a:cs typeface="Poppins"/>
              </a:rPr>
              <a:t>pazarının</a:t>
            </a:r>
            <a:r>
              <a:rPr lang="en-US" sz="1000" u="none" strike="noStrike" dirty="0">
                <a:effectLst/>
                <a:latin typeface="Georgia"/>
                <a:cs typeface="Poppins"/>
              </a:rPr>
              <a:t> </a:t>
            </a:r>
            <a:r>
              <a:rPr lang="en-US" sz="1000" u="none" strike="noStrike" dirty="0" err="1">
                <a:effectLst/>
                <a:latin typeface="Georgia"/>
                <a:cs typeface="Poppins"/>
              </a:rPr>
              <a:t>boyutu</a:t>
            </a:r>
            <a:r>
              <a:rPr lang="en-US" sz="1000" u="none" strike="noStrike" dirty="0">
                <a:effectLst/>
                <a:latin typeface="Georgia"/>
                <a:cs typeface="Poppins"/>
              </a:rPr>
              <a:t> </a:t>
            </a:r>
            <a:r>
              <a:rPr lang="en-US" sz="1000" u="none" strike="noStrike" dirty="0" err="1">
                <a:effectLst/>
                <a:latin typeface="Georgia"/>
                <a:cs typeface="Poppins"/>
              </a:rPr>
              <a:t>çok</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Profesyonel</a:t>
            </a:r>
            <a:r>
              <a:rPr lang="en-US" sz="1000" u="none" strike="noStrike" dirty="0">
                <a:effectLst/>
                <a:latin typeface="Georgia"/>
                <a:cs typeface="Poppins"/>
              </a:rPr>
              <a:t> </a:t>
            </a:r>
            <a:r>
              <a:rPr lang="en-US" sz="1000" u="none" strike="noStrike" dirty="0" err="1">
                <a:effectLst/>
                <a:latin typeface="Georgia"/>
                <a:cs typeface="Poppins"/>
              </a:rPr>
              <a:t>yapım</a:t>
            </a:r>
            <a:r>
              <a:rPr lang="en-US" sz="1000" u="none" strike="noStrike" dirty="0">
                <a:effectLst/>
                <a:latin typeface="Georgia"/>
                <a:cs typeface="Poppins"/>
              </a:rPr>
              <a:t> </a:t>
            </a:r>
            <a:r>
              <a:rPr lang="en-US" sz="1000" u="none" strike="noStrike" dirty="0" err="1">
                <a:effectLst/>
                <a:latin typeface="Georgia"/>
                <a:cs typeface="Poppins"/>
              </a:rPr>
              <a:t>çevrimiçi</a:t>
            </a:r>
            <a:r>
              <a:rPr lang="en-US" sz="1000" u="none" strike="noStrike" dirty="0">
                <a:effectLst/>
                <a:latin typeface="Georgia"/>
                <a:cs typeface="Poppins"/>
              </a:rPr>
              <a:t> TV </a:t>
            </a:r>
            <a:r>
              <a:rPr lang="en-US" sz="1000" u="none" strike="noStrike" dirty="0" err="1">
                <a:effectLst/>
                <a:latin typeface="Georgia"/>
                <a:cs typeface="Poppins"/>
              </a:rPr>
              <a:t>yayını</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40 </a:t>
            </a:r>
            <a:r>
              <a:rPr lang="en-US" sz="1000" u="none" strike="noStrike" dirty="0" err="1">
                <a:effectLst/>
                <a:latin typeface="Georgia"/>
                <a:cs typeface="Poppins"/>
              </a:rPr>
              <a:t>milyar</a:t>
            </a:r>
            <a:r>
              <a:rPr lang="en-US" sz="1000" u="none" strike="noStrike" dirty="0">
                <a:effectLst/>
                <a:latin typeface="Georgia"/>
                <a:cs typeface="Poppins"/>
              </a:rPr>
              <a:t> </a:t>
            </a:r>
            <a:r>
              <a:rPr lang="en-US" sz="1000" u="none" strike="noStrike" dirty="0" err="1">
                <a:effectLst/>
                <a:latin typeface="Georgia"/>
                <a:cs typeface="Poppins"/>
              </a:rPr>
              <a:t>dolar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YouTube, ByteDance (TikTok)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Reels’in</a:t>
            </a:r>
            <a:r>
              <a:rPr lang="en-US" sz="1000" u="none" strike="noStrike" dirty="0">
                <a:effectLst/>
                <a:latin typeface="Georgia"/>
                <a:cs typeface="Poppins"/>
              </a:rPr>
              <a:t> </a:t>
            </a:r>
            <a:r>
              <a:rPr lang="en-US" sz="1000" u="none" strike="noStrike" dirty="0" err="1">
                <a:effectLst/>
                <a:latin typeface="Georgia"/>
                <a:cs typeface="Poppins"/>
              </a:rPr>
              <a:t>toplamı</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125 </a:t>
            </a:r>
            <a:r>
              <a:rPr lang="en-US" sz="1000" u="none" strike="noStrike" dirty="0" err="1">
                <a:effectLst/>
                <a:latin typeface="Georgia"/>
                <a:cs typeface="Poppins"/>
              </a:rPr>
              <a:t>milyar</a:t>
            </a:r>
            <a:r>
              <a:rPr lang="en-US" sz="1000" u="none" strike="noStrike" dirty="0">
                <a:effectLst/>
                <a:latin typeface="Georgia"/>
                <a:cs typeface="Poppins"/>
              </a:rPr>
              <a:t> </a:t>
            </a:r>
            <a:r>
              <a:rPr lang="en-US" sz="1000" u="none" strike="noStrike" dirty="0" err="1">
                <a:effectLst/>
                <a:latin typeface="Georgia"/>
                <a:cs typeface="Poppins"/>
              </a:rPr>
              <a:t>dolardan</a:t>
            </a:r>
            <a:r>
              <a:rPr lang="en-US" sz="1000" u="none" strike="noStrike" dirty="0">
                <a:effectLst/>
                <a:latin typeface="Georgia"/>
                <a:cs typeface="Poppins"/>
              </a:rPr>
              <a:t> </a:t>
            </a:r>
            <a:r>
              <a:rPr lang="en-US" sz="1000" u="none" strike="noStrike" dirty="0" err="1">
                <a:effectLst/>
                <a:latin typeface="Georgia"/>
                <a:cs typeface="Poppins"/>
              </a:rPr>
              <a:t>fazla</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gelir</a:t>
            </a:r>
            <a:r>
              <a:rPr lang="en-US" sz="1000" u="none" strike="noStrike" dirty="0">
                <a:effectLst/>
                <a:latin typeface="Georgia"/>
                <a:cs typeface="Poppins"/>
              </a:rPr>
              <a:t> </a:t>
            </a:r>
            <a:r>
              <a:rPr lang="en-US" sz="1000" u="none" strike="noStrike" dirty="0" err="1">
                <a:effectLst/>
                <a:latin typeface="Georgia"/>
                <a:cs typeface="Poppins"/>
              </a:rPr>
              <a:t>tahmin</a:t>
            </a:r>
            <a:r>
              <a:rPr lang="en-US" sz="1000" u="none" strike="noStrike" dirty="0">
                <a:effectLst/>
                <a:latin typeface="Georgia"/>
                <a:cs typeface="Poppins"/>
              </a:rPr>
              <a:t> </a:t>
            </a:r>
            <a:r>
              <a:rPr lang="en-US" sz="1000" u="none" strike="noStrike" dirty="0" err="1">
                <a:effectLst/>
                <a:latin typeface="Georgia"/>
                <a:cs typeface="Poppins"/>
              </a:rPr>
              <a:t>ediliyor</a:t>
            </a:r>
            <a:r>
              <a:rPr lang="en-US" sz="1000" u="none" strike="noStrike" dirty="0">
                <a:effectLst/>
                <a:latin typeface="Georgia"/>
                <a:cs typeface="Poppins"/>
              </a:rPr>
              <a:t>. </a:t>
            </a:r>
            <a:endParaRPr lang="en-US" sz="1000" u="none" strike="noStrike" dirty="0">
              <a:effectLst/>
              <a:highlight>
                <a:srgbClr val="FFFF00"/>
              </a:highlight>
              <a:latin typeface="Georgia"/>
              <a:cs typeface="Poppins"/>
            </a:endParaRPr>
          </a:p>
        </p:txBody>
      </p:sp>
      <p:grpSp>
        <p:nvGrpSpPr>
          <p:cNvPr id="4" name="Group 3">
            <a:extLst>
              <a:ext uri="{FF2B5EF4-FFF2-40B4-BE49-F238E27FC236}">
                <a16:creationId xmlns:a16="http://schemas.microsoft.com/office/drawing/2014/main" id="{A70E4511-8ADA-2EAB-4A7C-BB7686D17D57}"/>
              </a:ext>
            </a:extLst>
          </p:cNvPr>
          <p:cNvGrpSpPr/>
          <p:nvPr/>
        </p:nvGrpSpPr>
        <p:grpSpPr>
          <a:xfrm>
            <a:off x="1212575" y="769741"/>
            <a:ext cx="2334640" cy="876624"/>
            <a:chOff x="9107532" y="3871002"/>
            <a:chExt cx="8269782" cy="3105185"/>
          </a:xfrm>
        </p:grpSpPr>
        <p:sp>
          <p:nvSpPr>
            <p:cNvPr id="7" name="Freeform 6">
              <a:extLst>
                <a:ext uri="{FF2B5EF4-FFF2-40B4-BE49-F238E27FC236}">
                  <a16:creationId xmlns:a16="http://schemas.microsoft.com/office/drawing/2014/main" id="{E03BA34A-A8EE-352B-32E1-26CB60ECA844}"/>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2DDB4D1D-21E1-4281-696D-82C1D8F01796}"/>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6B0EA7DD-2D13-FE50-184B-843A292EB6D2}"/>
                </a:ext>
              </a:extLst>
            </p:cNvPr>
            <p:cNvSpPr/>
            <p:nvPr/>
          </p:nvSpPr>
          <p:spPr>
            <a:xfrm>
              <a:off x="10905962"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F9CA1AA4-B859-FCAC-1F8D-C614B82CB738}"/>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24F08BDE-B993-EF38-621C-E63209C35B5E}"/>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148A21F1-C59F-2403-6315-C9CB5B9F6DCC}"/>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7C5A4BA1-405A-3D13-71EF-DFF944B4B504}"/>
                </a:ext>
              </a:extLst>
            </p:cNvPr>
            <p:cNvSpPr/>
            <p:nvPr/>
          </p:nvSpPr>
          <p:spPr>
            <a:xfrm>
              <a:off x="15224622" y="3871002"/>
              <a:ext cx="359686" cy="618604"/>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F092E4C2-DF70-045F-ED37-DA290D60D1C3}"/>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4F5F0C07-EF43-F110-9010-2AD62D0ECDE8}"/>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699405EC-C325-4B0A-E7B1-EE9FA92FDC4D}"/>
                </a:ext>
              </a:extLst>
            </p:cNvPr>
            <p:cNvSpPr/>
            <p:nvPr/>
          </p:nvSpPr>
          <p:spPr>
            <a:xfrm>
              <a:off x="13064079"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01AA28A-145D-3091-70E1-5FB01BA3BD4A}"/>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302F465F-811B-9109-970C-0CE6858AC3F2}"/>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CEEF1602-E38A-ED64-A31B-49DF43BB90CA}"/>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69275BD-26B1-90D1-ED45-B79EDAF2D53C}"/>
                </a:ext>
              </a:extLst>
            </p:cNvPr>
            <p:cNvSpPr/>
            <p:nvPr/>
          </p:nvSpPr>
          <p:spPr>
            <a:xfrm>
              <a:off x="13064079"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3BB46F86-9E1B-766B-49F4-8146ACF426A4}"/>
                </a:ext>
              </a:extLst>
            </p:cNvPr>
            <p:cNvSpPr/>
            <p:nvPr/>
          </p:nvSpPr>
          <p:spPr>
            <a:xfrm>
              <a:off x="134237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DA3A670B-11E7-ACDB-D48B-7A8985A975B7}"/>
                </a:ext>
              </a:extLst>
            </p:cNvPr>
            <p:cNvSpPr/>
            <p:nvPr/>
          </p:nvSpPr>
          <p:spPr>
            <a:xfrm>
              <a:off x="14143137"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4B014035-660E-C33C-8D1F-6726AD3AB201}"/>
                </a:ext>
              </a:extLst>
            </p:cNvPr>
            <p:cNvSpPr/>
            <p:nvPr/>
          </p:nvSpPr>
          <p:spPr>
            <a:xfrm>
              <a:off x="141431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EC1938E8-E456-33A1-0227-94C4C7552397}"/>
                </a:ext>
              </a:extLst>
            </p:cNvPr>
            <p:cNvSpPr/>
            <p:nvPr/>
          </p:nvSpPr>
          <p:spPr>
            <a:xfrm>
              <a:off x="14502823"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60" name="Freeform 59">
              <a:extLst>
                <a:ext uri="{FF2B5EF4-FFF2-40B4-BE49-F238E27FC236}">
                  <a16:creationId xmlns:a16="http://schemas.microsoft.com/office/drawing/2014/main" id="{A4BCD512-A929-E04B-2D3C-29E079044176}"/>
                </a:ext>
              </a:extLst>
            </p:cNvPr>
            <p:cNvSpPr/>
            <p:nvPr/>
          </p:nvSpPr>
          <p:spPr>
            <a:xfrm>
              <a:off x="145028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996DCF57-E4A5-6265-BFF7-27B173CA2664}"/>
                </a:ext>
              </a:extLst>
            </p:cNvPr>
            <p:cNvSpPr/>
            <p:nvPr/>
          </p:nvSpPr>
          <p:spPr>
            <a:xfrm>
              <a:off x="15222195" y="448960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348FC76D-BD0E-B2FF-939C-CA29E2F33927}"/>
                </a:ext>
              </a:extLst>
            </p:cNvPr>
            <p:cNvSpPr/>
            <p:nvPr/>
          </p:nvSpPr>
          <p:spPr>
            <a:xfrm>
              <a:off x="15222195" y="51112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1B9E69B9-21DF-10EB-0CE6-66F8D929A1E0}"/>
                </a:ext>
              </a:extLst>
            </p:cNvPr>
            <p:cNvSpPr/>
            <p:nvPr/>
          </p:nvSpPr>
          <p:spPr>
            <a:xfrm>
              <a:off x="15222195" y="573279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5A18013D-9CDF-E321-FC0F-BB85A2218857}"/>
                </a:ext>
              </a:extLst>
            </p:cNvPr>
            <p:cNvSpPr/>
            <p:nvPr/>
          </p:nvSpPr>
          <p:spPr>
            <a:xfrm>
              <a:off x="16657942"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00D7DD89-1737-D0B4-93FC-A8EB933469C1}"/>
                </a:ext>
              </a:extLst>
            </p:cNvPr>
            <p:cNvSpPr/>
            <p:nvPr/>
          </p:nvSpPr>
          <p:spPr>
            <a:xfrm>
              <a:off x="15578884"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E092ABAF-7FE4-2490-CB29-35A3BCAC479A}"/>
                </a:ext>
              </a:extLst>
            </p:cNvPr>
            <p:cNvSpPr/>
            <p:nvPr/>
          </p:nvSpPr>
          <p:spPr>
            <a:xfrm>
              <a:off x="9805790"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8C3B7B6-B804-36BA-B389-D0974793CC3B}"/>
                </a:ext>
              </a:extLst>
            </p:cNvPr>
            <p:cNvSpPr/>
            <p:nvPr/>
          </p:nvSpPr>
          <p:spPr>
            <a:xfrm>
              <a:off x="13064080" y="635459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0E325A99-7AD3-3ACA-0E60-FABF443D6E49}"/>
                </a:ext>
              </a:extLst>
            </p:cNvPr>
            <p:cNvSpPr/>
            <p:nvPr/>
          </p:nvSpPr>
          <p:spPr>
            <a:xfrm>
              <a:off x="13423766" y="6354593"/>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AA980D11-6C50-3897-4CD5-E09DA0009C32}"/>
                </a:ext>
              </a:extLst>
            </p:cNvPr>
            <p:cNvSpPr/>
            <p:nvPr/>
          </p:nvSpPr>
          <p:spPr>
            <a:xfrm>
              <a:off x="14143136" y="57329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grpSp>
      <p:cxnSp>
        <p:nvCxnSpPr>
          <p:cNvPr id="11" name="Straight Connector 10">
            <a:extLst>
              <a:ext uri="{FF2B5EF4-FFF2-40B4-BE49-F238E27FC236}">
                <a16:creationId xmlns:a16="http://schemas.microsoft.com/office/drawing/2014/main" id="{91759E11-5544-3C9B-6ABF-0E723E7B1A39}"/>
              </a:ext>
            </a:extLst>
          </p:cNvPr>
          <p:cNvCxnSpPr>
            <a:cxnSpLocks/>
          </p:cNvCxnSpPr>
          <p:nvPr/>
        </p:nvCxnSpPr>
        <p:spPr>
          <a:xfrm>
            <a:off x="0" y="490497"/>
            <a:ext cx="510200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2BED155A-5C29-4E57-F09D-6587022C28D4}"/>
              </a:ext>
            </a:extLst>
          </p:cNvPr>
          <p:cNvSpPr txBox="1">
            <a:spLocks/>
          </p:cNvSpPr>
          <p:nvPr/>
        </p:nvSpPr>
        <p:spPr>
          <a:xfrm>
            <a:off x="495301" y="241591"/>
            <a:ext cx="4641648"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r>
              <a:rPr lang="en-US" sz="600" b="1" spc="4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SES</a:t>
            </a:r>
            <a:endParaRPr lang="en-US" sz="600" b="1" spc="40" dirty="0">
              <a:solidFill>
                <a:schemeClr val="accent6"/>
              </a:solidFill>
              <a:latin typeface="Poppins" pitchFamily="2" charset="77"/>
              <a:cs typeface="Poppins" pitchFamily="2" charset="77"/>
            </a:endParaRPr>
          </a:p>
        </p:txBody>
      </p:sp>
      <p:sp>
        <p:nvSpPr>
          <p:cNvPr id="8" name="Text Placeholder 1">
            <a:extLst>
              <a:ext uri="{FF2B5EF4-FFF2-40B4-BE49-F238E27FC236}">
                <a16:creationId xmlns:a16="http://schemas.microsoft.com/office/drawing/2014/main" id="{76AD0957-28E7-7CA0-C08D-35EAAC272C41}"/>
              </a:ext>
            </a:extLst>
          </p:cNvPr>
          <p:cNvSpPr txBox="1">
            <a:spLocks/>
          </p:cNvSpPr>
          <p:nvPr/>
        </p:nvSpPr>
        <p:spPr>
          <a:xfrm>
            <a:off x="3886201" y="1774209"/>
            <a:ext cx="3124200" cy="357364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20000"/>
              </a:lnSpc>
              <a:spcBef>
                <a:spcPts val="0"/>
              </a:spcBef>
              <a:spcAft>
                <a:spcPts val="800"/>
              </a:spcAft>
              <a:buClrTx/>
              <a:buSzPts val="1100"/>
              <a:buFont typeface="Arial" panose="020B0604020202020204" pitchFamily="34" charset="0"/>
              <a:buNone/>
              <a:tabLst/>
              <a:defRPr/>
            </a:pPr>
            <a:r>
              <a:rPr lang="en-US" sz="1000" u="none" strike="noStrike" dirty="0">
                <a:effectLst/>
                <a:latin typeface="Georgia"/>
                <a:cs typeface="Poppins"/>
              </a:rPr>
              <a:t>Bu </a:t>
            </a:r>
            <a:r>
              <a:rPr lang="en-US" sz="1000" u="none" strike="noStrike" dirty="0" err="1">
                <a:effectLst/>
                <a:latin typeface="Georgia"/>
                <a:cs typeface="Poppins"/>
              </a:rPr>
              <a:t>raporun</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parçası</a:t>
            </a:r>
            <a:r>
              <a:rPr lang="en-US" sz="1000" u="none" strike="noStrike" dirty="0">
                <a:effectLst/>
                <a:latin typeface="Georgia"/>
                <a:cs typeface="Poppins"/>
              </a:rPr>
              <a:t> </a:t>
            </a:r>
            <a:r>
              <a:rPr lang="en-US" sz="1000" u="none" strike="noStrike" dirty="0" err="1">
                <a:effectLst/>
                <a:latin typeface="Georgia"/>
                <a:cs typeface="Poppins"/>
              </a:rPr>
              <a:t>olarak</a:t>
            </a:r>
            <a:r>
              <a:rPr lang="en-US" sz="1000" u="none" strike="noStrike" dirty="0">
                <a:effectLst/>
                <a:latin typeface="Georgia"/>
                <a:cs typeface="Poppins"/>
              </a:rPr>
              <a:t> </a:t>
            </a:r>
            <a:r>
              <a:rPr lang="en-US" sz="1000" u="none" strike="noStrike" dirty="0" err="1">
                <a:effectLst/>
                <a:latin typeface="Georgia"/>
                <a:cs typeface="Poppins"/>
              </a:rPr>
              <a:t>ayrıca</a:t>
            </a:r>
            <a:r>
              <a:rPr lang="en-US" sz="1000" u="none" strike="noStrike" dirty="0">
                <a:effectLst/>
                <a:latin typeface="Georgia"/>
                <a:cs typeface="Poppins"/>
              </a:rPr>
              <a:t> </a:t>
            </a:r>
            <a:r>
              <a:rPr lang="en-US" sz="1000" u="none" strike="noStrike" dirty="0" err="1">
                <a:effectLst/>
                <a:latin typeface="Georgia"/>
                <a:cs typeface="Poppins"/>
              </a:rPr>
              <a:t>rapor</a:t>
            </a:r>
            <a:r>
              <a:rPr lang="en-US" sz="1000" u="none" strike="noStrike" dirty="0">
                <a:effectLst/>
                <a:latin typeface="Georgia"/>
                <a:cs typeface="Poppins"/>
              </a:rPr>
              <a:t> </a:t>
            </a:r>
            <a:r>
              <a:rPr lang="en-US" sz="1000" u="none" strike="noStrike" dirty="0" err="1">
                <a:effectLst/>
                <a:latin typeface="Georgia"/>
                <a:cs typeface="Poppins"/>
              </a:rPr>
              <a:t>edilmese</a:t>
            </a:r>
            <a:r>
              <a:rPr lang="en-US" sz="1000" u="none" strike="noStrike" dirty="0">
                <a:effectLst/>
                <a:latin typeface="Georgia"/>
                <a:cs typeface="Poppins"/>
              </a:rPr>
              <a:t> de </a:t>
            </a:r>
            <a:r>
              <a:rPr lang="en-US" sz="1000" u="none" strike="noStrike" dirty="0" err="1">
                <a:effectLst/>
                <a:latin typeface="Georgia"/>
                <a:cs typeface="Poppins"/>
              </a:rPr>
              <a:t>podcast'lerin</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sesli</a:t>
            </a:r>
            <a:r>
              <a:rPr lang="en-US" sz="1000" u="none" strike="noStrike" dirty="0">
                <a:effectLst/>
                <a:latin typeface="Georgia"/>
                <a:cs typeface="Poppins"/>
              </a:rPr>
              <a:t> </a:t>
            </a:r>
            <a:r>
              <a:rPr lang="en-US" sz="1000" u="none" strike="noStrike" dirty="0" err="1">
                <a:effectLst/>
                <a:latin typeface="Georgia"/>
                <a:cs typeface="Poppins"/>
              </a:rPr>
              <a:t>kitapların</a:t>
            </a:r>
            <a:r>
              <a:rPr lang="en-US" sz="1000" u="none" strike="noStrike" dirty="0">
                <a:effectLst/>
                <a:latin typeface="Georgia"/>
                <a:cs typeface="Poppins"/>
              </a:rPr>
              <a:t> son </a:t>
            </a:r>
            <a:r>
              <a:rPr lang="en-US" sz="1000" u="none" strike="noStrike" dirty="0" err="1">
                <a:effectLst/>
                <a:latin typeface="Georgia"/>
                <a:cs typeface="Poppins"/>
              </a:rPr>
              <a:t>büyüme</a:t>
            </a:r>
            <a:r>
              <a:rPr lang="en-US" sz="1000" u="none" strike="noStrike" dirty="0">
                <a:effectLst/>
                <a:latin typeface="Georgia"/>
                <a:cs typeface="Poppins"/>
              </a:rPr>
              <a:t> </a:t>
            </a:r>
            <a:r>
              <a:rPr lang="en-US" sz="1000" u="none" strike="noStrike" dirty="0" err="1">
                <a:effectLst/>
                <a:latin typeface="Georgia"/>
                <a:cs typeface="Poppins"/>
              </a:rPr>
              <a:t>trendlerini</a:t>
            </a:r>
            <a:r>
              <a:rPr lang="en-US" sz="1000" u="none" strike="noStrike" dirty="0">
                <a:effectLst/>
                <a:latin typeface="Georgia"/>
                <a:cs typeface="Poppins"/>
              </a:rPr>
              <a:t> </a:t>
            </a:r>
            <a:r>
              <a:rPr lang="en-US" sz="1000" u="none" strike="noStrike" dirty="0" err="1">
                <a:effectLst/>
                <a:latin typeface="Georgia"/>
                <a:cs typeface="Poppins"/>
              </a:rPr>
              <a:t>sürdürmesi</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a:t>
            </a:r>
            <a:r>
              <a:rPr lang="en-US" sz="1000" u="none" strike="noStrike" dirty="0" err="1">
                <a:effectLst/>
                <a:latin typeface="Georgia"/>
                <a:cs typeface="Poppins"/>
              </a:rPr>
              <a:t>Dünyanın</a:t>
            </a:r>
            <a:r>
              <a:rPr lang="en-US" sz="1000" u="none" strike="noStrike" dirty="0">
                <a:effectLst/>
                <a:latin typeface="Georgia"/>
                <a:cs typeface="Poppins"/>
              </a:rPr>
              <a:t> </a:t>
            </a:r>
            <a:r>
              <a:rPr lang="en-US" sz="1000" u="none" strike="noStrike" dirty="0" err="1">
                <a:effectLst/>
                <a:latin typeface="Georgia"/>
                <a:cs typeface="Poppins"/>
              </a:rPr>
              <a:t>en</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23.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satıcısı</a:t>
            </a:r>
            <a:r>
              <a:rPr lang="en-US" sz="1000" u="none" strike="noStrike" dirty="0">
                <a:effectLst/>
                <a:latin typeface="Georgia"/>
                <a:cs typeface="Poppins"/>
              </a:rPr>
              <a:t> iHeart Media, 2024'ün ilk </a:t>
            </a:r>
            <a:r>
              <a:rPr lang="en-US" sz="1000" u="none" strike="noStrike" dirty="0" err="1">
                <a:effectLst/>
                <a:latin typeface="Georgia"/>
                <a:cs typeface="Poppins"/>
              </a:rPr>
              <a:t>üç</a:t>
            </a:r>
            <a:r>
              <a:rPr lang="en-US" sz="1000" u="none" strike="noStrike" dirty="0">
                <a:effectLst/>
                <a:latin typeface="Georgia"/>
                <a:cs typeface="Poppins"/>
              </a:rPr>
              <a:t> </a:t>
            </a:r>
            <a:r>
              <a:rPr lang="en-US" sz="1000" u="none" strike="noStrike" dirty="0" err="1">
                <a:effectLst/>
                <a:latin typeface="Georgia"/>
                <a:cs typeface="Poppins"/>
              </a:rPr>
              <a:t>çeyreğinde</a:t>
            </a:r>
            <a:r>
              <a:rPr lang="en-US" sz="1000" u="none" strike="noStrike" dirty="0">
                <a:effectLst/>
                <a:latin typeface="Georgia"/>
                <a:cs typeface="Poppins"/>
              </a:rPr>
              <a:t> podcast </a:t>
            </a:r>
            <a:r>
              <a:rPr lang="en-US" sz="1000" u="none" strike="noStrike" dirty="0" err="1">
                <a:effectLst/>
                <a:latin typeface="Georgia"/>
                <a:cs typeface="Poppins"/>
              </a:rPr>
              <a:t>gelirinde</a:t>
            </a:r>
            <a:r>
              <a:rPr lang="en-US" sz="1000" u="none" strike="noStrike" dirty="0">
                <a:effectLst/>
                <a:latin typeface="Georgia"/>
                <a:cs typeface="Poppins"/>
              </a:rPr>
              <a:t> %11,9 </a:t>
            </a:r>
            <a:r>
              <a:rPr lang="en-US" sz="1000" u="none" strike="noStrike" dirty="0" err="1">
                <a:effectLst/>
                <a:latin typeface="Georgia"/>
                <a:cs typeface="Poppins"/>
              </a:rPr>
              <a:t>artış</a:t>
            </a:r>
            <a:r>
              <a:rPr lang="en-US" sz="1000" u="none" strike="noStrike" dirty="0">
                <a:effectLst/>
                <a:latin typeface="Georgia"/>
                <a:cs typeface="Poppins"/>
              </a:rPr>
              <a:t> </a:t>
            </a:r>
            <a:r>
              <a:rPr lang="en-US" sz="1000" u="none" strike="noStrike" dirty="0" err="1">
                <a:effectLst/>
                <a:latin typeface="Georgia"/>
                <a:cs typeface="Poppins"/>
              </a:rPr>
              <a:t>bildirdi</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Spotify, 2024'ün 4. </a:t>
            </a:r>
            <a:r>
              <a:rPr lang="en-US" sz="1000" u="none" strike="noStrike" dirty="0" err="1">
                <a:effectLst/>
                <a:latin typeface="Georgia"/>
                <a:cs typeface="Poppins"/>
              </a:rPr>
              <a:t>çeyreğinin</a:t>
            </a:r>
            <a:r>
              <a:rPr lang="en-US" sz="1000" u="none" strike="noStrike" dirty="0">
                <a:effectLst/>
                <a:latin typeface="Georgia"/>
                <a:cs typeface="Poppins"/>
              </a:rPr>
              <a:t> </a:t>
            </a:r>
            <a:r>
              <a:rPr lang="en-US" sz="1000" u="none" strike="noStrike" dirty="0" err="1">
                <a:effectLst/>
                <a:latin typeface="Georgia"/>
                <a:cs typeface="Poppins"/>
              </a:rPr>
              <a:t>başında</a:t>
            </a:r>
            <a:r>
              <a:rPr lang="en-US" sz="1000" u="none" strike="noStrike" dirty="0">
                <a:effectLst/>
                <a:latin typeface="Georgia"/>
                <a:cs typeface="Poppins"/>
              </a:rPr>
              <a:t> </a:t>
            </a:r>
            <a:r>
              <a:rPr lang="en-US" sz="1000" u="none" strike="noStrike" dirty="0" err="1">
                <a:effectLst/>
                <a:latin typeface="Georgia"/>
                <a:cs typeface="Poppins"/>
              </a:rPr>
              <a:t>İspanya'da</a:t>
            </a:r>
            <a:r>
              <a:rPr lang="en-US" sz="1000" u="none" strike="noStrike" dirty="0">
                <a:effectLst/>
                <a:latin typeface="Georgia"/>
                <a:cs typeface="Poppins"/>
              </a:rPr>
              <a:t> video podcast </a:t>
            </a:r>
            <a:r>
              <a:rPr lang="en-US" sz="1000" u="none" strike="noStrike" dirty="0" err="1">
                <a:effectLst/>
                <a:latin typeface="Georgia"/>
                <a:cs typeface="Poppins"/>
              </a:rPr>
              <a:t>tüketiminde</a:t>
            </a:r>
            <a:r>
              <a:rPr lang="en-US" sz="1000" u="none" strike="noStrike" dirty="0">
                <a:effectLst/>
                <a:latin typeface="Georgia"/>
                <a:cs typeface="Poppins"/>
              </a:rPr>
              <a:t> </a:t>
            </a:r>
            <a:r>
              <a:rPr lang="en-US" sz="1000" u="none" strike="noStrike" dirty="0" err="1">
                <a:effectLst/>
                <a:latin typeface="Georgia"/>
                <a:cs typeface="Poppins"/>
              </a:rPr>
              <a:t>önceki</a:t>
            </a:r>
            <a:r>
              <a:rPr lang="en-US" sz="1000" u="none" strike="noStrike" dirty="0">
                <a:effectLst/>
                <a:latin typeface="Georgia"/>
                <a:cs typeface="Poppins"/>
              </a:rPr>
              <a:t> </a:t>
            </a:r>
            <a:r>
              <a:rPr lang="en-US" sz="1000" u="none" strike="noStrike" dirty="0" err="1">
                <a:effectLst/>
                <a:latin typeface="Georgia"/>
                <a:cs typeface="Poppins"/>
              </a:rPr>
              <a:t>yıla</a:t>
            </a:r>
            <a:r>
              <a:rPr lang="en-US" sz="1000" u="none" strike="noStrike" dirty="0">
                <a:effectLst/>
                <a:latin typeface="Georgia"/>
                <a:cs typeface="Poppins"/>
              </a:rPr>
              <a:t> </a:t>
            </a:r>
            <a:r>
              <a:rPr lang="en-US" sz="1000" u="none" strike="noStrike" dirty="0" err="1">
                <a:effectLst/>
                <a:latin typeface="Georgia"/>
                <a:cs typeface="Poppins"/>
              </a:rPr>
              <a:t>kıyasla</a:t>
            </a:r>
            <a:r>
              <a:rPr lang="en-US" sz="1000" u="none" strike="noStrike" dirty="0">
                <a:effectLst/>
                <a:latin typeface="Georgia"/>
                <a:cs typeface="Poppins"/>
              </a:rPr>
              <a:t> %70 </a:t>
            </a:r>
            <a:r>
              <a:rPr lang="en-US" sz="1000" u="none" strike="noStrike" dirty="0" err="1">
                <a:effectLst/>
                <a:latin typeface="Georgia"/>
                <a:cs typeface="Poppins"/>
              </a:rPr>
              <a:t>artış</a:t>
            </a:r>
            <a:r>
              <a:rPr lang="en-US" sz="1000" u="none" strike="noStrike" dirty="0">
                <a:effectLst/>
                <a:latin typeface="Georgia"/>
                <a:cs typeface="Poppins"/>
              </a:rPr>
              <a:t> </a:t>
            </a:r>
            <a:r>
              <a:rPr lang="en-US" sz="1000" u="none" strike="noStrike" dirty="0" err="1">
                <a:effectLst/>
                <a:latin typeface="Georgia"/>
                <a:cs typeface="Poppins"/>
              </a:rPr>
              <a:t>kaydetti</a:t>
            </a:r>
            <a:r>
              <a:rPr lang="en-US" sz="1000" dirty="0">
                <a:latin typeface="Georgia"/>
                <a:cs typeface="Poppins"/>
              </a:rPr>
              <a:t>.</a:t>
            </a:r>
            <a:r>
              <a:rPr lang="en-US" sz="1000" u="none" strike="noStrike" dirty="0">
                <a:effectLst/>
                <a:latin typeface="Georgia"/>
                <a:cs typeface="Poppins"/>
              </a:rPr>
              <a:t>           (</a:t>
            </a:r>
            <a:r>
              <a:rPr lang="en-US" sz="1000" u="none" strike="noStrike" dirty="0" err="1">
                <a:effectLst/>
                <a:latin typeface="Georgia"/>
                <a:cs typeface="Poppins"/>
              </a:rPr>
              <a:t>İspanya</a:t>
            </a:r>
            <a:r>
              <a:rPr lang="en-US" sz="1000" u="none" strike="noStrike" dirty="0">
                <a:effectLst/>
                <a:latin typeface="Georgia"/>
                <a:cs typeface="Poppins"/>
              </a:rPr>
              <a:t>, 6. </a:t>
            </a:r>
            <a:r>
              <a:rPr lang="en-US" sz="1000" u="none" strike="noStrike" dirty="0" err="1">
                <a:effectLst/>
                <a:latin typeface="Georgia"/>
                <a:cs typeface="Poppins"/>
              </a:rPr>
              <a:t>en</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sesli</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pazarıdır</a:t>
            </a:r>
            <a:r>
              <a:rPr lang="en-US" sz="1000" u="none" strike="noStrike" dirty="0">
                <a:effectLst/>
                <a:latin typeface="Georgia"/>
                <a:cs typeface="Poppins"/>
              </a:rPr>
              <a:t>). </a:t>
            </a:r>
            <a:r>
              <a:rPr lang="en-US" sz="1000" u="none" strike="noStrike" dirty="0" err="1">
                <a:effectLst/>
                <a:latin typeface="Georgia"/>
                <a:cs typeface="Poppins"/>
              </a:rPr>
              <a:t>Podcast'ler</a:t>
            </a:r>
            <a:r>
              <a:rPr lang="en-US" sz="1000" u="none" strike="noStrike" dirty="0">
                <a:effectLst/>
                <a:latin typeface="Georgia"/>
                <a:cs typeface="Poppins"/>
              </a:rPr>
              <a:t> ve </a:t>
            </a:r>
            <a:r>
              <a:rPr lang="en-US" sz="1000" u="none" strike="noStrike" dirty="0" err="1">
                <a:effectLst/>
                <a:latin typeface="Georgia"/>
                <a:cs typeface="Poppins"/>
              </a:rPr>
              <a:t>sesli</a:t>
            </a:r>
            <a:r>
              <a:rPr lang="en-US" sz="1000" u="none" strike="noStrike" dirty="0">
                <a:effectLst/>
                <a:latin typeface="Georgia"/>
                <a:cs typeface="Poppins"/>
              </a:rPr>
              <a:t> </a:t>
            </a:r>
            <a:r>
              <a:rPr lang="en-US" sz="1000" u="none" strike="noStrike" dirty="0" err="1">
                <a:effectLst/>
                <a:latin typeface="Georgia"/>
                <a:cs typeface="Poppins"/>
              </a:rPr>
              <a:t>kitaplar</a:t>
            </a:r>
            <a:r>
              <a:rPr lang="en-US" sz="1000" u="none" strike="noStrike" dirty="0">
                <a:effectLst/>
                <a:latin typeface="Georgia"/>
                <a:cs typeface="Poppins"/>
              </a:rPr>
              <a:t> </a:t>
            </a:r>
            <a:r>
              <a:rPr lang="en-US" sz="1000" u="none" strike="noStrike" dirty="0" err="1">
                <a:effectLst/>
                <a:latin typeface="Georgia"/>
                <a:cs typeface="Poppins"/>
              </a:rPr>
              <a:t>bugüne</a:t>
            </a:r>
            <a:r>
              <a:rPr lang="en-US" sz="1000" u="none" strike="noStrike" dirty="0">
                <a:effectLst/>
                <a:latin typeface="Georgia"/>
                <a:cs typeface="Poppins"/>
              </a:rPr>
              <a:t> kadar </a:t>
            </a:r>
            <a:r>
              <a:rPr lang="en-US" sz="1000" u="none" strike="noStrike" dirty="0" err="1">
                <a:effectLst/>
                <a:latin typeface="Georgia"/>
                <a:cs typeface="Poppins"/>
              </a:rPr>
              <a:t>önemli</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geliri</a:t>
            </a:r>
            <a:r>
              <a:rPr lang="en-US" sz="1000" u="none" strike="noStrike" dirty="0">
                <a:effectLst/>
                <a:latin typeface="Georgia"/>
                <a:cs typeface="Poppins"/>
              </a:rPr>
              <a:t> </a:t>
            </a:r>
            <a:r>
              <a:rPr lang="en-US" sz="1000" u="none" strike="noStrike" dirty="0" err="1">
                <a:effectLst/>
                <a:latin typeface="Georgia"/>
                <a:cs typeface="Poppins"/>
              </a:rPr>
              <a:t>kaynağı</a:t>
            </a:r>
            <a:r>
              <a:rPr lang="en-US" sz="1000" u="none" strike="noStrike" dirty="0">
                <a:effectLst/>
                <a:latin typeface="Georgia"/>
                <a:cs typeface="Poppins"/>
              </a:rPr>
              <a:t> </a:t>
            </a:r>
            <a:r>
              <a:rPr lang="en-US" sz="1000" u="none" strike="noStrike" dirty="0" err="1">
                <a:effectLst/>
                <a:latin typeface="Georgia"/>
                <a:cs typeface="Poppins"/>
              </a:rPr>
              <a:t>olmasa</a:t>
            </a:r>
            <a:r>
              <a:rPr lang="en-US" sz="1000" u="none" strike="noStrike" dirty="0">
                <a:effectLst/>
                <a:latin typeface="Georgia"/>
                <a:cs typeface="Poppins"/>
              </a:rPr>
              <a:t> da, </a:t>
            </a:r>
            <a:r>
              <a:rPr lang="en-US" sz="1000" u="none" strike="noStrike" dirty="0" err="1">
                <a:effectLst/>
                <a:latin typeface="Georgia"/>
                <a:cs typeface="Poppins"/>
              </a:rPr>
              <a:t>akışlı</a:t>
            </a:r>
            <a:r>
              <a:rPr lang="en-US" sz="1000" u="none" strike="noStrike" dirty="0">
                <a:effectLst/>
                <a:latin typeface="Georgia"/>
                <a:cs typeface="Poppins"/>
              </a:rPr>
              <a:t> </a:t>
            </a:r>
            <a:r>
              <a:rPr lang="en-US" sz="1000" u="none" strike="noStrike" dirty="0" err="1">
                <a:effectLst/>
                <a:latin typeface="Georgia"/>
                <a:cs typeface="Poppins"/>
              </a:rPr>
              <a:t>ses</a:t>
            </a:r>
            <a:r>
              <a:rPr lang="en-US" sz="1000" u="none" strike="noStrike" dirty="0">
                <a:effectLst/>
                <a:latin typeface="Georgia"/>
                <a:cs typeface="Poppins"/>
              </a:rPr>
              <a:t> ve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geniş</a:t>
            </a:r>
            <a:r>
              <a:rPr lang="en-US" sz="1000" u="none" strike="noStrike" dirty="0">
                <a:effectLst/>
                <a:latin typeface="Georgia"/>
                <a:cs typeface="Poppins"/>
              </a:rPr>
              <a:t> </a:t>
            </a:r>
            <a:r>
              <a:rPr lang="en-US" sz="1000" u="none" strike="noStrike" dirty="0" err="1">
                <a:effectLst/>
                <a:latin typeface="Georgia"/>
                <a:cs typeface="Poppins"/>
              </a:rPr>
              <a:t>sesli</a:t>
            </a:r>
            <a:r>
              <a:rPr lang="en-US" sz="1000" u="none" strike="noStrike" dirty="0">
                <a:effectLst/>
                <a:latin typeface="Georgia"/>
                <a:cs typeface="Poppins"/>
              </a:rPr>
              <a:t>/</a:t>
            </a:r>
            <a:r>
              <a:rPr lang="en-US" sz="1000" u="none" strike="noStrike" dirty="0" err="1">
                <a:effectLst/>
                <a:latin typeface="Georgia"/>
                <a:cs typeface="Poppins"/>
              </a:rPr>
              <a:t>görsel</a:t>
            </a:r>
            <a:r>
              <a:rPr lang="en-US" sz="1000" u="none" strike="noStrike" dirty="0">
                <a:effectLst/>
                <a:latin typeface="Georgia"/>
                <a:cs typeface="Poppins"/>
              </a:rPr>
              <a:t> </a:t>
            </a:r>
            <a:r>
              <a:rPr lang="en-US" sz="1000" u="none" strike="noStrike" dirty="0" err="1">
                <a:effectLst/>
                <a:latin typeface="Georgia"/>
                <a:cs typeface="Poppins"/>
              </a:rPr>
              <a:t>formatlar</a:t>
            </a:r>
            <a:r>
              <a:rPr lang="en-US" sz="1000" u="none" strike="noStrike" dirty="0">
                <a:effectLst/>
                <a:latin typeface="Georgia"/>
                <a:cs typeface="Poppins"/>
              </a:rPr>
              <a:t>, </a:t>
            </a:r>
            <a:r>
              <a:rPr lang="en-US" sz="1000" u="none" strike="noStrike" dirty="0" err="1">
                <a:effectLst/>
                <a:latin typeface="Georgia"/>
                <a:cs typeface="Poppins"/>
              </a:rPr>
              <a:t>medya</a:t>
            </a:r>
            <a:r>
              <a:rPr lang="en-US" sz="1000" u="none" strike="noStrike" dirty="0">
                <a:effectLst/>
                <a:latin typeface="Georgia"/>
                <a:cs typeface="Poppins"/>
              </a:rPr>
              <a:t> </a:t>
            </a:r>
            <a:r>
              <a:rPr lang="en-US" sz="1000" u="none" strike="noStrike" dirty="0" err="1">
                <a:effectLst/>
                <a:latin typeface="Georgia"/>
                <a:cs typeface="Poppins"/>
              </a:rPr>
              <a:t>gruplarının</a:t>
            </a:r>
            <a:r>
              <a:rPr lang="en-US" sz="1000" u="none" strike="noStrike" dirty="0">
                <a:effectLst/>
                <a:latin typeface="Georgia"/>
                <a:cs typeface="Poppins"/>
              </a:rPr>
              <a:t> </a:t>
            </a:r>
            <a:r>
              <a:rPr lang="en-US" sz="1000" u="none" strike="noStrike" dirty="0" err="1">
                <a:effectLst/>
                <a:latin typeface="Georgia"/>
                <a:cs typeface="Poppins"/>
              </a:rPr>
              <a:t>yeniden</a:t>
            </a:r>
            <a:r>
              <a:rPr lang="en-US" sz="1000" u="none" strike="noStrike" dirty="0">
                <a:effectLst/>
                <a:latin typeface="Georgia"/>
                <a:cs typeface="Poppins"/>
              </a:rPr>
              <a:t> </a:t>
            </a:r>
            <a:r>
              <a:rPr lang="en-US" sz="1000" u="none" strike="noStrike" dirty="0" err="1">
                <a:effectLst/>
                <a:latin typeface="Georgia"/>
                <a:cs typeface="Poppins"/>
              </a:rPr>
              <a:t>sınıflandırılmasından</a:t>
            </a:r>
            <a:r>
              <a:rPr lang="en-US" sz="1000" u="none" strike="noStrike" dirty="0">
                <a:effectLst/>
                <a:latin typeface="Georgia"/>
                <a:cs typeface="Poppins"/>
              </a:rPr>
              <a:t> (</a:t>
            </a:r>
            <a:r>
              <a:rPr lang="en-US" sz="1000" u="none" strike="noStrike" dirty="0" err="1">
                <a:effectLst/>
                <a:latin typeface="Georgia"/>
                <a:cs typeface="Poppins"/>
              </a:rPr>
              <a:t>yukarıda</a:t>
            </a:r>
            <a:r>
              <a:rPr lang="en-US" sz="1000" u="none" strike="noStrike" dirty="0">
                <a:effectLst/>
                <a:latin typeface="Georgia"/>
                <a:cs typeface="Poppins"/>
              </a:rPr>
              <a:t> </a:t>
            </a:r>
            <a:r>
              <a:rPr lang="en-US" sz="1000" u="none" strike="noStrike" dirty="0" err="1">
                <a:effectLst/>
                <a:latin typeface="Georgia"/>
                <a:cs typeface="Poppins"/>
              </a:rPr>
              <a:t>tartışıldığı</a:t>
            </a:r>
            <a:r>
              <a:rPr lang="en-US" sz="1000" u="none" strike="noStrike" dirty="0">
                <a:effectLst/>
                <a:latin typeface="Georgia"/>
                <a:cs typeface="Poppins"/>
              </a:rPr>
              <a:t>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yararlanabilir</a:t>
            </a:r>
            <a:r>
              <a:rPr lang="en-US" sz="1000" u="none" strike="noStrike" dirty="0">
                <a:effectLst/>
                <a:latin typeface="Georgia"/>
                <a:cs typeface="Poppins"/>
              </a:rPr>
              <a:t> ve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formatların</a:t>
            </a:r>
            <a:r>
              <a:rPr lang="en-US" sz="1000" u="none" strike="noStrike" dirty="0">
                <a:effectLst/>
                <a:latin typeface="Georgia"/>
                <a:cs typeface="Poppins"/>
              </a:rPr>
              <a:t> </a:t>
            </a:r>
            <a:r>
              <a:rPr lang="en-US" sz="1000" u="none" strike="noStrike" dirty="0" err="1">
                <a:effectLst/>
                <a:latin typeface="Georgia"/>
                <a:cs typeface="Poppins"/>
              </a:rPr>
              <a:t>diğer</a:t>
            </a:r>
            <a:r>
              <a:rPr lang="en-US" sz="1000" u="none" strike="noStrike" dirty="0">
                <a:effectLst/>
                <a:latin typeface="Georgia"/>
                <a:cs typeface="Poppins"/>
              </a:rPr>
              <a:t> </a:t>
            </a:r>
            <a:r>
              <a:rPr lang="en-US" sz="1000" u="none" strike="noStrike" dirty="0" err="1">
                <a:effectLst/>
                <a:latin typeface="Georgia"/>
                <a:cs typeface="Poppins"/>
              </a:rPr>
              <a:t>uzun</a:t>
            </a:r>
            <a:r>
              <a:rPr lang="en-US" sz="1000" u="none" strike="noStrike" dirty="0">
                <a:effectLst/>
                <a:latin typeface="Georgia"/>
                <a:cs typeface="Poppins"/>
              </a:rPr>
              <a:t> </a:t>
            </a:r>
            <a:r>
              <a:rPr lang="en-US" sz="1000" u="none" strike="noStrike" dirty="0" err="1">
                <a:effectLst/>
                <a:latin typeface="Georgia"/>
                <a:cs typeface="Poppins"/>
              </a:rPr>
              <a:t>biçimli</a:t>
            </a:r>
            <a:r>
              <a:rPr lang="en-US" sz="1000" u="none" strike="noStrike" dirty="0">
                <a:effectLst/>
                <a:latin typeface="Georgia"/>
                <a:cs typeface="Poppins"/>
              </a:rPr>
              <a:t> </a:t>
            </a:r>
            <a:r>
              <a:rPr lang="en-US" sz="1000" u="none" strike="noStrike" dirty="0" err="1">
                <a:effectLst/>
                <a:latin typeface="Georgia"/>
                <a:cs typeface="Poppins"/>
              </a:rPr>
              <a:t>profesyonellerle</a:t>
            </a:r>
            <a:r>
              <a:rPr lang="en-US" sz="1000" u="none" strike="noStrike" dirty="0">
                <a:effectLst/>
                <a:latin typeface="Georgia"/>
                <a:cs typeface="Poppins"/>
              </a:rPr>
              <a:t> </a:t>
            </a:r>
            <a:r>
              <a:rPr lang="en-US" sz="1000" u="none" strike="noStrike" dirty="0" err="1">
                <a:effectLst/>
                <a:latin typeface="Georgia"/>
                <a:cs typeface="Poppins"/>
              </a:rPr>
              <a:t>birlikte</a:t>
            </a:r>
            <a:r>
              <a:rPr lang="en-US" sz="1000" u="none" strike="noStrike" dirty="0">
                <a:effectLst/>
                <a:latin typeface="Georgia"/>
                <a:cs typeface="Poppins"/>
              </a:rPr>
              <a:t> </a:t>
            </a:r>
            <a:r>
              <a:rPr lang="en-US" sz="1000" u="none" strike="noStrike" dirty="0" err="1">
                <a:effectLst/>
                <a:latin typeface="Georgia"/>
                <a:cs typeface="Poppins"/>
              </a:rPr>
              <a:t>değerlendirilmesine</a:t>
            </a:r>
            <a:r>
              <a:rPr lang="en-US" sz="1000" u="none" strike="noStrike" dirty="0">
                <a:effectLst/>
                <a:latin typeface="Georgia"/>
                <a:cs typeface="Poppins"/>
              </a:rPr>
              <a:t> </a:t>
            </a:r>
            <a:r>
              <a:rPr lang="en-US" sz="1000" u="none" strike="noStrike" dirty="0" err="1">
                <a:effectLst/>
                <a:latin typeface="Georgia"/>
                <a:cs typeface="Poppins"/>
              </a:rPr>
              <a:t>olanak</a:t>
            </a:r>
            <a:r>
              <a:rPr lang="en-US" sz="1000" u="none" strike="noStrike" dirty="0">
                <a:effectLst/>
                <a:latin typeface="Georgia"/>
                <a:cs typeface="Poppins"/>
              </a:rPr>
              <a:t> </a:t>
            </a:r>
            <a:r>
              <a:rPr lang="en-US" sz="1000" u="none" strike="noStrike" dirty="0" err="1">
                <a:effectLst/>
                <a:latin typeface="Georgia"/>
                <a:cs typeface="Poppins"/>
              </a:rPr>
              <a:t>tanıyabilir</a:t>
            </a:r>
            <a:r>
              <a:rPr lang="en-US" sz="1000" u="none" strike="noStrike" dirty="0">
                <a:effectLst/>
                <a:latin typeface="Georgia"/>
                <a:cs typeface="Poppins"/>
              </a:rPr>
              <a:t>. </a:t>
            </a:r>
            <a:r>
              <a:rPr lang="tr-TR" sz="1000" dirty="0">
                <a:latin typeface="Georgia"/>
                <a:cs typeface="Poppins"/>
              </a:rPr>
              <a:t>R</a:t>
            </a:r>
            <a:r>
              <a:rPr lang="en-US" sz="1000" u="none" strike="noStrike" dirty="0" err="1">
                <a:effectLst/>
                <a:latin typeface="Georgia"/>
                <a:cs typeface="Poppins"/>
              </a:rPr>
              <a:t>eklamverenin</a:t>
            </a:r>
            <a:r>
              <a:rPr lang="en-US" sz="1000" u="none" strike="noStrike" dirty="0">
                <a:effectLst/>
                <a:latin typeface="Georgia"/>
                <a:cs typeface="Poppins"/>
              </a:rPr>
              <a:t> </a:t>
            </a:r>
            <a:r>
              <a:rPr lang="en-US" sz="1000" u="none" strike="noStrike" dirty="0" err="1">
                <a:effectLst/>
                <a:latin typeface="Georgia"/>
                <a:cs typeface="Poppins"/>
              </a:rPr>
              <a:t>özellikle</a:t>
            </a:r>
            <a:r>
              <a:rPr lang="en-US" sz="1000" u="none" strike="noStrike" dirty="0">
                <a:effectLst/>
                <a:latin typeface="Georgia"/>
                <a:cs typeface="Poppins"/>
              </a:rPr>
              <a:t> "</a:t>
            </a:r>
            <a:r>
              <a:rPr lang="en-US" sz="1000" u="none" strike="noStrike" dirty="0" err="1">
                <a:effectLst/>
                <a:latin typeface="Georgia"/>
                <a:cs typeface="Poppins"/>
              </a:rPr>
              <a:t>ses</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ayırdığı</a:t>
            </a:r>
            <a:r>
              <a:rPr lang="en-US" sz="1000" u="none" strike="noStrike" dirty="0">
                <a:effectLst/>
                <a:latin typeface="Georgia"/>
                <a:cs typeface="Poppins"/>
              </a:rPr>
              <a:t> </a:t>
            </a:r>
            <a:r>
              <a:rPr lang="en-US" sz="1000" u="none" strike="noStrike" dirty="0" err="1">
                <a:effectLst/>
                <a:latin typeface="Georgia"/>
                <a:cs typeface="Poppins"/>
              </a:rPr>
              <a:t>bütçeden</a:t>
            </a:r>
            <a:r>
              <a:rPr lang="en-US" sz="1000" u="none" strike="noStrike" dirty="0">
                <a:effectLst/>
                <a:latin typeface="Georgia"/>
                <a:cs typeface="Poppins"/>
              </a:rPr>
              <a:t> </a:t>
            </a:r>
            <a:r>
              <a:rPr lang="en-US" sz="1000" u="none" strike="noStrike" dirty="0" err="1">
                <a:effectLst/>
                <a:latin typeface="Georgia"/>
                <a:cs typeface="Poppins"/>
              </a:rPr>
              <a:t>marjinal</a:t>
            </a:r>
            <a:r>
              <a:rPr lang="en-US" sz="1000" u="none" strike="noStrike" dirty="0">
                <a:effectLst/>
                <a:latin typeface="Georgia"/>
                <a:cs typeface="Poppins"/>
              </a:rPr>
              <a:t> </a:t>
            </a:r>
            <a:r>
              <a:rPr lang="en-US" sz="1000" u="none" strike="noStrike" dirty="0" err="1">
                <a:effectLst/>
                <a:latin typeface="Georgia"/>
                <a:cs typeface="Poppins"/>
              </a:rPr>
              <a:t>payları</a:t>
            </a:r>
            <a:r>
              <a:rPr lang="en-US" sz="1000" u="none" strike="noStrike" dirty="0">
                <a:effectLst/>
                <a:latin typeface="Georgia"/>
                <a:cs typeface="Poppins"/>
              </a:rPr>
              <a:t> </a:t>
            </a:r>
            <a:r>
              <a:rPr lang="en-US" sz="1000" u="none" strike="noStrike" dirty="0" err="1">
                <a:effectLst/>
                <a:latin typeface="Georgia"/>
                <a:cs typeface="Poppins"/>
              </a:rPr>
              <a:t>artırmaya</a:t>
            </a:r>
            <a:r>
              <a:rPr lang="en-US" sz="1000" u="none" strike="noStrike" dirty="0">
                <a:effectLst/>
                <a:latin typeface="Georgia"/>
                <a:cs typeface="Poppins"/>
              </a:rPr>
              <a:t> </a:t>
            </a:r>
            <a:r>
              <a:rPr lang="en-US" sz="1000" u="none" strike="noStrike" dirty="0" err="1">
                <a:effectLst/>
                <a:latin typeface="Georgia"/>
                <a:cs typeface="Poppins"/>
              </a:rPr>
              <a:t>devam</a:t>
            </a:r>
            <a:r>
              <a:rPr lang="en-US" sz="1000" u="none" strike="noStrike" dirty="0">
                <a:effectLst/>
                <a:latin typeface="Georgia"/>
                <a:cs typeface="Poppins"/>
              </a:rPr>
              <a:t> </a:t>
            </a:r>
            <a:r>
              <a:rPr lang="en-US" sz="1000" u="none" strike="noStrike" dirty="0" err="1">
                <a:effectLst/>
                <a:latin typeface="Georgia"/>
                <a:cs typeface="Poppins"/>
              </a:rPr>
              <a:t>etmek</a:t>
            </a:r>
            <a:r>
              <a:rPr lang="en-US" sz="1000" u="none" strike="noStrike" dirty="0">
                <a:effectLst/>
                <a:latin typeface="Georgia"/>
                <a:cs typeface="Poppins"/>
              </a:rPr>
              <a:t> </a:t>
            </a:r>
            <a:r>
              <a:rPr lang="en-US" sz="1000" u="none" strike="noStrike" dirty="0" err="1">
                <a:effectLst/>
                <a:latin typeface="Georgia"/>
                <a:cs typeface="Poppins"/>
              </a:rPr>
              <a:t>yerine</a:t>
            </a:r>
            <a:r>
              <a:rPr lang="en-US" sz="1000" u="none" strike="noStrike" dirty="0">
                <a:effectLst/>
                <a:latin typeface="Georgia"/>
                <a:cs typeface="Poppins"/>
              </a:rPr>
              <a:t> </a:t>
            </a:r>
            <a:r>
              <a:rPr lang="en-US" sz="1000" u="none" strike="noStrike" dirty="0" err="1">
                <a:effectLst/>
                <a:latin typeface="Georgia"/>
                <a:cs typeface="Poppins"/>
              </a:rPr>
              <a:t>kullanıcı</a:t>
            </a:r>
            <a:r>
              <a:rPr lang="en-US" sz="1000" u="none" strike="noStrike" dirty="0">
                <a:effectLst/>
                <a:latin typeface="Georgia"/>
                <a:cs typeface="Poppins"/>
              </a:rPr>
              <a:t> </a:t>
            </a:r>
            <a:r>
              <a:rPr lang="en-US" sz="1000" u="none" strike="noStrike" dirty="0" err="1">
                <a:effectLst/>
                <a:latin typeface="Georgia"/>
                <a:cs typeface="Poppins"/>
              </a:rPr>
              <a:t>tarafından</a:t>
            </a:r>
            <a:r>
              <a:rPr lang="en-US" sz="1000" u="none" strike="noStrike" dirty="0">
                <a:effectLst/>
                <a:latin typeface="Georgia"/>
                <a:cs typeface="Poppins"/>
              </a:rPr>
              <a:t> </a:t>
            </a:r>
            <a:r>
              <a:rPr lang="en-US" sz="1000" u="none" strike="noStrike" dirty="0" err="1">
                <a:effectLst/>
                <a:latin typeface="Georgia"/>
                <a:cs typeface="Poppins"/>
              </a:rPr>
              <a:t>oluşturulan</a:t>
            </a:r>
            <a:r>
              <a:rPr lang="en-US" sz="1000" u="none" strike="noStrike" dirty="0">
                <a:effectLst/>
                <a:latin typeface="Georgia"/>
                <a:cs typeface="Poppins"/>
              </a:rPr>
              <a:t> </a:t>
            </a:r>
            <a:r>
              <a:rPr lang="en-US" sz="1000" u="none" strike="noStrike" dirty="0" err="1">
                <a:effectLst/>
                <a:latin typeface="Georgia"/>
                <a:cs typeface="Poppins"/>
              </a:rPr>
              <a:t>içerik</a:t>
            </a:r>
            <a:r>
              <a:rPr lang="en-US" sz="1000" u="none" strike="noStrike" dirty="0">
                <a:effectLst/>
                <a:latin typeface="Georgia"/>
                <a:cs typeface="Poppins"/>
              </a:rPr>
              <a:t>.</a:t>
            </a:r>
            <a:endParaRPr lang="en-US" sz="1000" dirty="0">
              <a:latin typeface="Georgia"/>
              <a:cs typeface="Poppins"/>
            </a:endParaRPr>
          </a:p>
        </p:txBody>
      </p:sp>
      <p:sp>
        <p:nvSpPr>
          <p:cNvPr id="10" name="TextBox 9">
            <a:extLst>
              <a:ext uri="{FF2B5EF4-FFF2-40B4-BE49-F238E27FC236}">
                <a16:creationId xmlns:a16="http://schemas.microsoft.com/office/drawing/2014/main" id="{80F621AE-ED8C-B557-2971-57F0502A4435}"/>
              </a:ext>
            </a:extLst>
          </p:cNvPr>
          <p:cNvSpPr txBox="1"/>
          <p:nvPr/>
        </p:nvSpPr>
        <p:spPr>
          <a:xfrm>
            <a:off x="558800" y="9553785"/>
            <a:ext cx="5502543" cy="193707"/>
          </a:xfrm>
          <a:prstGeom prst="rect">
            <a:avLst/>
          </a:prstGeom>
          <a:noFill/>
        </p:spPr>
        <p:txBody>
          <a:bodyPr wrap="square" lIns="91440" tIns="45720" rIns="91440" bIns="45720" rtlCol="0" anchor="t">
            <a:spAutoFit/>
          </a:bodyPr>
          <a:lstStyle/>
          <a:p>
            <a:pPr>
              <a:lnSpc>
                <a:spcPct val="113000"/>
              </a:lnSpc>
            </a:pPr>
            <a:r>
              <a:rPr lang="en-US" sz="600" dirty="0" err="1">
                <a:solidFill>
                  <a:schemeClr val="bg1">
                    <a:lumMod val="75000"/>
                  </a:schemeClr>
                </a:solidFill>
                <a:latin typeface="Poppins"/>
                <a:cs typeface="Poppins"/>
              </a:rPr>
              <a:t>Kaynaklar</a:t>
            </a:r>
            <a:r>
              <a:rPr lang="en-US" sz="600" dirty="0">
                <a:solidFill>
                  <a:schemeClr val="bg1">
                    <a:lumMod val="75000"/>
                  </a:schemeClr>
                </a:solidFill>
                <a:latin typeface="Poppins"/>
                <a:cs typeface="Poppins"/>
              </a:rPr>
              <a:t>: GroupM</a:t>
            </a:r>
          </a:p>
        </p:txBody>
      </p:sp>
      <p:sp>
        <p:nvSpPr>
          <p:cNvPr id="19" name="TextBox 18">
            <a:extLst>
              <a:ext uri="{FF2B5EF4-FFF2-40B4-BE49-F238E27FC236}">
                <a16:creationId xmlns:a16="http://schemas.microsoft.com/office/drawing/2014/main" id="{29B12A45-C50D-D02F-5EB3-86F122E4A74F}"/>
              </a:ext>
            </a:extLst>
          </p:cNvPr>
          <p:cNvSpPr txBox="1"/>
          <p:nvPr/>
        </p:nvSpPr>
        <p:spPr>
          <a:xfrm>
            <a:off x="1163516" y="6333159"/>
            <a:ext cx="5934982" cy="236603"/>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En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Büyük</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Sesli</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Reklam</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Piyasaları</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(ABD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Hariç</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a:t>
            </a:r>
            <a:endParaRPr kumimoji="0" lang="en-US" sz="1000" b="1" u="none" strike="noStrike" kern="1200" cap="none" spc="0" normalizeH="0" baseline="0" noProof="0" dirty="0">
              <a:ln>
                <a:noFill/>
              </a:ln>
              <a:solidFill>
                <a:srgbClr val="092656"/>
              </a:solidFill>
              <a:effectLst/>
              <a:highlight>
                <a:srgbClr val="FFFF00"/>
              </a:highlight>
              <a:uLnTx/>
              <a:uFillTx/>
              <a:latin typeface="Poppins ExtraBold" pitchFamily="2" charset="77"/>
              <a:cs typeface="Poppins ExtraBold" pitchFamily="2" charset="77"/>
            </a:endParaRPr>
          </a:p>
        </p:txBody>
      </p:sp>
      <p:pic>
        <p:nvPicPr>
          <p:cNvPr id="21" name="Google Shape;429;p65" descr="GroupM_SingleColor_Logo_Navy_RGB.png">
            <a:extLst>
              <a:ext uri="{FF2B5EF4-FFF2-40B4-BE49-F238E27FC236}">
                <a16:creationId xmlns:a16="http://schemas.microsoft.com/office/drawing/2014/main" id="{7BDFE4D8-4692-584B-0FA4-B48D2935BDDA}"/>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6544869" y="6352256"/>
            <a:ext cx="524147" cy="149845"/>
          </a:xfrm>
          <a:prstGeom prst="rect">
            <a:avLst/>
          </a:prstGeom>
          <a:noFill/>
          <a:ln>
            <a:noFill/>
          </a:ln>
        </p:spPr>
      </p:pic>
      <p:sp>
        <p:nvSpPr>
          <p:cNvPr id="37" name="TextBox 36">
            <a:extLst>
              <a:ext uri="{FF2B5EF4-FFF2-40B4-BE49-F238E27FC236}">
                <a16:creationId xmlns:a16="http://schemas.microsoft.com/office/drawing/2014/main" id="{ABD0D74F-369B-4B87-ADC0-38275B7E6779}"/>
              </a:ext>
            </a:extLst>
          </p:cNvPr>
          <p:cNvSpPr txBox="1"/>
          <p:nvPr/>
        </p:nvSpPr>
        <p:spPr>
          <a:xfrm>
            <a:off x="4892039" y="5539740"/>
            <a:ext cx="1323566" cy="234038"/>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ts val="1100"/>
              </a:lnSpc>
              <a:spcBef>
                <a:spcPts val="0"/>
              </a:spcBef>
              <a:spcAft>
                <a:spcPts val="0"/>
              </a:spcAft>
              <a:buClrTx/>
              <a:buSzTx/>
              <a:buFontTx/>
              <a:buNone/>
              <a:tabLst/>
              <a:defRPr/>
            </a:pP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Anahtar</a:t>
            </a:r>
            <a:r>
              <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rPr>
              <a:t> </a:t>
            </a: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Bİlgi</a:t>
            </a:r>
            <a:endPar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endParaRPr>
          </a:p>
        </p:txBody>
      </p:sp>
      <p:grpSp>
        <p:nvGrpSpPr>
          <p:cNvPr id="38" name="Group 37">
            <a:extLst>
              <a:ext uri="{FF2B5EF4-FFF2-40B4-BE49-F238E27FC236}">
                <a16:creationId xmlns:a16="http://schemas.microsoft.com/office/drawing/2014/main" id="{CCE45EF4-06BD-0AE8-263C-497144DAF6E3}"/>
              </a:ext>
            </a:extLst>
          </p:cNvPr>
          <p:cNvGrpSpPr/>
          <p:nvPr/>
        </p:nvGrpSpPr>
        <p:grpSpPr>
          <a:xfrm>
            <a:off x="4911373" y="5859780"/>
            <a:ext cx="1719918" cy="215444"/>
            <a:chOff x="3806433" y="5454020"/>
            <a:chExt cx="1719918" cy="215444"/>
          </a:xfrm>
        </p:grpSpPr>
        <p:sp>
          <p:nvSpPr>
            <p:cNvPr id="43" name="TextBox 42">
              <a:extLst>
                <a:ext uri="{FF2B5EF4-FFF2-40B4-BE49-F238E27FC236}">
                  <a16:creationId xmlns:a16="http://schemas.microsoft.com/office/drawing/2014/main" id="{436B9D69-E06A-3EDF-09EA-256343D6BE32}"/>
                </a:ext>
              </a:extLst>
            </p:cNvPr>
            <p:cNvSpPr txBox="1"/>
            <p:nvPr/>
          </p:nvSpPr>
          <p:spPr>
            <a:xfrm>
              <a:off x="3806433" y="5454020"/>
              <a:ext cx="968535" cy="215444"/>
            </a:xfrm>
            <a:prstGeom prst="rect">
              <a:avLst/>
            </a:prstGeom>
            <a:noFill/>
          </p:spPr>
          <p:txBody>
            <a:bodyPr wrap="none" rtlCol="0">
              <a:spAutoFit/>
            </a:bodyPr>
            <a:lstStyle/>
            <a:p>
              <a:r>
                <a:rPr lang="en-US" sz="800" dirty="0" err="1">
                  <a:latin typeface="Poppins" pitchFamily="2" charset="77"/>
                  <a:cs typeface="Poppins" pitchFamily="2" charset="77"/>
                </a:rPr>
                <a:t>Geleneksel</a:t>
              </a:r>
              <a:r>
                <a:rPr lang="en-US" sz="800" dirty="0">
                  <a:latin typeface="Poppins" pitchFamily="2" charset="77"/>
                  <a:cs typeface="Poppins" pitchFamily="2" charset="77"/>
                </a:rPr>
                <a:t> </a:t>
              </a:r>
              <a:r>
                <a:rPr lang="en-US" sz="800" dirty="0" err="1">
                  <a:latin typeface="Poppins" pitchFamily="2" charset="77"/>
                  <a:cs typeface="Poppins" pitchFamily="2" charset="77"/>
                </a:rPr>
                <a:t>ses</a:t>
              </a:r>
              <a:r>
                <a:rPr lang="en-US" sz="800" dirty="0">
                  <a:latin typeface="Poppins" pitchFamily="2" charset="77"/>
                  <a:cs typeface="Poppins" pitchFamily="2" charset="77"/>
                </a:rPr>
                <a:t> </a:t>
              </a:r>
            </a:p>
          </p:txBody>
        </p:sp>
        <p:sp>
          <p:nvSpPr>
            <p:cNvPr id="44" name="TextBox 43">
              <a:extLst>
                <a:ext uri="{FF2B5EF4-FFF2-40B4-BE49-F238E27FC236}">
                  <a16:creationId xmlns:a16="http://schemas.microsoft.com/office/drawing/2014/main" id="{019BF858-EEEB-F993-5F6F-F391EE2845EC}"/>
                </a:ext>
              </a:extLst>
            </p:cNvPr>
            <p:cNvSpPr txBox="1"/>
            <p:nvPr/>
          </p:nvSpPr>
          <p:spPr>
            <a:xfrm>
              <a:off x="4855975" y="5454020"/>
              <a:ext cx="670376" cy="215444"/>
            </a:xfrm>
            <a:prstGeom prst="rect">
              <a:avLst/>
            </a:prstGeom>
            <a:noFill/>
          </p:spPr>
          <p:txBody>
            <a:bodyPr wrap="none" rtlCol="0">
              <a:spAutoFit/>
            </a:bodyPr>
            <a:lstStyle/>
            <a:p>
              <a:r>
                <a:rPr lang="en-US" sz="800" dirty="0" err="1">
                  <a:latin typeface="Poppins" pitchFamily="2" charset="77"/>
                  <a:cs typeface="Poppins" pitchFamily="2" charset="77"/>
                </a:rPr>
                <a:t>Dijital</a:t>
              </a:r>
              <a:r>
                <a:rPr lang="en-US" sz="800" dirty="0">
                  <a:latin typeface="Poppins" pitchFamily="2" charset="77"/>
                  <a:cs typeface="Poppins" pitchFamily="2" charset="77"/>
                </a:rPr>
                <a:t> </a:t>
              </a:r>
              <a:r>
                <a:rPr lang="en-US" sz="800" dirty="0" err="1">
                  <a:latin typeface="Poppins" pitchFamily="2" charset="77"/>
                  <a:cs typeface="Poppins" pitchFamily="2" charset="77"/>
                </a:rPr>
                <a:t>Ses</a:t>
              </a:r>
              <a:endParaRPr lang="en-US" sz="800" dirty="0">
                <a:latin typeface="Poppins" pitchFamily="2" charset="77"/>
                <a:cs typeface="Poppins" pitchFamily="2" charset="77"/>
              </a:endParaRPr>
            </a:p>
          </p:txBody>
        </p:sp>
      </p:grpSp>
      <p:grpSp>
        <p:nvGrpSpPr>
          <p:cNvPr id="48" name="Group 47">
            <a:extLst>
              <a:ext uri="{FF2B5EF4-FFF2-40B4-BE49-F238E27FC236}">
                <a16:creationId xmlns:a16="http://schemas.microsoft.com/office/drawing/2014/main" id="{00681D70-9084-5DFC-B938-ACCB5E8C51DF}"/>
              </a:ext>
            </a:extLst>
          </p:cNvPr>
          <p:cNvGrpSpPr/>
          <p:nvPr/>
        </p:nvGrpSpPr>
        <p:grpSpPr>
          <a:xfrm>
            <a:off x="4991140" y="5769316"/>
            <a:ext cx="2042120" cy="45719"/>
            <a:chOff x="4689784" y="9440214"/>
            <a:chExt cx="2042120" cy="45719"/>
          </a:xfrm>
        </p:grpSpPr>
        <p:sp>
          <p:nvSpPr>
            <p:cNvPr id="49" name="Rectangle 48">
              <a:extLst>
                <a:ext uri="{FF2B5EF4-FFF2-40B4-BE49-F238E27FC236}">
                  <a16:creationId xmlns:a16="http://schemas.microsoft.com/office/drawing/2014/main" id="{4D6FEF2D-A865-BF25-F5E3-6F4786A612E9}"/>
                </a:ext>
              </a:extLst>
            </p:cNvPr>
            <p:cNvSpPr/>
            <p:nvPr/>
          </p:nvSpPr>
          <p:spPr>
            <a:xfrm>
              <a:off x="4689784" y="9440214"/>
              <a:ext cx="1021060"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6BE5E4B4-D422-CAC1-881C-B3AADA23DAE2}"/>
                </a:ext>
              </a:extLst>
            </p:cNvPr>
            <p:cNvSpPr/>
            <p:nvPr/>
          </p:nvSpPr>
          <p:spPr>
            <a:xfrm>
              <a:off x="5710844" y="9440214"/>
              <a:ext cx="1021060" cy="457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74419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A3BA22-AE65-44A1-EC00-0EF2B62AB877}"/>
            </a:ext>
          </a:extLst>
        </p:cNvPr>
        <p:cNvGrpSpPr/>
        <p:nvPr/>
      </p:nvGrpSpPr>
      <p:grpSpPr>
        <a:xfrm>
          <a:off x="0" y="0"/>
          <a:ext cx="0" cy="0"/>
          <a:chOff x="0" y="0"/>
          <a:chExt cx="0" cy="0"/>
        </a:xfrm>
      </p:grpSpPr>
      <p:sp>
        <p:nvSpPr>
          <p:cNvPr id="91" name="Oval 90">
            <a:extLst>
              <a:ext uri="{FF2B5EF4-FFF2-40B4-BE49-F238E27FC236}">
                <a16:creationId xmlns:a16="http://schemas.microsoft.com/office/drawing/2014/main" id="{E9903BEF-4463-AD47-651B-CA087300CFE1}"/>
              </a:ext>
            </a:extLst>
          </p:cNvPr>
          <p:cNvSpPr/>
          <p:nvPr/>
        </p:nvSpPr>
        <p:spPr>
          <a:xfrm>
            <a:off x="495301" y="1627157"/>
            <a:ext cx="6812162" cy="6812162"/>
          </a:xfrm>
          <a:prstGeom prst="ellipse">
            <a:avLst/>
          </a:prstGeom>
          <a:solidFill>
            <a:schemeClr val="accent1">
              <a:alpha val="595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D3F7CD66-4E94-CFF0-0E25-D487E9528192}"/>
              </a:ext>
            </a:extLst>
          </p:cNvPr>
          <p:cNvSpPr txBox="1"/>
          <p:nvPr/>
        </p:nvSpPr>
        <p:spPr>
          <a:xfrm>
            <a:off x="9072748" y="6044540"/>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2F47F8DB-1265-BDC3-F874-FDBA97FD2688}"/>
              </a:ext>
            </a:extLst>
          </p:cNvPr>
          <p:cNvSpPr txBox="1"/>
          <p:nvPr/>
        </p:nvSpPr>
        <p:spPr>
          <a:xfrm>
            <a:off x="-957431" y="4077148"/>
            <a:ext cx="184731" cy="369332"/>
          </a:xfrm>
          <a:prstGeom prst="rect">
            <a:avLst/>
          </a:prstGeom>
          <a:noFill/>
        </p:spPr>
        <p:txBody>
          <a:bodyPr wrap="none" rtlCol="0">
            <a:spAutoFit/>
          </a:bodyPr>
          <a:lstStyle/>
          <a:p>
            <a:endParaRPr lang="en-US" dirty="0"/>
          </a:p>
        </p:txBody>
      </p:sp>
      <p:sp>
        <p:nvSpPr>
          <p:cNvPr id="25" name="Slide Number Placeholder 4">
            <a:extLst>
              <a:ext uri="{FF2B5EF4-FFF2-40B4-BE49-F238E27FC236}">
                <a16:creationId xmlns:a16="http://schemas.microsoft.com/office/drawing/2014/main" id="{5D9F8CEE-005C-973B-D9E6-5C3A0E6D8F71}"/>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chemeClr val="bg1">
                    <a:alpha val="19000"/>
                  </a:scheme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28</a:t>
            </a:fld>
            <a:endParaRPr kumimoji="0" lang="en-US" sz="700" b="0" i="0" u="none" strike="noStrike" kern="1200" cap="none" spc="0" normalizeH="0" baseline="0" noProof="0" dirty="0">
              <a:ln>
                <a:noFill/>
              </a:ln>
              <a:solidFill>
                <a:schemeClr val="bg1">
                  <a:alpha val="19000"/>
                </a:schemeClr>
              </a:solidFill>
              <a:effectLst/>
              <a:uLnTx/>
              <a:uFillTx/>
              <a:latin typeface="Poppins" pitchFamily="2" charset="77"/>
              <a:cs typeface="Poppins" pitchFamily="2" charset="77"/>
              <a:sym typeface="Poppins"/>
            </a:endParaRPr>
          </a:p>
        </p:txBody>
      </p:sp>
      <p:pic>
        <p:nvPicPr>
          <p:cNvPr id="74" name="Picture 73" descr="A blue and black logo&#10;&#10;Description automatically generated">
            <a:extLst>
              <a:ext uri="{FF2B5EF4-FFF2-40B4-BE49-F238E27FC236}">
                <a16:creationId xmlns:a16="http://schemas.microsoft.com/office/drawing/2014/main" id="{103B541E-459A-67A1-961D-63107E2A952E}"/>
              </a:ext>
            </a:extLst>
          </p:cNvPr>
          <p:cNvPicPr>
            <a:picLocks noChangeAspect="1"/>
          </p:cNvPicPr>
          <p:nvPr/>
        </p:nvPicPr>
        <p:blipFill>
          <a:blip r:embed="rId3"/>
          <a:stretch>
            <a:fillRect/>
          </a:stretch>
        </p:blipFill>
        <p:spPr>
          <a:xfrm>
            <a:off x="6495752" y="331145"/>
            <a:ext cx="897270" cy="256160"/>
          </a:xfrm>
          <a:prstGeom prst="rect">
            <a:avLst/>
          </a:prstGeom>
        </p:spPr>
      </p:pic>
      <p:grpSp>
        <p:nvGrpSpPr>
          <p:cNvPr id="21" name="Group 20">
            <a:extLst>
              <a:ext uri="{FF2B5EF4-FFF2-40B4-BE49-F238E27FC236}">
                <a16:creationId xmlns:a16="http://schemas.microsoft.com/office/drawing/2014/main" id="{E2A0810F-FF92-190E-AEF9-0E099968836C}"/>
              </a:ext>
            </a:extLst>
          </p:cNvPr>
          <p:cNvGrpSpPr/>
          <p:nvPr/>
        </p:nvGrpSpPr>
        <p:grpSpPr>
          <a:xfrm>
            <a:off x="6847677" y="4917003"/>
            <a:ext cx="471750" cy="4184806"/>
            <a:chOff x="1472335" y="3189472"/>
            <a:chExt cx="471750" cy="4184806"/>
          </a:xfrm>
        </p:grpSpPr>
        <p:grpSp>
          <p:nvGrpSpPr>
            <p:cNvPr id="22" name="Group 21">
              <a:extLst>
                <a:ext uri="{FF2B5EF4-FFF2-40B4-BE49-F238E27FC236}">
                  <a16:creationId xmlns:a16="http://schemas.microsoft.com/office/drawing/2014/main" id="{D50BBFE3-ADFE-AE59-D897-6B0F09F74E54}"/>
                </a:ext>
              </a:extLst>
            </p:cNvPr>
            <p:cNvGrpSpPr/>
            <p:nvPr/>
          </p:nvGrpSpPr>
          <p:grpSpPr>
            <a:xfrm rot="16200000">
              <a:off x="659993" y="6090186"/>
              <a:ext cx="2096434" cy="471750"/>
              <a:chOff x="88616" y="8213726"/>
              <a:chExt cx="755712" cy="170255"/>
            </a:xfrm>
          </p:grpSpPr>
          <p:grpSp>
            <p:nvGrpSpPr>
              <p:cNvPr id="40" name="Group 39">
                <a:extLst>
                  <a:ext uri="{FF2B5EF4-FFF2-40B4-BE49-F238E27FC236}">
                    <a16:creationId xmlns:a16="http://schemas.microsoft.com/office/drawing/2014/main" id="{7CA69BF3-A20A-0199-D665-3EDC9066BCE5}"/>
                  </a:ext>
                </a:extLst>
              </p:cNvPr>
              <p:cNvGrpSpPr/>
              <p:nvPr/>
            </p:nvGrpSpPr>
            <p:grpSpPr>
              <a:xfrm>
                <a:off x="88616" y="8213726"/>
                <a:ext cx="755712" cy="170255"/>
                <a:chOff x="88616" y="8157882"/>
                <a:chExt cx="755712" cy="226099"/>
              </a:xfrm>
            </p:grpSpPr>
            <p:cxnSp>
              <p:nvCxnSpPr>
                <p:cNvPr id="50" name="Straight Connector 49">
                  <a:extLst>
                    <a:ext uri="{FF2B5EF4-FFF2-40B4-BE49-F238E27FC236}">
                      <a16:creationId xmlns:a16="http://schemas.microsoft.com/office/drawing/2014/main" id="{316ACD33-AD90-10B9-91C8-8CDD9EDF5968}"/>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168BC63-EACE-3873-D4A2-9DC1E9EFB924}"/>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B46FB1A-9F87-5518-0F79-84CD6BADE9BA}"/>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4C578C2-5059-D8A3-C5B2-D5A1A88332B7}"/>
                  </a:ext>
                </a:extLst>
              </p:cNvPr>
              <p:cNvGrpSpPr/>
              <p:nvPr/>
            </p:nvGrpSpPr>
            <p:grpSpPr>
              <a:xfrm>
                <a:off x="173130" y="8308975"/>
                <a:ext cx="605163" cy="75006"/>
                <a:chOff x="173130" y="8289549"/>
                <a:chExt cx="605163" cy="94432"/>
              </a:xfrm>
            </p:grpSpPr>
            <p:cxnSp>
              <p:nvCxnSpPr>
                <p:cNvPr id="42" name="Straight Connector 41">
                  <a:extLst>
                    <a:ext uri="{FF2B5EF4-FFF2-40B4-BE49-F238E27FC236}">
                      <a16:creationId xmlns:a16="http://schemas.microsoft.com/office/drawing/2014/main" id="{93C2B4C5-FD32-482D-1297-F310EA2C1861}"/>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4173A8D-14CB-55B8-001B-51F4CF0330E6}"/>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F02DC2B-8307-34CC-0750-9A1F5DF0860B}"/>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21F2744-2254-C683-EAA4-55EF91237620}"/>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1C13A66-16EB-422B-EF85-287C7EF9F221}"/>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8AFF075-9537-E9A4-4FDE-B83344922B63}"/>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39C1AE6-1595-DDDD-32A5-A592D054B3B7}"/>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7F77887-926A-7E07-DF05-2A7BCC831B75}"/>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0813B735-7E73-8B17-280A-DCF0B2A09D2A}"/>
                </a:ext>
              </a:extLst>
            </p:cNvPr>
            <p:cNvGrpSpPr/>
            <p:nvPr/>
          </p:nvGrpSpPr>
          <p:grpSpPr>
            <a:xfrm rot="16200000">
              <a:off x="777219" y="3884588"/>
              <a:ext cx="1861982" cy="471750"/>
              <a:chOff x="173130" y="8213726"/>
              <a:chExt cx="671198" cy="170255"/>
            </a:xfrm>
          </p:grpSpPr>
          <p:grpSp>
            <p:nvGrpSpPr>
              <p:cNvPr id="24" name="Group 23">
                <a:extLst>
                  <a:ext uri="{FF2B5EF4-FFF2-40B4-BE49-F238E27FC236}">
                    <a16:creationId xmlns:a16="http://schemas.microsoft.com/office/drawing/2014/main" id="{6C9E0E74-6174-ED50-FB17-C3F201B8AA11}"/>
                  </a:ext>
                </a:extLst>
              </p:cNvPr>
              <p:cNvGrpSpPr/>
              <p:nvPr/>
            </p:nvGrpSpPr>
            <p:grpSpPr>
              <a:xfrm>
                <a:off x="466298" y="8213726"/>
                <a:ext cx="378030" cy="170255"/>
                <a:chOff x="466298" y="8157882"/>
                <a:chExt cx="378030" cy="226099"/>
              </a:xfrm>
            </p:grpSpPr>
            <p:cxnSp>
              <p:nvCxnSpPr>
                <p:cNvPr id="38" name="Straight Connector 37">
                  <a:extLst>
                    <a:ext uri="{FF2B5EF4-FFF2-40B4-BE49-F238E27FC236}">
                      <a16:creationId xmlns:a16="http://schemas.microsoft.com/office/drawing/2014/main" id="{FA999A71-0C42-BD6D-5007-6C2AC59BE186}"/>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5DAF63-485E-642C-965C-82D6488D81A7}"/>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089D316B-3F80-7547-3A91-88D5B9213630}"/>
                  </a:ext>
                </a:extLst>
              </p:cNvPr>
              <p:cNvGrpSpPr/>
              <p:nvPr/>
            </p:nvGrpSpPr>
            <p:grpSpPr>
              <a:xfrm>
                <a:off x="173130" y="8308975"/>
                <a:ext cx="605163" cy="75006"/>
                <a:chOff x="173130" y="8289549"/>
                <a:chExt cx="605163" cy="94432"/>
              </a:xfrm>
            </p:grpSpPr>
            <p:cxnSp>
              <p:nvCxnSpPr>
                <p:cNvPr id="27" name="Straight Connector 26">
                  <a:extLst>
                    <a:ext uri="{FF2B5EF4-FFF2-40B4-BE49-F238E27FC236}">
                      <a16:creationId xmlns:a16="http://schemas.microsoft.com/office/drawing/2014/main" id="{73BE92FA-0348-98BB-5ABE-3E7808414658}"/>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3F7081F-E999-95D7-ED66-CA710A9532A5}"/>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A9AA43-0C1E-7A30-E40F-14A8A35706A7}"/>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8D56AF7-FE08-5F3D-8DC9-D5228AD807E8}"/>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3FAF24F-9514-B4CE-CD90-F90CB4DE2368}"/>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7A9B63B-0599-BBCB-E0BF-0B2FFC01B9BE}"/>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6A72114-29AF-C84F-AEDB-C884D2514832}"/>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D31ED9A-CF3E-BA1B-DC4A-777DD72B7170}"/>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46" name="Group 145">
            <a:extLst>
              <a:ext uri="{FF2B5EF4-FFF2-40B4-BE49-F238E27FC236}">
                <a16:creationId xmlns:a16="http://schemas.microsoft.com/office/drawing/2014/main" id="{65DCE2DC-0DBC-CCD0-F7AE-1DF2F58DB4BF}"/>
              </a:ext>
            </a:extLst>
          </p:cNvPr>
          <p:cNvGrpSpPr/>
          <p:nvPr/>
        </p:nvGrpSpPr>
        <p:grpSpPr>
          <a:xfrm>
            <a:off x="5284632" y="1269333"/>
            <a:ext cx="920268" cy="920268"/>
            <a:chOff x="2585193" y="867598"/>
            <a:chExt cx="920268" cy="920268"/>
          </a:xfrm>
        </p:grpSpPr>
        <p:sp>
          <p:nvSpPr>
            <p:cNvPr id="98" name="Rectangle 97">
              <a:extLst>
                <a:ext uri="{FF2B5EF4-FFF2-40B4-BE49-F238E27FC236}">
                  <a16:creationId xmlns:a16="http://schemas.microsoft.com/office/drawing/2014/main" id="{F82E5B01-F459-3CB1-0A1D-A84DE017AF63}"/>
                </a:ext>
              </a:extLst>
            </p:cNvPr>
            <p:cNvSpPr/>
            <p:nvPr/>
          </p:nvSpPr>
          <p:spPr>
            <a:xfrm>
              <a:off x="2585193" y="867598"/>
              <a:ext cx="920268" cy="92026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8" name="TextBox 117">
              <a:extLst>
                <a:ext uri="{FF2B5EF4-FFF2-40B4-BE49-F238E27FC236}">
                  <a16:creationId xmlns:a16="http://schemas.microsoft.com/office/drawing/2014/main" id="{FF987C95-0174-0EB4-CF73-86948325E41D}"/>
                </a:ext>
              </a:extLst>
            </p:cNvPr>
            <p:cNvSpPr txBox="1"/>
            <p:nvPr/>
          </p:nvSpPr>
          <p:spPr>
            <a:xfrm>
              <a:off x="2650721" y="1118684"/>
              <a:ext cx="832926" cy="52322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800" b="0" i="0" u="none" strike="noStrike" kern="1200" cap="none" normalizeH="0" baseline="0" noProof="0" dirty="0">
                  <a:ln>
                    <a:noFill/>
                  </a:ln>
                  <a:effectLst/>
                  <a:uLnTx/>
                  <a:uFillTx/>
                  <a:latin typeface="Poppins Light" pitchFamily="2" charset="77"/>
                  <a:ea typeface="+mn-ea"/>
                  <a:cs typeface="Poppins Light" pitchFamily="2" charset="77"/>
                </a:rPr>
                <a:t>Pr</a:t>
              </a:r>
              <a:endParaRPr kumimoji="0" lang="en-US" sz="28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140" name="TextBox 139">
              <a:extLst>
                <a:ext uri="{FF2B5EF4-FFF2-40B4-BE49-F238E27FC236}">
                  <a16:creationId xmlns:a16="http://schemas.microsoft.com/office/drawing/2014/main" id="{24E4810D-B9B2-2C16-7F40-19277F213240}"/>
                </a:ext>
              </a:extLst>
            </p:cNvPr>
            <p:cNvSpPr txBox="1"/>
            <p:nvPr/>
          </p:nvSpPr>
          <p:spPr>
            <a:xfrm>
              <a:off x="2675063" y="1552181"/>
              <a:ext cx="519040" cy="215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800" u="none" strike="noStrike" kern="1200" cap="none" normalizeH="0" baseline="0" noProof="0" dirty="0" err="1">
                  <a:ln>
                    <a:noFill/>
                  </a:ln>
                  <a:effectLst/>
                  <a:uLnTx/>
                  <a:uFillTx/>
                  <a:latin typeface="Poppins" pitchFamily="2" charset="77"/>
                  <a:cs typeface="Poppins" pitchFamily="2" charset="77"/>
                </a:rPr>
                <a:t>Basın</a:t>
              </a:r>
              <a:endParaRPr kumimoji="0" lang="en-US" sz="800" u="none" strike="noStrike" kern="1200" cap="none" normalizeH="0" baseline="30000" noProof="0" dirty="0">
                <a:ln>
                  <a:noFill/>
                </a:ln>
                <a:effectLst/>
                <a:uLnTx/>
                <a:uFillTx/>
                <a:latin typeface="Poppins" pitchFamily="2" charset="77"/>
                <a:cs typeface="Poppins" pitchFamily="2" charset="77"/>
              </a:endParaRPr>
            </a:p>
          </p:txBody>
        </p:sp>
      </p:grpSp>
      <p:sp>
        <p:nvSpPr>
          <p:cNvPr id="148" name="TextBox 147">
            <a:extLst>
              <a:ext uri="{FF2B5EF4-FFF2-40B4-BE49-F238E27FC236}">
                <a16:creationId xmlns:a16="http://schemas.microsoft.com/office/drawing/2014/main" id="{10D52D81-3AAF-EBDE-7850-487F33548C9D}"/>
              </a:ext>
            </a:extLst>
          </p:cNvPr>
          <p:cNvSpPr txBox="1"/>
          <p:nvPr/>
        </p:nvSpPr>
        <p:spPr>
          <a:xfrm>
            <a:off x="1799063" y="7458168"/>
            <a:ext cx="4090108" cy="560923"/>
          </a:xfrm>
          <a:prstGeom prst="rect">
            <a:avLst/>
          </a:prstGeom>
          <a:noFill/>
        </p:spPr>
        <p:txBody>
          <a:bodyPr wrap="square">
            <a:spAutoFit/>
          </a:bodyPr>
          <a:lstStyle/>
          <a:p>
            <a:pPr>
              <a:lnSpc>
                <a:spcPct val="110000"/>
              </a:lnSpc>
              <a:defRPr/>
            </a:pPr>
            <a:r>
              <a:rPr kumimoji="0" lang="en-US" sz="1400" u="none" strike="noStrike" kern="1200" cap="none" spc="40" normalizeH="0" baseline="0" noProof="0" dirty="0" err="1">
                <a:ln>
                  <a:noFill/>
                </a:ln>
                <a:effectLst/>
                <a:uLnTx/>
                <a:uFillTx/>
                <a:latin typeface="Poppins" pitchFamily="2" charset="77"/>
                <a:cs typeface="Poppins" pitchFamily="2" charset="77"/>
              </a:rPr>
              <a:t>Basılı</a:t>
            </a:r>
            <a:r>
              <a:rPr kumimoji="0" lang="en-US" sz="1400" u="none" strike="noStrike" kern="1200" cap="none" spc="40" normalizeH="0" baseline="0" noProof="0" dirty="0">
                <a:ln>
                  <a:noFill/>
                </a:ln>
                <a:effectLst/>
                <a:uLnTx/>
                <a:uFillTx/>
                <a:latin typeface="Poppins" pitchFamily="2" charset="77"/>
                <a:cs typeface="Poppins" pitchFamily="2" charset="77"/>
              </a:rPr>
              <a:t> </a:t>
            </a:r>
            <a:r>
              <a:rPr kumimoji="0" lang="en-US" sz="1400" u="none" strike="noStrike" kern="1200" cap="none" spc="40" normalizeH="0" baseline="0" noProof="0" dirty="0" err="1">
                <a:ln>
                  <a:noFill/>
                </a:ln>
                <a:effectLst/>
                <a:uLnTx/>
                <a:uFillTx/>
                <a:latin typeface="Poppins" pitchFamily="2" charset="77"/>
                <a:cs typeface="Poppins" pitchFamily="2" charset="77"/>
              </a:rPr>
              <a:t>gazete</a:t>
            </a:r>
            <a:r>
              <a:rPr kumimoji="0" lang="en-US" sz="1400" u="none" strike="noStrike" kern="1200" cap="none" spc="40" normalizeH="0" baseline="0" noProof="0" dirty="0">
                <a:ln>
                  <a:noFill/>
                </a:ln>
                <a:effectLst/>
                <a:uLnTx/>
                <a:uFillTx/>
                <a:latin typeface="Poppins" pitchFamily="2" charset="77"/>
                <a:cs typeface="Poppins" pitchFamily="2" charset="77"/>
              </a:rPr>
              <a:t> </a:t>
            </a:r>
            <a:r>
              <a:rPr kumimoji="0" lang="en-US" sz="1400" u="none" strike="noStrike" kern="1200" cap="none" spc="40" normalizeH="0" baseline="0" noProof="0" dirty="0" err="1">
                <a:ln>
                  <a:noFill/>
                </a:ln>
                <a:effectLst/>
                <a:uLnTx/>
                <a:uFillTx/>
                <a:latin typeface="Poppins" pitchFamily="2" charset="77"/>
                <a:cs typeface="Poppins" pitchFamily="2" charset="77"/>
              </a:rPr>
              <a:t>ve</a:t>
            </a:r>
            <a:r>
              <a:rPr kumimoji="0" lang="en-US" sz="1400" u="none" strike="noStrike" kern="1200" cap="none" spc="40" normalizeH="0" baseline="0" noProof="0" dirty="0">
                <a:ln>
                  <a:noFill/>
                </a:ln>
                <a:effectLst/>
                <a:uLnTx/>
                <a:uFillTx/>
                <a:latin typeface="Poppins" pitchFamily="2" charset="77"/>
                <a:cs typeface="Poppins" pitchFamily="2" charset="77"/>
              </a:rPr>
              <a:t> </a:t>
            </a:r>
            <a:r>
              <a:rPr kumimoji="0" lang="en-US" sz="1400" u="none" strike="noStrike" kern="1200" cap="none" spc="40" normalizeH="0" baseline="0" noProof="0" dirty="0" err="1">
                <a:ln>
                  <a:noFill/>
                </a:ln>
                <a:effectLst/>
                <a:uLnTx/>
                <a:uFillTx/>
                <a:latin typeface="Poppins" pitchFamily="2" charset="77"/>
                <a:cs typeface="Poppins" pitchFamily="2" charset="77"/>
              </a:rPr>
              <a:t>dergilerin</a:t>
            </a:r>
            <a:r>
              <a:rPr kumimoji="0" lang="en-US" sz="1400" u="none" strike="noStrike" kern="1200" cap="none" spc="40" normalizeH="0" baseline="0" noProof="0" dirty="0">
                <a:ln>
                  <a:noFill/>
                </a:ln>
                <a:effectLst/>
                <a:uLnTx/>
                <a:uFillTx/>
                <a:latin typeface="Poppins" pitchFamily="2" charset="77"/>
                <a:cs typeface="Poppins" pitchFamily="2" charset="77"/>
              </a:rPr>
              <a:t> hem </a:t>
            </a:r>
            <a:r>
              <a:rPr kumimoji="0" lang="en-US" sz="1400" u="none" strike="noStrike" kern="1200" cap="none" spc="40" normalizeH="0" baseline="0" noProof="0" dirty="0" err="1">
                <a:ln>
                  <a:noFill/>
                </a:ln>
                <a:effectLst/>
                <a:uLnTx/>
                <a:uFillTx/>
                <a:latin typeface="Poppins" pitchFamily="2" charset="77"/>
                <a:cs typeface="Poppins" pitchFamily="2" charset="77"/>
              </a:rPr>
              <a:t>geleneksel</a:t>
            </a:r>
            <a:r>
              <a:rPr kumimoji="0" lang="en-US" sz="1400" u="none" strike="noStrike" kern="1200" cap="none" spc="40" normalizeH="0" baseline="0" noProof="0" dirty="0">
                <a:ln>
                  <a:noFill/>
                </a:ln>
                <a:effectLst/>
                <a:uLnTx/>
                <a:uFillTx/>
                <a:latin typeface="Poppins" pitchFamily="2" charset="77"/>
                <a:cs typeface="Poppins" pitchFamily="2" charset="77"/>
              </a:rPr>
              <a:t> hem de </a:t>
            </a:r>
            <a:r>
              <a:rPr kumimoji="0" lang="en-US" sz="1400" u="none" strike="noStrike" kern="1200" cap="none" spc="40" normalizeH="0" baseline="0" noProof="0" dirty="0" err="1">
                <a:ln>
                  <a:noFill/>
                </a:ln>
                <a:effectLst/>
                <a:uLnTx/>
                <a:uFillTx/>
                <a:latin typeface="Poppins" pitchFamily="2" charset="77"/>
                <a:cs typeface="Poppins" pitchFamily="2" charset="77"/>
              </a:rPr>
              <a:t>dijital</a:t>
            </a:r>
            <a:r>
              <a:rPr kumimoji="0" lang="en-US" sz="1400" u="none" strike="noStrike" kern="1200" cap="none" spc="40" normalizeH="0" baseline="0" noProof="0" dirty="0">
                <a:ln>
                  <a:noFill/>
                </a:ln>
                <a:effectLst/>
                <a:uLnTx/>
                <a:uFillTx/>
                <a:latin typeface="Poppins" pitchFamily="2" charset="77"/>
                <a:cs typeface="Poppins" pitchFamily="2" charset="77"/>
              </a:rPr>
              <a:t> </a:t>
            </a:r>
            <a:r>
              <a:rPr kumimoji="0" lang="en-US" sz="1400" u="none" strike="noStrike" kern="1200" cap="none" spc="40" normalizeH="0" baseline="0" noProof="0" dirty="0" err="1">
                <a:ln>
                  <a:noFill/>
                </a:ln>
                <a:effectLst/>
                <a:uLnTx/>
                <a:uFillTx/>
                <a:latin typeface="Poppins" pitchFamily="2" charset="77"/>
                <a:cs typeface="Poppins" pitchFamily="2" charset="77"/>
              </a:rPr>
              <a:t>formlarını</a:t>
            </a:r>
            <a:r>
              <a:rPr kumimoji="0" lang="en-US" sz="1400" u="none" strike="noStrike" kern="1200" cap="none" spc="40" normalizeH="0" baseline="0" noProof="0" dirty="0">
                <a:ln>
                  <a:noFill/>
                </a:ln>
                <a:effectLst/>
                <a:uLnTx/>
                <a:uFillTx/>
                <a:latin typeface="Poppins" pitchFamily="2" charset="77"/>
                <a:cs typeface="Poppins" pitchFamily="2" charset="77"/>
              </a:rPr>
              <a:t> </a:t>
            </a:r>
            <a:r>
              <a:rPr kumimoji="0" lang="en-US" sz="1400" u="none" strike="noStrike" kern="1200" cap="none" spc="40" normalizeH="0" baseline="0" noProof="0" dirty="0" err="1">
                <a:ln>
                  <a:noFill/>
                </a:ln>
                <a:effectLst/>
                <a:uLnTx/>
                <a:uFillTx/>
                <a:latin typeface="Poppins" pitchFamily="2" charset="77"/>
                <a:cs typeface="Poppins" pitchFamily="2" charset="77"/>
              </a:rPr>
              <a:t>içerir</a:t>
            </a:r>
            <a:r>
              <a:rPr kumimoji="0" lang="en-US" sz="1400" u="none" strike="noStrike" kern="1200" cap="none" spc="40" normalizeH="0" baseline="0" noProof="0" dirty="0">
                <a:ln>
                  <a:noFill/>
                </a:ln>
                <a:effectLst/>
                <a:uLnTx/>
                <a:uFillTx/>
                <a:latin typeface="Poppins" pitchFamily="2" charset="77"/>
                <a:cs typeface="Poppins" pitchFamily="2" charset="77"/>
              </a:rPr>
              <a:t>.</a:t>
            </a:r>
          </a:p>
        </p:txBody>
      </p:sp>
      <p:grpSp>
        <p:nvGrpSpPr>
          <p:cNvPr id="4" name="Group 3">
            <a:extLst>
              <a:ext uri="{FF2B5EF4-FFF2-40B4-BE49-F238E27FC236}">
                <a16:creationId xmlns:a16="http://schemas.microsoft.com/office/drawing/2014/main" id="{F38AF357-4556-0842-DCC9-AE88B092C755}"/>
              </a:ext>
            </a:extLst>
          </p:cNvPr>
          <p:cNvGrpSpPr/>
          <p:nvPr/>
        </p:nvGrpSpPr>
        <p:grpSpPr>
          <a:xfrm>
            <a:off x="6853473" y="9317238"/>
            <a:ext cx="473767" cy="474462"/>
            <a:chOff x="8094113" y="5776238"/>
            <a:chExt cx="3738441" cy="3743928"/>
          </a:xfrm>
        </p:grpSpPr>
        <p:sp>
          <p:nvSpPr>
            <p:cNvPr id="7" name="Freeform 6">
              <a:extLst>
                <a:ext uri="{FF2B5EF4-FFF2-40B4-BE49-F238E27FC236}">
                  <a16:creationId xmlns:a16="http://schemas.microsoft.com/office/drawing/2014/main" id="{E8BD9199-172D-E061-1AF4-009737F4DBD6}"/>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86A38E44-111E-FA7B-E737-E9361F8AB7CE}"/>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8869238E-9270-6442-7D4D-425856B9A879}"/>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1A683C4A-79DD-23AF-DF85-9C1E8842B5DE}"/>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endParaRPr lang="en-US" dirty="0"/>
            </a:p>
          </p:txBody>
        </p:sp>
      </p:grpSp>
      <p:grpSp>
        <p:nvGrpSpPr>
          <p:cNvPr id="12" name="Group 11">
            <a:extLst>
              <a:ext uri="{FF2B5EF4-FFF2-40B4-BE49-F238E27FC236}">
                <a16:creationId xmlns:a16="http://schemas.microsoft.com/office/drawing/2014/main" id="{76546373-C5D8-65ED-499F-33E3F20AFC13}"/>
              </a:ext>
            </a:extLst>
          </p:cNvPr>
          <p:cNvGrpSpPr/>
          <p:nvPr/>
        </p:nvGrpSpPr>
        <p:grpSpPr>
          <a:xfrm>
            <a:off x="1577022" y="2721163"/>
            <a:ext cx="4618359" cy="4616074"/>
            <a:chOff x="625350" y="1428466"/>
            <a:chExt cx="4618359" cy="4616074"/>
          </a:xfrm>
        </p:grpSpPr>
        <p:grpSp>
          <p:nvGrpSpPr>
            <p:cNvPr id="13" name="Group 12">
              <a:extLst>
                <a:ext uri="{FF2B5EF4-FFF2-40B4-BE49-F238E27FC236}">
                  <a16:creationId xmlns:a16="http://schemas.microsoft.com/office/drawing/2014/main" id="{E60FA92A-67BA-593F-5996-FD16B3E7C309}"/>
                </a:ext>
              </a:extLst>
            </p:cNvPr>
            <p:cNvGrpSpPr/>
            <p:nvPr/>
          </p:nvGrpSpPr>
          <p:grpSpPr>
            <a:xfrm>
              <a:off x="627632" y="1428466"/>
              <a:ext cx="4616077" cy="4616074"/>
              <a:chOff x="1136193" y="1004490"/>
              <a:chExt cx="6190488" cy="6190488"/>
            </a:xfrm>
          </p:grpSpPr>
          <p:sp>
            <p:nvSpPr>
              <p:cNvPr id="15" name="Rectangle 14">
                <a:extLst>
                  <a:ext uri="{FF2B5EF4-FFF2-40B4-BE49-F238E27FC236}">
                    <a16:creationId xmlns:a16="http://schemas.microsoft.com/office/drawing/2014/main" id="{86A1D0B8-1C8D-937C-C1B8-325E62F7C6FE}"/>
                  </a:ext>
                </a:extLst>
              </p:cNvPr>
              <p:cNvSpPr/>
              <p:nvPr/>
            </p:nvSpPr>
            <p:spPr>
              <a:xfrm>
                <a:off x="1136193" y="1004490"/>
                <a:ext cx="6190488" cy="6190488"/>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TextBox 15">
                <a:extLst>
                  <a:ext uri="{FF2B5EF4-FFF2-40B4-BE49-F238E27FC236}">
                    <a16:creationId xmlns:a16="http://schemas.microsoft.com/office/drawing/2014/main" id="{45AC1079-181B-F88B-AEC5-ACF734A34AA9}"/>
                  </a:ext>
                </a:extLst>
              </p:cNvPr>
              <p:cNvSpPr txBox="1"/>
              <p:nvPr/>
            </p:nvSpPr>
            <p:spPr>
              <a:xfrm>
                <a:off x="1393479" y="2238972"/>
                <a:ext cx="3333160" cy="4251331"/>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kumimoji="0" lang="en-US" sz="20000" b="0" i="0" u="none" strike="noStrike" kern="1200" cap="none" spc="-300" normalizeH="0" baseline="0" noProof="0" dirty="0">
                    <a:ln>
                      <a:noFill/>
                    </a:ln>
                    <a:solidFill>
                      <a:schemeClr val="accent1"/>
                    </a:solidFill>
                    <a:effectLst/>
                    <a:uLnTx/>
                    <a:uFillTx/>
                    <a:latin typeface="Poppins Light" pitchFamily="2" charset="77"/>
                    <a:ea typeface="+mn-ea"/>
                    <a:cs typeface="Poppins Light" pitchFamily="2" charset="77"/>
                  </a:rPr>
                  <a:t>Pr</a:t>
                </a:r>
              </a:p>
            </p:txBody>
          </p:sp>
          <p:sp>
            <p:nvSpPr>
              <p:cNvPr id="17" name="TextBox 16">
                <a:extLst>
                  <a:ext uri="{FF2B5EF4-FFF2-40B4-BE49-F238E27FC236}">
                    <a16:creationId xmlns:a16="http://schemas.microsoft.com/office/drawing/2014/main" id="{F36AECE0-5574-E1EB-4E5B-B4300542323A}"/>
                  </a:ext>
                </a:extLst>
              </p:cNvPr>
              <p:cNvSpPr txBox="1"/>
              <p:nvPr/>
            </p:nvSpPr>
            <p:spPr>
              <a:xfrm>
                <a:off x="1514807" y="5711898"/>
                <a:ext cx="4744294" cy="1104107"/>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lang="en-US" sz="4000" dirty="0" err="1">
                    <a:solidFill>
                      <a:schemeClr val="accent1"/>
                    </a:solidFill>
                    <a:latin typeface="Poppins Light" pitchFamily="2" charset="77"/>
                    <a:cs typeface="Poppins Light" pitchFamily="2" charset="77"/>
                  </a:rPr>
                  <a:t>Bası</a:t>
                </a:r>
                <a:r>
                  <a:rPr lang="tr-TR" sz="4000" dirty="0">
                    <a:solidFill>
                      <a:schemeClr val="accent1"/>
                    </a:solidFill>
                    <a:latin typeface="Poppins Light" pitchFamily="2" charset="77"/>
                    <a:cs typeface="Poppins Light" pitchFamily="2" charset="77"/>
                  </a:rPr>
                  <a:t>n</a:t>
                </a:r>
                <a:endParaRPr kumimoji="0" lang="en-US" sz="4000" b="0" i="0" u="none" strike="noStrike" kern="1200" cap="none" spc="0" normalizeH="0" baseline="0" noProof="0" dirty="0">
                  <a:ln>
                    <a:noFill/>
                  </a:ln>
                  <a:solidFill>
                    <a:schemeClr val="accent1"/>
                  </a:solidFill>
                  <a:effectLst/>
                  <a:uLnTx/>
                  <a:uFillTx/>
                  <a:latin typeface="Poppins Light" pitchFamily="2" charset="77"/>
                  <a:ea typeface="+mn-ea"/>
                  <a:cs typeface="Poppins Light" pitchFamily="2" charset="77"/>
                </a:endParaRPr>
              </a:p>
            </p:txBody>
          </p:sp>
          <p:sp>
            <p:nvSpPr>
              <p:cNvPr id="18" name="TextBox 17">
                <a:extLst>
                  <a:ext uri="{FF2B5EF4-FFF2-40B4-BE49-F238E27FC236}">
                    <a16:creationId xmlns:a16="http://schemas.microsoft.com/office/drawing/2014/main" id="{A510C9AC-D398-AE89-AD39-31FD9E8B53E6}"/>
                  </a:ext>
                </a:extLst>
              </p:cNvPr>
              <p:cNvSpPr txBox="1"/>
              <p:nvPr/>
            </p:nvSpPr>
            <p:spPr>
              <a:xfrm>
                <a:off x="1496947" y="1392042"/>
                <a:ext cx="2738969" cy="1238252"/>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kumimoji="0" lang="en-US" sz="6600" b="0" i="0" u="none" strike="noStrike" kern="1200" cap="none" spc="-150" normalizeH="0" baseline="0" noProof="0" dirty="0">
                    <a:ln>
                      <a:noFill/>
                    </a:ln>
                    <a:solidFill>
                      <a:schemeClr val="accent1"/>
                    </a:solidFill>
                    <a:effectLst/>
                    <a:uLnTx/>
                    <a:uFillTx/>
                    <a:latin typeface="Poppins Light" pitchFamily="2" charset="77"/>
                    <a:ea typeface="+mn-ea"/>
                    <a:cs typeface="Poppins Light" pitchFamily="2" charset="77"/>
                  </a:rPr>
                  <a:t>-3.0</a:t>
                </a:r>
                <a:r>
                  <a:rPr kumimoji="0" lang="en-US" sz="6600" b="0" i="0" u="none" strike="noStrike" kern="1200" cap="none" spc="-150" normalizeH="0" baseline="30000" noProof="0" dirty="0">
                    <a:ln>
                      <a:noFill/>
                    </a:ln>
                    <a:solidFill>
                      <a:schemeClr val="accent1"/>
                    </a:solidFill>
                    <a:effectLst/>
                    <a:uLnTx/>
                    <a:uFillTx/>
                    <a:latin typeface="Poppins Light" pitchFamily="2" charset="77"/>
                    <a:ea typeface="+mn-ea"/>
                    <a:cs typeface="Poppins Light" pitchFamily="2" charset="77"/>
                  </a:rPr>
                  <a:t>%</a:t>
                </a:r>
              </a:p>
            </p:txBody>
          </p:sp>
        </p:grpSp>
        <p:sp>
          <p:nvSpPr>
            <p:cNvPr id="14" name="Rectangle 13">
              <a:extLst>
                <a:ext uri="{FF2B5EF4-FFF2-40B4-BE49-F238E27FC236}">
                  <a16:creationId xmlns:a16="http://schemas.microsoft.com/office/drawing/2014/main" id="{A6E14642-5CE7-2C98-D21F-59EC1EE17E28}"/>
                </a:ext>
              </a:extLst>
            </p:cNvPr>
            <p:cNvSpPr/>
            <p:nvPr/>
          </p:nvSpPr>
          <p:spPr>
            <a:xfrm>
              <a:off x="625350" y="5865827"/>
              <a:ext cx="4616074" cy="178713"/>
            </a:xfrm>
            <a:prstGeom prst="rect">
              <a:avLst/>
            </a:prstGeom>
            <a:solidFill>
              <a:schemeClr val="accent1"/>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cxnSp>
        <p:nvCxnSpPr>
          <p:cNvPr id="60" name="Straight Connector 59">
            <a:extLst>
              <a:ext uri="{FF2B5EF4-FFF2-40B4-BE49-F238E27FC236}">
                <a16:creationId xmlns:a16="http://schemas.microsoft.com/office/drawing/2014/main" id="{EB4F46F3-7858-9F4D-2BBA-5B6BE4B04E0E}"/>
              </a:ext>
            </a:extLst>
          </p:cNvPr>
          <p:cNvCxnSpPr>
            <a:cxnSpLocks/>
          </p:cNvCxnSpPr>
          <p:nvPr/>
        </p:nvCxnSpPr>
        <p:spPr>
          <a:xfrm>
            <a:off x="0" y="490497"/>
            <a:ext cx="508453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Slide Number Placeholder 5">
            <a:extLst>
              <a:ext uri="{FF2B5EF4-FFF2-40B4-BE49-F238E27FC236}">
                <a16:creationId xmlns:a16="http://schemas.microsoft.com/office/drawing/2014/main" id="{E91A0697-68B0-9FF7-0252-CC28ABF85AD7}"/>
              </a:ext>
            </a:extLst>
          </p:cNvPr>
          <p:cNvSpPr txBox="1">
            <a:spLocks/>
          </p:cNvSpPr>
          <p:nvPr/>
        </p:nvSpPr>
        <p:spPr>
          <a:xfrm>
            <a:off x="495301" y="241591"/>
            <a:ext cx="4641648"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BASIM</a:t>
            </a:r>
            <a:endParaRPr lang="en-US" sz="600" b="1" spc="40" dirty="0">
              <a:solidFill>
                <a:schemeClr val="accent6"/>
              </a:solidFill>
              <a:latin typeface="Poppins" pitchFamily="2" charset="77"/>
              <a:cs typeface="Poppins" pitchFamily="2" charset="77"/>
            </a:endParaRPr>
          </a:p>
        </p:txBody>
      </p:sp>
      <p:grpSp>
        <p:nvGrpSpPr>
          <p:cNvPr id="5" name="Group 4">
            <a:extLst>
              <a:ext uri="{FF2B5EF4-FFF2-40B4-BE49-F238E27FC236}">
                <a16:creationId xmlns:a16="http://schemas.microsoft.com/office/drawing/2014/main" id="{CBD64331-17A6-8C70-CF4F-6ACDC140FC49}"/>
              </a:ext>
            </a:extLst>
          </p:cNvPr>
          <p:cNvGrpSpPr/>
          <p:nvPr/>
        </p:nvGrpSpPr>
        <p:grpSpPr>
          <a:xfrm>
            <a:off x="1139453" y="8527441"/>
            <a:ext cx="601591" cy="605544"/>
            <a:chOff x="2671529" y="8871433"/>
            <a:chExt cx="920268" cy="926316"/>
          </a:xfrm>
          <a:solidFill>
            <a:schemeClr val="accent1"/>
          </a:solidFill>
        </p:grpSpPr>
        <p:sp>
          <p:nvSpPr>
            <p:cNvPr id="28" name="Rectangle 27">
              <a:extLst>
                <a:ext uri="{FF2B5EF4-FFF2-40B4-BE49-F238E27FC236}">
                  <a16:creationId xmlns:a16="http://schemas.microsoft.com/office/drawing/2014/main" id="{C1AB6E57-78A4-4069-7603-EAE1FE681793}"/>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63" name="TextBox 62">
              <a:extLst>
                <a:ext uri="{FF2B5EF4-FFF2-40B4-BE49-F238E27FC236}">
                  <a16:creationId xmlns:a16="http://schemas.microsoft.com/office/drawing/2014/main" id="{1DB1F54C-6FCA-DD1E-C963-B22F66858306}"/>
                </a:ext>
              </a:extLst>
            </p:cNvPr>
            <p:cNvSpPr txBox="1"/>
            <p:nvPr/>
          </p:nvSpPr>
          <p:spPr>
            <a:xfrm>
              <a:off x="2748210" y="8871974"/>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95" name="TextBox 94">
              <a:extLst>
                <a:ext uri="{FF2B5EF4-FFF2-40B4-BE49-F238E27FC236}">
                  <a16:creationId xmlns:a16="http://schemas.microsoft.com/office/drawing/2014/main" id="{12A89E93-1F22-7AE4-D564-175B10F6F0C0}"/>
                </a:ext>
              </a:extLst>
            </p:cNvPr>
            <p:cNvSpPr txBox="1"/>
            <p:nvPr/>
          </p:nvSpPr>
          <p:spPr>
            <a:xfrm>
              <a:off x="2737058" y="9116854"/>
              <a:ext cx="511640"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Tv</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96" name="TextBox 95">
              <a:extLst>
                <a:ext uri="{FF2B5EF4-FFF2-40B4-BE49-F238E27FC236}">
                  <a16:creationId xmlns:a16="http://schemas.microsoft.com/office/drawing/2014/main" id="{0586B539-E628-8C85-02A0-CD3F3E9544B7}"/>
                </a:ext>
              </a:extLst>
            </p:cNvPr>
            <p:cNvSpPr txBox="1"/>
            <p:nvPr/>
          </p:nvSpPr>
          <p:spPr>
            <a:xfrm>
              <a:off x="2761400" y="9515261"/>
              <a:ext cx="614114"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Televizyon</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20" name="Group 119">
            <a:extLst>
              <a:ext uri="{FF2B5EF4-FFF2-40B4-BE49-F238E27FC236}">
                <a16:creationId xmlns:a16="http://schemas.microsoft.com/office/drawing/2014/main" id="{1CBEA62E-EABE-8089-AAC0-B4B7CDD41810}"/>
              </a:ext>
            </a:extLst>
          </p:cNvPr>
          <p:cNvGrpSpPr/>
          <p:nvPr/>
        </p:nvGrpSpPr>
        <p:grpSpPr>
          <a:xfrm>
            <a:off x="495300" y="9190112"/>
            <a:ext cx="601591" cy="605543"/>
            <a:chOff x="2671529" y="8871433"/>
            <a:chExt cx="920268" cy="926314"/>
          </a:xfrm>
          <a:solidFill>
            <a:schemeClr val="accent1"/>
          </a:solidFill>
        </p:grpSpPr>
        <p:sp>
          <p:nvSpPr>
            <p:cNvPr id="121" name="Rectangle 120">
              <a:extLst>
                <a:ext uri="{FF2B5EF4-FFF2-40B4-BE49-F238E27FC236}">
                  <a16:creationId xmlns:a16="http://schemas.microsoft.com/office/drawing/2014/main" id="{0FE9D4C4-5D2E-FCC3-C195-976E0668FF66}"/>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23" name="TextBox 122">
              <a:extLst>
                <a:ext uri="{FF2B5EF4-FFF2-40B4-BE49-F238E27FC236}">
                  <a16:creationId xmlns:a16="http://schemas.microsoft.com/office/drawing/2014/main" id="{B826D4A1-8DE8-007A-B427-E2BB4A65CF9B}"/>
                </a:ext>
              </a:extLst>
            </p:cNvPr>
            <p:cNvSpPr txBox="1"/>
            <p:nvPr/>
          </p:nvSpPr>
          <p:spPr>
            <a:xfrm>
              <a:off x="2748210" y="8871974"/>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24" name="TextBox 123">
              <a:extLst>
                <a:ext uri="{FF2B5EF4-FFF2-40B4-BE49-F238E27FC236}">
                  <a16:creationId xmlns:a16="http://schemas.microsoft.com/office/drawing/2014/main" id="{160745DA-E801-4BE9-9CC3-268A0DA868A3}"/>
                </a:ext>
              </a:extLst>
            </p:cNvPr>
            <p:cNvSpPr txBox="1"/>
            <p:nvPr/>
          </p:nvSpPr>
          <p:spPr>
            <a:xfrm>
              <a:off x="2737059" y="9116854"/>
              <a:ext cx="511641"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Au</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25" name="TextBox 124">
              <a:extLst>
                <a:ext uri="{FF2B5EF4-FFF2-40B4-BE49-F238E27FC236}">
                  <a16:creationId xmlns:a16="http://schemas.microsoft.com/office/drawing/2014/main" id="{17AF9C06-CB38-CFD6-55F7-689A10646C16}"/>
                </a:ext>
              </a:extLst>
            </p:cNvPr>
            <p:cNvSpPr txBox="1"/>
            <p:nvPr/>
          </p:nvSpPr>
          <p:spPr>
            <a:xfrm>
              <a:off x="2761400" y="9515259"/>
              <a:ext cx="362364"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Ses</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45" name="Group 144">
            <a:extLst>
              <a:ext uri="{FF2B5EF4-FFF2-40B4-BE49-F238E27FC236}">
                <a16:creationId xmlns:a16="http://schemas.microsoft.com/office/drawing/2014/main" id="{FC9FA520-AD2D-1DDB-7E14-70B78745BC47}"/>
              </a:ext>
            </a:extLst>
          </p:cNvPr>
          <p:cNvGrpSpPr/>
          <p:nvPr/>
        </p:nvGrpSpPr>
        <p:grpSpPr>
          <a:xfrm>
            <a:off x="1791009" y="9190109"/>
            <a:ext cx="601591" cy="605544"/>
            <a:chOff x="2671529" y="8871433"/>
            <a:chExt cx="920268" cy="926316"/>
          </a:xfrm>
          <a:solidFill>
            <a:schemeClr val="accent1"/>
          </a:solidFill>
        </p:grpSpPr>
        <p:sp>
          <p:nvSpPr>
            <p:cNvPr id="149" name="Rectangle 148">
              <a:extLst>
                <a:ext uri="{FF2B5EF4-FFF2-40B4-BE49-F238E27FC236}">
                  <a16:creationId xmlns:a16="http://schemas.microsoft.com/office/drawing/2014/main" id="{000B3489-E23D-3FC8-7957-8FFC6C8EB74F}"/>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50" name="TextBox 149">
              <a:extLst>
                <a:ext uri="{FF2B5EF4-FFF2-40B4-BE49-F238E27FC236}">
                  <a16:creationId xmlns:a16="http://schemas.microsoft.com/office/drawing/2014/main" id="{C9FC701B-944D-06E4-8197-3483078753AC}"/>
                </a:ext>
              </a:extLst>
            </p:cNvPr>
            <p:cNvSpPr txBox="1"/>
            <p:nvPr/>
          </p:nvSpPr>
          <p:spPr>
            <a:xfrm>
              <a:off x="2748211" y="8871975"/>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51" name="TextBox 150">
              <a:extLst>
                <a:ext uri="{FF2B5EF4-FFF2-40B4-BE49-F238E27FC236}">
                  <a16:creationId xmlns:a16="http://schemas.microsoft.com/office/drawing/2014/main" id="{E89CF084-1B96-E910-93FC-8EBE8D648E3C}"/>
                </a:ext>
              </a:extLst>
            </p:cNvPr>
            <p:cNvSpPr txBox="1"/>
            <p:nvPr/>
          </p:nvSpPr>
          <p:spPr>
            <a:xfrm>
              <a:off x="2737058" y="9116854"/>
              <a:ext cx="842598"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Cn</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52" name="TextBox 151">
              <a:extLst>
                <a:ext uri="{FF2B5EF4-FFF2-40B4-BE49-F238E27FC236}">
                  <a16:creationId xmlns:a16="http://schemas.microsoft.com/office/drawing/2014/main" id="{67AE384C-2B4E-063B-D6BC-EC5C09A01E08}"/>
                </a:ext>
              </a:extLst>
            </p:cNvPr>
            <p:cNvSpPr txBox="1"/>
            <p:nvPr/>
          </p:nvSpPr>
          <p:spPr>
            <a:xfrm>
              <a:off x="2761399" y="9515261"/>
              <a:ext cx="699335"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Sinema</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53" name="Group 152">
            <a:extLst>
              <a:ext uri="{FF2B5EF4-FFF2-40B4-BE49-F238E27FC236}">
                <a16:creationId xmlns:a16="http://schemas.microsoft.com/office/drawing/2014/main" id="{6E200FFD-F805-18D6-F520-011EEF659AD1}"/>
              </a:ext>
            </a:extLst>
          </p:cNvPr>
          <p:cNvGrpSpPr/>
          <p:nvPr/>
        </p:nvGrpSpPr>
        <p:grpSpPr>
          <a:xfrm>
            <a:off x="495300" y="8527444"/>
            <a:ext cx="601591" cy="605543"/>
            <a:chOff x="2671529" y="8871433"/>
            <a:chExt cx="920268" cy="926314"/>
          </a:xfrm>
          <a:solidFill>
            <a:schemeClr val="accent1"/>
          </a:solidFill>
        </p:grpSpPr>
        <p:sp>
          <p:nvSpPr>
            <p:cNvPr id="154" name="Rectangle 153">
              <a:extLst>
                <a:ext uri="{FF2B5EF4-FFF2-40B4-BE49-F238E27FC236}">
                  <a16:creationId xmlns:a16="http://schemas.microsoft.com/office/drawing/2014/main" id="{610A8049-8CD3-6B8D-D955-E70C7D233580}"/>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55" name="TextBox 154">
              <a:extLst>
                <a:ext uri="{FF2B5EF4-FFF2-40B4-BE49-F238E27FC236}">
                  <a16:creationId xmlns:a16="http://schemas.microsoft.com/office/drawing/2014/main" id="{65FB31DF-61EB-5D3F-A718-3BD08668B9AE}"/>
                </a:ext>
              </a:extLst>
            </p:cNvPr>
            <p:cNvSpPr txBox="1"/>
            <p:nvPr/>
          </p:nvSpPr>
          <p:spPr>
            <a:xfrm>
              <a:off x="2748210" y="8871974"/>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56" name="TextBox 155">
              <a:extLst>
                <a:ext uri="{FF2B5EF4-FFF2-40B4-BE49-F238E27FC236}">
                  <a16:creationId xmlns:a16="http://schemas.microsoft.com/office/drawing/2014/main" id="{A03EB8AA-2DE9-E055-9100-E6A2AFD4FD7E}"/>
                </a:ext>
              </a:extLst>
            </p:cNvPr>
            <p:cNvSpPr txBox="1"/>
            <p:nvPr/>
          </p:nvSpPr>
          <p:spPr>
            <a:xfrm>
              <a:off x="2737059" y="9116854"/>
              <a:ext cx="511641"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Dg</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57" name="TextBox 156">
              <a:extLst>
                <a:ext uri="{FF2B5EF4-FFF2-40B4-BE49-F238E27FC236}">
                  <a16:creationId xmlns:a16="http://schemas.microsoft.com/office/drawing/2014/main" id="{B0078198-7C9C-B805-7EEF-3C329858754B}"/>
                </a:ext>
              </a:extLst>
            </p:cNvPr>
            <p:cNvSpPr txBox="1"/>
            <p:nvPr/>
          </p:nvSpPr>
          <p:spPr>
            <a:xfrm>
              <a:off x="2761400" y="9515259"/>
              <a:ext cx="487300"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Dijital</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sp>
        <p:nvSpPr>
          <p:cNvPr id="158" name="TextBox 157">
            <a:extLst>
              <a:ext uri="{FF2B5EF4-FFF2-40B4-BE49-F238E27FC236}">
                <a16:creationId xmlns:a16="http://schemas.microsoft.com/office/drawing/2014/main" id="{E03D6B9C-46D1-2BEE-3942-1FD8D38F5B6A}"/>
              </a:ext>
            </a:extLst>
          </p:cNvPr>
          <p:cNvSpPr txBox="1"/>
          <p:nvPr/>
        </p:nvSpPr>
        <p:spPr>
          <a:xfrm>
            <a:off x="4312021" y="1319271"/>
            <a:ext cx="566177" cy="41549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2025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Büyüme</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Yüzdesi</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159" name="TextBox 158">
            <a:extLst>
              <a:ext uri="{FF2B5EF4-FFF2-40B4-BE49-F238E27FC236}">
                <a16:creationId xmlns:a16="http://schemas.microsoft.com/office/drawing/2014/main" id="{6BEB8945-0DAA-BF9E-18E1-510C5405521B}"/>
              </a:ext>
            </a:extLst>
          </p:cNvPr>
          <p:cNvSpPr txBox="1"/>
          <p:nvPr/>
        </p:nvSpPr>
        <p:spPr>
          <a:xfrm>
            <a:off x="6622626" y="1320512"/>
            <a:ext cx="579503" cy="307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2025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Toplam</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Reklam</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Geliri</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60" name="Straight Arrow Connector 159">
            <a:extLst>
              <a:ext uri="{FF2B5EF4-FFF2-40B4-BE49-F238E27FC236}">
                <a16:creationId xmlns:a16="http://schemas.microsoft.com/office/drawing/2014/main" id="{BA7B585D-A135-9923-8177-98C69561C4D3}"/>
              </a:ext>
            </a:extLst>
          </p:cNvPr>
          <p:cNvCxnSpPr>
            <a:cxnSpLocks/>
          </p:cNvCxnSpPr>
          <p:nvPr/>
        </p:nvCxnSpPr>
        <p:spPr>
          <a:xfrm>
            <a:off x="4890782" y="1419698"/>
            <a:ext cx="345264"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70D2C33F-7DBB-5659-8749-3EEAE4DF5B88}"/>
              </a:ext>
            </a:extLst>
          </p:cNvPr>
          <p:cNvCxnSpPr>
            <a:cxnSpLocks/>
          </p:cNvCxnSpPr>
          <p:nvPr/>
        </p:nvCxnSpPr>
        <p:spPr>
          <a:xfrm flipH="1">
            <a:off x="6249890" y="1406765"/>
            <a:ext cx="334608"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BD0889FE-283D-F30B-5A84-002ACA80CF12}"/>
              </a:ext>
            </a:extLst>
          </p:cNvPr>
          <p:cNvSpPr txBox="1"/>
          <p:nvPr/>
        </p:nvSpPr>
        <p:spPr>
          <a:xfrm>
            <a:off x="6627542" y="1692958"/>
            <a:ext cx="628664" cy="307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Trend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Sembolü</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63" name="Straight Arrow Connector 162">
            <a:extLst>
              <a:ext uri="{FF2B5EF4-FFF2-40B4-BE49-F238E27FC236}">
                <a16:creationId xmlns:a16="http://schemas.microsoft.com/office/drawing/2014/main" id="{15D604F4-EB9A-50D2-91B7-9C790E7EF6FA}"/>
              </a:ext>
            </a:extLst>
          </p:cNvPr>
          <p:cNvCxnSpPr>
            <a:cxnSpLocks/>
          </p:cNvCxnSpPr>
          <p:nvPr/>
        </p:nvCxnSpPr>
        <p:spPr>
          <a:xfrm flipH="1">
            <a:off x="5918127" y="1789043"/>
            <a:ext cx="676541"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D95E9433-C575-D63A-7E2B-77A3CC89B5C0}"/>
              </a:ext>
            </a:extLst>
          </p:cNvPr>
          <p:cNvSpPr txBox="1"/>
          <p:nvPr/>
        </p:nvSpPr>
        <p:spPr>
          <a:xfrm>
            <a:off x="6627542" y="1966258"/>
            <a:ext cx="559839" cy="20005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Trend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Adı</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65" name="Straight Arrow Connector 164">
            <a:extLst>
              <a:ext uri="{FF2B5EF4-FFF2-40B4-BE49-F238E27FC236}">
                <a16:creationId xmlns:a16="http://schemas.microsoft.com/office/drawing/2014/main" id="{C55B6F8E-AD31-1FB6-3AF8-CDDDEDA31A41}"/>
              </a:ext>
            </a:extLst>
          </p:cNvPr>
          <p:cNvCxnSpPr>
            <a:cxnSpLocks/>
          </p:cNvCxnSpPr>
          <p:nvPr/>
        </p:nvCxnSpPr>
        <p:spPr>
          <a:xfrm flipH="1">
            <a:off x="5756787" y="2058723"/>
            <a:ext cx="835742"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22AFDA3B-92A6-7E34-3BAF-447B13626036}"/>
              </a:ext>
            </a:extLst>
          </p:cNvPr>
          <p:cNvSpPr txBox="1"/>
          <p:nvPr/>
        </p:nvSpPr>
        <p:spPr>
          <a:xfrm>
            <a:off x="5815385" y="1311614"/>
            <a:ext cx="451285" cy="184666"/>
          </a:xfrm>
          <a:prstGeom prst="rect">
            <a:avLst/>
          </a:prstGeom>
          <a:noFill/>
        </p:spPr>
        <p:txBody>
          <a:bodyPr wrap="square" lIns="0">
            <a:spAutoFit/>
          </a:bodyPr>
          <a:lstStyle/>
          <a:p>
            <a:pPr marL="0" marR="0" lvl="0" indent="0" algn="r"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a:ln>
                  <a:noFill/>
                </a:ln>
                <a:effectLst/>
                <a:uLnTx/>
                <a:uFillTx/>
                <a:latin typeface="Poppins Light" pitchFamily="2" charset="77"/>
                <a:ea typeface="+mn-ea"/>
                <a:cs typeface="Poppins Light" pitchFamily="2" charset="77"/>
              </a:rPr>
              <a:t>$48.1</a:t>
            </a:r>
            <a:r>
              <a:rPr lang="en-US" sz="500" dirty="0" err="1">
                <a:latin typeface="Poppins Light" pitchFamily="2" charset="77"/>
                <a:cs typeface="Poppins Light" pitchFamily="2" charset="77"/>
              </a:rPr>
              <a:t>Milyar</a:t>
            </a:r>
            <a:endParaRPr kumimoji="0" lang="en-US" sz="6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167" name="TextBox 166">
            <a:extLst>
              <a:ext uri="{FF2B5EF4-FFF2-40B4-BE49-F238E27FC236}">
                <a16:creationId xmlns:a16="http://schemas.microsoft.com/office/drawing/2014/main" id="{F8C58BF2-1C3F-8393-D929-81437EE6F8DD}"/>
              </a:ext>
            </a:extLst>
          </p:cNvPr>
          <p:cNvSpPr txBox="1"/>
          <p:nvPr/>
        </p:nvSpPr>
        <p:spPr>
          <a:xfrm>
            <a:off x="5373262" y="1304287"/>
            <a:ext cx="532587" cy="307777"/>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400" dirty="0">
                <a:latin typeface="Poppins Light" pitchFamily="2" charset="77"/>
                <a:cs typeface="Poppins Light" pitchFamily="2" charset="77"/>
              </a:rPr>
              <a:t>-3.0</a:t>
            </a:r>
            <a:r>
              <a:rPr kumimoji="0" lang="en-US" sz="1400" b="0" i="0" u="none" strike="noStrike" kern="1200" cap="none" normalizeH="0" baseline="30000" noProof="0" dirty="0">
                <a:ln>
                  <a:noFill/>
                </a:ln>
                <a:effectLst/>
                <a:uLnTx/>
                <a:uFillTx/>
                <a:latin typeface="Poppins Light" pitchFamily="2" charset="77"/>
                <a:ea typeface="+mn-ea"/>
                <a:cs typeface="Poppins Light" pitchFamily="2" charset="77"/>
              </a:rPr>
              <a:t>%</a:t>
            </a:r>
          </a:p>
        </p:txBody>
      </p:sp>
      <p:sp>
        <p:nvSpPr>
          <p:cNvPr id="168" name="TextBox 167">
            <a:extLst>
              <a:ext uri="{FF2B5EF4-FFF2-40B4-BE49-F238E27FC236}">
                <a16:creationId xmlns:a16="http://schemas.microsoft.com/office/drawing/2014/main" id="{037706B9-1B29-533D-E043-080D6C182279}"/>
              </a:ext>
            </a:extLst>
          </p:cNvPr>
          <p:cNvSpPr txBox="1"/>
          <p:nvPr/>
        </p:nvSpPr>
        <p:spPr>
          <a:xfrm>
            <a:off x="3901382" y="2706161"/>
            <a:ext cx="2163172" cy="784830"/>
          </a:xfrm>
          <a:prstGeom prst="rect">
            <a:avLst/>
          </a:prstGeom>
          <a:noFill/>
        </p:spPr>
        <p:txBody>
          <a:bodyPr wrap="square" lIns="0">
            <a:spAutoFit/>
          </a:bodyPr>
          <a:lstStyle/>
          <a:p>
            <a:pPr marL="0" marR="0" lvl="0" indent="0" algn="r" defTabSz="457200" rtl="0" eaLnBrk="1" fontAlgn="auto" latinLnBrk="0" hangingPunct="1">
              <a:lnSpc>
                <a:spcPts val="6000"/>
              </a:lnSpc>
              <a:spcBef>
                <a:spcPts val="0"/>
              </a:spcBef>
              <a:spcAft>
                <a:spcPts val="0"/>
              </a:spcAft>
              <a:buClrTx/>
              <a:buSzTx/>
              <a:buFontTx/>
              <a:buNone/>
              <a:tabLst/>
              <a:defRPr/>
            </a:pPr>
            <a:r>
              <a:rPr kumimoji="0" lang="en-US" sz="3000" b="0" i="0" u="none" strike="noStrike" kern="1200" cap="none" normalizeH="0" baseline="0" noProof="0" dirty="0">
                <a:ln>
                  <a:noFill/>
                </a:ln>
                <a:solidFill>
                  <a:schemeClr val="accent1"/>
                </a:solidFill>
                <a:effectLst/>
                <a:uLnTx/>
                <a:uFillTx/>
                <a:latin typeface="Poppins Light" pitchFamily="2" charset="77"/>
                <a:ea typeface="+mn-ea"/>
                <a:cs typeface="Poppins Light" pitchFamily="2" charset="77"/>
              </a:rPr>
              <a:t>$48.1</a:t>
            </a:r>
            <a:r>
              <a:rPr lang="en-US" sz="2000" dirty="0" err="1">
                <a:solidFill>
                  <a:schemeClr val="accent1"/>
                </a:solidFill>
                <a:latin typeface="Poppins Light" pitchFamily="2" charset="77"/>
                <a:cs typeface="Poppins Light" pitchFamily="2" charset="77"/>
              </a:rPr>
              <a:t>Milyar</a:t>
            </a:r>
            <a:endParaRPr kumimoji="0" lang="en-US" sz="3000" b="0" i="0" u="none" strike="noStrike" kern="1200" cap="none" normalizeH="0" baseline="30000" noProof="0" dirty="0">
              <a:ln>
                <a:noFill/>
              </a:ln>
              <a:solidFill>
                <a:schemeClr val="accent1"/>
              </a:solidFill>
              <a:effectLst/>
              <a:uLnTx/>
              <a:uFillTx/>
              <a:latin typeface="Poppins Light" pitchFamily="2" charset="77"/>
              <a:ea typeface="+mn-ea"/>
              <a:cs typeface="Poppins Light" pitchFamily="2" charset="77"/>
            </a:endParaRPr>
          </a:p>
        </p:txBody>
      </p:sp>
      <p:grpSp>
        <p:nvGrpSpPr>
          <p:cNvPr id="127" name="Group 126">
            <a:extLst>
              <a:ext uri="{FF2B5EF4-FFF2-40B4-BE49-F238E27FC236}">
                <a16:creationId xmlns:a16="http://schemas.microsoft.com/office/drawing/2014/main" id="{6725250B-50C5-EC8A-09A9-5098BCEA332C}"/>
              </a:ext>
            </a:extLst>
          </p:cNvPr>
          <p:cNvGrpSpPr/>
          <p:nvPr/>
        </p:nvGrpSpPr>
        <p:grpSpPr>
          <a:xfrm>
            <a:off x="1791009" y="8527441"/>
            <a:ext cx="601591" cy="605544"/>
            <a:chOff x="2671529" y="8871433"/>
            <a:chExt cx="920268" cy="926316"/>
          </a:xfrm>
          <a:solidFill>
            <a:schemeClr val="accent1"/>
          </a:solidFill>
        </p:grpSpPr>
        <p:sp>
          <p:nvSpPr>
            <p:cNvPr id="138" name="Rectangle 137">
              <a:extLst>
                <a:ext uri="{FF2B5EF4-FFF2-40B4-BE49-F238E27FC236}">
                  <a16:creationId xmlns:a16="http://schemas.microsoft.com/office/drawing/2014/main" id="{4F4B7960-EDF7-EEF8-B8C0-8F01613DDE35}"/>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41" name="TextBox 140">
              <a:extLst>
                <a:ext uri="{FF2B5EF4-FFF2-40B4-BE49-F238E27FC236}">
                  <a16:creationId xmlns:a16="http://schemas.microsoft.com/office/drawing/2014/main" id="{3A0F8385-EA9C-D9AD-26E2-AC294D32DE22}"/>
                </a:ext>
              </a:extLst>
            </p:cNvPr>
            <p:cNvSpPr txBox="1"/>
            <p:nvPr/>
          </p:nvSpPr>
          <p:spPr>
            <a:xfrm>
              <a:off x="2748211" y="8871975"/>
              <a:ext cx="538729" cy="388422"/>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a:cs typeface="Poppins Light"/>
                </a:rPr>
                <a:t>7.1</a:t>
              </a:r>
              <a:r>
                <a:rPr kumimoji="0" lang="en-US" sz="1000" b="0" i="0" u="none" strike="noStrike" kern="1200" cap="none" normalizeH="0" baseline="30000" noProof="0" dirty="0">
                  <a:ln>
                    <a:noFill/>
                  </a:ln>
                  <a:solidFill>
                    <a:schemeClr val="bg1"/>
                  </a:solidFill>
                  <a:effectLst/>
                  <a:uLnTx/>
                  <a:uFillTx/>
                  <a:latin typeface="Poppins Light"/>
                  <a:cs typeface="Poppins Light"/>
                </a:rPr>
                <a:t>%</a:t>
              </a:r>
            </a:p>
          </p:txBody>
        </p:sp>
        <p:sp>
          <p:nvSpPr>
            <p:cNvPr id="143" name="TextBox 142">
              <a:extLst>
                <a:ext uri="{FF2B5EF4-FFF2-40B4-BE49-F238E27FC236}">
                  <a16:creationId xmlns:a16="http://schemas.microsoft.com/office/drawing/2014/main" id="{5800DBCC-6DDA-B7C5-4E5E-600E4B78B227}"/>
                </a:ext>
              </a:extLst>
            </p:cNvPr>
            <p:cNvSpPr txBox="1"/>
            <p:nvPr/>
          </p:nvSpPr>
          <p:spPr>
            <a:xfrm>
              <a:off x="2737058" y="9116854"/>
              <a:ext cx="842598"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OOH</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44" name="TextBox 143">
              <a:extLst>
                <a:ext uri="{FF2B5EF4-FFF2-40B4-BE49-F238E27FC236}">
                  <a16:creationId xmlns:a16="http://schemas.microsoft.com/office/drawing/2014/main" id="{61B7E494-70E7-A1BE-DD07-C855587E6CAB}"/>
                </a:ext>
              </a:extLst>
            </p:cNvPr>
            <p:cNvSpPr txBox="1"/>
            <p:nvPr/>
          </p:nvSpPr>
          <p:spPr>
            <a:xfrm>
              <a:off x="2754983" y="9515261"/>
              <a:ext cx="805051"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Açık</a:t>
              </a:r>
              <a:r>
                <a:rPr kumimoji="0" lang="en-US" sz="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hava</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9" name="Group 18">
            <a:extLst>
              <a:ext uri="{FF2B5EF4-FFF2-40B4-BE49-F238E27FC236}">
                <a16:creationId xmlns:a16="http://schemas.microsoft.com/office/drawing/2014/main" id="{A4F58C02-8755-6361-8DC4-CCF122BAE72B}"/>
              </a:ext>
            </a:extLst>
          </p:cNvPr>
          <p:cNvGrpSpPr/>
          <p:nvPr/>
        </p:nvGrpSpPr>
        <p:grpSpPr>
          <a:xfrm>
            <a:off x="-106788" y="494488"/>
            <a:ext cx="3931004" cy="2036715"/>
            <a:chOff x="-106788" y="476791"/>
            <a:chExt cx="3931004" cy="2036715"/>
          </a:xfrm>
        </p:grpSpPr>
        <p:grpSp>
          <p:nvGrpSpPr>
            <p:cNvPr id="54" name="Group 53">
              <a:extLst>
                <a:ext uri="{FF2B5EF4-FFF2-40B4-BE49-F238E27FC236}">
                  <a16:creationId xmlns:a16="http://schemas.microsoft.com/office/drawing/2014/main" id="{1FBB41DA-10F6-B655-536E-A534E7EFA588}"/>
                </a:ext>
              </a:extLst>
            </p:cNvPr>
            <p:cNvGrpSpPr/>
            <p:nvPr/>
          </p:nvGrpSpPr>
          <p:grpSpPr>
            <a:xfrm>
              <a:off x="-106788" y="476791"/>
              <a:ext cx="3837088" cy="1948458"/>
              <a:chOff x="9259935" y="0"/>
              <a:chExt cx="6114663" cy="3104985"/>
            </a:xfrm>
          </p:grpSpPr>
          <p:sp>
            <p:nvSpPr>
              <p:cNvPr id="58" name="Freeform 57">
                <a:extLst>
                  <a:ext uri="{FF2B5EF4-FFF2-40B4-BE49-F238E27FC236}">
                    <a16:creationId xmlns:a16="http://schemas.microsoft.com/office/drawing/2014/main" id="{B322951B-0DF1-1461-B61C-46356060EE4C}"/>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02195CAB-1FEE-B4E2-16DB-A9B8DE6F49B3}"/>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BB20A139-28D0-6817-AD7F-E91CB451E91D}"/>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2CD31B80-B233-B3B6-6F74-8EE26ADB61FA}"/>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D2CCF33A-D24B-9DF7-F6ED-0869B2A610C2}"/>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A242ECA-7864-A46E-1390-B363ACE3C911}"/>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F9609A14-C762-97E9-82BD-F82E9D7644CF}"/>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7EBDDDF8-9221-3A24-FDEF-ED4431447621}"/>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305C3737-9D8D-6029-E782-D09ACD616D1F}"/>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00" name="Freeform 99">
                <a:extLst>
                  <a:ext uri="{FF2B5EF4-FFF2-40B4-BE49-F238E27FC236}">
                    <a16:creationId xmlns:a16="http://schemas.microsoft.com/office/drawing/2014/main" id="{C11BB292-0BF1-DE4D-CA8D-06C9055F8A11}"/>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9C372919-7A3A-0350-7421-448E217D8D0F}"/>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BFD42C89-3CE5-8A9C-23B1-EB121D98AF11}"/>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03" name="Freeform 102">
                <a:extLst>
                  <a:ext uri="{FF2B5EF4-FFF2-40B4-BE49-F238E27FC236}">
                    <a16:creationId xmlns:a16="http://schemas.microsoft.com/office/drawing/2014/main" id="{4C6C2E90-E8F5-14AA-828E-66E82AC38E1E}"/>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397F7313-97DD-917E-0159-CC75AA7888DD}"/>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B316ED51-5DCC-7CC3-1795-531C643AFFA9}"/>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636820FF-03F5-71DF-2567-424AD005AAFD}"/>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07" name="Freeform 106">
                <a:extLst>
                  <a:ext uri="{FF2B5EF4-FFF2-40B4-BE49-F238E27FC236}">
                    <a16:creationId xmlns:a16="http://schemas.microsoft.com/office/drawing/2014/main" id="{5ACFB929-85AD-85B7-DE65-9E1DBF0860E3}"/>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3A69DB76-E685-7978-03CF-E40F024D28A7}"/>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D95D1D34-39EF-E6C9-32FE-BB53B0CAAAAB}"/>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1900CDE0-7236-5618-CEE7-C645790E71D6}"/>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12B3167C-0D5A-7102-40F1-07C2ACE73721}"/>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562F03E6-5262-6CC9-1230-0E3A5E96C2EA}"/>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F1802C94-BD1A-B6B4-0B23-02D5955477B5}"/>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AE2F37CE-89EE-821B-02C1-03C2E03CE0EC}"/>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BC0529C-8CBA-452E-A205-2D98A2A074BC}"/>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90E6AE5B-F344-460D-671D-4F23CDEF6EB3}"/>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55" name="Oval 54">
              <a:extLst>
                <a:ext uri="{FF2B5EF4-FFF2-40B4-BE49-F238E27FC236}">
                  <a16:creationId xmlns:a16="http://schemas.microsoft.com/office/drawing/2014/main" id="{F50DA53B-7D39-1C5C-C64B-516070C2D5B7}"/>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A3405853-A5B5-6DB5-D071-0098DFEFB3AC}"/>
                </a:ext>
              </a:extLst>
            </p:cNvPr>
            <p:cNvSpPr/>
            <p:nvPr/>
          </p:nvSpPr>
          <p:spPr>
            <a:xfrm>
              <a:off x="2577438" y="242293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40538C63-581C-9E21-A305-9E3059E79B25}"/>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EC27098A-611D-D6D3-BE4A-24F1765714CE}"/>
              </a:ext>
            </a:extLst>
          </p:cNvPr>
          <p:cNvSpPr txBox="1"/>
          <p:nvPr/>
        </p:nvSpPr>
        <p:spPr>
          <a:xfrm rot="16200000">
            <a:off x="-912474" y="2403241"/>
            <a:ext cx="2850254" cy="777136"/>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Medya</a:t>
            </a:r>
            <a:r>
              <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Tahmini</a:t>
            </a:r>
            <a:endPar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endParaRPr>
          </a:p>
        </p:txBody>
      </p:sp>
      <p:grpSp>
        <p:nvGrpSpPr>
          <p:cNvPr id="3" name="Group 2">
            <a:extLst>
              <a:ext uri="{FF2B5EF4-FFF2-40B4-BE49-F238E27FC236}">
                <a16:creationId xmlns:a16="http://schemas.microsoft.com/office/drawing/2014/main" id="{254EAA18-665C-BE6D-FB33-11C23440A186}"/>
              </a:ext>
            </a:extLst>
          </p:cNvPr>
          <p:cNvGrpSpPr/>
          <p:nvPr/>
        </p:nvGrpSpPr>
        <p:grpSpPr>
          <a:xfrm rot="5400000">
            <a:off x="320136" y="4461458"/>
            <a:ext cx="649107" cy="307867"/>
            <a:chOff x="6999595" y="5328350"/>
            <a:chExt cx="649107" cy="307867"/>
          </a:xfrm>
        </p:grpSpPr>
        <p:sp>
          <p:nvSpPr>
            <p:cNvPr id="6" name="Oval 5">
              <a:extLst>
                <a:ext uri="{FF2B5EF4-FFF2-40B4-BE49-F238E27FC236}">
                  <a16:creationId xmlns:a16="http://schemas.microsoft.com/office/drawing/2014/main" id="{EB5E4F8D-9C2D-6624-7EEF-95B43E59BEBF}"/>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FCF36465-15D1-51AA-866B-1B568BF6733B}"/>
                </a:ext>
              </a:extLst>
            </p:cNvPr>
            <p:cNvSpPr/>
            <p:nvPr/>
          </p:nvSpPr>
          <p:spPr>
            <a:xfrm>
              <a:off x="7340835"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07022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DB7D7-FE6F-6170-2EDB-2144CA83071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E07137-6548-D284-E434-5E4B606A9AC0}"/>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chemeClr val="bg1">
                    <a:lumMod val="75000"/>
                  </a:scheme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29</a:t>
            </a:fld>
            <a:endParaRPr kumimoji="0" lang="en-US" sz="700" b="0" i="0" u="none" strike="noStrike" kern="1200" cap="none" spc="0" normalizeH="0" baseline="0" noProof="0" dirty="0">
              <a:ln>
                <a:noFill/>
              </a:ln>
              <a:solidFill>
                <a:schemeClr val="bg1">
                  <a:lumMod val="75000"/>
                </a:schemeClr>
              </a:solidFill>
              <a:effectLst/>
              <a:uLnTx/>
              <a:uFillTx/>
              <a:latin typeface="Poppins" pitchFamily="2" charset="77"/>
              <a:cs typeface="Poppins" pitchFamily="2" charset="77"/>
              <a:sym typeface="Poppins"/>
            </a:endParaRPr>
          </a:p>
        </p:txBody>
      </p:sp>
      <p:sp>
        <p:nvSpPr>
          <p:cNvPr id="3" name="Text Placeholder 1">
            <a:extLst>
              <a:ext uri="{FF2B5EF4-FFF2-40B4-BE49-F238E27FC236}">
                <a16:creationId xmlns:a16="http://schemas.microsoft.com/office/drawing/2014/main" id="{7783134E-5CC5-86DA-7262-DA817F962DE0}"/>
              </a:ext>
            </a:extLst>
          </p:cNvPr>
          <p:cNvSpPr txBox="1">
            <a:spLocks/>
          </p:cNvSpPr>
          <p:nvPr/>
        </p:nvSpPr>
        <p:spPr>
          <a:xfrm>
            <a:off x="3886200" y="957677"/>
            <a:ext cx="3287486" cy="5606143"/>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20000"/>
              </a:lnSpc>
              <a:spcBef>
                <a:spcPts val="0"/>
              </a:spcBef>
              <a:spcAft>
                <a:spcPts val="800"/>
              </a:spcAft>
              <a:buClrTx/>
              <a:buSzPts val="1100"/>
              <a:buFont typeface="Arial" panose="020B0604020202020204" pitchFamily="34" charset="0"/>
              <a:buNone/>
              <a:tabLst/>
              <a:defRPr/>
            </a:pP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Dergi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yayıncıları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abone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kayıpları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genellikle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aynı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kağıt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maliyetlerinin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artmasıyla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karşıya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kalıyor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farklı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seviyelerde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başarı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elde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ediyorlar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Bu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raporun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başında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belirttiğimiz</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rekabetin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giderek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dijitalleşen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yapay</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zeka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destekli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dünyamızın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etkisiyle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sahiplerinin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başarı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şansının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üst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düzeyde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büyüyen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ulusal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küresel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odaklı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sahipleri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spektrumun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diğer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ucunda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uzmanlaşmış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niş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oyuncu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küçük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odaklanmış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müşteri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kitlesiyle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iyi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fırsatlar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olabileceği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anlamına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Amerikan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haber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dergisi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The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Atlantic'in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editörü</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derginin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yıllık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basın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sayısını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10'dan 12'ye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çıkaracağını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yakın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zamanda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duyurdu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Vogue'un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yayıncısı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Condé Nast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Met Gala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etkinliği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video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formatlarına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odaklanarak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kendi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platformlarında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örneğin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Vogue.com)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YouTube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TikTok'ta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canlı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yayın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etkinliği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74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milyon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görüntülenmeye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ulaştı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geçen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aynı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dönemine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%30'luk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artışa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işaret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The Hollywood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Reporter'a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"Orta"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kısımda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alanlar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baskı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yayınlarını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kapattı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tamamen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kapandı.Eğilimler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çoğu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pazarda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benzer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desen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izliyor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İtalya'da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Avustralya'da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haberler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neredeyse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tüm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yetişkinlere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ulaşıyor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haber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siteleri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çevrimiçi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gazetelerin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yayılımı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düşerken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motorları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sosyal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platformların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kullanımı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artıyor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Brezilya'da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IVC'ye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gazete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dağıtımı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2023'te %51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arttı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oysa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dergi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dağıtımı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%28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azaldı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Avrupa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lang="en-US" sz="1000" dirty="0">
                <a:solidFill>
                  <a:srgbClr val="092656"/>
                </a:solidFill>
                <a:latin typeface="Georgia" panose="02040502050405020303"/>
                <a:cs typeface="Poppins"/>
              </a:rPr>
              <a:t>h</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âlâ</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nispeten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gazete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kalesi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özelliğini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taşıyor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kanal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toplam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%6,3'lük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payını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alacak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2029'da %4,1'e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düşecek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Gazete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reklamcılığının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dayanıklılığı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dünya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genelindeki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%3,0'lık pay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karşılaştırıldığında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dikkat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çekicidir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endParaRPr lang="en-US" sz="1000" b="0" i="0" u="none" strike="noStrike" kern="1200" cap="none" spc="0" normalizeH="0" baseline="0" noProof="0" dirty="0">
              <a:ln>
                <a:noFill/>
              </a:ln>
              <a:solidFill>
                <a:srgbClr val="092656"/>
              </a:solidFill>
              <a:effectLst/>
              <a:uLnTx/>
              <a:uFillTx/>
              <a:latin typeface="Georgia"/>
              <a:cs typeface="Poppins"/>
            </a:endParaRPr>
          </a:p>
        </p:txBody>
      </p:sp>
      <p:pic>
        <p:nvPicPr>
          <p:cNvPr id="7" name="Picture 6" descr="A blue and black logo&#10;&#10;Description automatically generated">
            <a:extLst>
              <a:ext uri="{FF2B5EF4-FFF2-40B4-BE49-F238E27FC236}">
                <a16:creationId xmlns:a16="http://schemas.microsoft.com/office/drawing/2014/main" id="{49E5DBB0-0044-26BC-DFD0-6B29017889D6}"/>
              </a:ext>
            </a:extLst>
          </p:cNvPr>
          <p:cNvPicPr>
            <a:picLocks noChangeAspect="1"/>
          </p:cNvPicPr>
          <p:nvPr/>
        </p:nvPicPr>
        <p:blipFill>
          <a:blip r:embed="rId3"/>
          <a:stretch>
            <a:fillRect/>
          </a:stretch>
        </p:blipFill>
        <p:spPr>
          <a:xfrm>
            <a:off x="6495276" y="332839"/>
            <a:ext cx="897530" cy="256235"/>
          </a:xfrm>
          <a:prstGeom prst="rect">
            <a:avLst/>
          </a:prstGeom>
        </p:spPr>
      </p:pic>
      <p:sp>
        <p:nvSpPr>
          <p:cNvPr id="5" name="TextBox 4">
            <a:extLst>
              <a:ext uri="{FF2B5EF4-FFF2-40B4-BE49-F238E27FC236}">
                <a16:creationId xmlns:a16="http://schemas.microsoft.com/office/drawing/2014/main" id="{5BA9D9E0-5D03-3AC8-57FC-6E6385A7D581}"/>
              </a:ext>
            </a:extLst>
          </p:cNvPr>
          <p:cNvSpPr txBox="1"/>
          <p:nvPr/>
        </p:nvSpPr>
        <p:spPr>
          <a:xfrm>
            <a:off x="498275" y="1091960"/>
            <a:ext cx="718957" cy="369332"/>
          </a:xfrm>
          <a:prstGeom prst="rect">
            <a:avLst/>
          </a:prstGeom>
          <a:noFill/>
        </p:spPr>
        <p:txBody>
          <a:bodyPr wrap="square" rtlCol="0">
            <a:spAutoFit/>
          </a:bodyPr>
          <a:lstStyle/>
          <a:p>
            <a:pPr algn="ctr"/>
            <a:r>
              <a:rPr lang="en-US" dirty="0">
                <a:solidFill>
                  <a:schemeClr val="bg1"/>
                </a:solidFill>
                <a:latin typeface="Poppins Light" pitchFamily="2" charset="77"/>
                <a:cs typeface="Poppins Light" pitchFamily="2" charset="77"/>
              </a:rPr>
              <a:t>Tv</a:t>
            </a:r>
          </a:p>
        </p:txBody>
      </p:sp>
      <p:sp>
        <p:nvSpPr>
          <p:cNvPr id="8" name="TextBox 7">
            <a:extLst>
              <a:ext uri="{FF2B5EF4-FFF2-40B4-BE49-F238E27FC236}">
                <a16:creationId xmlns:a16="http://schemas.microsoft.com/office/drawing/2014/main" id="{5F028BDE-04BB-B369-01C3-686D34D1B03E}"/>
              </a:ext>
            </a:extLst>
          </p:cNvPr>
          <p:cNvSpPr txBox="1"/>
          <p:nvPr/>
        </p:nvSpPr>
        <p:spPr>
          <a:xfrm>
            <a:off x="500832" y="1426495"/>
            <a:ext cx="718957" cy="69250"/>
          </a:xfrm>
          <a:prstGeom prst="rect">
            <a:avLst/>
          </a:prstGeom>
          <a:noFill/>
        </p:spPr>
        <p:txBody>
          <a:bodyPr wrap="square" lIns="0" tIns="0" rIns="0" bIns="0" rtlCol="0">
            <a:spAutoFit/>
          </a:bodyPr>
          <a:lstStyle/>
          <a:p>
            <a:pPr algn="ctr"/>
            <a:r>
              <a:rPr lang="en-US" sz="450" dirty="0">
                <a:solidFill>
                  <a:schemeClr val="bg1"/>
                </a:solidFill>
                <a:latin typeface="Poppins Light" pitchFamily="2" charset="77"/>
                <a:cs typeface="Poppins Light" pitchFamily="2" charset="77"/>
              </a:rPr>
              <a:t>Television</a:t>
            </a:r>
          </a:p>
        </p:txBody>
      </p:sp>
      <p:sp>
        <p:nvSpPr>
          <p:cNvPr id="29" name="TextBox 28">
            <a:extLst>
              <a:ext uri="{FF2B5EF4-FFF2-40B4-BE49-F238E27FC236}">
                <a16:creationId xmlns:a16="http://schemas.microsoft.com/office/drawing/2014/main" id="{F298DF0F-8646-21F6-0100-86C2ADF30131}"/>
              </a:ext>
            </a:extLst>
          </p:cNvPr>
          <p:cNvSpPr txBox="1"/>
          <p:nvPr/>
        </p:nvSpPr>
        <p:spPr>
          <a:xfrm>
            <a:off x="525108" y="959457"/>
            <a:ext cx="226719" cy="107722"/>
          </a:xfrm>
          <a:prstGeom prst="rect">
            <a:avLst/>
          </a:prstGeom>
          <a:noFill/>
        </p:spPr>
        <p:txBody>
          <a:bodyPr wrap="square" lIns="0" tIns="0" rIns="0" bIns="0" rtlCol="0">
            <a:spAutoFit/>
          </a:bodyPr>
          <a:lstStyle/>
          <a:p>
            <a:pPr algn="ctr"/>
            <a:r>
              <a:rPr lang="en-US" sz="700" dirty="0">
                <a:solidFill>
                  <a:schemeClr val="bg1"/>
                </a:solidFill>
                <a:latin typeface="Poppins Light" pitchFamily="2" charset="77"/>
                <a:cs typeface="Poppins Light" pitchFamily="2" charset="77"/>
              </a:rPr>
              <a:t>X.X</a:t>
            </a:r>
            <a:r>
              <a:rPr lang="en-US" sz="700" baseline="30000" dirty="0">
                <a:solidFill>
                  <a:schemeClr val="bg1"/>
                </a:solidFill>
                <a:latin typeface="Poppins Light" pitchFamily="2" charset="77"/>
                <a:cs typeface="Poppins Light" pitchFamily="2" charset="77"/>
              </a:rPr>
              <a:t>%</a:t>
            </a:r>
          </a:p>
        </p:txBody>
      </p:sp>
      <p:sp>
        <p:nvSpPr>
          <p:cNvPr id="30" name="TextBox 29">
            <a:extLst>
              <a:ext uri="{FF2B5EF4-FFF2-40B4-BE49-F238E27FC236}">
                <a16:creationId xmlns:a16="http://schemas.microsoft.com/office/drawing/2014/main" id="{AA91963B-6CC2-C169-984E-65E7F8D677FD}"/>
              </a:ext>
            </a:extLst>
          </p:cNvPr>
          <p:cNvSpPr txBox="1"/>
          <p:nvPr/>
        </p:nvSpPr>
        <p:spPr>
          <a:xfrm>
            <a:off x="942327" y="959457"/>
            <a:ext cx="226719" cy="107722"/>
          </a:xfrm>
          <a:prstGeom prst="rect">
            <a:avLst/>
          </a:prstGeom>
          <a:noFill/>
        </p:spPr>
        <p:txBody>
          <a:bodyPr wrap="square" lIns="0" tIns="0" rIns="0" bIns="0" rtlCol="0">
            <a:spAutoFit/>
          </a:bodyPr>
          <a:lstStyle/>
          <a:p>
            <a:pPr algn="r"/>
            <a:r>
              <a:rPr lang="en-US" sz="700" dirty="0">
                <a:solidFill>
                  <a:schemeClr val="bg1"/>
                </a:solidFill>
                <a:latin typeface="Poppins Light" pitchFamily="2" charset="77"/>
                <a:cs typeface="Poppins Light" pitchFamily="2" charset="77"/>
              </a:rPr>
              <a:t>X.X</a:t>
            </a:r>
            <a:r>
              <a:rPr lang="en-US" sz="700" baseline="30000" dirty="0">
                <a:solidFill>
                  <a:schemeClr val="bg1"/>
                </a:solidFill>
                <a:latin typeface="Poppins Light" pitchFamily="2" charset="77"/>
                <a:cs typeface="Poppins Light" pitchFamily="2" charset="77"/>
              </a:rPr>
              <a:t>%</a:t>
            </a:r>
          </a:p>
        </p:txBody>
      </p:sp>
      <p:grpSp>
        <p:nvGrpSpPr>
          <p:cNvPr id="31" name="Group 30">
            <a:extLst>
              <a:ext uri="{FF2B5EF4-FFF2-40B4-BE49-F238E27FC236}">
                <a16:creationId xmlns:a16="http://schemas.microsoft.com/office/drawing/2014/main" id="{183A7568-9586-7B1F-4A08-7507DD13D4CC}"/>
              </a:ext>
            </a:extLst>
          </p:cNvPr>
          <p:cNvGrpSpPr/>
          <p:nvPr/>
        </p:nvGrpSpPr>
        <p:grpSpPr>
          <a:xfrm>
            <a:off x="533550" y="927721"/>
            <a:ext cx="726077" cy="726077"/>
            <a:chOff x="2671529" y="8871433"/>
            <a:chExt cx="920268" cy="920269"/>
          </a:xfrm>
          <a:solidFill>
            <a:schemeClr val="accent1"/>
          </a:solidFill>
        </p:grpSpPr>
        <p:sp>
          <p:nvSpPr>
            <p:cNvPr id="32" name="Rectangle 31">
              <a:extLst>
                <a:ext uri="{FF2B5EF4-FFF2-40B4-BE49-F238E27FC236}">
                  <a16:creationId xmlns:a16="http://schemas.microsoft.com/office/drawing/2014/main" id="{16985A21-7CC6-25A5-2CD1-125BF3408D4C}"/>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41" name="TextBox 40">
              <a:extLst>
                <a:ext uri="{FF2B5EF4-FFF2-40B4-BE49-F238E27FC236}">
                  <a16:creationId xmlns:a16="http://schemas.microsoft.com/office/drawing/2014/main" id="{7129DE94-E773-97AE-166A-E620DF0B1D4B}"/>
                </a:ext>
              </a:extLst>
            </p:cNvPr>
            <p:cNvSpPr txBox="1"/>
            <p:nvPr/>
          </p:nvSpPr>
          <p:spPr>
            <a:xfrm>
              <a:off x="2748210" y="8877219"/>
              <a:ext cx="538729" cy="32182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5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-3.0</a:t>
              </a:r>
              <a:r>
                <a:rPr kumimoji="0" lang="en-US" sz="105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42" name="TextBox 41">
              <a:extLst>
                <a:ext uri="{FF2B5EF4-FFF2-40B4-BE49-F238E27FC236}">
                  <a16:creationId xmlns:a16="http://schemas.microsoft.com/office/drawing/2014/main" id="{3A9BFCA2-6B59-1B98-BF6A-9F03F39835E5}"/>
                </a:ext>
              </a:extLst>
            </p:cNvPr>
            <p:cNvSpPr txBox="1"/>
            <p:nvPr/>
          </p:nvSpPr>
          <p:spPr>
            <a:xfrm>
              <a:off x="2737059" y="9080141"/>
              <a:ext cx="638716" cy="585139"/>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2400" dirty="0">
                  <a:solidFill>
                    <a:schemeClr val="bg1"/>
                  </a:solidFill>
                  <a:latin typeface="Poppins Light" pitchFamily="2" charset="77"/>
                  <a:cs typeface="Poppins Light" pitchFamily="2" charset="77"/>
                </a:rPr>
                <a:t>Pr</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46" name="TextBox 45">
              <a:extLst>
                <a:ext uri="{FF2B5EF4-FFF2-40B4-BE49-F238E27FC236}">
                  <a16:creationId xmlns:a16="http://schemas.microsoft.com/office/drawing/2014/main" id="{FEA07E7F-C242-3636-4079-CC053FD993AD}"/>
                </a:ext>
              </a:extLst>
            </p:cNvPr>
            <p:cNvSpPr txBox="1"/>
            <p:nvPr/>
          </p:nvSpPr>
          <p:spPr>
            <a:xfrm>
              <a:off x="2761400" y="9536238"/>
              <a:ext cx="446563" cy="234056"/>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600" dirty="0">
                  <a:solidFill>
                    <a:schemeClr val="bg1"/>
                  </a:solidFill>
                  <a:latin typeface="Poppins" pitchFamily="2" charset="77"/>
                  <a:cs typeface="Poppins" pitchFamily="2" charset="77"/>
                </a:rPr>
                <a:t>B</a:t>
              </a:r>
              <a:r>
                <a:rPr lang="tr-TR" sz="600" dirty="0">
                  <a:solidFill>
                    <a:schemeClr val="bg1"/>
                  </a:solidFill>
                  <a:latin typeface="Poppins" pitchFamily="2" charset="77"/>
                  <a:cs typeface="Poppins" pitchFamily="2" charset="77"/>
                </a:rPr>
                <a:t>asın</a:t>
              </a:r>
              <a:endParaRPr kumimoji="0" lang="en-US" sz="6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sp>
        <p:nvSpPr>
          <p:cNvPr id="72" name="TextBox 71">
            <a:extLst>
              <a:ext uri="{FF2B5EF4-FFF2-40B4-BE49-F238E27FC236}">
                <a16:creationId xmlns:a16="http://schemas.microsoft.com/office/drawing/2014/main" id="{D14CA184-E950-3249-84C3-65FE70E650D3}"/>
              </a:ext>
            </a:extLst>
          </p:cNvPr>
          <p:cNvSpPr txBox="1"/>
          <p:nvPr/>
        </p:nvSpPr>
        <p:spPr>
          <a:xfrm>
            <a:off x="400279" y="1728228"/>
            <a:ext cx="3414075" cy="3730252"/>
          </a:xfrm>
          <a:prstGeom prst="rect">
            <a:avLst/>
          </a:prstGeom>
          <a:noFill/>
        </p:spPr>
        <p:txBody>
          <a:bodyPr wrap="square" lIns="91440" tIns="45720" rIns="91440" bIns="45720" anchor="t">
            <a:spAutoFit/>
          </a:bodyPr>
          <a:lstStyle/>
          <a:p>
            <a:pPr>
              <a:lnSpc>
                <a:spcPct val="120000"/>
              </a:lnSpc>
            </a:pP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Dünyada</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gazete</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ve</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dergilerdeki</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tüm</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geleneksel</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ve</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dijital</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formatları</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kapsayan</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toplam</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basılı</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reklam</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geliri</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2024'te %4,5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azalacak</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ve</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2025'te %3,0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daha</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düşecek</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2029'da,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bu</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formatların</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toplam</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reklam</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gelirindeki</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payı</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yalnızca</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%3,0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olacak</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bu</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oran</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2019'da %10,7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ve</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2009'da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ise</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 %35,1 </a:t>
            </a:r>
            <a:r>
              <a:rPr kumimoji="0" lang="en-US" b="0" i="0" u="none" strike="noStrike" kern="1200" cap="none" spc="0" normalizeH="0" baseline="0" noProof="0" dirty="0" err="1">
                <a:ln>
                  <a:noFill/>
                </a:ln>
                <a:solidFill>
                  <a:schemeClr val="accent1"/>
                </a:solidFill>
                <a:effectLst/>
                <a:uLnTx/>
                <a:uFillTx/>
                <a:latin typeface="Poppins Light"/>
                <a:cs typeface="Poppins Light"/>
                <a:sym typeface="Poppins"/>
              </a:rPr>
              <a:t>idi</a:t>
            </a:r>
            <a:r>
              <a:rPr kumimoji="0" lang="en-US" b="0" i="0" u="none" strike="noStrike" kern="1200" cap="none" spc="0" normalizeH="0" baseline="0" noProof="0" dirty="0">
                <a:ln>
                  <a:noFill/>
                </a:ln>
                <a:solidFill>
                  <a:schemeClr val="accent1"/>
                </a:solidFill>
                <a:effectLst/>
                <a:uLnTx/>
                <a:uFillTx/>
                <a:latin typeface="Poppins Light"/>
                <a:cs typeface="Poppins Light"/>
                <a:sym typeface="Poppins"/>
              </a:rPr>
              <a:t>.</a:t>
            </a:r>
            <a:endParaRPr lang="en-US" b="0" i="0" u="none" strike="noStrike" kern="1200" cap="none" spc="0" normalizeH="0" baseline="0" noProof="0" dirty="0">
              <a:ln>
                <a:noFill/>
              </a:ln>
              <a:solidFill>
                <a:schemeClr val="accent1"/>
              </a:solidFill>
              <a:effectLst/>
              <a:highlight>
                <a:srgbClr val="FFFF00"/>
              </a:highlight>
              <a:uLnTx/>
              <a:uFillTx/>
              <a:latin typeface="Poppins Light"/>
              <a:cs typeface="Poppins Light"/>
            </a:endParaRPr>
          </a:p>
        </p:txBody>
      </p:sp>
      <p:grpSp>
        <p:nvGrpSpPr>
          <p:cNvPr id="2" name="Group 1">
            <a:extLst>
              <a:ext uri="{FF2B5EF4-FFF2-40B4-BE49-F238E27FC236}">
                <a16:creationId xmlns:a16="http://schemas.microsoft.com/office/drawing/2014/main" id="{8180A963-1C04-0645-4B17-FDE260500D6E}"/>
              </a:ext>
            </a:extLst>
          </p:cNvPr>
          <p:cNvGrpSpPr/>
          <p:nvPr/>
        </p:nvGrpSpPr>
        <p:grpSpPr>
          <a:xfrm>
            <a:off x="1205554" y="762531"/>
            <a:ext cx="2131554" cy="887630"/>
            <a:chOff x="10186590" y="3240106"/>
            <a:chExt cx="7550410" cy="3144171"/>
          </a:xfrm>
        </p:grpSpPr>
        <p:sp>
          <p:nvSpPr>
            <p:cNvPr id="10" name="Freeform 9">
              <a:extLst>
                <a:ext uri="{FF2B5EF4-FFF2-40B4-BE49-F238E27FC236}">
                  <a16:creationId xmlns:a16="http://schemas.microsoft.com/office/drawing/2014/main" id="{286210B8-E0C8-D84F-B597-526EA758B403}"/>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11" name="Freeform 10">
              <a:extLst>
                <a:ext uri="{FF2B5EF4-FFF2-40B4-BE49-F238E27FC236}">
                  <a16:creationId xmlns:a16="http://schemas.microsoft.com/office/drawing/2014/main" id="{F26E51E9-8CA2-B697-24BE-820A65F077DC}"/>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B788A620-89FC-952D-721F-80AF9FC89654}"/>
                </a:ext>
              </a:extLst>
            </p:cNvPr>
            <p:cNvSpPr/>
            <p:nvPr/>
          </p:nvSpPr>
          <p:spPr>
            <a:xfrm>
              <a:off x="10905962"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3250FAC-608E-2DA5-6004-8E766F094B6D}"/>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6387EFE-2AF9-2B9C-BC68-E8DFCD0CAB71}"/>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E0A9D748-F366-01D1-F1AF-57D86A30A1E2}"/>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370016F-35E9-4F68-984D-491D94C743A4}"/>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19" name="Freeform 18">
              <a:extLst>
                <a:ext uri="{FF2B5EF4-FFF2-40B4-BE49-F238E27FC236}">
                  <a16:creationId xmlns:a16="http://schemas.microsoft.com/office/drawing/2014/main" id="{13AE0A30-559B-DD8D-88FB-625B07A14CB4}"/>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B9C1C7A0-BD28-C069-827D-BB3352C326E8}"/>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7A98E86E-F783-F8DA-FBE3-A72DD5B67B49}"/>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1C2F4BEE-B67E-3561-0984-D23187E22200}"/>
                </a:ext>
              </a:extLst>
            </p:cNvPr>
            <p:cNvSpPr/>
            <p:nvPr/>
          </p:nvSpPr>
          <p:spPr>
            <a:xfrm>
              <a:off x="13064079"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41CE8B7D-E7B9-AD18-7CCE-57E37E821ECF}"/>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1A4B062F-D4F6-489A-5FFC-A0BC03364049}"/>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679BC4E0-806E-2226-E43B-4016353972DD}"/>
                </a:ext>
              </a:extLst>
            </p:cNvPr>
            <p:cNvSpPr/>
            <p:nvPr/>
          </p:nvSpPr>
          <p:spPr>
            <a:xfrm>
              <a:off x="14132221" y="5732798"/>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924B96DD-D006-F26C-04A4-FD82DB236DA5}"/>
                </a:ext>
              </a:extLst>
            </p:cNvPr>
            <p:cNvSpPr/>
            <p:nvPr/>
          </p:nvSpPr>
          <p:spPr>
            <a:xfrm>
              <a:off x="134237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4706B5AF-F000-B2E2-C563-28A8977D9FED}"/>
                </a:ext>
              </a:extLst>
            </p:cNvPr>
            <p:cNvSpPr/>
            <p:nvPr/>
          </p:nvSpPr>
          <p:spPr>
            <a:xfrm>
              <a:off x="14143137"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F85565CD-D32C-7BBC-51C3-29DDFF75A690}"/>
                </a:ext>
              </a:extLst>
            </p:cNvPr>
            <p:cNvSpPr/>
            <p:nvPr/>
          </p:nvSpPr>
          <p:spPr>
            <a:xfrm>
              <a:off x="14143137"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B39DB537-5E8E-71A9-7A3A-E960C288A5EB}"/>
                </a:ext>
              </a:extLst>
            </p:cNvPr>
            <p:cNvSpPr/>
            <p:nvPr/>
          </p:nvSpPr>
          <p:spPr>
            <a:xfrm>
              <a:off x="141431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24D643D-DAE0-850D-B680-15B03F5B6A36}"/>
                </a:ext>
              </a:extLst>
            </p:cNvPr>
            <p:cNvSpPr/>
            <p:nvPr/>
          </p:nvSpPr>
          <p:spPr>
            <a:xfrm>
              <a:off x="14502823"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40" name="Freeform 39">
              <a:extLst>
                <a:ext uri="{FF2B5EF4-FFF2-40B4-BE49-F238E27FC236}">
                  <a16:creationId xmlns:a16="http://schemas.microsoft.com/office/drawing/2014/main" id="{449BF610-B464-F522-B2EF-14CA85AF1DE5}"/>
                </a:ext>
              </a:extLst>
            </p:cNvPr>
            <p:cNvSpPr/>
            <p:nvPr/>
          </p:nvSpPr>
          <p:spPr>
            <a:xfrm>
              <a:off x="145028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262156D-A206-0815-6F05-C8B3169940FB}"/>
                </a:ext>
              </a:extLst>
            </p:cNvPr>
            <p:cNvSpPr/>
            <p:nvPr/>
          </p:nvSpPr>
          <p:spPr>
            <a:xfrm>
              <a:off x="15222195" y="448960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9598ABBF-1653-C7A3-D0FB-727E5413117C}"/>
                </a:ext>
              </a:extLst>
            </p:cNvPr>
            <p:cNvSpPr/>
            <p:nvPr/>
          </p:nvSpPr>
          <p:spPr>
            <a:xfrm>
              <a:off x="15222195" y="51112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9162068D-71D6-2D87-0A9C-FBADDFEBC544}"/>
                </a:ext>
              </a:extLst>
            </p:cNvPr>
            <p:cNvSpPr/>
            <p:nvPr/>
          </p:nvSpPr>
          <p:spPr>
            <a:xfrm>
              <a:off x="16657942"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D979EBB4-EA1D-28EC-1F6C-C1A4AC419BB0}"/>
                </a:ext>
              </a:extLst>
            </p:cNvPr>
            <p:cNvSpPr/>
            <p:nvPr/>
          </p:nvSpPr>
          <p:spPr>
            <a:xfrm>
              <a:off x="17377314"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DE2BAE72-089F-B9B6-A2D3-CF065E41B83D}"/>
                </a:ext>
              </a:extLst>
            </p:cNvPr>
            <p:cNvSpPr/>
            <p:nvPr/>
          </p:nvSpPr>
          <p:spPr>
            <a:xfrm>
              <a:off x="15578884"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2A246523-4216-3CCD-82DF-950391F5492F}"/>
                </a:ext>
              </a:extLst>
            </p:cNvPr>
            <p:cNvSpPr/>
            <p:nvPr/>
          </p:nvSpPr>
          <p:spPr>
            <a:xfrm>
              <a:off x="16298256"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DE7F9F0E-7F0B-FFF3-2C2E-83640F3B6D0F}"/>
                </a:ext>
              </a:extLst>
            </p:cNvPr>
            <p:cNvSpPr/>
            <p:nvPr/>
          </p:nvSpPr>
          <p:spPr>
            <a:xfrm>
              <a:off x="11983808" y="3871002"/>
              <a:ext cx="359687" cy="618604"/>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95CA5342-178C-323E-4AAB-C7FF0759AD7A}"/>
                </a:ext>
              </a:extLst>
            </p:cNvPr>
            <p:cNvSpPr/>
            <p:nvPr/>
          </p:nvSpPr>
          <p:spPr>
            <a:xfrm>
              <a:off x="14143138" y="3240106"/>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4E8C8DB4-398C-B551-7FA6-739799BACC62}"/>
                </a:ext>
              </a:extLst>
            </p:cNvPr>
            <p:cNvSpPr/>
            <p:nvPr/>
          </p:nvSpPr>
          <p:spPr>
            <a:xfrm>
              <a:off x="14502821" y="3240110"/>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77" name="Freeform 76">
              <a:extLst>
                <a:ext uri="{FF2B5EF4-FFF2-40B4-BE49-F238E27FC236}">
                  <a16:creationId xmlns:a16="http://schemas.microsoft.com/office/drawing/2014/main" id="{CC560F98-FB88-DBE6-B030-7DFF8555BC02}"/>
                </a:ext>
              </a:extLst>
            </p:cNvPr>
            <p:cNvSpPr/>
            <p:nvPr/>
          </p:nvSpPr>
          <p:spPr>
            <a:xfrm>
              <a:off x="15222194" y="3240110"/>
              <a:ext cx="356686"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191C0D9F-C8A9-4521-A5BB-9D7DAA6C921E}"/>
                </a:ext>
              </a:extLst>
            </p:cNvPr>
            <p:cNvSpPr/>
            <p:nvPr/>
          </p:nvSpPr>
          <p:spPr>
            <a:xfrm>
              <a:off x="15222194" y="3861703"/>
              <a:ext cx="356686"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9A4F8EFF-7097-394A-33E0-087A1DC05F10}"/>
                </a:ext>
              </a:extLst>
            </p:cNvPr>
            <p:cNvSpPr/>
            <p:nvPr/>
          </p:nvSpPr>
          <p:spPr>
            <a:xfrm>
              <a:off x="15578884" y="3874087"/>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44D95F85-F420-F21E-3048-E8303D827D26}"/>
                </a:ext>
              </a:extLst>
            </p:cNvPr>
            <p:cNvSpPr/>
            <p:nvPr/>
          </p:nvSpPr>
          <p:spPr>
            <a:xfrm>
              <a:off x="16298257" y="3252493"/>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grpSp>
      <p:cxnSp>
        <p:nvCxnSpPr>
          <p:cNvPr id="6" name="Straight Connector 5">
            <a:extLst>
              <a:ext uri="{FF2B5EF4-FFF2-40B4-BE49-F238E27FC236}">
                <a16:creationId xmlns:a16="http://schemas.microsoft.com/office/drawing/2014/main" id="{64ACFA87-0E20-9F7B-500F-8FF5B6D98E4B}"/>
              </a:ext>
            </a:extLst>
          </p:cNvPr>
          <p:cNvCxnSpPr>
            <a:cxnSpLocks/>
          </p:cNvCxnSpPr>
          <p:nvPr/>
        </p:nvCxnSpPr>
        <p:spPr>
          <a:xfrm>
            <a:off x="0" y="490497"/>
            <a:ext cx="508453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2515C925-A011-9D52-6FD1-E720B2AAC44D}"/>
              </a:ext>
            </a:extLst>
          </p:cNvPr>
          <p:cNvSpPr txBox="1">
            <a:spLocks/>
          </p:cNvSpPr>
          <p:nvPr/>
        </p:nvSpPr>
        <p:spPr>
          <a:xfrm>
            <a:off x="495301" y="241591"/>
            <a:ext cx="4641648"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BASIM</a:t>
            </a:r>
            <a:endParaRPr lang="en-US" sz="600" b="1" spc="40" dirty="0">
              <a:solidFill>
                <a:schemeClr val="accent6"/>
              </a:solidFill>
              <a:latin typeface="Poppins" pitchFamily="2" charset="77"/>
              <a:cs typeface="Poppins" pitchFamily="2" charset="77"/>
            </a:endParaRPr>
          </a:p>
        </p:txBody>
      </p:sp>
      <p:grpSp>
        <p:nvGrpSpPr>
          <p:cNvPr id="33" name="Group 32">
            <a:extLst>
              <a:ext uri="{FF2B5EF4-FFF2-40B4-BE49-F238E27FC236}">
                <a16:creationId xmlns:a16="http://schemas.microsoft.com/office/drawing/2014/main" id="{2F089C1B-A68A-69AC-A8D9-BBB9CA79DCAE}"/>
              </a:ext>
            </a:extLst>
          </p:cNvPr>
          <p:cNvGrpSpPr/>
          <p:nvPr/>
        </p:nvGrpSpPr>
        <p:grpSpPr>
          <a:xfrm>
            <a:off x="448911" y="7020372"/>
            <a:ext cx="6730886" cy="2653993"/>
            <a:chOff x="585461" y="6916122"/>
            <a:chExt cx="6557342" cy="2585564"/>
          </a:xfrm>
        </p:grpSpPr>
        <p:pic>
          <p:nvPicPr>
            <p:cNvPr id="34" name="Picture 33" descr="A graph with blue dots and numbers&#10;&#10;Description automatically generated">
              <a:extLst>
                <a:ext uri="{FF2B5EF4-FFF2-40B4-BE49-F238E27FC236}">
                  <a16:creationId xmlns:a16="http://schemas.microsoft.com/office/drawing/2014/main" id="{DA02F8D6-0350-4F29-3C03-75A76F520487}"/>
                </a:ext>
              </a:extLst>
            </p:cNvPr>
            <p:cNvPicPr>
              <a:picLocks noChangeAspect="1"/>
            </p:cNvPicPr>
            <p:nvPr/>
          </p:nvPicPr>
          <p:blipFill>
            <a:blip r:embed="rId4"/>
            <a:srcRect b="12202"/>
            <a:stretch/>
          </p:blipFill>
          <p:spPr>
            <a:xfrm>
              <a:off x="585461" y="6916122"/>
              <a:ext cx="6557342" cy="2585564"/>
            </a:xfrm>
            <a:prstGeom prst="rect">
              <a:avLst/>
            </a:prstGeom>
          </p:spPr>
        </p:pic>
        <p:grpSp>
          <p:nvGrpSpPr>
            <p:cNvPr id="55" name="Group 54">
              <a:extLst>
                <a:ext uri="{FF2B5EF4-FFF2-40B4-BE49-F238E27FC236}">
                  <a16:creationId xmlns:a16="http://schemas.microsoft.com/office/drawing/2014/main" id="{50887F25-520E-0BD1-0DEF-C21BCBB60BBA}"/>
                </a:ext>
              </a:extLst>
            </p:cNvPr>
            <p:cNvGrpSpPr/>
            <p:nvPr/>
          </p:nvGrpSpPr>
          <p:grpSpPr>
            <a:xfrm>
              <a:off x="1811176" y="7294798"/>
              <a:ext cx="617644" cy="1664321"/>
              <a:chOff x="1599179" y="7306929"/>
              <a:chExt cx="659009" cy="1775784"/>
            </a:xfrm>
          </p:grpSpPr>
          <p:sp>
            <p:nvSpPr>
              <p:cNvPr id="45" name="Triangle 44">
                <a:extLst>
                  <a:ext uri="{FF2B5EF4-FFF2-40B4-BE49-F238E27FC236}">
                    <a16:creationId xmlns:a16="http://schemas.microsoft.com/office/drawing/2014/main" id="{50D936DE-9034-8B1E-8B0A-8CF8BD80138F}"/>
                  </a:ext>
                </a:extLst>
              </p:cNvPr>
              <p:cNvSpPr/>
              <p:nvPr/>
            </p:nvSpPr>
            <p:spPr>
              <a:xfrm rot="16200000">
                <a:off x="1816047" y="7312482"/>
                <a:ext cx="80520" cy="6941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378349E6-6D1B-6EAC-5399-6837C3F3B879}"/>
                  </a:ext>
                </a:extLst>
              </p:cNvPr>
              <p:cNvSpPr/>
              <p:nvPr/>
            </p:nvSpPr>
            <p:spPr>
              <a:xfrm rot="16200000">
                <a:off x="1593626" y="7650266"/>
                <a:ext cx="80520" cy="6941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D294F135-54B4-2DB0-7646-69079DE29A3A}"/>
                  </a:ext>
                </a:extLst>
              </p:cNvPr>
              <p:cNvSpPr/>
              <p:nvPr/>
            </p:nvSpPr>
            <p:spPr>
              <a:xfrm rot="16200000">
                <a:off x="1657176" y="7990371"/>
                <a:ext cx="80520" cy="6941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4BB2574B-368B-1159-76AC-E70C67793496}"/>
                  </a:ext>
                </a:extLst>
              </p:cNvPr>
              <p:cNvSpPr/>
              <p:nvPr/>
            </p:nvSpPr>
            <p:spPr>
              <a:xfrm rot="16200000">
                <a:off x="1717194" y="8326946"/>
                <a:ext cx="80520" cy="6941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CB4697CD-139E-D391-6AAA-97E834439E23}"/>
                  </a:ext>
                </a:extLst>
              </p:cNvPr>
              <p:cNvSpPr/>
              <p:nvPr/>
            </p:nvSpPr>
            <p:spPr>
              <a:xfrm rot="16200000">
                <a:off x="2183221" y="8667051"/>
                <a:ext cx="80520" cy="6941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9A1C2E78-84CF-6927-6412-63ADC936097F}"/>
                  </a:ext>
                </a:extLst>
              </p:cNvPr>
              <p:cNvSpPr/>
              <p:nvPr/>
            </p:nvSpPr>
            <p:spPr>
              <a:xfrm rot="16200000">
                <a:off x="1703070" y="9007746"/>
                <a:ext cx="80520" cy="6941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7" name="TextBox 16">
            <a:extLst>
              <a:ext uri="{FF2B5EF4-FFF2-40B4-BE49-F238E27FC236}">
                <a16:creationId xmlns:a16="http://schemas.microsoft.com/office/drawing/2014/main" id="{317BA64C-CECE-D1B2-5FF9-C208CEAFD7E4}"/>
              </a:ext>
            </a:extLst>
          </p:cNvPr>
          <p:cNvSpPr txBox="1"/>
          <p:nvPr/>
        </p:nvSpPr>
        <p:spPr>
          <a:xfrm>
            <a:off x="1322641" y="6988357"/>
            <a:ext cx="5304883" cy="237736"/>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Gazete</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Reklam</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Geliri</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Payı</a:t>
            </a:r>
            <a:endPar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endParaRPr>
          </a:p>
        </p:txBody>
      </p:sp>
      <p:pic>
        <p:nvPicPr>
          <p:cNvPr id="26" name="Google Shape;429;p65" descr="GroupM_SingleColor_Logo_Navy_RGB.png">
            <a:extLst>
              <a:ext uri="{FF2B5EF4-FFF2-40B4-BE49-F238E27FC236}">
                <a16:creationId xmlns:a16="http://schemas.microsoft.com/office/drawing/2014/main" id="{DF4312C9-51EF-AF20-ADF8-477365600D00}"/>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6509104" y="6936085"/>
            <a:ext cx="524147" cy="149845"/>
          </a:xfrm>
          <a:prstGeom prst="rect">
            <a:avLst/>
          </a:prstGeom>
          <a:noFill/>
          <a:ln>
            <a:noFill/>
          </a:ln>
        </p:spPr>
      </p:pic>
      <p:grpSp>
        <p:nvGrpSpPr>
          <p:cNvPr id="39" name="Group 38">
            <a:extLst>
              <a:ext uri="{FF2B5EF4-FFF2-40B4-BE49-F238E27FC236}">
                <a16:creationId xmlns:a16="http://schemas.microsoft.com/office/drawing/2014/main" id="{C8BEE784-CA17-7C80-F946-7CDDB91DEA1E}"/>
              </a:ext>
            </a:extLst>
          </p:cNvPr>
          <p:cNvGrpSpPr/>
          <p:nvPr/>
        </p:nvGrpSpPr>
        <p:grpSpPr>
          <a:xfrm>
            <a:off x="428456" y="6374650"/>
            <a:ext cx="1192000" cy="661143"/>
            <a:chOff x="383852" y="6337687"/>
            <a:chExt cx="1302619" cy="722498"/>
          </a:xfrm>
        </p:grpSpPr>
        <p:grpSp>
          <p:nvGrpSpPr>
            <p:cNvPr id="91" name="Group 90">
              <a:extLst>
                <a:ext uri="{FF2B5EF4-FFF2-40B4-BE49-F238E27FC236}">
                  <a16:creationId xmlns:a16="http://schemas.microsoft.com/office/drawing/2014/main" id="{3E5F001C-CA38-3923-8435-4705A9C9AF17}"/>
                </a:ext>
              </a:extLst>
            </p:cNvPr>
            <p:cNvGrpSpPr/>
            <p:nvPr/>
          </p:nvGrpSpPr>
          <p:grpSpPr>
            <a:xfrm>
              <a:off x="389124" y="6683261"/>
              <a:ext cx="1171629" cy="376924"/>
              <a:chOff x="3775661" y="5458182"/>
              <a:chExt cx="1171629" cy="376924"/>
            </a:xfrm>
          </p:grpSpPr>
          <p:sp>
            <p:nvSpPr>
              <p:cNvPr id="92" name="Oval 91">
                <a:extLst>
                  <a:ext uri="{FF2B5EF4-FFF2-40B4-BE49-F238E27FC236}">
                    <a16:creationId xmlns:a16="http://schemas.microsoft.com/office/drawing/2014/main" id="{D0E99E52-AFB4-66E7-C40B-85A4C27ABC61}"/>
                  </a:ext>
                </a:extLst>
              </p:cNvPr>
              <p:cNvSpPr/>
              <p:nvPr/>
            </p:nvSpPr>
            <p:spPr>
              <a:xfrm>
                <a:off x="3886200" y="5458182"/>
                <a:ext cx="183201" cy="18320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97D27D73-07B5-8C7C-501A-635DCCD795C3}"/>
                  </a:ext>
                </a:extLst>
              </p:cNvPr>
              <p:cNvSpPr/>
              <p:nvPr/>
            </p:nvSpPr>
            <p:spPr>
              <a:xfrm>
                <a:off x="4277623" y="5458182"/>
                <a:ext cx="183201" cy="18320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D2DB12F6-7077-E14F-63A4-9836F6BADA76}"/>
                  </a:ext>
                </a:extLst>
              </p:cNvPr>
              <p:cNvSpPr/>
              <p:nvPr/>
            </p:nvSpPr>
            <p:spPr>
              <a:xfrm>
                <a:off x="4659161" y="5458182"/>
                <a:ext cx="183201" cy="18320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extBox 94">
                <a:extLst>
                  <a:ext uri="{FF2B5EF4-FFF2-40B4-BE49-F238E27FC236}">
                    <a16:creationId xmlns:a16="http://schemas.microsoft.com/office/drawing/2014/main" id="{8895B3E2-9FB3-E35C-935A-01E162CB03F0}"/>
                  </a:ext>
                </a:extLst>
              </p:cNvPr>
              <p:cNvSpPr txBox="1"/>
              <p:nvPr/>
            </p:nvSpPr>
            <p:spPr>
              <a:xfrm>
                <a:off x="3775661" y="5635051"/>
                <a:ext cx="404277" cy="200055"/>
              </a:xfrm>
              <a:prstGeom prst="rect">
                <a:avLst/>
              </a:prstGeom>
              <a:noFill/>
            </p:spPr>
            <p:txBody>
              <a:bodyPr wrap="none" rtlCol="0">
                <a:spAutoFit/>
              </a:bodyPr>
              <a:lstStyle/>
              <a:p>
                <a:pPr algn="ctr"/>
                <a:r>
                  <a:rPr lang="en-US" sz="700" dirty="0">
                    <a:latin typeface="Poppins" pitchFamily="2" charset="77"/>
                    <a:cs typeface="Poppins" pitchFamily="2" charset="77"/>
                  </a:rPr>
                  <a:t>2005</a:t>
                </a:r>
              </a:p>
            </p:txBody>
          </p:sp>
          <p:sp>
            <p:nvSpPr>
              <p:cNvPr id="96" name="TextBox 95">
                <a:extLst>
                  <a:ext uri="{FF2B5EF4-FFF2-40B4-BE49-F238E27FC236}">
                    <a16:creationId xmlns:a16="http://schemas.microsoft.com/office/drawing/2014/main" id="{98B1BABE-656B-8BCF-4FB1-E9027AA69A86}"/>
                  </a:ext>
                </a:extLst>
              </p:cNvPr>
              <p:cNvSpPr txBox="1"/>
              <p:nvPr/>
            </p:nvSpPr>
            <p:spPr>
              <a:xfrm>
                <a:off x="4171360" y="5635051"/>
                <a:ext cx="377026" cy="200055"/>
              </a:xfrm>
              <a:prstGeom prst="rect">
                <a:avLst/>
              </a:prstGeom>
              <a:noFill/>
            </p:spPr>
            <p:txBody>
              <a:bodyPr wrap="none" rtlCol="0">
                <a:spAutoFit/>
              </a:bodyPr>
              <a:lstStyle/>
              <a:p>
                <a:pPr algn="ctr"/>
                <a:r>
                  <a:rPr lang="en-US" sz="700" dirty="0">
                    <a:latin typeface="Poppins" pitchFamily="2" charset="77"/>
                    <a:cs typeface="Poppins" pitchFamily="2" charset="77"/>
                  </a:rPr>
                  <a:t>2015</a:t>
                </a:r>
              </a:p>
            </p:txBody>
          </p:sp>
          <p:sp>
            <p:nvSpPr>
              <p:cNvPr id="97" name="TextBox 96">
                <a:extLst>
                  <a:ext uri="{FF2B5EF4-FFF2-40B4-BE49-F238E27FC236}">
                    <a16:creationId xmlns:a16="http://schemas.microsoft.com/office/drawing/2014/main" id="{FCB58095-08FD-DB99-EABC-AA00083787A4}"/>
                  </a:ext>
                </a:extLst>
              </p:cNvPr>
              <p:cNvSpPr txBox="1"/>
              <p:nvPr/>
            </p:nvSpPr>
            <p:spPr>
              <a:xfrm>
                <a:off x="4547822" y="5635051"/>
                <a:ext cx="399468" cy="200055"/>
              </a:xfrm>
              <a:prstGeom prst="rect">
                <a:avLst/>
              </a:prstGeom>
              <a:noFill/>
            </p:spPr>
            <p:txBody>
              <a:bodyPr wrap="none" rtlCol="0">
                <a:spAutoFit/>
              </a:bodyPr>
              <a:lstStyle/>
              <a:p>
                <a:pPr algn="ctr"/>
                <a:r>
                  <a:rPr lang="en-US" sz="700" dirty="0">
                    <a:latin typeface="Poppins" pitchFamily="2" charset="77"/>
                    <a:cs typeface="Poppins" pitchFamily="2" charset="77"/>
                  </a:rPr>
                  <a:t>2025</a:t>
                </a:r>
              </a:p>
            </p:txBody>
          </p:sp>
        </p:grpSp>
        <p:sp>
          <p:nvSpPr>
            <p:cNvPr id="103" name="TextBox 102">
              <a:extLst>
                <a:ext uri="{FF2B5EF4-FFF2-40B4-BE49-F238E27FC236}">
                  <a16:creationId xmlns:a16="http://schemas.microsoft.com/office/drawing/2014/main" id="{40DA6404-B20A-B0A7-C7BF-418008A41492}"/>
                </a:ext>
              </a:extLst>
            </p:cNvPr>
            <p:cNvSpPr txBox="1"/>
            <p:nvPr/>
          </p:nvSpPr>
          <p:spPr>
            <a:xfrm>
              <a:off x="383852" y="6337687"/>
              <a:ext cx="1302619" cy="255757"/>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ts val="1100"/>
                </a:lnSpc>
                <a:spcBef>
                  <a:spcPts val="0"/>
                </a:spcBef>
                <a:spcAft>
                  <a:spcPts val="0"/>
                </a:spcAft>
                <a:buClrTx/>
                <a:buSzTx/>
                <a:buFontTx/>
                <a:buNone/>
                <a:tabLst/>
                <a:defRPr/>
              </a:pP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Anahtar</a:t>
              </a:r>
              <a:r>
                <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rPr>
                <a:t> </a:t>
              </a: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Bİlgi</a:t>
              </a:r>
              <a:endPar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endParaRPr>
            </a:p>
          </p:txBody>
        </p:sp>
        <p:cxnSp>
          <p:nvCxnSpPr>
            <p:cNvPr id="38" name="Straight Connector 37">
              <a:extLst>
                <a:ext uri="{FF2B5EF4-FFF2-40B4-BE49-F238E27FC236}">
                  <a16:creationId xmlns:a16="http://schemas.microsoft.com/office/drawing/2014/main" id="{01A18F29-873B-EB1F-F855-D2B0ECBC3198}"/>
                </a:ext>
              </a:extLst>
            </p:cNvPr>
            <p:cNvCxnSpPr>
              <a:cxnSpLocks/>
            </p:cNvCxnSpPr>
            <p:nvPr/>
          </p:nvCxnSpPr>
          <p:spPr>
            <a:xfrm>
              <a:off x="471254" y="6583574"/>
              <a:ext cx="9735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1B48BB1B-1A5E-8526-0881-458659DD2FD5}"/>
              </a:ext>
            </a:extLst>
          </p:cNvPr>
          <p:cNvSpPr txBox="1"/>
          <p:nvPr/>
        </p:nvSpPr>
        <p:spPr>
          <a:xfrm>
            <a:off x="1003610" y="9448469"/>
            <a:ext cx="5502543" cy="193707"/>
          </a:xfrm>
          <a:prstGeom prst="rect">
            <a:avLst/>
          </a:prstGeom>
          <a:noFill/>
        </p:spPr>
        <p:txBody>
          <a:bodyPr wrap="square" lIns="91440" tIns="45720" rIns="91440" bIns="45720" rtlCol="0" anchor="t">
            <a:spAutoFit/>
          </a:bodyPr>
          <a:lstStyle/>
          <a:p>
            <a:pPr>
              <a:lnSpc>
                <a:spcPct val="113000"/>
              </a:lnSpc>
            </a:pPr>
            <a:r>
              <a:rPr lang="en-US" sz="600" dirty="0" err="1">
                <a:solidFill>
                  <a:schemeClr val="bg1">
                    <a:lumMod val="75000"/>
                  </a:schemeClr>
                </a:solidFill>
                <a:latin typeface="Poppins"/>
                <a:cs typeface="Poppins"/>
              </a:rPr>
              <a:t>Kaynaklar</a:t>
            </a:r>
            <a:r>
              <a:rPr lang="en-US" sz="600" dirty="0">
                <a:solidFill>
                  <a:schemeClr val="bg1">
                    <a:lumMod val="75000"/>
                  </a:schemeClr>
                </a:solidFill>
                <a:latin typeface="Poppins"/>
                <a:cs typeface="Poppins"/>
              </a:rPr>
              <a:t>: GroupM</a:t>
            </a:r>
          </a:p>
        </p:txBody>
      </p:sp>
      <p:sp>
        <p:nvSpPr>
          <p:cNvPr id="56" name="Rectangle 55">
            <a:extLst>
              <a:ext uri="{FF2B5EF4-FFF2-40B4-BE49-F238E27FC236}">
                <a16:creationId xmlns:a16="http://schemas.microsoft.com/office/drawing/2014/main" id="{12514477-379E-D278-D7B1-53EA441B3FB6}"/>
              </a:ext>
            </a:extLst>
          </p:cNvPr>
          <p:cNvSpPr/>
          <p:nvPr/>
        </p:nvSpPr>
        <p:spPr>
          <a:xfrm>
            <a:off x="3507129" y="9467810"/>
            <a:ext cx="1956122" cy="1484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B09E63BA-EEEE-2F5F-E475-9C8A42A2CC6B}"/>
              </a:ext>
            </a:extLst>
          </p:cNvPr>
          <p:cNvSpPr txBox="1"/>
          <p:nvPr/>
        </p:nvSpPr>
        <p:spPr>
          <a:xfrm>
            <a:off x="3437681" y="9429403"/>
            <a:ext cx="3889092" cy="215444"/>
          </a:xfrm>
          <a:prstGeom prst="rect">
            <a:avLst/>
          </a:prstGeom>
          <a:noFill/>
        </p:spPr>
        <p:txBody>
          <a:bodyPr wrap="square">
            <a:spAutoFit/>
          </a:bodyPr>
          <a:lstStyle/>
          <a:p>
            <a:r>
              <a:rPr lang="en-US" sz="800" dirty="0" err="1">
                <a:latin typeface="Poppins" panose="00000500000000000000" pitchFamily="2" charset="0"/>
                <a:cs typeface="Poppins" panose="00000500000000000000" pitchFamily="2" charset="0"/>
              </a:rPr>
              <a:t>Gazete</a:t>
            </a:r>
            <a:r>
              <a:rPr lang="en-US" sz="800" dirty="0">
                <a:latin typeface="Poppins" panose="00000500000000000000" pitchFamily="2" charset="0"/>
                <a:cs typeface="Poppins" panose="00000500000000000000" pitchFamily="2" charset="0"/>
              </a:rPr>
              <a:t> </a:t>
            </a:r>
            <a:r>
              <a:rPr lang="en-US" sz="800" dirty="0" err="1">
                <a:latin typeface="Poppins" panose="00000500000000000000" pitchFamily="2" charset="0"/>
                <a:cs typeface="Poppins" panose="00000500000000000000" pitchFamily="2" charset="0"/>
              </a:rPr>
              <a:t>Reklam</a:t>
            </a:r>
            <a:r>
              <a:rPr lang="en-US" sz="800" dirty="0">
                <a:latin typeface="Poppins" panose="00000500000000000000" pitchFamily="2" charset="0"/>
                <a:cs typeface="Poppins" panose="00000500000000000000" pitchFamily="2" charset="0"/>
              </a:rPr>
              <a:t> </a:t>
            </a:r>
            <a:r>
              <a:rPr lang="en-US" sz="800" dirty="0" err="1">
                <a:latin typeface="Poppins" panose="00000500000000000000" pitchFamily="2" charset="0"/>
                <a:cs typeface="Poppins" panose="00000500000000000000" pitchFamily="2" charset="0"/>
              </a:rPr>
              <a:t>Geliri</a:t>
            </a:r>
            <a:endParaRPr lang="en-US" sz="800" dirty="0">
              <a:latin typeface="Poppins" panose="00000500000000000000" pitchFamily="2" charset="0"/>
              <a:cs typeface="Poppins" panose="00000500000000000000" pitchFamily="2" charset="0"/>
            </a:endParaRPr>
          </a:p>
        </p:txBody>
      </p:sp>
      <p:sp>
        <p:nvSpPr>
          <p:cNvPr id="57" name="Rectangle 56">
            <a:extLst>
              <a:ext uri="{FF2B5EF4-FFF2-40B4-BE49-F238E27FC236}">
                <a16:creationId xmlns:a16="http://schemas.microsoft.com/office/drawing/2014/main" id="{F110932F-FA16-07BC-DA5E-8C316AA25DD2}"/>
              </a:ext>
            </a:extLst>
          </p:cNvPr>
          <p:cNvSpPr/>
          <p:nvPr/>
        </p:nvSpPr>
        <p:spPr>
          <a:xfrm>
            <a:off x="525108" y="7884160"/>
            <a:ext cx="278118" cy="747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E379396D-1F41-5E3D-7315-03914A648E04}"/>
              </a:ext>
            </a:extLst>
          </p:cNvPr>
          <p:cNvSpPr txBox="1"/>
          <p:nvPr/>
        </p:nvSpPr>
        <p:spPr>
          <a:xfrm rot="16200000">
            <a:off x="-1186559" y="6396274"/>
            <a:ext cx="3886200" cy="246221"/>
          </a:xfrm>
          <a:prstGeom prst="rect">
            <a:avLst/>
          </a:prstGeom>
          <a:noFill/>
        </p:spPr>
        <p:txBody>
          <a:bodyPr wrap="square">
            <a:spAutoFit/>
          </a:bodyPr>
          <a:lstStyle/>
          <a:p>
            <a:r>
              <a:rPr lang="en-US" sz="1000" dirty="0" err="1">
                <a:latin typeface="Poppins" panose="00000500000000000000" pitchFamily="2" charset="0"/>
                <a:cs typeface="Poppins" panose="00000500000000000000" pitchFamily="2" charset="0"/>
              </a:rPr>
              <a:t>Bölgeler</a:t>
            </a:r>
            <a:endParaRPr lang="en-US" sz="10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945879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38383-8444-3417-F187-59107B392E04}"/>
            </a:ext>
          </a:extLst>
        </p:cNvPr>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BA709FE0-B70D-AE53-8809-FF899AC4F1C9}"/>
              </a:ext>
            </a:extLst>
          </p:cNvPr>
          <p:cNvCxnSpPr>
            <a:cxnSpLocks/>
          </p:cNvCxnSpPr>
          <p:nvPr/>
        </p:nvCxnSpPr>
        <p:spPr>
          <a:xfrm>
            <a:off x="0" y="490497"/>
            <a:ext cx="463099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315DC1F-8886-483F-79D5-D3B09C3FCBDA}"/>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3</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20" name="Text Placeholder 1">
            <a:extLst>
              <a:ext uri="{FF2B5EF4-FFF2-40B4-BE49-F238E27FC236}">
                <a16:creationId xmlns:a16="http://schemas.microsoft.com/office/drawing/2014/main" id="{1E01B0B0-8191-B1C5-AE32-F952A32CE665}"/>
              </a:ext>
            </a:extLst>
          </p:cNvPr>
          <p:cNvSpPr txBox="1">
            <a:spLocks/>
          </p:cNvSpPr>
          <p:nvPr/>
        </p:nvSpPr>
        <p:spPr>
          <a:xfrm>
            <a:off x="440202" y="835515"/>
            <a:ext cx="6476182" cy="152219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20000"/>
              </a:lnSpc>
              <a:spcAft>
                <a:spcPts val="0"/>
              </a:spcAft>
              <a:defRPr/>
            </a:pP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Reklamcılığın</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tüm</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dijital</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formatlarıyla</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yönlendirilen</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sürekli</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büyümesi</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yavaşlama</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beklentisini</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adeta</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boşa</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çıkarmış</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gibi</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görünüyor</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2024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yılında</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tekrar</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hız</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kazanarak</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2029'a kadar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geçen</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sürede</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geçen</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yıl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bu</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zamanlar</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öngördüğümüzden</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daha</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hızlı</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büyüme</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rgbClr val="002060"/>
                </a:solidFill>
                <a:effectLst/>
                <a:uLnTx/>
                <a:uFillTx/>
                <a:latin typeface="Poppins Light" pitchFamily="2" charset="77"/>
                <a:cs typeface="Poppins Light" pitchFamily="2" charset="77"/>
                <a:sym typeface="Poppins"/>
              </a:rPr>
              <a:t>oranını</a:t>
            </a:r>
            <a:r>
              <a:rPr kumimoji="0" lang="tr-TR"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koruyacak</a:t>
            </a:r>
            <a:r>
              <a:rPr kumimoji="0" lang="en-US" sz="1600" u="none" strike="noStrike" kern="1200" cap="none" spc="0" normalizeH="0" baseline="0" noProof="0" dirty="0">
                <a:ln>
                  <a:noFill/>
                </a:ln>
                <a:solidFill>
                  <a:srgbClr val="002060"/>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Küresel</a:t>
            </a:r>
            <a:r>
              <a:rPr kumimoji="0" lang="en-US" sz="16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reklam</a:t>
            </a:r>
            <a:r>
              <a:rPr kumimoji="0" lang="en-US" sz="16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6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gelirleri</a:t>
            </a:r>
            <a:r>
              <a:rPr kumimoji="0" lang="en-US" sz="16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2024 </a:t>
            </a:r>
            <a:r>
              <a:rPr kumimoji="0" lang="en-US" sz="16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yılında</a:t>
            </a:r>
            <a:r>
              <a:rPr kumimoji="0" lang="en-US" sz="16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%9,5 a</a:t>
            </a:r>
            <a:r>
              <a:rPr lang="tr-TR" sz="1600" dirty="0">
                <a:solidFill>
                  <a:schemeClr val="accent1"/>
                </a:solidFill>
                <a:latin typeface="Poppins Light" pitchFamily="2" charset="77"/>
                <a:cs typeface="Poppins Light" pitchFamily="2" charset="77"/>
              </a:rPr>
              <a:t>rttı</a:t>
            </a:r>
            <a:r>
              <a:rPr kumimoji="0" lang="en-US" sz="16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a:t>
            </a:r>
          </a:p>
        </p:txBody>
      </p:sp>
      <p:pic>
        <p:nvPicPr>
          <p:cNvPr id="9" name="Picture 8" descr="A blue and black logo&#10;&#10;Description automatically generated">
            <a:extLst>
              <a:ext uri="{FF2B5EF4-FFF2-40B4-BE49-F238E27FC236}">
                <a16:creationId xmlns:a16="http://schemas.microsoft.com/office/drawing/2014/main" id="{8180B5FF-821A-5441-7A66-3A7698610430}"/>
              </a:ext>
            </a:extLst>
          </p:cNvPr>
          <p:cNvPicPr>
            <a:picLocks noChangeAspect="1"/>
          </p:cNvPicPr>
          <p:nvPr/>
        </p:nvPicPr>
        <p:blipFill>
          <a:blip r:embed="rId3"/>
          <a:stretch>
            <a:fillRect/>
          </a:stretch>
        </p:blipFill>
        <p:spPr>
          <a:xfrm>
            <a:off x="6495276" y="332839"/>
            <a:ext cx="897530" cy="256235"/>
          </a:xfrm>
          <a:prstGeom prst="rect">
            <a:avLst/>
          </a:prstGeom>
        </p:spPr>
      </p:pic>
      <p:grpSp>
        <p:nvGrpSpPr>
          <p:cNvPr id="322" name="Group 321">
            <a:extLst>
              <a:ext uri="{FF2B5EF4-FFF2-40B4-BE49-F238E27FC236}">
                <a16:creationId xmlns:a16="http://schemas.microsoft.com/office/drawing/2014/main" id="{C8597B28-BC30-36BA-7F31-B08CBACF8166}"/>
              </a:ext>
            </a:extLst>
          </p:cNvPr>
          <p:cNvGrpSpPr/>
          <p:nvPr/>
        </p:nvGrpSpPr>
        <p:grpSpPr>
          <a:xfrm>
            <a:off x="3174453" y="5626894"/>
            <a:ext cx="3350712" cy="3350712"/>
            <a:chOff x="2427516" y="3622944"/>
            <a:chExt cx="3350712" cy="3350712"/>
          </a:xfrm>
        </p:grpSpPr>
        <p:sp>
          <p:nvSpPr>
            <p:cNvPr id="326" name="Oval 325">
              <a:extLst>
                <a:ext uri="{FF2B5EF4-FFF2-40B4-BE49-F238E27FC236}">
                  <a16:creationId xmlns:a16="http://schemas.microsoft.com/office/drawing/2014/main" id="{C149F9AB-9013-F26F-49F3-924758A07F86}"/>
                </a:ext>
              </a:extLst>
            </p:cNvPr>
            <p:cNvSpPr/>
            <p:nvPr/>
          </p:nvSpPr>
          <p:spPr>
            <a:xfrm>
              <a:off x="2427516" y="3622944"/>
              <a:ext cx="3350712" cy="3350712"/>
            </a:xfrm>
            <a:prstGeom prst="ellipse">
              <a:avLst/>
            </a:prstGeom>
            <a:noFill/>
            <a:ln>
              <a:solidFill>
                <a:schemeClr val="accent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Oval 326">
              <a:extLst>
                <a:ext uri="{FF2B5EF4-FFF2-40B4-BE49-F238E27FC236}">
                  <a16:creationId xmlns:a16="http://schemas.microsoft.com/office/drawing/2014/main" id="{F73F6A4D-12AA-D5C5-E4B7-D60C628CB03A}"/>
                </a:ext>
              </a:extLst>
            </p:cNvPr>
            <p:cNvSpPr/>
            <p:nvPr/>
          </p:nvSpPr>
          <p:spPr>
            <a:xfrm>
              <a:off x="2678976" y="3874404"/>
              <a:ext cx="2847791" cy="2847791"/>
            </a:xfrm>
            <a:prstGeom prst="ellipse">
              <a:avLst/>
            </a:prstGeom>
            <a:noFill/>
            <a:ln>
              <a:solidFill>
                <a:schemeClr val="accent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Oval 327">
              <a:extLst>
                <a:ext uri="{FF2B5EF4-FFF2-40B4-BE49-F238E27FC236}">
                  <a16:creationId xmlns:a16="http://schemas.microsoft.com/office/drawing/2014/main" id="{6BF34C1F-E82F-853A-5DCA-1E7926301D5E}"/>
                </a:ext>
              </a:extLst>
            </p:cNvPr>
            <p:cNvSpPr/>
            <p:nvPr/>
          </p:nvSpPr>
          <p:spPr>
            <a:xfrm>
              <a:off x="2911545" y="4106973"/>
              <a:ext cx="2382651" cy="2382651"/>
            </a:xfrm>
            <a:prstGeom prst="ellipse">
              <a:avLst/>
            </a:prstGeom>
            <a:noFill/>
            <a:ln>
              <a:solidFill>
                <a:schemeClr val="accent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Oval 328">
              <a:extLst>
                <a:ext uri="{FF2B5EF4-FFF2-40B4-BE49-F238E27FC236}">
                  <a16:creationId xmlns:a16="http://schemas.microsoft.com/office/drawing/2014/main" id="{40EEBF09-B0E7-CA4A-9B21-0A7F9E377C8B}"/>
                </a:ext>
              </a:extLst>
            </p:cNvPr>
            <p:cNvSpPr/>
            <p:nvPr/>
          </p:nvSpPr>
          <p:spPr>
            <a:xfrm>
              <a:off x="3180038" y="4375466"/>
              <a:ext cx="1845664" cy="1845664"/>
            </a:xfrm>
            <a:prstGeom prst="ellipse">
              <a:avLst/>
            </a:prstGeom>
            <a:noFill/>
            <a:ln>
              <a:solidFill>
                <a:schemeClr val="accent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Oval 329">
              <a:extLst>
                <a:ext uri="{FF2B5EF4-FFF2-40B4-BE49-F238E27FC236}">
                  <a16:creationId xmlns:a16="http://schemas.microsoft.com/office/drawing/2014/main" id="{62FD7747-C0BD-BCC9-F326-B08CB0199F08}"/>
                </a:ext>
              </a:extLst>
            </p:cNvPr>
            <p:cNvSpPr/>
            <p:nvPr/>
          </p:nvSpPr>
          <p:spPr>
            <a:xfrm>
              <a:off x="3447963" y="4635512"/>
              <a:ext cx="1325573" cy="1325573"/>
            </a:xfrm>
            <a:prstGeom prst="ellipse">
              <a:avLst/>
            </a:prstGeom>
            <a:noFill/>
            <a:ln>
              <a:solidFill>
                <a:schemeClr val="accent1">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1" name="Oval 330">
            <a:extLst>
              <a:ext uri="{FF2B5EF4-FFF2-40B4-BE49-F238E27FC236}">
                <a16:creationId xmlns:a16="http://schemas.microsoft.com/office/drawing/2014/main" id="{5853058E-D081-DD00-6FD8-FD169AB88000}"/>
              </a:ext>
            </a:extLst>
          </p:cNvPr>
          <p:cNvSpPr/>
          <p:nvPr/>
        </p:nvSpPr>
        <p:spPr>
          <a:xfrm>
            <a:off x="4471204" y="6915766"/>
            <a:ext cx="789011" cy="789011"/>
          </a:xfrm>
          <a:prstGeom prst="ellipse">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9" name="TextBox 338">
            <a:extLst>
              <a:ext uri="{FF2B5EF4-FFF2-40B4-BE49-F238E27FC236}">
                <a16:creationId xmlns:a16="http://schemas.microsoft.com/office/drawing/2014/main" id="{924D243C-E69D-1BCD-A924-055B807A0B91}"/>
              </a:ext>
            </a:extLst>
          </p:cNvPr>
          <p:cNvSpPr txBox="1"/>
          <p:nvPr/>
        </p:nvSpPr>
        <p:spPr>
          <a:xfrm>
            <a:off x="4584969" y="7239461"/>
            <a:ext cx="561480" cy="199285"/>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Poppins"/>
                <a:ea typeface="+mn-ea"/>
                <a:cs typeface="Poppins"/>
              </a:rPr>
              <a:t>2024</a:t>
            </a:r>
          </a:p>
        </p:txBody>
      </p:sp>
      <p:sp>
        <p:nvSpPr>
          <p:cNvPr id="340" name="TextBox 339">
            <a:extLst>
              <a:ext uri="{FF2B5EF4-FFF2-40B4-BE49-F238E27FC236}">
                <a16:creationId xmlns:a16="http://schemas.microsoft.com/office/drawing/2014/main" id="{BCCBD653-9993-F32D-C823-CB68D2FC32D4}"/>
              </a:ext>
            </a:extLst>
          </p:cNvPr>
          <p:cNvSpPr txBox="1"/>
          <p:nvPr/>
        </p:nvSpPr>
        <p:spPr>
          <a:xfrm>
            <a:off x="4705132" y="7920200"/>
            <a:ext cx="305108" cy="113877"/>
          </a:xfrm>
          <a:prstGeom prst="rect">
            <a:avLst/>
          </a:prstGeom>
          <a:solidFill>
            <a:schemeClr val="bg1"/>
          </a:solidFill>
        </p:spPr>
        <p:txBody>
          <a:bodyPr wrap="square" lIns="0" tIns="0" rIns="0" bIns="0" rtlCol="0" anchor="t">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Poppins"/>
                <a:ea typeface="+mn-ea"/>
                <a:cs typeface="Poppins"/>
              </a:rPr>
              <a:t>2025</a:t>
            </a:r>
          </a:p>
        </p:txBody>
      </p:sp>
      <p:sp>
        <p:nvSpPr>
          <p:cNvPr id="341" name="TextBox 340">
            <a:extLst>
              <a:ext uri="{FF2B5EF4-FFF2-40B4-BE49-F238E27FC236}">
                <a16:creationId xmlns:a16="http://schemas.microsoft.com/office/drawing/2014/main" id="{E435D849-B6A0-B926-6EE5-FAB538AA6994}"/>
              </a:ext>
            </a:extLst>
          </p:cNvPr>
          <p:cNvSpPr txBox="1"/>
          <p:nvPr/>
        </p:nvSpPr>
        <p:spPr>
          <a:xfrm>
            <a:off x="4703041" y="8167539"/>
            <a:ext cx="305108" cy="113877"/>
          </a:xfrm>
          <a:prstGeom prst="rect">
            <a:avLst/>
          </a:prstGeom>
          <a:solidFill>
            <a:schemeClr val="bg1"/>
          </a:solidFill>
        </p:spPr>
        <p:txBody>
          <a:bodyPr wrap="square" lIns="0" tIns="0" rIns="0" bIns="0" rtlCol="0" anchor="t">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Poppins"/>
                <a:ea typeface="+mn-ea"/>
                <a:cs typeface="Poppins"/>
              </a:rPr>
              <a:t>2026</a:t>
            </a:r>
          </a:p>
        </p:txBody>
      </p:sp>
      <p:sp>
        <p:nvSpPr>
          <p:cNvPr id="342" name="TextBox 341">
            <a:extLst>
              <a:ext uri="{FF2B5EF4-FFF2-40B4-BE49-F238E27FC236}">
                <a16:creationId xmlns:a16="http://schemas.microsoft.com/office/drawing/2014/main" id="{EA0E2B4E-D514-4BAD-2D00-7C1FA9C73639}"/>
              </a:ext>
            </a:extLst>
          </p:cNvPr>
          <p:cNvSpPr txBox="1"/>
          <p:nvPr/>
        </p:nvSpPr>
        <p:spPr>
          <a:xfrm>
            <a:off x="4703041" y="8423321"/>
            <a:ext cx="305108" cy="113877"/>
          </a:xfrm>
          <a:prstGeom prst="rect">
            <a:avLst/>
          </a:prstGeom>
          <a:solidFill>
            <a:schemeClr val="bg1"/>
          </a:solidFill>
        </p:spPr>
        <p:txBody>
          <a:bodyPr wrap="square" lIns="0" tIns="0" rIns="0" bIns="0" rtlCol="0" anchor="t">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Poppins"/>
                <a:ea typeface="+mn-ea"/>
                <a:cs typeface="Poppins"/>
              </a:rPr>
              <a:t>2027</a:t>
            </a:r>
          </a:p>
        </p:txBody>
      </p:sp>
      <p:sp>
        <p:nvSpPr>
          <p:cNvPr id="343" name="TextBox 342">
            <a:extLst>
              <a:ext uri="{FF2B5EF4-FFF2-40B4-BE49-F238E27FC236}">
                <a16:creationId xmlns:a16="http://schemas.microsoft.com/office/drawing/2014/main" id="{6FC55E66-D815-C6B6-F1F9-772D2819AE55}"/>
              </a:ext>
            </a:extLst>
          </p:cNvPr>
          <p:cNvSpPr txBox="1"/>
          <p:nvPr/>
        </p:nvSpPr>
        <p:spPr>
          <a:xfrm>
            <a:off x="4703041" y="8664700"/>
            <a:ext cx="305108" cy="113877"/>
          </a:xfrm>
          <a:prstGeom prst="rect">
            <a:avLst/>
          </a:prstGeom>
          <a:solidFill>
            <a:schemeClr val="bg1"/>
          </a:solidFill>
        </p:spPr>
        <p:txBody>
          <a:bodyPr wrap="square" lIns="0" tIns="0" rIns="0" bIns="0" rtlCol="0" anchor="t">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Poppins"/>
                <a:ea typeface="+mn-ea"/>
                <a:cs typeface="Poppins"/>
              </a:rPr>
              <a:t>2028</a:t>
            </a:r>
          </a:p>
        </p:txBody>
      </p:sp>
      <p:sp>
        <p:nvSpPr>
          <p:cNvPr id="344" name="TextBox 343">
            <a:extLst>
              <a:ext uri="{FF2B5EF4-FFF2-40B4-BE49-F238E27FC236}">
                <a16:creationId xmlns:a16="http://schemas.microsoft.com/office/drawing/2014/main" id="{1FB299CE-8FF0-2484-1119-BE5095B83FD9}"/>
              </a:ext>
            </a:extLst>
          </p:cNvPr>
          <p:cNvSpPr txBox="1"/>
          <p:nvPr/>
        </p:nvSpPr>
        <p:spPr>
          <a:xfrm>
            <a:off x="4703041" y="8926253"/>
            <a:ext cx="305108" cy="113877"/>
          </a:xfrm>
          <a:prstGeom prst="rect">
            <a:avLst/>
          </a:prstGeom>
          <a:solidFill>
            <a:schemeClr val="bg1"/>
          </a:solidFill>
        </p:spPr>
        <p:txBody>
          <a:bodyPr wrap="square" lIns="0" tIns="0" rIns="0" bIns="0" rtlCol="0" anchor="t">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Poppins"/>
                <a:ea typeface="+mn-ea"/>
                <a:cs typeface="Poppins"/>
              </a:rPr>
              <a:t>2029</a:t>
            </a:r>
          </a:p>
        </p:txBody>
      </p:sp>
      <p:sp>
        <p:nvSpPr>
          <p:cNvPr id="349" name="Text Placeholder 1">
            <a:extLst>
              <a:ext uri="{FF2B5EF4-FFF2-40B4-BE49-F238E27FC236}">
                <a16:creationId xmlns:a16="http://schemas.microsoft.com/office/drawing/2014/main" id="{57F7DDDC-BA7D-CC1E-BA22-4EA15146A057}"/>
              </a:ext>
            </a:extLst>
          </p:cNvPr>
          <p:cNvSpPr txBox="1">
            <a:spLocks/>
          </p:cNvSpPr>
          <p:nvPr/>
        </p:nvSpPr>
        <p:spPr>
          <a:xfrm>
            <a:off x="5842415" y="9409200"/>
            <a:ext cx="694328" cy="39855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sz="3000" spc="-150" dirty="0">
                <a:solidFill>
                  <a:schemeClr val="accent1"/>
                </a:solidFill>
                <a:latin typeface="Poppins Light"/>
                <a:ea typeface="+mj-lt"/>
                <a:cs typeface="Poppins Light"/>
              </a:rPr>
              <a:t>6.3</a:t>
            </a:r>
            <a:r>
              <a:rPr kumimoji="0" lang="en-US" sz="3000" b="0" i="0" u="none" strike="noStrike" kern="1200" cap="none" spc="-150" normalizeH="0" baseline="30000" noProof="0" dirty="0">
                <a:ln>
                  <a:noFill/>
                </a:ln>
                <a:solidFill>
                  <a:schemeClr val="accent1"/>
                </a:solidFill>
                <a:effectLst/>
                <a:uLnTx/>
                <a:uFillTx/>
                <a:latin typeface="Poppins Light"/>
                <a:ea typeface="+mj-lt"/>
                <a:cs typeface="Poppins Light"/>
                <a:sym typeface="Poppins"/>
              </a:rPr>
              <a:t>%</a:t>
            </a:r>
            <a:endParaRPr kumimoji="0" lang="en-US" sz="3000" b="0" i="0" u="none" strike="noStrike" kern="1200" cap="none" spc="-150" normalizeH="0" baseline="30000" noProof="0" dirty="0">
              <a:ln>
                <a:noFill/>
              </a:ln>
              <a:solidFill>
                <a:schemeClr val="accent1"/>
              </a:solidFill>
              <a:effectLst/>
              <a:uLnTx/>
              <a:uFillTx/>
              <a:latin typeface="Poppins Light" pitchFamily="2" charset="77"/>
              <a:cs typeface="Poppins Light" pitchFamily="2" charset="77"/>
              <a:sym typeface="Poppins"/>
            </a:endParaRPr>
          </a:p>
        </p:txBody>
      </p:sp>
      <p:sp>
        <p:nvSpPr>
          <p:cNvPr id="356" name="Text Placeholder 1">
            <a:extLst>
              <a:ext uri="{FF2B5EF4-FFF2-40B4-BE49-F238E27FC236}">
                <a16:creationId xmlns:a16="http://schemas.microsoft.com/office/drawing/2014/main" id="{DD43DE5F-F691-204F-4505-3E90CC8FFBB2}"/>
              </a:ext>
            </a:extLst>
          </p:cNvPr>
          <p:cNvSpPr txBox="1">
            <a:spLocks/>
          </p:cNvSpPr>
          <p:nvPr/>
        </p:nvSpPr>
        <p:spPr>
          <a:xfrm>
            <a:off x="6776249" y="8148527"/>
            <a:ext cx="694328" cy="39855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sz="3000" spc="-150" dirty="0">
                <a:solidFill>
                  <a:schemeClr val="accent1"/>
                </a:solidFill>
                <a:latin typeface="Poppins Light"/>
                <a:ea typeface="+mj-lt"/>
                <a:cs typeface="Poppins Light"/>
              </a:rPr>
              <a:t>6.0</a:t>
            </a:r>
            <a:r>
              <a:rPr kumimoji="0" lang="en-US" sz="3000" b="0" i="0" u="none" strike="noStrike" kern="1200" cap="none" spc="-150" normalizeH="0" baseline="30000" noProof="0" dirty="0">
                <a:ln>
                  <a:noFill/>
                </a:ln>
                <a:solidFill>
                  <a:schemeClr val="accent1"/>
                </a:solidFill>
                <a:effectLst/>
                <a:uLnTx/>
                <a:uFillTx/>
                <a:latin typeface="Poppins Light"/>
                <a:ea typeface="+mj-lt"/>
                <a:cs typeface="Poppins Light"/>
                <a:sym typeface="Poppins"/>
              </a:rPr>
              <a:t>%</a:t>
            </a:r>
            <a:endParaRPr kumimoji="0" lang="en-US" sz="3000" b="0" i="0" u="none" strike="noStrike" kern="1200" cap="none" spc="-150" normalizeH="0" baseline="30000" noProof="0" dirty="0">
              <a:ln>
                <a:noFill/>
              </a:ln>
              <a:solidFill>
                <a:schemeClr val="accent1"/>
              </a:solidFill>
              <a:effectLst/>
              <a:uLnTx/>
              <a:uFillTx/>
              <a:latin typeface="Poppins Light" pitchFamily="2" charset="77"/>
              <a:cs typeface="Poppins Light" pitchFamily="2" charset="77"/>
              <a:sym typeface="Poppins"/>
            </a:endParaRPr>
          </a:p>
        </p:txBody>
      </p:sp>
      <p:sp>
        <p:nvSpPr>
          <p:cNvPr id="357" name="Text Placeholder 1">
            <a:extLst>
              <a:ext uri="{FF2B5EF4-FFF2-40B4-BE49-F238E27FC236}">
                <a16:creationId xmlns:a16="http://schemas.microsoft.com/office/drawing/2014/main" id="{2171EDD5-3D3A-1808-B876-E54F08D2CFD9}"/>
              </a:ext>
            </a:extLst>
          </p:cNvPr>
          <p:cNvSpPr txBox="1">
            <a:spLocks/>
          </p:cNvSpPr>
          <p:nvPr/>
        </p:nvSpPr>
        <p:spPr>
          <a:xfrm>
            <a:off x="6778580" y="6663604"/>
            <a:ext cx="765219" cy="39855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sz="3000" dirty="0">
                <a:solidFill>
                  <a:schemeClr val="accent1"/>
                </a:solidFill>
                <a:latin typeface="Poppins Light"/>
                <a:ea typeface="+mj-lt"/>
                <a:cs typeface="Poppins Light"/>
              </a:rPr>
              <a:t>6.3</a:t>
            </a:r>
            <a:r>
              <a:rPr kumimoji="0" lang="en-US" sz="3000" b="0" i="0" u="none" strike="noStrike" kern="1200" cap="none" normalizeH="0" baseline="30000" noProof="0" dirty="0">
                <a:ln>
                  <a:noFill/>
                </a:ln>
                <a:solidFill>
                  <a:schemeClr val="accent1"/>
                </a:solidFill>
                <a:effectLst/>
                <a:uLnTx/>
                <a:uFillTx/>
                <a:latin typeface="Poppins Light"/>
                <a:ea typeface="+mj-lt"/>
                <a:cs typeface="Poppins Light"/>
                <a:sym typeface="Poppins"/>
              </a:rPr>
              <a:t>%</a:t>
            </a:r>
            <a:endParaRPr kumimoji="0" lang="en-US" sz="3000" b="0" i="0" u="none" strike="noStrike" kern="1200" cap="none" normalizeH="0" baseline="30000" noProof="0" dirty="0">
              <a:ln>
                <a:noFill/>
              </a:ln>
              <a:solidFill>
                <a:schemeClr val="accent1"/>
              </a:solidFill>
              <a:effectLst/>
              <a:uLnTx/>
              <a:uFillTx/>
              <a:latin typeface="Poppins Light" pitchFamily="2" charset="77"/>
              <a:cs typeface="Poppins Light" pitchFamily="2" charset="77"/>
              <a:sym typeface="Poppins"/>
            </a:endParaRPr>
          </a:p>
        </p:txBody>
      </p:sp>
      <p:sp>
        <p:nvSpPr>
          <p:cNvPr id="358" name="Text Placeholder 1">
            <a:extLst>
              <a:ext uri="{FF2B5EF4-FFF2-40B4-BE49-F238E27FC236}">
                <a16:creationId xmlns:a16="http://schemas.microsoft.com/office/drawing/2014/main" id="{15E85959-2B4E-5A88-25CC-784EE10F7D83}"/>
              </a:ext>
            </a:extLst>
          </p:cNvPr>
          <p:cNvSpPr txBox="1">
            <a:spLocks/>
          </p:cNvSpPr>
          <p:nvPr/>
        </p:nvSpPr>
        <p:spPr>
          <a:xfrm>
            <a:off x="3816180" y="9229582"/>
            <a:ext cx="776601" cy="39855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sz="3000" dirty="0">
                <a:solidFill>
                  <a:schemeClr val="accent1"/>
                </a:solidFill>
                <a:latin typeface="Poppins Light"/>
                <a:ea typeface="+mj-lt"/>
                <a:cs typeface="Poppins Light"/>
              </a:rPr>
              <a:t>5.9</a:t>
            </a:r>
            <a:r>
              <a:rPr kumimoji="0" lang="en-US" sz="3000" b="0" i="0" u="none" strike="noStrike" kern="1200" cap="none" spc="-150" normalizeH="0" baseline="30000" noProof="0" dirty="0">
                <a:ln>
                  <a:noFill/>
                </a:ln>
                <a:solidFill>
                  <a:schemeClr val="accent1"/>
                </a:solidFill>
                <a:effectLst/>
                <a:uLnTx/>
                <a:uFillTx/>
                <a:latin typeface="Poppins Light"/>
                <a:ea typeface="+mj-lt"/>
                <a:cs typeface="Poppins Light"/>
                <a:sym typeface="Poppins"/>
              </a:rPr>
              <a:t>%</a:t>
            </a:r>
            <a:endParaRPr kumimoji="0" lang="en-US" sz="3000" b="0" i="0" u="none" strike="noStrike" kern="1200" cap="none" spc="-150" normalizeH="0" baseline="30000" noProof="0" dirty="0">
              <a:ln>
                <a:noFill/>
              </a:ln>
              <a:solidFill>
                <a:schemeClr val="accent1"/>
              </a:solidFill>
              <a:effectLst/>
              <a:uLnTx/>
              <a:uFillTx/>
              <a:latin typeface="Poppins Light" pitchFamily="2" charset="77"/>
              <a:cs typeface="Poppins Light" pitchFamily="2" charset="77"/>
              <a:sym typeface="Poppins"/>
            </a:endParaRPr>
          </a:p>
        </p:txBody>
      </p:sp>
      <p:sp>
        <p:nvSpPr>
          <p:cNvPr id="359" name="TextBox 358">
            <a:extLst>
              <a:ext uri="{FF2B5EF4-FFF2-40B4-BE49-F238E27FC236}">
                <a16:creationId xmlns:a16="http://schemas.microsoft.com/office/drawing/2014/main" id="{2859D48A-8C3A-82DF-0C38-4CBD0F9D6BBB}"/>
              </a:ext>
            </a:extLst>
          </p:cNvPr>
          <p:cNvSpPr txBox="1"/>
          <p:nvPr/>
        </p:nvSpPr>
        <p:spPr>
          <a:xfrm>
            <a:off x="219200" y="6310847"/>
            <a:ext cx="2361203" cy="584775"/>
          </a:xfrm>
          <a:prstGeom prst="rect">
            <a:avLst/>
          </a:prstGeom>
          <a:noFill/>
        </p:spPr>
        <p:txBody>
          <a:bodyPr wrap="square" lIns="91440" tIns="45720" rIns="91440" bIns="45720" anchor="t">
            <a:spAutoFit/>
          </a:bodyPr>
          <a:lstStyle/>
          <a:p>
            <a:r>
              <a:rPr lang="en-US" sz="3200" dirty="0">
                <a:solidFill>
                  <a:schemeClr val="accent1"/>
                </a:solidFill>
                <a:latin typeface="Poppins"/>
                <a:cs typeface="Poppins"/>
                <a:sym typeface="Poppins"/>
              </a:rPr>
              <a:t>TRİLYON</a:t>
            </a:r>
            <a:endParaRPr lang="en-US" sz="3200" dirty="0">
              <a:solidFill>
                <a:schemeClr val="accent1"/>
              </a:solidFill>
              <a:latin typeface="Poppins" pitchFamily="2" charset="77"/>
              <a:cs typeface="Poppins" pitchFamily="2" charset="77"/>
            </a:endParaRPr>
          </a:p>
        </p:txBody>
      </p:sp>
      <p:sp>
        <p:nvSpPr>
          <p:cNvPr id="360" name="Text Placeholder 1">
            <a:extLst>
              <a:ext uri="{FF2B5EF4-FFF2-40B4-BE49-F238E27FC236}">
                <a16:creationId xmlns:a16="http://schemas.microsoft.com/office/drawing/2014/main" id="{D522ED6E-9371-54F6-7885-6FC41592E443}"/>
              </a:ext>
            </a:extLst>
          </p:cNvPr>
          <p:cNvSpPr txBox="1">
            <a:spLocks/>
          </p:cNvSpPr>
          <p:nvPr/>
        </p:nvSpPr>
        <p:spPr>
          <a:xfrm>
            <a:off x="332475" y="7803315"/>
            <a:ext cx="1578490" cy="690423"/>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2999"/>
              </a:lnSpc>
              <a:spcBef>
                <a:spcPts val="0"/>
              </a:spcBef>
              <a:spcAft>
                <a:spcPts val="0"/>
              </a:spcAft>
              <a:buClrTx/>
              <a:buSzPts val="1100"/>
              <a:buFont typeface="Arial" panose="020B0604020202020204" pitchFamily="34" charset="0"/>
              <a:buNone/>
              <a:tabLst/>
              <a:defRPr/>
            </a:pPr>
            <a:r>
              <a:rPr lang="en-US" sz="6000" spc="-300" dirty="0">
                <a:solidFill>
                  <a:schemeClr val="accent1"/>
                </a:solidFill>
                <a:latin typeface="Poppins Light"/>
                <a:ea typeface="+mj-lt"/>
                <a:cs typeface="Poppins Light"/>
              </a:rPr>
              <a:t>9.5</a:t>
            </a:r>
            <a:r>
              <a:rPr kumimoji="0" lang="en-US" sz="6000" b="0" i="0" u="none" strike="noStrike" kern="1200" cap="none" spc="-300" normalizeH="0" baseline="30000" noProof="0" dirty="0">
                <a:ln>
                  <a:noFill/>
                </a:ln>
                <a:solidFill>
                  <a:schemeClr val="accent1"/>
                </a:solidFill>
                <a:effectLst/>
                <a:uLnTx/>
                <a:uFillTx/>
                <a:latin typeface="Poppins Light"/>
                <a:ea typeface="+mj-lt"/>
                <a:cs typeface="Poppins Light"/>
                <a:sym typeface="Poppins"/>
              </a:rPr>
              <a:t>%</a:t>
            </a:r>
            <a:endParaRPr kumimoji="0" lang="en-US" sz="6000" b="0" i="0" u="none" strike="noStrike" kern="1200" cap="none" spc="-300" normalizeH="0" baseline="30000" noProof="0" dirty="0">
              <a:ln>
                <a:noFill/>
              </a:ln>
              <a:solidFill>
                <a:schemeClr val="accent1"/>
              </a:solidFill>
              <a:effectLst/>
              <a:uLnTx/>
              <a:uFillTx/>
              <a:latin typeface="Poppins Light" pitchFamily="2" charset="77"/>
              <a:cs typeface="Poppins Light" pitchFamily="2" charset="77"/>
              <a:sym typeface="Poppins"/>
            </a:endParaRPr>
          </a:p>
        </p:txBody>
      </p:sp>
      <p:sp>
        <p:nvSpPr>
          <p:cNvPr id="362" name="Text Placeholder 1">
            <a:extLst>
              <a:ext uri="{FF2B5EF4-FFF2-40B4-BE49-F238E27FC236}">
                <a16:creationId xmlns:a16="http://schemas.microsoft.com/office/drawing/2014/main" id="{6E7EE0C3-4338-E9EB-FDA7-B1BAB168168B}"/>
              </a:ext>
            </a:extLst>
          </p:cNvPr>
          <p:cNvSpPr txBox="1">
            <a:spLocks/>
          </p:cNvSpPr>
          <p:nvPr/>
        </p:nvSpPr>
        <p:spPr>
          <a:xfrm>
            <a:off x="254472" y="5525754"/>
            <a:ext cx="2852351" cy="89227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2999"/>
              </a:lnSpc>
              <a:spcBef>
                <a:spcPts val="0"/>
              </a:spcBef>
              <a:spcAft>
                <a:spcPts val="0"/>
              </a:spcAft>
              <a:buClrTx/>
              <a:buSzPts val="1100"/>
              <a:buFont typeface="Arial" panose="020B0604020202020204" pitchFamily="34" charset="0"/>
              <a:buNone/>
              <a:tabLst/>
              <a:defRPr/>
            </a:pPr>
            <a:r>
              <a:rPr kumimoji="0" lang="en-US" sz="6000" b="0" i="0" u="none" strike="noStrike" kern="1200" cap="none" spc="-150" normalizeH="0" baseline="0" noProof="0" dirty="0">
                <a:ln>
                  <a:noFill/>
                </a:ln>
                <a:solidFill>
                  <a:schemeClr val="accent1"/>
                </a:solidFill>
                <a:effectLst/>
                <a:uLnTx/>
                <a:uFillTx/>
                <a:latin typeface="Poppins Light"/>
                <a:ea typeface="+mj-lt"/>
                <a:cs typeface="Poppins Light"/>
                <a:sym typeface="Poppins"/>
              </a:rPr>
              <a:t>$</a:t>
            </a:r>
            <a:r>
              <a:rPr lang="en-US" sz="6000" spc="-150" dirty="0">
                <a:solidFill>
                  <a:schemeClr val="accent1"/>
                </a:solidFill>
                <a:latin typeface="Poppins Light"/>
                <a:ea typeface="+mj-lt"/>
                <a:cs typeface="Poppins Light"/>
              </a:rPr>
              <a:t>1.04</a:t>
            </a:r>
            <a:endParaRPr lang="en-US" sz="6000" b="0" i="0" u="none" strike="noStrike" kern="1200" cap="none" spc="-150" normalizeH="0" baseline="30000" noProof="0" dirty="0">
              <a:ln>
                <a:noFill/>
              </a:ln>
              <a:solidFill>
                <a:schemeClr val="accent1"/>
              </a:solidFill>
              <a:effectLst/>
              <a:uLnTx/>
              <a:uFillTx/>
              <a:latin typeface="Poppins Light" pitchFamily="2" charset="77"/>
              <a:cs typeface="Poppins Light" pitchFamily="2" charset="77"/>
            </a:endParaRPr>
          </a:p>
        </p:txBody>
      </p:sp>
      <p:sp>
        <p:nvSpPr>
          <p:cNvPr id="363" name="TextBox 362">
            <a:extLst>
              <a:ext uri="{FF2B5EF4-FFF2-40B4-BE49-F238E27FC236}">
                <a16:creationId xmlns:a16="http://schemas.microsoft.com/office/drawing/2014/main" id="{D315B56D-6F15-9F36-C350-40FD9DA7ED75}"/>
              </a:ext>
            </a:extLst>
          </p:cNvPr>
          <p:cNvSpPr txBox="1"/>
          <p:nvPr/>
        </p:nvSpPr>
        <p:spPr>
          <a:xfrm>
            <a:off x="219200" y="9020969"/>
            <a:ext cx="2233345" cy="49090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Poppins"/>
                <a:ea typeface="+mn-ea"/>
                <a:cs typeface="Poppins"/>
              </a:rPr>
              <a:t>(ABD </a:t>
            </a:r>
            <a:r>
              <a:rPr kumimoji="0" lang="en-US" sz="1200" b="0" i="0" u="none" strike="noStrike" kern="1200" cap="none" spc="0" normalizeH="0" baseline="0" noProof="0" dirty="0" err="1">
                <a:ln>
                  <a:noFill/>
                </a:ln>
                <a:effectLst/>
                <a:uLnTx/>
                <a:uFillTx/>
                <a:latin typeface="Poppins"/>
                <a:ea typeface="+mn-ea"/>
                <a:cs typeface="Poppins"/>
              </a:rPr>
              <a:t>siyasi</a:t>
            </a:r>
            <a:r>
              <a:rPr kumimoji="0" lang="en-US" sz="1200" b="0" i="0" u="none" strike="noStrike" kern="1200" cap="none" spc="0" normalizeH="0" baseline="0" noProof="0" dirty="0">
                <a:ln>
                  <a:noFill/>
                </a:ln>
                <a:effectLst/>
                <a:uLnTx/>
                <a:uFillTx/>
                <a:latin typeface="Poppins"/>
                <a:ea typeface="+mn-ea"/>
                <a:cs typeface="Poppins"/>
              </a:rPr>
              <a:t> </a:t>
            </a:r>
            <a:r>
              <a:rPr kumimoji="0" lang="en-US" sz="1200" b="0" i="0" u="none" strike="noStrike" kern="1200" cap="none" spc="0" normalizeH="0" baseline="0" noProof="0" dirty="0" err="1">
                <a:ln>
                  <a:noFill/>
                </a:ln>
                <a:effectLst/>
                <a:uLnTx/>
                <a:uFillTx/>
                <a:latin typeface="Poppins"/>
                <a:ea typeface="+mn-ea"/>
                <a:cs typeface="Poppins"/>
              </a:rPr>
              <a:t>reklamlarının</a:t>
            </a:r>
            <a:r>
              <a:rPr kumimoji="0" lang="en-US" sz="1200" b="0" i="0" u="none" strike="noStrike" kern="1200" cap="none" spc="0" normalizeH="0" baseline="0" noProof="0" dirty="0">
                <a:ln>
                  <a:noFill/>
                </a:ln>
                <a:effectLst/>
                <a:uLnTx/>
                <a:uFillTx/>
                <a:latin typeface="Poppins"/>
                <a:ea typeface="+mn-ea"/>
                <a:cs typeface="Poppins"/>
              </a:rPr>
              <a:t> </a:t>
            </a:r>
            <a:r>
              <a:rPr kumimoji="0" lang="en-US" sz="1200" b="0" i="0" u="none" strike="noStrike" kern="1200" cap="none" spc="0" normalizeH="0" baseline="0" noProof="0" dirty="0" err="1">
                <a:ln>
                  <a:noFill/>
                </a:ln>
                <a:effectLst/>
                <a:uLnTx/>
                <a:uFillTx/>
                <a:latin typeface="Poppins"/>
                <a:ea typeface="+mn-ea"/>
                <a:cs typeface="Poppins"/>
              </a:rPr>
              <a:t>etkisi</a:t>
            </a:r>
            <a:r>
              <a:rPr kumimoji="0" lang="en-US" sz="1200" b="0" i="0" u="none" strike="noStrike" kern="1200" cap="none" spc="0" normalizeH="0" baseline="0" noProof="0" dirty="0">
                <a:ln>
                  <a:noFill/>
                </a:ln>
                <a:effectLst/>
                <a:uLnTx/>
                <a:uFillTx/>
                <a:latin typeface="Poppins"/>
                <a:ea typeface="+mn-ea"/>
                <a:cs typeface="Poppins"/>
              </a:rPr>
              <a:t> </a:t>
            </a:r>
            <a:r>
              <a:rPr kumimoji="0" lang="en-US" sz="1200" b="0" i="0" u="none" strike="noStrike" kern="1200" cap="none" spc="0" normalizeH="0" baseline="0" noProof="0" dirty="0" err="1">
                <a:ln>
                  <a:noFill/>
                </a:ln>
                <a:effectLst/>
                <a:uLnTx/>
                <a:uFillTx/>
                <a:latin typeface="Poppins"/>
                <a:ea typeface="+mn-ea"/>
                <a:cs typeface="Poppins"/>
              </a:rPr>
              <a:t>hariç</a:t>
            </a:r>
            <a:r>
              <a:rPr kumimoji="0" lang="en-US" sz="1200" b="0" i="0" u="none" strike="noStrike" kern="1200" cap="none" spc="0" normalizeH="0" baseline="0" noProof="0" dirty="0">
                <a:ln>
                  <a:noFill/>
                </a:ln>
                <a:effectLst/>
                <a:uLnTx/>
                <a:uFillTx/>
                <a:latin typeface="Poppins"/>
                <a:ea typeface="+mn-ea"/>
                <a:cs typeface="Poppins"/>
              </a:rPr>
              <a:t>).</a:t>
            </a:r>
          </a:p>
        </p:txBody>
      </p:sp>
      <p:grpSp>
        <p:nvGrpSpPr>
          <p:cNvPr id="32" name="Group 31">
            <a:extLst>
              <a:ext uri="{FF2B5EF4-FFF2-40B4-BE49-F238E27FC236}">
                <a16:creationId xmlns:a16="http://schemas.microsoft.com/office/drawing/2014/main" id="{F885CB69-CFAB-F28A-6055-D853826BF9F9}"/>
              </a:ext>
            </a:extLst>
          </p:cNvPr>
          <p:cNvGrpSpPr/>
          <p:nvPr/>
        </p:nvGrpSpPr>
        <p:grpSpPr>
          <a:xfrm>
            <a:off x="1866900" y="7218420"/>
            <a:ext cx="2726179" cy="201238"/>
            <a:chOff x="1866900" y="7218420"/>
            <a:chExt cx="2726179" cy="201238"/>
          </a:xfrm>
        </p:grpSpPr>
        <p:sp>
          <p:nvSpPr>
            <p:cNvPr id="348" name="Oval 347">
              <a:extLst>
                <a:ext uri="{FF2B5EF4-FFF2-40B4-BE49-F238E27FC236}">
                  <a16:creationId xmlns:a16="http://schemas.microsoft.com/office/drawing/2014/main" id="{12D41FE5-C1DD-D842-FD82-67202840C031}"/>
                </a:ext>
              </a:extLst>
            </p:cNvPr>
            <p:cNvSpPr/>
            <p:nvPr/>
          </p:nvSpPr>
          <p:spPr>
            <a:xfrm>
              <a:off x="4391841" y="7218420"/>
              <a:ext cx="201238" cy="20123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5" name="Straight Connector 364">
              <a:extLst>
                <a:ext uri="{FF2B5EF4-FFF2-40B4-BE49-F238E27FC236}">
                  <a16:creationId xmlns:a16="http://schemas.microsoft.com/office/drawing/2014/main" id="{4347DBFA-5C9C-AB47-AAC8-41C9FC4C60E1}"/>
                </a:ext>
              </a:extLst>
            </p:cNvPr>
            <p:cNvCxnSpPr>
              <a:cxnSpLocks/>
            </p:cNvCxnSpPr>
            <p:nvPr/>
          </p:nvCxnSpPr>
          <p:spPr>
            <a:xfrm flipH="1">
              <a:off x="1866900" y="7325065"/>
              <a:ext cx="2594029"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20D9D46A-7C1F-A14B-F287-2BC0CAAF6C0D}"/>
              </a:ext>
            </a:extLst>
          </p:cNvPr>
          <p:cNvGrpSpPr/>
          <p:nvPr/>
        </p:nvGrpSpPr>
        <p:grpSpPr>
          <a:xfrm>
            <a:off x="5449235" y="8440735"/>
            <a:ext cx="619056" cy="921474"/>
            <a:chOff x="5449235" y="8440735"/>
            <a:chExt cx="619056" cy="921474"/>
          </a:xfrm>
        </p:grpSpPr>
        <p:sp>
          <p:nvSpPr>
            <p:cNvPr id="332" name="Oval 331">
              <a:extLst>
                <a:ext uri="{FF2B5EF4-FFF2-40B4-BE49-F238E27FC236}">
                  <a16:creationId xmlns:a16="http://schemas.microsoft.com/office/drawing/2014/main" id="{AFD0AEB3-5575-8C26-3D3A-5A25E0BFAFB2}"/>
                </a:ext>
              </a:extLst>
            </p:cNvPr>
            <p:cNvSpPr/>
            <p:nvPr/>
          </p:nvSpPr>
          <p:spPr>
            <a:xfrm>
              <a:off x="5449235" y="8440735"/>
              <a:ext cx="201238" cy="20123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6" name="Straight Connector 365">
              <a:extLst>
                <a:ext uri="{FF2B5EF4-FFF2-40B4-BE49-F238E27FC236}">
                  <a16:creationId xmlns:a16="http://schemas.microsoft.com/office/drawing/2014/main" id="{05093851-9B10-6412-D185-E27C0E162C18}"/>
                </a:ext>
              </a:extLst>
            </p:cNvPr>
            <p:cNvCxnSpPr>
              <a:cxnSpLocks/>
            </p:cNvCxnSpPr>
            <p:nvPr/>
          </p:nvCxnSpPr>
          <p:spPr>
            <a:xfrm>
              <a:off x="5549425" y="8544723"/>
              <a:ext cx="518866" cy="817486"/>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DF1A935A-D898-61CE-7D90-B206B7EA70B8}"/>
              </a:ext>
            </a:extLst>
          </p:cNvPr>
          <p:cNvGrpSpPr/>
          <p:nvPr/>
        </p:nvGrpSpPr>
        <p:grpSpPr>
          <a:xfrm>
            <a:off x="4136164" y="8784152"/>
            <a:ext cx="271781" cy="428214"/>
            <a:chOff x="4136164" y="8784152"/>
            <a:chExt cx="271781" cy="428214"/>
          </a:xfrm>
        </p:grpSpPr>
        <p:sp>
          <p:nvSpPr>
            <p:cNvPr id="333" name="Oval 332">
              <a:extLst>
                <a:ext uri="{FF2B5EF4-FFF2-40B4-BE49-F238E27FC236}">
                  <a16:creationId xmlns:a16="http://schemas.microsoft.com/office/drawing/2014/main" id="{B0D0E9BA-2B87-8C8E-1D97-F6597494A31F}"/>
                </a:ext>
              </a:extLst>
            </p:cNvPr>
            <p:cNvSpPr/>
            <p:nvPr/>
          </p:nvSpPr>
          <p:spPr>
            <a:xfrm>
              <a:off x="4206707" y="8784152"/>
              <a:ext cx="201238" cy="20123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9" name="Straight Connector 368">
              <a:extLst>
                <a:ext uri="{FF2B5EF4-FFF2-40B4-BE49-F238E27FC236}">
                  <a16:creationId xmlns:a16="http://schemas.microsoft.com/office/drawing/2014/main" id="{4D528343-D2C4-0922-41E0-C66CA7712A03}"/>
                </a:ext>
              </a:extLst>
            </p:cNvPr>
            <p:cNvCxnSpPr>
              <a:cxnSpLocks/>
            </p:cNvCxnSpPr>
            <p:nvPr/>
          </p:nvCxnSpPr>
          <p:spPr>
            <a:xfrm flipH="1">
              <a:off x="4136164" y="8967445"/>
              <a:ext cx="130750" cy="244921"/>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E62553B2-E0FB-DF3D-C2E6-B9608FCFCDAC}"/>
              </a:ext>
            </a:extLst>
          </p:cNvPr>
          <p:cNvGrpSpPr/>
          <p:nvPr/>
        </p:nvGrpSpPr>
        <p:grpSpPr>
          <a:xfrm>
            <a:off x="5790974" y="7778564"/>
            <a:ext cx="925710" cy="517538"/>
            <a:chOff x="5790974" y="7778564"/>
            <a:chExt cx="925710" cy="517538"/>
          </a:xfrm>
        </p:grpSpPr>
        <p:sp>
          <p:nvSpPr>
            <p:cNvPr id="334" name="Oval 333">
              <a:extLst>
                <a:ext uri="{FF2B5EF4-FFF2-40B4-BE49-F238E27FC236}">
                  <a16:creationId xmlns:a16="http://schemas.microsoft.com/office/drawing/2014/main" id="{19B958D5-AD1C-C004-A682-555B8E28AC7C}"/>
                </a:ext>
              </a:extLst>
            </p:cNvPr>
            <p:cNvSpPr/>
            <p:nvPr/>
          </p:nvSpPr>
          <p:spPr>
            <a:xfrm>
              <a:off x="5790974" y="7778564"/>
              <a:ext cx="201238" cy="20123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3" name="Straight Connector 372">
              <a:extLst>
                <a:ext uri="{FF2B5EF4-FFF2-40B4-BE49-F238E27FC236}">
                  <a16:creationId xmlns:a16="http://schemas.microsoft.com/office/drawing/2014/main" id="{84213A82-12E0-64B7-4E61-CC9A3CEF6AFC}"/>
                </a:ext>
              </a:extLst>
            </p:cNvPr>
            <p:cNvCxnSpPr>
              <a:cxnSpLocks/>
            </p:cNvCxnSpPr>
            <p:nvPr/>
          </p:nvCxnSpPr>
          <p:spPr>
            <a:xfrm flipH="1" flipV="1">
              <a:off x="5959821" y="7907098"/>
              <a:ext cx="756863" cy="389004"/>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10" name="Text Placeholder 1">
            <a:extLst>
              <a:ext uri="{FF2B5EF4-FFF2-40B4-BE49-F238E27FC236}">
                <a16:creationId xmlns:a16="http://schemas.microsoft.com/office/drawing/2014/main" id="{FC002017-0365-B5AA-9E6D-C11971EF4F62}"/>
              </a:ext>
            </a:extLst>
          </p:cNvPr>
          <p:cNvSpPr txBox="1">
            <a:spLocks/>
          </p:cNvSpPr>
          <p:nvPr/>
        </p:nvSpPr>
        <p:spPr>
          <a:xfrm>
            <a:off x="454054" y="2584160"/>
            <a:ext cx="6461453" cy="246103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2000"/>
              </a:lnSpc>
              <a:defRPr/>
            </a:pPr>
            <a:r>
              <a:rPr lang="en-US" sz="1000" dirty="0">
                <a:solidFill>
                  <a:srgbClr val="002060"/>
                </a:solidFill>
                <a:latin typeface="Georgia" panose="02040502050405020303"/>
                <a:ea typeface="+mj-lt"/>
                <a:cs typeface="+mj-lt"/>
              </a:rPr>
              <a:t>Haziran </a:t>
            </a:r>
            <a:r>
              <a:rPr lang="en-US" sz="1000" dirty="0" err="1">
                <a:solidFill>
                  <a:srgbClr val="002060"/>
                </a:solidFill>
                <a:latin typeface="Georgia" panose="02040502050405020303"/>
                <a:ea typeface="+mj-lt"/>
                <a:cs typeface="+mj-lt"/>
              </a:rPr>
              <a:t>ayı</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tahminimizin</a:t>
            </a:r>
            <a:r>
              <a:rPr lang="en-US" sz="1000" dirty="0">
                <a:solidFill>
                  <a:srgbClr val="002060"/>
                </a:solidFill>
                <a:latin typeface="Georgia" panose="02040502050405020303"/>
                <a:ea typeface="+mj-lt"/>
                <a:cs typeface="+mj-lt"/>
              </a:rPr>
              <a:t> %7,8'lik </a:t>
            </a:r>
            <a:r>
              <a:rPr lang="en-US" sz="1000" dirty="0" err="1">
                <a:solidFill>
                  <a:srgbClr val="002060"/>
                </a:solidFill>
                <a:latin typeface="Georgia" panose="02040502050405020303"/>
                <a:ea typeface="+mj-lt"/>
                <a:cs typeface="+mj-lt"/>
              </a:rPr>
              <a:t>yukarı</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yönlü</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revizyonu</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yılın</a:t>
            </a:r>
            <a:r>
              <a:rPr lang="en-US" sz="1000" dirty="0">
                <a:solidFill>
                  <a:srgbClr val="002060"/>
                </a:solidFill>
                <a:latin typeface="Georgia" panose="02040502050405020303"/>
                <a:ea typeface="+mj-lt"/>
                <a:cs typeface="+mj-lt"/>
              </a:rPr>
              <a:t> ilk </a:t>
            </a:r>
            <a:r>
              <a:rPr lang="en-US" sz="1000" dirty="0" err="1">
                <a:solidFill>
                  <a:srgbClr val="002060"/>
                </a:solidFill>
                <a:latin typeface="Georgia" panose="02040502050405020303"/>
                <a:ea typeface="+mj-lt"/>
                <a:cs typeface="+mj-lt"/>
              </a:rPr>
              <a:t>dokuz</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ayında</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en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büyük</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reklam</a:t>
            </a:r>
            <a:r>
              <a:rPr lang="en-US" sz="1000" dirty="0">
                <a:solidFill>
                  <a:srgbClr val="002060"/>
                </a:solidFill>
                <a:latin typeface="Georgia" panose="02040502050405020303"/>
                <a:ea typeface="+mj-lt"/>
                <a:cs typeface="+mj-lt"/>
              </a:rPr>
              <a:t> </a:t>
            </a:r>
            <a:r>
              <a:rPr lang="tr-TR" sz="1000" dirty="0">
                <a:solidFill>
                  <a:srgbClr val="002060"/>
                </a:solidFill>
                <a:latin typeface="Georgia" panose="02040502050405020303"/>
                <a:ea typeface="+mj-lt"/>
                <a:cs typeface="+mj-lt"/>
              </a:rPr>
              <a:t>verenlerin </a:t>
            </a:r>
            <a:r>
              <a:rPr lang="en-US" sz="1000" dirty="0" err="1">
                <a:solidFill>
                  <a:srgbClr val="002060"/>
                </a:solidFill>
                <a:latin typeface="Georgia" panose="02040502050405020303"/>
                <a:ea typeface="+mj-lt"/>
                <a:cs typeface="+mj-lt"/>
              </a:rPr>
              <a:t>kaydettiği</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çift</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haneli</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kazançlar</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sayesinde</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gerçekleşti</a:t>
            </a:r>
            <a:r>
              <a:rPr lang="en-US" sz="1000" dirty="0">
                <a:solidFill>
                  <a:srgbClr val="002060"/>
                </a:solidFill>
                <a:latin typeface="Georgia" panose="02040502050405020303"/>
                <a:ea typeface="+mj-lt"/>
                <a:cs typeface="+mj-lt"/>
              </a:rPr>
              <a:t>. Reklam </a:t>
            </a:r>
            <a:r>
              <a:rPr lang="en-US" sz="1000" dirty="0" err="1">
                <a:solidFill>
                  <a:srgbClr val="002060"/>
                </a:solidFill>
                <a:latin typeface="Georgia" panose="02040502050405020303"/>
                <a:ea typeface="+mj-lt"/>
                <a:cs typeface="+mj-lt"/>
              </a:rPr>
              <a:t>sektörü</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bu</a:t>
            </a:r>
            <a:r>
              <a:rPr lang="en-US" sz="1000" dirty="0">
                <a:solidFill>
                  <a:srgbClr val="002060"/>
                </a:solidFill>
                <a:latin typeface="Georgia" panose="02040502050405020303"/>
                <a:ea typeface="+mj-lt"/>
                <a:cs typeface="+mj-lt"/>
              </a:rPr>
              <a:t> yıl ilk </a:t>
            </a:r>
            <a:r>
              <a:rPr lang="en-US" sz="1000" dirty="0" err="1">
                <a:solidFill>
                  <a:srgbClr val="002060"/>
                </a:solidFill>
                <a:latin typeface="Georgia" panose="02040502050405020303"/>
                <a:ea typeface="+mj-lt"/>
                <a:cs typeface="+mj-lt"/>
              </a:rPr>
              <a:t>kez</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toplam</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gelirde</a:t>
            </a:r>
            <a:r>
              <a:rPr lang="en-US" sz="1000" dirty="0">
                <a:solidFill>
                  <a:srgbClr val="002060"/>
                </a:solidFill>
                <a:latin typeface="Georgia" panose="02040502050405020303"/>
                <a:ea typeface="+mj-lt"/>
                <a:cs typeface="+mj-lt"/>
              </a:rPr>
              <a:t> 1 </a:t>
            </a:r>
            <a:r>
              <a:rPr lang="en-US" sz="1000" dirty="0" err="1">
                <a:solidFill>
                  <a:srgbClr val="002060"/>
                </a:solidFill>
                <a:latin typeface="Georgia" panose="02040502050405020303"/>
                <a:ea typeface="+mj-lt"/>
                <a:cs typeface="+mj-lt"/>
              </a:rPr>
              <a:t>trilyon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doları</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aşacak</a:t>
            </a:r>
            <a:r>
              <a:rPr lang="en-US" sz="1000" dirty="0">
                <a:solidFill>
                  <a:srgbClr val="002060"/>
                </a:solidFill>
                <a:latin typeface="Georgia" panose="02040502050405020303"/>
                <a:ea typeface="+mj-lt"/>
                <a:cs typeface="+mj-lt"/>
              </a:rPr>
              <a:t> ve 2025 </a:t>
            </a:r>
            <a:r>
              <a:rPr lang="en-US" sz="1000" dirty="0" err="1">
                <a:solidFill>
                  <a:srgbClr val="002060"/>
                </a:solidFill>
                <a:latin typeface="Georgia" panose="02040502050405020303"/>
                <a:ea typeface="+mj-lt"/>
                <a:cs typeface="+mj-lt"/>
              </a:rPr>
              <a:t>yılında</a:t>
            </a:r>
            <a:r>
              <a:rPr lang="en-US" sz="1000" dirty="0">
                <a:solidFill>
                  <a:srgbClr val="002060"/>
                </a:solidFill>
                <a:latin typeface="Georgia" panose="02040502050405020303"/>
                <a:ea typeface="+mj-lt"/>
                <a:cs typeface="+mj-lt"/>
              </a:rPr>
              <a:t> %7,7'lik </a:t>
            </a:r>
            <a:r>
              <a:rPr lang="en-US" sz="1000" dirty="0" err="1">
                <a:solidFill>
                  <a:srgbClr val="002060"/>
                </a:solidFill>
                <a:latin typeface="Georgia" panose="02040502050405020303"/>
                <a:ea typeface="+mj-lt"/>
                <a:cs typeface="+mj-lt"/>
              </a:rPr>
              <a:t>bir</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artışla</a:t>
            </a:r>
            <a:r>
              <a:rPr lang="en-US" sz="1000" dirty="0">
                <a:solidFill>
                  <a:srgbClr val="002060"/>
                </a:solidFill>
                <a:latin typeface="Georgia" panose="02040502050405020303"/>
                <a:ea typeface="+mj-lt"/>
                <a:cs typeface="+mj-lt"/>
              </a:rPr>
              <a:t> 1,1 </a:t>
            </a:r>
            <a:r>
              <a:rPr lang="en-US" sz="1000" dirty="0" err="1">
                <a:solidFill>
                  <a:srgbClr val="002060"/>
                </a:solidFill>
                <a:latin typeface="Georgia" panose="02040502050405020303"/>
                <a:ea typeface="+mj-lt"/>
                <a:cs typeface="+mj-lt"/>
              </a:rPr>
              <a:t>trilyon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dolara</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ulaşacak</a:t>
            </a:r>
            <a:r>
              <a:rPr lang="en-US" sz="1000" dirty="0">
                <a:solidFill>
                  <a:srgbClr val="002060"/>
                </a:solidFill>
                <a:latin typeface="Georgia" panose="02040502050405020303"/>
                <a:ea typeface="+mj-lt"/>
                <a:cs typeface="+mj-lt"/>
              </a:rPr>
              <a:t>.</a:t>
            </a:r>
            <a:r>
              <a:rPr lang="tr-TR" sz="1000" dirty="0">
                <a:solidFill>
                  <a:srgbClr val="002060"/>
                </a:solidFill>
                <a:latin typeface="Georgia" panose="02040502050405020303"/>
                <a:ea typeface="+mj-lt"/>
                <a:cs typeface="+mj-lt"/>
              </a:rPr>
              <a:t> </a:t>
            </a:r>
            <a:r>
              <a:rPr lang="en-US" sz="1000" dirty="0">
                <a:solidFill>
                  <a:srgbClr val="002060"/>
                </a:solidFill>
                <a:latin typeface="Georgia" panose="02040502050405020303"/>
                <a:ea typeface="+mj-lt"/>
                <a:cs typeface="+mj-lt"/>
              </a:rPr>
              <a:t>Pure-play </a:t>
            </a:r>
            <a:r>
              <a:rPr lang="en-US" sz="1000" dirty="0" err="1">
                <a:solidFill>
                  <a:srgbClr val="002060"/>
                </a:solidFill>
                <a:latin typeface="Georgia" panose="02040502050405020303"/>
                <a:ea typeface="+mj-lt"/>
                <a:cs typeface="+mj-lt"/>
              </a:rPr>
              <a:t>dijital</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reklamcılık</a:t>
            </a:r>
            <a:r>
              <a:rPr lang="en-US" sz="1000" dirty="0">
                <a:solidFill>
                  <a:srgbClr val="002060"/>
                </a:solidFill>
                <a:latin typeface="Georgia" panose="02040502050405020303"/>
                <a:ea typeface="+mj-lt"/>
                <a:cs typeface="+mj-lt"/>
              </a:rPr>
              <a:t>, 2025 </a:t>
            </a:r>
            <a:r>
              <a:rPr lang="en-US" sz="1000" dirty="0" err="1">
                <a:solidFill>
                  <a:srgbClr val="002060"/>
                </a:solidFill>
                <a:latin typeface="Georgia" panose="02040502050405020303"/>
                <a:ea typeface="+mj-lt"/>
                <a:cs typeface="+mj-lt"/>
              </a:rPr>
              <a:t>yılında</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toplamın</a:t>
            </a:r>
            <a:r>
              <a:rPr lang="en-US" sz="1000" dirty="0">
                <a:solidFill>
                  <a:srgbClr val="002060"/>
                </a:solidFill>
                <a:latin typeface="Georgia" panose="02040502050405020303"/>
                <a:ea typeface="+mj-lt"/>
                <a:cs typeface="+mj-lt"/>
              </a:rPr>
              <a:t> %72,9'unu </a:t>
            </a:r>
            <a:r>
              <a:rPr lang="en-US" sz="1000" dirty="0" err="1">
                <a:solidFill>
                  <a:srgbClr val="002060"/>
                </a:solidFill>
                <a:latin typeface="Georgia" panose="02040502050405020303"/>
                <a:ea typeface="+mj-lt"/>
                <a:cs typeface="+mj-lt"/>
              </a:rPr>
              <a:t>oluşturacak</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çevrimiçi</a:t>
            </a:r>
            <a:r>
              <a:rPr lang="en-US" sz="1000" dirty="0">
                <a:solidFill>
                  <a:srgbClr val="002060"/>
                </a:solidFill>
                <a:latin typeface="Georgia" panose="02040502050405020303"/>
                <a:ea typeface="+mj-lt"/>
                <a:cs typeface="+mj-lt"/>
              </a:rPr>
              <a:t> tv </a:t>
            </a:r>
            <a:r>
              <a:rPr lang="en-US" sz="1000" dirty="0" err="1">
                <a:solidFill>
                  <a:srgbClr val="002060"/>
                </a:solidFill>
                <a:latin typeface="Georgia" panose="02040502050405020303"/>
                <a:ea typeface="+mj-lt"/>
                <a:cs typeface="+mj-lt"/>
              </a:rPr>
              <a:t>yayını</a:t>
            </a:r>
            <a:r>
              <a:rPr lang="en-US" sz="1000" dirty="0">
                <a:solidFill>
                  <a:srgbClr val="002060"/>
                </a:solidFill>
                <a:latin typeface="Georgia" panose="02040502050405020303"/>
                <a:ea typeface="+mj-lt"/>
                <a:cs typeface="+mj-lt"/>
              </a:rPr>
              <a:t> , </a:t>
            </a:r>
            <a:r>
              <a:rPr lang="en-US" sz="1000" dirty="0" err="1">
                <a:solidFill>
                  <a:srgbClr val="002060"/>
                </a:solidFill>
                <a:latin typeface="Georgia" panose="02040502050405020303"/>
                <a:ea typeface="+mj-lt"/>
                <a:cs typeface="+mj-lt"/>
              </a:rPr>
              <a:t>dijital</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açık</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hava</a:t>
            </a:r>
            <a:r>
              <a:rPr lang="en-US" sz="1000" dirty="0">
                <a:solidFill>
                  <a:srgbClr val="002060"/>
                </a:solidFill>
                <a:latin typeface="Georgia" panose="02040502050405020303"/>
                <a:ea typeface="+mj-lt"/>
                <a:cs typeface="+mj-lt"/>
              </a:rPr>
              <a:t> (DOOH) ve </a:t>
            </a:r>
            <a:r>
              <a:rPr lang="en-US" sz="1000" dirty="0" err="1">
                <a:solidFill>
                  <a:srgbClr val="002060"/>
                </a:solidFill>
                <a:latin typeface="Georgia" panose="02040502050405020303"/>
                <a:ea typeface="+mj-lt"/>
                <a:cs typeface="+mj-lt"/>
              </a:rPr>
              <a:t>dijital</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gazete</a:t>
            </a:r>
            <a:r>
              <a:rPr lang="en-US" sz="1000" dirty="0">
                <a:solidFill>
                  <a:srgbClr val="002060"/>
                </a:solidFill>
                <a:latin typeface="Georgia" panose="02040502050405020303"/>
                <a:ea typeface="+mj-lt"/>
                <a:cs typeface="+mj-lt"/>
              </a:rPr>
              <a:t> ve </a:t>
            </a:r>
            <a:r>
              <a:rPr lang="en-US" sz="1000" dirty="0" err="1">
                <a:solidFill>
                  <a:srgbClr val="002060"/>
                </a:solidFill>
                <a:latin typeface="Georgia" panose="02040502050405020303"/>
                <a:ea typeface="+mj-lt"/>
                <a:cs typeface="+mj-lt"/>
              </a:rPr>
              <a:t>dergi</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geliri</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gibi</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geleneksel</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reklamcılığın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tüm</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dijital</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uzantılarını</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dahil</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edersek</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bu</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oran</a:t>
            </a:r>
            <a:r>
              <a:rPr lang="en-US" sz="1000" dirty="0">
                <a:solidFill>
                  <a:srgbClr val="002060"/>
                </a:solidFill>
                <a:latin typeface="Georgia" panose="02040502050405020303"/>
                <a:ea typeface="+mj-lt"/>
                <a:cs typeface="+mj-lt"/>
              </a:rPr>
              <a:t> %81,7 </a:t>
            </a:r>
            <a:r>
              <a:rPr lang="en-US" sz="1000" dirty="0" err="1">
                <a:solidFill>
                  <a:srgbClr val="002060"/>
                </a:solidFill>
                <a:latin typeface="Georgia" panose="02040502050405020303"/>
                <a:ea typeface="+mj-lt"/>
                <a:cs typeface="+mj-lt"/>
              </a:rPr>
              <a:t>olacaktır</a:t>
            </a:r>
            <a:r>
              <a:rPr lang="en-US" sz="1000" dirty="0">
                <a:solidFill>
                  <a:srgbClr val="002060"/>
                </a:solidFill>
                <a:latin typeface="Georgia" panose="02040502050405020303"/>
                <a:ea typeface="+mj-lt"/>
                <a:cs typeface="+mj-lt"/>
              </a:rPr>
              <a:t>. Bu </a:t>
            </a:r>
            <a:r>
              <a:rPr lang="en-US" sz="1000" dirty="0" err="1">
                <a:solidFill>
                  <a:srgbClr val="002060"/>
                </a:solidFill>
                <a:latin typeface="Georgia" panose="02040502050405020303"/>
                <a:ea typeface="+mj-lt"/>
                <a:cs typeface="+mj-lt"/>
              </a:rPr>
              <a:t>rakamların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tümü</a:t>
            </a:r>
            <a:r>
              <a:rPr lang="en-US" sz="1000" dirty="0">
                <a:solidFill>
                  <a:srgbClr val="002060"/>
                </a:solidFill>
                <a:latin typeface="Georgia" panose="02040502050405020303"/>
                <a:ea typeface="+mj-lt"/>
                <a:cs typeface="+mj-lt"/>
              </a:rPr>
              <a:t>, hem ABD hem de </a:t>
            </a:r>
            <a:r>
              <a:rPr lang="en-US" sz="1000" dirty="0" err="1">
                <a:solidFill>
                  <a:srgbClr val="002060"/>
                </a:solidFill>
                <a:latin typeface="Georgia" panose="02040502050405020303"/>
                <a:ea typeface="+mj-lt"/>
                <a:cs typeface="+mj-lt"/>
              </a:rPr>
              <a:t>küresel</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veriler</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üzerinde</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büyük</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bir</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çarpık</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etkiye</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sahip</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olduğundan</a:t>
            </a:r>
            <a:r>
              <a:rPr lang="en-US" sz="1000" dirty="0">
                <a:solidFill>
                  <a:srgbClr val="002060"/>
                </a:solidFill>
                <a:latin typeface="Georgia" panose="02040502050405020303"/>
                <a:ea typeface="+mj-lt"/>
                <a:cs typeface="+mj-lt"/>
              </a:rPr>
              <a:t> ABD </a:t>
            </a:r>
            <a:r>
              <a:rPr lang="en-US" sz="1000" dirty="0" err="1">
                <a:solidFill>
                  <a:srgbClr val="002060"/>
                </a:solidFill>
                <a:latin typeface="Georgia" panose="02040502050405020303"/>
                <a:ea typeface="+mj-lt"/>
                <a:cs typeface="+mj-lt"/>
              </a:rPr>
              <a:t>siyasi</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reklamlarını</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hariç</a:t>
            </a:r>
            <a:r>
              <a:rPr lang="en-US" sz="1000" dirty="0">
                <a:solidFill>
                  <a:srgbClr val="002060"/>
                </a:solidFill>
                <a:latin typeface="Georgia" panose="02040502050405020303"/>
                <a:ea typeface="+mj-lt"/>
                <a:cs typeface="+mj-lt"/>
              </a:rPr>
              <a:t> tutu</a:t>
            </a:r>
            <a:r>
              <a:rPr lang="tr-TR" sz="1000" dirty="0">
                <a:solidFill>
                  <a:srgbClr val="002060"/>
                </a:solidFill>
                <a:latin typeface="Georgia" panose="02040502050405020303"/>
                <a:ea typeface="+mj-lt"/>
                <a:cs typeface="+mj-lt"/>
              </a:rPr>
              <a:t>lu</a:t>
            </a:r>
            <a:r>
              <a:rPr lang="en-US" sz="1000" dirty="0" err="1">
                <a:solidFill>
                  <a:srgbClr val="002060"/>
                </a:solidFill>
                <a:latin typeface="Georgia" panose="02040502050405020303"/>
                <a:ea typeface="+mj-lt"/>
                <a:cs typeface="+mj-lt"/>
              </a:rPr>
              <a:t>yor</a:t>
            </a:r>
            <a:r>
              <a:rPr lang="en-US" sz="1000" dirty="0">
                <a:solidFill>
                  <a:srgbClr val="002060"/>
                </a:solidFill>
                <a:latin typeface="Georgia" panose="02040502050405020303"/>
                <a:ea typeface="+mj-lt"/>
                <a:cs typeface="+mj-lt"/>
              </a:rPr>
              <a:t>. 2024 </a:t>
            </a:r>
            <a:r>
              <a:rPr lang="en-US" sz="1000" dirty="0" err="1">
                <a:solidFill>
                  <a:srgbClr val="002060"/>
                </a:solidFill>
                <a:latin typeface="Georgia" panose="02040502050405020303"/>
                <a:ea typeface="+mj-lt"/>
                <a:cs typeface="+mj-lt"/>
              </a:rPr>
              <a:t>yılında</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ABD'nin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siyasi</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reklam</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geliri</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toplam</a:t>
            </a:r>
            <a:r>
              <a:rPr lang="en-US" sz="1000" dirty="0">
                <a:solidFill>
                  <a:srgbClr val="002060"/>
                </a:solidFill>
                <a:latin typeface="Georgia" panose="02040502050405020303"/>
                <a:ea typeface="+mj-lt"/>
                <a:cs typeface="+mj-lt"/>
              </a:rPr>
              <a:t> 15,1 </a:t>
            </a:r>
            <a:r>
              <a:rPr lang="en-US" sz="1000" dirty="0" err="1">
                <a:solidFill>
                  <a:srgbClr val="002060"/>
                </a:solidFill>
                <a:latin typeface="Georgia" panose="02040502050405020303"/>
                <a:ea typeface="+mj-lt"/>
                <a:cs typeface="+mj-lt"/>
              </a:rPr>
              <a:t>milyar</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dolar</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arttı</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bu</a:t>
            </a:r>
            <a:r>
              <a:rPr lang="en-US" sz="1000" dirty="0">
                <a:solidFill>
                  <a:srgbClr val="002060"/>
                </a:solidFill>
                <a:latin typeface="Georgia" panose="02040502050405020303"/>
                <a:ea typeface="+mj-lt"/>
                <a:cs typeface="+mj-lt"/>
              </a:rPr>
              <a:t>, 2020 </a:t>
            </a:r>
            <a:r>
              <a:rPr lang="en-US" sz="1000" dirty="0" err="1">
                <a:solidFill>
                  <a:srgbClr val="002060"/>
                </a:solidFill>
                <a:latin typeface="Georgia" panose="02040502050405020303"/>
                <a:ea typeface="+mj-lt"/>
                <a:cs typeface="+mj-lt"/>
              </a:rPr>
              <a:t>başkanlık</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seçim</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yılına</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göre</a:t>
            </a:r>
            <a:r>
              <a:rPr lang="en-US" sz="1000" dirty="0">
                <a:solidFill>
                  <a:srgbClr val="002060"/>
                </a:solidFill>
                <a:latin typeface="Georgia" panose="02040502050405020303"/>
                <a:ea typeface="+mj-lt"/>
                <a:cs typeface="+mj-lt"/>
              </a:rPr>
              <a:t> %30'un </a:t>
            </a:r>
            <a:r>
              <a:rPr lang="en-US" sz="1000" dirty="0" err="1">
                <a:solidFill>
                  <a:srgbClr val="002060"/>
                </a:solidFill>
                <a:latin typeface="Georgia" panose="02040502050405020303"/>
                <a:ea typeface="+mj-lt"/>
                <a:cs typeface="+mj-lt"/>
              </a:rPr>
              <a:t>üzerinde</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bir</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artış</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Siyasi</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reklam</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gelirleri</a:t>
            </a:r>
            <a:r>
              <a:rPr lang="en-US" sz="1000" dirty="0">
                <a:solidFill>
                  <a:srgbClr val="002060"/>
                </a:solidFill>
                <a:latin typeface="Georgia" panose="02040502050405020303"/>
                <a:ea typeface="+mj-lt"/>
                <a:cs typeface="+mj-lt"/>
              </a:rPr>
              <a:t> de </a:t>
            </a:r>
            <a:r>
              <a:rPr lang="en-US" sz="1000" dirty="0" err="1">
                <a:solidFill>
                  <a:srgbClr val="002060"/>
                </a:solidFill>
                <a:latin typeface="Georgia" panose="02040502050405020303"/>
                <a:ea typeface="+mj-lt"/>
                <a:cs typeface="+mj-lt"/>
              </a:rPr>
              <a:t>dahil</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edildiğinde</a:t>
            </a:r>
            <a:r>
              <a:rPr lang="en-US" sz="1000" dirty="0">
                <a:solidFill>
                  <a:srgbClr val="002060"/>
                </a:solidFill>
                <a:latin typeface="Georgia" panose="02040502050405020303"/>
                <a:ea typeface="+mj-lt"/>
                <a:cs typeface="+mj-lt"/>
              </a:rPr>
              <a:t>, 2024 </a:t>
            </a:r>
            <a:r>
              <a:rPr lang="en-US" sz="1000" dirty="0" err="1">
                <a:solidFill>
                  <a:srgbClr val="002060"/>
                </a:solidFill>
                <a:latin typeface="Georgia" panose="02040502050405020303"/>
                <a:ea typeface="+mj-lt"/>
                <a:cs typeface="+mj-lt"/>
              </a:rPr>
              <a:t>küresel</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büyümesinin</a:t>
            </a:r>
            <a:r>
              <a:rPr lang="en-US" sz="1000" dirty="0">
                <a:solidFill>
                  <a:srgbClr val="002060"/>
                </a:solidFill>
                <a:latin typeface="Georgia" panose="02040502050405020303"/>
                <a:ea typeface="+mj-lt"/>
                <a:cs typeface="+mj-lt"/>
              </a:rPr>
              <a:t> %10,7 </a:t>
            </a:r>
            <a:r>
              <a:rPr lang="en-US" sz="1000" dirty="0" err="1">
                <a:solidFill>
                  <a:srgbClr val="002060"/>
                </a:solidFill>
                <a:latin typeface="Georgia" panose="02040502050405020303"/>
                <a:ea typeface="+mj-lt"/>
                <a:cs typeface="+mj-lt"/>
              </a:rPr>
              <a:t>olması</a:t>
            </a:r>
            <a:r>
              <a:rPr lang="en-US" sz="1000" dirty="0">
                <a:solidFill>
                  <a:srgbClr val="002060"/>
                </a:solidFill>
                <a:latin typeface="Georgia" panose="02040502050405020303"/>
                <a:ea typeface="+mj-lt"/>
                <a:cs typeface="+mj-lt"/>
              </a:rPr>
              <a:t>, 2025'te </a:t>
            </a:r>
            <a:r>
              <a:rPr lang="en-US" sz="1000" dirty="0" err="1">
                <a:solidFill>
                  <a:srgbClr val="002060"/>
                </a:solidFill>
                <a:latin typeface="Georgia" panose="02040502050405020303"/>
                <a:ea typeface="+mj-lt"/>
                <a:cs typeface="+mj-lt"/>
              </a:rPr>
              <a:t>ise</a:t>
            </a:r>
            <a:r>
              <a:rPr lang="en-US" sz="1000" dirty="0">
                <a:solidFill>
                  <a:srgbClr val="002060"/>
                </a:solidFill>
                <a:latin typeface="Georgia" panose="02040502050405020303"/>
                <a:ea typeface="+mj-lt"/>
                <a:cs typeface="+mj-lt"/>
              </a:rPr>
              <a:t> %6,4'e </a:t>
            </a:r>
            <a:r>
              <a:rPr lang="en-US" sz="1000" dirty="0" err="1">
                <a:solidFill>
                  <a:srgbClr val="002060"/>
                </a:solidFill>
                <a:latin typeface="Georgia" panose="02040502050405020303"/>
                <a:ea typeface="+mj-lt"/>
                <a:cs typeface="+mj-lt"/>
              </a:rPr>
              <a:t>yavaşlaması</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bekleniyor</a:t>
            </a:r>
            <a:r>
              <a:rPr lang="en-US" sz="1000" dirty="0">
                <a:solidFill>
                  <a:srgbClr val="002060"/>
                </a:solidFill>
                <a:latin typeface="Georgia" panose="02040502050405020303"/>
                <a:ea typeface="+mj-lt"/>
                <a:cs typeface="+mj-lt"/>
              </a:rPr>
              <a:t>.</a:t>
            </a:r>
          </a:p>
          <a:p>
            <a:pPr marL="0">
              <a:lnSpc>
                <a:spcPct val="112000"/>
              </a:lnSpc>
              <a:defRPr/>
            </a:pPr>
            <a:r>
              <a:rPr lang="en-US" sz="1000" dirty="0">
                <a:solidFill>
                  <a:srgbClr val="002060"/>
                </a:solidFill>
                <a:latin typeface="Georgia" panose="02040502050405020303"/>
                <a:ea typeface="+mj-lt"/>
                <a:cs typeface="+mj-lt"/>
              </a:rPr>
              <a:t>Bu yıl</a:t>
            </a:r>
            <a:r>
              <a:rPr lang="tr-TR" sz="1000" dirty="0">
                <a:solidFill>
                  <a:srgbClr val="002060"/>
                </a:solidFill>
                <a:latin typeface="Georgia" panose="02040502050405020303"/>
                <a:ea typeface="+mj-lt"/>
                <a:cs typeface="+mj-lt"/>
              </a:rPr>
              <a:t> </a:t>
            </a:r>
            <a:r>
              <a:rPr lang="en-US" sz="1000" dirty="0">
                <a:solidFill>
                  <a:srgbClr val="002060"/>
                </a:solidFill>
                <a:latin typeface="Georgia" panose="02040502050405020303"/>
                <a:ea typeface="+mj-lt"/>
                <a:cs typeface="+mj-lt"/>
              </a:rPr>
              <a:t>ki </a:t>
            </a:r>
            <a:r>
              <a:rPr lang="en-US" sz="1000" dirty="0" err="1">
                <a:solidFill>
                  <a:srgbClr val="002060"/>
                </a:solidFill>
                <a:latin typeface="Georgia" panose="02040502050405020303"/>
                <a:ea typeface="+mj-lt"/>
                <a:cs typeface="+mj-lt"/>
              </a:rPr>
              <a:t>büyümenin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çoğu</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dijital</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reklamcılığın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en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büyük</a:t>
            </a:r>
            <a:r>
              <a:rPr lang="tr-TR" sz="1000" dirty="0">
                <a:solidFill>
                  <a:srgbClr val="002060"/>
                </a:solidFill>
                <a:latin typeface="Georgia" panose="02040502050405020303"/>
                <a:ea typeface="+mj-lt"/>
                <a:cs typeface="+mj-lt"/>
              </a:rPr>
              <a:t>lerine </a:t>
            </a:r>
            <a:r>
              <a:rPr lang="en-US" sz="1000" dirty="0" err="1">
                <a:solidFill>
                  <a:srgbClr val="002060"/>
                </a:solidFill>
                <a:latin typeface="Georgia" panose="02040502050405020303"/>
                <a:ea typeface="+mj-lt"/>
                <a:cs typeface="+mj-lt"/>
              </a:rPr>
              <a:t>doğrudan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fayda</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sağlayacak</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bazı</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kazanımlar</a:t>
            </a:r>
            <a:r>
              <a:rPr lang="en-US" sz="1000" dirty="0">
                <a:solidFill>
                  <a:srgbClr val="002060"/>
                </a:solidFill>
                <a:latin typeface="Georgia" panose="02040502050405020303"/>
                <a:ea typeface="+mj-lt"/>
                <a:cs typeface="+mj-lt"/>
              </a:rPr>
              <a:t> da </a:t>
            </a:r>
            <a:r>
              <a:rPr lang="en-US" sz="1000" dirty="0" err="1">
                <a:solidFill>
                  <a:srgbClr val="002060"/>
                </a:solidFill>
                <a:latin typeface="Georgia" panose="02040502050405020303"/>
                <a:ea typeface="+mj-lt"/>
                <a:cs typeface="+mj-lt"/>
              </a:rPr>
              <a:t>gelişmekte</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olan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sektörlerdeki</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daha</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küçük</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oyunculara</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atfedilebilecek</a:t>
            </a:r>
            <a:r>
              <a:rPr lang="en-US" sz="1000" dirty="0">
                <a:solidFill>
                  <a:srgbClr val="002060"/>
                </a:solidFill>
                <a:latin typeface="Georgia" panose="02040502050405020303"/>
                <a:ea typeface="+mj-lt"/>
                <a:cs typeface="+mj-lt"/>
              </a:rPr>
              <a:t>. En </a:t>
            </a:r>
            <a:r>
              <a:rPr lang="en-US" sz="1000" dirty="0" err="1">
                <a:solidFill>
                  <a:srgbClr val="002060"/>
                </a:solidFill>
                <a:latin typeface="Georgia" panose="02040502050405020303"/>
                <a:ea typeface="+mj-lt"/>
                <a:cs typeface="+mj-lt"/>
              </a:rPr>
              <a:t>büyük</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beş</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dijital</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reklam</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şirketi</a:t>
            </a:r>
            <a:r>
              <a:rPr lang="en-US" sz="1000" dirty="0">
                <a:solidFill>
                  <a:srgbClr val="002060"/>
                </a:solidFill>
                <a:latin typeface="Georgia" panose="02040502050405020303"/>
                <a:ea typeface="+mj-lt"/>
                <a:cs typeface="+mj-lt"/>
              </a:rPr>
              <a:t> (Google, Meta, ByteDance, Amazon </a:t>
            </a:r>
            <a:r>
              <a:rPr lang="en-US" sz="1000" dirty="0" err="1">
                <a:solidFill>
                  <a:srgbClr val="002060"/>
                </a:solidFill>
                <a:latin typeface="Georgia" panose="02040502050405020303"/>
                <a:ea typeface="+mj-lt"/>
                <a:cs typeface="+mj-lt"/>
              </a:rPr>
              <a:t>ve</a:t>
            </a:r>
            <a:r>
              <a:rPr lang="en-US" sz="1000" dirty="0">
                <a:solidFill>
                  <a:srgbClr val="002060"/>
                </a:solidFill>
                <a:latin typeface="Georgia" panose="02040502050405020303"/>
                <a:ea typeface="+mj-lt"/>
                <a:cs typeface="+mj-lt"/>
              </a:rPr>
              <a:t> Alibaba), 2024 </a:t>
            </a:r>
            <a:r>
              <a:rPr lang="en-US" sz="1000" dirty="0" err="1">
                <a:solidFill>
                  <a:srgbClr val="002060"/>
                </a:solidFill>
                <a:latin typeface="Georgia" panose="02040502050405020303"/>
                <a:ea typeface="+mj-lt"/>
                <a:cs typeface="+mj-lt"/>
              </a:rPr>
              <a:t>yılında</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toplam</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reklam</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gelirinin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yarısından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fazlasını</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elde</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etmeleri</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bekleniyor</a:t>
            </a:r>
            <a:r>
              <a:rPr lang="en-US" sz="1000" dirty="0">
                <a:solidFill>
                  <a:srgbClr val="002060"/>
                </a:solidFill>
                <a:latin typeface="Georgia" panose="02040502050405020303"/>
                <a:ea typeface="+mj-lt"/>
                <a:cs typeface="+mj-lt"/>
              </a:rPr>
              <a:t>. Bu </a:t>
            </a:r>
            <a:r>
              <a:rPr lang="en-US" sz="1000" dirty="0" err="1">
                <a:solidFill>
                  <a:srgbClr val="002060"/>
                </a:solidFill>
                <a:latin typeface="Georgia" panose="02040502050405020303"/>
                <a:ea typeface="+mj-lt"/>
                <a:cs typeface="+mj-lt"/>
              </a:rPr>
              <a:t>gelirlerin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büyük</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bir</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kısmı</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reklam</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platformları</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aracılığıyla</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küçük</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ve</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orta</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ölçekli</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reklamverenlerden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veya</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büyük</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uluslararası</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reklamverenler</a:t>
            </a:r>
            <a:r>
              <a:rPr lang="en-US" sz="1000" dirty="0">
                <a:solidFill>
                  <a:srgbClr val="002060"/>
                </a:solidFill>
                <a:latin typeface="Georgia" panose="02040502050405020303"/>
                <a:ea typeface="+mj-lt"/>
                <a:cs typeface="+mj-lt"/>
              </a:rPr>
              <a:t> de </a:t>
            </a:r>
            <a:r>
              <a:rPr lang="en-US" sz="1000" dirty="0" err="1">
                <a:solidFill>
                  <a:srgbClr val="002060"/>
                </a:solidFill>
                <a:latin typeface="Georgia" panose="02040502050405020303"/>
                <a:ea typeface="+mj-lt"/>
                <a:cs typeface="+mj-lt"/>
              </a:rPr>
              <a:t>dahil</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olmak</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üzere</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doğrudan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satın</a:t>
            </a:r>
            <a:r>
              <a:rPr lang="en-US" sz="1000" dirty="0">
                <a:solidFill>
                  <a:srgbClr val="002060"/>
                </a:solidFill>
                <a:latin typeface="Georgia" panose="02040502050405020303"/>
                <a:ea typeface="+mj-lt"/>
                <a:cs typeface="+mj-lt"/>
              </a:rPr>
              <a:t> alma </a:t>
            </a:r>
            <a:r>
              <a:rPr lang="en-US" sz="1000" dirty="0" err="1">
                <a:solidFill>
                  <a:srgbClr val="002060"/>
                </a:solidFill>
                <a:latin typeface="Georgia" panose="02040502050405020303"/>
                <a:ea typeface="+mj-lt"/>
                <a:cs typeface="+mj-lt"/>
              </a:rPr>
              <a:t>yapan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firmalardan</a:t>
            </a:r>
            <a:r>
              <a:rPr lang="en-US" sz="1000" dirty="0">
                <a:solidFill>
                  <a:srgbClr val="002060"/>
                </a:solidFill>
                <a:latin typeface="Georgia" panose="02040502050405020303"/>
                <a:ea typeface="+mj-lt"/>
                <a:cs typeface="+mj-lt"/>
              </a:rPr>
              <a:t> </a:t>
            </a:r>
            <a:r>
              <a:rPr lang="en-US" sz="1000" dirty="0" err="1">
                <a:solidFill>
                  <a:srgbClr val="002060"/>
                </a:solidFill>
                <a:latin typeface="Georgia" panose="02040502050405020303"/>
                <a:ea typeface="+mj-lt"/>
                <a:cs typeface="+mj-lt"/>
              </a:rPr>
              <a:t>sağlanacak</a:t>
            </a:r>
            <a:r>
              <a:rPr lang="en-US" sz="1000" dirty="0">
                <a:solidFill>
                  <a:srgbClr val="002060"/>
                </a:solidFill>
                <a:latin typeface="Georgia" panose="02040502050405020303"/>
                <a:ea typeface="+mj-lt"/>
                <a:cs typeface="+mj-lt"/>
              </a:rPr>
              <a:t>.</a:t>
            </a:r>
            <a:endParaRPr lang="en-US" dirty="0">
              <a:solidFill>
                <a:srgbClr val="002060"/>
              </a:solidFill>
            </a:endParaRPr>
          </a:p>
        </p:txBody>
      </p:sp>
      <p:grpSp>
        <p:nvGrpSpPr>
          <p:cNvPr id="14" name="Group 13">
            <a:extLst>
              <a:ext uri="{FF2B5EF4-FFF2-40B4-BE49-F238E27FC236}">
                <a16:creationId xmlns:a16="http://schemas.microsoft.com/office/drawing/2014/main" id="{3C1DBDB3-2D11-A226-7098-8BF86365B843}"/>
              </a:ext>
            </a:extLst>
          </p:cNvPr>
          <p:cNvGrpSpPr/>
          <p:nvPr/>
        </p:nvGrpSpPr>
        <p:grpSpPr>
          <a:xfrm rot="16200000">
            <a:off x="1874257" y="3917563"/>
            <a:ext cx="340477" cy="3100881"/>
            <a:chOff x="1472330" y="3220883"/>
            <a:chExt cx="471755" cy="3100881"/>
          </a:xfrm>
        </p:grpSpPr>
        <p:cxnSp>
          <p:nvCxnSpPr>
            <p:cNvPr id="43" name="Straight Connector 42">
              <a:extLst>
                <a:ext uri="{FF2B5EF4-FFF2-40B4-BE49-F238E27FC236}">
                  <a16:creationId xmlns:a16="http://schemas.microsoft.com/office/drawing/2014/main" id="{A78D9042-DA10-244A-0D6E-A710D54E58D5}"/>
                </a:ext>
              </a:extLst>
            </p:cNvPr>
            <p:cNvCxnSpPr>
              <a:cxnSpLocks/>
            </p:cNvCxnSpPr>
            <p:nvPr/>
          </p:nvCxnSpPr>
          <p:spPr>
            <a:xfrm rot="16200000" flipV="1">
              <a:off x="1708210" y="5041969"/>
              <a:ext cx="0" cy="4717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329C5746-8272-8608-914D-D43B0016037F}"/>
                </a:ext>
              </a:extLst>
            </p:cNvPr>
            <p:cNvGrpSpPr/>
            <p:nvPr/>
          </p:nvGrpSpPr>
          <p:grpSpPr>
            <a:xfrm rot="16200000">
              <a:off x="157764" y="4535449"/>
              <a:ext cx="3100881" cy="471750"/>
              <a:chOff x="-284785" y="8213726"/>
              <a:chExt cx="1117791" cy="170255"/>
            </a:xfrm>
          </p:grpSpPr>
          <p:grpSp>
            <p:nvGrpSpPr>
              <p:cNvPr id="17" name="Group 16">
                <a:extLst>
                  <a:ext uri="{FF2B5EF4-FFF2-40B4-BE49-F238E27FC236}">
                    <a16:creationId xmlns:a16="http://schemas.microsoft.com/office/drawing/2014/main" id="{3836642B-DF4C-D1FE-6189-A5D416F1BDAC}"/>
                  </a:ext>
                </a:extLst>
              </p:cNvPr>
              <p:cNvGrpSpPr/>
              <p:nvPr/>
            </p:nvGrpSpPr>
            <p:grpSpPr>
              <a:xfrm>
                <a:off x="-284785" y="8213726"/>
                <a:ext cx="1117791" cy="170255"/>
                <a:chOff x="-284785" y="8157882"/>
                <a:chExt cx="1117791" cy="226099"/>
              </a:xfrm>
            </p:grpSpPr>
            <p:cxnSp>
              <p:nvCxnSpPr>
                <p:cNvPr id="29" name="Straight Connector 28">
                  <a:extLst>
                    <a:ext uri="{FF2B5EF4-FFF2-40B4-BE49-F238E27FC236}">
                      <a16:creationId xmlns:a16="http://schemas.microsoft.com/office/drawing/2014/main" id="{736A900F-AAEF-739A-423C-AF879F4BE0DC}"/>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638DDEB-9B60-914A-80EC-651144B066A3}"/>
                    </a:ext>
                  </a:extLst>
                </p:cNvPr>
                <p:cNvCxnSpPr>
                  <a:cxnSpLocks/>
                </p:cNvCxnSpPr>
                <p:nvPr/>
              </p:nvCxnSpPr>
              <p:spPr>
                <a:xfrm flipV="1">
                  <a:off x="83300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B7BA9DA-DAB4-460A-0B9C-62210E423C0C}"/>
                    </a:ext>
                  </a:extLst>
                </p:cNvPr>
                <p:cNvCxnSpPr>
                  <a:cxnSpLocks/>
                </p:cNvCxnSpPr>
                <p:nvPr/>
              </p:nvCxnSpPr>
              <p:spPr>
                <a:xfrm flipV="1">
                  <a:off x="-284785"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3E2EB64C-2BD5-A0F3-CD6A-67F747E76717}"/>
                  </a:ext>
                </a:extLst>
              </p:cNvPr>
              <p:cNvGrpSpPr/>
              <p:nvPr/>
            </p:nvGrpSpPr>
            <p:grpSpPr>
              <a:xfrm>
                <a:off x="-200614" y="8308975"/>
                <a:ext cx="967585" cy="75006"/>
                <a:chOff x="-200614" y="8289549"/>
                <a:chExt cx="967585" cy="94432"/>
              </a:xfrm>
            </p:grpSpPr>
            <p:cxnSp>
              <p:nvCxnSpPr>
                <p:cNvPr id="19" name="Straight Connector 18">
                  <a:extLst>
                    <a:ext uri="{FF2B5EF4-FFF2-40B4-BE49-F238E27FC236}">
                      <a16:creationId xmlns:a16="http://schemas.microsoft.com/office/drawing/2014/main" id="{009BC634-C29A-7329-C995-F338806C8620}"/>
                    </a:ext>
                  </a:extLst>
                </p:cNvPr>
                <p:cNvCxnSpPr>
                  <a:cxnSpLocks/>
                </p:cNvCxnSpPr>
                <p:nvPr/>
              </p:nvCxnSpPr>
              <p:spPr>
                <a:xfrm flipV="1">
                  <a:off x="5542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034D7F-206D-F0C1-21A8-E3D487F6640D}"/>
                    </a:ext>
                  </a:extLst>
                </p:cNvPr>
                <p:cNvCxnSpPr>
                  <a:cxnSpLocks/>
                </p:cNvCxnSpPr>
                <p:nvPr/>
              </p:nvCxnSpPr>
              <p:spPr>
                <a:xfrm flipV="1">
                  <a:off x="62515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712BC1D-0DB6-1D48-3D26-D3F3F04CE7D0}"/>
                    </a:ext>
                  </a:extLst>
                </p:cNvPr>
                <p:cNvCxnSpPr>
                  <a:cxnSpLocks/>
                </p:cNvCxnSpPr>
                <p:nvPr/>
              </p:nvCxnSpPr>
              <p:spPr>
                <a:xfrm flipV="1">
                  <a:off x="696062"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70452EF-B96B-E874-1EE7-BE7A793D8A82}"/>
                    </a:ext>
                  </a:extLst>
                </p:cNvPr>
                <p:cNvCxnSpPr>
                  <a:cxnSpLocks/>
                </p:cNvCxnSpPr>
                <p:nvPr/>
              </p:nvCxnSpPr>
              <p:spPr>
                <a:xfrm flipV="1">
                  <a:off x="766971"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B1E2CC-5EDD-0D2F-0411-328F8F245AB5}"/>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5507C3-396D-F79A-A01D-02EB4DDAEF4B}"/>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0FAB0F8-AF93-CA7C-083B-038E77F309D7}"/>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7817DED-6DF0-6692-06F4-93979E1478D0}"/>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B526F0C-AFEF-61B8-8990-39EDDD966779}"/>
                    </a:ext>
                  </a:extLst>
                </p:cNvPr>
                <p:cNvCxnSpPr>
                  <a:cxnSpLocks/>
                </p:cNvCxnSpPr>
                <p:nvPr/>
              </p:nvCxnSpPr>
              <p:spPr>
                <a:xfrm flipV="1">
                  <a:off x="-20061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F59FB15-F587-EAE7-58FA-F81004BFBA9F}"/>
                    </a:ext>
                  </a:extLst>
                </p:cNvPr>
                <p:cNvCxnSpPr>
                  <a:cxnSpLocks/>
                </p:cNvCxnSpPr>
                <p:nvPr/>
              </p:nvCxnSpPr>
              <p:spPr>
                <a:xfrm flipV="1">
                  <a:off x="-12970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654DC6E-D78F-3FC6-C89E-1EF3B94DCE4D}"/>
                    </a:ext>
                  </a:extLst>
                </p:cNvPr>
                <p:cNvCxnSpPr>
                  <a:cxnSpLocks/>
                </p:cNvCxnSpPr>
                <p:nvPr/>
              </p:nvCxnSpPr>
              <p:spPr>
                <a:xfrm flipV="1">
                  <a:off x="-5879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9D7628D-F29D-ED19-3D7A-F3E91D5C78FF}"/>
                    </a:ext>
                  </a:extLst>
                </p:cNvPr>
                <p:cNvCxnSpPr>
                  <a:cxnSpLocks/>
                </p:cNvCxnSpPr>
                <p:nvPr/>
              </p:nvCxnSpPr>
              <p:spPr>
                <a:xfrm flipV="1">
                  <a:off x="1211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1" name="Slide Number Placeholder 5">
            <a:extLst>
              <a:ext uri="{FF2B5EF4-FFF2-40B4-BE49-F238E27FC236}">
                <a16:creationId xmlns:a16="http://schemas.microsoft.com/office/drawing/2014/main" id="{D418E040-0DB0-2925-FA25-08D07816B393}"/>
              </a:ext>
            </a:extLst>
          </p:cNvPr>
          <p:cNvSpPr txBox="1">
            <a:spLocks/>
          </p:cNvSpPr>
          <p:nvPr/>
        </p:nvSpPr>
        <p:spPr>
          <a:xfrm>
            <a:off x="495301" y="241591"/>
            <a:ext cx="4135693"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GİRİŞ</a:t>
            </a:r>
            <a:endParaRPr lang="en-US" sz="600" b="1" spc="40" dirty="0">
              <a:solidFill>
                <a:schemeClr val="accent6"/>
              </a:solidFill>
              <a:latin typeface="Poppins" pitchFamily="2" charset="77"/>
              <a:cs typeface="Poppins" pitchFamily="2" charset="77"/>
            </a:endParaRPr>
          </a:p>
        </p:txBody>
      </p:sp>
      <p:sp>
        <p:nvSpPr>
          <p:cNvPr id="49" name="TextBox 48">
            <a:extLst>
              <a:ext uri="{FF2B5EF4-FFF2-40B4-BE49-F238E27FC236}">
                <a16:creationId xmlns:a16="http://schemas.microsoft.com/office/drawing/2014/main" id="{CD0ED05F-7C55-A5BB-4721-76A2A8C26757}"/>
              </a:ext>
            </a:extLst>
          </p:cNvPr>
          <p:cNvSpPr txBox="1"/>
          <p:nvPr/>
        </p:nvSpPr>
        <p:spPr>
          <a:xfrm>
            <a:off x="318372" y="7345995"/>
            <a:ext cx="1717431" cy="49090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Poppins"/>
                <a:ea typeface="+mn-ea"/>
                <a:cs typeface="Poppins"/>
              </a:rPr>
              <a:t>2024'te </a:t>
            </a:r>
            <a:r>
              <a:rPr kumimoji="0" lang="en-US" sz="1200" b="0" i="0" u="none" strike="noStrike" kern="1200" cap="none" spc="0" normalizeH="0" baseline="0" noProof="0" dirty="0" err="1">
                <a:ln>
                  <a:noFill/>
                </a:ln>
                <a:effectLst/>
                <a:uLnTx/>
                <a:uFillTx/>
                <a:latin typeface="Poppins"/>
                <a:ea typeface="+mn-ea"/>
                <a:cs typeface="Poppins"/>
              </a:rPr>
              <a:t>küresel</a:t>
            </a:r>
            <a:r>
              <a:rPr kumimoji="0" lang="en-US" sz="1200" b="0" i="0" u="none" strike="noStrike" kern="1200" cap="none" spc="0" normalizeH="0" baseline="0" noProof="0" dirty="0">
                <a:ln>
                  <a:noFill/>
                </a:ln>
                <a:effectLst/>
                <a:uLnTx/>
                <a:uFillTx/>
                <a:latin typeface="Poppins"/>
                <a:ea typeface="+mn-ea"/>
                <a:cs typeface="Poppins"/>
              </a:rPr>
              <a:t> </a:t>
            </a:r>
            <a:r>
              <a:rPr kumimoji="0" lang="en-US" sz="1200" b="0" i="0" u="none" strike="noStrike" kern="1200" cap="none" spc="0" normalizeH="0" baseline="0" noProof="0" dirty="0" err="1">
                <a:ln>
                  <a:noFill/>
                </a:ln>
                <a:effectLst/>
                <a:uLnTx/>
                <a:uFillTx/>
                <a:latin typeface="Poppins"/>
                <a:ea typeface="+mn-ea"/>
                <a:cs typeface="Poppins"/>
              </a:rPr>
              <a:t>reklam</a:t>
            </a:r>
            <a:r>
              <a:rPr kumimoji="0" lang="en-US" sz="1200" b="0" i="0" u="none" strike="noStrike" kern="1200" cap="none" spc="0" normalizeH="0" baseline="0" noProof="0" dirty="0">
                <a:ln>
                  <a:noFill/>
                </a:ln>
                <a:effectLst/>
                <a:uLnTx/>
                <a:uFillTx/>
                <a:latin typeface="Poppins"/>
                <a:ea typeface="+mn-ea"/>
                <a:cs typeface="Poppins"/>
              </a:rPr>
              <a:t> </a:t>
            </a:r>
            <a:r>
              <a:rPr kumimoji="0" lang="en-US" sz="1200" b="0" i="0" u="none" strike="noStrike" kern="1200" cap="none" spc="0" normalizeH="0" baseline="0" noProof="0" dirty="0" err="1">
                <a:ln>
                  <a:noFill/>
                </a:ln>
                <a:effectLst/>
                <a:uLnTx/>
                <a:uFillTx/>
                <a:latin typeface="Poppins"/>
                <a:ea typeface="+mn-ea"/>
                <a:cs typeface="Poppins"/>
              </a:rPr>
              <a:t>gelirinin</a:t>
            </a:r>
            <a:endParaRPr kumimoji="0" lang="en-US" sz="1200" b="0" i="0" u="none" strike="noStrike" kern="1200" cap="none" spc="0" normalizeH="0" baseline="0" noProof="0" dirty="0">
              <a:ln>
                <a:noFill/>
              </a:ln>
              <a:effectLst/>
              <a:uLnTx/>
              <a:uFillTx/>
              <a:latin typeface="Poppins"/>
              <a:ea typeface="+mn-ea"/>
              <a:cs typeface="Poppins"/>
            </a:endParaRPr>
          </a:p>
        </p:txBody>
      </p:sp>
      <p:sp>
        <p:nvSpPr>
          <p:cNvPr id="50" name="TextBox 49">
            <a:extLst>
              <a:ext uri="{FF2B5EF4-FFF2-40B4-BE49-F238E27FC236}">
                <a16:creationId xmlns:a16="http://schemas.microsoft.com/office/drawing/2014/main" id="{CFD80CBF-7204-00D7-06CC-84CC8F876F6E}"/>
              </a:ext>
            </a:extLst>
          </p:cNvPr>
          <p:cNvSpPr txBox="1"/>
          <p:nvPr/>
        </p:nvSpPr>
        <p:spPr>
          <a:xfrm>
            <a:off x="332475" y="6831894"/>
            <a:ext cx="1630345" cy="490904"/>
          </a:xfrm>
          <a:prstGeom prst="rect">
            <a:avLst/>
          </a:prstGeom>
          <a:noFill/>
        </p:spPr>
        <p:txBody>
          <a:bodyPr wrap="square" lIns="91440" tIns="45720" rIns="91440" bIns="45720" rtlCol="0" anchor="t">
            <a:spAutoFit/>
          </a:bodyPr>
          <a:lstStyle/>
          <a:p>
            <a:pPr>
              <a:lnSpc>
                <a:spcPct val="110000"/>
              </a:lnSpc>
              <a:defRPr/>
            </a:pPr>
            <a:r>
              <a:rPr lang="en-US" sz="1200" dirty="0" err="1">
                <a:latin typeface="Poppins"/>
                <a:cs typeface="Poppins"/>
              </a:rPr>
              <a:t>toplam</a:t>
            </a:r>
            <a:r>
              <a:rPr lang="en-US" sz="1200" dirty="0">
                <a:latin typeface="Poppins"/>
                <a:cs typeface="Poppins"/>
              </a:rPr>
              <a:t> </a:t>
            </a:r>
            <a:r>
              <a:rPr lang="en-US" sz="1200" dirty="0" err="1">
                <a:latin typeface="Poppins"/>
                <a:cs typeface="Poppins"/>
              </a:rPr>
              <a:t>gelire</a:t>
            </a:r>
            <a:r>
              <a:rPr lang="en-US" sz="1200" dirty="0">
                <a:latin typeface="Poppins"/>
                <a:cs typeface="Poppins"/>
              </a:rPr>
              <a:t> </a:t>
            </a:r>
            <a:r>
              <a:rPr lang="en-US" sz="1200" dirty="0" err="1">
                <a:latin typeface="Poppins"/>
                <a:cs typeface="Poppins"/>
              </a:rPr>
              <a:t>ulaşıldığında</a:t>
            </a:r>
            <a:endParaRPr kumimoji="0" lang="en-US" sz="1200" b="0" i="0" u="none" strike="noStrike" kern="1200" cap="none" spc="0" normalizeH="0" baseline="0" noProof="0" dirty="0">
              <a:ln>
                <a:noFill/>
              </a:ln>
              <a:effectLst/>
              <a:uLnTx/>
              <a:uFillTx/>
              <a:latin typeface="Poppins"/>
              <a:ea typeface="+mn-ea"/>
              <a:cs typeface="Poppins"/>
            </a:endParaRPr>
          </a:p>
        </p:txBody>
      </p:sp>
      <p:sp>
        <p:nvSpPr>
          <p:cNvPr id="4" name="TextBox 3">
            <a:extLst>
              <a:ext uri="{FF2B5EF4-FFF2-40B4-BE49-F238E27FC236}">
                <a16:creationId xmlns:a16="http://schemas.microsoft.com/office/drawing/2014/main" id="{DE3A296C-4656-39C7-F81E-1CEB8CC7B282}"/>
              </a:ext>
            </a:extLst>
          </p:cNvPr>
          <p:cNvSpPr txBox="1"/>
          <p:nvPr/>
        </p:nvSpPr>
        <p:spPr>
          <a:xfrm>
            <a:off x="454054" y="468535"/>
            <a:ext cx="6667134" cy="423193"/>
          </a:xfrm>
          <a:prstGeom prst="rect">
            <a:avLst/>
          </a:prstGeom>
          <a:noFill/>
        </p:spPr>
        <p:txBody>
          <a:bodyPr wrap="square" lIns="0">
            <a:spAutoFit/>
          </a:bodyPr>
          <a:lstStyle/>
          <a:p>
            <a:pPr marL="0" marR="0" lvl="0" indent="0" algn="l" defTabSz="457200" rtl="0" eaLnBrk="1" fontAlgn="auto" latinLnBrk="0" hangingPunct="1">
              <a:lnSpc>
                <a:spcPts val="2800"/>
              </a:lnSpc>
              <a:spcBef>
                <a:spcPts val="0"/>
              </a:spcBef>
              <a:spcAft>
                <a:spcPts val="0"/>
              </a:spcAft>
              <a:buClrTx/>
              <a:buSzTx/>
              <a:buFontTx/>
              <a:buNone/>
              <a:tabLst/>
              <a:defRPr/>
            </a:pPr>
            <a:r>
              <a:rPr lang="en-US" sz="1600" b="1" dirty="0" err="1">
                <a:solidFill>
                  <a:srgbClr val="092656"/>
                </a:solidFill>
                <a:latin typeface="Poppins" pitchFamily="2" charset="77"/>
                <a:cs typeface="Poppins" pitchFamily="2" charset="77"/>
              </a:rPr>
              <a:t>Giriş</a:t>
            </a:r>
            <a:endParaRPr kumimoji="0" lang="en-US" sz="1600" b="1" u="none" strike="noStrike" kern="1200" cap="none" spc="0" normalizeH="0" baseline="0" noProof="0" dirty="0">
              <a:ln>
                <a:noFill/>
              </a:ln>
              <a:solidFill>
                <a:srgbClr val="092656"/>
              </a:solidFill>
              <a:effectLst/>
              <a:uLnTx/>
              <a:uFillTx/>
              <a:latin typeface="Poppins" pitchFamily="2" charset="77"/>
              <a:cs typeface="Poppins" pitchFamily="2" charset="77"/>
            </a:endParaRPr>
          </a:p>
        </p:txBody>
      </p:sp>
      <p:grpSp>
        <p:nvGrpSpPr>
          <p:cNvPr id="3" name="Group 2">
            <a:extLst>
              <a:ext uri="{FF2B5EF4-FFF2-40B4-BE49-F238E27FC236}">
                <a16:creationId xmlns:a16="http://schemas.microsoft.com/office/drawing/2014/main" id="{31C25B02-279B-445B-C508-D36C6867AB6C}"/>
              </a:ext>
            </a:extLst>
          </p:cNvPr>
          <p:cNvGrpSpPr/>
          <p:nvPr/>
        </p:nvGrpSpPr>
        <p:grpSpPr>
          <a:xfrm>
            <a:off x="5188721" y="5715000"/>
            <a:ext cx="938614" cy="1179487"/>
            <a:chOff x="5188721" y="5715000"/>
            <a:chExt cx="938614" cy="1179487"/>
          </a:xfrm>
        </p:grpSpPr>
        <p:sp>
          <p:nvSpPr>
            <p:cNvPr id="5" name="Oval 4">
              <a:extLst>
                <a:ext uri="{FF2B5EF4-FFF2-40B4-BE49-F238E27FC236}">
                  <a16:creationId xmlns:a16="http://schemas.microsoft.com/office/drawing/2014/main" id="{52942F0B-D773-93D0-CC59-47E855525E67}"/>
                </a:ext>
              </a:extLst>
            </p:cNvPr>
            <p:cNvSpPr/>
            <p:nvPr/>
          </p:nvSpPr>
          <p:spPr>
            <a:xfrm>
              <a:off x="5188721" y="6693249"/>
              <a:ext cx="201238" cy="20123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5CD1B06B-9DDD-556A-6139-7BA2D904DF3A}"/>
                </a:ext>
              </a:extLst>
            </p:cNvPr>
            <p:cNvCxnSpPr>
              <a:cxnSpLocks/>
            </p:cNvCxnSpPr>
            <p:nvPr/>
          </p:nvCxnSpPr>
          <p:spPr>
            <a:xfrm flipH="1">
              <a:off x="5349502" y="5715000"/>
              <a:ext cx="777833" cy="100464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8" name="Text Placeholder 1">
            <a:extLst>
              <a:ext uri="{FF2B5EF4-FFF2-40B4-BE49-F238E27FC236}">
                <a16:creationId xmlns:a16="http://schemas.microsoft.com/office/drawing/2014/main" id="{2DE6BD9D-FBFF-50FB-5029-6EF107FE8FAF}"/>
              </a:ext>
            </a:extLst>
          </p:cNvPr>
          <p:cNvSpPr txBox="1">
            <a:spLocks/>
          </p:cNvSpPr>
          <p:nvPr/>
        </p:nvSpPr>
        <p:spPr>
          <a:xfrm>
            <a:off x="5958266" y="5265645"/>
            <a:ext cx="694328" cy="39855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sz="3000" dirty="0">
                <a:solidFill>
                  <a:schemeClr val="accent1"/>
                </a:solidFill>
                <a:latin typeface="Poppins Light"/>
                <a:ea typeface="+mj-lt"/>
                <a:cs typeface="Poppins Light"/>
              </a:rPr>
              <a:t>7.7</a:t>
            </a:r>
            <a:r>
              <a:rPr kumimoji="0" lang="en-US" sz="3000" b="0" i="0" u="none" strike="noStrike" kern="1200" cap="none" normalizeH="0" baseline="30000" noProof="0" dirty="0">
                <a:ln>
                  <a:noFill/>
                </a:ln>
                <a:solidFill>
                  <a:schemeClr val="accent1"/>
                </a:solidFill>
                <a:effectLst/>
                <a:uLnTx/>
                <a:uFillTx/>
                <a:latin typeface="Poppins Light"/>
                <a:ea typeface="+mj-lt"/>
                <a:cs typeface="Poppins Light"/>
                <a:sym typeface="Poppins"/>
              </a:rPr>
              <a:t>%</a:t>
            </a:r>
            <a:endParaRPr kumimoji="0" lang="en-US" sz="3000" b="0" i="0" u="none" strike="noStrike" kern="1200" cap="none" normalizeH="0" baseline="30000" noProof="0" dirty="0">
              <a:ln>
                <a:noFill/>
              </a:ln>
              <a:solidFill>
                <a:schemeClr val="accent1"/>
              </a:solidFill>
              <a:effectLst/>
              <a:uLnTx/>
              <a:uFillTx/>
              <a:latin typeface="Poppins Light" pitchFamily="2" charset="77"/>
              <a:cs typeface="Poppins Light" pitchFamily="2" charset="77"/>
              <a:sym typeface="Poppins"/>
            </a:endParaRPr>
          </a:p>
        </p:txBody>
      </p:sp>
      <p:grpSp>
        <p:nvGrpSpPr>
          <p:cNvPr id="7" name="Group 6">
            <a:extLst>
              <a:ext uri="{FF2B5EF4-FFF2-40B4-BE49-F238E27FC236}">
                <a16:creationId xmlns:a16="http://schemas.microsoft.com/office/drawing/2014/main" id="{92DCFB91-F513-C4FD-8B47-35ACB20972DF}"/>
              </a:ext>
            </a:extLst>
          </p:cNvPr>
          <p:cNvGrpSpPr/>
          <p:nvPr/>
        </p:nvGrpSpPr>
        <p:grpSpPr>
          <a:xfrm>
            <a:off x="5666697" y="6899564"/>
            <a:ext cx="1066612" cy="391604"/>
            <a:chOff x="5666697" y="6899564"/>
            <a:chExt cx="1066612" cy="391604"/>
          </a:xfrm>
        </p:grpSpPr>
        <p:sp>
          <p:nvSpPr>
            <p:cNvPr id="13" name="Oval 12">
              <a:extLst>
                <a:ext uri="{FF2B5EF4-FFF2-40B4-BE49-F238E27FC236}">
                  <a16:creationId xmlns:a16="http://schemas.microsoft.com/office/drawing/2014/main" id="{5D345149-214E-2CAD-B25B-895F2A9CDE1D}"/>
                </a:ext>
              </a:extLst>
            </p:cNvPr>
            <p:cNvSpPr/>
            <p:nvPr/>
          </p:nvSpPr>
          <p:spPr>
            <a:xfrm>
              <a:off x="5666697" y="7089930"/>
              <a:ext cx="201238" cy="20123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C3E516BE-E247-3D37-2FEB-35E67E6635B6}"/>
                </a:ext>
              </a:extLst>
            </p:cNvPr>
            <p:cNvCxnSpPr>
              <a:cxnSpLocks/>
            </p:cNvCxnSpPr>
            <p:nvPr/>
          </p:nvCxnSpPr>
          <p:spPr>
            <a:xfrm flipH="1">
              <a:off x="5777383" y="6899564"/>
              <a:ext cx="955926" cy="28460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0337AB1C-EFC7-211E-1A7E-C09B5B9275CB}"/>
              </a:ext>
            </a:extLst>
          </p:cNvPr>
          <p:cNvSpPr txBox="1"/>
          <p:nvPr/>
        </p:nvSpPr>
        <p:spPr>
          <a:xfrm>
            <a:off x="242857" y="8683370"/>
            <a:ext cx="4444678" cy="276999"/>
          </a:xfrm>
          <a:prstGeom prst="rect">
            <a:avLst/>
          </a:prstGeom>
          <a:noFill/>
        </p:spPr>
        <p:txBody>
          <a:bodyPr wrap="square">
            <a:spAutoFit/>
          </a:bodyPr>
          <a:lstStyle/>
          <a:p>
            <a:r>
              <a:rPr lang="en-US" sz="1200" dirty="0" err="1">
                <a:latin typeface="Poppins" panose="00000500000000000000" pitchFamily="2" charset="0"/>
                <a:cs typeface="Poppins" panose="00000500000000000000" pitchFamily="2" charset="0"/>
              </a:rPr>
              <a:t>artması</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bekleniyor</a:t>
            </a:r>
            <a:r>
              <a:rPr lang="en-US" sz="1200" dirty="0">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1299488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131912-C15F-048D-571A-47FEC314F886}"/>
            </a:ext>
          </a:extLst>
        </p:cNvPr>
        <p:cNvGrpSpPr/>
        <p:nvPr/>
      </p:nvGrpSpPr>
      <p:grpSpPr>
        <a:xfrm>
          <a:off x="0" y="0"/>
          <a:ext cx="0" cy="0"/>
          <a:chOff x="0" y="0"/>
          <a:chExt cx="0" cy="0"/>
        </a:xfrm>
      </p:grpSpPr>
      <p:sp>
        <p:nvSpPr>
          <p:cNvPr id="91" name="Oval 90">
            <a:extLst>
              <a:ext uri="{FF2B5EF4-FFF2-40B4-BE49-F238E27FC236}">
                <a16:creationId xmlns:a16="http://schemas.microsoft.com/office/drawing/2014/main" id="{B430A38C-2D8F-B9C7-E956-30722931F208}"/>
              </a:ext>
            </a:extLst>
          </p:cNvPr>
          <p:cNvSpPr/>
          <p:nvPr/>
        </p:nvSpPr>
        <p:spPr>
          <a:xfrm>
            <a:off x="495301" y="1627157"/>
            <a:ext cx="6812162" cy="6812162"/>
          </a:xfrm>
          <a:prstGeom prst="ellipse">
            <a:avLst/>
          </a:prstGeom>
          <a:solidFill>
            <a:schemeClr val="accent1">
              <a:alpha val="595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6D98E86F-0594-20A7-0500-84227D06194B}"/>
              </a:ext>
            </a:extLst>
          </p:cNvPr>
          <p:cNvSpPr txBox="1"/>
          <p:nvPr/>
        </p:nvSpPr>
        <p:spPr>
          <a:xfrm>
            <a:off x="9072748" y="6044540"/>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1510F226-6F25-C13E-7C14-272F12C9499A}"/>
              </a:ext>
            </a:extLst>
          </p:cNvPr>
          <p:cNvSpPr txBox="1"/>
          <p:nvPr/>
        </p:nvSpPr>
        <p:spPr>
          <a:xfrm>
            <a:off x="-957431" y="4077148"/>
            <a:ext cx="184731" cy="369332"/>
          </a:xfrm>
          <a:prstGeom prst="rect">
            <a:avLst/>
          </a:prstGeom>
          <a:noFill/>
        </p:spPr>
        <p:txBody>
          <a:bodyPr wrap="none" rtlCol="0">
            <a:spAutoFit/>
          </a:bodyPr>
          <a:lstStyle/>
          <a:p>
            <a:endParaRPr lang="en-US" dirty="0"/>
          </a:p>
        </p:txBody>
      </p:sp>
      <p:sp>
        <p:nvSpPr>
          <p:cNvPr id="25" name="Slide Number Placeholder 4">
            <a:extLst>
              <a:ext uri="{FF2B5EF4-FFF2-40B4-BE49-F238E27FC236}">
                <a16:creationId xmlns:a16="http://schemas.microsoft.com/office/drawing/2014/main" id="{5607B1EB-1F67-7D52-7C71-BFE747C0A991}"/>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chemeClr val="bg1">
                    <a:alpha val="19000"/>
                  </a:scheme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30</a:t>
            </a:fld>
            <a:endParaRPr kumimoji="0" lang="en-US" sz="700" b="0" i="0" u="none" strike="noStrike" kern="1200" cap="none" spc="0" normalizeH="0" baseline="0" noProof="0" dirty="0">
              <a:ln>
                <a:noFill/>
              </a:ln>
              <a:solidFill>
                <a:schemeClr val="bg1">
                  <a:alpha val="19000"/>
                </a:schemeClr>
              </a:solidFill>
              <a:effectLst/>
              <a:uLnTx/>
              <a:uFillTx/>
              <a:latin typeface="Poppins" pitchFamily="2" charset="77"/>
              <a:cs typeface="Poppins" pitchFamily="2" charset="77"/>
              <a:sym typeface="Poppins"/>
            </a:endParaRPr>
          </a:p>
        </p:txBody>
      </p:sp>
      <p:pic>
        <p:nvPicPr>
          <p:cNvPr id="74" name="Picture 73" descr="A blue and black logo&#10;&#10;Description automatically generated">
            <a:extLst>
              <a:ext uri="{FF2B5EF4-FFF2-40B4-BE49-F238E27FC236}">
                <a16:creationId xmlns:a16="http://schemas.microsoft.com/office/drawing/2014/main" id="{B70D1F83-94EF-4D6A-33BA-A926E2A092C1}"/>
              </a:ext>
            </a:extLst>
          </p:cNvPr>
          <p:cNvPicPr>
            <a:picLocks noChangeAspect="1"/>
          </p:cNvPicPr>
          <p:nvPr/>
        </p:nvPicPr>
        <p:blipFill>
          <a:blip r:embed="rId3"/>
          <a:stretch>
            <a:fillRect/>
          </a:stretch>
        </p:blipFill>
        <p:spPr>
          <a:xfrm>
            <a:off x="6495752" y="331145"/>
            <a:ext cx="897270" cy="256160"/>
          </a:xfrm>
          <a:prstGeom prst="rect">
            <a:avLst/>
          </a:prstGeom>
        </p:spPr>
      </p:pic>
      <p:grpSp>
        <p:nvGrpSpPr>
          <p:cNvPr id="21" name="Group 20">
            <a:extLst>
              <a:ext uri="{FF2B5EF4-FFF2-40B4-BE49-F238E27FC236}">
                <a16:creationId xmlns:a16="http://schemas.microsoft.com/office/drawing/2014/main" id="{D195A007-0EAA-9307-1C97-96EB3F4D0D13}"/>
              </a:ext>
            </a:extLst>
          </p:cNvPr>
          <p:cNvGrpSpPr/>
          <p:nvPr/>
        </p:nvGrpSpPr>
        <p:grpSpPr>
          <a:xfrm>
            <a:off x="6847677" y="4917003"/>
            <a:ext cx="471750" cy="4184806"/>
            <a:chOff x="1472335" y="3189472"/>
            <a:chExt cx="471750" cy="4184806"/>
          </a:xfrm>
        </p:grpSpPr>
        <p:grpSp>
          <p:nvGrpSpPr>
            <p:cNvPr id="22" name="Group 21">
              <a:extLst>
                <a:ext uri="{FF2B5EF4-FFF2-40B4-BE49-F238E27FC236}">
                  <a16:creationId xmlns:a16="http://schemas.microsoft.com/office/drawing/2014/main" id="{59525D68-C445-FE84-2964-4A9A325E0054}"/>
                </a:ext>
              </a:extLst>
            </p:cNvPr>
            <p:cNvGrpSpPr/>
            <p:nvPr/>
          </p:nvGrpSpPr>
          <p:grpSpPr>
            <a:xfrm rot="16200000">
              <a:off x="659993" y="6090186"/>
              <a:ext cx="2096434" cy="471750"/>
              <a:chOff x="88616" y="8213726"/>
              <a:chExt cx="755712" cy="170255"/>
            </a:xfrm>
          </p:grpSpPr>
          <p:grpSp>
            <p:nvGrpSpPr>
              <p:cNvPr id="40" name="Group 39">
                <a:extLst>
                  <a:ext uri="{FF2B5EF4-FFF2-40B4-BE49-F238E27FC236}">
                    <a16:creationId xmlns:a16="http://schemas.microsoft.com/office/drawing/2014/main" id="{487E6CC5-89A8-7F95-BBC3-A88F833D511F}"/>
                  </a:ext>
                </a:extLst>
              </p:cNvPr>
              <p:cNvGrpSpPr/>
              <p:nvPr/>
            </p:nvGrpSpPr>
            <p:grpSpPr>
              <a:xfrm>
                <a:off x="88616" y="8213726"/>
                <a:ext cx="755712" cy="170255"/>
                <a:chOff x="88616" y="8157882"/>
                <a:chExt cx="755712" cy="226099"/>
              </a:xfrm>
            </p:grpSpPr>
            <p:cxnSp>
              <p:nvCxnSpPr>
                <p:cNvPr id="50" name="Straight Connector 49">
                  <a:extLst>
                    <a:ext uri="{FF2B5EF4-FFF2-40B4-BE49-F238E27FC236}">
                      <a16:creationId xmlns:a16="http://schemas.microsoft.com/office/drawing/2014/main" id="{44E9DDB7-3B4D-DE35-E58A-432548CAEE44}"/>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6E52AF1-01EB-43EB-4A16-228D8C03A6BE}"/>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A693FEB-BD43-1C5D-13DC-79B548AB9010}"/>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3D5EC4AC-030B-21E7-7402-9E8CB68101E1}"/>
                  </a:ext>
                </a:extLst>
              </p:cNvPr>
              <p:cNvGrpSpPr/>
              <p:nvPr/>
            </p:nvGrpSpPr>
            <p:grpSpPr>
              <a:xfrm>
                <a:off x="173130" y="8308975"/>
                <a:ext cx="605163" cy="75006"/>
                <a:chOff x="173130" y="8289549"/>
                <a:chExt cx="605163" cy="94432"/>
              </a:xfrm>
            </p:grpSpPr>
            <p:cxnSp>
              <p:nvCxnSpPr>
                <p:cNvPr id="42" name="Straight Connector 41">
                  <a:extLst>
                    <a:ext uri="{FF2B5EF4-FFF2-40B4-BE49-F238E27FC236}">
                      <a16:creationId xmlns:a16="http://schemas.microsoft.com/office/drawing/2014/main" id="{B82A1DA9-30AD-C990-7802-BA52EB913692}"/>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D8A7336-D9CB-6FFA-A42F-7487F82F61EC}"/>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C529ED7-4EFE-670E-B75E-C61EC57162FD}"/>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9A9C5E4-0215-19F8-ECDA-F83C79FB1C7B}"/>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14862C8-1F06-D696-A356-029C8E0007D0}"/>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A3C111F-3F12-ACE2-890D-D48D6F03946F}"/>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B582A15-C617-3FE6-19FA-37C34AB742A5}"/>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22584C-B144-DB42-C1EF-926DC9E4881F}"/>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075142C6-C516-4C9F-BB42-D609DBD363C6}"/>
                </a:ext>
              </a:extLst>
            </p:cNvPr>
            <p:cNvGrpSpPr/>
            <p:nvPr/>
          </p:nvGrpSpPr>
          <p:grpSpPr>
            <a:xfrm rot="16200000">
              <a:off x="777219" y="3884588"/>
              <a:ext cx="1861982" cy="471750"/>
              <a:chOff x="173130" y="8213726"/>
              <a:chExt cx="671198" cy="170255"/>
            </a:xfrm>
          </p:grpSpPr>
          <p:grpSp>
            <p:nvGrpSpPr>
              <p:cNvPr id="24" name="Group 23">
                <a:extLst>
                  <a:ext uri="{FF2B5EF4-FFF2-40B4-BE49-F238E27FC236}">
                    <a16:creationId xmlns:a16="http://schemas.microsoft.com/office/drawing/2014/main" id="{C711571E-0D56-1206-4711-CEB2DEC803AA}"/>
                  </a:ext>
                </a:extLst>
              </p:cNvPr>
              <p:cNvGrpSpPr/>
              <p:nvPr/>
            </p:nvGrpSpPr>
            <p:grpSpPr>
              <a:xfrm>
                <a:off x="466298" y="8213726"/>
                <a:ext cx="378030" cy="170255"/>
                <a:chOff x="466298" y="8157882"/>
                <a:chExt cx="378030" cy="226099"/>
              </a:xfrm>
            </p:grpSpPr>
            <p:cxnSp>
              <p:nvCxnSpPr>
                <p:cNvPr id="38" name="Straight Connector 37">
                  <a:extLst>
                    <a:ext uri="{FF2B5EF4-FFF2-40B4-BE49-F238E27FC236}">
                      <a16:creationId xmlns:a16="http://schemas.microsoft.com/office/drawing/2014/main" id="{DBD9CD40-D586-CA12-8322-8E11144F7D96}"/>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57297C4-97C4-136E-0C79-75D01B8920FC}"/>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233E5BE-3E59-893F-8EBD-EE5D72225F97}"/>
                  </a:ext>
                </a:extLst>
              </p:cNvPr>
              <p:cNvGrpSpPr/>
              <p:nvPr/>
            </p:nvGrpSpPr>
            <p:grpSpPr>
              <a:xfrm>
                <a:off x="173130" y="8308975"/>
                <a:ext cx="605163" cy="75006"/>
                <a:chOff x="173130" y="8289549"/>
                <a:chExt cx="605163" cy="94432"/>
              </a:xfrm>
            </p:grpSpPr>
            <p:cxnSp>
              <p:nvCxnSpPr>
                <p:cNvPr id="27" name="Straight Connector 26">
                  <a:extLst>
                    <a:ext uri="{FF2B5EF4-FFF2-40B4-BE49-F238E27FC236}">
                      <a16:creationId xmlns:a16="http://schemas.microsoft.com/office/drawing/2014/main" id="{C92F1AA8-3675-D94E-DC18-BA416B1B640C}"/>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DEF7DE-8949-55B1-F11A-095305384DAE}"/>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604B7EB-8DF7-BEBD-2BE2-362650DF242C}"/>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6751FCA-E99B-6335-AD78-2C0120454756}"/>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4A4F92-01EE-882E-EEE9-699D858221B0}"/>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3A5696-90E7-F3F0-6776-722F9EF37615}"/>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C5DBAD8-9BF6-44FF-F749-47E7C763A4AD}"/>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42B76D2-9E6C-B34F-4CF0-68438B66AD37}"/>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46" name="Group 145">
            <a:extLst>
              <a:ext uri="{FF2B5EF4-FFF2-40B4-BE49-F238E27FC236}">
                <a16:creationId xmlns:a16="http://schemas.microsoft.com/office/drawing/2014/main" id="{4A8FCA10-77AE-ABAE-DFB0-D36FC2DA4C57}"/>
              </a:ext>
            </a:extLst>
          </p:cNvPr>
          <p:cNvGrpSpPr/>
          <p:nvPr/>
        </p:nvGrpSpPr>
        <p:grpSpPr>
          <a:xfrm>
            <a:off x="5284632" y="1269333"/>
            <a:ext cx="920268" cy="920268"/>
            <a:chOff x="2585193" y="867598"/>
            <a:chExt cx="920268" cy="920268"/>
          </a:xfrm>
        </p:grpSpPr>
        <p:sp>
          <p:nvSpPr>
            <p:cNvPr id="98" name="Rectangle 97">
              <a:extLst>
                <a:ext uri="{FF2B5EF4-FFF2-40B4-BE49-F238E27FC236}">
                  <a16:creationId xmlns:a16="http://schemas.microsoft.com/office/drawing/2014/main" id="{F560C71A-B90F-A40A-0079-FA0566EF229B}"/>
                </a:ext>
              </a:extLst>
            </p:cNvPr>
            <p:cNvSpPr/>
            <p:nvPr/>
          </p:nvSpPr>
          <p:spPr>
            <a:xfrm>
              <a:off x="2585193" y="867598"/>
              <a:ext cx="920268" cy="92026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8" name="TextBox 117">
              <a:extLst>
                <a:ext uri="{FF2B5EF4-FFF2-40B4-BE49-F238E27FC236}">
                  <a16:creationId xmlns:a16="http://schemas.microsoft.com/office/drawing/2014/main" id="{2A6CCB00-E9A9-A4A4-C087-09606487BA3E}"/>
                </a:ext>
              </a:extLst>
            </p:cNvPr>
            <p:cNvSpPr txBox="1"/>
            <p:nvPr/>
          </p:nvSpPr>
          <p:spPr>
            <a:xfrm>
              <a:off x="2650721" y="1118684"/>
              <a:ext cx="832926" cy="52322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800" b="0" i="0" u="none" strike="noStrike" kern="1200" cap="none" normalizeH="0" baseline="0" noProof="0" dirty="0">
                  <a:ln>
                    <a:noFill/>
                  </a:ln>
                  <a:effectLst/>
                  <a:uLnTx/>
                  <a:uFillTx/>
                  <a:latin typeface="Poppins Light" pitchFamily="2" charset="77"/>
                  <a:ea typeface="+mn-ea"/>
                  <a:cs typeface="Poppins Light" pitchFamily="2" charset="77"/>
                </a:rPr>
                <a:t>Cn</a:t>
              </a:r>
              <a:endParaRPr kumimoji="0" lang="en-US" sz="28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140" name="TextBox 139">
              <a:extLst>
                <a:ext uri="{FF2B5EF4-FFF2-40B4-BE49-F238E27FC236}">
                  <a16:creationId xmlns:a16="http://schemas.microsoft.com/office/drawing/2014/main" id="{48002BEB-2080-C42E-43ED-850280DA2C9E}"/>
                </a:ext>
              </a:extLst>
            </p:cNvPr>
            <p:cNvSpPr txBox="1"/>
            <p:nvPr/>
          </p:nvSpPr>
          <p:spPr>
            <a:xfrm>
              <a:off x="2675063" y="1552181"/>
              <a:ext cx="451623" cy="215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800" u="none" strike="noStrike" kern="1200" cap="none" normalizeH="0" baseline="0" noProof="0" dirty="0">
                  <a:ln>
                    <a:noFill/>
                  </a:ln>
                  <a:effectLst/>
                  <a:uLnTx/>
                  <a:uFillTx/>
                  <a:latin typeface="Poppins" pitchFamily="2" charset="77"/>
                  <a:cs typeface="Poppins" pitchFamily="2" charset="77"/>
                </a:rPr>
                <a:t>Sinema</a:t>
              </a:r>
              <a:endParaRPr kumimoji="0" lang="en-US" sz="800" u="none" strike="noStrike" kern="1200" cap="none" normalizeH="0" baseline="30000" noProof="0" dirty="0">
                <a:ln>
                  <a:noFill/>
                </a:ln>
                <a:effectLst/>
                <a:uLnTx/>
                <a:uFillTx/>
                <a:latin typeface="Poppins" pitchFamily="2" charset="77"/>
                <a:cs typeface="Poppins" pitchFamily="2" charset="77"/>
              </a:endParaRPr>
            </a:p>
          </p:txBody>
        </p:sp>
      </p:grpSp>
      <p:sp>
        <p:nvSpPr>
          <p:cNvPr id="148" name="TextBox 147">
            <a:extLst>
              <a:ext uri="{FF2B5EF4-FFF2-40B4-BE49-F238E27FC236}">
                <a16:creationId xmlns:a16="http://schemas.microsoft.com/office/drawing/2014/main" id="{720DE0E2-2572-7A0B-7B4A-C4B192B6BC47}"/>
              </a:ext>
            </a:extLst>
          </p:cNvPr>
          <p:cNvSpPr txBox="1"/>
          <p:nvPr/>
        </p:nvSpPr>
        <p:spPr>
          <a:xfrm>
            <a:off x="1799063" y="7458168"/>
            <a:ext cx="4090108" cy="794320"/>
          </a:xfrm>
          <a:prstGeom prst="rect">
            <a:avLst/>
          </a:prstGeom>
          <a:noFill/>
        </p:spPr>
        <p:txBody>
          <a:bodyPr wrap="square" lIns="91440" tIns="45720" rIns="91440" bIns="45720" anchor="t">
            <a:spAutoFit/>
          </a:bodyPr>
          <a:lstStyle/>
          <a:p>
            <a:pPr>
              <a:lnSpc>
                <a:spcPct val="110000"/>
              </a:lnSpc>
              <a:defRPr/>
            </a:pPr>
            <a:r>
              <a:rPr kumimoji="0" lang="en-US" sz="1400" u="none" strike="noStrike" kern="1200" cap="none" spc="40" normalizeH="0" baseline="0" noProof="0" dirty="0">
                <a:ln>
                  <a:noFill/>
                </a:ln>
                <a:effectLst/>
                <a:uLnTx/>
                <a:uFillTx/>
                <a:latin typeface="Poppins"/>
                <a:cs typeface="Poppins"/>
              </a:rPr>
              <a:t>Sinema </a:t>
            </a:r>
            <a:r>
              <a:rPr kumimoji="0" lang="en-US" sz="1400" u="none" strike="noStrike" kern="1200" cap="none" spc="40" normalizeH="0" baseline="0" noProof="0" dirty="0" err="1">
                <a:ln>
                  <a:noFill/>
                </a:ln>
                <a:effectLst/>
                <a:uLnTx/>
                <a:uFillTx/>
                <a:latin typeface="Poppins"/>
                <a:cs typeface="Poppins"/>
              </a:rPr>
              <a:t>yeniden</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büyüyor</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ancak</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küresel</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toplam</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hâlâ</a:t>
            </a:r>
            <a:r>
              <a:rPr kumimoji="0" lang="en-US" sz="1400" u="none" strike="noStrike" kern="1200" cap="none" spc="40" normalizeH="0" baseline="0" noProof="0" dirty="0">
                <a:ln>
                  <a:noFill/>
                </a:ln>
                <a:effectLst/>
                <a:uLnTx/>
                <a:uFillTx/>
                <a:latin typeface="Poppins"/>
                <a:cs typeface="Poppins"/>
              </a:rPr>
              <a:t> COVID </a:t>
            </a:r>
            <a:r>
              <a:rPr kumimoji="0" lang="en-US" sz="1400" u="none" strike="noStrike" kern="1200" cap="none" spc="40" normalizeH="0" baseline="0" noProof="0" dirty="0" err="1">
                <a:ln>
                  <a:noFill/>
                </a:ln>
                <a:effectLst/>
                <a:uLnTx/>
                <a:uFillTx/>
                <a:latin typeface="Poppins"/>
                <a:cs typeface="Poppins"/>
              </a:rPr>
              <a:t>öncesi</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rakamların</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gerisinde</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kalıyor</a:t>
            </a:r>
            <a:r>
              <a:rPr kumimoji="0" lang="en-US" sz="1400" u="none" strike="noStrike" kern="1200" cap="none" spc="40" normalizeH="0" baseline="0" noProof="0" dirty="0">
                <a:ln>
                  <a:noFill/>
                </a:ln>
                <a:effectLst/>
                <a:uLnTx/>
                <a:uFillTx/>
                <a:latin typeface="Poppins"/>
                <a:cs typeface="Poppins"/>
              </a:rPr>
              <a:t>.</a:t>
            </a:r>
          </a:p>
        </p:txBody>
      </p:sp>
      <p:grpSp>
        <p:nvGrpSpPr>
          <p:cNvPr id="4" name="Group 3">
            <a:extLst>
              <a:ext uri="{FF2B5EF4-FFF2-40B4-BE49-F238E27FC236}">
                <a16:creationId xmlns:a16="http://schemas.microsoft.com/office/drawing/2014/main" id="{29C6A4D7-AC79-EF1D-9B4D-7DEED2F27C41}"/>
              </a:ext>
            </a:extLst>
          </p:cNvPr>
          <p:cNvGrpSpPr/>
          <p:nvPr/>
        </p:nvGrpSpPr>
        <p:grpSpPr>
          <a:xfrm>
            <a:off x="6853473" y="9317238"/>
            <a:ext cx="473767" cy="474462"/>
            <a:chOff x="8094113" y="5776238"/>
            <a:chExt cx="3738441" cy="3743928"/>
          </a:xfrm>
        </p:grpSpPr>
        <p:sp>
          <p:nvSpPr>
            <p:cNvPr id="7" name="Freeform 6">
              <a:extLst>
                <a:ext uri="{FF2B5EF4-FFF2-40B4-BE49-F238E27FC236}">
                  <a16:creationId xmlns:a16="http://schemas.microsoft.com/office/drawing/2014/main" id="{C9248322-980F-1595-FD98-8393E83CFD17}"/>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A137BEE3-74A6-085C-440A-6481DF282A91}"/>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F1D613B8-7F1C-9588-EE20-0EDBAFADD1E9}"/>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2083E7F2-7DFB-3E5E-E7D3-773A1AF50750}"/>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endParaRPr lang="en-US" dirty="0"/>
            </a:p>
          </p:txBody>
        </p:sp>
      </p:grpSp>
      <p:grpSp>
        <p:nvGrpSpPr>
          <p:cNvPr id="12" name="Group 11">
            <a:extLst>
              <a:ext uri="{FF2B5EF4-FFF2-40B4-BE49-F238E27FC236}">
                <a16:creationId xmlns:a16="http://schemas.microsoft.com/office/drawing/2014/main" id="{7979FA48-A42C-4FAD-70B4-53B0C32F69A1}"/>
              </a:ext>
            </a:extLst>
          </p:cNvPr>
          <p:cNvGrpSpPr/>
          <p:nvPr/>
        </p:nvGrpSpPr>
        <p:grpSpPr>
          <a:xfrm>
            <a:off x="1577022" y="2721163"/>
            <a:ext cx="4618359" cy="4616074"/>
            <a:chOff x="625350" y="1428466"/>
            <a:chExt cx="4618359" cy="4616074"/>
          </a:xfrm>
        </p:grpSpPr>
        <p:grpSp>
          <p:nvGrpSpPr>
            <p:cNvPr id="13" name="Group 12">
              <a:extLst>
                <a:ext uri="{FF2B5EF4-FFF2-40B4-BE49-F238E27FC236}">
                  <a16:creationId xmlns:a16="http://schemas.microsoft.com/office/drawing/2014/main" id="{3685D2E6-EC3F-E83C-345A-D8F799617256}"/>
                </a:ext>
              </a:extLst>
            </p:cNvPr>
            <p:cNvGrpSpPr/>
            <p:nvPr/>
          </p:nvGrpSpPr>
          <p:grpSpPr>
            <a:xfrm>
              <a:off x="627632" y="1428466"/>
              <a:ext cx="4616077" cy="4616074"/>
              <a:chOff x="1136193" y="1004490"/>
              <a:chExt cx="6190488" cy="6190488"/>
            </a:xfrm>
          </p:grpSpPr>
          <p:sp>
            <p:nvSpPr>
              <p:cNvPr id="15" name="Rectangle 14">
                <a:extLst>
                  <a:ext uri="{FF2B5EF4-FFF2-40B4-BE49-F238E27FC236}">
                    <a16:creationId xmlns:a16="http://schemas.microsoft.com/office/drawing/2014/main" id="{9A6F3CC9-85BE-6644-118D-4A088DFCE521}"/>
                  </a:ext>
                </a:extLst>
              </p:cNvPr>
              <p:cNvSpPr/>
              <p:nvPr/>
            </p:nvSpPr>
            <p:spPr>
              <a:xfrm>
                <a:off x="1136193" y="1004490"/>
                <a:ext cx="6190488" cy="6190488"/>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TextBox 15">
                <a:extLst>
                  <a:ext uri="{FF2B5EF4-FFF2-40B4-BE49-F238E27FC236}">
                    <a16:creationId xmlns:a16="http://schemas.microsoft.com/office/drawing/2014/main" id="{09DED1C3-7D52-58DA-FAC5-BB877F809D0F}"/>
                  </a:ext>
                </a:extLst>
              </p:cNvPr>
              <p:cNvSpPr txBox="1"/>
              <p:nvPr/>
            </p:nvSpPr>
            <p:spPr>
              <a:xfrm>
                <a:off x="1337739" y="2238972"/>
                <a:ext cx="5068935" cy="4251331"/>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kumimoji="0" lang="en-US" sz="20000" b="0" i="0" u="none" strike="noStrike" kern="1200" cap="none" spc="-300" normalizeH="0" baseline="0" noProof="0" dirty="0">
                    <a:ln>
                      <a:noFill/>
                    </a:ln>
                    <a:solidFill>
                      <a:schemeClr val="accent1"/>
                    </a:solidFill>
                    <a:effectLst/>
                    <a:uLnTx/>
                    <a:uFillTx/>
                    <a:latin typeface="Poppins Light" pitchFamily="2" charset="77"/>
                    <a:ea typeface="+mn-ea"/>
                    <a:cs typeface="Poppins Light" pitchFamily="2" charset="77"/>
                  </a:rPr>
                  <a:t>Cn</a:t>
                </a:r>
              </a:p>
            </p:txBody>
          </p:sp>
          <p:sp>
            <p:nvSpPr>
              <p:cNvPr id="17" name="TextBox 16">
                <a:extLst>
                  <a:ext uri="{FF2B5EF4-FFF2-40B4-BE49-F238E27FC236}">
                    <a16:creationId xmlns:a16="http://schemas.microsoft.com/office/drawing/2014/main" id="{A964662C-53CE-C000-449B-4A6C90DB668E}"/>
                  </a:ext>
                </a:extLst>
              </p:cNvPr>
              <p:cNvSpPr txBox="1"/>
              <p:nvPr/>
            </p:nvSpPr>
            <p:spPr>
              <a:xfrm>
                <a:off x="1514807" y="5711898"/>
                <a:ext cx="4744294" cy="1104107"/>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lang="en-US" sz="4000" dirty="0">
                    <a:solidFill>
                      <a:schemeClr val="accent1"/>
                    </a:solidFill>
                    <a:latin typeface="Poppins Light" pitchFamily="2" charset="77"/>
                    <a:cs typeface="Poppins Light" pitchFamily="2" charset="77"/>
                  </a:rPr>
                  <a:t>Sinema</a:t>
                </a:r>
                <a:endParaRPr kumimoji="0" lang="en-US" sz="4000" b="0" i="0" u="none" strike="noStrike" kern="1200" cap="none" spc="0" normalizeH="0" baseline="0" noProof="0" dirty="0">
                  <a:ln>
                    <a:noFill/>
                  </a:ln>
                  <a:solidFill>
                    <a:schemeClr val="accent1"/>
                  </a:solidFill>
                  <a:effectLst/>
                  <a:uLnTx/>
                  <a:uFillTx/>
                  <a:latin typeface="Poppins Light" pitchFamily="2" charset="77"/>
                  <a:ea typeface="+mn-ea"/>
                  <a:cs typeface="Poppins Light" pitchFamily="2" charset="77"/>
                </a:endParaRPr>
              </a:p>
            </p:txBody>
          </p:sp>
          <p:sp>
            <p:nvSpPr>
              <p:cNvPr id="18" name="TextBox 17">
                <a:extLst>
                  <a:ext uri="{FF2B5EF4-FFF2-40B4-BE49-F238E27FC236}">
                    <a16:creationId xmlns:a16="http://schemas.microsoft.com/office/drawing/2014/main" id="{2B5585D4-5BE5-BA54-C74E-49148A336F78}"/>
                  </a:ext>
                </a:extLst>
              </p:cNvPr>
              <p:cNvSpPr txBox="1"/>
              <p:nvPr/>
            </p:nvSpPr>
            <p:spPr>
              <a:xfrm>
                <a:off x="1496947" y="1392042"/>
                <a:ext cx="2400966" cy="1238252"/>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lang="en-US" sz="6600" spc="-150" dirty="0">
                    <a:solidFill>
                      <a:schemeClr val="accent1"/>
                    </a:solidFill>
                    <a:latin typeface="Poppins Light" pitchFamily="2" charset="77"/>
                    <a:cs typeface="Poppins Light" pitchFamily="2" charset="77"/>
                  </a:rPr>
                  <a:t>5</a:t>
                </a:r>
                <a:r>
                  <a:rPr kumimoji="0" lang="en-US" sz="6600" b="0" i="0" u="none" strike="noStrike" kern="1200" cap="none" spc="-150" normalizeH="0" baseline="0" noProof="0" dirty="0">
                    <a:ln>
                      <a:noFill/>
                    </a:ln>
                    <a:solidFill>
                      <a:schemeClr val="accent1"/>
                    </a:solidFill>
                    <a:effectLst/>
                    <a:uLnTx/>
                    <a:uFillTx/>
                    <a:latin typeface="Poppins Light" pitchFamily="2" charset="77"/>
                    <a:ea typeface="+mn-ea"/>
                    <a:cs typeface="Poppins Light" pitchFamily="2" charset="77"/>
                  </a:rPr>
                  <a:t>.9</a:t>
                </a:r>
                <a:r>
                  <a:rPr kumimoji="0" lang="en-US" sz="6600" b="0" i="0" u="none" strike="noStrike" kern="1200" cap="none" spc="-150" normalizeH="0" baseline="30000" noProof="0" dirty="0">
                    <a:ln>
                      <a:noFill/>
                    </a:ln>
                    <a:solidFill>
                      <a:schemeClr val="accent1"/>
                    </a:solidFill>
                    <a:effectLst/>
                    <a:uLnTx/>
                    <a:uFillTx/>
                    <a:latin typeface="Poppins Light" pitchFamily="2" charset="77"/>
                    <a:ea typeface="+mn-ea"/>
                    <a:cs typeface="Poppins Light" pitchFamily="2" charset="77"/>
                  </a:rPr>
                  <a:t>%</a:t>
                </a:r>
              </a:p>
            </p:txBody>
          </p:sp>
        </p:grpSp>
        <p:sp>
          <p:nvSpPr>
            <p:cNvPr id="14" name="Rectangle 13">
              <a:extLst>
                <a:ext uri="{FF2B5EF4-FFF2-40B4-BE49-F238E27FC236}">
                  <a16:creationId xmlns:a16="http://schemas.microsoft.com/office/drawing/2014/main" id="{2B47A33D-BACE-1B6B-F82E-A970EC27BFFF}"/>
                </a:ext>
              </a:extLst>
            </p:cNvPr>
            <p:cNvSpPr/>
            <p:nvPr/>
          </p:nvSpPr>
          <p:spPr>
            <a:xfrm>
              <a:off x="625350" y="5865827"/>
              <a:ext cx="4616074" cy="178713"/>
            </a:xfrm>
            <a:prstGeom prst="rect">
              <a:avLst/>
            </a:prstGeom>
            <a:solidFill>
              <a:schemeClr val="accent1"/>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cxnSp>
        <p:nvCxnSpPr>
          <p:cNvPr id="60" name="Straight Connector 59">
            <a:extLst>
              <a:ext uri="{FF2B5EF4-FFF2-40B4-BE49-F238E27FC236}">
                <a16:creationId xmlns:a16="http://schemas.microsoft.com/office/drawing/2014/main" id="{003C1A62-899E-A655-EEF0-79693F0537D3}"/>
              </a:ext>
            </a:extLst>
          </p:cNvPr>
          <p:cNvCxnSpPr>
            <a:cxnSpLocks/>
          </p:cNvCxnSpPr>
          <p:nvPr/>
        </p:nvCxnSpPr>
        <p:spPr>
          <a:xfrm>
            <a:off x="0" y="490497"/>
            <a:ext cx="516606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Slide Number Placeholder 5">
            <a:extLst>
              <a:ext uri="{FF2B5EF4-FFF2-40B4-BE49-F238E27FC236}">
                <a16:creationId xmlns:a16="http://schemas.microsoft.com/office/drawing/2014/main" id="{6165C481-0AED-14CF-39E9-AEAC9DB98054}"/>
              </a:ext>
            </a:extLst>
          </p:cNvPr>
          <p:cNvSpPr txBox="1">
            <a:spLocks/>
          </p:cNvSpPr>
          <p:nvPr/>
        </p:nvSpPr>
        <p:spPr>
          <a:xfrm>
            <a:off x="495300" y="241591"/>
            <a:ext cx="4705713"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SİNEMA</a:t>
            </a:r>
            <a:endParaRPr lang="en-US" sz="600" b="1" spc="40" dirty="0">
              <a:solidFill>
                <a:schemeClr val="accent6"/>
              </a:solidFill>
              <a:latin typeface="Poppins" pitchFamily="2" charset="77"/>
              <a:cs typeface="Poppins" pitchFamily="2" charset="77"/>
            </a:endParaRPr>
          </a:p>
        </p:txBody>
      </p:sp>
      <p:grpSp>
        <p:nvGrpSpPr>
          <p:cNvPr id="5" name="Group 4">
            <a:extLst>
              <a:ext uri="{FF2B5EF4-FFF2-40B4-BE49-F238E27FC236}">
                <a16:creationId xmlns:a16="http://schemas.microsoft.com/office/drawing/2014/main" id="{F3EDC00F-1559-ACB1-09D3-978848662E99}"/>
              </a:ext>
            </a:extLst>
          </p:cNvPr>
          <p:cNvGrpSpPr/>
          <p:nvPr/>
        </p:nvGrpSpPr>
        <p:grpSpPr>
          <a:xfrm>
            <a:off x="1139453" y="8527441"/>
            <a:ext cx="601591" cy="605544"/>
            <a:chOff x="2671529" y="8871433"/>
            <a:chExt cx="920268" cy="926316"/>
          </a:xfrm>
          <a:solidFill>
            <a:schemeClr val="accent1"/>
          </a:solidFill>
        </p:grpSpPr>
        <p:sp>
          <p:nvSpPr>
            <p:cNvPr id="28" name="Rectangle 27">
              <a:extLst>
                <a:ext uri="{FF2B5EF4-FFF2-40B4-BE49-F238E27FC236}">
                  <a16:creationId xmlns:a16="http://schemas.microsoft.com/office/drawing/2014/main" id="{C7AD287D-CA60-F2E7-16E7-84BDAAF1BFE2}"/>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63" name="TextBox 62">
              <a:extLst>
                <a:ext uri="{FF2B5EF4-FFF2-40B4-BE49-F238E27FC236}">
                  <a16:creationId xmlns:a16="http://schemas.microsoft.com/office/drawing/2014/main" id="{9B9FD6D2-D215-CC92-B6CF-0A01F954ADD5}"/>
                </a:ext>
              </a:extLst>
            </p:cNvPr>
            <p:cNvSpPr txBox="1"/>
            <p:nvPr/>
          </p:nvSpPr>
          <p:spPr>
            <a:xfrm>
              <a:off x="2748210" y="8871974"/>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95" name="TextBox 94">
              <a:extLst>
                <a:ext uri="{FF2B5EF4-FFF2-40B4-BE49-F238E27FC236}">
                  <a16:creationId xmlns:a16="http://schemas.microsoft.com/office/drawing/2014/main" id="{DF4AF44C-EBF8-3D6F-710D-7ED70C63CCA8}"/>
                </a:ext>
              </a:extLst>
            </p:cNvPr>
            <p:cNvSpPr txBox="1"/>
            <p:nvPr/>
          </p:nvSpPr>
          <p:spPr>
            <a:xfrm>
              <a:off x="2737058" y="9116854"/>
              <a:ext cx="511640"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Tv</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96" name="TextBox 95">
              <a:extLst>
                <a:ext uri="{FF2B5EF4-FFF2-40B4-BE49-F238E27FC236}">
                  <a16:creationId xmlns:a16="http://schemas.microsoft.com/office/drawing/2014/main" id="{B685851F-8451-9468-11A1-BD9968C339B9}"/>
                </a:ext>
              </a:extLst>
            </p:cNvPr>
            <p:cNvSpPr txBox="1"/>
            <p:nvPr/>
          </p:nvSpPr>
          <p:spPr>
            <a:xfrm>
              <a:off x="2761399" y="9515261"/>
              <a:ext cx="830397"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Televizyon</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28" name="Group 127">
            <a:extLst>
              <a:ext uri="{FF2B5EF4-FFF2-40B4-BE49-F238E27FC236}">
                <a16:creationId xmlns:a16="http://schemas.microsoft.com/office/drawing/2014/main" id="{EF8D453D-B2D0-034E-0DA7-A7C632BA235A}"/>
              </a:ext>
            </a:extLst>
          </p:cNvPr>
          <p:cNvGrpSpPr/>
          <p:nvPr/>
        </p:nvGrpSpPr>
        <p:grpSpPr>
          <a:xfrm>
            <a:off x="495300" y="9190112"/>
            <a:ext cx="601591" cy="605543"/>
            <a:chOff x="2671529" y="8871433"/>
            <a:chExt cx="920268" cy="926314"/>
          </a:xfrm>
          <a:solidFill>
            <a:schemeClr val="accent1"/>
          </a:solidFill>
        </p:grpSpPr>
        <p:sp>
          <p:nvSpPr>
            <p:cNvPr id="130" name="Rectangle 129">
              <a:extLst>
                <a:ext uri="{FF2B5EF4-FFF2-40B4-BE49-F238E27FC236}">
                  <a16:creationId xmlns:a16="http://schemas.microsoft.com/office/drawing/2014/main" id="{5BF3C454-7C0A-0011-D97E-7A1C466D322C}"/>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31" name="TextBox 130">
              <a:extLst>
                <a:ext uri="{FF2B5EF4-FFF2-40B4-BE49-F238E27FC236}">
                  <a16:creationId xmlns:a16="http://schemas.microsoft.com/office/drawing/2014/main" id="{DCB53035-6EE7-A6A2-02F8-5CB76392AE0E}"/>
                </a:ext>
              </a:extLst>
            </p:cNvPr>
            <p:cNvSpPr txBox="1"/>
            <p:nvPr/>
          </p:nvSpPr>
          <p:spPr>
            <a:xfrm>
              <a:off x="2748210" y="8871974"/>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33" name="TextBox 132">
              <a:extLst>
                <a:ext uri="{FF2B5EF4-FFF2-40B4-BE49-F238E27FC236}">
                  <a16:creationId xmlns:a16="http://schemas.microsoft.com/office/drawing/2014/main" id="{84D5B479-04F8-99DA-9283-23304859B5AA}"/>
                </a:ext>
              </a:extLst>
            </p:cNvPr>
            <p:cNvSpPr txBox="1"/>
            <p:nvPr/>
          </p:nvSpPr>
          <p:spPr>
            <a:xfrm>
              <a:off x="2737059" y="9116854"/>
              <a:ext cx="511641"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Au</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35" name="TextBox 134">
              <a:extLst>
                <a:ext uri="{FF2B5EF4-FFF2-40B4-BE49-F238E27FC236}">
                  <a16:creationId xmlns:a16="http://schemas.microsoft.com/office/drawing/2014/main" id="{314C9E69-88D2-33A9-C34E-7F0AC9F5EC1D}"/>
                </a:ext>
              </a:extLst>
            </p:cNvPr>
            <p:cNvSpPr txBox="1"/>
            <p:nvPr/>
          </p:nvSpPr>
          <p:spPr>
            <a:xfrm>
              <a:off x="2761400" y="9515259"/>
              <a:ext cx="404698"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Ses</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36" name="Group 135">
            <a:extLst>
              <a:ext uri="{FF2B5EF4-FFF2-40B4-BE49-F238E27FC236}">
                <a16:creationId xmlns:a16="http://schemas.microsoft.com/office/drawing/2014/main" id="{E28E1E17-9068-CE05-801F-10C797C81E19}"/>
              </a:ext>
            </a:extLst>
          </p:cNvPr>
          <p:cNvGrpSpPr/>
          <p:nvPr/>
        </p:nvGrpSpPr>
        <p:grpSpPr>
          <a:xfrm>
            <a:off x="1139453" y="9190109"/>
            <a:ext cx="601591" cy="605544"/>
            <a:chOff x="2671529" y="8871433"/>
            <a:chExt cx="920268" cy="926316"/>
          </a:xfrm>
          <a:solidFill>
            <a:schemeClr val="accent1"/>
          </a:solidFill>
        </p:grpSpPr>
        <p:sp>
          <p:nvSpPr>
            <p:cNvPr id="138" name="Rectangle 137">
              <a:extLst>
                <a:ext uri="{FF2B5EF4-FFF2-40B4-BE49-F238E27FC236}">
                  <a16:creationId xmlns:a16="http://schemas.microsoft.com/office/drawing/2014/main" id="{821002F7-E8A6-BD45-6904-267E0157E706}"/>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41" name="TextBox 140">
              <a:extLst>
                <a:ext uri="{FF2B5EF4-FFF2-40B4-BE49-F238E27FC236}">
                  <a16:creationId xmlns:a16="http://schemas.microsoft.com/office/drawing/2014/main" id="{F00434FB-2F39-7C22-4259-5338B6C627A5}"/>
                </a:ext>
              </a:extLst>
            </p:cNvPr>
            <p:cNvSpPr txBox="1"/>
            <p:nvPr/>
          </p:nvSpPr>
          <p:spPr>
            <a:xfrm>
              <a:off x="2748209" y="8871975"/>
              <a:ext cx="538729" cy="37665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43" name="TextBox 142">
              <a:extLst>
                <a:ext uri="{FF2B5EF4-FFF2-40B4-BE49-F238E27FC236}">
                  <a16:creationId xmlns:a16="http://schemas.microsoft.com/office/drawing/2014/main" id="{481FBF52-C2D4-B577-FBD4-5816ACC8FDDC}"/>
                </a:ext>
              </a:extLst>
            </p:cNvPr>
            <p:cNvSpPr txBox="1"/>
            <p:nvPr/>
          </p:nvSpPr>
          <p:spPr>
            <a:xfrm>
              <a:off x="2737058" y="9116854"/>
              <a:ext cx="511640"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Pr</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44" name="TextBox 143">
              <a:extLst>
                <a:ext uri="{FF2B5EF4-FFF2-40B4-BE49-F238E27FC236}">
                  <a16:creationId xmlns:a16="http://schemas.microsoft.com/office/drawing/2014/main" id="{D80C3A4D-3B65-A32C-6A02-E40EBFA6AA75}"/>
                </a:ext>
              </a:extLst>
            </p:cNvPr>
            <p:cNvSpPr txBox="1"/>
            <p:nvPr/>
          </p:nvSpPr>
          <p:spPr>
            <a:xfrm>
              <a:off x="2761400" y="9515261"/>
              <a:ext cx="506788"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Basın</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53" name="Group 152">
            <a:extLst>
              <a:ext uri="{FF2B5EF4-FFF2-40B4-BE49-F238E27FC236}">
                <a16:creationId xmlns:a16="http://schemas.microsoft.com/office/drawing/2014/main" id="{24C9E5B8-67D2-35B2-0D9A-A38A5689ACE0}"/>
              </a:ext>
            </a:extLst>
          </p:cNvPr>
          <p:cNvGrpSpPr/>
          <p:nvPr/>
        </p:nvGrpSpPr>
        <p:grpSpPr>
          <a:xfrm>
            <a:off x="495300" y="8527444"/>
            <a:ext cx="601591" cy="605543"/>
            <a:chOff x="2671529" y="8871433"/>
            <a:chExt cx="920268" cy="926314"/>
          </a:xfrm>
          <a:solidFill>
            <a:schemeClr val="accent1"/>
          </a:solidFill>
        </p:grpSpPr>
        <p:sp>
          <p:nvSpPr>
            <p:cNvPr id="154" name="Rectangle 153">
              <a:extLst>
                <a:ext uri="{FF2B5EF4-FFF2-40B4-BE49-F238E27FC236}">
                  <a16:creationId xmlns:a16="http://schemas.microsoft.com/office/drawing/2014/main" id="{523EC143-4304-0AC1-3FCA-EC27968C6F94}"/>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55" name="TextBox 154">
              <a:extLst>
                <a:ext uri="{FF2B5EF4-FFF2-40B4-BE49-F238E27FC236}">
                  <a16:creationId xmlns:a16="http://schemas.microsoft.com/office/drawing/2014/main" id="{877ED88C-DD62-7F64-175F-2F0807E1D7EF}"/>
                </a:ext>
              </a:extLst>
            </p:cNvPr>
            <p:cNvSpPr txBox="1"/>
            <p:nvPr/>
          </p:nvSpPr>
          <p:spPr>
            <a:xfrm>
              <a:off x="2748210" y="8871974"/>
              <a:ext cx="538729" cy="3884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56" name="TextBox 155">
              <a:extLst>
                <a:ext uri="{FF2B5EF4-FFF2-40B4-BE49-F238E27FC236}">
                  <a16:creationId xmlns:a16="http://schemas.microsoft.com/office/drawing/2014/main" id="{318F4E39-E2CB-2EF3-4D46-1EEC16448B4D}"/>
                </a:ext>
              </a:extLst>
            </p:cNvPr>
            <p:cNvSpPr txBox="1"/>
            <p:nvPr/>
          </p:nvSpPr>
          <p:spPr>
            <a:xfrm>
              <a:off x="2737059" y="9116854"/>
              <a:ext cx="511641"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Dg</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57" name="TextBox 156">
              <a:extLst>
                <a:ext uri="{FF2B5EF4-FFF2-40B4-BE49-F238E27FC236}">
                  <a16:creationId xmlns:a16="http://schemas.microsoft.com/office/drawing/2014/main" id="{40C9D512-919D-B72F-989F-746694C3EB66}"/>
                </a:ext>
              </a:extLst>
            </p:cNvPr>
            <p:cNvSpPr txBox="1"/>
            <p:nvPr/>
          </p:nvSpPr>
          <p:spPr>
            <a:xfrm>
              <a:off x="2761400" y="9515259"/>
              <a:ext cx="404698"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Dijital</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sp>
        <p:nvSpPr>
          <p:cNvPr id="158" name="TextBox 157">
            <a:extLst>
              <a:ext uri="{FF2B5EF4-FFF2-40B4-BE49-F238E27FC236}">
                <a16:creationId xmlns:a16="http://schemas.microsoft.com/office/drawing/2014/main" id="{4DAAB480-7C35-5D76-EFC9-4F938F2E23C3}"/>
              </a:ext>
            </a:extLst>
          </p:cNvPr>
          <p:cNvSpPr txBox="1"/>
          <p:nvPr/>
        </p:nvSpPr>
        <p:spPr>
          <a:xfrm>
            <a:off x="4312021" y="1319271"/>
            <a:ext cx="566177" cy="41549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2025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Büyüme</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Yüzdesi</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159" name="TextBox 158">
            <a:extLst>
              <a:ext uri="{FF2B5EF4-FFF2-40B4-BE49-F238E27FC236}">
                <a16:creationId xmlns:a16="http://schemas.microsoft.com/office/drawing/2014/main" id="{FC6F89B5-71A3-10B4-FC0A-70D8BBB03773}"/>
              </a:ext>
            </a:extLst>
          </p:cNvPr>
          <p:cNvSpPr txBox="1"/>
          <p:nvPr/>
        </p:nvSpPr>
        <p:spPr>
          <a:xfrm>
            <a:off x="6622626" y="1320512"/>
            <a:ext cx="579503" cy="307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2025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Toplam</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Reklam</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Geliri</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60" name="Straight Arrow Connector 159">
            <a:extLst>
              <a:ext uri="{FF2B5EF4-FFF2-40B4-BE49-F238E27FC236}">
                <a16:creationId xmlns:a16="http://schemas.microsoft.com/office/drawing/2014/main" id="{C51EA49F-3476-E466-94A0-999D523E7AD6}"/>
              </a:ext>
            </a:extLst>
          </p:cNvPr>
          <p:cNvCxnSpPr>
            <a:cxnSpLocks/>
          </p:cNvCxnSpPr>
          <p:nvPr/>
        </p:nvCxnSpPr>
        <p:spPr>
          <a:xfrm>
            <a:off x="4890782" y="1419698"/>
            <a:ext cx="345264"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48238404-D3EE-3FC1-8896-AEF5D2E9A6EE}"/>
              </a:ext>
            </a:extLst>
          </p:cNvPr>
          <p:cNvCxnSpPr>
            <a:cxnSpLocks/>
          </p:cNvCxnSpPr>
          <p:nvPr/>
        </p:nvCxnSpPr>
        <p:spPr>
          <a:xfrm flipH="1">
            <a:off x="6249890" y="1406765"/>
            <a:ext cx="334608"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18B5F6BE-9568-13CA-701F-46FADEC834B6}"/>
              </a:ext>
            </a:extLst>
          </p:cNvPr>
          <p:cNvSpPr txBox="1"/>
          <p:nvPr/>
        </p:nvSpPr>
        <p:spPr>
          <a:xfrm>
            <a:off x="6627542" y="1692958"/>
            <a:ext cx="765480" cy="20005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Trend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Sembolü</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63" name="Straight Arrow Connector 162">
            <a:extLst>
              <a:ext uri="{FF2B5EF4-FFF2-40B4-BE49-F238E27FC236}">
                <a16:creationId xmlns:a16="http://schemas.microsoft.com/office/drawing/2014/main" id="{188274C5-B1FA-1A7C-4A67-E706AFB9C5EC}"/>
              </a:ext>
            </a:extLst>
          </p:cNvPr>
          <p:cNvCxnSpPr>
            <a:cxnSpLocks/>
          </p:cNvCxnSpPr>
          <p:nvPr/>
        </p:nvCxnSpPr>
        <p:spPr>
          <a:xfrm flipH="1">
            <a:off x="5918127" y="1789043"/>
            <a:ext cx="676541"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0506BAF0-C097-6505-D151-8E8892FFF76E}"/>
              </a:ext>
            </a:extLst>
          </p:cNvPr>
          <p:cNvSpPr txBox="1"/>
          <p:nvPr/>
        </p:nvSpPr>
        <p:spPr>
          <a:xfrm>
            <a:off x="6627542" y="1963083"/>
            <a:ext cx="559839" cy="20005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Trend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Adı</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165" name="Straight Arrow Connector 164">
            <a:extLst>
              <a:ext uri="{FF2B5EF4-FFF2-40B4-BE49-F238E27FC236}">
                <a16:creationId xmlns:a16="http://schemas.microsoft.com/office/drawing/2014/main" id="{943D617F-930A-A31A-2733-E0CE1513B5C9}"/>
              </a:ext>
            </a:extLst>
          </p:cNvPr>
          <p:cNvCxnSpPr>
            <a:cxnSpLocks/>
            <a:endCxn id="140" idx="3"/>
          </p:cNvCxnSpPr>
          <p:nvPr/>
        </p:nvCxnSpPr>
        <p:spPr>
          <a:xfrm flipH="1">
            <a:off x="5826125" y="2058723"/>
            <a:ext cx="766404" cy="2915"/>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B4835CDE-6244-F2CE-8A5B-F431BB37C4A9}"/>
              </a:ext>
            </a:extLst>
          </p:cNvPr>
          <p:cNvSpPr txBox="1"/>
          <p:nvPr/>
        </p:nvSpPr>
        <p:spPr>
          <a:xfrm>
            <a:off x="5788572" y="1315643"/>
            <a:ext cx="451285" cy="184666"/>
          </a:xfrm>
          <a:prstGeom prst="rect">
            <a:avLst/>
          </a:prstGeom>
          <a:noFill/>
        </p:spPr>
        <p:txBody>
          <a:bodyPr wrap="square" lIns="0">
            <a:spAutoFit/>
          </a:bodyPr>
          <a:lstStyle/>
          <a:p>
            <a:pPr marL="0" marR="0" lvl="0" indent="0" algn="r" defTabSz="457200" rtl="0" eaLnBrk="1" fontAlgn="auto" latinLnBrk="0" hangingPunct="1">
              <a:spcBef>
                <a:spcPts val="0"/>
              </a:spcBef>
              <a:spcAft>
                <a:spcPts val="0"/>
              </a:spcAft>
              <a:buClrTx/>
              <a:buSzTx/>
              <a:buFontTx/>
              <a:buNone/>
              <a:tabLst/>
              <a:defRPr/>
            </a:pPr>
            <a:r>
              <a:rPr kumimoji="0" lang="en-US" sz="600" b="0" i="0" u="none" strike="noStrike" kern="1200" cap="none" normalizeH="0" baseline="0" noProof="0" dirty="0">
                <a:ln>
                  <a:noFill/>
                </a:ln>
                <a:effectLst/>
                <a:uLnTx/>
                <a:uFillTx/>
                <a:latin typeface="Poppins Light" pitchFamily="2" charset="77"/>
                <a:ea typeface="+mn-ea"/>
                <a:cs typeface="Poppins Light" pitchFamily="2" charset="77"/>
              </a:rPr>
              <a:t>$2.3</a:t>
            </a:r>
            <a:r>
              <a:rPr lang="en-US" sz="500" dirty="0" err="1">
                <a:latin typeface="Poppins Light" pitchFamily="2" charset="77"/>
                <a:cs typeface="Poppins Light" pitchFamily="2" charset="77"/>
              </a:rPr>
              <a:t>Milyar</a:t>
            </a:r>
            <a:endParaRPr kumimoji="0" lang="en-US" sz="6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167" name="TextBox 166">
            <a:extLst>
              <a:ext uri="{FF2B5EF4-FFF2-40B4-BE49-F238E27FC236}">
                <a16:creationId xmlns:a16="http://schemas.microsoft.com/office/drawing/2014/main" id="{EB3212F6-E448-B5EF-6750-0453E965E016}"/>
              </a:ext>
            </a:extLst>
          </p:cNvPr>
          <p:cNvSpPr txBox="1"/>
          <p:nvPr/>
        </p:nvSpPr>
        <p:spPr>
          <a:xfrm>
            <a:off x="5373263" y="1304287"/>
            <a:ext cx="486254" cy="307777"/>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400" dirty="0">
                <a:latin typeface="Poppins Light" pitchFamily="2" charset="77"/>
                <a:cs typeface="Poppins Light" pitchFamily="2" charset="77"/>
              </a:rPr>
              <a:t>5.9</a:t>
            </a:r>
            <a:r>
              <a:rPr kumimoji="0" lang="en-US" sz="1400" b="0" i="0" u="none" strike="noStrike" kern="1200" cap="none" normalizeH="0" baseline="30000" noProof="0" dirty="0">
                <a:ln>
                  <a:noFill/>
                </a:ln>
                <a:effectLst/>
                <a:uLnTx/>
                <a:uFillTx/>
                <a:latin typeface="Poppins Light" pitchFamily="2" charset="77"/>
                <a:ea typeface="+mn-ea"/>
                <a:cs typeface="Poppins Light" pitchFamily="2" charset="77"/>
              </a:rPr>
              <a:t>%</a:t>
            </a:r>
          </a:p>
        </p:txBody>
      </p:sp>
      <p:sp>
        <p:nvSpPr>
          <p:cNvPr id="168" name="TextBox 167">
            <a:extLst>
              <a:ext uri="{FF2B5EF4-FFF2-40B4-BE49-F238E27FC236}">
                <a16:creationId xmlns:a16="http://schemas.microsoft.com/office/drawing/2014/main" id="{28ACC836-483C-748E-E4B3-3803D7E70BBD}"/>
              </a:ext>
            </a:extLst>
          </p:cNvPr>
          <p:cNvSpPr txBox="1"/>
          <p:nvPr/>
        </p:nvSpPr>
        <p:spPr>
          <a:xfrm>
            <a:off x="3848987" y="2662629"/>
            <a:ext cx="2163172" cy="784830"/>
          </a:xfrm>
          <a:prstGeom prst="rect">
            <a:avLst/>
          </a:prstGeom>
          <a:noFill/>
        </p:spPr>
        <p:txBody>
          <a:bodyPr wrap="square" lIns="0">
            <a:spAutoFit/>
          </a:bodyPr>
          <a:lstStyle/>
          <a:p>
            <a:pPr marL="0" marR="0" lvl="0" indent="0" algn="r" defTabSz="457200" rtl="0" eaLnBrk="1" fontAlgn="auto" latinLnBrk="0" hangingPunct="1">
              <a:lnSpc>
                <a:spcPts val="6000"/>
              </a:lnSpc>
              <a:spcBef>
                <a:spcPts val="0"/>
              </a:spcBef>
              <a:spcAft>
                <a:spcPts val="0"/>
              </a:spcAft>
              <a:buClrTx/>
              <a:buSzTx/>
              <a:buFontTx/>
              <a:buNone/>
              <a:tabLst/>
              <a:defRPr/>
            </a:pPr>
            <a:r>
              <a:rPr kumimoji="0" lang="en-US" sz="3000" b="0" i="0" u="none" strike="noStrike" kern="1200" cap="none" normalizeH="0" baseline="0" noProof="0" dirty="0">
                <a:ln>
                  <a:noFill/>
                </a:ln>
                <a:solidFill>
                  <a:schemeClr val="accent1"/>
                </a:solidFill>
                <a:effectLst/>
                <a:uLnTx/>
                <a:uFillTx/>
                <a:latin typeface="Poppins Light" pitchFamily="2" charset="77"/>
                <a:ea typeface="+mn-ea"/>
                <a:cs typeface="Poppins Light" pitchFamily="2" charset="77"/>
              </a:rPr>
              <a:t>$2.3</a:t>
            </a:r>
            <a:r>
              <a:rPr kumimoji="0" lang="en-US" sz="2000" b="0" i="0" u="none" strike="noStrike" kern="1200" cap="none" normalizeH="0" baseline="0" noProof="0" dirty="0">
                <a:ln>
                  <a:noFill/>
                </a:ln>
                <a:solidFill>
                  <a:schemeClr val="accent1"/>
                </a:solidFill>
                <a:effectLst/>
                <a:uLnTx/>
                <a:uFillTx/>
                <a:latin typeface="Poppins Light" pitchFamily="2" charset="77"/>
                <a:ea typeface="+mn-ea"/>
                <a:cs typeface="Poppins Light" pitchFamily="2" charset="77"/>
              </a:rPr>
              <a:t>Milyar</a:t>
            </a:r>
            <a:endParaRPr kumimoji="0" lang="en-US" sz="3000" b="0" i="0" u="none" strike="noStrike" kern="1200" cap="none" normalizeH="0" baseline="30000" noProof="0" dirty="0">
              <a:ln>
                <a:noFill/>
              </a:ln>
              <a:solidFill>
                <a:schemeClr val="accent1"/>
              </a:solidFill>
              <a:effectLst/>
              <a:uLnTx/>
              <a:uFillTx/>
              <a:latin typeface="Poppins Light" pitchFamily="2" charset="77"/>
              <a:ea typeface="+mn-ea"/>
              <a:cs typeface="Poppins Light" pitchFamily="2" charset="77"/>
            </a:endParaRPr>
          </a:p>
        </p:txBody>
      </p:sp>
      <p:grpSp>
        <p:nvGrpSpPr>
          <p:cNvPr id="145" name="Group 144">
            <a:extLst>
              <a:ext uri="{FF2B5EF4-FFF2-40B4-BE49-F238E27FC236}">
                <a16:creationId xmlns:a16="http://schemas.microsoft.com/office/drawing/2014/main" id="{CB7DF3F7-45D8-5DEF-1370-4D105ACA3234}"/>
              </a:ext>
            </a:extLst>
          </p:cNvPr>
          <p:cNvGrpSpPr/>
          <p:nvPr/>
        </p:nvGrpSpPr>
        <p:grpSpPr>
          <a:xfrm>
            <a:off x="1791009" y="8527441"/>
            <a:ext cx="601591" cy="605544"/>
            <a:chOff x="2671529" y="8871433"/>
            <a:chExt cx="920268" cy="926316"/>
          </a:xfrm>
          <a:solidFill>
            <a:schemeClr val="accent1"/>
          </a:solidFill>
        </p:grpSpPr>
        <p:sp>
          <p:nvSpPr>
            <p:cNvPr id="149" name="Rectangle 148">
              <a:extLst>
                <a:ext uri="{FF2B5EF4-FFF2-40B4-BE49-F238E27FC236}">
                  <a16:creationId xmlns:a16="http://schemas.microsoft.com/office/drawing/2014/main" id="{DB15B726-9BB5-6D94-7443-726CC81C3E8D}"/>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50" name="TextBox 149">
              <a:extLst>
                <a:ext uri="{FF2B5EF4-FFF2-40B4-BE49-F238E27FC236}">
                  <a16:creationId xmlns:a16="http://schemas.microsoft.com/office/drawing/2014/main" id="{2E2B4518-A33E-72D8-C4EB-A77FB853C640}"/>
                </a:ext>
              </a:extLst>
            </p:cNvPr>
            <p:cNvSpPr txBox="1"/>
            <p:nvPr/>
          </p:nvSpPr>
          <p:spPr>
            <a:xfrm>
              <a:off x="2748211" y="8871975"/>
              <a:ext cx="538729" cy="388422"/>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a:cs typeface="Poppins Light"/>
                </a:rPr>
                <a:t>7.1</a:t>
              </a:r>
              <a:r>
                <a:rPr kumimoji="0" lang="en-US" sz="1000" b="0" i="0" u="none" strike="noStrike" kern="1200" cap="none" normalizeH="0" baseline="30000" noProof="0" dirty="0">
                  <a:ln>
                    <a:noFill/>
                  </a:ln>
                  <a:solidFill>
                    <a:schemeClr val="bg1"/>
                  </a:solidFill>
                  <a:effectLst/>
                  <a:uLnTx/>
                  <a:uFillTx/>
                  <a:latin typeface="Poppins Light"/>
                  <a:cs typeface="Poppins Light"/>
                </a:rPr>
                <a:t>%</a:t>
              </a:r>
            </a:p>
          </p:txBody>
        </p:sp>
        <p:sp>
          <p:nvSpPr>
            <p:cNvPr id="151" name="TextBox 150">
              <a:extLst>
                <a:ext uri="{FF2B5EF4-FFF2-40B4-BE49-F238E27FC236}">
                  <a16:creationId xmlns:a16="http://schemas.microsoft.com/office/drawing/2014/main" id="{6087FD1C-6B5C-D2EF-02AC-41F38A3CA2B7}"/>
                </a:ext>
              </a:extLst>
            </p:cNvPr>
            <p:cNvSpPr txBox="1"/>
            <p:nvPr/>
          </p:nvSpPr>
          <p:spPr>
            <a:xfrm>
              <a:off x="2737058" y="9116854"/>
              <a:ext cx="842598" cy="51789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OOH</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52" name="TextBox 151">
              <a:extLst>
                <a:ext uri="{FF2B5EF4-FFF2-40B4-BE49-F238E27FC236}">
                  <a16:creationId xmlns:a16="http://schemas.microsoft.com/office/drawing/2014/main" id="{2C4EC382-B87A-69B2-809C-8F5A59623FC1}"/>
                </a:ext>
              </a:extLst>
            </p:cNvPr>
            <p:cNvSpPr txBox="1"/>
            <p:nvPr/>
          </p:nvSpPr>
          <p:spPr>
            <a:xfrm>
              <a:off x="2754983" y="9515261"/>
              <a:ext cx="805051" cy="28248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600" dirty="0" err="1">
                  <a:solidFill>
                    <a:schemeClr val="bg1"/>
                  </a:solidFill>
                  <a:latin typeface="Poppins Light" pitchFamily="2" charset="77"/>
                  <a:cs typeface="Poppins Light" pitchFamily="2" charset="77"/>
                </a:rPr>
                <a:t>Açık</a:t>
              </a:r>
              <a:r>
                <a:rPr lang="en-US" sz="600" dirty="0">
                  <a:solidFill>
                    <a:schemeClr val="bg1"/>
                  </a:solidFill>
                  <a:latin typeface="Poppins Light" pitchFamily="2" charset="77"/>
                  <a:cs typeface="Poppins Light" pitchFamily="2" charset="77"/>
                </a:rPr>
                <a:t> </a:t>
              </a:r>
              <a:r>
                <a:rPr lang="en-US" sz="600" dirty="0" err="1">
                  <a:solidFill>
                    <a:schemeClr val="bg1"/>
                  </a:solidFill>
                  <a:latin typeface="Poppins Light" pitchFamily="2" charset="77"/>
                  <a:cs typeface="Poppins Light" pitchFamily="2" charset="77"/>
                </a:rPr>
                <a:t>hava</a:t>
              </a:r>
              <a:endParaRPr kumimoji="0" lang="en-US" sz="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9" name="Group 18">
            <a:extLst>
              <a:ext uri="{FF2B5EF4-FFF2-40B4-BE49-F238E27FC236}">
                <a16:creationId xmlns:a16="http://schemas.microsoft.com/office/drawing/2014/main" id="{4982B038-BC53-D5F8-AE91-6CB51B34C729}"/>
              </a:ext>
            </a:extLst>
          </p:cNvPr>
          <p:cNvGrpSpPr/>
          <p:nvPr/>
        </p:nvGrpSpPr>
        <p:grpSpPr>
          <a:xfrm>
            <a:off x="-106788" y="494488"/>
            <a:ext cx="3931004" cy="2036715"/>
            <a:chOff x="-106788" y="476791"/>
            <a:chExt cx="3931004" cy="2036715"/>
          </a:xfrm>
        </p:grpSpPr>
        <p:grpSp>
          <p:nvGrpSpPr>
            <p:cNvPr id="54" name="Group 53">
              <a:extLst>
                <a:ext uri="{FF2B5EF4-FFF2-40B4-BE49-F238E27FC236}">
                  <a16:creationId xmlns:a16="http://schemas.microsoft.com/office/drawing/2014/main" id="{9E39762A-8C03-455B-5481-3200E4163A77}"/>
                </a:ext>
              </a:extLst>
            </p:cNvPr>
            <p:cNvGrpSpPr/>
            <p:nvPr/>
          </p:nvGrpSpPr>
          <p:grpSpPr>
            <a:xfrm>
              <a:off x="-106788" y="476791"/>
              <a:ext cx="3837088" cy="1948458"/>
              <a:chOff x="9259935" y="0"/>
              <a:chExt cx="6114663" cy="3104985"/>
            </a:xfrm>
          </p:grpSpPr>
          <p:sp>
            <p:nvSpPr>
              <p:cNvPr id="58" name="Freeform 57">
                <a:extLst>
                  <a:ext uri="{FF2B5EF4-FFF2-40B4-BE49-F238E27FC236}">
                    <a16:creationId xmlns:a16="http://schemas.microsoft.com/office/drawing/2014/main" id="{8E430BFB-8BF4-F8BF-27D4-7EBC7751EE8F}"/>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396F9B3-84E9-6CFA-9F20-20533FF1DF07}"/>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948C02D7-311E-080E-064B-5FD41E1C1FF4}"/>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A9C738D3-5DF1-BBCF-512B-F32301848743}"/>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2D63A012-6FA4-6F71-C5FC-FAB4E73113F6}"/>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01C0167-2B84-8069-DF3A-79F590BDA10D}"/>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5B87AA15-AB26-00B8-A6B0-EE54B2E9EC8D}"/>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436EF033-3825-76B0-80C1-1503A6B63D31}"/>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927241A5-A1CD-8191-8274-D18FAFCCB425}"/>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00" name="Freeform 99">
                <a:extLst>
                  <a:ext uri="{FF2B5EF4-FFF2-40B4-BE49-F238E27FC236}">
                    <a16:creationId xmlns:a16="http://schemas.microsoft.com/office/drawing/2014/main" id="{CF4F4238-E564-762A-1CD9-8E8403B5E4AC}"/>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E8B44414-142B-6D39-BE98-269FF970FF0E}"/>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742745DA-8CE9-8C50-8619-67852477FD4F}"/>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03" name="Freeform 102">
                <a:extLst>
                  <a:ext uri="{FF2B5EF4-FFF2-40B4-BE49-F238E27FC236}">
                    <a16:creationId xmlns:a16="http://schemas.microsoft.com/office/drawing/2014/main" id="{1DBB7848-4BA1-9EE4-10A1-C7D9846824F9}"/>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2D32892E-BC57-BB20-1505-04ED5121D184}"/>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7013902F-E9EC-5B5B-C452-05BCD866C64D}"/>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FBD4272F-FE08-C336-8369-4EAD30971B27}"/>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107" name="Freeform 106">
                <a:extLst>
                  <a:ext uri="{FF2B5EF4-FFF2-40B4-BE49-F238E27FC236}">
                    <a16:creationId xmlns:a16="http://schemas.microsoft.com/office/drawing/2014/main" id="{3D928487-DD85-7D30-1A72-DCA6ADB1F3A6}"/>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4BB282E3-13C9-32DD-33FE-12EC298792D3}"/>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349AA628-7F60-C27F-7F27-9267A1DE2B5B}"/>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07BAA9A0-B56D-7B07-8282-1130F7BF8670}"/>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06ADB7D5-8A0C-6893-9EC9-0624ADC68F3A}"/>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292C4E9E-29B8-907E-E0C8-496B9EDE6D82}"/>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AAA59337-5DCA-9452-46FE-31D0D4456960}"/>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493D75FA-03AA-47FD-0F84-EC435F468B0E}"/>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0CB155EB-9342-8CA4-3A09-FAE1BE6E4E47}"/>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56ED1ADF-E5AC-5B9E-6946-C5FE8F2B84CF}"/>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55" name="Oval 54">
              <a:extLst>
                <a:ext uri="{FF2B5EF4-FFF2-40B4-BE49-F238E27FC236}">
                  <a16:creationId xmlns:a16="http://schemas.microsoft.com/office/drawing/2014/main" id="{4640389E-A59B-FE9E-431A-5CB1063B0074}"/>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1C50C05F-54F7-614C-7AC7-29EC6B2F1946}"/>
                </a:ext>
              </a:extLst>
            </p:cNvPr>
            <p:cNvSpPr/>
            <p:nvPr/>
          </p:nvSpPr>
          <p:spPr>
            <a:xfrm>
              <a:off x="2577438" y="242293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40C252B9-B612-F6A1-7127-238AF51727A3}"/>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A6F72329-D842-4C92-B03D-03BE2935F758}"/>
              </a:ext>
            </a:extLst>
          </p:cNvPr>
          <p:cNvSpPr txBox="1"/>
          <p:nvPr/>
        </p:nvSpPr>
        <p:spPr>
          <a:xfrm rot="16200000">
            <a:off x="-912474" y="2403241"/>
            <a:ext cx="2850254" cy="777136"/>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Medya</a:t>
            </a:r>
            <a:r>
              <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Tahmini</a:t>
            </a:r>
            <a:endPar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endParaRPr>
          </a:p>
        </p:txBody>
      </p:sp>
      <p:grpSp>
        <p:nvGrpSpPr>
          <p:cNvPr id="3" name="Group 2">
            <a:extLst>
              <a:ext uri="{FF2B5EF4-FFF2-40B4-BE49-F238E27FC236}">
                <a16:creationId xmlns:a16="http://schemas.microsoft.com/office/drawing/2014/main" id="{106CCECD-2BCF-4651-AF6D-B7CBA156AF2D}"/>
              </a:ext>
            </a:extLst>
          </p:cNvPr>
          <p:cNvGrpSpPr/>
          <p:nvPr/>
        </p:nvGrpSpPr>
        <p:grpSpPr>
          <a:xfrm rot="5400000">
            <a:off x="320136" y="4461458"/>
            <a:ext cx="649107" cy="307867"/>
            <a:chOff x="6999595" y="5328350"/>
            <a:chExt cx="649107" cy="307867"/>
          </a:xfrm>
        </p:grpSpPr>
        <p:sp>
          <p:nvSpPr>
            <p:cNvPr id="6" name="Oval 5">
              <a:extLst>
                <a:ext uri="{FF2B5EF4-FFF2-40B4-BE49-F238E27FC236}">
                  <a16:creationId xmlns:a16="http://schemas.microsoft.com/office/drawing/2014/main" id="{CE7AE531-7598-F4D6-D286-A6395720D4D9}"/>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1F758E24-D600-3700-D062-1D4287333995}"/>
                </a:ext>
              </a:extLst>
            </p:cNvPr>
            <p:cNvSpPr/>
            <p:nvPr/>
          </p:nvSpPr>
          <p:spPr>
            <a:xfrm>
              <a:off x="7340835"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39523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14545-94F0-8F53-5DAC-FD532E70A25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7E795D9-BEA9-B8A7-7702-52994585F99E}"/>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31</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13" name="Text Placeholder 1">
            <a:extLst>
              <a:ext uri="{FF2B5EF4-FFF2-40B4-BE49-F238E27FC236}">
                <a16:creationId xmlns:a16="http://schemas.microsoft.com/office/drawing/2014/main" id="{948F23B3-F160-5E5F-3A0B-A5B316CA40A3}"/>
              </a:ext>
            </a:extLst>
          </p:cNvPr>
          <p:cNvSpPr txBox="1">
            <a:spLocks/>
          </p:cNvSpPr>
          <p:nvPr/>
        </p:nvSpPr>
        <p:spPr>
          <a:xfrm>
            <a:off x="505799" y="3867998"/>
            <a:ext cx="5126905" cy="93140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999"/>
              </a:lnSpc>
              <a:spcAft>
                <a:spcPts val="800"/>
              </a:spcAft>
              <a:defRPr/>
            </a:pPr>
            <a:r>
              <a:rPr lang="en-US" sz="1000" dirty="0" err="1">
                <a:latin typeface="Georgia"/>
                <a:cs typeface="Poppins"/>
              </a:rPr>
              <a:t>Meksika</a:t>
            </a:r>
            <a:r>
              <a:rPr lang="en-US" sz="1000" dirty="0">
                <a:latin typeface="Georgia"/>
                <a:cs typeface="Poppins"/>
              </a:rPr>
              <a:t>, Kanada, </a:t>
            </a:r>
            <a:r>
              <a:rPr lang="en-US" sz="1000" dirty="0" err="1">
                <a:latin typeface="Georgia"/>
                <a:cs typeface="Poppins"/>
              </a:rPr>
              <a:t>Belçika</a:t>
            </a:r>
            <a:r>
              <a:rPr lang="en-US" sz="1000" dirty="0">
                <a:latin typeface="Georgia"/>
                <a:cs typeface="Poppins"/>
              </a:rPr>
              <a:t>, </a:t>
            </a:r>
            <a:r>
              <a:rPr lang="en-US" sz="1000" dirty="0" err="1">
                <a:latin typeface="Georgia"/>
                <a:cs typeface="Poppins"/>
              </a:rPr>
              <a:t>Danimarka</a:t>
            </a:r>
            <a:r>
              <a:rPr lang="en-US" sz="1000" dirty="0">
                <a:latin typeface="Georgia"/>
                <a:cs typeface="Poppins"/>
              </a:rPr>
              <a:t>, </a:t>
            </a:r>
            <a:r>
              <a:rPr lang="en-US" sz="1000" dirty="0" err="1">
                <a:latin typeface="Georgia"/>
                <a:cs typeface="Poppins"/>
              </a:rPr>
              <a:t>Polonya</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Hollanda'nın</a:t>
            </a:r>
            <a:r>
              <a:rPr lang="en-US" sz="1000" dirty="0">
                <a:latin typeface="Georgia"/>
                <a:cs typeface="Poppins"/>
              </a:rPr>
              <a:t> da </a:t>
            </a:r>
            <a:r>
              <a:rPr lang="en-US" sz="1000" dirty="0" err="1">
                <a:latin typeface="Georgia"/>
                <a:cs typeface="Poppins"/>
              </a:rPr>
              <a:t>aralarında</a:t>
            </a:r>
            <a:r>
              <a:rPr lang="en-US" sz="1000" dirty="0">
                <a:latin typeface="Georgia"/>
                <a:cs typeface="Poppins"/>
              </a:rPr>
              <a:t> </a:t>
            </a:r>
            <a:r>
              <a:rPr lang="en-US" sz="1000" dirty="0" err="1">
                <a:latin typeface="Georgia"/>
                <a:cs typeface="Poppins"/>
              </a:rPr>
              <a:t>bulunduğu</a:t>
            </a:r>
            <a:r>
              <a:rPr lang="en-US" sz="1000" dirty="0">
                <a:latin typeface="Georgia"/>
                <a:cs typeface="Poppins"/>
              </a:rPr>
              <a:t> </a:t>
            </a:r>
            <a:r>
              <a:rPr lang="en-US" sz="1000" dirty="0" err="1">
                <a:latin typeface="Georgia"/>
                <a:cs typeface="Poppins"/>
              </a:rPr>
              <a:t>bazı</a:t>
            </a:r>
            <a:r>
              <a:rPr lang="en-US" sz="1000" dirty="0">
                <a:latin typeface="Georgia"/>
                <a:cs typeface="Poppins"/>
              </a:rPr>
              <a:t> </a:t>
            </a:r>
            <a:r>
              <a:rPr lang="en-US" sz="1000" dirty="0" err="1">
                <a:latin typeface="Georgia"/>
                <a:cs typeface="Poppins"/>
              </a:rPr>
              <a:t>pazarlar</a:t>
            </a:r>
            <a:r>
              <a:rPr lang="en-US" sz="1000" dirty="0">
                <a:latin typeface="Georgia"/>
                <a:cs typeface="Poppins"/>
              </a:rPr>
              <a:t> 2025 </a:t>
            </a:r>
            <a:r>
              <a:rPr lang="en-US" sz="1000" dirty="0" err="1">
                <a:latin typeface="Georgia"/>
                <a:cs typeface="Poppins"/>
              </a:rPr>
              <a:t>yılına</a:t>
            </a:r>
            <a:r>
              <a:rPr lang="en-US" sz="1000" dirty="0">
                <a:latin typeface="Georgia"/>
                <a:cs typeface="Poppins"/>
              </a:rPr>
              <a:t> </a:t>
            </a:r>
            <a:r>
              <a:rPr lang="en-US" sz="1000" dirty="0" err="1">
                <a:latin typeface="Georgia"/>
                <a:cs typeface="Poppins"/>
              </a:rPr>
              <a:t>kadar</a:t>
            </a:r>
            <a:r>
              <a:rPr lang="en-US" sz="1000" dirty="0">
                <a:latin typeface="Georgia"/>
                <a:cs typeface="Poppins"/>
              </a:rPr>
              <a:t> 2019 </a:t>
            </a:r>
            <a:r>
              <a:rPr lang="en-US" sz="1000" dirty="0" err="1">
                <a:latin typeface="Georgia"/>
                <a:cs typeface="Poppins"/>
              </a:rPr>
              <a:t>seviyelerini</a:t>
            </a:r>
            <a:r>
              <a:rPr lang="en-US" sz="1000" dirty="0">
                <a:latin typeface="Georgia"/>
                <a:cs typeface="Poppins"/>
              </a:rPr>
              <a:t> </a:t>
            </a:r>
            <a:r>
              <a:rPr lang="en-US" sz="1000" dirty="0" err="1">
                <a:latin typeface="Georgia"/>
                <a:cs typeface="Poppins"/>
              </a:rPr>
              <a:t>aşmış</a:t>
            </a:r>
            <a:r>
              <a:rPr lang="en-US" sz="1000" dirty="0">
                <a:latin typeface="Georgia"/>
                <a:cs typeface="Poppins"/>
              </a:rPr>
              <a:t> </a:t>
            </a:r>
            <a:r>
              <a:rPr lang="en-US" sz="1000" dirty="0" err="1">
                <a:latin typeface="Georgia"/>
                <a:cs typeface="Poppins"/>
              </a:rPr>
              <a:t>olacak</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dünyanın</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beş</a:t>
            </a:r>
            <a:r>
              <a:rPr lang="en-US" sz="1000" dirty="0">
                <a:latin typeface="Georgia"/>
                <a:cs typeface="Poppins"/>
              </a:rPr>
              <a:t> </a:t>
            </a:r>
            <a:r>
              <a:rPr lang="en-US" sz="1000" dirty="0" err="1">
                <a:latin typeface="Georgia"/>
                <a:cs typeface="Poppins"/>
              </a:rPr>
              <a:t>sinema</a:t>
            </a:r>
            <a:r>
              <a:rPr lang="en-US" sz="1000" dirty="0">
                <a:latin typeface="Georgia"/>
                <a:cs typeface="Poppins"/>
              </a:rPr>
              <a:t> </a:t>
            </a:r>
            <a:r>
              <a:rPr lang="en-US" sz="1000" dirty="0" err="1">
                <a:latin typeface="Georgia"/>
                <a:cs typeface="Poppins"/>
              </a:rPr>
              <a:t>reklamı</a:t>
            </a:r>
            <a:r>
              <a:rPr lang="en-US" sz="1000" dirty="0">
                <a:latin typeface="Georgia"/>
                <a:cs typeface="Poppins"/>
              </a:rPr>
              <a:t> </a:t>
            </a:r>
            <a:r>
              <a:rPr lang="en-US" sz="1000" dirty="0" err="1">
                <a:latin typeface="Georgia"/>
                <a:cs typeface="Poppins"/>
              </a:rPr>
              <a:t>pazarından</a:t>
            </a:r>
            <a:r>
              <a:rPr lang="en-US" sz="1000" dirty="0">
                <a:latin typeface="Georgia"/>
                <a:cs typeface="Poppins"/>
              </a:rPr>
              <a:t> (ABD, </a:t>
            </a:r>
            <a:r>
              <a:rPr lang="en-US" sz="1000" dirty="0" err="1">
                <a:latin typeface="Georgia"/>
                <a:cs typeface="Poppins"/>
              </a:rPr>
              <a:t>Brezilya</a:t>
            </a:r>
            <a:r>
              <a:rPr lang="en-US" sz="1000" dirty="0">
                <a:latin typeface="Georgia"/>
                <a:cs typeface="Poppins"/>
              </a:rPr>
              <a:t>, </a:t>
            </a:r>
            <a:r>
              <a:rPr lang="en-US" sz="1000" dirty="0" err="1">
                <a:latin typeface="Georgia"/>
                <a:cs typeface="Poppins"/>
              </a:rPr>
              <a:t>İngiltere</a:t>
            </a:r>
            <a:r>
              <a:rPr lang="en-US" sz="1000" dirty="0">
                <a:latin typeface="Georgia"/>
                <a:cs typeface="Poppins"/>
              </a:rPr>
              <a:t>, </a:t>
            </a:r>
            <a:r>
              <a:rPr lang="en-US" sz="1000" dirty="0" err="1">
                <a:latin typeface="Georgia"/>
                <a:cs typeface="Poppins"/>
              </a:rPr>
              <a:t>Hindistan</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Güney</a:t>
            </a:r>
            <a:r>
              <a:rPr lang="en-US" sz="1000" dirty="0">
                <a:latin typeface="Georgia"/>
                <a:cs typeface="Poppins"/>
              </a:rPr>
              <a:t> Kore) 2025 </a:t>
            </a:r>
            <a:r>
              <a:rPr lang="en-US" sz="1000" dirty="0" err="1">
                <a:latin typeface="Georgia"/>
                <a:cs typeface="Poppins"/>
              </a:rPr>
              <a:t>yılına</a:t>
            </a:r>
            <a:r>
              <a:rPr lang="en-US" sz="1000" dirty="0">
                <a:latin typeface="Georgia"/>
                <a:cs typeface="Poppins"/>
              </a:rPr>
              <a:t> </a:t>
            </a:r>
            <a:r>
              <a:rPr lang="en-US" sz="1000" dirty="0" err="1">
                <a:latin typeface="Georgia"/>
                <a:cs typeface="Poppins"/>
              </a:rPr>
              <a:t>kadar</a:t>
            </a:r>
            <a:r>
              <a:rPr lang="en-US" sz="1000" dirty="0">
                <a:latin typeface="Georgia"/>
                <a:cs typeface="Poppins"/>
              </a:rPr>
              <a:t> </a:t>
            </a:r>
            <a:r>
              <a:rPr lang="en-US" sz="1000" dirty="0" err="1">
                <a:latin typeface="Georgia"/>
                <a:cs typeface="Poppins"/>
              </a:rPr>
              <a:t>yalnızca</a:t>
            </a:r>
            <a:r>
              <a:rPr lang="en-US" sz="1000" dirty="0">
                <a:latin typeface="Georgia"/>
                <a:cs typeface="Poppins"/>
              </a:rPr>
              <a:t> </a:t>
            </a:r>
            <a:r>
              <a:rPr lang="en-US" sz="1000" dirty="0" err="1">
                <a:latin typeface="Georgia"/>
                <a:cs typeface="Poppins"/>
              </a:rPr>
              <a:t>Brezilya</a:t>
            </a:r>
            <a:r>
              <a:rPr lang="en-US" sz="1000" dirty="0">
                <a:latin typeface="Georgia"/>
                <a:cs typeface="Poppins"/>
              </a:rPr>
              <a:t> </a:t>
            </a:r>
            <a:r>
              <a:rPr lang="en-US" sz="1000" dirty="0" err="1">
                <a:latin typeface="Georgia"/>
                <a:cs typeface="Poppins"/>
              </a:rPr>
              <a:t>toparlanma</a:t>
            </a:r>
            <a:r>
              <a:rPr lang="en-US" sz="1000" dirty="0">
                <a:latin typeface="Georgia"/>
                <a:cs typeface="Poppins"/>
              </a:rPr>
              <a:t> </a:t>
            </a:r>
            <a:r>
              <a:rPr lang="en-US" sz="1000" dirty="0" err="1">
                <a:latin typeface="Georgia"/>
                <a:cs typeface="Poppins"/>
              </a:rPr>
              <a:t>sürecini</a:t>
            </a:r>
            <a:r>
              <a:rPr lang="en-US" sz="1000" dirty="0">
                <a:latin typeface="Georgia"/>
                <a:cs typeface="Poppins"/>
              </a:rPr>
              <a:t> </a:t>
            </a:r>
            <a:r>
              <a:rPr lang="en-US" sz="1000" dirty="0" err="1">
                <a:latin typeface="Georgia"/>
                <a:cs typeface="Poppins"/>
              </a:rPr>
              <a:t>tamamlamış</a:t>
            </a:r>
            <a:r>
              <a:rPr lang="en-US" sz="1000" dirty="0">
                <a:latin typeface="Georgia"/>
                <a:cs typeface="Poppins"/>
              </a:rPr>
              <a:t> </a:t>
            </a:r>
            <a:r>
              <a:rPr lang="en-US" sz="1000" dirty="0" err="1">
                <a:latin typeface="Georgia"/>
                <a:cs typeface="Poppins"/>
              </a:rPr>
              <a:t>olacak</a:t>
            </a:r>
            <a:r>
              <a:rPr lang="en-US" sz="1000" dirty="0">
                <a:latin typeface="Georgia"/>
                <a:cs typeface="Poppins"/>
              </a:rPr>
              <a:t>. </a:t>
            </a:r>
            <a:r>
              <a:rPr lang="en-US" sz="1000" dirty="0" err="1">
                <a:latin typeface="Georgia"/>
                <a:cs typeface="Poppins"/>
              </a:rPr>
              <a:t>Brezilya'da</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eden</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Brezilya'nın</a:t>
            </a:r>
            <a:r>
              <a:rPr lang="en-US" sz="1000" dirty="0">
                <a:latin typeface="Georgia"/>
                <a:cs typeface="Poppins"/>
              </a:rPr>
              <a:t> 2027 </a:t>
            </a:r>
            <a:r>
              <a:rPr lang="en-US" sz="1000" dirty="0" err="1">
                <a:latin typeface="Georgia"/>
                <a:cs typeface="Poppins"/>
              </a:rPr>
              <a:t>yılına</a:t>
            </a:r>
            <a:r>
              <a:rPr lang="en-US" sz="1000" dirty="0">
                <a:latin typeface="Georgia"/>
                <a:cs typeface="Poppins"/>
              </a:rPr>
              <a:t> </a:t>
            </a:r>
            <a:r>
              <a:rPr lang="en-US" sz="1000" dirty="0" err="1">
                <a:latin typeface="Georgia"/>
                <a:cs typeface="Poppins"/>
              </a:rPr>
              <a:t>kadar</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sinema</a:t>
            </a:r>
            <a:r>
              <a:rPr lang="en-US" sz="1000" dirty="0">
                <a:latin typeface="Georgia"/>
                <a:cs typeface="Poppins"/>
              </a:rPr>
              <a:t> </a:t>
            </a:r>
            <a:r>
              <a:rPr lang="en-US" sz="1000" dirty="0" err="1">
                <a:latin typeface="Georgia"/>
                <a:cs typeface="Poppins"/>
              </a:rPr>
              <a:t>pazarı</a:t>
            </a:r>
            <a:r>
              <a:rPr lang="en-US" sz="1000" dirty="0">
                <a:latin typeface="Georgia"/>
                <a:cs typeface="Poppins"/>
              </a:rPr>
              <a:t> </a:t>
            </a:r>
            <a:r>
              <a:rPr lang="en-US" sz="1000" dirty="0" err="1">
                <a:latin typeface="Georgia"/>
                <a:cs typeface="Poppins"/>
              </a:rPr>
              <a:t>haline</a:t>
            </a:r>
            <a:r>
              <a:rPr lang="en-US" sz="1000" dirty="0">
                <a:latin typeface="Georgia"/>
                <a:cs typeface="Poppins"/>
              </a:rPr>
              <a:t> </a:t>
            </a:r>
            <a:r>
              <a:rPr lang="en-US" sz="1000" dirty="0" err="1">
                <a:latin typeface="Georgia"/>
                <a:cs typeface="Poppins"/>
              </a:rPr>
              <a:t>gelmesinin</a:t>
            </a:r>
            <a:r>
              <a:rPr lang="en-US" sz="1000" dirty="0">
                <a:latin typeface="Georgia"/>
                <a:cs typeface="Poppins"/>
              </a:rPr>
              <a:t> </a:t>
            </a:r>
            <a:r>
              <a:rPr lang="en-US" sz="1000" dirty="0" err="1">
                <a:latin typeface="Georgia"/>
                <a:cs typeface="Poppins"/>
              </a:rPr>
              <a:t>beklendiği</a:t>
            </a:r>
            <a:r>
              <a:rPr lang="en-US" sz="1000" dirty="0">
                <a:latin typeface="Georgia"/>
                <a:cs typeface="Poppins"/>
              </a:rPr>
              <a:t> </a:t>
            </a:r>
            <a:r>
              <a:rPr lang="en-US" sz="1000" dirty="0" err="1">
                <a:latin typeface="Georgia"/>
                <a:cs typeface="Poppins"/>
              </a:rPr>
              <a:t>anlamına</a:t>
            </a:r>
            <a:r>
              <a:rPr lang="en-US" sz="1000" dirty="0">
                <a:latin typeface="Georgia"/>
                <a:cs typeface="Poppins"/>
              </a:rPr>
              <a:t> </a:t>
            </a:r>
            <a:r>
              <a:rPr lang="en-US" sz="1000" dirty="0" err="1">
                <a:latin typeface="Georgia"/>
                <a:cs typeface="Poppins"/>
              </a:rPr>
              <a:t>geliyor</a:t>
            </a:r>
            <a:r>
              <a:rPr lang="en-US" sz="1000" dirty="0">
                <a:latin typeface="Georgia"/>
                <a:cs typeface="Poppins"/>
              </a:rPr>
              <a:t>.</a:t>
            </a:r>
          </a:p>
        </p:txBody>
      </p:sp>
      <p:pic>
        <p:nvPicPr>
          <p:cNvPr id="10" name="Picture 9" descr="A blue and black logo&#10;&#10;Description automatically generated">
            <a:extLst>
              <a:ext uri="{FF2B5EF4-FFF2-40B4-BE49-F238E27FC236}">
                <a16:creationId xmlns:a16="http://schemas.microsoft.com/office/drawing/2014/main" id="{37697ACC-2440-A8C6-10C4-E71DF2EF28D5}"/>
              </a:ext>
            </a:extLst>
          </p:cNvPr>
          <p:cNvPicPr>
            <a:picLocks noChangeAspect="1"/>
          </p:cNvPicPr>
          <p:nvPr/>
        </p:nvPicPr>
        <p:blipFill>
          <a:blip r:embed="rId3"/>
          <a:stretch>
            <a:fillRect/>
          </a:stretch>
        </p:blipFill>
        <p:spPr>
          <a:xfrm>
            <a:off x="6495276" y="332839"/>
            <a:ext cx="897530" cy="256235"/>
          </a:xfrm>
          <a:prstGeom prst="rect">
            <a:avLst/>
          </a:prstGeom>
        </p:spPr>
      </p:pic>
      <p:sp>
        <p:nvSpPr>
          <p:cNvPr id="2" name="TextBox 1">
            <a:extLst>
              <a:ext uri="{FF2B5EF4-FFF2-40B4-BE49-F238E27FC236}">
                <a16:creationId xmlns:a16="http://schemas.microsoft.com/office/drawing/2014/main" id="{F54DA38F-C9FB-B8A3-0EC1-BF2A5FE8228F}"/>
              </a:ext>
            </a:extLst>
          </p:cNvPr>
          <p:cNvSpPr txBox="1"/>
          <p:nvPr/>
        </p:nvSpPr>
        <p:spPr>
          <a:xfrm>
            <a:off x="498275" y="1091960"/>
            <a:ext cx="718957" cy="369332"/>
          </a:xfrm>
          <a:prstGeom prst="rect">
            <a:avLst/>
          </a:prstGeom>
          <a:noFill/>
        </p:spPr>
        <p:txBody>
          <a:bodyPr wrap="square" rtlCol="0">
            <a:spAutoFit/>
          </a:bodyPr>
          <a:lstStyle/>
          <a:p>
            <a:pPr algn="ctr"/>
            <a:r>
              <a:rPr lang="en-US" dirty="0">
                <a:solidFill>
                  <a:schemeClr val="bg1"/>
                </a:solidFill>
                <a:latin typeface="Poppins Light" pitchFamily="2" charset="77"/>
                <a:cs typeface="Poppins Light" pitchFamily="2" charset="77"/>
              </a:rPr>
              <a:t>Tv</a:t>
            </a:r>
          </a:p>
        </p:txBody>
      </p:sp>
      <p:sp>
        <p:nvSpPr>
          <p:cNvPr id="3" name="TextBox 2">
            <a:extLst>
              <a:ext uri="{FF2B5EF4-FFF2-40B4-BE49-F238E27FC236}">
                <a16:creationId xmlns:a16="http://schemas.microsoft.com/office/drawing/2014/main" id="{774413DA-005D-1914-7FF5-290BB6EE5C0C}"/>
              </a:ext>
            </a:extLst>
          </p:cNvPr>
          <p:cNvSpPr txBox="1"/>
          <p:nvPr/>
        </p:nvSpPr>
        <p:spPr>
          <a:xfrm>
            <a:off x="500832" y="1426495"/>
            <a:ext cx="718957" cy="69250"/>
          </a:xfrm>
          <a:prstGeom prst="rect">
            <a:avLst/>
          </a:prstGeom>
          <a:noFill/>
        </p:spPr>
        <p:txBody>
          <a:bodyPr wrap="square" lIns="0" tIns="0" rIns="0" bIns="0" rtlCol="0">
            <a:spAutoFit/>
          </a:bodyPr>
          <a:lstStyle/>
          <a:p>
            <a:pPr algn="ctr"/>
            <a:r>
              <a:rPr lang="en-US" sz="450" dirty="0">
                <a:solidFill>
                  <a:schemeClr val="bg1"/>
                </a:solidFill>
                <a:latin typeface="Poppins Light" pitchFamily="2" charset="77"/>
                <a:cs typeface="Poppins Light" pitchFamily="2" charset="77"/>
              </a:rPr>
              <a:t>Television</a:t>
            </a:r>
          </a:p>
        </p:txBody>
      </p:sp>
      <p:sp>
        <p:nvSpPr>
          <p:cNvPr id="7" name="TextBox 6">
            <a:extLst>
              <a:ext uri="{FF2B5EF4-FFF2-40B4-BE49-F238E27FC236}">
                <a16:creationId xmlns:a16="http://schemas.microsoft.com/office/drawing/2014/main" id="{83E477A2-4739-D145-2AB3-3E23E9FA2CB7}"/>
              </a:ext>
            </a:extLst>
          </p:cNvPr>
          <p:cNvSpPr txBox="1"/>
          <p:nvPr/>
        </p:nvSpPr>
        <p:spPr>
          <a:xfrm>
            <a:off x="525108" y="959457"/>
            <a:ext cx="226719" cy="107722"/>
          </a:xfrm>
          <a:prstGeom prst="rect">
            <a:avLst/>
          </a:prstGeom>
          <a:noFill/>
        </p:spPr>
        <p:txBody>
          <a:bodyPr wrap="square" lIns="0" tIns="0" rIns="0" bIns="0" rtlCol="0">
            <a:spAutoFit/>
          </a:bodyPr>
          <a:lstStyle/>
          <a:p>
            <a:pPr algn="ctr"/>
            <a:r>
              <a:rPr lang="en-US" sz="700" dirty="0">
                <a:solidFill>
                  <a:schemeClr val="bg1"/>
                </a:solidFill>
                <a:latin typeface="Poppins Light" pitchFamily="2" charset="77"/>
                <a:cs typeface="Poppins Light" pitchFamily="2" charset="77"/>
              </a:rPr>
              <a:t>X.X</a:t>
            </a:r>
            <a:r>
              <a:rPr lang="en-US" sz="700" baseline="30000" dirty="0">
                <a:solidFill>
                  <a:schemeClr val="bg1"/>
                </a:solidFill>
                <a:latin typeface="Poppins Light" pitchFamily="2" charset="77"/>
                <a:cs typeface="Poppins Light" pitchFamily="2" charset="77"/>
              </a:rPr>
              <a:t>%</a:t>
            </a:r>
          </a:p>
        </p:txBody>
      </p:sp>
      <p:sp>
        <p:nvSpPr>
          <p:cNvPr id="8" name="TextBox 7">
            <a:extLst>
              <a:ext uri="{FF2B5EF4-FFF2-40B4-BE49-F238E27FC236}">
                <a16:creationId xmlns:a16="http://schemas.microsoft.com/office/drawing/2014/main" id="{756ADA8E-E993-ABC0-4F6A-E2F4E7C0B775}"/>
              </a:ext>
            </a:extLst>
          </p:cNvPr>
          <p:cNvSpPr txBox="1"/>
          <p:nvPr/>
        </p:nvSpPr>
        <p:spPr>
          <a:xfrm>
            <a:off x="942327" y="959457"/>
            <a:ext cx="226719" cy="107722"/>
          </a:xfrm>
          <a:prstGeom prst="rect">
            <a:avLst/>
          </a:prstGeom>
          <a:noFill/>
        </p:spPr>
        <p:txBody>
          <a:bodyPr wrap="square" lIns="0" tIns="0" rIns="0" bIns="0" rtlCol="0">
            <a:spAutoFit/>
          </a:bodyPr>
          <a:lstStyle/>
          <a:p>
            <a:pPr algn="r"/>
            <a:r>
              <a:rPr lang="en-US" sz="700" dirty="0">
                <a:solidFill>
                  <a:schemeClr val="bg1"/>
                </a:solidFill>
                <a:latin typeface="Poppins Light" pitchFamily="2" charset="77"/>
                <a:cs typeface="Poppins Light" pitchFamily="2" charset="77"/>
              </a:rPr>
              <a:t>X.X</a:t>
            </a:r>
            <a:r>
              <a:rPr lang="en-US" sz="700" baseline="30000" dirty="0">
                <a:solidFill>
                  <a:schemeClr val="bg1"/>
                </a:solidFill>
                <a:latin typeface="Poppins Light" pitchFamily="2" charset="77"/>
                <a:cs typeface="Poppins Light" pitchFamily="2" charset="77"/>
              </a:rPr>
              <a:t>%</a:t>
            </a:r>
          </a:p>
        </p:txBody>
      </p:sp>
      <p:grpSp>
        <p:nvGrpSpPr>
          <p:cNvPr id="9" name="Group 8">
            <a:extLst>
              <a:ext uri="{FF2B5EF4-FFF2-40B4-BE49-F238E27FC236}">
                <a16:creationId xmlns:a16="http://schemas.microsoft.com/office/drawing/2014/main" id="{ECB5E9CF-163A-BBD0-F6BD-243586D6AA48}"/>
              </a:ext>
            </a:extLst>
          </p:cNvPr>
          <p:cNvGrpSpPr/>
          <p:nvPr/>
        </p:nvGrpSpPr>
        <p:grpSpPr>
          <a:xfrm>
            <a:off x="547516" y="908371"/>
            <a:ext cx="726077" cy="726077"/>
            <a:chOff x="2671529" y="8871433"/>
            <a:chExt cx="920268" cy="920269"/>
          </a:xfrm>
          <a:solidFill>
            <a:schemeClr val="accent1"/>
          </a:solidFill>
        </p:grpSpPr>
        <p:sp>
          <p:nvSpPr>
            <p:cNvPr id="11" name="Rectangle 10">
              <a:extLst>
                <a:ext uri="{FF2B5EF4-FFF2-40B4-BE49-F238E27FC236}">
                  <a16:creationId xmlns:a16="http://schemas.microsoft.com/office/drawing/2014/main" id="{4350B759-14F9-CE38-1F76-DEAB1C097F91}"/>
                </a:ext>
              </a:extLst>
            </p:cNvPr>
            <p:cNvSpPr/>
            <p:nvPr/>
          </p:nvSpPr>
          <p:spPr>
            <a:xfrm>
              <a:off x="2671529" y="8871433"/>
              <a:ext cx="920268" cy="920269"/>
            </a:xfrm>
            <a:prstGeom prst="rect">
              <a:avLst/>
            </a:prstGeom>
            <a:grp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4" name="TextBox 13">
              <a:extLst>
                <a:ext uri="{FF2B5EF4-FFF2-40B4-BE49-F238E27FC236}">
                  <a16:creationId xmlns:a16="http://schemas.microsoft.com/office/drawing/2014/main" id="{2535A78E-1613-1A1F-DC49-CB0FB756756F}"/>
                </a:ext>
              </a:extLst>
            </p:cNvPr>
            <p:cNvSpPr txBox="1"/>
            <p:nvPr/>
          </p:nvSpPr>
          <p:spPr>
            <a:xfrm>
              <a:off x="2748210" y="8877219"/>
              <a:ext cx="538729" cy="32182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50" dirty="0">
                  <a:solidFill>
                    <a:schemeClr val="bg1"/>
                  </a:solidFill>
                  <a:latin typeface="Poppins Light" pitchFamily="2" charset="77"/>
                  <a:cs typeface="Poppins Light" pitchFamily="2" charset="77"/>
                </a:rPr>
                <a:t>5</a:t>
              </a:r>
              <a:r>
                <a:rPr kumimoji="0" lang="en-US" sz="105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5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5" name="TextBox 14">
              <a:extLst>
                <a:ext uri="{FF2B5EF4-FFF2-40B4-BE49-F238E27FC236}">
                  <a16:creationId xmlns:a16="http://schemas.microsoft.com/office/drawing/2014/main" id="{667D60FB-D9FD-0583-5DD7-9448C187EE0C}"/>
                </a:ext>
              </a:extLst>
            </p:cNvPr>
            <p:cNvSpPr txBox="1"/>
            <p:nvPr/>
          </p:nvSpPr>
          <p:spPr>
            <a:xfrm>
              <a:off x="2737059" y="9080141"/>
              <a:ext cx="638716" cy="585139"/>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2400" dirty="0">
                  <a:solidFill>
                    <a:schemeClr val="bg1"/>
                  </a:solidFill>
                  <a:latin typeface="Poppins Light" pitchFamily="2" charset="77"/>
                  <a:cs typeface="Poppins Light" pitchFamily="2" charset="77"/>
                </a:rPr>
                <a:t>Cn</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6" name="TextBox 15">
              <a:extLst>
                <a:ext uri="{FF2B5EF4-FFF2-40B4-BE49-F238E27FC236}">
                  <a16:creationId xmlns:a16="http://schemas.microsoft.com/office/drawing/2014/main" id="{1B0DA9ED-AB09-3105-91B6-94431A992F3B}"/>
                </a:ext>
              </a:extLst>
            </p:cNvPr>
            <p:cNvSpPr txBox="1"/>
            <p:nvPr/>
          </p:nvSpPr>
          <p:spPr>
            <a:xfrm>
              <a:off x="2761400" y="9536238"/>
              <a:ext cx="446563" cy="234056"/>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600" u="none" strike="noStrike" kern="1200" cap="none" normalizeH="0" noProof="0" dirty="0">
                  <a:ln>
                    <a:noFill/>
                  </a:ln>
                  <a:solidFill>
                    <a:schemeClr val="bg1"/>
                  </a:solidFill>
                  <a:effectLst/>
                  <a:uLnTx/>
                  <a:uFillTx/>
                  <a:latin typeface="Poppins" pitchFamily="2" charset="77"/>
                  <a:cs typeface="Poppins" pitchFamily="2" charset="77"/>
                </a:rPr>
                <a:t>Sinema</a:t>
              </a:r>
            </a:p>
          </p:txBody>
        </p:sp>
      </p:grpSp>
      <p:grpSp>
        <p:nvGrpSpPr>
          <p:cNvPr id="6" name="Group 5">
            <a:extLst>
              <a:ext uri="{FF2B5EF4-FFF2-40B4-BE49-F238E27FC236}">
                <a16:creationId xmlns:a16="http://schemas.microsoft.com/office/drawing/2014/main" id="{42A51359-7A9A-5C12-E691-2AE1EDDA9321}"/>
              </a:ext>
            </a:extLst>
          </p:cNvPr>
          <p:cNvGrpSpPr/>
          <p:nvPr/>
        </p:nvGrpSpPr>
        <p:grpSpPr>
          <a:xfrm>
            <a:off x="1222850" y="852238"/>
            <a:ext cx="1730664" cy="706941"/>
            <a:chOff x="9107532" y="4489608"/>
            <a:chExt cx="6130373" cy="2504134"/>
          </a:xfrm>
        </p:grpSpPr>
        <p:sp>
          <p:nvSpPr>
            <p:cNvPr id="28" name="Freeform 27">
              <a:extLst>
                <a:ext uri="{FF2B5EF4-FFF2-40B4-BE49-F238E27FC236}">
                  <a16:creationId xmlns:a16="http://schemas.microsoft.com/office/drawing/2014/main" id="{DC80A931-82C7-24E2-51BB-4D8E319A5A61}"/>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04AC2D5C-8EF7-F953-1CD1-956EF07A11F9}"/>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89AEA5B-F2A8-3125-504B-203AA6D9401E}"/>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5419BB9-2F26-0542-7028-54BE4B97B714}"/>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44FDF38-3C86-E01C-416E-155B6641397C}"/>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2561ED9-A560-0D34-BDA4-A6AC2E7BA07A}"/>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54472DE-09BC-985A-4E65-8B584A4CED9B}"/>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5930110-6165-4700-50AF-BEEAAA40D5B1}"/>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4358A74C-07FB-F35E-5CF8-3F787B577E0B}"/>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953C996-AA2E-6F3F-E7CD-38ACE347C198}"/>
                </a:ext>
              </a:extLst>
            </p:cNvPr>
            <p:cNvSpPr/>
            <p:nvPr/>
          </p:nvSpPr>
          <p:spPr>
            <a:xfrm>
              <a:off x="13064079"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AC024F88-9F92-30C1-97E5-6A811423004F}"/>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CD645A8-8294-D09B-BA66-2183B6610FDE}"/>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907B7014-DEE9-F53E-FFEE-7F44C6513255}"/>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EB203D8-0D91-DE44-81F8-838312F93B4C}"/>
                </a:ext>
              </a:extLst>
            </p:cNvPr>
            <p:cNvSpPr/>
            <p:nvPr/>
          </p:nvSpPr>
          <p:spPr>
            <a:xfrm>
              <a:off x="13064079"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5793F83-F6F5-F914-2303-4DCEC6A146D4}"/>
                </a:ext>
              </a:extLst>
            </p:cNvPr>
            <p:cNvSpPr/>
            <p:nvPr/>
          </p:nvSpPr>
          <p:spPr>
            <a:xfrm>
              <a:off x="134237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B4D04B-11BA-DBD9-AB8D-48C5E4266EF0}"/>
                </a:ext>
              </a:extLst>
            </p:cNvPr>
            <p:cNvSpPr/>
            <p:nvPr/>
          </p:nvSpPr>
          <p:spPr>
            <a:xfrm>
              <a:off x="141431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D7A6807D-82AD-CF2F-9DBB-F387AB6DF350}"/>
                </a:ext>
              </a:extLst>
            </p:cNvPr>
            <p:cNvSpPr/>
            <p:nvPr/>
          </p:nvSpPr>
          <p:spPr>
            <a:xfrm>
              <a:off x="145028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CF3BD42A-A9F0-31CB-FD3C-1D25ECED9390}"/>
                </a:ext>
              </a:extLst>
            </p:cNvPr>
            <p:cNvSpPr/>
            <p:nvPr/>
          </p:nvSpPr>
          <p:spPr>
            <a:xfrm>
              <a:off x="14518532" y="6963856"/>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0FC21834-78FC-E9C8-995D-78F654A5491D}"/>
                </a:ext>
              </a:extLst>
            </p:cNvPr>
            <p:cNvSpPr/>
            <p:nvPr/>
          </p:nvSpPr>
          <p:spPr>
            <a:xfrm>
              <a:off x="14158850" y="5720668"/>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15856824-844F-9AA4-D69D-272D9279EE30}"/>
                </a:ext>
              </a:extLst>
            </p:cNvPr>
            <p:cNvSpPr/>
            <p:nvPr/>
          </p:nvSpPr>
          <p:spPr>
            <a:xfrm>
              <a:off x="14158850" y="6342262"/>
              <a:ext cx="359687"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0FE4D7-4059-BE49-2306-14565FFA5A3D}"/>
                </a:ext>
              </a:extLst>
            </p:cNvPr>
            <p:cNvSpPr/>
            <p:nvPr/>
          </p:nvSpPr>
          <p:spPr>
            <a:xfrm>
              <a:off x="13427521" y="6354394"/>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9B726C44-7AFE-C002-CA59-09BB64DD574F}"/>
                </a:ext>
              </a:extLst>
            </p:cNvPr>
            <p:cNvSpPr/>
            <p:nvPr/>
          </p:nvSpPr>
          <p:spPr>
            <a:xfrm>
              <a:off x="10905961" y="6368971"/>
              <a:ext cx="359686" cy="618604"/>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grpSp>
      <p:cxnSp>
        <p:nvCxnSpPr>
          <p:cNvPr id="17" name="Straight Connector 16">
            <a:extLst>
              <a:ext uri="{FF2B5EF4-FFF2-40B4-BE49-F238E27FC236}">
                <a16:creationId xmlns:a16="http://schemas.microsoft.com/office/drawing/2014/main" id="{2A1FF25C-4951-1213-D503-9BA0D2CF8921}"/>
              </a:ext>
            </a:extLst>
          </p:cNvPr>
          <p:cNvCxnSpPr>
            <a:cxnSpLocks/>
          </p:cNvCxnSpPr>
          <p:nvPr/>
        </p:nvCxnSpPr>
        <p:spPr>
          <a:xfrm>
            <a:off x="0" y="490497"/>
            <a:ext cx="516606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B044F3AB-3739-5E5F-2919-342D7564F677}"/>
              </a:ext>
            </a:extLst>
          </p:cNvPr>
          <p:cNvSpPr txBox="1">
            <a:spLocks/>
          </p:cNvSpPr>
          <p:nvPr/>
        </p:nvSpPr>
        <p:spPr>
          <a:xfrm>
            <a:off x="495300" y="241591"/>
            <a:ext cx="4705713"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  SİNEMA</a:t>
            </a:r>
            <a:endParaRPr lang="en-US" sz="600" b="1" spc="40" dirty="0">
              <a:solidFill>
                <a:schemeClr val="accent6"/>
              </a:solidFill>
              <a:latin typeface="Poppins" pitchFamily="2" charset="77"/>
              <a:cs typeface="Poppins" pitchFamily="2" charset="77"/>
            </a:endParaRPr>
          </a:p>
        </p:txBody>
      </p:sp>
      <p:sp>
        <p:nvSpPr>
          <p:cNvPr id="4" name="Text Placeholder 1">
            <a:extLst>
              <a:ext uri="{FF2B5EF4-FFF2-40B4-BE49-F238E27FC236}">
                <a16:creationId xmlns:a16="http://schemas.microsoft.com/office/drawing/2014/main" id="{DE09DAF7-34CE-BA2B-11A5-0B18D44438A5}"/>
              </a:ext>
            </a:extLst>
          </p:cNvPr>
          <p:cNvSpPr txBox="1">
            <a:spLocks/>
          </p:cNvSpPr>
          <p:nvPr/>
        </p:nvSpPr>
        <p:spPr>
          <a:xfrm>
            <a:off x="499840" y="1773152"/>
            <a:ext cx="5532470" cy="101694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0000"/>
              </a:lnSpc>
              <a:spcBef>
                <a:spcPts val="0"/>
              </a:spcBef>
              <a:spcAft>
                <a:spcPts val="800"/>
              </a:spcAft>
              <a:buClrTx/>
              <a:buSzPts val="1100"/>
              <a:buFont typeface="Arial" panose="020B0604020202020204" pitchFamily="34" charset="0"/>
              <a:buNone/>
              <a:tabLst/>
              <a:defRPr/>
            </a:pP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Sinema </a:t>
            </a:r>
            <a:r>
              <a:rPr kumimoji="0" lang="en-US" sz="2400" b="0" i="0" u="none" strike="noStrike" kern="1200" cap="none" spc="0" normalizeH="0" baseline="0" noProof="0" dirty="0" err="1">
                <a:ln>
                  <a:noFill/>
                </a:ln>
                <a:solidFill>
                  <a:schemeClr val="accent1"/>
                </a:solidFill>
                <a:effectLst/>
                <a:uLnTx/>
                <a:uFillTx/>
                <a:latin typeface="Poppins Light"/>
                <a:cs typeface="Poppins Light"/>
                <a:sym typeface="Poppins"/>
              </a:rPr>
              <a:t>reklamcılığının</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 2024'te %5</a:t>
            </a:r>
            <a:r>
              <a:rPr kumimoji="0" lang="tr-TR" sz="2400" b="0" i="0" u="none" strike="noStrike" kern="1200" cap="none" spc="0" normalizeH="0" baseline="0" noProof="0" dirty="0">
                <a:ln>
                  <a:noFill/>
                </a:ln>
                <a:solidFill>
                  <a:schemeClr val="accent1"/>
                </a:solidFill>
                <a:effectLst/>
                <a:uLnTx/>
                <a:uFillTx/>
                <a:latin typeface="Poppins Light"/>
                <a:cs typeface="Poppins Light"/>
                <a:sym typeface="Poppins"/>
              </a:rPr>
              <a:t>,</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2</a:t>
            </a:r>
            <a:r>
              <a:rPr kumimoji="0" lang="tr-TR" sz="2400" b="0" i="0" u="none" strike="noStrike" kern="1200" cap="none" spc="0" normalizeH="0" baseline="0" noProof="0" dirty="0">
                <a:ln>
                  <a:noFill/>
                </a:ln>
                <a:solidFill>
                  <a:schemeClr val="accent1"/>
                </a:solidFill>
                <a:effectLst/>
                <a:uLnTx/>
                <a:uFillTx/>
                <a:latin typeface="Poppins Light"/>
                <a:cs typeface="Poppins Light"/>
                <a:sym typeface="Poppins"/>
              </a:rPr>
              <a:t> , </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 2025'te </a:t>
            </a:r>
            <a:r>
              <a:rPr kumimoji="0" lang="en-US" sz="2400" b="0" i="0" u="none" strike="noStrike" kern="1200" cap="none" spc="0" normalizeH="0" baseline="0" noProof="0" dirty="0" err="1">
                <a:ln>
                  <a:noFill/>
                </a:ln>
                <a:solidFill>
                  <a:schemeClr val="accent1"/>
                </a:solidFill>
                <a:effectLst/>
                <a:uLnTx/>
                <a:uFillTx/>
                <a:latin typeface="Poppins Light"/>
                <a:cs typeface="Poppins Light"/>
                <a:sym typeface="Poppins"/>
              </a:rPr>
              <a:t>ise</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 %5,9 </a:t>
            </a:r>
            <a:r>
              <a:rPr kumimoji="0" lang="en-US" sz="2400" b="0" i="0" u="none" strike="noStrike" kern="1200" cap="none" spc="0" normalizeH="0" baseline="0" noProof="0" dirty="0" err="1">
                <a:ln>
                  <a:noFill/>
                </a:ln>
                <a:solidFill>
                  <a:schemeClr val="accent1"/>
                </a:solidFill>
                <a:effectLst/>
                <a:uLnTx/>
                <a:uFillTx/>
                <a:latin typeface="Poppins Light"/>
                <a:cs typeface="Poppins Light"/>
                <a:sym typeface="Poppins"/>
              </a:rPr>
              <a:t>büyüyeceği</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400" b="0" i="0" u="none" strike="noStrike" kern="1200" cap="none" spc="0" normalizeH="0" baseline="0" noProof="0" dirty="0" err="1">
                <a:ln>
                  <a:noFill/>
                </a:ln>
                <a:solidFill>
                  <a:schemeClr val="accent1"/>
                </a:solidFill>
                <a:effectLst/>
                <a:uLnTx/>
                <a:uFillTx/>
                <a:latin typeface="Poppins Light"/>
                <a:cs typeface="Poppins Light"/>
                <a:sym typeface="Poppins"/>
              </a:rPr>
              <a:t>tahmin</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400" b="0" i="0" u="none" strike="noStrike" kern="1200" cap="none" spc="0" normalizeH="0" baseline="0" noProof="0" dirty="0" err="1">
                <a:ln>
                  <a:noFill/>
                </a:ln>
                <a:solidFill>
                  <a:schemeClr val="accent1"/>
                </a:solidFill>
                <a:effectLst/>
                <a:uLnTx/>
                <a:uFillTx/>
                <a:latin typeface="Poppins Light"/>
                <a:cs typeface="Poppins Light"/>
                <a:sym typeface="Poppins"/>
              </a:rPr>
              <a:t>ediliyor</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400" b="0" i="0" u="none" strike="noStrike" kern="1200" cap="none" spc="0" normalizeH="0" baseline="0" noProof="0" dirty="0" err="1">
                <a:ln>
                  <a:noFill/>
                </a:ln>
                <a:solidFill>
                  <a:schemeClr val="accent1"/>
                </a:solidFill>
                <a:effectLst/>
                <a:uLnTx/>
                <a:uFillTx/>
                <a:latin typeface="Poppins Light"/>
                <a:cs typeface="Poppins Light"/>
                <a:sym typeface="Poppins"/>
              </a:rPr>
              <a:t>ancak</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 2,3 </a:t>
            </a:r>
            <a:r>
              <a:rPr kumimoji="0" lang="en-US" sz="2400" b="0" i="0" u="none" strike="noStrike" kern="1200" cap="none" spc="0" normalizeH="0" baseline="0" noProof="0" dirty="0" err="1">
                <a:ln>
                  <a:noFill/>
                </a:ln>
                <a:solidFill>
                  <a:schemeClr val="accent1"/>
                </a:solidFill>
                <a:effectLst/>
                <a:uLnTx/>
                <a:uFillTx/>
                <a:latin typeface="Poppins Light"/>
                <a:cs typeface="Poppins Light"/>
                <a:sym typeface="Poppins"/>
              </a:rPr>
              <a:t>milyar</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400" b="0" i="0" u="none" strike="noStrike" kern="1200" cap="none" spc="0" normalizeH="0" baseline="0" noProof="0" dirty="0" err="1">
                <a:ln>
                  <a:noFill/>
                </a:ln>
                <a:solidFill>
                  <a:schemeClr val="accent1"/>
                </a:solidFill>
                <a:effectLst/>
                <a:uLnTx/>
                <a:uFillTx/>
                <a:latin typeface="Poppins Light"/>
                <a:cs typeface="Poppins Light"/>
                <a:sym typeface="Poppins"/>
              </a:rPr>
              <a:t>dolarlık</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400" b="0" i="0" u="none" strike="noStrike" kern="1200" cap="none" spc="0" normalizeH="0" baseline="0" noProof="0" dirty="0" err="1">
                <a:ln>
                  <a:noFill/>
                </a:ln>
                <a:solidFill>
                  <a:schemeClr val="accent1"/>
                </a:solidFill>
                <a:effectLst/>
                <a:uLnTx/>
                <a:uFillTx/>
                <a:latin typeface="Poppins Light"/>
                <a:cs typeface="Poppins Light"/>
                <a:sym typeface="Poppins"/>
              </a:rPr>
              <a:t>toplam</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 2019'un 3,0 </a:t>
            </a:r>
            <a:r>
              <a:rPr kumimoji="0" lang="en-US" sz="2400" b="0" i="0" u="none" strike="noStrike" kern="1200" cap="none" spc="0" normalizeH="0" baseline="0" noProof="0" dirty="0" err="1">
                <a:ln>
                  <a:noFill/>
                </a:ln>
                <a:solidFill>
                  <a:schemeClr val="accent1"/>
                </a:solidFill>
                <a:effectLst/>
                <a:uLnTx/>
                <a:uFillTx/>
                <a:latin typeface="Poppins Light"/>
                <a:cs typeface="Poppins Light"/>
                <a:sym typeface="Poppins"/>
              </a:rPr>
              <a:t>milyar</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400" b="0" i="0" u="none" strike="noStrike" kern="1200" cap="none" spc="0" normalizeH="0" baseline="0" noProof="0" dirty="0" err="1">
                <a:ln>
                  <a:noFill/>
                </a:ln>
                <a:solidFill>
                  <a:schemeClr val="accent1"/>
                </a:solidFill>
                <a:effectLst/>
                <a:uLnTx/>
                <a:uFillTx/>
                <a:latin typeface="Poppins Light"/>
                <a:cs typeface="Poppins Light"/>
                <a:sym typeface="Poppins"/>
              </a:rPr>
              <a:t>dolarlık</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400" b="0" i="0" u="none" strike="noStrike" kern="1200" cap="none" spc="0" normalizeH="0" baseline="0" noProof="0" dirty="0" err="1">
                <a:ln>
                  <a:noFill/>
                </a:ln>
                <a:solidFill>
                  <a:schemeClr val="accent1"/>
                </a:solidFill>
                <a:effectLst/>
                <a:uLnTx/>
                <a:uFillTx/>
                <a:latin typeface="Poppins Light"/>
                <a:cs typeface="Poppins Light"/>
                <a:sym typeface="Poppins"/>
              </a:rPr>
              <a:t>küresel</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400" b="0" i="0" u="none" strike="noStrike" kern="1200" cap="none" spc="0" normalizeH="0" baseline="0" noProof="0" dirty="0" err="1">
                <a:ln>
                  <a:noFill/>
                </a:ln>
                <a:solidFill>
                  <a:schemeClr val="accent1"/>
                </a:solidFill>
                <a:effectLst/>
                <a:uLnTx/>
                <a:uFillTx/>
                <a:latin typeface="Poppins Light"/>
                <a:cs typeface="Poppins Light"/>
                <a:sym typeface="Poppins"/>
              </a:rPr>
              <a:t>rakamının</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400" b="0" i="0" u="none" strike="noStrike" kern="1200" cap="none" spc="0" normalizeH="0" baseline="0" noProof="0" dirty="0" err="1">
                <a:ln>
                  <a:noFill/>
                </a:ln>
                <a:solidFill>
                  <a:schemeClr val="accent1"/>
                </a:solidFill>
                <a:effectLst/>
                <a:uLnTx/>
                <a:uFillTx/>
                <a:latin typeface="Poppins Light"/>
                <a:cs typeface="Poppins Light"/>
                <a:sym typeface="Poppins"/>
              </a:rPr>
              <a:t>gerisinde</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 </a:t>
            </a:r>
            <a:r>
              <a:rPr kumimoji="0" lang="en-US" sz="2400" b="0" i="0" u="none" strike="noStrike" kern="1200" cap="none" spc="0" normalizeH="0" baseline="0" noProof="0" dirty="0" err="1">
                <a:ln>
                  <a:noFill/>
                </a:ln>
                <a:solidFill>
                  <a:schemeClr val="accent1"/>
                </a:solidFill>
                <a:effectLst/>
                <a:uLnTx/>
                <a:uFillTx/>
                <a:latin typeface="Poppins Light"/>
                <a:cs typeface="Poppins Light"/>
                <a:sym typeface="Poppins"/>
              </a:rPr>
              <a:t>kalacak</a:t>
            </a:r>
            <a:r>
              <a:rPr kumimoji="0" lang="en-US" sz="2400" b="0" i="0" u="none" strike="noStrike" kern="1200" cap="none" spc="0" normalizeH="0" baseline="0" noProof="0" dirty="0">
                <a:ln>
                  <a:noFill/>
                </a:ln>
                <a:solidFill>
                  <a:schemeClr val="accent1"/>
                </a:solidFill>
                <a:effectLst/>
                <a:uLnTx/>
                <a:uFillTx/>
                <a:latin typeface="Poppins Light"/>
                <a:cs typeface="Poppins Light"/>
                <a:sym typeface="Poppins"/>
              </a:rPr>
              <a:t>.</a:t>
            </a:r>
          </a:p>
        </p:txBody>
      </p:sp>
      <p:pic>
        <p:nvPicPr>
          <p:cNvPr id="20" name="Picture 19" descr="A graph of different colored lines&#10;&#10;Description automatically generated">
            <a:extLst>
              <a:ext uri="{FF2B5EF4-FFF2-40B4-BE49-F238E27FC236}">
                <a16:creationId xmlns:a16="http://schemas.microsoft.com/office/drawing/2014/main" id="{014D403F-14CD-0136-551D-5299B50686E5}"/>
              </a:ext>
            </a:extLst>
          </p:cNvPr>
          <p:cNvPicPr>
            <a:picLocks noChangeAspect="1"/>
          </p:cNvPicPr>
          <p:nvPr/>
        </p:nvPicPr>
        <p:blipFill>
          <a:blip r:embed="rId4"/>
          <a:stretch>
            <a:fillRect/>
          </a:stretch>
        </p:blipFill>
        <p:spPr>
          <a:xfrm>
            <a:off x="451486" y="5168270"/>
            <a:ext cx="6884124" cy="4465750"/>
          </a:xfrm>
          <a:prstGeom prst="rect">
            <a:avLst/>
          </a:prstGeom>
        </p:spPr>
      </p:pic>
      <p:sp>
        <p:nvSpPr>
          <p:cNvPr id="21" name="TextBox 20">
            <a:extLst>
              <a:ext uri="{FF2B5EF4-FFF2-40B4-BE49-F238E27FC236}">
                <a16:creationId xmlns:a16="http://schemas.microsoft.com/office/drawing/2014/main" id="{3ED7F568-0E86-5D74-B61E-910737E7EB17}"/>
              </a:ext>
            </a:extLst>
          </p:cNvPr>
          <p:cNvSpPr txBox="1"/>
          <p:nvPr/>
        </p:nvSpPr>
        <p:spPr>
          <a:xfrm>
            <a:off x="598953" y="9619714"/>
            <a:ext cx="5502543" cy="193707"/>
          </a:xfrm>
          <a:prstGeom prst="rect">
            <a:avLst/>
          </a:prstGeom>
          <a:noFill/>
        </p:spPr>
        <p:txBody>
          <a:bodyPr wrap="square" lIns="91440" tIns="45720" rIns="91440" bIns="45720" rtlCol="0" anchor="t">
            <a:spAutoFit/>
          </a:bodyPr>
          <a:lstStyle/>
          <a:p>
            <a:pPr>
              <a:lnSpc>
                <a:spcPct val="113000"/>
              </a:lnSpc>
            </a:pPr>
            <a:r>
              <a:rPr lang="en-US" sz="600" dirty="0" err="1">
                <a:solidFill>
                  <a:schemeClr val="bg1">
                    <a:lumMod val="75000"/>
                  </a:schemeClr>
                </a:solidFill>
                <a:latin typeface="Poppins"/>
                <a:cs typeface="Poppins"/>
              </a:rPr>
              <a:t>Kaynaklar</a:t>
            </a:r>
            <a:r>
              <a:rPr lang="en-US" sz="600" dirty="0">
                <a:solidFill>
                  <a:schemeClr val="bg1">
                    <a:lumMod val="75000"/>
                  </a:schemeClr>
                </a:solidFill>
                <a:latin typeface="Poppins"/>
                <a:cs typeface="Poppins"/>
              </a:rPr>
              <a:t>: GroupM</a:t>
            </a:r>
          </a:p>
        </p:txBody>
      </p:sp>
      <p:sp>
        <p:nvSpPr>
          <p:cNvPr id="22" name="TextBox 21">
            <a:extLst>
              <a:ext uri="{FF2B5EF4-FFF2-40B4-BE49-F238E27FC236}">
                <a16:creationId xmlns:a16="http://schemas.microsoft.com/office/drawing/2014/main" id="{ED2E7964-A639-BF9B-3E1E-3165BAAB531A}"/>
              </a:ext>
            </a:extLst>
          </p:cNvPr>
          <p:cNvSpPr txBox="1"/>
          <p:nvPr/>
        </p:nvSpPr>
        <p:spPr>
          <a:xfrm>
            <a:off x="798970" y="5186029"/>
            <a:ext cx="6367653" cy="236603"/>
          </a:xfrm>
          <a:prstGeom prst="rect">
            <a:avLst/>
          </a:prstGeom>
          <a:noFill/>
        </p:spPr>
        <p:txBody>
          <a:bodyPr wrap="square" lIns="91440" tIns="45720" rIns="91440" bIns="45720" rtlCol="0" anchor="t">
            <a:spAutoFit/>
          </a:bodyPr>
          <a:lstStyle/>
          <a:p>
            <a:pPr algn="ctr">
              <a:lnSpc>
                <a:spcPts val="1100"/>
              </a:lnSpc>
              <a:defRPr/>
            </a:pPr>
            <a:r>
              <a:rPr lang="en-US" sz="1000" b="1" dirty="0">
                <a:solidFill>
                  <a:srgbClr val="092656"/>
                </a:solidFill>
                <a:latin typeface="Poppins ExtraBold"/>
                <a:cs typeface="Poppins ExtraBold"/>
              </a:rPr>
              <a:t>Sinema </a:t>
            </a:r>
            <a:r>
              <a:rPr lang="en-US" sz="1000" b="1" dirty="0" err="1">
                <a:solidFill>
                  <a:srgbClr val="092656"/>
                </a:solidFill>
                <a:latin typeface="Poppins ExtraBold"/>
                <a:cs typeface="Poppins ExtraBold"/>
              </a:rPr>
              <a:t>Reklam</a:t>
            </a:r>
            <a:r>
              <a:rPr lang="en-US" sz="1000" b="1" dirty="0">
                <a:solidFill>
                  <a:srgbClr val="092656"/>
                </a:solidFill>
                <a:latin typeface="Poppins ExtraBold"/>
                <a:cs typeface="Poppins ExtraBold"/>
              </a:rPr>
              <a:t> </a:t>
            </a:r>
            <a:r>
              <a:rPr lang="en-US" sz="1000" b="1" dirty="0" err="1">
                <a:solidFill>
                  <a:srgbClr val="092656"/>
                </a:solidFill>
                <a:latin typeface="Poppins ExtraBold"/>
                <a:cs typeface="Poppins ExtraBold"/>
              </a:rPr>
              <a:t>Geliri</a:t>
            </a:r>
            <a:r>
              <a:rPr lang="en-US" sz="1000" b="1" dirty="0">
                <a:solidFill>
                  <a:srgbClr val="092656"/>
                </a:solidFill>
                <a:latin typeface="Poppins ExtraBold"/>
                <a:cs typeface="Poppins ExtraBold"/>
              </a:rPr>
              <a:t> - İlk </a:t>
            </a:r>
            <a:r>
              <a:rPr lang="en-US" sz="1000" b="1" dirty="0" err="1">
                <a:solidFill>
                  <a:srgbClr val="092656"/>
                </a:solidFill>
                <a:latin typeface="Poppins ExtraBold"/>
                <a:cs typeface="Poppins ExtraBold"/>
              </a:rPr>
              <a:t>Sekiz</a:t>
            </a:r>
            <a:r>
              <a:rPr lang="en-US" sz="1000" b="1" dirty="0">
                <a:solidFill>
                  <a:srgbClr val="092656"/>
                </a:solidFill>
                <a:latin typeface="Poppins ExtraBold"/>
                <a:cs typeface="Poppins ExtraBold"/>
              </a:rPr>
              <a:t> </a:t>
            </a:r>
            <a:r>
              <a:rPr lang="en-US" sz="1000" b="1" dirty="0" err="1">
                <a:solidFill>
                  <a:srgbClr val="092656"/>
                </a:solidFill>
                <a:latin typeface="Poppins ExtraBold"/>
                <a:cs typeface="Poppins ExtraBold"/>
              </a:rPr>
              <a:t>Pazar</a:t>
            </a:r>
            <a:endParaRPr kumimoji="0" lang="en-US" sz="1000" b="1" u="none" strike="noStrike" kern="1200" cap="none" spc="0" normalizeH="0" baseline="0" noProof="0" dirty="0">
              <a:ln>
                <a:noFill/>
              </a:ln>
              <a:solidFill>
                <a:srgbClr val="092656"/>
              </a:solidFill>
              <a:effectLst/>
              <a:uLnTx/>
              <a:uFillTx/>
              <a:latin typeface="Poppins ExtraBold"/>
              <a:cs typeface="Poppins ExtraBold"/>
            </a:endParaRPr>
          </a:p>
        </p:txBody>
      </p:sp>
      <p:pic>
        <p:nvPicPr>
          <p:cNvPr id="23" name="Google Shape;429;p65" descr="GroupM_SingleColor_Logo_Navy_RGB.png">
            <a:extLst>
              <a:ext uri="{FF2B5EF4-FFF2-40B4-BE49-F238E27FC236}">
                <a16:creationId xmlns:a16="http://schemas.microsoft.com/office/drawing/2014/main" id="{882545D0-B3EE-DD48-B0C9-A6970C076C54}"/>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6619921" y="5097805"/>
            <a:ext cx="524147" cy="149845"/>
          </a:xfrm>
          <a:prstGeom prst="rect">
            <a:avLst/>
          </a:prstGeom>
          <a:noFill/>
          <a:ln>
            <a:noFill/>
          </a:ln>
        </p:spPr>
      </p:pic>
    </p:spTree>
    <p:extLst>
      <p:ext uri="{BB962C8B-B14F-4D97-AF65-F5344CB8AC3E}">
        <p14:creationId xmlns:p14="http://schemas.microsoft.com/office/powerpoint/2010/main" val="494631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95138C-F328-397F-3D4E-79501B2B889D}"/>
            </a:ext>
          </a:extLst>
        </p:cNvPr>
        <p:cNvGrpSpPr/>
        <p:nvPr/>
      </p:nvGrpSpPr>
      <p:grpSpPr>
        <a:xfrm>
          <a:off x="0" y="0"/>
          <a:ext cx="0" cy="0"/>
          <a:chOff x="0" y="0"/>
          <a:chExt cx="0" cy="0"/>
        </a:xfrm>
      </p:grpSpPr>
      <p:grpSp>
        <p:nvGrpSpPr>
          <p:cNvPr id="424" name="Group 423">
            <a:extLst>
              <a:ext uri="{FF2B5EF4-FFF2-40B4-BE49-F238E27FC236}">
                <a16:creationId xmlns:a16="http://schemas.microsoft.com/office/drawing/2014/main" id="{F3518BA4-D671-8F77-2236-AD456BC17843}"/>
              </a:ext>
            </a:extLst>
          </p:cNvPr>
          <p:cNvGrpSpPr/>
          <p:nvPr/>
        </p:nvGrpSpPr>
        <p:grpSpPr>
          <a:xfrm>
            <a:off x="4624456" y="1400709"/>
            <a:ext cx="3153555" cy="2513448"/>
            <a:chOff x="8753537" y="3250716"/>
            <a:chExt cx="4670228" cy="3722283"/>
          </a:xfrm>
        </p:grpSpPr>
        <p:sp>
          <p:nvSpPr>
            <p:cNvPr id="425" name="Freeform 424">
              <a:extLst>
                <a:ext uri="{FF2B5EF4-FFF2-40B4-BE49-F238E27FC236}">
                  <a16:creationId xmlns:a16="http://schemas.microsoft.com/office/drawing/2014/main" id="{CF754056-98D5-97C2-0C0D-54790B243ABA}"/>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26" name="Freeform 425">
              <a:extLst>
                <a:ext uri="{FF2B5EF4-FFF2-40B4-BE49-F238E27FC236}">
                  <a16:creationId xmlns:a16="http://schemas.microsoft.com/office/drawing/2014/main" id="{38EDC74A-6CFD-9687-36C0-1092B5FF8D28}"/>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427" name="Freeform 426">
              <a:extLst>
                <a:ext uri="{FF2B5EF4-FFF2-40B4-BE49-F238E27FC236}">
                  <a16:creationId xmlns:a16="http://schemas.microsoft.com/office/drawing/2014/main" id="{F8805D01-3360-7DD3-8A4B-6951AF464CB2}"/>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428" name="Freeform 427">
              <a:extLst>
                <a:ext uri="{FF2B5EF4-FFF2-40B4-BE49-F238E27FC236}">
                  <a16:creationId xmlns:a16="http://schemas.microsoft.com/office/drawing/2014/main" id="{4D674A34-67A3-E61C-94A4-660525654385}"/>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29" name="Freeform 428">
              <a:extLst>
                <a:ext uri="{FF2B5EF4-FFF2-40B4-BE49-F238E27FC236}">
                  <a16:creationId xmlns:a16="http://schemas.microsoft.com/office/drawing/2014/main" id="{BBB3FC6B-0EAA-7D2B-57D5-17AE84C3379D}"/>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430" name="Freeform 429">
              <a:extLst>
                <a:ext uri="{FF2B5EF4-FFF2-40B4-BE49-F238E27FC236}">
                  <a16:creationId xmlns:a16="http://schemas.microsoft.com/office/drawing/2014/main" id="{BA114253-7712-8599-3C0C-268DF9C64C4E}"/>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431" name="Freeform 430">
              <a:extLst>
                <a:ext uri="{FF2B5EF4-FFF2-40B4-BE49-F238E27FC236}">
                  <a16:creationId xmlns:a16="http://schemas.microsoft.com/office/drawing/2014/main" id="{D0F1D2CB-010E-B432-F3CD-0669A30D9309}"/>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32" name="Freeform 431">
              <a:extLst>
                <a:ext uri="{FF2B5EF4-FFF2-40B4-BE49-F238E27FC236}">
                  <a16:creationId xmlns:a16="http://schemas.microsoft.com/office/drawing/2014/main" id="{8C5FAB33-EAEA-1AD6-B43C-1EE6431748CD}"/>
                </a:ext>
              </a:extLst>
            </p:cNvPr>
            <p:cNvSpPr/>
            <p:nvPr/>
          </p:nvSpPr>
          <p:spPr>
            <a:xfrm>
              <a:off x="1198502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433" name="Freeform 432">
              <a:extLst>
                <a:ext uri="{FF2B5EF4-FFF2-40B4-BE49-F238E27FC236}">
                  <a16:creationId xmlns:a16="http://schemas.microsoft.com/office/drawing/2014/main" id="{1B009816-7DA3-9EA2-6870-FB2FFDB8E74C}"/>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434" name="Freeform 433">
              <a:extLst>
                <a:ext uri="{FF2B5EF4-FFF2-40B4-BE49-F238E27FC236}">
                  <a16:creationId xmlns:a16="http://schemas.microsoft.com/office/drawing/2014/main" id="{8DE37E4E-BE68-3747-9C0A-662C1A190494}"/>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435" name="Freeform 434">
              <a:extLst>
                <a:ext uri="{FF2B5EF4-FFF2-40B4-BE49-F238E27FC236}">
                  <a16:creationId xmlns:a16="http://schemas.microsoft.com/office/drawing/2014/main" id="{9B4146C6-4B42-4566-0B8C-6D4FF0804A5D}"/>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36" name="Freeform 435">
              <a:extLst>
                <a:ext uri="{FF2B5EF4-FFF2-40B4-BE49-F238E27FC236}">
                  <a16:creationId xmlns:a16="http://schemas.microsoft.com/office/drawing/2014/main" id="{6722DD5D-A77C-E739-14C6-FC328D5498F7}"/>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437" name="Freeform 436">
              <a:extLst>
                <a:ext uri="{FF2B5EF4-FFF2-40B4-BE49-F238E27FC236}">
                  <a16:creationId xmlns:a16="http://schemas.microsoft.com/office/drawing/2014/main" id="{5D25FD64-04CC-E43F-09B3-E38387086E92}"/>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438" name="Freeform 437">
              <a:extLst>
                <a:ext uri="{FF2B5EF4-FFF2-40B4-BE49-F238E27FC236}">
                  <a16:creationId xmlns:a16="http://schemas.microsoft.com/office/drawing/2014/main" id="{720B6B75-C415-8157-E15C-7DBD3153FA4E}"/>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39" name="Freeform 438">
              <a:extLst>
                <a:ext uri="{FF2B5EF4-FFF2-40B4-BE49-F238E27FC236}">
                  <a16:creationId xmlns:a16="http://schemas.microsoft.com/office/drawing/2014/main" id="{B3716DCE-41E3-6633-83ED-FBDB66A879F7}"/>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440" name="Freeform 439">
              <a:extLst>
                <a:ext uri="{FF2B5EF4-FFF2-40B4-BE49-F238E27FC236}">
                  <a16:creationId xmlns:a16="http://schemas.microsoft.com/office/drawing/2014/main" id="{D3BB45DC-265E-EF61-932D-322E30859E45}"/>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441" name="Freeform 440">
              <a:extLst>
                <a:ext uri="{FF2B5EF4-FFF2-40B4-BE49-F238E27FC236}">
                  <a16:creationId xmlns:a16="http://schemas.microsoft.com/office/drawing/2014/main" id="{755DA052-EF7F-A2E3-CF77-4B8AD199821F}"/>
                </a:ext>
              </a:extLst>
            </p:cNvPr>
            <p:cNvSpPr/>
            <p:nvPr/>
          </p:nvSpPr>
          <p:spPr>
            <a:xfrm>
              <a:off x="9107532"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442" name="Freeform 441">
              <a:extLst>
                <a:ext uri="{FF2B5EF4-FFF2-40B4-BE49-F238E27FC236}">
                  <a16:creationId xmlns:a16="http://schemas.microsoft.com/office/drawing/2014/main" id="{F856D67A-F4E4-A564-D2CA-6E3373F9A7BE}"/>
                </a:ext>
              </a:extLst>
            </p:cNvPr>
            <p:cNvSpPr/>
            <p:nvPr/>
          </p:nvSpPr>
          <p:spPr>
            <a:xfrm>
              <a:off x="9826904"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443" name="Freeform 442">
              <a:extLst>
                <a:ext uri="{FF2B5EF4-FFF2-40B4-BE49-F238E27FC236}">
                  <a16:creationId xmlns:a16="http://schemas.microsoft.com/office/drawing/2014/main" id="{5C88F0C0-EE1D-176E-C935-8498F7ABC014}"/>
                </a:ext>
              </a:extLst>
            </p:cNvPr>
            <p:cNvSpPr/>
            <p:nvPr/>
          </p:nvSpPr>
          <p:spPr>
            <a:xfrm>
              <a:off x="10905962"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444" name="Freeform 443">
              <a:extLst>
                <a:ext uri="{FF2B5EF4-FFF2-40B4-BE49-F238E27FC236}">
                  <a16:creationId xmlns:a16="http://schemas.microsoft.com/office/drawing/2014/main" id="{E7ABE609-45A3-EE6C-E3B8-7F76A1E5B0FA}"/>
                </a:ext>
              </a:extLst>
            </p:cNvPr>
            <p:cNvSpPr/>
            <p:nvPr/>
          </p:nvSpPr>
          <p:spPr>
            <a:xfrm>
              <a:off x="13064079"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445" name="Freeform 444">
              <a:extLst>
                <a:ext uri="{FF2B5EF4-FFF2-40B4-BE49-F238E27FC236}">
                  <a16:creationId xmlns:a16="http://schemas.microsoft.com/office/drawing/2014/main" id="{B028F28E-1FEA-4CC4-C926-115BD55D9366}"/>
                </a:ext>
              </a:extLst>
            </p:cNvPr>
            <p:cNvSpPr/>
            <p:nvPr/>
          </p:nvSpPr>
          <p:spPr>
            <a:xfrm>
              <a:off x="10911751"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446" name="Freeform 445">
              <a:extLst>
                <a:ext uri="{FF2B5EF4-FFF2-40B4-BE49-F238E27FC236}">
                  <a16:creationId xmlns:a16="http://schemas.microsoft.com/office/drawing/2014/main" id="{C8A7E881-5314-101B-6E34-ED9C3B82095B}"/>
                </a:ext>
              </a:extLst>
            </p:cNvPr>
            <p:cNvSpPr/>
            <p:nvPr/>
          </p:nvSpPr>
          <p:spPr>
            <a:xfrm>
              <a:off x="8753537"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447" name="Freeform 446">
              <a:extLst>
                <a:ext uri="{FF2B5EF4-FFF2-40B4-BE49-F238E27FC236}">
                  <a16:creationId xmlns:a16="http://schemas.microsoft.com/office/drawing/2014/main" id="{C7826039-806F-68BC-F4D3-B99B9D765B13}"/>
                </a:ext>
              </a:extLst>
            </p:cNvPr>
            <p:cNvSpPr/>
            <p:nvPr/>
          </p:nvSpPr>
          <p:spPr>
            <a:xfrm>
              <a:off x="9826905" y="3874580"/>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448" name="Freeform 447">
              <a:extLst>
                <a:ext uri="{FF2B5EF4-FFF2-40B4-BE49-F238E27FC236}">
                  <a16:creationId xmlns:a16="http://schemas.microsoft.com/office/drawing/2014/main" id="{7552FCBE-1D7F-4594-5FC7-1F572483D1D4}"/>
                </a:ext>
              </a:extLst>
            </p:cNvPr>
            <p:cNvSpPr/>
            <p:nvPr/>
          </p:nvSpPr>
          <p:spPr>
            <a:xfrm>
              <a:off x="11985021" y="3250716"/>
              <a:ext cx="359685"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449" name="Freeform 448">
              <a:extLst>
                <a:ext uri="{FF2B5EF4-FFF2-40B4-BE49-F238E27FC236}">
                  <a16:creationId xmlns:a16="http://schemas.microsoft.com/office/drawing/2014/main" id="{62BB8FEF-DD89-4753-EEE1-40460572654D}"/>
                </a:ext>
              </a:extLst>
            </p:cNvPr>
            <p:cNvSpPr/>
            <p:nvPr/>
          </p:nvSpPr>
          <p:spPr>
            <a:xfrm>
              <a:off x="12344708" y="325071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grpSp>
      <p:grpSp>
        <p:nvGrpSpPr>
          <p:cNvPr id="394" name="Group 393">
            <a:extLst>
              <a:ext uri="{FF2B5EF4-FFF2-40B4-BE49-F238E27FC236}">
                <a16:creationId xmlns:a16="http://schemas.microsoft.com/office/drawing/2014/main" id="{6ACD9FC1-C884-E069-1594-34EBD7523278}"/>
              </a:ext>
            </a:extLst>
          </p:cNvPr>
          <p:cNvGrpSpPr/>
          <p:nvPr/>
        </p:nvGrpSpPr>
        <p:grpSpPr>
          <a:xfrm>
            <a:off x="2304925" y="8671223"/>
            <a:ext cx="3931004" cy="1948458"/>
            <a:chOff x="-106788" y="476791"/>
            <a:chExt cx="3931004" cy="1948458"/>
          </a:xfrm>
        </p:grpSpPr>
        <p:grpSp>
          <p:nvGrpSpPr>
            <p:cNvPr id="395" name="Group 394">
              <a:extLst>
                <a:ext uri="{FF2B5EF4-FFF2-40B4-BE49-F238E27FC236}">
                  <a16:creationId xmlns:a16="http://schemas.microsoft.com/office/drawing/2014/main" id="{B0E4E315-2FB9-9D2F-3C4A-4D13C8BF26E9}"/>
                </a:ext>
              </a:extLst>
            </p:cNvPr>
            <p:cNvGrpSpPr/>
            <p:nvPr/>
          </p:nvGrpSpPr>
          <p:grpSpPr>
            <a:xfrm>
              <a:off x="-106788" y="476791"/>
              <a:ext cx="3837088" cy="1948458"/>
              <a:chOff x="9259935" y="0"/>
              <a:chExt cx="6114663" cy="3104985"/>
            </a:xfrm>
          </p:grpSpPr>
          <p:sp>
            <p:nvSpPr>
              <p:cNvPr id="398" name="Freeform 397">
                <a:extLst>
                  <a:ext uri="{FF2B5EF4-FFF2-40B4-BE49-F238E27FC236}">
                    <a16:creationId xmlns:a16="http://schemas.microsoft.com/office/drawing/2014/main" id="{34F2AA1A-0673-418C-079C-5B302A113240}"/>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399" name="Freeform 398">
                <a:extLst>
                  <a:ext uri="{FF2B5EF4-FFF2-40B4-BE49-F238E27FC236}">
                    <a16:creationId xmlns:a16="http://schemas.microsoft.com/office/drawing/2014/main" id="{6ED11480-3F27-623E-E88C-09753FB39944}"/>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00" name="Freeform 399">
                <a:extLst>
                  <a:ext uri="{FF2B5EF4-FFF2-40B4-BE49-F238E27FC236}">
                    <a16:creationId xmlns:a16="http://schemas.microsoft.com/office/drawing/2014/main" id="{8E551C3B-A435-9DE5-D31B-56673A7FC19D}"/>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01" name="Freeform 400">
                <a:extLst>
                  <a:ext uri="{FF2B5EF4-FFF2-40B4-BE49-F238E27FC236}">
                    <a16:creationId xmlns:a16="http://schemas.microsoft.com/office/drawing/2014/main" id="{D2557D41-491C-11A8-EFEA-140DE125B1CB}"/>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02" name="Freeform 401">
                <a:extLst>
                  <a:ext uri="{FF2B5EF4-FFF2-40B4-BE49-F238E27FC236}">
                    <a16:creationId xmlns:a16="http://schemas.microsoft.com/office/drawing/2014/main" id="{45431659-38A2-D5F6-4BAD-44CA6B5664C9}"/>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03" name="Freeform 402">
                <a:extLst>
                  <a:ext uri="{FF2B5EF4-FFF2-40B4-BE49-F238E27FC236}">
                    <a16:creationId xmlns:a16="http://schemas.microsoft.com/office/drawing/2014/main" id="{D8156D90-6C4A-39D3-01B5-16DF8636BF99}"/>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04" name="Freeform 403">
                <a:extLst>
                  <a:ext uri="{FF2B5EF4-FFF2-40B4-BE49-F238E27FC236}">
                    <a16:creationId xmlns:a16="http://schemas.microsoft.com/office/drawing/2014/main" id="{01C4ED96-BC7A-BFD2-AFF2-2182B2E6BDA1}"/>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05" name="Freeform 404">
                <a:extLst>
                  <a:ext uri="{FF2B5EF4-FFF2-40B4-BE49-F238E27FC236}">
                    <a16:creationId xmlns:a16="http://schemas.microsoft.com/office/drawing/2014/main" id="{9BA77115-731D-6F3F-146B-637B6BBFE53F}"/>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06" name="Freeform 405">
                <a:extLst>
                  <a:ext uri="{FF2B5EF4-FFF2-40B4-BE49-F238E27FC236}">
                    <a16:creationId xmlns:a16="http://schemas.microsoft.com/office/drawing/2014/main" id="{72736862-C35D-0AFD-24E3-AA90E48E798D}"/>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07" name="Freeform 406">
                <a:extLst>
                  <a:ext uri="{FF2B5EF4-FFF2-40B4-BE49-F238E27FC236}">
                    <a16:creationId xmlns:a16="http://schemas.microsoft.com/office/drawing/2014/main" id="{1A0ABBA1-7356-E208-36F4-8D27368CD858}"/>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08" name="Freeform 407">
                <a:extLst>
                  <a:ext uri="{FF2B5EF4-FFF2-40B4-BE49-F238E27FC236}">
                    <a16:creationId xmlns:a16="http://schemas.microsoft.com/office/drawing/2014/main" id="{97510EC4-5B5A-025C-2985-0D45FC2405CF}"/>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09" name="Freeform 408">
                <a:extLst>
                  <a:ext uri="{FF2B5EF4-FFF2-40B4-BE49-F238E27FC236}">
                    <a16:creationId xmlns:a16="http://schemas.microsoft.com/office/drawing/2014/main" id="{A07FE75F-4352-2B03-D84D-B06E12C2BD77}"/>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10" name="Freeform 409">
                <a:extLst>
                  <a:ext uri="{FF2B5EF4-FFF2-40B4-BE49-F238E27FC236}">
                    <a16:creationId xmlns:a16="http://schemas.microsoft.com/office/drawing/2014/main" id="{035DACD7-9E15-DB6F-AD68-BA85784FDEA7}"/>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11" name="Freeform 410">
                <a:extLst>
                  <a:ext uri="{FF2B5EF4-FFF2-40B4-BE49-F238E27FC236}">
                    <a16:creationId xmlns:a16="http://schemas.microsoft.com/office/drawing/2014/main" id="{A9510082-DCC7-8E3D-608F-69765246AF52}"/>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12" name="Freeform 411">
                <a:extLst>
                  <a:ext uri="{FF2B5EF4-FFF2-40B4-BE49-F238E27FC236}">
                    <a16:creationId xmlns:a16="http://schemas.microsoft.com/office/drawing/2014/main" id="{ADC3FECB-2DF1-AEA3-E002-7294EB3E83CD}"/>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413" name="Freeform 412">
                <a:extLst>
                  <a:ext uri="{FF2B5EF4-FFF2-40B4-BE49-F238E27FC236}">
                    <a16:creationId xmlns:a16="http://schemas.microsoft.com/office/drawing/2014/main" id="{C00D2B9F-40A4-957B-A759-19008E4A2E2A}"/>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14" name="Freeform 413">
                <a:extLst>
                  <a:ext uri="{FF2B5EF4-FFF2-40B4-BE49-F238E27FC236}">
                    <a16:creationId xmlns:a16="http://schemas.microsoft.com/office/drawing/2014/main" id="{D665512C-C389-A43B-3236-8AD7017ADD28}"/>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15" name="Freeform 414">
                <a:extLst>
                  <a:ext uri="{FF2B5EF4-FFF2-40B4-BE49-F238E27FC236}">
                    <a16:creationId xmlns:a16="http://schemas.microsoft.com/office/drawing/2014/main" id="{65B92FDF-6E06-6308-ED5C-A730A50EE9AF}"/>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16" name="Freeform 415">
                <a:extLst>
                  <a:ext uri="{FF2B5EF4-FFF2-40B4-BE49-F238E27FC236}">
                    <a16:creationId xmlns:a16="http://schemas.microsoft.com/office/drawing/2014/main" id="{8D4E6972-D63E-3CD5-771C-CD1AFB378B5D}"/>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417" name="Freeform 416">
                <a:extLst>
                  <a:ext uri="{FF2B5EF4-FFF2-40B4-BE49-F238E27FC236}">
                    <a16:creationId xmlns:a16="http://schemas.microsoft.com/office/drawing/2014/main" id="{A2FD3090-7786-4FB5-F72A-661663B437FF}"/>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18" name="Freeform 417">
                <a:extLst>
                  <a:ext uri="{FF2B5EF4-FFF2-40B4-BE49-F238E27FC236}">
                    <a16:creationId xmlns:a16="http://schemas.microsoft.com/office/drawing/2014/main" id="{49A350D1-E94D-E396-44D0-A1EFAA6C71C0}"/>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19" name="Freeform 418">
                <a:extLst>
                  <a:ext uri="{FF2B5EF4-FFF2-40B4-BE49-F238E27FC236}">
                    <a16:creationId xmlns:a16="http://schemas.microsoft.com/office/drawing/2014/main" id="{7C5E88C7-82FC-F40F-E583-F8EFF863DD3C}"/>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20" name="Freeform 419">
                <a:extLst>
                  <a:ext uri="{FF2B5EF4-FFF2-40B4-BE49-F238E27FC236}">
                    <a16:creationId xmlns:a16="http://schemas.microsoft.com/office/drawing/2014/main" id="{23B2A30E-CF58-AC2A-6B2C-851EAF4C4E78}"/>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21" name="Freeform 420">
                <a:extLst>
                  <a:ext uri="{FF2B5EF4-FFF2-40B4-BE49-F238E27FC236}">
                    <a16:creationId xmlns:a16="http://schemas.microsoft.com/office/drawing/2014/main" id="{2F34925D-9256-087C-1C46-F928159D4A0A}"/>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22" name="Freeform 421">
                <a:extLst>
                  <a:ext uri="{FF2B5EF4-FFF2-40B4-BE49-F238E27FC236}">
                    <a16:creationId xmlns:a16="http://schemas.microsoft.com/office/drawing/2014/main" id="{2EA7554D-D8E1-DA09-D8E6-1FF2EC76F27F}"/>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23" name="Freeform 422">
                <a:extLst>
                  <a:ext uri="{FF2B5EF4-FFF2-40B4-BE49-F238E27FC236}">
                    <a16:creationId xmlns:a16="http://schemas.microsoft.com/office/drawing/2014/main" id="{D07E968C-0954-9B09-ED4E-7FC87430BF2D}"/>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396" name="Oval 395">
              <a:extLst>
                <a:ext uri="{FF2B5EF4-FFF2-40B4-BE49-F238E27FC236}">
                  <a16:creationId xmlns:a16="http://schemas.microsoft.com/office/drawing/2014/main" id="{AB58EB19-219B-65B7-D5CB-AF6AB3A83692}"/>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7" name="Oval 396">
              <a:extLst>
                <a:ext uri="{FF2B5EF4-FFF2-40B4-BE49-F238E27FC236}">
                  <a16:creationId xmlns:a16="http://schemas.microsoft.com/office/drawing/2014/main" id="{263D16C6-72AC-D6DC-C51E-B996F3C781CD}"/>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a:extLst>
              <a:ext uri="{FF2B5EF4-FFF2-40B4-BE49-F238E27FC236}">
                <a16:creationId xmlns:a16="http://schemas.microsoft.com/office/drawing/2014/main" id="{1DF0D57E-D76F-0849-3B08-66596B35C38E}"/>
              </a:ext>
            </a:extLst>
          </p:cNvPr>
          <p:cNvSpPr txBox="1"/>
          <p:nvPr/>
        </p:nvSpPr>
        <p:spPr>
          <a:xfrm>
            <a:off x="9072748" y="6044540"/>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78591DA7-9E06-6371-B563-1444A0F16A2A}"/>
              </a:ext>
            </a:extLst>
          </p:cNvPr>
          <p:cNvSpPr txBox="1"/>
          <p:nvPr/>
        </p:nvSpPr>
        <p:spPr>
          <a:xfrm>
            <a:off x="-957431" y="4077148"/>
            <a:ext cx="184731" cy="369332"/>
          </a:xfrm>
          <a:prstGeom prst="rect">
            <a:avLst/>
          </a:prstGeom>
          <a:noFill/>
        </p:spPr>
        <p:txBody>
          <a:bodyPr wrap="none" rtlCol="0">
            <a:spAutoFit/>
          </a:bodyPr>
          <a:lstStyle/>
          <a:p>
            <a:endParaRPr lang="en-US" dirty="0"/>
          </a:p>
        </p:txBody>
      </p:sp>
      <p:sp>
        <p:nvSpPr>
          <p:cNvPr id="25" name="Slide Number Placeholder 4">
            <a:extLst>
              <a:ext uri="{FF2B5EF4-FFF2-40B4-BE49-F238E27FC236}">
                <a16:creationId xmlns:a16="http://schemas.microsoft.com/office/drawing/2014/main" id="{CD0BE1F3-5ADD-53B5-6396-DD58A3FC1726}"/>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chemeClr val="bg1">
                    <a:alpha val="19000"/>
                  </a:scheme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32</a:t>
            </a:fld>
            <a:endParaRPr kumimoji="0" lang="en-US" sz="700" b="0" i="0" u="none" strike="noStrike" kern="1200" cap="none" spc="0" normalizeH="0" baseline="0" noProof="0" dirty="0">
              <a:ln>
                <a:noFill/>
              </a:ln>
              <a:solidFill>
                <a:schemeClr val="bg1">
                  <a:alpha val="19000"/>
                </a:schemeClr>
              </a:solidFill>
              <a:effectLst/>
              <a:uLnTx/>
              <a:uFillTx/>
              <a:latin typeface="Poppins" pitchFamily="2" charset="77"/>
              <a:cs typeface="Poppins" pitchFamily="2" charset="77"/>
              <a:sym typeface="Poppins"/>
            </a:endParaRPr>
          </a:p>
        </p:txBody>
      </p:sp>
      <p:pic>
        <p:nvPicPr>
          <p:cNvPr id="74" name="Picture 73" descr="A blue and black logo&#10;&#10;Description automatically generated">
            <a:extLst>
              <a:ext uri="{FF2B5EF4-FFF2-40B4-BE49-F238E27FC236}">
                <a16:creationId xmlns:a16="http://schemas.microsoft.com/office/drawing/2014/main" id="{23BD4F44-7106-B080-1A13-A292A337AA12}"/>
              </a:ext>
            </a:extLst>
          </p:cNvPr>
          <p:cNvPicPr>
            <a:picLocks noChangeAspect="1"/>
          </p:cNvPicPr>
          <p:nvPr/>
        </p:nvPicPr>
        <p:blipFill>
          <a:blip r:embed="rId3"/>
          <a:stretch>
            <a:fillRect/>
          </a:stretch>
        </p:blipFill>
        <p:spPr>
          <a:xfrm>
            <a:off x="6495752" y="331145"/>
            <a:ext cx="897270" cy="256160"/>
          </a:xfrm>
          <a:prstGeom prst="rect">
            <a:avLst/>
          </a:prstGeom>
        </p:spPr>
      </p:pic>
      <p:cxnSp>
        <p:nvCxnSpPr>
          <p:cNvPr id="3" name="Straight Connector 2">
            <a:extLst>
              <a:ext uri="{FF2B5EF4-FFF2-40B4-BE49-F238E27FC236}">
                <a16:creationId xmlns:a16="http://schemas.microsoft.com/office/drawing/2014/main" id="{E6FB5EC5-1F91-19CD-7E0D-7124A98986B1}"/>
              </a:ext>
            </a:extLst>
          </p:cNvPr>
          <p:cNvCxnSpPr>
            <a:cxnSpLocks/>
          </p:cNvCxnSpPr>
          <p:nvPr/>
        </p:nvCxnSpPr>
        <p:spPr>
          <a:xfrm>
            <a:off x="0" y="490497"/>
            <a:ext cx="503211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35A2A8F8-D72B-B8AB-5F65-44D12F694F53}"/>
              </a:ext>
            </a:extLst>
          </p:cNvPr>
          <p:cNvSpPr txBox="1">
            <a:spLocks/>
          </p:cNvSpPr>
          <p:nvPr/>
        </p:nvSpPr>
        <p:spPr>
          <a:xfrm>
            <a:off x="495300" y="241591"/>
            <a:ext cx="4565933"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a:t>
            </a:r>
            <a:endParaRPr lang="en-US" sz="600" b="1" spc="40" dirty="0">
              <a:solidFill>
                <a:schemeClr val="accent6"/>
              </a:solidFill>
              <a:latin typeface="Poppins" pitchFamily="2" charset="77"/>
              <a:cs typeface="Poppins" pitchFamily="2" charset="77"/>
            </a:endParaRPr>
          </a:p>
        </p:txBody>
      </p:sp>
      <p:sp>
        <p:nvSpPr>
          <p:cNvPr id="6" name="Oval 5">
            <a:extLst>
              <a:ext uri="{FF2B5EF4-FFF2-40B4-BE49-F238E27FC236}">
                <a16:creationId xmlns:a16="http://schemas.microsoft.com/office/drawing/2014/main" id="{EA585A1D-C825-0775-C894-F1F1355B0A89}"/>
              </a:ext>
            </a:extLst>
          </p:cNvPr>
          <p:cNvSpPr/>
          <p:nvPr/>
        </p:nvSpPr>
        <p:spPr>
          <a:xfrm>
            <a:off x="-7035687" y="6822959"/>
            <a:ext cx="57510" cy="57510"/>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TextBox 379">
            <a:extLst>
              <a:ext uri="{FF2B5EF4-FFF2-40B4-BE49-F238E27FC236}">
                <a16:creationId xmlns:a16="http://schemas.microsoft.com/office/drawing/2014/main" id="{3E16BF9E-7E05-4641-46CB-F7176442180C}"/>
              </a:ext>
            </a:extLst>
          </p:cNvPr>
          <p:cNvSpPr txBox="1"/>
          <p:nvPr/>
        </p:nvSpPr>
        <p:spPr>
          <a:xfrm>
            <a:off x="475905" y="766437"/>
            <a:ext cx="3567797" cy="1097736"/>
          </a:xfrm>
          <a:prstGeom prst="rect">
            <a:avLst/>
          </a:prstGeom>
          <a:noFill/>
        </p:spPr>
        <p:txBody>
          <a:bodyPr wrap="square" lIns="0">
            <a:spAutoFit/>
          </a:bodyPr>
          <a:lstStyle/>
          <a:p>
            <a:pPr marL="0" marR="0" lvl="0" indent="0" defTabSz="457200" rtl="0" eaLnBrk="1" fontAlgn="auto" latinLnBrk="0" hangingPunct="1">
              <a:lnSpc>
                <a:spcPct val="80000"/>
              </a:lnSpc>
              <a:spcBef>
                <a:spcPts val="0"/>
              </a:spcBef>
              <a:spcAft>
                <a:spcPts val="0"/>
              </a:spcAft>
              <a:buClrTx/>
              <a:buSzTx/>
              <a:buFontTx/>
              <a:buNone/>
              <a:tabLst/>
              <a:defRPr/>
            </a:pPr>
            <a:r>
              <a:rPr kumimoji="0" lang="en-US" sz="4000" u="none" strike="noStrike" kern="1200" cap="none" spc="0" normalizeH="0" baseline="0" noProof="0" dirty="0" err="1">
                <a:ln>
                  <a:noFill/>
                </a:ln>
                <a:solidFill>
                  <a:schemeClr val="accent1"/>
                </a:solidFill>
                <a:effectLst/>
                <a:uLnTx/>
                <a:uFillTx/>
                <a:latin typeface="Poppins Light" pitchFamily="2" charset="77"/>
                <a:cs typeface="Poppins Light" pitchFamily="2" charset="77"/>
              </a:rPr>
              <a:t>Kategori</a:t>
            </a:r>
            <a:r>
              <a:rPr kumimoji="0" lang="en-US" sz="4000" u="none" strike="noStrike" kern="1200" cap="none" spc="0" normalizeH="0" baseline="0" noProof="0" dirty="0">
                <a:ln>
                  <a:noFill/>
                </a:ln>
                <a:solidFill>
                  <a:schemeClr val="accent1"/>
                </a:solidFill>
                <a:effectLst/>
                <a:uLnTx/>
                <a:uFillTx/>
                <a:latin typeface="Poppins Light" pitchFamily="2" charset="77"/>
                <a:cs typeface="Poppins Light" pitchFamily="2" charset="77"/>
              </a:rPr>
              <a:t> </a:t>
            </a:r>
            <a:r>
              <a:rPr kumimoji="0" lang="en-US" sz="4000" u="none" strike="noStrike" kern="1200" cap="none" spc="0" normalizeH="0" baseline="0" noProof="0" dirty="0" err="1">
                <a:ln>
                  <a:noFill/>
                </a:ln>
                <a:effectLst/>
                <a:uLnTx/>
                <a:uFillTx/>
                <a:latin typeface="Poppins Light" pitchFamily="2" charset="77"/>
                <a:cs typeface="Poppins Light" pitchFamily="2" charset="77"/>
              </a:rPr>
              <a:t>Bilgisi</a:t>
            </a:r>
            <a:endParaRPr kumimoji="0" lang="en-US" sz="4000" u="none" strike="noStrike" kern="1200" cap="none" spc="0" normalizeH="0" baseline="0" noProof="0" dirty="0">
              <a:ln>
                <a:noFill/>
              </a:ln>
              <a:effectLst/>
              <a:uLnTx/>
              <a:uFillTx/>
              <a:latin typeface="Poppins Light" pitchFamily="2" charset="77"/>
              <a:cs typeface="Poppins Light" pitchFamily="2" charset="77"/>
            </a:endParaRPr>
          </a:p>
        </p:txBody>
      </p:sp>
      <p:sp>
        <p:nvSpPr>
          <p:cNvPr id="381" name="TextBox 380">
            <a:extLst>
              <a:ext uri="{FF2B5EF4-FFF2-40B4-BE49-F238E27FC236}">
                <a16:creationId xmlns:a16="http://schemas.microsoft.com/office/drawing/2014/main" id="{DAC08D00-2938-3280-86A1-75C2722D4463}"/>
              </a:ext>
            </a:extLst>
          </p:cNvPr>
          <p:cNvSpPr txBox="1"/>
          <p:nvPr/>
        </p:nvSpPr>
        <p:spPr>
          <a:xfrm>
            <a:off x="585586" y="7888927"/>
            <a:ext cx="4208836" cy="1281889"/>
          </a:xfrm>
          <a:prstGeom prst="rect">
            <a:avLst/>
          </a:prstGeom>
          <a:noFill/>
        </p:spPr>
        <p:txBody>
          <a:bodyPr wrap="square" lIns="0" tIns="0" rIns="0" bIns="0" anchor="t">
            <a:spAutoFit/>
          </a:bodyPr>
          <a:lstStyle/>
          <a:p>
            <a:pPr>
              <a:lnSpc>
                <a:spcPct val="120000"/>
              </a:lnSpc>
              <a:defRPr/>
            </a:pP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Geçtiğimiz</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yıl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boyunca</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GroupM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çalışanları</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ve</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yatırım</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verilerinin</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yanı</a:t>
            </a:r>
            <a:r>
              <a:rPr kumimoji="0" lang="tr-TR" sz="1400" u="none" strike="noStrike" kern="1200" cap="none" spc="0" normalizeH="0" baseline="0" noProof="0" dirty="0">
                <a:ln>
                  <a:noFill/>
                </a:ln>
                <a:effectLst/>
                <a:uLnTx/>
                <a:uFillTx/>
                <a:latin typeface="Poppins" pitchFamily="2" charset="77"/>
                <a:cs typeface="Poppins" pitchFamily="2" charset="77"/>
                <a:sym typeface="Poppins"/>
              </a:rPr>
              <a:t>nda</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kamuya</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açık</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mali</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b="1" u="none" strike="noStrike" kern="1200" cap="none" spc="0" normalizeH="0" baseline="0" noProof="0" dirty="0" err="1">
                <a:ln>
                  <a:noFill/>
                </a:ln>
                <a:effectLst/>
                <a:uLnTx/>
                <a:uFillTx/>
                <a:latin typeface="Poppins" pitchFamily="2" charset="77"/>
                <a:cs typeface="Poppins" pitchFamily="2" charset="77"/>
                <a:sym typeface="Poppins"/>
              </a:rPr>
              <a:t>verilerin</a:t>
            </a:r>
            <a:r>
              <a:rPr kumimoji="0" lang="en-US" sz="1400" b="1"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b="1" u="none" strike="noStrike" kern="1200" cap="none" spc="0" normalizeH="0" baseline="0" noProof="0" dirty="0" err="1">
                <a:ln>
                  <a:noFill/>
                </a:ln>
                <a:effectLst/>
                <a:uLnTx/>
                <a:uFillTx/>
                <a:latin typeface="Poppins" pitchFamily="2" charset="77"/>
                <a:cs typeface="Poppins" pitchFamily="2" charset="77"/>
                <a:sym typeface="Poppins"/>
              </a:rPr>
              <a:t>kolektif</a:t>
            </a:r>
            <a:r>
              <a:rPr kumimoji="0" lang="en-US" sz="1400" b="1"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b="1" u="none" strike="noStrike" kern="1200" cap="none" spc="0" normalizeH="0" baseline="0" noProof="0" dirty="0" err="1">
                <a:ln>
                  <a:noFill/>
                </a:ln>
                <a:effectLst/>
                <a:uLnTx/>
                <a:uFillTx/>
                <a:latin typeface="Poppins" pitchFamily="2" charset="77"/>
                <a:cs typeface="Poppins" pitchFamily="2" charset="77"/>
                <a:sym typeface="Poppins"/>
              </a:rPr>
              <a:t>bilgisine</a:t>
            </a:r>
            <a:r>
              <a:rPr kumimoji="0" lang="en-US" sz="1400" b="1"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dayalı</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olarak</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daha</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fazla</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reklamveren</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kategorisi</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odaklı</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a:t>
            </a:r>
            <a:r>
              <a:rPr kumimoji="0" lang="tr-TR" sz="1400" u="none" strike="noStrike" kern="1200" cap="none" spc="0" normalizeH="0" baseline="0" noProof="0" dirty="0">
                <a:ln>
                  <a:noFill/>
                </a:ln>
                <a:effectLst/>
                <a:uLnTx/>
                <a:uFillTx/>
                <a:latin typeface="Poppins" pitchFamily="2" charset="77"/>
                <a:cs typeface="Poppins" pitchFamily="2" charset="77"/>
                <a:sym typeface="Poppins"/>
              </a:rPr>
              <a:t>içgörü </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ve </a:t>
            </a:r>
            <a:r>
              <a:rPr kumimoji="0" lang="tr-TR" sz="1400" u="none" strike="noStrike" kern="1200" cap="none" spc="0" normalizeH="0" baseline="0" noProof="0" dirty="0">
                <a:ln>
                  <a:noFill/>
                </a:ln>
                <a:effectLst/>
                <a:uLnTx/>
                <a:uFillTx/>
                <a:latin typeface="Poppins" pitchFamily="2" charset="77"/>
                <a:cs typeface="Poppins" pitchFamily="2" charset="77"/>
                <a:sym typeface="Poppins"/>
              </a:rPr>
              <a:t>tahminleme</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 </a:t>
            </a:r>
            <a:r>
              <a:rPr kumimoji="0" lang="en-US" sz="1400" u="none" strike="noStrike" kern="1200" cap="none" spc="0" normalizeH="0" baseline="0" noProof="0" dirty="0" err="1">
                <a:ln>
                  <a:noFill/>
                </a:ln>
                <a:effectLst/>
                <a:uLnTx/>
                <a:uFillTx/>
                <a:latin typeface="Poppins" pitchFamily="2" charset="77"/>
                <a:cs typeface="Poppins" pitchFamily="2" charset="77"/>
                <a:sym typeface="Poppins"/>
              </a:rPr>
              <a:t>ekle</a:t>
            </a:r>
            <a:r>
              <a:rPr kumimoji="0" lang="tr-TR" sz="1400" u="none" strike="noStrike" kern="1200" cap="none" spc="0" normalizeH="0" baseline="0" noProof="0" dirty="0">
                <a:ln>
                  <a:noFill/>
                </a:ln>
                <a:effectLst/>
                <a:uLnTx/>
                <a:uFillTx/>
                <a:latin typeface="Poppins" pitchFamily="2" charset="77"/>
                <a:cs typeface="Poppins" pitchFamily="2" charset="77"/>
                <a:sym typeface="Poppins"/>
              </a:rPr>
              <a:t>ndi</a:t>
            </a:r>
            <a:r>
              <a:rPr kumimoji="0" lang="en-US" sz="1400" u="none" strike="noStrike" kern="1200" cap="none" spc="0" normalizeH="0" baseline="0" noProof="0" dirty="0">
                <a:ln>
                  <a:noFill/>
                </a:ln>
                <a:effectLst/>
                <a:uLnTx/>
                <a:uFillTx/>
                <a:latin typeface="Poppins" pitchFamily="2" charset="77"/>
                <a:cs typeface="Poppins" pitchFamily="2" charset="77"/>
                <a:sym typeface="Poppins"/>
              </a:rPr>
              <a:t>.</a:t>
            </a:r>
          </a:p>
        </p:txBody>
      </p:sp>
      <p:grpSp>
        <p:nvGrpSpPr>
          <p:cNvPr id="382" name="Group 381">
            <a:extLst>
              <a:ext uri="{FF2B5EF4-FFF2-40B4-BE49-F238E27FC236}">
                <a16:creationId xmlns:a16="http://schemas.microsoft.com/office/drawing/2014/main" id="{22546669-038F-731A-7EFC-55EB3841E6B1}"/>
              </a:ext>
            </a:extLst>
          </p:cNvPr>
          <p:cNvGrpSpPr/>
          <p:nvPr/>
        </p:nvGrpSpPr>
        <p:grpSpPr>
          <a:xfrm>
            <a:off x="5266838" y="1691683"/>
            <a:ext cx="2020201" cy="1004702"/>
            <a:chOff x="2005009" y="867598"/>
            <a:chExt cx="2020201" cy="1004702"/>
          </a:xfrm>
        </p:grpSpPr>
        <p:sp>
          <p:nvSpPr>
            <p:cNvPr id="383" name="Rectangle 382">
              <a:extLst>
                <a:ext uri="{FF2B5EF4-FFF2-40B4-BE49-F238E27FC236}">
                  <a16:creationId xmlns:a16="http://schemas.microsoft.com/office/drawing/2014/main" id="{1F182778-85BB-7847-E978-A13D8335D17F}"/>
                </a:ext>
              </a:extLst>
            </p:cNvPr>
            <p:cNvSpPr/>
            <p:nvPr/>
          </p:nvSpPr>
          <p:spPr>
            <a:xfrm>
              <a:off x="2585193" y="867598"/>
              <a:ext cx="920268" cy="92026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84" name="TextBox 383">
              <a:extLst>
                <a:ext uri="{FF2B5EF4-FFF2-40B4-BE49-F238E27FC236}">
                  <a16:creationId xmlns:a16="http://schemas.microsoft.com/office/drawing/2014/main" id="{5D1F3C26-5878-5C9A-0E19-249B81AF56EC}"/>
                </a:ext>
              </a:extLst>
            </p:cNvPr>
            <p:cNvSpPr txBox="1"/>
            <p:nvPr/>
          </p:nvSpPr>
          <p:spPr>
            <a:xfrm>
              <a:off x="2673824" y="902552"/>
              <a:ext cx="486254" cy="307777"/>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kumimoji="0" lang="en-US" sz="1400" b="0" i="0" u="none" strike="noStrike" kern="1200" cap="none" normalizeH="0" noProof="0" dirty="0">
                  <a:ln>
                    <a:noFill/>
                  </a:ln>
                  <a:effectLst/>
                  <a:uLnTx/>
                  <a:uFillTx/>
                  <a:latin typeface="Poppins Light" pitchFamily="2" charset="77"/>
                  <a:ea typeface="+mn-ea"/>
                  <a:cs typeface="Poppins Light" pitchFamily="2" charset="77"/>
                </a:rPr>
                <a:t>11</a:t>
              </a:r>
            </a:p>
          </p:txBody>
        </p:sp>
        <p:sp>
          <p:nvSpPr>
            <p:cNvPr id="385" name="TextBox 384">
              <a:extLst>
                <a:ext uri="{FF2B5EF4-FFF2-40B4-BE49-F238E27FC236}">
                  <a16:creationId xmlns:a16="http://schemas.microsoft.com/office/drawing/2014/main" id="{C687FF5E-DEE7-2172-D0C7-5779599865F0}"/>
                </a:ext>
              </a:extLst>
            </p:cNvPr>
            <p:cNvSpPr txBox="1"/>
            <p:nvPr/>
          </p:nvSpPr>
          <p:spPr>
            <a:xfrm>
              <a:off x="2650721" y="1075355"/>
              <a:ext cx="511641" cy="52322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800" b="0" i="0" u="none" strike="noStrike" kern="1200" cap="none" normalizeH="0" noProof="0" dirty="0">
                  <a:ln>
                    <a:noFill/>
                  </a:ln>
                  <a:effectLst/>
                  <a:uLnTx/>
                  <a:uFillTx/>
                  <a:latin typeface="Poppins Light" pitchFamily="2" charset="77"/>
                  <a:ea typeface="+mn-ea"/>
                  <a:cs typeface="Poppins Light" pitchFamily="2" charset="77"/>
                </a:rPr>
                <a:t>Ci</a:t>
              </a:r>
            </a:p>
          </p:txBody>
        </p:sp>
        <p:grpSp>
          <p:nvGrpSpPr>
            <p:cNvPr id="386" name="Group 385">
              <a:extLst>
                <a:ext uri="{FF2B5EF4-FFF2-40B4-BE49-F238E27FC236}">
                  <a16:creationId xmlns:a16="http://schemas.microsoft.com/office/drawing/2014/main" id="{EF38FE13-11B2-D9C4-A182-150D95A7B0A2}"/>
                </a:ext>
              </a:extLst>
            </p:cNvPr>
            <p:cNvGrpSpPr/>
            <p:nvPr/>
          </p:nvGrpSpPr>
          <p:grpSpPr>
            <a:xfrm>
              <a:off x="2005009" y="923673"/>
              <a:ext cx="2020201" cy="948627"/>
              <a:chOff x="2005009" y="923673"/>
              <a:chExt cx="2020201" cy="948627"/>
            </a:xfrm>
          </p:grpSpPr>
          <p:sp>
            <p:nvSpPr>
              <p:cNvPr id="388" name="TextBox 387">
                <a:extLst>
                  <a:ext uri="{FF2B5EF4-FFF2-40B4-BE49-F238E27FC236}">
                    <a16:creationId xmlns:a16="http://schemas.microsoft.com/office/drawing/2014/main" id="{24B5A62E-1EFC-DB1F-3CC0-19F3FDC0A430}"/>
                  </a:ext>
                </a:extLst>
              </p:cNvPr>
              <p:cNvSpPr txBox="1"/>
              <p:nvPr/>
            </p:nvSpPr>
            <p:spPr>
              <a:xfrm>
                <a:off x="2005009" y="923673"/>
                <a:ext cx="346736" cy="20005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700" dirty="0" err="1">
                    <a:latin typeface="Poppins Light" pitchFamily="2" charset="77"/>
                    <a:cs typeface="Poppins Light" pitchFamily="2" charset="77"/>
                  </a:rPr>
                  <a:t>Sayfa</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389" name="Straight Arrow Connector 388">
                <a:extLst>
                  <a:ext uri="{FF2B5EF4-FFF2-40B4-BE49-F238E27FC236}">
                    <a16:creationId xmlns:a16="http://schemas.microsoft.com/office/drawing/2014/main" id="{13B2612B-5114-2959-383D-CCC56F331AA1}"/>
                  </a:ext>
                </a:extLst>
              </p:cNvPr>
              <p:cNvCxnSpPr>
                <a:cxnSpLocks/>
              </p:cNvCxnSpPr>
              <p:nvPr/>
            </p:nvCxnSpPr>
            <p:spPr>
              <a:xfrm>
                <a:off x="2351744" y="1017963"/>
                <a:ext cx="184863"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390" name="TextBox 389">
                <a:extLst>
                  <a:ext uri="{FF2B5EF4-FFF2-40B4-BE49-F238E27FC236}">
                    <a16:creationId xmlns:a16="http://schemas.microsoft.com/office/drawing/2014/main" id="{798E0360-F456-BEFF-D552-F0DABE871ACF}"/>
                  </a:ext>
                </a:extLst>
              </p:cNvPr>
              <p:cNvSpPr txBox="1"/>
              <p:nvPr/>
            </p:nvSpPr>
            <p:spPr>
              <a:xfrm>
                <a:off x="3603278" y="1291223"/>
                <a:ext cx="421932" cy="307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Bölüm</a:t>
                </a:r>
                <a:b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b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sembolü</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391" name="Straight Arrow Connector 390">
                <a:extLst>
                  <a:ext uri="{FF2B5EF4-FFF2-40B4-BE49-F238E27FC236}">
                    <a16:creationId xmlns:a16="http://schemas.microsoft.com/office/drawing/2014/main" id="{B5003CA3-4744-27AE-1DBA-25CF781FF408}"/>
                  </a:ext>
                </a:extLst>
              </p:cNvPr>
              <p:cNvCxnSpPr>
                <a:cxnSpLocks/>
              </p:cNvCxnSpPr>
              <p:nvPr/>
            </p:nvCxnSpPr>
            <p:spPr>
              <a:xfrm flipH="1">
                <a:off x="3218688" y="1387308"/>
                <a:ext cx="345097"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392" name="TextBox 391">
                <a:extLst>
                  <a:ext uri="{FF2B5EF4-FFF2-40B4-BE49-F238E27FC236}">
                    <a16:creationId xmlns:a16="http://schemas.microsoft.com/office/drawing/2014/main" id="{CA7E86CD-7D24-90A1-462F-52A268456CD3}"/>
                  </a:ext>
                </a:extLst>
              </p:cNvPr>
              <p:cNvSpPr txBox="1"/>
              <p:nvPr/>
            </p:nvSpPr>
            <p:spPr>
              <a:xfrm>
                <a:off x="3598078" y="1564523"/>
                <a:ext cx="409163" cy="307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Bölüm</a:t>
                </a:r>
                <a:b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b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Adı</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393" name="Straight Arrow Connector 392">
                <a:extLst>
                  <a:ext uri="{FF2B5EF4-FFF2-40B4-BE49-F238E27FC236}">
                    <a16:creationId xmlns:a16="http://schemas.microsoft.com/office/drawing/2014/main" id="{901EF68F-E666-EAB9-E7D9-5A8D5B86840A}"/>
                  </a:ext>
                </a:extLst>
              </p:cNvPr>
              <p:cNvCxnSpPr>
                <a:cxnSpLocks/>
              </p:cNvCxnSpPr>
              <p:nvPr/>
            </p:nvCxnSpPr>
            <p:spPr>
              <a:xfrm flipH="1">
                <a:off x="3312748" y="1656988"/>
                <a:ext cx="238131"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grpSp>
        <p:sp>
          <p:nvSpPr>
            <p:cNvPr id="387" name="TextBox 386">
              <a:extLst>
                <a:ext uri="{FF2B5EF4-FFF2-40B4-BE49-F238E27FC236}">
                  <a16:creationId xmlns:a16="http://schemas.microsoft.com/office/drawing/2014/main" id="{3E74F364-3ED9-CE20-854B-94F132760540}"/>
                </a:ext>
              </a:extLst>
            </p:cNvPr>
            <p:cNvSpPr txBox="1"/>
            <p:nvPr/>
          </p:nvSpPr>
          <p:spPr>
            <a:xfrm>
              <a:off x="2669086" y="1443111"/>
              <a:ext cx="639151"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800" u="none" strike="noStrike" kern="1200" cap="none" normalizeH="0" baseline="0" noProof="0" dirty="0" err="1">
                  <a:ln>
                    <a:noFill/>
                  </a:ln>
                  <a:effectLst/>
                  <a:uLnTx/>
                  <a:uFillTx/>
                  <a:latin typeface="Poppins" pitchFamily="2" charset="77"/>
                  <a:cs typeface="Poppins" pitchFamily="2" charset="77"/>
                </a:rPr>
                <a:t>Kategori</a:t>
              </a:r>
              <a:r>
                <a:rPr kumimoji="0" lang="en-US" sz="800" u="none" strike="noStrike" kern="1200" cap="none" normalizeH="0" baseline="0" noProof="0" dirty="0">
                  <a:ln>
                    <a:noFill/>
                  </a:ln>
                  <a:effectLst/>
                  <a:uLnTx/>
                  <a:uFillTx/>
                  <a:latin typeface="Poppins" pitchFamily="2" charset="77"/>
                  <a:cs typeface="Poppins" pitchFamily="2" charset="77"/>
                </a:rPr>
                <a:t> </a:t>
              </a:r>
              <a:br>
                <a:rPr kumimoji="0" lang="en-US" sz="800" u="none" strike="noStrike" kern="1200" cap="none" normalizeH="0" baseline="0" noProof="0" dirty="0">
                  <a:ln>
                    <a:noFill/>
                  </a:ln>
                  <a:effectLst/>
                  <a:uLnTx/>
                  <a:uFillTx/>
                  <a:latin typeface="Poppins" pitchFamily="2" charset="77"/>
                  <a:cs typeface="Poppins" pitchFamily="2" charset="77"/>
                </a:rPr>
              </a:br>
              <a:r>
                <a:rPr kumimoji="0" lang="en-US" sz="800" u="none" strike="noStrike" kern="1200" cap="none" normalizeH="0" baseline="0" noProof="0" dirty="0" err="1">
                  <a:ln>
                    <a:noFill/>
                  </a:ln>
                  <a:effectLst/>
                  <a:uLnTx/>
                  <a:uFillTx/>
                  <a:latin typeface="Poppins" pitchFamily="2" charset="77"/>
                  <a:cs typeface="Poppins" pitchFamily="2" charset="77"/>
                </a:rPr>
                <a:t>Bilgisi</a:t>
              </a:r>
              <a:endParaRPr kumimoji="0" lang="en-US" sz="800" u="none" strike="noStrike" kern="1200" cap="none" normalizeH="0" baseline="30000" noProof="0" dirty="0">
                <a:ln>
                  <a:noFill/>
                </a:ln>
                <a:effectLst/>
                <a:uLnTx/>
                <a:uFillTx/>
                <a:latin typeface="Poppins" pitchFamily="2" charset="77"/>
                <a:cs typeface="Poppins" pitchFamily="2" charset="77"/>
              </a:endParaRPr>
            </a:p>
          </p:txBody>
        </p:sp>
      </p:grpSp>
      <p:grpSp>
        <p:nvGrpSpPr>
          <p:cNvPr id="450" name="Group 449">
            <a:extLst>
              <a:ext uri="{FF2B5EF4-FFF2-40B4-BE49-F238E27FC236}">
                <a16:creationId xmlns:a16="http://schemas.microsoft.com/office/drawing/2014/main" id="{2D21FEBB-A629-55D1-5370-9BE4949B35C2}"/>
              </a:ext>
            </a:extLst>
          </p:cNvPr>
          <p:cNvGrpSpPr/>
          <p:nvPr/>
        </p:nvGrpSpPr>
        <p:grpSpPr>
          <a:xfrm rot="10800000">
            <a:off x="-1038576" y="6583279"/>
            <a:ext cx="3931004" cy="1948458"/>
            <a:chOff x="-106788" y="476791"/>
            <a:chExt cx="3931004" cy="1948458"/>
          </a:xfrm>
        </p:grpSpPr>
        <p:grpSp>
          <p:nvGrpSpPr>
            <p:cNvPr id="451" name="Group 450">
              <a:extLst>
                <a:ext uri="{FF2B5EF4-FFF2-40B4-BE49-F238E27FC236}">
                  <a16:creationId xmlns:a16="http://schemas.microsoft.com/office/drawing/2014/main" id="{5FF7C04F-727A-E8A2-A7C5-A82708BE37A1}"/>
                </a:ext>
              </a:extLst>
            </p:cNvPr>
            <p:cNvGrpSpPr/>
            <p:nvPr/>
          </p:nvGrpSpPr>
          <p:grpSpPr>
            <a:xfrm>
              <a:off x="-106788" y="476791"/>
              <a:ext cx="3837088" cy="1948458"/>
              <a:chOff x="9259935" y="0"/>
              <a:chExt cx="6114663" cy="3104985"/>
            </a:xfrm>
          </p:grpSpPr>
          <p:sp>
            <p:nvSpPr>
              <p:cNvPr id="454" name="Freeform 453">
                <a:extLst>
                  <a:ext uri="{FF2B5EF4-FFF2-40B4-BE49-F238E27FC236}">
                    <a16:creationId xmlns:a16="http://schemas.microsoft.com/office/drawing/2014/main" id="{ABD0523B-DE6B-08D4-EAFD-A2A6803D1839}"/>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55" name="Freeform 454">
                <a:extLst>
                  <a:ext uri="{FF2B5EF4-FFF2-40B4-BE49-F238E27FC236}">
                    <a16:creationId xmlns:a16="http://schemas.microsoft.com/office/drawing/2014/main" id="{91169284-C677-68A0-7AE6-0F5D1786F94C}"/>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56" name="Freeform 455">
                <a:extLst>
                  <a:ext uri="{FF2B5EF4-FFF2-40B4-BE49-F238E27FC236}">
                    <a16:creationId xmlns:a16="http://schemas.microsoft.com/office/drawing/2014/main" id="{781D1B57-FD6B-DB3F-734D-A760E13CB2C7}"/>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57" name="Freeform 456">
                <a:extLst>
                  <a:ext uri="{FF2B5EF4-FFF2-40B4-BE49-F238E27FC236}">
                    <a16:creationId xmlns:a16="http://schemas.microsoft.com/office/drawing/2014/main" id="{29A7C8EC-A7DB-1C04-E092-16EFB0F50EE6}"/>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58" name="Freeform 457">
                <a:extLst>
                  <a:ext uri="{FF2B5EF4-FFF2-40B4-BE49-F238E27FC236}">
                    <a16:creationId xmlns:a16="http://schemas.microsoft.com/office/drawing/2014/main" id="{50F4FC6A-4C10-F4DC-F587-5546FD9BA510}"/>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59" name="Freeform 458">
                <a:extLst>
                  <a:ext uri="{FF2B5EF4-FFF2-40B4-BE49-F238E27FC236}">
                    <a16:creationId xmlns:a16="http://schemas.microsoft.com/office/drawing/2014/main" id="{BE63C5C0-1BBD-AB7E-786A-43D17B5B8843}"/>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60" name="Freeform 459">
                <a:extLst>
                  <a:ext uri="{FF2B5EF4-FFF2-40B4-BE49-F238E27FC236}">
                    <a16:creationId xmlns:a16="http://schemas.microsoft.com/office/drawing/2014/main" id="{ADB61C91-3AFD-53E6-A5A1-C1B983B157A2}"/>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61" name="Freeform 460">
                <a:extLst>
                  <a:ext uri="{FF2B5EF4-FFF2-40B4-BE49-F238E27FC236}">
                    <a16:creationId xmlns:a16="http://schemas.microsoft.com/office/drawing/2014/main" id="{6B1A8941-61B8-92DD-D719-93DC2F2F07E3}"/>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62" name="Freeform 461">
                <a:extLst>
                  <a:ext uri="{FF2B5EF4-FFF2-40B4-BE49-F238E27FC236}">
                    <a16:creationId xmlns:a16="http://schemas.microsoft.com/office/drawing/2014/main" id="{C13E7EF4-ACEB-C94D-868E-898642F8F4DC}"/>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63" name="Freeform 462">
                <a:extLst>
                  <a:ext uri="{FF2B5EF4-FFF2-40B4-BE49-F238E27FC236}">
                    <a16:creationId xmlns:a16="http://schemas.microsoft.com/office/drawing/2014/main" id="{CC456569-20BD-4542-4274-2312543246B1}"/>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64" name="Freeform 463">
                <a:extLst>
                  <a:ext uri="{FF2B5EF4-FFF2-40B4-BE49-F238E27FC236}">
                    <a16:creationId xmlns:a16="http://schemas.microsoft.com/office/drawing/2014/main" id="{9B604D82-24F3-7608-9ABF-1521826BE30F}"/>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65" name="Freeform 464">
                <a:extLst>
                  <a:ext uri="{FF2B5EF4-FFF2-40B4-BE49-F238E27FC236}">
                    <a16:creationId xmlns:a16="http://schemas.microsoft.com/office/drawing/2014/main" id="{70439D1F-737B-25FC-E926-034687569C91}"/>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66" name="Freeform 465">
                <a:extLst>
                  <a:ext uri="{FF2B5EF4-FFF2-40B4-BE49-F238E27FC236}">
                    <a16:creationId xmlns:a16="http://schemas.microsoft.com/office/drawing/2014/main" id="{1FEE58EE-602D-00A9-7420-D18DAC0D7B6C}"/>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67" name="Freeform 466">
                <a:extLst>
                  <a:ext uri="{FF2B5EF4-FFF2-40B4-BE49-F238E27FC236}">
                    <a16:creationId xmlns:a16="http://schemas.microsoft.com/office/drawing/2014/main" id="{1654ADDF-9A3F-1230-BFC1-3E0524C97050}"/>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68" name="Freeform 467">
                <a:extLst>
                  <a:ext uri="{FF2B5EF4-FFF2-40B4-BE49-F238E27FC236}">
                    <a16:creationId xmlns:a16="http://schemas.microsoft.com/office/drawing/2014/main" id="{0AA57DA1-89EB-71A5-6714-25D39528D603}"/>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469" name="Freeform 468">
                <a:extLst>
                  <a:ext uri="{FF2B5EF4-FFF2-40B4-BE49-F238E27FC236}">
                    <a16:creationId xmlns:a16="http://schemas.microsoft.com/office/drawing/2014/main" id="{4A4A6ABF-E459-EB7E-0908-0B35182100CD}"/>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70" name="Freeform 469">
                <a:extLst>
                  <a:ext uri="{FF2B5EF4-FFF2-40B4-BE49-F238E27FC236}">
                    <a16:creationId xmlns:a16="http://schemas.microsoft.com/office/drawing/2014/main" id="{35947A54-E362-0EDB-699F-73B753EBC72C}"/>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71" name="Freeform 470">
                <a:extLst>
                  <a:ext uri="{FF2B5EF4-FFF2-40B4-BE49-F238E27FC236}">
                    <a16:creationId xmlns:a16="http://schemas.microsoft.com/office/drawing/2014/main" id="{073BD6CA-9E0E-6501-A91B-D2656580F208}"/>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72" name="Freeform 471">
                <a:extLst>
                  <a:ext uri="{FF2B5EF4-FFF2-40B4-BE49-F238E27FC236}">
                    <a16:creationId xmlns:a16="http://schemas.microsoft.com/office/drawing/2014/main" id="{E951343F-0E15-CB30-6270-E9FB4A78AC87}"/>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473" name="Freeform 472">
                <a:extLst>
                  <a:ext uri="{FF2B5EF4-FFF2-40B4-BE49-F238E27FC236}">
                    <a16:creationId xmlns:a16="http://schemas.microsoft.com/office/drawing/2014/main" id="{727734A9-1C70-8874-E151-3B743A4B50A3}"/>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74" name="Freeform 473">
                <a:extLst>
                  <a:ext uri="{FF2B5EF4-FFF2-40B4-BE49-F238E27FC236}">
                    <a16:creationId xmlns:a16="http://schemas.microsoft.com/office/drawing/2014/main" id="{B5CFD4F1-FD2A-138C-7D1D-79EFA088501C}"/>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75" name="Freeform 474">
                <a:extLst>
                  <a:ext uri="{FF2B5EF4-FFF2-40B4-BE49-F238E27FC236}">
                    <a16:creationId xmlns:a16="http://schemas.microsoft.com/office/drawing/2014/main" id="{EA9142DF-7C98-1AB0-8D05-3DEDBA074C71}"/>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76" name="Freeform 475">
                <a:extLst>
                  <a:ext uri="{FF2B5EF4-FFF2-40B4-BE49-F238E27FC236}">
                    <a16:creationId xmlns:a16="http://schemas.microsoft.com/office/drawing/2014/main" id="{6AC6EA18-311B-AFF6-5D8C-31EA6BA026EF}"/>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77" name="Freeform 476">
                <a:extLst>
                  <a:ext uri="{FF2B5EF4-FFF2-40B4-BE49-F238E27FC236}">
                    <a16:creationId xmlns:a16="http://schemas.microsoft.com/office/drawing/2014/main" id="{9FB16A76-F672-24C0-F8E8-2D0EC9256733}"/>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78" name="Freeform 477">
                <a:extLst>
                  <a:ext uri="{FF2B5EF4-FFF2-40B4-BE49-F238E27FC236}">
                    <a16:creationId xmlns:a16="http://schemas.microsoft.com/office/drawing/2014/main" id="{E5010F86-B9DA-A2C3-8633-DEB3C817D409}"/>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79" name="Freeform 478">
                <a:extLst>
                  <a:ext uri="{FF2B5EF4-FFF2-40B4-BE49-F238E27FC236}">
                    <a16:creationId xmlns:a16="http://schemas.microsoft.com/office/drawing/2014/main" id="{912E9EEB-3658-2595-E756-F6F2CACE7E49}"/>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452" name="Oval 451">
              <a:extLst>
                <a:ext uri="{FF2B5EF4-FFF2-40B4-BE49-F238E27FC236}">
                  <a16:creationId xmlns:a16="http://schemas.microsoft.com/office/drawing/2014/main" id="{F2243EA9-A8CC-F237-99E6-581DA6F83132}"/>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3" name="Oval 452">
              <a:extLst>
                <a:ext uri="{FF2B5EF4-FFF2-40B4-BE49-F238E27FC236}">
                  <a16:creationId xmlns:a16="http://schemas.microsoft.com/office/drawing/2014/main" id="{612F58A1-269D-3089-649F-0F929567107E}"/>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80" name="Slide Number Placeholder 4">
            <a:extLst>
              <a:ext uri="{FF2B5EF4-FFF2-40B4-BE49-F238E27FC236}">
                <a16:creationId xmlns:a16="http://schemas.microsoft.com/office/drawing/2014/main" id="{37E91A1B-4141-7356-2291-E662F931CC5B}"/>
              </a:ext>
            </a:extLst>
          </p:cNvPr>
          <p:cNvSpPr txBox="1">
            <a:spLocks/>
          </p:cNvSpPr>
          <p:nvPr/>
        </p:nvSpPr>
        <p:spPr>
          <a:xfrm>
            <a:off x="7301140" y="9712315"/>
            <a:ext cx="403298" cy="248425"/>
          </a:xfrm>
          <a:prstGeom prst="rect">
            <a:avLst/>
          </a:prstGeom>
          <a:noFill/>
          <a:ln>
            <a:noFill/>
          </a:ln>
        </p:spPr>
        <p:txBody>
          <a:bodyPr spcFirstLastPara="1" vert="horz" wrap="square" lIns="91425" tIns="45700" rIns="91440" bIns="45700" rtlCol="0" anchor="b" anchorCtr="0">
            <a:noAutofit/>
          </a:bodyPr>
          <a:lstStyle>
            <a:defPPr>
              <a:defRPr lang="en-US"/>
            </a:defPPr>
            <a:lvl1pPr marL="0" marR="0" lvl="0" indent="0" algn="r" defTabSz="457200" rtl="0" eaLnBrk="1" latinLnBrk="0" hangingPunct="1">
              <a:lnSpc>
                <a:spcPct val="100000"/>
              </a:lnSpc>
              <a:spcBef>
                <a:spcPts val="0"/>
              </a:spcBef>
              <a:spcAft>
                <a:spcPts val="0"/>
              </a:spcAft>
              <a:buClr>
                <a:srgbClr val="000000"/>
              </a:buClr>
              <a:buSzPts val="900"/>
              <a:buFont typeface="Arial"/>
              <a:buNone/>
              <a:defRPr sz="700" b="0" i="0" u="none" strike="noStrike" kern="1200" cap="none">
                <a:solidFill>
                  <a:schemeClr val="dk1"/>
                </a:solidFill>
                <a:latin typeface="Poppins" pitchFamily="2" charset="77"/>
                <a:ea typeface="Poppins" pitchFamily="2" charset="77"/>
                <a:cs typeface="Poppins" pitchFamily="2" charset="77"/>
                <a:sym typeface="Poppins"/>
              </a:defRPr>
            </a:lvl1pPr>
            <a:lvl2pPr marL="0" marR="0" lvl="1" indent="0" algn="r" defTabSz="457200" rtl="0" eaLnBrk="1" latinLnBrk="0" hangingPunct="1">
              <a:lnSpc>
                <a:spcPct val="100000"/>
              </a:lnSpc>
              <a:spcBef>
                <a:spcPts val="0"/>
              </a:spcBef>
              <a:spcAft>
                <a:spcPts val="0"/>
              </a:spcAft>
              <a:buClr>
                <a:srgbClr val="000000"/>
              </a:buClr>
              <a:buSzPts val="900"/>
              <a:buFont typeface="Arial"/>
              <a:buNone/>
              <a:defRPr sz="900" b="0" i="0" u="none" strike="noStrike" kern="1200" cap="none">
                <a:solidFill>
                  <a:schemeClr val="dk1"/>
                </a:solidFill>
                <a:latin typeface="Poppins"/>
                <a:ea typeface="Poppins"/>
                <a:cs typeface="Poppins"/>
                <a:sym typeface="Poppins"/>
              </a:defRPr>
            </a:lvl2pPr>
            <a:lvl3pPr marL="0" marR="0" lvl="2" indent="0" algn="r" defTabSz="457200" rtl="0" eaLnBrk="1" latinLnBrk="0" hangingPunct="1">
              <a:lnSpc>
                <a:spcPct val="100000"/>
              </a:lnSpc>
              <a:spcBef>
                <a:spcPts val="0"/>
              </a:spcBef>
              <a:spcAft>
                <a:spcPts val="0"/>
              </a:spcAft>
              <a:buClr>
                <a:srgbClr val="000000"/>
              </a:buClr>
              <a:buSzPts val="900"/>
              <a:buFont typeface="Arial"/>
              <a:buNone/>
              <a:defRPr sz="900" b="0" i="0" u="none" strike="noStrike" kern="1200" cap="none">
                <a:solidFill>
                  <a:schemeClr val="dk1"/>
                </a:solidFill>
                <a:latin typeface="Poppins"/>
                <a:ea typeface="Poppins"/>
                <a:cs typeface="Poppins"/>
                <a:sym typeface="Poppins"/>
              </a:defRPr>
            </a:lvl3pPr>
            <a:lvl4pPr marL="0" marR="0" lvl="3" indent="0" algn="r" defTabSz="457200" rtl="0" eaLnBrk="1" latinLnBrk="0" hangingPunct="1">
              <a:lnSpc>
                <a:spcPct val="100000"/>
              </a:lnSpc>
              <a:spcBef>
                <a:spcPts val="0"/>
              </a:spcBef>
              <a:spcAft>
                <a:spcPts val="0"/>
              </a:spcAft>
              <a:buClr>
                <a:srgbClr val="000000"/>
              </a:buClr>
              <a:buSzPts val="900"/>
              <a:buFont typeface="Arial"/>
              <a:buNone/>
              <a:defRPr sz="900" b="0" i="0" u="none" strike="noStrike" kern="1200" cap="none">
                <a:solidFill>
                  <a:schemeClr val="dk1"/>
                </a:solidFill>
                <a:latin typeface="Poppins"/>
                <a:ea typeface="Poppins"/>
                <a:cs typeface="Poppins"/>
                <a:sym typeface="Poppins"/>
              </a:defRPr>
            </a:lvl4pPr>
            <a:lvl5pPr marL="0" marR="0" lvl="4" indent="0" algn="r" defTabSz="457200" rtl="0" eaLnBrk="1" latinLnBrk="0" hangingPunct="1">
              <a:lnSpc>
                <a:spcPct val="100000"/>
              </a:lnSpc>
              <a:spcBef>
                <a:spcPts val="0"/>
              </a:spcBef>
              <a:spcAft>
                <a:spcPts val="0"/>
              </a:spcAft>
              <a:buClr>
                <a:srgbClr val="000000"/>
              </a:buClr>
              <a:buSzPts val="900"/>
              <a:buFont typeface="Arial"/>
              <a:buNone/>
              <a:defRPr sz="900" b="0" i="0" u="none" strike="noStrike" kern="1200" cap="none">
                <a:solidFill>
                  <a:schemeClr val="dk1"/>
                </a:solidFill>
                <a:latin typeface="Poppins"/>
                <a:ea typeface="Poppins"/>
                <a:cs typeface="Poppins"/>
                <a:sym typeface="Poppins"/>
              </a:defRPr>
            </a:lvl5pPr>
            <a:lvl6pPr marL="0" marR="0" lvl="5" indent="0" algn="r" defTabSz="457200" rtl="0" eaLnBrk="1" latinLnBrk="0" hangingPunct="1">
              <a:lnSpc>
                <a:spcPct val="100000"/>
              </a:lnSpc>
              <a:spcBef>
                <a:spcPts val="0"/>
              </a:spcBef>
              <a:spcAft>
                <a:spcPts val="0"/>
              </a:spcAft>
              <a:buClr>
                <a:srgbClr val="000000"/>
              </a:buClr>
              <a:buSzPts val="900"/>
              <a:buFont typeface="Arial"/>
              <a:buNone/>
              <a:defRPr sz="900" b="0" i="0" u="none" strike="noStrike" kern="1200" cap="none">
                <a:solidFill>
                  <a:schemeClr val="dk1"/>
                </a:solidFill>
                <a:latin typeface="Poppins"/>
                <a:ea typeface="Poppins"/>
                <a:cs typeface="Poppins"/>
                <a:sym typeface="Poppins"/>
              </a:defRPr>
            </a:lvl6pPr>
            <a:lvl7pPr marL="0" marR="0" lvl="6" indent="0" algn="r" defTabSz="457200" rtl="0" eaLnBrk="1" latinLnBrk="0" hangingPunct="1">
              <a:lnSpc>
                <a:spcPct val="100000"/>
              </a:lnSpc>
              <a:spcBef>
                <a:spcPts val="0"/>
              </a:spcBef>
              <a:spcAft>
                <a:spcPts val="0"/>
              </a:spcAft>
              <a:buClr>
                <a:srgbClr val="000000"/>
              </a:buClr>
              <a:buSzPts val="900"/>
              <a:buFont typeface="Arial"/>
              <a:buNone/>
              <a:defRPr sz="900" b="0" i="0" u="none" strike="noStrike" kern="1200" cap="none">
                <a:solidFill>
                  <a:schemeClr val="dk1"/>
                </a:solidFill>
                <a:latin typeface="Poppins"/>
                <a:ea typeface="Poppins"/>
                <a:cs typeface="Poppins"/>
                <a:sym typeface="Poppins"/>
              </a:defRPr>
            </a:lvl7pPr>
            <a:lvl8pPr marL="0" marR="0" lvl="7" indent="0" algn="r" defTabSz="457200" rtl="0" eaLnBrk="1" latinLnBrk="0" hangingPunct="1">
              <a:lnSpc>
                <a:spcPct val="100000"/>
              </a:lnSpc>
              <a:spcBef>
                <a:spcPts val="0"/>
              </a:spcBef>
              <a:spcAft>
                <a:spcPts val="0"/>
              </a:spcAft>
              <a:buClr>
                <a:srgbClr val="000000"/>
              </a:buClr>
              <a:buSzPts val="900"/>
              <a:buFont typeface="Arial"/>
              <a:buNone/>
              <a:defRPr sz="900" b="0" i="0" u="none" strike="noStrike" kern="1200" cap="none">
                <a:solidFill>
                  <a:schemeClr val="dk1"/>
                </a:solidFill>
                <a:latin typeface="Poppins"/>
                <a:ea typeface="Poppins"/>
                <a:cs typeface="Poppins"/>
                <a:sym typeface="Poppins"/>
              </a:defRPr>
            </a:lvl8pPr>
            <a:lvl9pPr marL="0" marR="0" lvl="8" indent="0" algn="r" defTabSz="457200" rtl="0" eaLnBrk="1" latinLnBrk="0" hangingPunct="1">
              <a:lnSpc>
                <a:spcPct val="100000"/>
              </a:lnSpc>
              <a:spcBef>
                <a:spcPts val="0"/>
              </a:spcBef>
              <a:spcAft>
                <a:spcPts val="0"/>
              </a:spcAft>
              <a:buClr>
                <a:srgbClr val="000000"/>
              </a:buClr>
              <a:buSzPts val="900"/>
              <a:buFont typeface="Arial"/>
              <a:buNone/>
              <a:defRPr sz="900" b="0" i="0" u="none" strike="noStrike" kern="1200" cap="none">
                <a:solidFill>
                  <a:schemeClr val="dk1"/>
                </a:solidFill>
                <a:latin typeface="Poppins"/>
                <a:ea typeface="Poppins"/>
                <a:cs typeface="Poppins"/>
                <a:sym typeface="Poppins"/>
              </a:defRPr>
            </a:lvl9pPr>
          </a:lstStyle>
          <a:p>
            <a:pPr>
              <a:defRPr/>
            </a:pPr>
            <a:fld id="{00000000-1234-1234-1234-123412341234}" type="slidenum">
              <a:rPr lang="en-US" smtClean="0">
                <a:solidFill>
                  <a:srgbClr val="092656"/>
                </a:solidFill>
              </a:rPr>
              <a:pPr>
                <a:defRPr/>
              </a:pPr>
              <a:t>32</a:t>
            </a:fld>
            <a:endParaRPr lang="en-US" dirty="0">
              <a:solidFill>
                <a:srgbClr val="092656"/>
              </a:solidFill>
            </a:endParaRPr>
          </a:p>
        </p:txBody>
      </p:sp>
      <p:grpSp>
        <p:nvGrpSpPr>
          <p:cNvPr id="481" name="Group 480">
            <a:extLst>
              <a:ext uri="{FF2B5EF4-FFF2-40B4-BE49-F238E27FC236}">
                <a16:creationId xmlns:a16="http://schemas.microsoft.com/office/drawing/2014/main" id="{212D1997-A1C1-1403-FC21-D635F3C9DBA0}"/>
              </a:ext>
            </a:extLst>
          </p:cNvPr>
          <p:cNvGrpSpPr/>
          <p:nvPr/>
        </p:nvGrpSpPr>
        <p:grpSpPr>
          <a:xfrm>
            <a:off x="534178" y="2077158"/>
            <a:ext cx="6672197" cy="6654787"/>
            <a:chOff x="565174" y="2077158"/>
            <a:chExt cx="6672197" cy="6654787"/>
          </a:xfrm>
        </p:grpSpPr>
        <p:grpSp>
          <p:nvGrpSpPr>
            <p:cNvPr id="482" name="Group 481">
              <a:extLst>
                <a:ext uri="{FF2B5EF4-FFF2-40B4-BE49-F238E27FC236}">
                  <a16:creationId xmlns:a16="http://schemas.microsoft.com/office/drawing/2014/main" id="{38CD5D50-8025-B269-6794-25C3F8C57FA8}"/>
                </a:ext>
              </a:extLst>
            </p:cNvPr>
            <p:cNvGrpSpPr/>
            <p:nvPr/>
          </p:nvGrpSpPr>
          <p:grpSpPr>
            <a:xfrm>
              <a:off x="2488273" y="4957653"/>
              <a:ext cx="915271" cy="915272"/>
              <a:chOff x="952500" y="2127266"/>
              <a:chExt cx="720326" cy="720326"/>
            </a:xfrm>
          </p:grpSpPr>
          <p:sp>
            <p:nvSpPr>
              <p:cNvPr id="593" name="Rectangle 592">
                <a:extLst>
                  <a:ext uri="{FF2B5EF4-FFF2-40B4-BE49-F238E27FC236}">
                    <a16:creationId xmlns:a16="http://schemas.microsoft.com/office/drawing/2014/main" id="{BADDC31D-3015-02B6-E88C-830D6E43A7C6}"/>
                  </a:ext>
                </a:extLst>
              </p:cNvPr>
              <p:cNvSpPr/>
              <p:nvPr/>
            </p:nvSpPr>
            <p:spPr>
              <a:xfrm>
                <a:off x="952500" y="2127266"/>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94" name="TextBox 593">
                <a:extLst>
                  <a:ext uri="{FF2B5EF4-FFF2-40B4-BE49-F238E27FC236}">
                    <a16:creationId xmlns:a16="http://schemas.microsoft.com/office/drawing/2014/main" id="{A20C93E6-D303-77B4-C72A-E4AB84D3497B}"/>
                  </a:ext>
                </a:extLst>
              </p:cNvPr>
              <p:cNvSpPr txBox="1"/>
              <p:nvPr/>
            </p:nvSpPr>
            <p:spPr>
              <a:xfrm>
                <a:off x="1012521" y="2142724"/>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33</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95" name="TextBox 594">
                <a:extLst>
                  <a:ext uri="{FF2B5EF4-FFF2-40B4-BE49-F238E27FC236}">
                    <a16:creationId xmlns:a16="http://schemas.microsoft.com/office/drawing/2014/main" id="{8EC2FE09-0172-2027-DC1D-F41C4E1B5793}"/>
                  </a:ext>
                </a:extLst>
              </p:cNvPr>
              <p:cNvSpPr txBox="1"/>
              <p:nvPr/>
            </p:nvSpPr>
            <p:spPr>
              <a:xfrm>
                <a:off x="1003793" y="2310657"/>
                <a:ext cx="592737"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CPG</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96" name="TextBox 595">
                <a:extLst>
                  <a:ext uri="{FF2B5EF4-FFF2-40B4-BE49-F238E27FC236}">
                    <a16:creationId xmlns:a16="http://schemas.microsoft.com/office/drawing/2014/main" id="{CC82E2FB-F288-0014-37C2-3EF9388AA4DE}"/>
                  </a:ext>
                </a:extLst>
              </p:cNvPr>
              <p:cNvSpPr txBox="1"/>
              <p:nvPr/>
            </p:nvSpPr>
            <p:spPr>
              <a:xfrm>
                <a:off x="1022844" y="2604707"/>
                <a:ext cx="624963" cy="242223"/>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Ambalajlı</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Tüketici</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Ürünleri</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83" name="Group 482">
              <a:extLst>
                <a:ext uri="{FF2B5EF4-FFF2-40B4-BE49-F238E27FC236}">
                  <a16:creationId xmlns:a16="http://schemas.microsoft.com/office/drawing/2014/main" id="{166CCEC2-BCD7-B641-2547-B1B6B919CD63}"/>
                </a:ext>
              </a:extLst>
            </p:cNvPr>
            <p:cNvGrpSpPr/>
            <p:nvPr/>
          </p:nvGrpSpPr>
          <p:grpSpPr>
            <a:xfrm>
              <a:off x="4403906" y="4957654"/>
              <a:ext cx="915271" cy="915271"/>
              <a:chOff x="1735990" y="2127266"/>
              <a:chExt cx="720326" cy="720326"/>
            </a:xfrm>
          </p:grpSpPr>
          <p:sp>
            <p:nvSpPr>
              <p:cNvPr id="589" name="Rectangle 588">
                <a:extLst>
                  <a:ext uri="{FF2B5EF4-FFF2-40B4-BE49-F238E27FC236}">
                    <a16:creationId xmlns:a16="http://schemas.microsoft.com/office/drawing/2014/main" id="{D41B5F12-333F-E735-5A49-924A63451253}"/>
                  </a:ext>
                </a:extLst>
              </p:cNvPr>
              <p:cNvSpPr/>
              <p:nvPr/>
            </p:nvSpPr>
            <p:spPr>
              <a:xfrm>
                <a:off x="1735990" y="2127266"/>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90" name="TextBox 589">
                <a:extLst>
                  <a:ext uri="{FF2B5EF4-FFF2-40B4-BE49-F238E27FC236}">
                    <a16:creationId xmlns:a16="http://schemas.microsoft.com/office/drawing/2014/main" id="{CDA301B5-E5F0-FEC9-F87D-92BE1731C12B}"/>
                  </a:ext>
                </a:extLst>
              </p:cNvPr>
              <p:cNvSpPr txBox="1"/>
              <p:nvPr/>
            </p:nvSpPr>
            <p:spPr>
              <a:xfrm>
                <a:off x="1796011" y="2142724"/>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39</a:t>
                </a:r>
                <a:endParaRPr kumimoji="0" lang="en-US" sz="1000" b="0" i="0" u="none" strike="noStrike" kern="1200" cap="none" normalizeH="0" noProof="0" dirty="0">
                  <a:ln>
                    <a:noFill/>
                  </a:ln>
                  <a:solidFill>
                    <a:schemeClr val="bg1"/>
                  </a:solidFill>
                  <a:effectLst/>
                  <a:uLnTx/>
                  <a:uFillTx/>
                  <a:latin typeface="Poppins Light" pitchFamily="2" charset="77"/>
                  <a:ea typeface="+mn-ea"/>
                  <a:cs typeface="Poppins Light" pitchFamily="2" charset="77"/>
                </a:endParaRPr>
              </a:p>
            </p:txBody>
          </p:sp>
          <p:sp>
            <p:nvSpPr>
              <p:cNvPr id="591" name="TextBox 590">
                <a:extLst>
                  <a:ext uri="{FF2B5EF4-FFF2-40B4-BE49-F238E27FC236}">
                    <a16:creationId xmlns:a16="http://schemas.microsoft.com/office/drawing/2014/main" id="{AD3A4E0E-C394-EB2A-325D-560A3C158D96}"/>
                  </a:ext>
                </a:extLst>
              </p:cNvPr>
              <p:cNvSpPr txBox="1"/>
              <p:nvPr/>
            </p:nvSpPr>
            <p:spPr>
              <a:xfrm>
                <a:off x="1787282" y="2310657"/>
                <a:ext cx="400479"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Rt</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92" name="TextBox 591">
                <a:extLst>
                  <a:ext uri="{FF2B5EF4-FFF2-40B4-BE49-F238E27FC236}">
                    <a16:creationId xmlns:a16="http://schemas.microsoft.com/office/drawing/2014/main" id="{831F9755-C250-41A7-71FF-3334F75C3A4A}"/>
                  </a:ext>
                </a:extLst>
              </p:cNvPr>
              <p:cNvSpPr txBox="1"/>
              <p:nvPr/>
            </p:nvSpPr>
            <p:spPr>
              <a:xfrm>
                <a:off x="1801871" y="2678831"/>
                <a:ext cx="583593"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Perakendeciler</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84" name="Group 483">
              <a:extLst>
                <a:ext uri="{FF2B5EF4-FFF2-40B4-BE49-F238E27FC236}">
                  <a16:creationId xmlns:a16="http://schemas.microsoft.com/office/drawing/2014/main" id="{20E0752B-AE48-86D7-0140-1FE98D5266FD}"/>
                </a:ext>
              </a:extLst>
            </p:cNvPr>
            <p:cNvGrpSpPr/>
            <p:nvPr/>
          </p:nvGrpSpPr>
          <p:grpSpPr>
            <a:xfrm>
              <a:off x="2485358" y="5906723"/>
              <a:ext cx="915271" cy="915274"/>
              <a:chOff x="2526882" y="2127266"/>
              <a:chExt cx="720326" cy="720326"/>
            </a:xfrm>
          </p:grpSpPr>
          <p:sp>
            <p:nvSpPr>
              <p:cNvPr id="585" name="Rectangle 584">
                <a:extLst>
                  <a:ext uri="{FF2B5EF4-FFF2-40B4-BE49-F238E27FC236}">
                    <a16:creationId xmlns:a16="http://schemas.microsoft.com/office/drawing/2014/main" id="{198633D5-904B-FDB0-0700-E5D341935823}"/>
                  </a:ext>
                </a:extLst>
              </p:cNvPr>
              <p:cNvSpPr/>
              <p:nvPr/>
            </p:nvSpPr>
            <p:spPr>
              <a:xfrm>
                <a:off x="2526882" y="2127266"/>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86" name="TextBox 585">
                <a:extLst>
                  <a:ext uri="{FF2B5EF4-FFF2-40B4-BE49-F238E27FC236}">
                    <a16:creationId xmlns:a16="http://schemas.microsoft.com/office/drawing/2014/main" id="{7A27EC77-9305-B64F-B8B6-AB80D268544B}"/>
                  </a:ext>
                </a:extLst>
              </p:cNvPr>
              <p:cNvSpPr txBox="1"/>
              <p:nvPr/>
            </p:nvSpPr>
            <p:spPr>
              <a:xfrm>
                <a:off x="2586904" y="2142725"/>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44</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87" name="TextBox 586">
                <a:extLst>
                  <a:ext uri="{FF2B5EF4-FFF2-40B4-BE49-F238E27FC236}">
                    <a16:creationId xmlns:a16="http://schemas.microsoft.com/office/drawing/2014/main" id="{F5C1401B-DC5C-2FC2-3B12-F8686A203071}"/>
                  </a:ext>
                </a:extLst>
              </p:cNvPr>
              <p:cNvSpPr txBox="1"/>
              <p:nvPr/>
            </p:nvSpPr>
            <p:spPr>
              <a:xfrm>
                <a:off x="2578174" y="2310657"/>
                <a:ext cx="659531"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Fs</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88" name="TextBox 587">
                <a:extLst>
                  <a:ext uri="{FF2B5EF4-FFF2-40B4-BE49-F238E27FC236}">
                    <a16:creationId xmlns:a16="http://schemas.microsoft.com/office/drawing/2014/main" id="{201334DF-45CE-1CB0-0481-FDF5224E7596}"/>
                  </a:ext>
                </a:extLst>
              </p:cNvPr>
              <p:cNvSpPr txBox="1"/>
              <p:nvPr/>
            </p:nvSpPr>
            <p:spPr>
              <a:xfrm>
                <a:off x="2580462" y="2603054"/>
                <a:ext cx="585288" cy="2422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Finansal</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Hizmetler</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85" name="Group 484">
              <a:extLst>
                <a:ext uri="{FF2B5EF4-FFF2-40B4-BE49-F238E27FC236}">
                  <a16:creationId xmlns:a16="http://schemas.microsoft.com/office/drawing/2014/main" id="{6FC18A47-F8BA-7A04-AD12-9FD59413CDF5}"/>
                </a:ext>
              </a:extLst>
            </p:cNvPr>
            <p:cNvGrpSpPr/>
            <p:nvPr/>
          </p:nvGrpSpPr>
          <p:grpSpPr>
            <a:xfrm>
              <a:off x="3446090" y="4957653"/>
              <a:ext cx="915271" cy="915274"/>
              <a:chOff x="952500" y="2907500"/>
              <a:chExt cx="720326" cy="720326"/>
            </a:xfrm>
          </p:grpSpPr>
          <p:sp>
            <p:nvSpPr>
              <p:cNvPr id="581" name="Rectangle 580">
                <a:extLst>
                  <a:ext uri="{FF2B5EF4-FFF2-40B4-BE49-F238E27FC236}">
                    <a16:creationId xmlns:a16="http://schemas.microsoft.com/office/drawing/2014/main" id="{4126B85D-0C3E-EF70-5C76-78D12D13A620}"/>
                  </a:ext>
                </a:extLst>
              </p:cNvPr>
              <p:cNvSpPr/>
              <p:nvPr/>
            </p:nvSpPr>
            <p:spPr>
              <a:xfrm>
                <a:off x="952500" y="2907500"/>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82" name="TextBox 581">
                <a:extLst>
                  <a:ext uri="{FF2B5EF4-FFF2-40B4-BE49-F238E27FC236}">
                    <a16:creationId xmlns:a16="http://schemas.microsoft.com/office/drawing/2014/main" id="{59D644FF-E0FD-FD1B-3FA7-AAFC84E100B0}"/>
                  </a:ext>
                </a:extLst>
              </p:cNvPr>
              <p:cNvSpPr txBox="1"/>
              <p:nvPr/>
            </p:nvSpPr>
            <p:spPr>
              <a:xfrm>
                <a:off x="1012521" y="2922958"/>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36</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83" name="TextBox 582">
                <a:extLst>
                  <a:ext uri="{FF2B5EF4-FFF2-40B4-BE49-F238E27FC236}">
                    <a16:creationId xmlns:a16="http://schemas.microsoft.com/office/drawing/2014/main" id="{7CCD09FB-BCA9-9D3A-FE22-146DF2C21DE0}"/>
                  </a:ext>
                </a:extLst>
              </p:cNvPr>
              <p:cNvSpPr txBox="1"/>
              <p:nvPr/>
            </p:nvSpPr>
            <p:spPr>
              <a:xfrm>
                <a:off x="1003793" y="3090891"/>
                <a:ext cx="400479"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De</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84" name="TextBox 583">
                <a:extLst>
                  <a:ext uri="{FF2B5EF4-FFF2-40B4-BE49-F238E27FC236}">
                    <a16:creationId xmlns:a16="http://schemas.microsoft.com/office/drawing/2014/main" id="{1CB7DAAF-702E-2D61-7793-4C2FA6A7CFCF}"/>
                  </a:ext>
                </a:extLst>
              </p:cNvPr>
              <p:cNvSpPr txBox="1"/>
              <p:nvPr/>
            </p:nvSpPr>
            <p:spPr>
              <a:xfrm>
                <a:off x="1022845" y="3384941"/>
                <a:ext cx="599662" cy="157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Dijital</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Endemikler</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86" name="Group 485">
              <a:extLst>
                <a:ext uri="{FF2B5EF4-FFF2-40B4-BE49-F238E27FC236}">
                  <a16:creationId xmlns:a16="http://schemas.microsoft.com/office/drawing/2014/main" id="{D7B6DF51-2C42-3672-99FE-3C075AA4EB21}"/>
                </a:ext>
              </a:extLst>
            </p:cNvPr>
            <p:cNvGrpSpPr/>
            <p:nvPr/>
          </p:nvGrpSpPr>
          <p:grpSpPr>
            <a:xfrm>
              <a:off x="5361722" y="4957654"/>
              <a:ext cx="915271" cy="926260"/>
              <a:chOff x="1735990" y="2907500"/>
              <a:chExt cx="720326" cy="728972"/>
            </a:xfrm>
          </p:grpSpPr>
          <p:sp>
            <p:nvSpPr>
              <p:cNvPr id="577" name="Rectangle 576">
                <a:extLst>
                  <a:ext uri="{FF2B5EF4-FFF2-40B4-BE49-F238E27FC236}">
                    <a16:creationId xmlns:a16="http://schemas.microsoft.com/office/drawing/2014/main" id="{EF59C5C6-E16D-F1B0-3728-D9A410354B80}"/>
                  </a:ext>
                </a:extLst>
              </p:cNvPr>
              <p:cNvSpPr/>
              <p:nvPr/>
            </p:nvSpPr>
            <p:spPr>
              <a:xfrm>
                <a:off x="1735990" y="2907500"/>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78" name="TextBox 577">
                <a:extLst>
                  <a:ext uri="{FF2B5EF4-FFF2-40B4-BE49-F238E27FC236}">
                    <a16:creationId xmlns:a16="http://schemas.microsoft.com/office/drawing/2014/main" id="{104DD01F-C40C-002E-FF2F-AEAE638356F6}"/>
                  </a:ext>
                </a:extLst>
              </p:cNvPr>
              <p:cNvSpPr txBox="1"/>
              <p:nvPr/>
            </p:nvSpPr>
            <p:spPr>
              <a:xfrm>
                <a:off x="1796011" y="2922958"/>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41</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79" name="TextBox 578">
                <a:extLst>
                  <a:ext uri="{FF2B5EF4-FFF2-40B4-BE49-F238E27FC236}">
                    <a16:creationId xmlns:a16="http://schemas.microsoft.com/office/drawing/2014/main" id="{2F7B967C-B248-E8A5-D766-6841E13FE808}"/>
                  </a:ext>
                </a:extLst>
              </p:cNvPr>
              <p:cNvSpPr txBox="1"/>
              <p:nvPr/>
            </p:nvSpPr>
            <p:spPr>
              <a:xfrm>
                <a:off x="1787282" y="3090891"/>
                <a:ext cx="400479"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Me</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80" name="TextBox 579">
                <a:extLst>
                  <a:ext uri="{FF2B5EF4-FFF2-40B4-BE49-F238E27FC236}">
                    <a16:creationId xmlns:a16="http://schemas.microsoft.com/office/drawing/2014/main" id="{F3A98948-D8BF-0B4D-0850-0535313AB735}"/>
                  </a:ext>
                </a:extLst>
              </p:cNvPr>
              <p:cNvSpPr txBox="1"/>
              <p:nvPr/>
            </p:nvSpPr>
            <p:spPr>
              <a:xfrm>
                <a:off x="1806335" y="3384942"/>
                <a:ext cx="583593" cy="25153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Medya</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ve</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Eğlence</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87" name="Group 486">
              <a:extLst>
                <a:ext uri="{FF2B5EF4-FFF2-40B4-BE49-F238E27FC236}">
                  <a16:creationId xmlns:a16="http://schemas.microsoft.com/office/drawing/2014/main" id="{F344EF9C-BAC9-B576-AE79-2E24BA3B22B7}"/>
                </a:ext>
              </a:extLst>
            </p:cNvPr>
            <p:cNvGrpSpPr/>
            <p:nvPr/>
          </p:nvGrpSpPr>
          <p:grpSpPr>
            <a:xfrm>
              <a:off x="3442723" y="5906723"/>
              <a:ext cx="915271" cy="915271"/>
              <a:chOff x="2526882" y="2907500"/>
              <a:chExt cx="720326" cy="720326"/>
            </a:xfrm>
          </p:grpSpPr>
          <p:sp>
            <p:nvSpPr>
              <p:cNvPr id="573" name="Rectangle 572">
                <a:extLst>
                  <a:ext uri="{FF2B5EF4-FFF2-40B4-BE49-F238E27FC236}">
                    <a16:creationId xmlns:a16="http://schemas.microsoft.com/office/drawing/2014/main" id="{6E6C114B-B94E-74B6-F8B7-940DF7253E70}"/>
                  </a:ext>
                </a:extLst>
              </p:cNvPr>
              <p:cNvSpPr/>
              <p:nvPr/>
            </p:nvSpPr>
            <p:spPr>
              <a:xfrm>
                <a:off x="2526882" y="2907500"/>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74" name="TextBox 573">
                <a:extLst>
                  <a:ext uri="{FF2B5EF4-FFF2-40B4-BE49-F238E27FC236}">
                    <a16:creationId xmlns:a16="http://schemas.microsoft.com/office/drawing/2014/main" id="{64791338-4D26-1C1B-D31C-47BACEB4B736}"/>
                  </a:ext>
                </a:extLst>
              </p:cNvPr>
              <p:cNvSpPr txBox="1"/>
              <p:nvPr/>
            </p:nvSpPr>
            <p:spPr>
              <a:xfrm>
                <a:off x="2586904" y="2922959"/>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46</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75" name="TextBox 574">
                <a:extLst>
                  <a:ext uri="{FF2B5EF4-FFF2-40B4-BE49-F238E27FC236}">
                    <a16:creationId xmlns:a16="http://schemas.microsoft.com/office/drawing/2014/main" id="{68D6FC34-419E-4F9F-16CB-93282307C791}"/>
                  </a:ext>
                </a:extLst>
              </p:cNvPr>
              <p:cNvSpPr txBox="1"/>
              <p:nvPr/>
            </p:nvSpPr>
            <p:spPr>
              <a:xfrm>
                <a:off x="2578174" y="3090891"/>
                <a:ext cx="659531"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Tn</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76" name="TextBox 575">
                <a:extLst>
                  <a:ext uri="{FF2B5EF4-FFF2-40B4-BE49-F238E27FC236}">
                    <a16:creationId xmlns:a16="http://schemas.microsoft.com/office/drawing/2014/main" id="{2510FAA0-30FA-029E-BD93-BDFF64D5FAD4}"/>
                  </a:ext>
                </a:extLst>
              </p:cNvPr>
              <p:cNvSpPr txBox="1"/>
              <p:nvPr/>
            </p:nvSpPr>
            <p:spPr>
              <a:xfrm>
                <a:off x="2604180" y="3451903"/>
                <a:ext cx="547394"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Teknoloji</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88" name="Group 487">
              <a:extLst>
                <a:ext uri="{FF2B5EF4-FFF2-40B4-BE49-F238E27FC236}">
                  <a16:creationId xmlns:a16="http://schemas.microsoft.com/office/drawing/2014/main" id="{8850A2C2-2903-E639-6EA5-D4C0CE2A2BB3}"/>
                </a:ext>
              </a:extLst>
            </p:cNvPr>
            <p:cNvGrpSpPr/>
            <p:nvPr/>
          </p:nvGrpSpPr>
          <p:grpSpPr>
            <a:xfrm>
              <a:off x="4400090" y="5906723"/>
              <a:ext cx="915271" cy="915271"/>
              <a:chOff x="3312541" y="2127266"/>
              <a:chExt cx="720326" cy="720326"/>
            </a:xfrm>
          </p:grpSpPr>
          <p:sp>
            <p:nvSpPr>
              <p:cNvPr id="569" name="Rectangle 568">
                <a:extLst>
                  <a:ext uri="{FF2B5EF4-FFF2-40B4-BE49-F238E27FC236}">
                    <a16:creationId xmlns:a16="http://schemas.microsoft.com/office/drawing/2014/main" id="{923F8121-A64D-B106-979A-0E39E9E7CA3A}"/>
                  </a:ext>
                </a:extLst>
              </p:cNvPr>
              <p:cNvSpPr/>
              <p:nvPr/>
            </p:nvSpPr>
            <p:spPr>
              <a:xfrm>
                <a:off x="3312541" y="2127266"/>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70" name="TextBox 569">
                <a:extLst>
                  <a:ext uri="{FF2B5EF4-FFF2-40B4-BE49-F238E27FC236}">
                    <a16:creationId xmlns:a16="http://schemas.microsoft.com/office/drawing/2014/main" id="{CCE8C21F-4E21-3AA0-06D4-C8A57445AC64}"/>
                  </a:ext>
                </a:extLst>
              </p:cNvPr>
              <p:cNvSpPr txBox="1"/>
              <p:nvPr/>
            </p:nvSpPr>
            <p:spPr>
              <a:xfrm>
                <a:off x="3372562" y="2142724"/>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49</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71" name="TextBox 570">
                <a:extLst>
                  <a:ext uri="{FF2B5EF4-FFF2-40B4-BE49-F238E27FC236}">
                    <a16:creationId xmlns:a16="http://schemas.microsoft.com/office/drawing/2014/main" id="{BA85F913-F175-9915-7760-B02ED509B898}"/>
                  </a:ext>
                </a:extLst>
              </p:cNvPr>
              <p:cNvSpPr txBox="1"/>
              <p:nvPr/>
            </p:nvSpPr>
            <p:spPr>
              <a:xfrm>
                <a:off x="3363833" y="2310657"/>
                <a:ext cx="437452"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Am</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72" name="TextBox 571">
                <a:extLst>
                  <a:ext uri="{FF2B5EF4-FFF2-40B4-BE49-F238E27FC236}">
                    <a16:creationId xmlns:a16="http://schemas.microsoft.com/office/drawing/2014/main" id="{7A387C99-E098-A84E-C4BA-0E6438A97F58}"/>
                  </a:ext>
                </a:extLst>
              </p:cNvPr>
              <p:cNvSpPr txBox="1"/>
              <p:nvPr/>
            </p:nvSpPr>
            <p:spPr>
              <a:xfrm>
                <a:off x="3377106" y="2676929"/>
                <a:ext cx="491286"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700" dirty="0" err="1">
                    <a:solidFill>
                      <a:schemeClr val="bg1"/>
                    </a:solidFill>
                    <a:latin typeface="Poppins" pitchFamily="2" charset="77"/>
                    <a:cs typeface="Poppins" pitchFamily="2" charset="77"/>
                  </a:rPr>
                  <a:t>Otomotiv</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89" name="Group 488">
              <a:extLst>
                <a:ext uri="{FF2B5EF4-FFF2-40B4-BE49-F238E27FC236}">
                  <a16:creationId xmlns:a16="http://schemas.microsoft.com/office/drawing/2014/main" id="{94A32962-226B-6120-0428-0F52E74EDB29}"/>
                </a:ext>
              </a:extLst>
            </p:cNvPr>
            <p:cNvGrpSpPr/>
            <p:nvPr/>
          </p:nvGrpSpPr>
          <p:grpSpPr>
            <a:xfrm>
              <a:off x="6314821" y="5906723"/>
              <a:ext cx="915271" cy="915271"/>
              <a:chOff x="3312541" y="2907500"/>
              <a:chExt cx="720326" cy="720326"/>
            </a:xfrm>
          </p:grpSpPr>
          <p:sp>
            <p:nvSpPr>
              <p:cNvPr id="565" name="Rectangle 564">
                <a:extLst>
                  <a:ext uri="{FF2B5EF4-FFF2-40B4-BE49-F238E27FC236}">
                    <a16:creationId xmlns:a16="http://schemas.microsoft.com/office/drawing/2014/main" id="{27D26012-C939-42F1-DAB5-E9A4A82B3A2F}"/>
                  </a:ext>
                </a:extLst>
              </p:cNvPr>
              <p:cNvSpPr/>
              <p:nvPr/>
            </p:nvSpPr>
            <p:spPr>
              <a:xfrm>
                <a:off x="3312541" y="2907500"/>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66" name="TextBox 565">
                <a:extLst>
                  <a:ext uri="{FF2B5EF4-FFF2-40B4-BE49-F238E27FC236}">
                    <a16:creationId xmlns:a16="http://schemas.microsoft.com/office/drawing/2014/main" id="{56BDDEDF-0BE5-E7F7-DA1F-584A3395C9BF}"/>
                  </a:ext>
                </a:extLst>
              </p:cNvPr>
              <p:cNvSpPr txBox="1"/>
              <p:nvPr/>
            </p:nvSpPr>
            <p:spPr>
              <a:xfrm>
                <a:off x="3372562" y="2922958"/>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54</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67" name="TextBox 566">
                <a:extLst>
                  <a:ext uri="{FF2B5EF4-FFF2-40B4-BE49-F238E27FC236}">
                    <a16:creationId xmlns:a16="http://schemas.microsoft.com/office/drawing/2014/main" id="{457BA8A6-6B4D-4381-FB83-AA26AFD776E3}"/>
                  </a:ext>
                </a:extLst>
              </p:cNvPr>
              <p:cNvSpPr txBox="1"/>
              <p:nvPr/>
            </p:nvSpPr>
            <p:spPr>
              <a:xfrm>
                <a:off x="3363833" y="3090891"/>
                <a:ext cx="400479"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Lx</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68" name="TextBox 567">
                <a:extLst>
                  <a:ext uri="{FF2B5EF4-FFF2-40B4-BE49-F238E27FC236}">
                    <a16:creationId xmlns:a16="http://schemas.microsoft.com/office/drawing/2014/main" id="{C40D8F7C-B7EF-515F-654F-AA138CA9B879}"/>
                  </a:ext>
                </a:extLst>
              </p:cNvPr>
              <p:cNvSpPr txBox="1"/>
              <p:nvPr/>
            </p:nvSpPr>
            <p:spPr>
              <a:xfrm>
                <a:off x="3382886" y="3442976"/>
                <a:ext cx="396681"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Lüks</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90" name="Group 489">
              <a:extLst>
                <a:ext uri="{FF2B5EF4-FFF2-40B4-BE49-F238E27FC236}">
                  <a16:creationId xmlns:a16="http://schemas.microsoft.com/office/drawing/2014/main" id="{B5EC885C-4999-8542-B887-7E8B1FCD5AAE}"/>
                </a:ext>
              </a:extLst>
            </p:cNvPr>
            <p:cNvGrpSpPr/>
            <p:nvPr/>
          </p:nvGrpSpPr>
          <p:grpSpPr>
            <a:xfrm>
              <a:off x="5363807" y="5906723"/>
              <a:ext cx="915271" cy="915274"/>
              <a:chOff x="4108431" y="2907500"/>
              <a:chExt cx="720326" cy="720326"/>
            </a:xfrm>
          </p:grpSpPr>
          <p:sp>
            <p:nvSpPr>
              <p:cNvPr id="561" name="Rectangle 560">
                <a:extLst>
                  <a:ext uri="{FF2B5EF4-FFF2-40B4-BE49-F238E27FC236}">
                    <a16:creationId xmlns:a16="http://schemas.microsoft.com/office/drawing/2014/main" id="{293708E0-20B2-89A1-BAE3-EE72616B98BA}"/>
                  </a:ext>
                </a:extLst>
              </p:cNvPr>
              <p:cNvSpPr/>
              <p:nvPr/>
            </p:nvSpPr>
            <p:spPr>
              <a:xfrm>
                <a:off x="4108431" y="2907500"/>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62" name="TextBox 561">
                <a:extLst>
                  <a:ext uri="{FF2B5EF4-FFF2-40B4-BE49-F238E27FC236}">
                    <a16:creationId xmlns:a16="http://schemas.microsoft.com/office/drawing/2014/main" id="{308D1712-F004-E871-6762-2CA1237A0581}"/>
                  </a:ext>
                </a:extLst>
              </p:cNvPr>
              <p:cNvSpPr txBox="1"/>
              <p:nvPr/>
            </p:nvSpPr>
            <p:spPr>
              <a:xfrm>
                <a:off x="4163455" y="2922959"/>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51</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63" name="TextBox 562">
                <a:extLst>
                  <a:ext uri="{FF2B5EF4-FFF2-40B4-BE49-F238E27FC236}">
                    <a16:creationId xmlns:a16="http://schemas.microsoft.com/office/drawing/2014/main" id="{31D559EA-40AA-EE69-A5FE-031F4B225F5D}"/>
                  </a:ext>
                </a:extLst>
              </p:cNvPr>
              <p:cNvSpPr txBox="1"/>
              <p:nvPr/>
            </p:nvSpPr>
            <p:spPr>
              <a:xfrm>
                <a:off x="4154725" y="3090891"/>
                <a:ext cx="659531"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Ph</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64" name="TextBox 563">
                <a:extLst>
                  <a:ext uri="{FF2B5EF4-FFF2-40B4-BE49-F238E27FC236}">
                    <a16:creationId xmlns:a16="http://schemas.microsoft.com/office/drawing/2014/main" id="{C5B4D5E0-8748-DDCE-31F5-29891C115225}"/>
                  </a:ext>
                </a:extLst>
              </p:cNvPr>
              <p:cNvSpPr txBox="1"/>
              <p:nvPr/>
            </p:nvSpPr>
            <p:spPr>
              <a:xfrm>
                <a:off x="4173776" y="3384942"/>
                <a:ext cx="628047" cy="157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Eczacılık</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Sağlık</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91" name="Group 490">
              <a:extLst>
                <a:ext uri="{FF2B5EF4-FFF2-40B4-BE49-F238E27FC236}">
                  <a16:creationId xmlns:a16="http://schemas.microsoft.com/office/drawing/2014/main" id="{55B54FCF-DE13-9FBF-5406-108E992FF049}"/>
                </a:ext>
              </a:extLst>
            </p:cNvPr>
            <p:cNvGrpSpPr/>
            <p:nvPr/>
          </p:nvGrpSpPr>
          <p:grpSpPr>
            <a:xfrm>
              <a:off x="2487675" y="3034308"/>
              <a:ext cx="915271" cy="915271"/>
              <a:chOff x="3886200" y="4542488"/>
              <a:chExt cx="720326" cy="720326"/>
            </a:xfrm>
          </p:grpSpPr>
          <p:sp>
            <p:nvSpPr>
              <p:cNvPr id="557" name="Rectangle 556">
                <a:extLst>
                  <a:ext uri="{FF2B5EF4-FFF2-40B4-BE49-F238E27FC236}">
                    <a16:creationId xmlns:a16="http://schemas.microsoft.com/office/drawing/2014/main" id="{093EC83F-DDE4-7F5A-F991-48920B410304}"/>
                  </a:ext>
                </a:extLst>
              </p:cNvPr>
              <p:cNvSpPr/>
              <p:nvPr/>
            </p:nvSpPr>
            <p:spPr>
              <a:xfrm>
                <a:off x="3886200" y="4542488"/>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58" name="TextBox 557">
                <a:extLst>
                  <a:ext uri="{FF2B5EF4-FFF2-40B4-BE49-F238E27FC236}">
                    <a16:creationId xmlns:a16="http://schemas.microsoft.com/office/drawing/2014/main" id="{731553F6-4C58-A874-FA11-66407A1570C2}"/>
                  </a:ext>
                </a:extLst>
              </p:cNvPr>
              <p:cNvSpPr txBox="1"/>
              <p:nvPr/>
            </p:nvSpPr>
            <p:spPr>
              <a:xfrm>
                <a:off x="3946221" y="4557946"/>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11</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59" name="TextBox 558">
                <a:extLst>
                  <a:ext uri="{FF2B5EF4-FFF2-40B4-BE49-F238E27FC236}">
                    <a16:creationId xmlns:a16="http://schemas.microsoft.com/office/drawing/2014/main" id="{09F9E03F-7373-1F68-EDFC-682F98260AC8}"/>
                  </a:ext>
                </a:extLst>
              </p:cNvPr>
              <p:cNvSpPr txBox="1"/>
              <p:nvPr/>
            </p:nvSpPr>
            <p:spPr>
              <a:xfrm>
                <a:off x="3937493" y="4725879"/>
                <a:ext cx="400479"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Dg</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60" name="TextBox 559">
                <a:extLst>
                  <a:ext uri="{FF2B5EF4-FFF2-40B4-BE49-F238E27FC236}">
                    <a16:creationId xmlns:a16="http://schemas.microsoft.com/office/drawing/2014/main" id="{54BB3947-1946-A973-CA8E-9825EF454777}"/>
                  </a:ext>
                </a:extLst>
              </p:cNvPr>
              <p:cNvSpPr txBox="1"/>
              <p:nvPr/>
            </p:nvSpPr>
            <p:spPr>
              <a:xfrm>
                <a:off x="3956545" y="5084848"/>
                <a:ext cx="255511"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Dijital</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92" name="Group 491">
              <a:extLst>
                <a:ext uri="{FF2B5EF4-FFF2-40B4-BE49-F238E27FC236}">
                  <a16:creationId xmlns:a16="http://schemas.microsoft.com/office/drawing/2014/main" id="{16DADABD-40A0-51A8-863A-472B447E032C}"/>
                </a:ext>
              </a:extLst>
            </p:cNvPr>
            <p:cNvGrpSpPr/>
            <p:nvPr/>
          </p:nvGrpSpPr>
          <p:grpSpPr>
            <a:xfrm>
              <a:off x="3447529" y="3034306"/>
              <a:ext cx="915271" cy="915271"/>
              <a:chOff x="4669690" y="4542488"/>
              <a:chExt cx="720326" cy="720326"/>
            </a:xfrm>
          </p:grpSpPr>
          <p:sp>
            <p:nvSpPr>
              <p:cNvPr id="553" name="Rectangle 552">
                <a:extLst>
                  <a:ext uri="{FF2B5EF4-FFF2-40B4-BE49-F238E27FC236}">
                    <a16:creationId xmlns:a16="http://schemas.microsoft.com/office/drawing/2014/main" id="{C42ED034-8FA7-F9AD-65BD-739BFB0AEEE0}"/>
                  </a:ext>
                </a:extLst>
              </p:cNvPr>
              <p:cNvSpPr/>
              <p:nvPr/>
            </p:nvSpPr>
            <p:spPr>
              <a:xfrm>
                <a:off x="4669690" y="4542488"/>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54" name="TextBox 553">
                <a:extLst>
                  <a:ext uri="{FF2B5EF4-FFF2-40B4-BE49-F238E27FC236}">
                    <a16:creationId xmlns:a16="http://schemas.microsoft.com/office/drawing/2014/main" id="{3C91CE4F-28CF-F336-BDEC-D01A1D721E39}"/>
                  </a:ext>
                </a:extLst>
              </p:cNvPr>
              <p:cNvSpPr txBox="1"/>
              <p:nvPr/>
            </p:nvSpPr>
            <p:spPr>
              <a:xfrm>
                <a:off x="4729711" y="4557946"/>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20</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55" name="TextBox 554">
                <a:extLst>
                  <a:ext uri="{FF2B5EF4-FFF2-40B4-BE49-F238E27FC236}">
                    <a16:creationId xmlns:a16="http://schemas.microsoft.com/office/drawing/2014/main" id="{736BB416-8B45-40FB-AC25-4FF1A795977B}"/>
                  </a:ext>
                </a:extLst>
              </p:cNvPr>
              <p:cNvSpPr txBox="1"/>
              <p:nvPr/>
            </p:nvSpPr>
            <p:spPr>
              <a:xfrm>
                <a:off x="4720982" y="4725879"/>
                <a:ext cx="400479"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Tv</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56" name="TextBox 555">
                <a:extLst>
                  <a:ext uri="{FF2B5EF4-FFF2-40B4-BE49-F238E27FC236}">
                    <a16:creationId xmlns:a16="http://schemas.microsoft.com/office/drawing/2014/main" id="{4E6AAEEC-016C-5979-80F1-62A97D3B965D}"/>
                  </a:ext>
                </a:extLst>
              </p:cNvPr>
              <p:cNvSpPr txBox="1"/>
              <p:nvPr/>
            </p:nvSpPr>
            <p:spPr>
              <a:xfrm>
                <a:off x="4722101" y="5097663"/>
                <a:ext cx="396681"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Televizyon</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93" name="Group 492">
              <a:extLst>
                <a:ext uri="{FF2B5EF4-FFF2-40B4-BE49-F238E27FC236}">
                  <a16:creationId xmlns:a16="http://schemas.microsoft.com/office/drawing/2014/main" id="{B4CC8671-B879-0BC6-A3E9-94289600B06D}"/>
                </a:ext>
              </a:extLst>
            </p:cNvPr>
            <p:cNvGrpSpPr/>
            <p:nvPr/>
          </p:nvGrpSpPr>
          <p:grpSpPr>
            <a:xfrm>
              <a:off x="4409777" y="3034306"/>
              <a:ext cx="915271" cy="915271"/>
              <a:chOff x="5460582" y="4542488"/>
              <a:chExt cx="720326" cy="720326"/>
            </a:xfrm>
          </p:grpSpPr>
          <p:sp>
            <p:nvSpPr>
              <p:cNvPr id="549" name="Rectangle 548">
                <a:extLst>
                  <a:ext uri="{FF2B5EF4-FFF2-40B4-BE49-F238E27FC236}">
                    <a16:creationId xmlns:a16="http://schemas.microsoft.com/office/drawing/2014/main" id="{557CB36E-00D7-F5A0-7246-9BA1B0D472F2}"/>
                  </a:ext>
                </a:extLst>
              </p:cNvPr>
              <p:cNvSpPr/>
              <p:nvPr/>
            </p:nvSpPr>
            <p:spPr>
              <a:xfrm>
                <a:off x="5460582" y="4542488"/>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50" name="TextBox 549">
                <a:extLst>
                  <a:ext uri="{FF2B5EF4-FFF2-40B4-BE49-F238E27FC236}">
                    <a16:creationId xmlns:a16="http://schemas.microsoft.com/office/drawing/2014/main" id="{2E6136D3-1A86-A069-F23E-BD84309B623A}"/>
                  </a:ext>
                </a:extLst>
              </p:cNvPr>
              <p:cNvSpPr txBox="1"/>
              <p:nvPr/>
            </p:nvSpPr>
            <p:spPr>
              <a:xfrm>
                <a:off x="5520604" y="4557947"/>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23</a:t>
                </a:r>
                <a:endParaRPr kumimoji="0" lang="en-US" sz="1000" b="0" i="0" u="none" strike="noStrike" kern="1200" cap="none" normalizeH="0" noProof="0" dirty="0">
                  <a:ln>
                    <a:noFill/>
                  </a:ln>
                  <a:solidFill>
                    <a:schemeClr val="bg1"/>
                  </a:solidFill>
                  <a:effectLst/>
                  <a:uLnTx/>
                  <a:uFillTx/>
                  <a:latin typeface="Poppins Light" pitchFamily="2" charset="77"/>
                  <a:ea typeface="+mn-ea"/>
                  <a:cs typeface="Poppins Light" pitchFamily="2" charset="77"/>
                </a:endParaRPr>
              </a:p>
            </p:txBody>
          </p:sp>
          <p:sp>
            <p:nvSpPr>
              <p:cNvPr id="551" name="TextBox 550">
                <a:extLst>
                  <a:ext uri="{FF2B5EF4-FFF2-40B4-BE49-F238E27FC236}">
                    <a16:creationId xmlns:a16="http://schemas.microsoft.com/office/drawing/2014/main" id="{54486A79-AAA8-5EC9-F585-9647FBD97F18}"/>
                  </a:ext>
                </a:extLst>
              </p:cNvPr>
              <p:cNvSpPr txBox="1"/>
              <p:nvPr/>
            </p:nvSpPr>
            <p:spPr>
              <a:xfrm>
                <a:off x="5511874" y="4725879"/>
                <a:ext cx="659531"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OOH</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52" name="TextBox 551">
                <a:extLst>
                  <a:ext uri="{FF2B5EF4-FFF2-40B4-BE49-F238E27FC236}">
                    <a16:creationId xmlns:a16="http://schemas.microsoft.com/office/drawing/2014/main" id="{D9E5EE99-8BD5-7C38-7600-93F6F048DDBD}"/>
                  </a:ext>
                </a:extLst>
              </p:cNvPr>
              <p:cNvSpPr txBox="1"/>
              <p:nvPr/>
            </p:nvSpPr>
            <p:spPr>
              <a:xfrm>
                <a:off x="5530926" y="5075547"/>
                <a:ext cx="547394"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Açık</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hava</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94" name="Group 493">
              <a:extLst>
                <a:ext uri="{FF2B5EF4-FFF2-40B4-BE49-F238E27FC236}">
                  <a16:creationId xmlns:a16="http://schemas.microsoft.com/office/drawing/2014/main" id="{0E905EB5-A189-D980-DD56-9B123CFD47E4}"/>
                </a:ext>
              </a:extLst>
            </p:cNvPr>
            <p:cNvGrpSpPr/>
            <p:nvPr/>
          </p:nvGrpSpPr>
          <p:grpSpPr>
            <a:xfrm>
              <a:off x="2487675" y="3998712"/>
              <a:ext cx="915271" cy="915272"/>
              <a:chOff x="3886200" y="5322722"/>
              <a:chExt cx="720326" cy="720326"/>
            </a:xfrm>
          </p:grpSpPr>
          <p:sp>
            <p:nvSpPr>
              <p:cNvPr id="545" name="Rectangle 544">
                <a:extLst>
                  <a:ext uri="{FF2B5EF4-FFF2-40B4-BE49-F238E27FC236}">
                    <a16:creationId xmlns:a16="http://schemas.microsoft.com/office/drawing/2014/main" id="{15D91F4D-FE67-92DB-D545-90CCC2E12581}"/>
                  </a:ext>
                </a:extLst>
              </p:cNvPr>
              <p:cNvSpPr/>
              <p:nvPr/>
            </p:nvSpPr>
            <p:spPr>
              <a:xfrm>
                <a:off x="3886200" y="5322722"/>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46" name="TextBox 545">
                <a:extLst>
                  <a:ext uri="{FF2B5EF4-FFF2-40B4-BE49-F238E27FC236}">
                    <a16:creationId xmlns:a16="http://schemas.microsoft.com/office/drawing/2014/main" id="{28974BC3-CA24-3186-9E89-C692A1E3D032}"/>
                  </a:ext>
                </a:extLst>
              </p:cNvPr>
              <p:cNvSpPr txBox="1"/>
              <p:nvPr/>
            </p:nvSpPr>
            <p:spPr>
              <a:xfrm>
                <a:off x="3946221" y="5338180"/>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26</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47" name="TextBox 546">
                <a:extLst>
                  <a:ext uri="{FF2B5EF4-FFF2-40B4-BE49-F238E27FC236}">
                    <a16:creationId xmlns:a16="http://schemas.microsoft.com/office/drawing/2014/main" id="{9E83AC85-7F05-02AB-687A-195CE5976E58}"/>
                  </a:ext>
                </a:extLst>
              </p:cNvPr>
              <p:cNvSpPr txBox="1"/>
              <p:nvPr/>
            </p:nvSpPr>
            <p:spPr>
              <a:xfrm>
                <a:off x="3937493" y="5506113"/>
                <a:ext cx="400479"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Au</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48" name="TextBox 547">
                <a:extLst>
                  <a:ext uri="{FF2B5EF4-FFF2-40B4-BE49-F238E27FC236}">
                    <a16:creationId xmlns:a16="http://schemas.microsoft.com/office/drawing/2014/main" id="{972C84A9-4ADC-E037-2F7A-DECC5700A077}"/>
                  </a:ext>
                </a:extLst>
              </p:cNvPr>
              <p:cNvSpPr txBox="1"/>
              <p:nvPr/>
            </p:nvSpPr>
            <p:spPr>
              <a:xfrm>
                <a:off x="3956545" y="5864517"/>
                <a:ext cx="255511"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Ses</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95" name="Group 494">
              <a:extLst>
                <a:ext uri="{FF2B5EF4-FFF2-40B4-BE49-F238E27FC236}">
                  <a16:creationId xmlns:a16="http://schemas.microsoft.com/office/drawing/2014/main" id="{2C7D9199-005B-7BC9-1FF6-52D8DFD83B6C}"/>
                </a:ext>
              </a:extLst>
            </p:cNvPr>
            <p:cNvGrpSpPr/>
            <p:nvPr/>
          </p:nvGrpSpPr>
          <p:grpSpPr>
            <a:xfrm>
              <a:off x="3447529" y="3998712"/>
              <a:ext cx="915271" cy="915272"/>
              <a:chOff x="4669690" y="5322722"/>
              <a:chExt cx="720326" cy="720326"/>
            </a:xfrm>
          </p:grpSpPr>
          <p:sp>
            <p:nvSpPr>
              <p:cNvPr id="541" name="Rectangle 540">
                <a:extLst>
                  <a:ext uri="{FF2B5EF4-FFF2-40B4-BE49-F238E27FC236}">
                    <a16:creationId xmlns:a16="http://schemas.microsoft.com/office/drawing/2014/main" id="{8E5C43D6-FD79-3989-1AE9-A8C6C6DBBC43}"/>
                  </a:ext>
                </a:extLst>
              </p:cNvPr>
              <p:cNvSpPr/>
              <p:nvPr/>
            </p:nvSpPr>
            <p:spPr>
              <a:xfrm>
                <a:off x="4669690" y="5322722"/>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42" name="TextBox 541">
                <a:extLst>
                  <a:ext uri="{FF2B5EF4-FFF2-40B4-BE49-F238E27FC236}">
                    <a16:creationId xmlns:a16="http://schemas.microsoft.com/office/drawing/2014/main" id="{2D4C239D-DCDC-B482-0021-DE06BFD3D8E9}"/>
                  </a:ext>
                </a:extLst>
              </p:cNvPr>
              <p:cNvSpPr txBox="1"/>
              <p:nvPr/>
            </p:nvSpPr>
            <p:spPr>
              <a:xfrm>
                <a:off x="4729711" y="5338180"/>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28</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43" name="TextBox 542">
                <a:extLst>
                  <a:ext uri="{FF2B5EF4-FFF2-40B4-BE49-F238E27FC236}">
                    <a16:creationId xmlns:a16="http://schemas.microsoft.com/office/drawing/2014/main" id="{25938ABE-9F79-351A-78BF-93A5E86FCE0E}"/>
                  </a:ext>
                </a:extLst>
              </p:cNvPr>
              <p:cNvSpPr txBox="1"/>
              <p:nvPr/>
            </p:nvSpPr>
            <p:spPr>
              <a:xfrm>
                <a:off x="4720982" y="5506113"/>
                <a:ext cx="400479"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Pr</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44" name="TextBox 543">
                <a:extLst>
                  <a:ext uri="{FF2B5EF4-FFF2-40B4-BE49-F238E27FC236}">
                    <a16:creationId xmlns:a16="http://schemas.microsoft.com/office/drawing/2014/main" id="{235A4890-3670-9A44-97C8-9AEE2387BAFD}"/>
                  </a:ext>
                </a:extLst>
              </p:cNvPr>
              <p:cNvSpPr txBox="1"/>
              <p:nvPr/>
            </p:nvSpPr>
            <p:spPr>
              <a:xfrm>
                <a:off x="4740035" y="5864517"/>
                <a:ext cx="396681"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Basın</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96" name="Group 495">
              <a:extLst>
                <a:ext uri="{FF2B5EF4-FFF2-40B4-BE49-F238E27FC236}">
                  <a16:creationId xmlns:a16="http://schemas.microsoft.com/office/drawing/2014/main" id="{71B52CDA-81DF-D6E5-C104-A613F87EF26F}"/>
                </a:ext>
              </a:extLst>
            </p:cNvPr>
            <p:cNvGrpSpPr/>
            <p:nvPr/>
          </p:nvGrpSpPr>
          <p:grpSpPr>
            <a:xfrm>
              <a:off x="4409777" y="3998712"/>
              <a:ext cx="915271" cy="915272"/>
              <a:chOff x="5460582" y="5322722"/>
              <a:chExt cx="720326" cy="720326"/>
            </a:xfrm>
          </p:grpSpPr>
          <p:sp>
            <p:nvSpPr>
              <p:cNvPr id="537" name="Rectangle 536">
                <a:extLst>
                  <a:ext uri="{FF2B5EF4-FFF2-40B4-BE49-F238E27FC236}">
                    <a16:creationId xmlns:a16="http://schemas.microsoft.com/office/drawing/2014/main" id="{1D337E27-D951-71AE-3596-59D6E0DD9E01}"/>
                  </a:ext>
                </a:extLst>
              </p:cNvPr>
              <p:cNvSpPr/>
              <p:nvPr/>
            </p:nvSpPr>
            <p:spPr>
              <a:xfrm>
                <a:off x="5460582" y="5322722"/>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38" name="TextBox 537">
                <a:extLst>
                  <a:ext uri="{FF2B5EF4-FFF2-40B4-BE49-F238E27FC236}">
                    <a16:creationId xmlns:a16="http://schemas.microsoft.com/office/drawing/2014/main" id="{10FEF896-4A76-6251-C361-176D48008B35}"/>
                  </a:ext>
                </a:extLst>
              </p:cNvPr>
              <p:cNvSpPr txBox="1"/>
              <p:nvPr/>
            </p:nvSpPr>
            <p:spPr>
              <a:xfrm>
                <a:off x="5520604" y="5338181"/>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30</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39" name="TextBox 538">
                <a:extLst>
                  <a:ext uri="{FF2B5EF4-FFF2-40B4-BE49-F238E27FC236}">
                    <a16:creationId xmlns:a16="http://schemas.microsoft.com/office/drawing/2014/main" id="{5117F167-6EE4-9DD0-D80E-1FE317D38A33}"/>
                  </a:ext>
                </a:extLst>
              </p:cNvPr>
              <p:cNvSpPr txBox="1"/>
              <p:nvPr/>
            </p:nvSpPr>
            <p:spPr>
              <a:xfrm>
                <a:off x="5511874" y="5506113"/>
                <a:ext cx="659531"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Cn</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40" name="TextBox 539">
                <a:extLst>
                  <a:ext uri="{FF2B5EF4-FFF2-40B4-BE49-F238E27FC236}">
                    <a16:creationId xmlns:a16="http://schemas.microsoft.com/office/drawing/2014/main" id="{5DAEA681-12B0-3F16-DE73-F64F4EB14970}"/>
                  </a:ext>
                </a:extLst>
              </p:cNvPr>
              <p:cNvSpPr txBox="1"/>
              <p:nvPr/>
            </p:nvSpPr>
            <p:spPr>
              <a:xfrm>
                <a:off x="5530926" y="5864517"/>
                <a:ext cx="547394"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700" dirty="0">
                    <a:solidFill>
                      <a:schemeClr val="bg1"/>
                    </a:solidFill>
                    <a:latin typeface="Poppins" pitchFamily="2" charset="77"/>
                    <a:cs typeface="Poppins" pitchFamily="2" charset="77"/>
                  </a:rPr>
                  <a:t>S</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inema</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97" name="Group 496">
              <a:extLst>
                <a:ext uri="{FF2B5EF4-FFF2-40B4-BE49-F238E27FC236}">
                  <a16:creationId xmlns:a16="http://schemas.microsoft.com/office/drawing/2014/main" id="{F325EF76-29BC-67A0-868F-F8F4F7C9E2E1}"/>
                </a:ext>
              </a:extLst>
            </p:cNvPr>
            <p:cNvGrpSpPr/>
            <p:nvPr/>
          </p:nvGrpSpPr>
          <p:grpSpPr>
            <a:xfrm>
              <a:off x="565174" y="3034305"/>
              <a:ext cx="915271" cy="915273"/>
              <a:chOff x="952500" y="2127266"/>
              <a:chExt cx="720326" cy="720326"/>
            </a:xfrm>
          </p:grpSpPr>
          <p:sp>
            <p:nvSpPr>
              <p:cNvPr id="533" name="Rectangle 532">
                <a:extLst>
                  <a:ext uri="{FF2B5EF4-FFF2-40B4-BE49-F238E27FC236}">
                    <a16:creationId xmlns:a16="http://schemas.microsoft.com/office/drawing/2014/main" id="{9AEB7F7D-B543-896C-7F5D-6101F548664B}"/>
                  </a:ext>
                </a:extLst>
              </p:cNvPr>
              <p:cNvSpPr/>
              <p:nvPr/>
            </p:nvSpPr>
            <p:spPr>
              <a:xfrm>
                <a:off x="952500" y="2127266"/>
                <a:ext cx="720326" cy="720326"/>
              </a:xfrm>
              <a:prstGeom prst="rect">
                <a:avLst/>
              </a:prstGeom>
              <a:solidFill>
                <a:srgbClr val="D6E8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34" name="TextBox 533">
                <a:extLst>
                  <a:ext uri="{FF2B5EF4-FFF2-40B4-BE49-F238E27FC236}">
                    <a16:creationId xmlns:a16="http://schemas.microsoft.com/office/drawing/2014/main" id="{898798A7-C2D2-F7C2-75A6-4C236F52C0DD}"/>
                  </a:ext>
                </a:extLst>
              </p:cNvPr>
              <p:cNvSpPr txBox="1"/>
              <p:nvPr/>
            </p:nvSpPr>
            <p:spPr>
              <a:xfrm>
                <a:off x="1012521" y="2142724"/>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effectLst/>
                    <a:uLnTx/>
                    <a:uFillTx/>
                    <a:latin typeface="Poppins Light" pitchFamily="2" charset="77"/>
                    <a:ea typeface="+mn-ea"/>
                    <a:cs typeface="Poppins Light" pitchFamily="2" charset="77"/>
                  </a:rPr>
                  <a:t>5</a:t>
                </a:r>
                <a:endParaRPr kumimoji="0" lang="en-US" sz="10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535" name="TextBox 534">
                <a:extLst>
                  <a:ext uri="{FF2B5EF4-FFF2-40B4-BE49-F238E27FC236}">
                    <a16:creationId xmlns:a16="http://schemas.microsoft.com/office/drawing/2014/main" id="{84D9E91A-9640-35A1-BF8E-E101E3CACFD9}"/>
                  </a:ext>
                </a:extLst>
              </p:cNvPr>
              <p:cNvSpPr txBox="1"/>
              <p:nvPr/>
            </p:nvSpPr>
            <p:spPr>
              <a:xfrm>
                <a:off x="1003793" y="2310657"/>
                <a:ext cx="592737"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2400" dirty="0">
                    <a:latin typeface="Poppins Light" pitchFamily="2" charset="77"/>
                    <a:cs typeface="Poppins Light" pitchFamily="2" charset="77"/>
                  </a:rPr>
                  <a:t>Eb</a:t>
                </a:r>
                <a:endParaRPr kumimoji="0" lang="en-US" sz="24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536" name="TextBox 535">
                <a:extLst>
                  <a:ext uri="{FF2B5EF4-FFF2-40B4-BE49-F238E27FC236}">
                    <a16:creationId xmlns:a16="http://schemas.microsoft.com/office/drawing/2014/main" id="{D3F0B478-4EE8-BE15-21D1-38E0D7C4E2DE}"/>
                  </a:ext>
                </a:extLst>
              </p:cNvPr>
              <p:cNvSpPr txBox="1"/>
              <p:nvPr/>
            </p:nvSpPr>
            <p:spPr>
              <a:xfrm>
                <a:off x="1022844" y="2604708"/>
                <a:ext cx="624963"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effectLst/>
                    <a:uLnTx/>
                    <a:uFillTx/>
                    <a:latin typeface="Poppins" pitchFamily="2" charset="77"/>
                    <a:cs typeface="Poppins" pitchFamily="2" charset="77"/>
                  </a:rPr>
                  <a:t>Ekonomik</a:t>
                </a:r>
                <a:r>
                  <a:rPr kumimoji="0" lang="en-US" sz="700" u="none" strike="noStrike" kern="1200" cap="none" normalizeH="0" baseline="0" noProof="0" dirty="0">
                    <a:ln>
                      <a:noFill/>
                    </a:ln>
                    <a:effectLst/>
                    <a:uLnTx/>
                    <a:uFillTx/>
                    <a:latin typeface="Poppins" pitchFamily="2" charset="77"/>
                    <a:cs typeface="Poppins" pitchFamily="2" charset="77"/>
                  </a:rPr>
                  <a:t> Zemin</a:t>
                </a:r>
                <a:endParaRPr kumimoji="0" lang="en-US" sz="700" u="none" strike="noStrike" kern="1200" cap="none" normalizeH="0" baseline="30000" noProof="0" dirty="0">
                  <a:ln>
                    <a:noFill/>
                  </a:ln>
                  <a:effectLst/>
                  <a:uLnTx/>
                  <a:uFillTx/>
                  <a:latin typeface="Poppins" pitchFamily="2" charset="77"/>
                  <a:cs typeface="Poppins" pitchFamily="2" charset="77"/>
                </a:endParaRPr>
              </a:p>
            </p:txBody>
          </p:sp>
        </p:grpSp>
        <p:grpSp>
          <p:nvGrpSpPr>
            <p:cNvPr id="498" name="Group 497">
              <a:extLst>
                <a:ext uri="{FF2B5EF4-FFF2-40B4-BE49-F238E27FC236}">
                  <a16:creationId xmlns:a16="http://schemas.microsoft.com/office/drawing/2014/main" id="{0756C380-5DCC-A49C-F698-4A3E477AB7A5}"/>
                </a:ext>
              </a:extLst>
            </p:cNvPr>
            <p:cNvGrpSpPr/>
            <p:nvPr/>
          </p:nvGrpSpPr>
          <p:grpSpPr>
            <a:xfrm>
              <a:off x="568899" y="2077158"/>
              <a:ext cx="915271" cy="915274"/>
              <a:chOff x="952500" y="2127266"/>
              <a:chExt cx="720326" cy="720326"/>
            </a:xfrm>
          </p:grpSpPr>
          <p:sp>
            <p:nvSpPr>
              <p:cNvPr id="529" name="Rectangle 528">
                <a:extLst>
                  <a:ext uri="{FF2B5EF4-FFF2-40B4-BE49-F238E27FC236}">
                    <a16:creationId xmlns:a16="http://schemas.microsoft.com/office/drawing/2014/main" id="{4DFB3B3B-BFA5-428C-4ABB-15FB2983980F}"/>
                  </a:ext>
                </a:extLst>
              </p:cNvPr>
              <p:cNvSpPr/>
              <p:nvPr/>
            </p:nvSpPr>
            <p:spPr>
              <a:xfrm>
                <a:off x="952500" y="2127266"/>
                <a:ext cx="720326" cy="720326"/>
              </a:xfrm>
              <a:prstGeom prst="rect">
                <a:avLst/>
              </a:prstGeom>
              <a:solidFill>
                <a:srgbClr val="D6E8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30" name="TextBox 529">
                <a:extLst>
                  <a:ext uri="{FF2B5EF4-FFF2-40B4-BE49-F238E27FC236}">
                    <a16:creationId xmlns:a16="http://schemas.microsoft.com/office/drawing/2014/main" id="{E499083B-A4D9-D0F5-487B-8FD71727C7BA}"/>
                  </a:ext>
                </a:extLst>
              </p:cNvPr>
              <p:cNvSpPr txBox="1"/>
              <p:nvPr/>
            </p:nvSpPr>
            <p:spPr>
              <a:xfrm>
                <a:off x="1012521" y="2142724"/>
                <a:ext cx="421682" cy="24236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effectLst/>
                    <a:uLnTx/>
                    <a:uFillTx/>
                    <a:latin typeface="Poppins Light" pitchFamily="2" charset="77"/>
                    <a:ea typeface="+mn-ea"/>
                    <a:cs typeface="Poppins Light" pitchFamily="2" charset="77"/>
                  </a:rPr>
                  <a:t>3</a:t>
                </a:r>
                <a:endParaRPr kumimoji="0" lang="en-US" sz="10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531" name="TextBox 530">
                <a:extLst>
                  <a:ext uri="{FF2B5EF4-FFF2-40B4-BE49-F238E27FC236}">
                    <a16:creationId xmlns:a16="http://schemas.microsoft.com/office/drawing/2014/main" id="{21645BC0-735B-F631-733D-2B5FDB63A81B}"/>
                  </a:ext>
                </a:extLst>
              </p:cNvPr>
              <p:cNvSpPr txBox="1"/>
              <p:nvPr/>
            </p:nvSpPr>
            <p:spPr>
              <a:xfrm>
                <a:off x="1003793" y="2310657"/>
                <a:ext cx="592737"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effectLst/>
                    <a:uLnTx/>
                    <a:uFillTx/>
                    <a:latin typeface="Poppins Light" pitchFamily="2" charset="77"/>
                    <a:ea typeface="+mn-ea"/>
                    <a:cs typeface="Poppins Light" pitchFamily="2" charset="77"/>
                  </a:rPr>
                  <a:t>In</a:t>
                </a:r>
                <a:endParaRPr kumimoji="0" lang="en-US" sz="24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532" name="TextBox 531">
                <a:extLst>
                  <a:ext uri="{FF2B5EF4-FFF2-40B4-BE49-F238E27FC236}">
                    <a16:creationId xmlns:a16="http://schemas.microsoft.com/office/drawing/2014/main" id="{223DC75B-EFB6-CBD5-679A-1A768BCB8EE3}"/>
                  </a:ext>
                </a:extLst>
              </p:cNvPr>
              <p:cNvSpPr txBox="1"/>
              <p:nvPr/>
            </p:nvSpPr>
            <p:spPr>
              <a:xfrm>
                <a:off x="1016119" y="2633670"/>
                <a:ext cx="624963" cy="157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effectLst/>
                    <a:uLnTx/>
                    <a:uFillTx/>
                    <a:latin typeface="Poppins" pitchFamily="2" charset="77"/>
                    <a:cs typeface="Poppins" pitchFamily="2" charset="77"/>
                  </a:rPr>
                  <a:t>Giriş</a:t>
                </a:r>
                <a:endParaRPr kumimoji="0" lang="en-US" sz="700" u="none" strike="noStrike" kern="1200" cap="none" normalizeH="0" baseline="30000" noProof="0" dirty="0">
                  <a:ln>
                    <a:noFill/>
                  </a:ln>
                  <a:effectLst/>
                  <a:uLnTx/>
                  <a:uFillTx/>
                  <a:latin typeface="Poppins" pitchFamily="2" charset="77"/>
                  <a:cs typeface="Poppins" pitchFamily="2" charset="77"/>
                </a:endParaRPr>
              </a:p>
            </p:txBody>
          </p:sp>
        </p:grpSp>
        <p:grpSp>
          <p:nvGrpSpPr>
            <p:cNvPr id="499" name="Group 498">
              <a:extLst>
                <a:ext uri="{FF2B5EF4-FFF2-40B4-BE49-F238E27FC236}">
                  <a16:creationId xmlns:a16="http://schemas.microsoft.com/office/drawing/2014/main" id="{4B10489E-A123-3EB5-957C-B27217ABFC69}"/>
                </a:ext>
              </a:extLst>
            </p:cNvPr>
            <p:cNvGrpSpPr/>
            <p:nvPr/>
          </p:nvGrpSpPr>
          <p:grpSpPr>
            <a:xfrm>
              <a:off x="6322100" y="7814174"/>
              <a:ext cx="915271" cy="915274"/>
              <a:chOff x="952500" y="2127266"/>
              <a:chExt cx="720326" cy="720326"/>
            </a:xfrm>
          </p:grpSpPr>
          <p:sp>
            <p:nvSpPr>
              <p:cNvPr id="525" name="Rectangle 524">
                <a:extLst>
                  <a:ext uri="{FF2B5EF4-FFF2-40B4-BE49-F238E27FC236}">
                    <a16:creationId xmlns:a16="http://schemas.microsoft.com/office/drawing/2014/main" id="{78A3BC97-7466-8757-C21A-9426BF37AD24}"/>
                  </a:ext>
                </a:extLst>
              </p:cNvPr>
              <p:cNvSpPr/>
              <p:nvPr/>
            </p:nvSpPr>
            <p:spPr>
              <a:xfrm>
                <a:off x="952500" y="2127266"/>
                <a:ext cx="720326" cy="720326"/>
              </a:xfrm>
              <a:prstGeom prst="rect">
                <a:avLst/>
              </a:prstGeom>
              <a:solidFill>
                <a:srgbClr val="CBE2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26" name="TextBox 525">
                <a:extLst>
                  <a:ext uri="{FF2B5EF4-FFF2-40B4-BE49-F238E27FC236}">
                    <a16:creationId xmlns:a16="http://schemas.microsoft.com/office/drawing/2014/main" id="{BD6E4B26-E5C6-1435-433B-25F391896A37}"/>
                  </a:ext>
                </a:extLst>
              </p:cNvPr>
              <p:cNvSpPr txBox="1"/>
              <p:nvPr/>
            </p:nvSpPr>
            <p:spPr>
              <a:xfrm>
                <a:off x="1012521" y="2142724"/>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effectLst/>
                    <a:uLnTx/>
                    <a:uFillTx/>
                    <a:latin typeface="Poppins Light" pitchFamily="2" charset="77"/>
                    <a:ea typeface="+mn-ea"/>
                    <a:cs typeface="Poppins Light" pitchFamily="2" charset="77"/>
                  </a:rPr>
                  <a:t>80</a:t>
                </a:r>
                <a:endParaRPr kumimoji="0" lang="en-US" sz="10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527" name="TextBox 526">
                <a:extLst>
                  <a:ext uri="{FF2B5EF4-FFF2-40B4-BE49-F238E27FC236}">
                    <a16:creationId xmlns:a16="http://schemas.microsoft.com/office/drawing/2014/main" id="{5584E981-5DEF-0751-AF13-F404B285A89A}"/>
                  </a:ext>
                </a:extLst>
              </p:cNvPr>
              <p:cNvSpPr txBox="1"/>
              <p:nvPr/>
            </p:nvSpPr>
            <p:spPr>
              <a:xfrm>
                <a:off x="1003793" y="2310657"/>
                <a:ext cx="592737"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2400" dirty="0">
                    <a:latin typeface="Poppins Light" pitchFamily="2" charset="77"/>
                    <a:cs typeface="Poppins Light" pitchFamily="2" charset="77"/>
                  </a:rPr>
                  <a:t>Dt</a:t>
                </a:r>
                <a:endParaRPr kumimoji="0" lang="en-US" sz="24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528" name="TextBox 527">
                <a:extLst>
                  <a:ext uri="{FF2B5EF4-FFF2-40B4-BE49-F238E27FC236}">
                    <a16:creationId xmlns:a16="http://schemas.microsoft.com/office/drawing/2014/main" id="{5E547979-CE80-26B0-59C2-A457713877CA}"/>
                  </a:ext>
                </a:extLst>
              </p:cNvPr>
              <p:cNvSpPr txBox="1"/>
              <p:nvPr/>
            </p:nvSpPr>
            <p:spPr>
              <a:xfrm>
                <a:off x="1022844" y="2662002"/>
                <a:ext cx="624963" cy="157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a:ln>
                      <a:noFill/>
                    </a:ln>
                    <a:effectLst/>
                    <a:uLnTx/>
                    <a:uFillTx/>
                    <a:latin typeface="Poppins" pitchFamily="2" charset="77"/>
                    <a:cs typeface="Poppins" pitchFamily="2" charset="77"/>
                  </a:rPr>
                  <a:t>Veri </a:t>
                </a:r>
                <a:r>
                  <a:rPr kumimoji="0" lang="en-US" sz="700" u="none" strike="noStrike" kern="1200" cap="none" normalizeH="0" baseline="0" noProof="0" dirty="0" err="1">
                    <a:ln>
                      <a:noFill/>
                    </a:ln>
                    <a:effectLst/>
                    <a:uLnTx/>
                    <a:uFillTx/>
                    <a:latin typeface="Poppins" pitchFamily="2" charset="77"/>
                    <a:cs typeface="Poppins" pitchFamily="2" charset="77"/>
                  </a:rPr>
                  <a:t>Tablosu</a:t>
                </a:r>
                <a:endParaRPr kumimoji="0" lang="en-US" sz="700" u="none" strike="noStrike" kern="1200" cap="none" normalizeH="0" baseline="30000" noProof="0" dirty="0">
                  <a:ln>
                    <a:noFill/>
                  </a:ln>
                  <a:effectLst/>
                  <a:uLnTx/>
                  <a:uFillTx/>
                  <a:latin typeface="Poppins" pitchFamily="2" charset="77"/>
                  <a:cs typeface="Poppins" pitchFamily="2" charset="77"/>
                </a:endParaRPr>
              </a:p>
            </p:txBody>
          </p:sp>
        </p:grpSp>
        <p:grpSp>
          <p:nvGrpSpPr>
            <p:cNvPr id="500" name="Group 499">
              <a:extLst>
                <a:ext uri="{FF2B5EF4-FFF2-40B4-BE49-F238E27FC236}">
                  <a16:creationId xmlns:a16="http://schemas.microsoft.com/office/drawing/2014/main" id="{D8445218-D472-ADE4-12C6-984A7EB5C5B4}"/>
                </a:ext>
              </a:extLst>
            </p:cNvPr>
            <p:cNvGrpSpPr/>
            <p:nvPr/>
          </p:nvGrpSpPr>
          <p:grpSpPr>
            <a:xfrm>
              <a:off x="5359833" y="7816671"/>
              <a:ext cx="915271" cy="915274"/>
              <a:chOff x="952500" y="2127266"/>
              <a:chExt cx="720326" cy="720326"/>
            </a:xfrm>
          </p:grpSpPr>
          <p:sp>
            <p:nvSpPr>
              <p:cNvPr id="521" name="Rectangle 520">
                <a:extLst>
                  <a:ext uri="{FF2B5EF4-FFF2-40B4-BE49-F238E27FC236}">
                    <a16:creationId xmlns:a16="http://schemas.microsoft.com/office/drawing/2014/main" id="{62C68132-03F0-927A-0D33-C59C7D50058F}"/>
                  </a:ext>
                </a:extLst>
              </p:cNvPr>
              <p:cNvSpPr/>
              <p:nvPr/>
            </p:nvSpPr>
            <p:spPr>
              <a:xfrm>
                <a:off x="952500" y="2127266"/>
                <a:ext cx="720326" cy="720326"/>
              </a:xfrm>
              <a:prstGeom prst="rect">
                <a:avLst/>
              </a:prstGeom>
              <a:solidFill>
                <a:srgbClr val="CBE2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22" name="TextBox 521">
                <a:extLst>
                  <a:ext uri="{FF2B5EF4-FFF2-40B4-BE49-F238E27FC236}">
                    <a16:creationId xmlns:a16="http://schemas.microsoft.com/office/drawing/2014/main" id="{EE053989-2EAD-4F14-CFCC-E22F35D9AE9B}"/>
                  </a:ext>
                </a:extLst>
              </p:cNvPr>
              <p:cNvSpPr txBox="1"/>
              <p:nvPr/>
            </p:nvSpPr>
            <p:spPr>
              <a:xfrm>
                <a:off x="1007523" y="2142724"/>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effectLst/>
                    <a:uLnTx/>
                    <a:uFillTx/>
                    <a:latin typeface="Poppins Light" pitchFamily="2" charset="77"/>
                    <a:ea typeface="+mn-ea"/>
                    <a:cs typeface="Poppins Light" pitchFamily="2" charset="77"/>
                  </a:rPr>
                  <a:t>79</a:t>
                </a:r>
                <a:endParaRPr kumimoji="0" lang="en-US" sz="10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523" name="TextBox 522">
                <a:extLst>
                  <a:ext uri="{FF2B5EF4-FFF2-40B4-BE49-F238E27FC236}">
                    <a16:creationId xmlns:a16="http://schemas.microsoft.com/office/drawing/2014/main" id="{9613C4C1-32EA-8532-DBCE-4B80A80DB200}"/>
                  </a:ext>
                </a:extLst>
              </p:cNvPr>
              <p:cNvSpPr txBox="1"/>
              <p:nvPr/>
            </p:nvSpPr>
            <p:spPr>
              <a:xfrm>
                <a:off x="1003793" y="2310657"/>
                <a:ext cx="592737"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effectLst/>
                    <a:uLnTx/>
                    <a:uFillTx/>
                    <a:latin typeface="Poppins Light" pitchFamily="2" charset="77"/>
                    <a:ea typeface="+mn-ea"/>
                    <a:cs typeface="Poppins Light" pitchFamily="2" charset="77"/>
                  </a:rPr>
                  <a:t>Cc</a:t>
                </a:r>
                <a:endParaRPr kumimoji="0" lang="en-US" sz="24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524" name="TextBox 523">
                <a:extLst>
                  <a:ext uri="{FF2B5EF4-FFF2-40B4-BE49-F238E27FC236}">
                    <a16:creationId xmlns:a16="http://schemas.microsoft.com/office/drawing/2014/main" id="{BEB1C21B-F64E-80CF-795B-FA3E3F122409}"/>
                  </a:ext>
                </a:extLst>
              </p:cNvPr>
              <p:cNvSpPr txBox="1"/>
              <p:nvPr/>
            </p:nvSpPr>
            <p:spPr>
              <a:xfrm>
                <a:off x="1028511" y="2679001"/>
                <a:ext cx="624963" cy="157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effectLst/>
                    <a:uLnTx/>
                    <a:uFillTx/>
                    <a:latin typeface="Poppins" pitchFamily="2" charset="77"/>
                    <a:cs typeface="Poppins" pitchFamily="2" charset="77"/>
                  </a:rPr>
                  <a:t>Sonuç</a:t>
                </a:r>
                <a:endParaRPr kumimoji="0" lang="en-US" sz="700" u="none" strike="noStrike" kern="1200" cap="none" normalizeH="0" baseline="30000" noProof="0" dirty="0">
                  <a:ln>
                    <a:noFill/>
                  </a:ln>
                  <a:effectLst/>
                  <a:uLnTx/>
                  <a:uFillTx/>
                  <a:latin typeface="Poppins" pitchFamily="2" charset="77"/>
                  <a:cs typeface="Poppins" pitchFamily="2" charset="77"/>
                </a:endParaRPr>
              </a:p>
            </p:txBody>
          </p:sp>
        </p:grpSp>
        <p:grpSp>
          <p:nvGrpSpPr>
            <p:cNvPr id="501" name="Group 500">
              <a:extLst>
                <a:ext uri="{FF2B5EF4-FFF2-40B4-BE49-F238E27FC236}">
                  <a16:creationId xmlns:a16="http://schemas.microsoft.com/office/drawing/2014/main" id="{1814CC28-D2EB-B1B9-924D-91528155C337}"/>
                </a:ext>
              </a:extLst>
            </p:cNvPr>
            <p:cNvGrpSpPr/>
            <p:nvPr/>
          </p:nvGrpSpPr>
          <p:grpSpPr>
            <a:xfrm>
              <a:off x="1530457" y="4957657"/>
              <a:ext cx="915271" cy="915273"/>
              <a:chOff x="3886200" y="4542488"/>
              <a:chExt cx="720326" cy="720326"/>
            </a:xfrm>
          </p:grpSpPr>
          <p:sp>
            <p:nvSpPr>
              <p:cNvPr id="517" name="Rectangle 516">
                <a:extLst>
                  <a:ext uri="{FF2B5EF4-FFF2-40B4-BE49-F238E27FC236}">
                    <a16:creationId xmlns:a16="http://schemas.microsoft.com/office/drawing/2014/main" id="{87CB18F8-8A90-4606-77FF-4CA304188065}"/>
                  </a:ext>
                </a:extLst>
              </p:cNvPr>
              <p:cNvSpPr/>
              <p:nvPr/>
            </p:nvSpPr>
            <p:spPr>
              <a:xfrm>
                <a:off x="3886200" y="4542488"/>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18" name="TextBox 517">
                <a:extLst>
                  <a:ext uri="{FF2B5EF4-FFF2-40B4-BE49-F238E27FC236}">
                    <a16:creationId xmlns:a16="http://schemas.microsoft.com/office/drawing/2014/main" id="{2F14842D-E16C-8951-5EE2-F9D1CB9489EA}"/>
                  </a:ext>
                </a:extLst>
              </p:cNvPr>
              <p:cNvSpPr txBox="1"/>
              <p:nvPr/>
            </p:nvSpPr>
            <p:spPr>
              <a:xfrm>
                <a:off x="3946221" y="4557946"/>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32</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19" name="TextBox 518">
                <a:extLst>
                  <a:ext uri="{FF2B5EF4-FFF2-40B4-BE49-F238E27FC236}">
                    <a16:creationId xmlns:a16="http://schemas.microsoft.com/office/drawing/2014/main" id="{EC35C019-E9EE-8FBC-73D6-E386DED35E55}"/>
                  </a:ext>
                </a:extLst>
              </p:cNvPr>
              <p:cNvSpPr txBox="1"/>
              <p:nvPr/>
            </p:nvSpPr>
            <p:spPr>
              <a:xfrm>
                <a:off x="3937493" y="4725879"/>
                <a:ext cx="400479"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2400" dirty="0">
                    <a:solidFill>
                      <a:schemeClr val="bg1"/>
                    </a:solidFill>
                    <a:latin typeface="Poppins Light" pitchFamily="2" charset="77"/>
                    <a:cs typeface="Poppins Light" pitchFamily="2" charset="77"/>
                  </a:rPr>
                  <a:t>Ci</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20" name="TextBox 519">
                <a:extLst>
                  <a:ext uri="{FF2B5EF4-FFF2-40B4-BE49-F238E27FC236}">
                    <a16:creationId xmlns:a16="http://schemas.microsoft.com/office/drawing/2014/main" id="{AF4D9874-286B-825E-B806-2D504B844DD4}"/>
                  </a:ext>
                </a:extLst>
              </p:cNvPr>
              <p:cNvSpPr txBox="1"/>
              <p:nvPr/>
            </p:nvSpPr>
            <p:spPr>
              <a:xfrm>
                <a:off x="3956544" y="5017357"/>
                <a:ext cx="524024" cy="242223"/>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Kategori</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b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b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Bilgisi</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502" name="Group 501">
              <a:extLst>
                <a:ext uri="{FF2B5EF4-FFF2-40B4-BE49-F238E27FC236}">
                  <a16:creationId xmlns:a16="http://schemas.microsoft.com/office/drawing/2014/main" id="{2B3C1BDB-8D4A-BF07-E283-E3E1EBC9D456}"/>
                </a:ext>
              </a:extLst>
            </p:cNvPr>
            <p:cNvGrpSpPr/>
            <p:nvPr/>
          </p:nvGrpSpPr>
          <p:grpSpPr>
            <a:xfrm>
              <a:off x="1528254" y="3034305"/>
              <a:ext cx="915271" cy="915273"/>
              <a:chOff x="952500" y="2127266"/>
              <a:chExt cx="720326" cy="720326"/>
            </a:xfrm>
          </p:grpSpPr>
          <p:sp>
            <p:nvSpPr>
              <p:cNvPr id="513" name="Rectangle 512">
                <a:extLst>
                  <a:ext uri="{FF2B5EF4-FFF2-40B4-BE49-F238E27FC236}">
                    <a16:creationId xmlns:a16="http://schemas.microsoft.com/office/drawing/2014/main" id="{736EE1BD-CCB5-58AC-1CEA-72F097A5CE90}"/>
                  </a:ext>
                </a:extLst>
              </p:cNvPr>
              <p:cNvSpPr/>
              <p:nvPr/>
            </p:nvSpPr>
            <p:spPr>
              <a:xfrm>
                <a:off x="952500" y="2127266"/>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14" name="TextBox 513">
                <a:extLst>
                  <a:ext uri="{FF2B5EF4-FFF2-40B4-BE49-F238E27FC236}">
                    <a16:creationId xmlns:a16="http://schemas.microsoft.com/office/drawing/2014/main" id="{E920C119-834A-0A77-0AD5-142DED60A206}"/>
                  </a:ext>
                </a:extLst>
              </p:cNvPr>
              <p:cNvSpPr txBox="1"/>
              <p:nvPr/>
            </p:nvSpPr>
            <p:spPr>
              <a:xfrm>
                <a:off x="1012521" y="2142724"/>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9</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15" name="TextBox 514">
                <a:extLst>
                  <a:ext uri="{FF2B5EF4-FFF2-40B4-BE49-F238E27FC236}">
                    <a16:creationId xmlns:a16="http://schemas.microsoft.com/office/drawing/2014/main" id="{AA4A3927-7664-0CED-09E2-C27F389A7588}"/>
                  </a:ext>
                </a:extLst>
              </p:cNvPr>
              <p:cNvSpPr txBox="1"/>
              <p:nvPr/>
            </p:nvSpPr>
            <p:spPr>
              <a:xfrm>
                <a:off x="1003793" y="2310657"/>
                <a:ext cx="592737"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Mf</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16" name="TextBox 515">
                <a:extLst>
                  <a:ext uri="{FF2B5EF4-FFF2-40B4-BE49-F238E27FC236}">
                    <a16:creationId xmlns:a16="http://schemas.microsoft.com/office/drawing/2014/main" id="{257352C9-F45B-0F03-9EE9-816F34FD9E2F}"/>
                  </a:ext>
                </a:extLst>
              </p:cNvPr>
              <p:cNvSpPr txBox="1"/>
              <p:nvPr/>
            </p:nvSpPr>
            <p:spPr>
              <a:xfrm>
                <a:off x="1022844" y="2604707"/>
                <a:ext cx="624963"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Medya</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Tahmini</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503" name="Group 502">
              <a:extLst>
                <a:ext uri="{FF2B5EF4-FFF2-40B4-BE49-F238E27FC236}">
                  <a16:creationId xmlns:a16="http://schemas.microsoft.com/office/drawing/2014/main" id="{0CB8E84C-3E68-16DC-E7DF-EB88DBCAB9CA}"/>
                </a:ext>
              </a:extLst>
            </p:cNvPr>
            <p:cNvGrpSpPr/>
            <p:nvPr/>
          </p:nvGrpSpPr>
          <p:grpSpPr>
            <a:xfrm>
              <a:off x="5361763" y="6861617"/>
              <a:ext cx="915271" cy="915271"/>
              <a:chOff x="6309616" y="6861617"/>
              <a:chExt cx="915271" cy="915271"/>
            </a:xfrm>
          </p:grpSpPr>
          <p:sp>
            <p:nvSpPr>
              <p:cNvPr id="509" name="Rectangle 508">
                <a:extLst>
                  <a:ext uri="{FF2B5EF4-FFF2-40B4-BE49-F238E27FC236}">
                    <a16:creationId xmlns:a16="http://schemas.microsoft.com/office/drawing/2014/main" id="{9D14D76C-4F30-BD4F-822D-1740A756F93D}"/>
                  </a:ext>
                </a:extLst>
              </p:cNvPr>
              <p:cNvSpPr/>
              <p:nvPr/>
            </p:nvSpPr>
            <p:spPr>
              <a:xfrm>
                <a:off x="6309616" y="6861617"/>
                <a:ext cx="915271" cy="915271"/>
              </a:xfrm>
              <a:prstGeom prst="rect">
                <a:avLst/>
              </a:prstGeom>
              <a:gradFill flip="none" rotWithShape="1">
                <a:gsLst>
                  <a:gs pos="70000">
                    <a:schemeClr val="tx1"/>
                  </a:gs>
                  <a:gs pos="15000">
                    <a:schemeClr val="accent1"/>
                  </a:gs>
                </a:gsLst>
                <a:lin ang="8100000" scaled="1"/>
                <a:tileRect/>
              </a:gra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10" name="TextBox 509">
                <a:extLst>
                  <a:ext uri="{FF2B5EF4-FFF2-40B4-BE49-F238E27FC236}">
                    <a16:creationId xmlns:a16="http://schemas.microsoft.com/office/drawing/2014/main" id="{12F735A2-84F9-C1F5-C3B6-289A63FC0896}"/>
                  </a:ext>
                </a:extLst>
              </p:cNvPr>
              <p:cNvSpPr txBox="1"/>
              <p:nvPr/>
            </p:nvSpPr>
            <p:spPr>
              <a:xfrm>
                <a:off x="6382706" y="6878083"/>
                <a:ext cx="535804" cy="24622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57</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11" name="TextBox 510">
                <a:extLst>
                  <a:ext uri="{FF2B5EF4-FFF2-40B4-BE49-F238E27FC236}">
                    <a16:creationId xmlns:a16="http://schemas.microsoft.com/office/drawing/2014/main" id="{5B4063E4-8272-8FEE-EE1B-E48B48A37C22}"/>
                  </a:ext>
                </a:extLst>
              </p:cNvPr>
              <p:cNvSpPr txBox="1"/>
              <p:nvPr/>
            </p:nvSpPr>
            <p:spPr>
              <a:xfrm>
                <a:off x="6371614" y="7091465"/>
                <a:ext cx="508862" cy="47265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Rf</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12" name="TextBox 511">
                <a:extLst>
                  <a:ext uri="{FF2B5EF4-FFF2-40B4-BE49-F238E27FC236}">
                    <a16:creationId xmlns:a16="http://schemas.microsoft.com/office/drawing/2014/main" id="{901FE4EE-060B-97C9-4D17-3662AFBD0FDC}"/>
                  </a:ext>
                </a:extLst>
              </p:cNvPr>
              <p:cNvSpPr txBox="1"/>
              <p:nvPr/>
            </p:nvSpPr>
            <p:spPr>
              <a:xfrm>
                <a:off x="6382945" y="7457270"/>
                <a:ext cx="782830" cy="307777"/>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lang="en-US" sz="700" dirty="0" err="1">
                    <a:solidFill>
                      <a:schemeClr val="bg1"/>
                    </a:solidFill>
                    <a:latin typeface="Poppins" pitchFamily="2" charset="77"/>
                    <a:cs typeface="Poppins" pitchFamily="2" charset="77"/>
                  </a:rPr>
                  <a:t>Bölgesel</a:t>
                </a:r>
                <a:r>
                  <a:rPr lang="en-US" sz="700" dirty="0">
                    <a:solidFill>
                      <a:schemeClr val="bg1"/>
                    </a:solidFill>
                    <a:latin typeface="Poppins" pitchFamily="2" charset="77"/>
                    <a:cs typeface="Poppins" pitchFamily="2" charset="77"/>
                  </a:rPr>
                  <a:t> </a:t>
                </a:r>
                <a:r>
                  <a:rPr lang="en-US" sz="700" dirty="0" err="1">
                    <a:solidFill>
                      <a:schemeClr val="bg1"/>
                    </a:solidFill>
                    <a:latin typeface="Poppins" pitchFamily="2" charset="77"/>
                    <a:cs typeface="Poppins" pitchFamily="2" charset="77"/>
                  </a:rPr>
                  <a:t>Tahminler</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504" name="Group 503">
              <a:extLst>
                <a:ext uri="{FF2B5EF4-FFF2-40B4-BE49-F238E27FC236}">
                  <a16:creationId xmlns:a16="http://schemas.microsoft.com/office/drawing/2014/main" id="{3DF4379C-E528-0A40-CD2C-543B6C9090B2}"/>
                </a:ext>
              </a:extLst>
            </p:cNvPr>
            <p:cNvGrpSpPr/>
            <p:nvPr/>
          </p:nvGrpSpPr>
          <p:grpSpPr>
            <a:xfrm>
              <a:off x="6319795" y="6858379"/>
              <a:ext cx="915271" cy="915271"/>
              <a:chOff x="6309905" y="6865369"/>
              <a:chExt cx="915271" cy="915271"/>
            </a:xfrm>
          </p:grpSpPr>
          <p:sp>
            <p:nvSpPr>
              <p:cNvPr id="505" name="Rectangle 504">
                <a:extLst>
                  <a:ext uri="{FF2B5EF4-FFF2-40B4-BE49-F238E27FC236}">
                    <a16:creationId xmlns:a16="http://schemas.microsoft.com/office/drawing/2014/main" id="{C196C1CA-7701-CB34-34EC-47E24157F5AD}"/>
                  </a:ext>
                </a:extLst>
              </p:cNvPr>
              <p:cNvSpPr/>
              <p:nvPr/>
            </p:nvSpPr>
            <p:spPr>
              <a:xfrm>
                <a:off x="6309905" y="6865369"/>
                <a:ext cx="915271" cy="915271"/>
              </a:xfrm>
              <a:prstGeom prst="rect">
                <a:avLst/>
              </a:prstGeom>
              <a:gradFill flip="none" rotWithShape="1">
                <a:gsLst>
                  <a:gs pos="70000">
                    <a:schemeClr val="tx1"/>
                  </a:gs>
                  <a:gs pos="15000">
                    <a:schemeClr val="accent1"/>
                  </a:gs>
                </a:gsLst>
                <a:lin ang="8100000" scaled="1"/>
                <a:tileRect/>
              </a:gra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06" name="TextBox 505">
                <a:extLst>
                  <a:ext uri="{FF2B5EF4-FFF2-40B4-BE49-F238E27FC236}">
                    <a16:creationId xmlns:a16="http://schemas.microsoft.com/office/drawing/2014/main" id="{7343002D-FA4E-9271-7849-9FD2017F29E2}"/>
                  </a:ext>
                </a:extLst>
              </p:cNvPr>
              <p:cNvSpPr txBox="1"/>
              <p:nvPr/>
            </p:nvSpPr>
            <p:spPr>
              <a:xfrm>
                <a:off x="6386170" y="6885010"/>
                <a:ext cx="535804" cy="24622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62</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07" name="TextBox 506">
                <a:extLst>
                  <a:ext uri="{FF2B5EF4-FFF2-40B4-BE49-F238E27FC236}">
                    <a16:creationId xmlns:a16="http://schemas.microsoft.com/office/drawing/2014/main" id="{F6AC2B89-5FC3-D062-F45C-60F10EDB1C7D}"/>
                  </a:ext>
                </a:extLst>
              </p:cNvPr>
              <p:cNvSpPr txBox="1"/>
              <p:nvPr/>
            </p:nvSpPr>
            <p:spPr>
              <a:xfrm>
                <a:off x="6375078" y="7098392"/>
                <a:ext cx="508862" cy="472652"/>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lang="en-US" sz="2400" dirty="0">
                    <a:solidFill>
                      <a:schemeClr val="bg1"/>
                    </a:solidFill>
                    <a:latin typeface="Poppins Light"/>
                    <a:cs typeface="Poppins Light"/>
                  </a:rPr>
                  <a:t>Tt</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08" name="TextBox 507">
                <a:extLst>
                  <a:ext uri="{FF2B5EF4-FFF2-40B4-BE49-F238E27FC236}">
                    <a16:creationId xmlns:a16="http://schemas.microsoft.com/office/drawing/2014/main" id="{1BAF7DBD-89A5-2CDD-BB7D-2FD7E7557012}"/>
                  </a:ext>
                </a:extLst>
              </p:cNvPr>
              <p:cNvSpPr txBox="1"/>
              <p:nvPr/>
            </p:nvSpPr>
            <p:spPr>
              <a:xfrm>
                <a:off x="6386409" y="7464197"/>
                <a:ext cx="782830" cy="200055"/>
              </a:xfrm>
              <a:prstGeom prst="rect">
                <a:avLst/>
              </a:prstGeom>
              <a:noFill/>
            </p:spPr>
            <p:txBody>
              <a:bodyPr wrap="square" lIns="0" tIns="45720" rIns="0" bIns="45720" anchor="t">
                <a:spAutoFit/>
              </a:bodyPr>
              <a:lstStyle/>
              <a:p>
                <a:pPr>
                  <a:defRPr/>
                </a:pPr>
                <a:r>
                  <a:rPr lang="en-US" sz="700" dirty="0">
                    <a:solidFill>
                      <a:schemeClr val="bg1"/>
                    </a:solidFill>
                    <a:latin typeface="Poppins" pitchFamily="2" charset="77"/>
                    <a:cs typeface="Poppins" pitchFamily="2" charset="77"/>
                  </a:rPr>
                  <a:t>En iyi 10 </a:t>
                </a:r>
                <a:r>
                  <a:rPr lang="en-US" sz="700" dirty="0" err="1">
                    <a:solidFill>
                      <a:schemeClr val="bg1"/>
                    </a:solidFill>
                    <a:latin typeface="Poppins" pitchFamily="2" charset="77"/>
                    <a:cs typeface="Poppins" pitchFamily="2" charset="77"/>
                  </a:rPr>
                  <a:t>Pazar</a:t>
                </a:r>
                <a:endParaRPr lang="en-US" sz="700" u="none" strike="noStrike" kern="1200" cap="none" normalizeH="0" noProof="0" dirty="0">
                  <a:ln>
                    <a:noFill/>
                  </a:ln>
                  <a:solidFill>
                    <a:schemeClr val="bg1"/>
                  </a:solidFill>
                  <a:effectLst/>
                  <a:uLnTx/>
                  <a:uFillTx/>
                  <a:latin typeface="Poppins" pitchFamily="2" charset="77"/>
                  <a:cs typeface="Poppins" pitchFamily="2" charset="77"/>
                </a:endParaRPr>
              </a:p>
            </p:txBody>
          </p:sp>
        </p:grpSp>
      </p:grpSp>
    </p:spTree>
    <p:extLst>
      <p:ext uri="{BB962C8B-B14F-4D97-AF65-F5344CB8AC3E}">
        <p14:creationId xmlns:p14="http://schemas.microsoft.com/office/powerpoint/2010/main" val="429646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54422B-5840-6211-3788-A0D54C66C621}"/>
            </a:ext>
          </a:extLst>
        </p:cNvPr>
        <p:cNvGrpSpPr/>
        <p:nvPr/>
      </p:nvGrpSpPr>
      <p:grpSpPr>
        <a:xfrm>
          <a:off x="0" y="0"/>
          <a:ext cx="0" cy="0"/>
          <a:chOff x="0" y="0"/>
          <a:chExt cx="0" cy="0"/>
        </a:xfrm>
      </p:grpSpPr>
      <p:sp>
        <p:nvSpPr>
          <p:cNvPr id="91" name="Oval 90">
            <a:extLst>
              <a:ext uri="{FF2B5EF4-FFF2-40B4-BE49-F238E27FC236}">
                <a16:creationId xmlns:a16="http://schemas.microsoft.com/office/drawing/2014/main" id="{4E06C7A8-EE10-984A-F466-1F297BCBFA27}"/>
              </a:ext>
            </a:extLst>
          </p:cNvPr>
          <p:cNvSpPr/>
          <p:nvPr/>
        </p:nvSpPr>
        <p:spPr>
          <a:xfrm>
            <a:off x="495301" y="1627157"/>
            <a:ext cx="6812162" cy="6812162"/>
          </a:xfrm>
          <a:prstGeom prst="ellipse">
            <a:avLst/>
          </a:prstGeom>
          <a:solidFill>
            <a:schemeClr val="accent1">
              <a:alpha val="595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0" name="TextBox 29">
            <a:extLst>
              <a:ext uri="{FF2B5EF4-FFF2-40B4-BE49-F238E27FC236}">
                <a16:creationId xmlns:a16="http://schemas.microsoft.com/office/drawing/2014/main" id="{0EBA91FB-5E87-F7A5-415A-E42AE7EFE9FE}"/>
              </a:ext>
            </a:extLst>
          </p:cNvPr>
          <p:cNvSpPr txBox="1"/>
          <p:nvPr/>
        </p:nvSpPr>
        <p:spPr>
          <a:xfrm>
            <a:off x="9072748" y="604454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9" name="TextBox 8">
            <a:extLst>
              <a:ext uri="{FF2B5EF4-FFF2-40B4-BE49-F238E27FC236}">
                <a16:creationId xmlns:a16="http://schemas.microsoft.com/office/drawing/2014/main" id="{F8EDDA15-2847-FCE3-0401-1FDB0EC36C64}"/>
              </a:ext>
            </a:extLst>
          </p:cNvPr>
          <p:cNvSpPr txBox="1"/>
          <p:nvPr/>
        </p:nvSpPr>
        <p:spPr>
          <a:xfrm>
            <a:off x="-957431" y="407714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25" name="Slide Number Placeholder 4">
            <a:extLst>
              <a:ext uri="{FF2B5EF4-FFF2-40B4-BE49-F238E27FC236}">
                <a16:creationId xmlns:a16="http://schemas.microsoft.com/office/drawing/2014/main" id="{B6F54034-5DED-72CC-F608-06A142BE3613}"/>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FFFFFF">
                    <a:alpha val="19000"/>
                  </a:srgb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33</a:t>
            </a:fld>
            <a:endParaRPr kumimoji="0" lang="en-US" sz="700" b="0" i="0" u="none" strike="noStrike" kern="1200" cap="none" spc="0" normalizeH="0" baseline="0" noProof="0" dirty="0">
              <a:ln>
                <a:noFill/>
              </a:ln>
              <a:solidFill>
                <a:srgbClr val="FFFFFF">
                  <a:alpha val="19000"/>
                </a:srgbClr>
              </a:solidFill>
              <a:effectLst/>
              <a:uLnTx/>
              <a:uFillTx/>
              <a:latin typeface="Poppins" pitchFamily="2" charset="77"/>
              <a:cs typeface="Poppins" pitchFamily="2" charset="77"/>
              <a:sym typeface="Poppins"/>
            </a:endParaRPr>
          </a:p>
        </p:txBody>
      </p:sp>
      <p:pic>
        <p:nvPicPr>
          <p:cNvPr id="74" name="Picture 73" descr="A blue and black logo&#10;&#10;Description automatically generated">
            <a:extLst>
              <a:ext uri="{FF2B5EF4-FFF2-40B4-BE49-F238E27FC236}">
                <a16:creationId xmlns:a16="http://schemas.microsoft.com/office/drawing/2014/main" id="{D2842352-3520-EA92-C628-A4DF57F442B4}"/>
              </a:ext>
            </a:extLst>
          </p:cNvPr>
          <p:cNvPicPr>
            <a:picLocks noChangeAspect="1"/>
          </p:cNvPicPr>
          <p:nvPr/>
        </p:nvPicPr>
        <p:blipFill>
          <a:blip r:embed="rId3"/>
          <a:stretch>
            <a:fillRect/>
          </a:stretch>
        </p:blipFill>
        <p:spPr>
          <a:xfrm>
            <a:off x="6495752" y="331145"/>
            <a:ext cx="897270" cy="256160"/>
          </a:xfrm>
          <a:prstGeom prst="rect">
            <a:avLst/>
          </a:prstGeom>
        </p:spPr>
      </p:pic>
      <p:grpSp>
        <p:nvGrpSpPr>
          <p:cNvPr id="21" name="Group 20">
            <a:extLst>
              <a:ext uri="{FF2B5EF4-FFF2-40B4-BE49-F238E27FC236}">
                <a16:creationId xmlns:a16="http://schemas.microsoft.com/office/drawing/2014/main" id="{28A78470-721C-5899-EA83-F0ED9996F6EE}"/>
              </a:ext>
            </a:extLst>
          </p:cNvPr>
          <p:cNvGrpSpPr/>
          <p:nvPr/>
        </p:nvGrpSpPr>
        <p:grpSpPr>
          <a:xfrm>
            <a:off x="6847677" y="4917003"/>
            <a:ext cx="471750" cy="4184806"/>
            <a:chOff x="1472335" y="3189472"/>
            <a:chExt cx="471750" cy="4184806"/>
          </a:xfrm>
        </p:grpSpPr>
        <p:grpSp>
          <p:nvGrpSpPr>
            <p:cNvPr id="22" name="Group 21">
              <a:extLst>
                <a:ext uri="{FF2B5EF4-FFF2-40B4-BE49-F238E27FC236}">
                  <a16:creationId xmlns:a16="http://schemas.microsoft.com/office/drawing/2014/main" id="{EAF8BC48-91BC-6574-A523-E40710906510}"/>
                </a:ext>
              </a:extLst>
            </p:cNvPr>
            <p:cNvGrpSpPr/>
            <p:nvPr/>
          </p:nvGrpSpPr>
          <p:grpSpPr>
            <a:xfrm rot="16200000">
              <a:off x="659993" y="6090186"/>
              <a:ext cx="2096434" cy="471750"/>
              <a:chOff x="88616" y="8213726"/>
              <a:chExt cx="755712" cy="170255"/>
            </a:xfrm>
          </p:grpSpPr>
          <p:grpSp>
            <p:nvGrpSpPr>
              <p:cNvPr id="40" name="Group 39">
                <a:extLst>
                  <a:ext uri="{FF2B5EF4-FFF2-40B4-BE49-F238E27FC236}">
                    <a16:creationId xmlns:a16="http://schemas.microsoft.com/office/drawing/2014/main" id="{AEFE5C10-7D1E-E2F9-673E-247353845DAA}"/>
                  </a:ext>
                </a:extLst>
              </p:cNvPr>
              <p:cNvGrpSpPr/>
              <p:nvPr/>
            </p:nvGrpSpPr>
            <p:grpSpPr>
              <a:xfrm>
                <a:off x="88616" y="8213726"/>
                <a:ext cx="755712" cy="170255"/>
                <a:chOff x="88616" y="8157882"/>
                <a:chExt cx="755712" cy="226099"/>
              </a:xfrm>
            </p:grpSpPr>
            <p:cxnSp>
              <p:nvCxnSpPr>
                <p:cNvPr id="50" name="Straight Connector 49">
                  <a:extLst>
                    <a:ext uri="{FF2B5EF4-FFF2-40B4-BE49-F238E27FC236}">
                      <a16:creationId xmlns:a16="http://schemas.microsoft.com/office/drawing/2014/main" id="{79A7DD5C-CA34-F58D-EA7E-114E7C834C62}"/>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90C9842-1D43-7C78-04EB-FB50A333F770}"/>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AC06F32-A495-CD91-5260-BEF7146428E5}"/>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8A894CD9-2ECC-D117-500B-DE972C3E15C5}"/>
                  </a:ext>
                </a:extLst>
              </p:cNvPr>
              <p:cNvGrpSpPr/>
              <p:nvPr/>
            </p:nvGrpSpPr>
            <p:grpSpPr>
              <a:xfrm>
                <a:off x="173130" y="8308975"/>
                <a:ext cx="605163" cy="75006"/>
                <a:chOff x="173130" y="8289549"/>
                <a:chExt cx="605163" cy="94432"/>
              </a:xfrm>
            </p:grpSpPr>
            <p:cxnSp>
              <p:nvCxnSpPr>
                <p:cNvPr id="42" name="Straight Connector 41">
                  <a:extLst>
                    <a:ext uri="{FF2B5EF4-FFF2-40B4-BE49-F238E27FC236}">
                      <a16:creationId xmlns:a16="http://schemas.microsoft.com/office/drawing/2014/main" id="{D2F844D6-01E1-5D0E-9BFE-BE147AB9A8BE}"/>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A84D29B-6D91-B0FD-5107-52FC00551EA5}"/>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2753DFC-E9B8-8FAD-2AF1-59A4E2D2DD86}"/>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73BEAF4-C844-966A-7E13-260904FA0AFB}"/>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F8F1877-E71D-6682-7416-486EC3B34EF4}"/>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3DE71D6-6EA1-E41E-4E67-B25C9FD87735}"/>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3CA96B6-50C6-2BF8-87FE-8B08BD47847C}"/>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B01A7D4-35A3-F392-78F8-6794EC8C6A2C}"/>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9ACD1FA9-2868-3774-67DC-FF33A7E43362}"/>
                </a:ext>
              </a:extLst>
            </p:cNvPr>
            <p:cNvGrpSpPr/>
            <p:nvPr/>
          </p:nvGrpSpPr>
          <p:grpSpPr>
            <a:xfrm rot="16200000">
              <a:off x="777219" y="3884588"/>
              <a:ext cx="1861982" cy="471750"/>
              <a:chOff x="173130" y="8213726"/>
              <a:chExt cx="671198" cy="170255"/>
            </a:xfrm>
          </p:grpSpPr>
          <p:grpSp>
            <p:nvGrpSpPr>
              <p:cNvPr id="24" name="Group 23">
                <a:extLst>
                  <a:ext uri="{FF2B5EF4-FFF2-40B4-BE49-F238E27FC236}">
                    <a16:creationId xmlns:a16="http://schemas.microsoft.com/office/drawing/2014/main" id="{9716DAB2-0EF9-5EAC-4A0D-65E4BAAD0228}"/>
                  </a:ext>
                </a:extLst>
              </p:cNvPr>
              <p:cNvGrpSpPr/>
              <p:nvPr/>
            </p:nvGrpSpPr>
            <p:grpSpPr>
              <a:xfrm>
                <a:off x="466298" y="8213726"/>
                <a:ext cx="378030" cy="170255"/>
                <a:chOff x="466298" y="8157882"/>
                <a:chExt cx="378030" cy="226099"/>
              </a:xfrm>
            </p:grpSpPr>
            <p:cxnSp>
              <p:nvCxnSpPr>
                <p:cNvPr id="38" name="Straight Connector 37">
                  <a:extLst>
                    <a:ext uri="{FF2B5EF4-FFF2-40B4-BE49-F238E27FC236}">
                      <a16:creationId xmlns:a16="http://schemas.microsoft.com/office/drawing/2014/main" id="{534674B0-C905-D546-3FEF-F038C9396C50}"/>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AE28EE-D712-56B7-45BF-85DF5A695094}"/>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B367EF31-E15B-6C2F-8ADE-895D379BCF6C}"/>
                  </a:ext>
                </a:extLst>
              </p:cNvPr>
              <p:cNvGrpSpPr/>
              <p:nvPr/>
            </p:nvGrpSpPr>
            <p:grpSpPr>
              <a:xfrm>
                <a:off x="173130" y="8308975"/>
                <a:ext cx="605163" cy="75006"/>
                <a:chOff x="173130" y="8289549"/>
                <a:chExt cx="605163" cy="94432"/>
              </a:xfrm>
            </p:grpSpPr>
            <p:cxnSp>
              <p:nvCxnSpPr>
                <p:cNvPr id="27" name="Straight Connector 26">
                  <a:extLst>
                    <a:ext uri="{FF2B5EF4-FFF2-40B4-BE49-F238E27FC236}">
                      <a16:creationId xmlns:a16="http://schemas.microsoft.com/office/drawing/2014/main" id="{3652848D-755C-AF35-688E-EED976F9C111}"/>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47468A6-0191-CD9B-4303-494CE2CFFF97}"/>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D3B405F-68D5-B5AA-AEC0-694C3329299F}"/>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AAB0FC8-55FB-CFCD-5F80-AE249B691160}"/>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3E185C1-6DD2-63AA-D6A6-438EEDE4EC27}"/>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B361028-F268-94A2-A1FD-97DEE173C52C}"/>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558BFB9-06C6-F40C-90C3-8356EDC17146}"/>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3619E5D-766C-E69A-4766-E8E188639821}"/>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98" name="Rectangle 97">
            <a:extLst>
              <a:ext uri="{FF2B5EF4-FFF2-40B4-BE49-F238E27FC236}">
                <a16:creationId xmlns:a16="http://schemas.microsoft.com/office/drawing/2014/main" id="{2CFCB5EB-0834-35E5-CFBF-809A492CA058}"/>
              </a:ext>
            </a:extLst>
          </p:cNvPr>
          <p:cNvSpPr/>
          <p:nvPr/>
        </p:nvSpPr>
        <p:spPr>
          <a:xfrm>
            <a:off x="5284632" y="1269333"/>
            <a:ext cx="920268" cy="92026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8" name="TextBox 117">
            <a:extLst>
              <a:ext uri="{FF2B5EF4-FFF2-40B4-BE49-F238E27FC236}">
                <a16:creationId xmlns:a16="http://schemas.microsoft.com/office/drawing/2014/main" id="{33ECF458-4922-30E3-5732-995D9CA69C0F}"/>
              </a:ext>
            </a:extLst>
          </p:cNvPr>
          <p:cNvSpPr txBox="1"/>
          <p:nvPr/>
        </p:nvSpPr>
        <p:spPr>
          <a:xfrm>
            <a:off x="5350160" y="1520419"/>
            <a:ext cx="832926" cy="492443"/>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600" dirty="0">
                <a:solidFill>
                  <a:srgbClr val="092656"/>
                </a:solidFill>
                <a:latin typeface="Poppins Light" pitchFamily="2" charset="77"/>
                <a:cs typeface="Poppins Light" pitchFamily="2" charset="77"/>
              </a:rPr>
              <a:t>CPG</a:t>
            </a:r>
            <a:endParaRPr kumimoji="0" lang="en-US" sz="26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sp>
        <p:nvSpPr>
          <p:cNvPr id="119" name="TextBox 118">
            <a:extLst>
              <a:ext uri="{FF2B5EF4-FFF2-40B4-BE49-F238E27FC236}">
                <a16:creationId xmlns:a16="http://schemas.microsoft.com/office/drawing/2014/main" id="{8FF0F152-AD26-4F12-02CF-8BAC5FA9ED08}"/>
              </a:ext>
            </a:extLst>
          </p:cNvPr>
          <p:cNvSpPr txBox="1"/>
          <p:nvPr/>
        </p:nvSpPr>
        <p:spPr>
          <a:xfrm>
            <a:off x="4453477" y="1319271"/>
            <a:ext cx="566177" cy="523220"/>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Reklam</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Harcamalarının</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Gelire</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Oranı</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26" name="Straight Arrow Connector 125">
            <a:extLst>
              <a:ext uri="{FF2B5EF4-FFF2-40B4-BE49-F238E27FC236}">
                <a16:creationId xmlns:a16="http://schemas.microsoft.com/office/drawing/2014/main" id="{10A49C79-660F-E744-947D-B3D65E106197}"/>
              </a:ext>
            </a:extLst>
          </p:cNvPr>
          <p:cNvCxnSpPr>
            <a:cxnSpLocks/>
          </p:cNvCxnSpPr>
          <p:nvPr/>
        </p:nvCxnSpPr>
        <p:spPr>
          <a:xfrm>
            <a:off x="4890782" y="1419698"/>
            <a:ext cx="345264"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73260E87-9FEC-E6D6-78DB-939794BA7115}"/>
              </a:ext>
            </a:extLst>
          </p:cNvPr>
          <p:cNvSpPr txBox="1"/>
          <p:nvPr/>
        </p:nvSpPr>
        <p:spPr>
          <a:xfrm>
            <a:off x="6627541" y="1692958"/>
            <a:ext cx="679921"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Sembolü</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4" name="Straight Arrow Connector 133">
            <a:extLst>
              <a:ext uri="{FF2B5EF4-FFF2-40B4-BE49-F238E27FC236}">
                <a16:creationId xmlns:a16="http://schemas.microsoft.com/office/drawing/2014/main" id="{5972D1D2-7726-5F8B-27BE-03C0AA1CECD5}"/>
              </a:ext>
            </a:extLst>
          </p:cNvPr>
          <p:cNvCxnSpPr>
            <a:cxnSpLocks/>
          </p:cNvCxnSpPr>
          <p:nvPr/>
        </p:nvCxnSpPr>
        <p:spPr>
          <a:xfrm flipH="1">
            <a:off x="6250021" y="1789043"/>
            <a:ext cx="344647"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E8C5100B-ED0E-D8AD-AFE6-867D0B797C35}"/>
              </a:ext>
            </a:extLst>
          </p:cNvPr>
          <p:cNvSpPr txBox="1"/>
          <p:nvPr/>
        </p:nvSpPr>
        <p:spPr>
          <a:xfrm>
            <a:off x="6627542" y="1951853"/>
            <a:ext cx="559839"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İsmi</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9" name="Straight Arrow Connector 138">
            <a:extLst>
              <a:ext uri="{FF2B5EF4-FFF2-40B4-BE49-F238E27FC236}">
                <a16:creationId xmlns:a16="http://schemas.microsoft.com/office/drawing/2014/main" id="{827813CF-4852-C03F-D65C-40E03F98F9C8}"/>
              </a:ext>
            </a:extLst>
          </p:cNvPr>
          <p:cNvCxnSpPr>
            <a:cxnSpLocks/>
          </p:cNvCxnSpPr>
          <p:nvPr/>
        </p:nvCxnSpPr>
        <p:spPr>
          <a:xfrm flipH="1">
            <a:off x="6247487" y="2044318"/>
            <a:ext cx="345042"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0D74183E-F832-7FE7-3049-5AE11CA2E6A2}"/>
              </a:ext>
            </a:extLst>
          </p:cNvPr>
          <p:cNvSpPr txBox="1"/>
          <p:nvPr/>
        </p:nvSpPr>
        <p:spPr>
          <a:xfrm>
            <a:off x="5361302" y="1872695"/>
            <a:ext cx="851172" cy="314958"/>
          </a:xfrm>
          <a:prstGeom prst="rect">
            <a:avLst/>
          </a:prstGeom>
          <a:noFill/>
        </p:spPr>
        <p:txBody>
          <a:bodyPr wrap="square" lIns="0" rIns="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800" dirty="0" err="1">
                <a:latin typeface="Poppins Light" pitchFamily="2" charset="77"/>
                <a:cs typeface="Poppins Light" pitchFamily="2" charset="77"/>
              </a:rPr>
              <a:t>Ambalajlı</a:t>
            </a:r>
            <a:r>
              <a:rPr lang="en-US" sz="800" dirty="0">
                <a:latin typeface="Poppins Light" pitchFamily="2" charset="77"/>
                <a:cs typeface="Poppins Light" pitchFamily="2" charset="77"/>
              </a:rPr>
              <a:t> </a:t>
            </a:r>
            <a:r>
              <a:rPr lang="en-US" sz="800" dirty="0" err="1">
                <a:latin typeface="Poppins Light" pitchFamily="2" charset="77"/>
                <a:cs typeface="Poppins Light" pitchFamily="2" charset="77"/>
              </a:rPr>
              <a:t>Tüketici</a:t>
            </a:r>
            <a:r>
              <a:rPr lang="en-US" sz="800" dirty="0">
                <a:latin typeface="Poppins Light" pitchFamily="2" charset="77"/>
                <a:cs typeface="Poppins Light" pitchFamily="2" charset="77"/>
              </a:rPr>
              <a:t> </a:t>
            </a:r>
            <a:r>
              <a:rPr lang="en-US" sz="800" dirty="0" err="1">
                <a:latin typeface="Poppins Light" pitchFamily="2" charset="77"/>
                <a:cs typeface="Poppins Light" pitchFamily="2" charset="77"/>
              </a:rPr>
              <a:t>Ürünleri</a:t>
            </a:r>
            <a:endParaRPr kumimoji="0" lang="en-US" sz="800" b="0" i="0" u="none" strike="noStrike" kern="1200" cap="none" spc="0" normalizeH="0" baseline="0" noProof="0" dirty="0">
              <a:ln>
                <a:noFill/>
              </a:ln>
              <a:effectLst/>
              <a:uLnTx/>
              <a:uFillTx/>
              <a:latin typeface="Poppins Light" pitchFamily="2" charset="77"/>
              <a:ea typeface="+mn-ea"/>
              <a:cs typeface="Poppins Light" pitchFamily="2" charset="77"/>
            </a:endParaRPr>
          </a:p>
        </p:txBody>
      </p:sp>
      <p:grpSp>
        <p:nvGrpSpPr>
          <p:cNvPr id="4" name="Group 3">
            <a:extLst>
              <a:ext uri="{FF2B5EF4-FFF2-40B4-BE49-F238E27FC236}">
                <a16:creationId xmlns:a16="http://schemas.microsoft.com/office/drawing/2014/main" id="{7B13434B-7B76-0453-67FB-AA609B55D90D}"/>
              </a:ext>
            </a:extLst>
          </p:cNvPr>
          <p:cNvGrpSpPr/>
          <p:nvPr/>
        </p:nvGrpSpPr>
        <p:grpSpPr>
          <a:xfrm>
            <a:off x="6853473" y="9317238"/>
            <a:ext cx="473767" cy="474462"/>
            <a:chOff x="8094113" y="5776238"/>
            <a:chExt cx="3738441" cy="3743928"/>
          </a:xfrm>
        </p:grpSpPr>
        <p:sp>
          <p:nvSpPr>
            <p:cNvPr id="7" name="Freeform 6">
              <a:extLst>
                <a:ext uri="{FF2B5EF4-FFF2-40B4-BE49-F238E27FC236}">
                  <a16:creationId xmlns:a16="http://schemas.microsoft.com/office/drawing/2014/main" id="{A46DBD60-44E5-F204-F405-8D5CAB90420B}"/>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8" name="Freeform 7">
              <a:extLst>
                <a:ext uri="{FF2B5EF4-FFF2-40B4-BE49-F238E27FC236}">
                  <a16:creationId xmlns:a16="http://schemas.microsoft.com/office/drawing/2014/main" id="{933EE153-B54E-5B1D-2FC4-01B68E58FF90}"/>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0" name="Freeform 9">
              <a:extLst>
                <a:ext uri="{FF2B5EF4-FFF2-40B4-BE49-F238E27FC236}">
                  <a16:creationId xmlns:a16="http://schemas.microsoft.com/office/drawing/2014/main" id="{CFEB172E-6004-D136-BD9C-9168264CAE4A}"/>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1" name="Freeform 10">
              <a:extLst>
                <a:ext uri="{FF2B5EF4-FFF2-40B4-BE49-F238E27FC236}">
                  <a16:creationId xmlns:a16="http://schemas.microsoft.com/office/drawing/2014/main" id="{86349827-FE66-8FBE-1E35-733A4C329851}"/>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grpSp>
      <p:grpSp>
        <p:nvGrpSpPr>
          <p:cNvPr id="12" name="Group 11">
            <a:extLst>
              <a:ext uri="{FF2B5EF4-FFF2-40B4-BE49-F238E27FC236}">
                <a16:creationId xmlns:a16="http://schemas.microsoft.com/office/drawing/2014/main" id="{552BA9CA-F654-52E8-338C-46B56AAB7826}"/>
              </a:ext>
            </a:extLst>
          </p:cNvPr>
          <p:cNvGrpSpPr/>
          <p:nvPr/>
        </p:nvGrpSpPr>
        <p:grpSpPr>
          <a:xfrm>
            <a:off x="1577022" y="2721163"/>
            <a:ext cx="4734747" cy="4616074"/>
            <a:chOff x="625350" y="1428466"/>
            <a:chExt cx="4734747" cy="4616074"/>
          </a:xfrm>
        </p:grpSpPr>
        <p:grpSp>
          <p:nvGrpSpPr>
            <p:cNvPr id="13" name="Group 12">
              <a:extLst>
                <a:ext uri="{FF2B5EF4-FFF2-40B4-BE49-F238E27FC236}">
                  <a16:creationId xmlns:a16="http://schemas.microsoft.com/office/drawing/2014/main" id="{A7EB7FC5-AA71-2FA3-454F-E56F1F03FE3D}"/>
                </a:ext>
              </a:extLst>
            </p:cNvPr>
            <p:cNvGrpSpPr/>
            <p:nvPr/>
          </p:nvGrpSpPr>
          <p:grpSpPr>
            <a:xfrm>
              <a:off x="627632" y="1428466"/>
              <a:ext cx="4732465" cy="4616074"/>
              <a:chOff x="1136193" y="1004490"/>
              <a:chExt cx="6346573" cy="6190488"/>
            </a:xfrm>
          </p:grpSpPr>
          <p:sp>
            <p:nvSpPr>
              <p:cNvPr id="15" name="Rectangle 14">
                <a:extLst>
                  <a:ext uri="{FF2B5EF4-FFF2-40B4-BE49-F238E27FC236}">
                    <a16:creationId xmlns:a16="http://schemas.microsoft.com/office/drawing/2014/main" id="{9CABD6FB-A043-ABF0-67EE-6123B1959D1D}"/>
                  </a:ext>
                </a:extLst>
              </p:cNvPr>
              <p:cNvSpPr/>
              <p:nvPr/>
            </p:nvSpPr>
            <p:spPr>
              <a:xfrm>
                <a:off x="1136193" y="1004490"/>
                <a:ext cx="6190488" cy="6190488"/>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TextBox 15">
                <a:extLst>
                  <a:ext uri="{FF2B5EF4-FFF2-40B4-BE49-F238E27FC236}">
                    <a16:creationId xmlns:a16="http://schemas.microsoft.com/office/drawing/2014/main" id="{D7C48F39-7621-536C-C371-62057D2F2357}"/>
                  </a:ext>
                </a:extLst>
              </p:cNvPr>
              <p:cNvSpPr txBox="1"/>
              <p:nvPr/>
            </p:nvSpPr>
            <p:spPr>
              <a:xfrm>
                <a:off x="1441143" y="2692162"/>
                <a:ext cx="6041623" cy="3219454"/>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0" b="0" i="0" u="none" strike="noStrike" kern="1200" cap="none" spc="-300" normalizeH="0" baseline="0" noProof="0" dirty="0">
                    <a:ln>
                      <a:noFill/>
                    </a:ln>
                    <a:effectLst/>
                    <a:uLnTx/>
                    <a:uFillTx/>
                    <a:latin typeface="Poppins Light" pitchFamily="2" charset="77"/>
                    <a:ea typeface="+mn-ea"/>
                    <a:cs typeface="Poppins Light" pitchFamily="2" charset="77"/>
                  </a:rPr>
                  <a:t>CPG</a:t>
                </a:r>
              </a:p>
            </p:txBody>
          </p:sp>
          <p:sp>
            <p:nvSpPr>
              <p:cNvPr id="17" name="TextBox 16">
                <a:extLst>
                  <a:ext uri="{FF2B5EF4-FFF2-40B4-BE49-F238E27FC236}">
                    <a16:creationId xmlns:a16="http://schemas.microsoft.com/office/drawing/2014/main" id="{D466BA95-E978-6EA1-5886-93775E78C513}"/>
                  </a:ext>
                </a:extLst>
              </p:cNvPr>
              <p:cNvSpPr txBox="1"/>
              <p:nvPr/>
            </p:nvSpPr>
            <p:spPr>
              <a:xfrm>
                <a:off x="1514807" y="5449908"/>
                <a:ext cx="5474218" cy="1329057"/>
              </a:xfrm>
              <a:prstGeom prst="rect">
                <a:avLst/>
              </a:prstGeom>
              <a:noFill/>
            </p:spPr>
            <p:txBody>
              <a:bodyPr wrap="square" lIns="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3200" dirty="0" err="1">
                    <a:latin typeface="Poppins Light" pitchFamily="2" charset="77"/>
                    <a:cs typeface="Poppins Light" pitchFamily="2" charset="77"/>
                  </a:rPr>
                  <a:t>Ambalajlı</a:t>
                </a:r>
                <a:r>
                  <a:rPr lang="en-US" sz="3200" dirty="0">
                    <a:latin typeface="Poppins Light" pitchFamily="2" charset="77"/>
                    <a:cs typeface="Poppins Light" pitchFamily="2" charset="77"/>
                  </a:rPr>
                  <a:t> </a:t>
                </a:r>
                <a:r>
                  <a:rPr lang="en-US" sz="3200" dirty="0" err="1">
                    <a:latin typeface="Poppins Light" pitchFamily="2" charset="77"/>
                    <a:cs typeface="Poppins Light" pitchFamily="2" charset="77"/>
                  </a:rPr>
                  <a:t>Tüketici</a:t>
                </a:r>
                <a:r>
                  <a:rPr lang="en-US" sz="3200" dirty="0">
                    <a:latin typeface="Poppins Light" pitchFamily="2" charset="77"/>
                    <a:cs typeface="Poppins Light" pitchFamily="2" charset="77"/>
                  </a:rPr>
                  <a:t> </a:t>
                </a:r>
                <a:r>
                  <a:rPr lang="en-US" sz="3200" dirty="0" err="1">
                    <a:latin typeface="Poppins Light" pitchFamily="2" charset="77"/>
                    <a:cs typeface="Poppins Light" pitchFamily="2" charset="77"/>
                  </a:rPr>
                  <a:t>Ürünleri</a:t>
                </a:r>
                <a:endParaRPr kumimoji="0" lang="en-US" sz="3200" b="0" i="0" u="none" strike="noStrike" kern="1200" cap="none" spc="0" normalizeH="0" baseline="0" noProof="0" dirty="0">
                  <a:ln>
                    <a:noFill/>
                  </a:ln>
                  <a:effectLst/>
                  <a:uLnTx/>
                  <a:uFillTx/>
                  <a:latin typeface="Poppins Light" pitchFamily="2" charset="77"/>
                  <a:ea typeface="+mn-ea"/>
                  <a:cs typeface="Poppins Light" pitchFamily="2" charset="77"/>
                </a:endParaRPr>
              </a:p>
            </p:txBody>
          </p:sp>
          <p:sp>
            <p:nvSpPr>
              <p:cNvPr id="18" name="TextBox 17">
                <a:extLst>
                  <a:ext uri="{FF2B5EF4-FFF2-40B4-BE49-F238E27FC236}">
                    <a16:creationId xmlns:a16="http://schemas.microsoft.com/office/drawing/2014/main" id="{63FA4E22-4DE6-39BA-814A-6065B2A52D36}"/>
                  </a:ext>
                </a:extLst>
              </p:cNvPr>
              <p:cNvSpPr txBox="1"/>
              <p:nvPr/>
            </p:nvSpPr>
            <p:spPr>
              <a:xfrm>
                <a:off x="1496947" y="1392042"/>
                <a:ext cx="2400966" cy="1238252"/>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lang="en-US" sz="6600" spc="-150" dirty="0">
                    <a:latin typeface="Poppins Light" pitchFamily="2" charset="77"/>
                    <a:cs typeface="Poppins Light" pitchFamily="2" charset="77"/>
                  </a:rPr>
                  <a:t>5</a:t>
                </a:r>
                <a:r>
                  <a:rPr kumimoji="0" lang="en-US" sz="6600" b="0" i="0" u="none" strike="noStrike" kern="1200" cap="none" spc="-150" normalizeH="0" baseline="0" noProof="0" dirty="0">
                    <a:ln>
                      <a:noFill/>
                    </a:ln>
                    <a:effectLst/>
                    <a:uLnTx/>
                    <a:uFillTx/>
                    <a:latin typeface="Poppins Light" pitchFamily="2" charset="77"/>
                    <a:ea typeface="+mn-ea"/>
                    <a:cs typeface="Poppins Light" pitchFamily="2" charset="77"/>
                  </a:rPr>
                  <a:t>.3</a:t>
                </a:r>
                <a:r>
                  <a:rPr kumimoji="0" lang="en-US" sz="6600" b="0" i="0" u="none" strike="noStrike" kern="1200" cap="none" spc="-150" normalizeH="0" baseline="30000" noProof="0" dirty="0">
                    <a:ln>
                      <a:noFill/>
                    </a:ln>
                    <a:effectLst/>
                    <a:uLnTx/>
                    <a:uFillTx/>
                    <a:latin typeface="Poppins Light" pitchFamily="2" charset="77"/>
                    <a:ea typeface="+mn-ea"/>
                    <a:cs typeface="Poppins Light" pitchFamily="2" charset="77"/>
                  </a:rPr>
                  <a:t>%</a:t>
                </a:r>
              </a:p>
            </p:txBody>
          </p:sp>
        </p:grpSp>
        <p:sp>
          <p:nvSpPr>
            <p:cNvPr id="14" name="Rectangle 13">
              <a:extLst>
                <a:ext uri="{FF2B5EF4-FFF2-40B4-BE49-F238E27FC236}">
                  <a16:creationId xmlns:a16="http://schemas.microsoft.com/office/drawing/2014/main" id="{19957E5E-6027-E27E-6E0C-BC721E832826}"/>
                </a:ext>
              </a:extLst>
            </p:cNvPr>
            <p:cNvSpPr/>
            <p:nvPr/>
          </p:nvSpPr>
          <p:spPr>
            <a:xfrm>
              <a:off x="625350" y="5865827"/>
              <a:ext cx="4616074" cy="178713"/>
            </a:xfrm>
            <a:prstGeom prst="rect">
              <a:avLst/>
            </a:prstGeom>
            <a:solidFill>
              <a:schemeClr val="tx1"/>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grpSp>
        <p:nvGrpSpPr>
          <p:cNvPr id="175" name="Group 174">
            <a:extLst>
              <a:ext uri="{FF2B5EF4-FFF2-40B4-BE49-F238E27FC236}">
                <a16:creationId xmlns:a16="http://schemas.microsoft.com/office/drawing/2014/main" id="{A7B8116D-45AC-D6ED-5069-70EF141BF6EA}"/>
              </a:ext>
            </a:extLst>
          </p:cNvPr>
          <p:cNvGrpSpPr/>
          <p:nvPr/>
        </p:nvGrpSpPr>
        <p:grpSpPr>
          <a:xfrm>
            <a:off x="1795242" y="8531928"/>
            <a:ext cx="603397" cy="603397"/>
            <a:chOff x="1151607" y="8531928"/>
            <a:chExt cx="603397" cy="603397"/>
          </a:xfrm>
        </p:grpSpPr>
        <p:sp>
          <p:nvSpPr>
            <p:cNvPr id="67" name="Rectangle 66">
              <a:extLst>
                <a:ext uri="{FF2B5EF4-FFF2-40B4-BE49-F238E27FC236}">
                  <a16:creationId xmlns:a16="http://schemas.microsoft.com/office/drawing/2014/main" id="{3563A205-D02C-5E8F-F7F3-A734617AB26A}"/>
                </a:ext>
              </a:extLst>
            </p:cNvPr>
            <p:cNvSpPr/>
            <p:nvPr/>
          </p:nvSpPr>
          <p:spPr>
            <a:xfrm>
              <a:off x="1151607"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69" name="TextBox 68">
              <a:extLst>
                <a:ext uri="{FF2B5EF4-FFF2-40B4-BE49-F238E27FC236}">
                  <a16:creationId xmlns:a16="http://schemas.microsoft.com/office/drawing/2014/main" id="{C1D5050D-3450-D6ED-0C43-B18586CD1387}"/>
                </a:ext>
              </a:extLst>
            </p:cNvPr>
            <p:cNvSpPr txBox="1"/>
            <p:nvPr/>
          </p:nvSpPr>
          <p:spPr>
            <a:xfrm>
              <a:off x="1201885"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70" name="TextBox 69">
              <a:extLst>
                <a:ext uri="{FF2B5EF4-FFF2-40B4-BE49-F238E27FC236}">
                  <a16:creationId xmlns:a16="http://schemas.microsoft.com/office/drawing/2014/main" id="{C5ADE02D-2A40-781B-4F68-D3EBF8CD7CF7}"/>
                </a:ext>
              </a:extLst>
            </p:cNvPr>
            <p:cNvSpPr txBox="1"/>
            <p:nvPr/>
          </p:nvSpPr>
          <p:spPr>
            <a:xfrm>
              <a:off x="1194573" y="868554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Rt</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71" name="TextBox 70">
              <a:extLst>
                <a:ext uri="{FF2B5EF4-FFF2-40B4-BE49-F238E27FC236}">
                  <a16:creationId xmlns:a16="http://schemas.microsoft.com/office/drawing/2014/main" id="{A118549E-7BED-4E30-441C-370BD60256F7}"/>
                </a:ext>
              </a:extLst>
            </p:cNvPr>
            <p:cNvSpPr txBox="1"/>
            <p:nvPr/>
          </p:nvSpPr>
          <p:spPr>
            <a:xfrm>
              <a:off x="1210533" y="8931868"/>
              <a:ext cx="465800"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Perakendeciler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76" name="Group 175">
            <a:extLst>
              <a:ext uri="{FF2B5EF4-FFF2-40B4-BE49-F238E27FC236}">
                <a16:creationId xmlns:a16="http://schemas.microsoft.com/office/drawing/2014/main" id="{39CFA9DA-E6DA-E1AC-6E73-58324D206EFD}"/>
              </a:ext>
            </a:extLst>
          </p:cNvPr>
          <p:cNvGrpSpPr/>
          <p:nvPr/>
        </p:nvGrpSpPr>
        <p:grpSpPr>
          <a:xfrm>
            <a:off x="492918" y="9189153"/>
            <a:ext cx="603397" cy="640006"/>
            <a:chOff x="1814115" y="8531928"/>
            <a:chExt cx="603397" cy="640006"/>
          </a:xfrm>
        </p:grpSpPr>
        <p:sp>
          <p:nvSpPr>
            <p:cNvPr id="72" name="Rectangle 71">
              <a:extLst>
                <a:ext uri="{FF2B5EF4-FFF2-40B4-BE49-F238E27FC236}">
                  <a16:creationId xmlns:a16="http://schemas.microsoft.com/office/drawing/2014/main" id="{C0BE6494-DED3-86FD-30F5-0BC9ABFC6251}"/>
                </a:ext>
              </a:extLst>
            </p:cNvPr>
            <p:cNvSpPr/>
            <p:nvPr/>
          </p:nvSpPr>
          <p:spPr>
            <a:xfrm>
              <a:off x="1814115"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75" name="TextBox 74">
              <a:extLst>
                <a:ext uri="{FF2B5EF4-FFF2-40B4-BE49-F238E27FC236}">
                  <a16:creationId xmlns:a16="http://schemas.microsoft.com/office/drawing/2014/main" id="{F8174785-8537-306E-5C66-844C4A36A0A7}"/>
                </a:ext>
              </a:extLst>
            </p:cNvPr>
            <p:cNvSpPr txBox="1"/>
            <p:nvPr/>
          </p:nvSpPr>
          <p:spPr>
            <a:xfrm>
              <a:off x="1864394" y="853228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76" name="TextBox 75">
              <a:extLst>
                <a:ext uri="{FF2B5EF4-FFF2-40B4-BE49-F238E27FC236}">
                  <a16:creationId xmlns:a16="http://schemas.microsoft.com/office/drawing/2014/main" id="{2EE465C6-7177-823B-1F10-A142A6154D16}"/>
                </a:ext>
              </a:extLst>
            </p:cNvPr>
            <p:cNvSpPr txBox="1"/>
            <p:nvPr/>
          </p:nvSpPr>
          <p:spPr>
            <a:xfrm>
              <a:off x="1857081" y="868554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Fs</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77" name="TextBox 76">
              <a:extLst>
                <a:ext uri="{FF2B5EF4-FFF2-40B4-BE49-F238E27FC236}">
                  <a16:creationId xmlns:a16="http://schemas.microsoft.com/office/drawing/2014/main" id="{83EF447E-8F42-B541-C325-0A491B03800C}"/>
                </a:ext>
              </a:extLst>
            </p:cNvPr>
            <p:cNvSpPr txBox="1"/>
            <p:nvPr/>
          </p:nvSpPr>
          <p:spPr>
            <a:xfrm>
              <a:off x="1873040" y="8931868"/>
              <a:ext cx="458536" cy="240066"/>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480" u="none" strike="noStrike" kern="1200" cap="none" normalizeH="0" baseline="0" noProof="0" dirty="0" err="1">
                  <a:ln>
                    <a:noFill/>
                  </a:ln>
                  <a:solidFill>
                    <a:schemeClr val="bg1"/>
                  </a:solidFill>
                  <a:effectLst/>
                  <a:uLnTx/>
                  <a:uFillTx/>
                  <a:latin typeface="Poppins" pitchFamily="2" charset="77"/>
                  <a:cs typeface="Poppins" pitchFamily="2" charset="77"/>
                </a:rPr>
                <a:t>Finansal</a:t>
              </a:r>
              <a:r>
                <a:rPr kumimoji="0" lang="en-US" sz="48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480" u="none" strike="noStrike" kern="1200" cap="none" normalizeH="0" baseline="0" noProof="0" dirty="0" err="1">
                  <a:ln>
                    <a:noFill/>
                  </a:ln>
                  <a:solidFill>
                    <a:schemeClr val="bg1"/>
                  </a:solidFill>
                  <a:effectLst/>
                  <a:uLnTx/>
                  <a:uFillTx/>
                  <a:latin typeface="Poppins" pitchFamily="2" charset="77"/>
                  <a:cs typeface="Poppins" pitchFamily="2" charset="77"/>
                </a:rPr>
                <a:t>Hizmetler</a:t>
              </a:r>
              <a:endParaRPr kumimoji="0" lang="en-US" sz="48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183" name="Group 182">
            <a:extLst>
              <a:ext uri="{FF2B5EF4-FFF2-40B4-BE49-F238E27FC236}">
                <a16:creationId xmlns:a16="http://schemas.microsoft.com/office/drawing/2014/main" id="{5B203769-D383-5F25-7FDF-AAECAB92B91B}"/>
              </a:ext>
            </a:extLst>
          </p:cNvPr>
          <p:cNvGrpSpPr/>
          <p:nvPr/>
        </p:nvGrpSpPr>
        <p:grpSpPr>
          <a:xfrm>
            <a:off x="1144133" y="8533326"/>
            <a:ext cx="603397" cy="603397"/>
            <a:chOff x="495300" y="9185508"/>
            <a:chExt cx="603397" cy="603397"/>
          </a:xfrm>
        </p:grpSpPr>
        <p:sp>
          <p:nvSpPr>
            <p:cNvPr id="78" name="Rectangle 77">
              <a:extLst>
                <a:ext uri="{FF2B5EF4-FFF2-40B4-BE49-F238E27FC236}">
                  <a16:creationId xmlns:a16="http://schemas.microsoft.com/office/drawing/2014/main" id="{FEF4C382-D9B7-DC52-4EC6-39F6C31A19E3}"/>
                </a:ext>
              </a:extLst>
            </p:cNvPr>
            <p:cNvSpPr/>
            <p:nvPr/>
          </p:nvSpPr>
          <p:spPr>
            <a:xfrm>
              <a:off x="495300"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0" name="TextBox 79">
              <a:extLst>
                <a:ext uri="{FF2B5EF4-FFF2-40B4-BE49-F238E27FC236}">
                  <a16:creationId xmlns:a16="http://schemas.microsoft.com/office/drawing/2014/main" id="{24B105DD-56DD-60B5-10E3-06B840D53A3F}"/>
                </a:ext>
              </a:extLst>
            </p:cNvPr>
            <p:cNvSpPr txBox="1"/>
            <p:nvPr/>
          </p:nvSpPr>
          <p:spPr>
            <a:xfrm>
              <a:off x="545578"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81" name="TextBox 80">
              <a:extLst>
                <a:ext uri="{FF2B5EF4-FFF2-40B4-BE49-F238E27FC236}">
                  <a16:creationId xmlns:a16="http://schemas.microsoft.com/office/drawing/2014/main" id="{18EB6668-452B-4E90-24C0-C89C6A71ED6A}"/>
                </a:ext>
              </a:extLst>
            </p:cNvPr>
            <p:cNvSpPr txBox="1"/>
            <p:nvPr/>
          </p:nvSpPr>
          <p:spPr>
            <a:xfrm>
              <a:off x="538267"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De</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82" name="TextBox 81">
              <a:extLst>
                <a:ext uri="{FF2B5EF4-FFF2-40B4-BE49-F238E27FC236}">
                  <a16:creationId xmlns:a16="http://schemas.microsoft.com/office/drawing/2014/main" id="{08C5B769-4E9F-282F-DF5C-BF1D26B65F3D}"/>
                </a:ext>
              </a:extLst>
            </p:cNvPr>
            <p:cNvSpPr txBox="1"/>
            <p:nvPr/>
          </p:nvSpPr>
          <p:spPr>
            <a:xfrm>
              <a:off x="554226" y="9585447"/>
              <a:ext cx="502320"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Dijital</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Endemik</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82" name="Group 181">
            <a:extLst>
              <a:ext uri="{FF2B5EF4-FFF2-40B4-BE49-F238E27FC236}">
                <a16:creationId xmlns:a16="http://schemas.microsoft.com/office/drawing/2014/main" id="{BED437A3-1DEA-D904-3587-8D716233CB5B}"/>
              </a:ext>
            </a:extLst>
          </p:cNvPr>
          <p:cNvGrpSpPr/>
          <p:nvPr/>
        </p:nvGrpSpPr>
        <p:grpSpPr>
          <a:xfrm>
            <a:off x="2446351" y="8533327"/>
            <a:ext cx="603397" cy="603397"/>
            <a:chOff x="1151607" y="9185508"/>
            <a:chExt cx="603397" cy="603397"/>
          </a:xfrm>
        </p:grpSpPr>
        <p:sp>
          <p:nvSpPr>
            <p:cNvPr id="83" name="Rectangle 82">
              <a:extLst>
                <a:ext uri="{FF2B5EF4-FFF2-40B4-BE49-F238E27FC236}">
                  <a16:creationId xmlns:a16="http://schemas.microsoft.com/office/drawing/2014/main" id="{859F8264-6D35-8D72-4205-3E2BA757371F}"/>
                </a:ext>
              </a:extLst>
            </p:cNvPr>
            <p:cNvSpPr/>
            <p:nvPr/>
          </p:nvSpPr>
          <p:spPr>
            <a:xfrm>
              <a:off x="1151607"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5" name="TextBox 84">
              <a:extLst>
                <a:ext uri="{FF2B5EF4-FFF2-40B4-BE49-F238E27FC236}">
                  <a16:creationId xmlns:a16="http://schemas.microsoft.com/office/drawing/2014/main" id="{0BF5B7C5-66CC-D449-CF4A-B80331FFDC5B}"/>
                </a:ext>
              </a:extLst>
            </p:cNvPr>
            <p:cNvSpPr txBox="1"/>
            <p:nvPr/>
          </p:nvSpPr>
          <p:spPr>
            <a:xfrm>
              <a:off x="1201885"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86" name="TextBox 85">
              <a:extLst>
                <a:ext uri="{FF2B5EF4-FFF2-40B4-BE49-F238E27FC236}">
                  <a16:creationId xmlns:a16="http://schemas.microsoft.com/office/drawing/2014/main" id="{95677CBA-1685-AF31-ED1B-2D2525466C1C}"/>
                </a:ext>
              </a:extLst>
            </p:cNvPr>
            <p:cNvSpPr txBox="1"/>
            <p:nvPr/>
          </p:nvSpPr>
          <p:spPr>
            <a:xfrm>
              <a:off x="1194573"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Me</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90" name="TextBox 89">
              <a:extLst>
                <a:ext uri="{FF2B5EF4-FFF2-40B4-BE49-F238E27FC236}">
                  <a16:creationId xmlns:a16="http://schemas.microsoft.com/office/drawing/2014/main" id="{650CAADD-0584-6584-EFE1-455E77D3E054}"/>
                </a:ext>
              </a:extLst>
            </p:cNvPr>
            <p:cNvSpPr txBox="1"/>
            <p:nvPr/>
          </p:nvSpPr>
          <p:spPr>
            <a:xfrm>
              <a:off x="1210533" y="9585448"/>
              <a:ext cx="488859"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Medya</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81" name="Group 180">
            <a:extLst>
              <a:ext uri="{FF2B5EF4-FFF2-40B4-BE49-F238E27FC236}">
                <a16:creationId xmlns:a16="http://schemas.microsoft.com/office/drawing/2014/main" id="{61BCE57E-42E0-4396-8B38-4AFFBF1F42E2}"/>
              </a:ext>
            </a:extLst>
          </p:cNvPr>
          <p:cNvGrpSpPr/>
          <p:nvPr/>
        </p:nvGrpSpPr>
        <p:grpSpPr>
          <a:xfrm>
            <a:off x="1143937" y="9185506"/>
            <a:ext cx="603397" cy="603397"/>
            <a:chOff x="1814115" y="9185508"/>
            <a:chExt cx="603397" cy="603397"/>
          </a:xfrm>
        </p:grpSpPr>
        <p:sp>
          <p:nvSpPr>
            <p:cNvPr id="92" name="Rectangle 91">
              <a:extLst>
                <a:ext uri="{FF2B5EF4-FFF2-40B4-BE49-F238E27FC236}">
                  <a16:creationId xmlns:a16="http://schemas.microsoft.com/office/drawing/2014/main" id="{A8BAC7EB-D1EE-1BC5-595A-8062A60D8DD9}"/>
                </a:ext>
              </a:extLst>
            </p:cNvPr>
            <p:cNvSpPr/>
            <p:nvPr/>
          </p:nvSpPr>
          <p:spPr>
            <a:xfrm>
              <a:off x="1814115"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94" name="TextBox 93">
              <a:extLst>
                <a:ext uri="{FF2B5EF4-FFF2-40B4-BE49-F238E27FC236}">
                  <a16:creationId xmlns:a16="http://schemas.microsoft.com/office/drawing/2014/main" id="{2E3B62EE-67FA-7BA6-9CD2-B431CEF596FE}"/>
                </a:ext>
              </a:extLst>
            </p:cNvPr>
            <p:cNvSpPr txBox="1"/>
            <p:nvPr/>
          </p:nvSpPr>
          <p:spPr>
            <a:xfrm>
              <a:off x="1864394" y="918586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.1</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95" name="TextBox 94">
              <a:extLst>
                <a:ext uri="{FF2B5EF4-FFF2-40B4-BE49-F238E27FC236}">
                  <a16:creationId xmlns:a16="http://schemas.microsoft.com/office/drawing/2014/main" id="{597184D7-8270-B46D-2819-498D2D6AD26A}"/>
                </a:ext>
              </a:extLst>
            </p:cNvPr>
            <p:cNvSpPr txBox="1"/>
            <p:nvPr/>
          </p:nvSpPr>
          <p:spPr>
            <a:xfrm>
              <a:off x="1857081" y="933912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Tn</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96" name="TextBox 95">
              <a:extLst>
                <a:ext uri="{FF2B5EF4-FFF2-40B4-BE49-F238E27FC236}">
                  <a16:creationId xmlns:a16="http://schemas.microsoft.com/office/drawing/2014/main" id="{FD5CFEEC-0319-20A7-70BB-52A5B509CAD3}"/>
                </a:ext>
              </a:extLst>
            </p:cNvPr>
            <p:cNvSpPr txBox="1"/>
            <p:nvPr/>
          </p:nvSpPr>
          <p:spPr>
            <a:xfrm>
              <a:off x="1873040" y="9585448"/>
              <a:ext cx="458536"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Teknoloji</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80" name="Group 179">
            <a:extLst>
              <a:ext uri="{FF2B5EF4-FFF2-40B4-BE49-F238E27FC236}">
                <a16:creationId xmlns:a16="http://schemas.microsoft.com/office/drawing/2014/main" id="{0B822206-1927-E0FB-A104-8B23CE0583ED}"/>
              </a:ext>
            </a:extLst>
          </p:cNvPr>
          <p:cNvGrpSpPr/>
          <p:nvPr/>
        </p:nvGrpSpPr>
        <p:grpSpPr>
          <a:xfrm>
            <a:off x="3102277" y="9185508"/>
            <a:ext cx="603397" cy="603397"/>
            <a:chOff x="2472239" y="9185508"/>
            <a:chExt cx="603397" cy="603397"/>
          </a:xfrm>
        </p:grpSpPr>
        <p:sp>
          <p:nvSpPr>
            <p:cNvPr id="149" name="Rectangle 148">
              <a:extLst>
                <a:ext uri="{FF2B5EF4-FFF2-40B4-BE49-F238E27FC236}">
                  <a16:creationId xmlns:a16="http://schemas.microsoft.com/office/drawing/2014/main" id="{B1D86404-9760-761F-3D05-E88EBBC5E3AB}"/>
                </a:ext>
              </a:extLst>
            </p:cNvPr>
            <p:cNvSpPr/>
            <p:nvPr/>
          </p:nvSpPr>
          <p:spPr>
            <a:xfrm>
              <a:off x="2472239"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55" name="TextBox 154">
              <a:extLst>
                <a:ext uri="{FF2B5EF4-FFF2-40B4-BE49-F238E27FC236}">
                  <a16:creationId xmlns:a16="http://schemas.microsoft.com/office/drawing/2014/main" id="{1FD283E2-F957-EDC0-488C-2FABB228799F}"/>
                </a:ext>
              </a:extLst>
            </p:cNvPr>
            <p:cNvSpPr txBox="1"/>
            <p:nvPr/>
          </p:nvSpPr>
          <p:spPr>
            <a:xfrm>
              <a:off x="2522517"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61" name="TextBox 160">
              <a:extLst>
                <a:ext uri="{FF2B5EF4-FFF2-40B4-BE49-F238E27FC236}">
                  <a16:creationId xmlns:a16="http://schemas.microsoft.com/office/drawing/2014/main" id="{8A80B3E1-6F8A-0C7B-F6B3-1388515540E3}"/>
                </a:ext>
              </a:extLst>
            </p:cNvPr>
            <p:cNvSpPr txBox="1"/>
            <p:nvPr/>
          </p:nvSpPr>
          <p:spPr>
            <a:xfrm>
              <a:off x="2515205"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Lx</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67" name="TextBox 166">
              <a:extLst>
                <a:ext uri="{FF2B5EF4-FFF2-40B4-BE49-F238E27FC236}">
                  <a16:creationId xmlns:a16="http://schemas.microsoft.com/office/drawing/2014/main" id="{EA940365-9D8A-309E-A9A1-75937B6FDA9B}"/>
                </a:ext>
              </a:extLst>
            </p:cNvPr>
            <p:cNvSpPr txBox="1"/>
            <p:nvPr/>
          </p:nvSpPr>
          <p:spPr>
            <a:xfrm>
              <a:off x="2531166" y="9585448"/>
              <a:ext cx="332288"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Lüks</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79" name="Group 178">
            <a:extLst>
              <a:ext uri="{FF2B5EF4-FFF2-40B4-BE49-F238E27FC236}">
                <a16:creationId xmlns:a16="http://schemas.microsoft.com/office/drawing/2014/main" id="{5D0CD828-2CCE-7E13-C427-CF4C5E84E748}"/>
              </a:ext>
            </a:extLst>
          </p:cNvPr>
          <p:cNvGrpSpPr/>
          <p:nvPr/>
        </p:nvGrpSpPr>
        <p:grpSpPr>
          <a:xfrm>
            <a:off x="2449497" y="9185508"/>
            <a:ext cx="603397" cy="603397"/>
            <a:chOff x="3134747" y="9185508"/>
            <a:chExt cx="603397" cy="603397"/>
          </a:xfrm>
        </p:grpSpPr>
        <p:sp>
          <p:nvSpPr>
            <p:cNvPr id="168" name="Rectangle 167">
              <a:extLst>
                <a:ext uri="{FF2B5EF4-FFF2-40B4-BE49-F238E27FC236}">
                  <a16:creationId xmlns:a16="http://schemas.microsoft.com/office/drawing/2014/main" id="{2B864692-6B0C-24AA-D60F-996F60D5B403}"/>
                </a:ext>
              </a:extLst>
            </p:cNvPr>
            <p:cNvSpPr/>
            <p:nvPr/>
          </p:nvSpPr>
          <p:spPr>
            <a:xfrm>
              <a:off x="3134747"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70" name="TextBox 169">
              <a:extLst>
                <a:ext uri="{FF2B5EF4-FFF2-40B4-BE49-F238E27FC236}">
                  <a16:creationId xmlns:a16="http://schemas.microsoft.com/office/drawing/2014/main" id="{6F1865DD-AA39-9ACC-1A89-4B4C637F769A}"/>
                </a:ext>
              </a:extLst>
            </p:cNvPr>
            <p:cNvSpPr txBox="1"/>
            <p:nvPr/>
          </p:nvSpPr>
          <p:spPr>
            <a:xfrm>
              <a:off x="3185026" y="918586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71" name="TextBox 170">
              <a:extLst>
                <a:ext uri="{FF2B5EF4-FFF2-40B4-BE49-F238E27FC236}">
                  <a16:creationId xmlns:a16="http://schemas.microsoft.com/office/drawing/2014/main" id="{F420CD29-A08E-AD3A-3E6F-BA2B70A9A068}"/>
                </a:ext>
              </a:extLst>
            </p:cNvPr>
            <p:cNvSpPr txBox="1"/>
            <p:nvPr/>
          </p:nvSpPr>
          <p:spPr>
            <a:xfrm>
              <a:off x="3177713" y="933912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Ph</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72" name="TextBox 171">
              <a:extLst>
                <a:ext uri="{FF2B5EF4-FFF2-40B4-BE49-F238E27FC236}">
                  <a16:creationId xmlns:a16="http://schemas.microsoft.com/office/drawing/2014/main" id="{2463BBB7-2BF7-E447-79E7-D478137FB268}"/>
                </a:ext>
              </a:extLst>
            </p:cNvPr>
            <p:cNvSpPr txBox="1"/>
            <p:nvPr/>
          </p:nvSpPr>
          <p:spPr>
            <a:xfrm>
              <a:off x="3193672" y="9585448"/>
              <a:ext cx="526097" cy="166199"/>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480" u="none" strike="noStrike" kern="1200" cap="none" normalizeH="0" baseline="0" noProof="0" dirty="0" err="1">
                  <a:ln>
                    <a:noFill/>
                  </a:ln>
                  <a:solidFill>
                    <a:schemeClr val="bg1"/>
                  </a:solidFill>
                  <a:effectLst/>
                  <a:uLnTx/>
                  <a:uFillTx/>
                  <a:latin typeface="Poppins" pitchFamily="2" charset="77"/>
                  <a:cs typeface="Poppins" pitchFamily="2" charset="77"/>
                </a:rPr>
                <a:t>Eczacılık</a:t>
              </a:r>
              <a:r>
                <a:rPr kumimoji="0" lang="en-US" sz="480" u="none" strike="noStrike" kern="1200" cap="none" normalizeH="0" baseline="0" noProof="0" dirty="0">
                  <a:ln>
                    <a:noFill/>
                  </a:ln>
                  <a:solidFill>
                    <a:schemeClr val="bg1"/>
                  </a:solidFill>
                  <a:effectLst/>
                  <a:uLnTx/>
                  <a:uFillTx/>
                  <a:latin typeface="Poppins" pitchFamily="2" charset="77"/>
                  <a:cs typeface="Poppins" pitchFamily="2" charset="77"/>
                </a:rPr>
                <a:t>/</a:t>
              </a:r>
              <a:r>
                <a:rPr kumimoji="0" lang="en-US" sz="480" u="none" strike="noStrike" kern="1200" cap="none" normalizeH="0" baseline="0" noProof="0" dirty="0" err="1">
                  <a:ln>
                    <a:noFill/>
                  </a:ln>
                  <a:solidFill>
                    <a:schemeClr val="bg1"/>
                  </a:solidFill>
                  <a:effectLst/>
                  <a:uLnTx/>
                  <a:uFillTx/>
                  <a:latin typeface="Poppins" pitchFamily="2" charset="77"/>
                  <a:cs typeface="Poppins" pitchFamily="2" charset="77"/>
                </a:rPr>
                <a:t>Sağlık</a:t>
              </a:r>
              <a:endParaRPr kumimoji="0" lang="en-US" sz="48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cxnSp>
        <p:nvCxnSpPr>
          <p:cNvPr id="2" name="Straight Connector 1">
            <a:extLst>
              <a:ext uri="{FF2B5EF4-FFF2-40B4-BE49-F238E27FC236}">
                <a16:creationId xmlns:a16="http://schemas.microsoft.com/office/drawing/2014/main" id="{FAC8C1C0-E1E9-0ABF-A036-23520C800054}"/>
              </a:ext>
            </a:extLst>
          </p:cNvPr>
          <p:cNvCxnSpPr>
            <a:cxnSpLocks/>
          </p:cNvCxnSpPr>
          <p:nvPr/>
        </p:nvCxnSpPr>
        <p:spPr>
          <a:xfrm>
            <a:off x="0" y="490497"/>
            <a:ext cx="533497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721D528-C873-B1D9-3952-2AD3F7D19E25}"/>
              </a:ext>
            </a:extLst>
          </p:cNvPr>
          <p:cNvSpPr txBox="1">
            <a:spLocks/>
          </p:cNvSpPr>
          <p:nvPr/>
        </p:nvSpPr>
        <p:spPr>
          <a:xfrm>
            <a:off x="495300" y="241591"/>
            <a:ext cx="4921210"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CPG</a:t>
            </a:r>
            <a:endParaRPr lang="en-US" sz="600" b="1" spc="40" dirty="0">
              <a:solidFill>
                <a:schemeClr val="accent6"/>
              </a:solidFill>
              <a:latin typeface="Poppins" pitchFamily="2" charset="77"/>
              <a:cs typeface="Poppins" pitchFamily="2" charset="77"/>
            </a:endParaRPr>
          </a:p>
        </p:txBody>
      </p:sp>
      <p:sp>
        <p:nvSpPr>
          <p:cNvPr id="332" name="TextBox 331">
            <a:extLst>
              <a:ext uri="{FF2B5EF4-FFF2-40B4-BE49-F238E27FC236}">
                <a16:creationId xmlns:a16="http://schemas.microsoft.com/office/drawing/2014/main" id="{26E2388D-9AED-61BA-FEEC-158409096A46}"/>
              </a:ext>
            </a:extLst>
          </p:cNvPr>
          <p:cNvSpPr txBox="1"/>
          <p:nvPr/>
        </p:nvSpPr>
        <p:spPr>
          <a:xfrm>
            <a:off x="5373263" y="1304287"/>
            <a:ext cx="486254" cy="307777"/>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400" dirty="0">
                <a:latin typeface="Poppins Light" pitchFamily="2" charset="77"/>
                <a:cs typeface="Poppins Light" pitchFamily="2" charset="77"/>
              </a:rPr>
              <a:t>5.3</a:t>
            </a:r>
            <a:r>
              <a:rPr kumimoji="0" lang="en-US" sz="1400" b="0" i="0" u="none" strike="noStrike" kern="1200" cap="none" normalizeH="0" baseline="30000" noProof="0" dirty="0">
                <a:ln>
                  <a:noFill/>
                </a:ln>
                <a:effectLst/>
                <a:uLnTx/>
                <a:uFillTx/>
                <a:latin typeface="Poppins Light" pitchFamily="2" charset="77"/>
                <a:ea typeface="+mn-ea"/>
                <a:cs typeface="Poppins Light" pitchFamily="2" charset="77"/>
              </a:rPr>
              <a:t>%</a:t>
            </a:r>
          </a:p>
        </p:txBody>
      </p:sp>
      <p:sp>
        <p:nvSpPr>
          <p:cNvPr id="335" name="TextBox 334">
            <a:extLst>
              <a:ext uri="{FF2B5EF4-FFF2-40B4-BE49-F238E27FC236}">
                <a16:creationId xmlns:a16="http://schemas.microsoft.com/office/drawing/2014/main" id="{86CB5E54-92D2-BEFE-4F4A-2C76BC3EEBFD}"/>
              </a:ext>
            </a:extLst>
          </p:cNvPr>
          <p:cNvSpPr txBox="1"/>
          <p:nvPr/>
        </p:nvSpPr>
        <p:spPr>
          <a:xfrm>
            <a:off x="1747929" y="7458168"/>
            <a:ext cx="4192376" cy="557332"/>
          </a:xfrm>
          <a:prstGeom prst="rect">
            <a:avLst/>
          </a:prstGeom>
          <a:noFill/>
        </p:spPr>
        <p:txBody>
          <a:bodyPr wrap="square" lIns="91440" tIns="45720" rIns="91440" bIns="45720" anchor="t">
            <a:spAutoFit/>
          </a:bodyPr>
          <a:lstStyle/>
          <a:p>
            <a:pPr>
              <a:lnSpc>
                <a:spcPct val="110000"/>
              </a:lnSpc>
              <a:defRPr/>
            </a:pPr>
            <a:r>
              <a:rPr kumimoji="0" lang="en-US" sz="1400" u="none" strike="noStrike" kern="1200" cap="none" spc="40" normalizeH="0" baseline="0" noProof="0" dirty="0">
                <a:ln>
                  <a:noFill/>
                </a:ln>
                <a:effectLst/>
                <a:uLnTx/>
                <a:uFillTx/>
                <a:latin typeface="Poppins"/>
                <a:cs typeface="Poppins"/>
              </a:rPr>
              <a:t>*Bira </a:t>
            </a:r>
            <a:r>
              <a:rPr kumimoji="0" lang="en-US" sz="1400" u="none" strike="noStrike" kern="1200" cap="none" spc="40" normalizeH="0" baseline="0" noProof="0" dirty="0" err="1">
                <a:ln>
                  <a:noFill/>
                </a:ln>
                <a:effectLst/>
                <a:uLnTx/>
                <a:uFillTx/>
                <a:latin typeface="Poppins"/>
                <a:cs typeface="Poppins"/>
              </a:rPr>
              <a:t>ve</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alkol</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reklamlarının</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yoğunluğu</a:t>
            </a:r>
            <a:r>
              <a:rPr kumimoji="0" lang="en-US" sz="1400" u="none" strike="noStrike" kern="1200" cap="none" spc="40" normalizeH="0" baseline="0" noProof="0" dirty="0">
                <a:ln>
                  <a:noFill/>
                </a:ln>
                <a:effectLst/>
                <a:uLnTx/>
                <a:uFillTx/>
                <a:latin typeface="Poppins"/>
                <a:cs typeface="Poppins"/>
              </a:rPr>
              <a:t>: %12,1</a:t>
            </a:r>
            <a:endParaRPr kumimoji="0" lang="en-US" sz="1400" u="none" strike="noStrike" kern="1200" cap="none" spc="40" normalizeH="0" baseline="30000" noProof="0" dirty="0">
              <a:ln>
                <a:noFill/>
              </a:ln>
              <a:effectLst/>
              <a:uLnTx/>
              <a:uFillTx/>
              <a:latin typeface="Poppins"/>
              <a:cs typeface="Poppins"/>
            </a:endParaRPr>
          </a:p>
        </p:txBody>
      </p:sp>
      <p:grpSp>
        <p:nvGrpSpPr>
          <p:cNvPr id="5" name="Group 4">
            <a:extLst>
              <a:ext uri="{FF2B5EF4-FFF2-40B4-BE49-F238E27FC236}">
                <a16:creationId xmlns:a16="http://schemas.microsoft.com/office/drawing/2014/main" id="{D7E05DCE-C545-291E-3BC1-721900EE98B3}"/>
              </a:ext>
            </a:extLst>
          </p:cNvPr>
          <p:cNvGrpSpPr/>
          <p:nvPr/>
        </p:nvGrpSpPr>
        <p:grpSpPr>
          <a:xfrm>
            <a:off x="-106788" y="494488"/>
            <a:ext cx="3931004" cy="2036715"/>
            <a:chOff x="-106788" y="476791"/>
            <a:chExt cx="3931004" cy="2036715"/>
          </a:xfrm>
        </p:grpSpPr>
        <p:grpSp>
          <p:nvGrpSpPr>
            <p:cNvPr id="6" name="Group 5">
              <a:extLst>
                <a:ext uri="{FF2B5EF4-FFF2-40B4-BE49-F238E27FC236}">
                  <a16:creationId xmlns:a16="http://schemas.microsoft.com/office/drawing/2014/main" id="{47D7D659-366F-C0D0-5933-0AD69CBF73EC}"/>
                </a:ext>
              </a:extLst>
            </p:cNvPr>
            <p:cNvGrpSpPr/>
            <p:nvPr/>
          </p:nvGrpSpPr>
          <p:grpSpPr>
            <a:xfrm>
              <a:off x="-106788" y="476791"/>
              <a:ext cx="3837088" cy="1948458"/>
              <a:chOff x="9259935" y="0"/>
              <a:chExt cx="6114663" cy="3104985"/>
            </a:xfrm>
          </p:grpSpPr>
          <p:sp>
            <p:nvSpPr>
              <p:cNvPr id="29" name="Freeform 28">
                <a:extLst>
                  <a:ext uri="{FF2B5EF4-FFF2-40B4-BE49-F238E27FC236}">
                    <a16:creationId xmlns:a16="http://schemas.microsoft.com/office/drawing/2014/main" id="{BA157F1B-157D-EBD6-3617-67D172046832}"/>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3BD06438-6306-7EC5-8EBA-FE73D1842BC0}"/>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F2E3D977-CEA6-9E72-EACC-735369881BC3}"/>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BF3501C-42FF-B231-2472-A326717A75CF}"/>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86C3A43-2A85-523E-1B54-27B04E45C4AF}"/>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65AD6774-0016-A64E-A6B5-519B9D463704}"/>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69D556D-F8A7-094C-B005-CAB9177D0F53}"/>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FEB36AA7-C872-92A0-7592-C87C914E9ADD}"/>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AEAE749-5D90-575E-8A98-AFD4FF85CAF0}"/>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61" name="Freeform 60">
                <a:extLst>
                  <a:ext uri="{FF2B5EF4-FFF2-40B4-BE49-F238E27FC236}">
                    <a16:creationId xmlns:a16="http://schemas.microsoft.com/office/drawing/2014/main" id="{04D4FB6F-A0E8-C701-254C-583ADF83AD44}"/>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385B64A-380F-C297-9717-593319F05F53}"/>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E7644942-FA18-97A3-7DC4-A98E67AA9087}"/>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64" name="Freeform 63">
                <a:extLst>
                  <a:ext uri="{FF2B5EF4-FFF2-40B4-BE49-F238E27FC236}">
                    <a16:creationId xmlns:a16="http://schemas.microsoft.com/office/drawing/2014/main" id="{4A858E9E-CD94-E6E8-3B73-A1D6155B1A0D}"/>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C3B44A7-713B-650C-3BEA-CC5FF93D1B7E}"/>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B5B3A57C-01A9-C85B-4B18-759B3289E22D}"/>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C320963-8EE3-4FD1-0090-82214CF95A92}"/>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73" name="Freeform 72">
                <a:extLst>
                  <a:ext uri="{FF2B5EF4-FFF2-40B4-BE49-F238E27FC236}">
                    <a16:creationId xmlns:a16="http://schemas.microsoft.com/office/drawing/2014/main" id="{B01E05F0-8227-0D91-29B3-FE1E9D0A6339}"/>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429CCDD1-7C2D-129B-4261-FBD019E95CB8}"/>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18CD572B-DA69-ABD3-C208-F8F53EFFFCE6}"/>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80C9CE82-CF4B-3C21-CFED-844744DD04A5}"/>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AEBB6857-B879-2AF1-32EE-249C56B8DB68}"/>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00DDE5FC-80CE-701A-2E98-5C54FD08DB7F}"/>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E322A185-D83A-4B63-F172-45B5D5D48CB0}"/>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15D60481-D275-35C8-1227-488CA4AF5831}"/>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A781DD99-CC00-7B27-7107-9E5819166EB3}"/>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53101CCC-B250-2BE0-BB9A-B9EEAE3F3F53}"/>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19" name="Oval 18">
              <a:extLst>
                <a:ext uri="{FF2B5EF4-FFF2-40B4-BE49-F238E27FC236}">
                  <a16:creationId xmlns:a16="http://schemas.microsoft.com/office/drawing/2014/main" id="{3F63680C-D069-1F34-5C51-C27DDFE9065F}"/>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D865AC2A-6531-B99D-FFB6-DE5E1034BCF6}"/>
                </a:ext>
              </a:extLst>
            </p:cNvPr>
            <p:cNvSpPr/>
            <p:nvPr/>
          </p:nvSpPr>
          <p:spPr>
            <a:xfrm>
              <a:off x="2577438" y="242293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D07C116C-2A4D-8F34-9F64-6785B55D8F1E}"/>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27672135-F484-CE7D-B855-D5FBD3ED85BD}"/>
              </a:ext>
            </a:extLst>
          </p:cNvPr>
          <p:cNvGrpSpPr/>
          <p:nvPr/>
        </p:nvGrpSpPr>
        <p:grpSpPr>
          <a:xfrm>
            <a:off x="1796717" y="9183823"/>
            <a:ext cx="603397" cy="603397"/>
            <a:chOff x="2472239" y="8531928"/>
            <a:chExt cx="603397" cy="603397"/>
          </a:xfrm>
        </p:grpSpPr>
        <p:sp>
          <p:nvSpPr>
            <p:cNvPr id="107" name="Rectangle 106">
              <a:extLst>
                <a:ext uri="{FF2B5EF4-FFF2-40B4-BE49-F238E27FC236}">
                  <a16:creationId xmlns:a16="http://schemas.microsoft.com/office/drawing/2014/main" id="{DF75A88D-19AB-44EE-9DEF-70BA8AD4DBA0}"/>
                </a:ext>
              </a:extLst>
            </p:cNvPr>
            <p:cNvSpPr/>
            <p:nvPr/>
          </p:nvSpPr>
          <p:spPr>
            <a:xfrm>
              <a:off x="2472239"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8" name="TextBox 107">
              <a:extLst>
                <a:ext uri="{FF2B5EF4-FFF2-40B4-BE49-F238E27FC236}">
                  <a16:creationId xmlns:a16="http://schemas.microsoft.com/office/drawing/2014/main" id="{F09A21D7-8EA0-BFC7-792D-5D6634608A71}"/>
                </a:ext>
              </a:extLst>
            </p:cNvPr>
            <p:cNvSpPr txBox="1"/>
            <p:nvPr/>
          </p:nvSpPr>
          <p:spPr>
            <a:xfrm>
              <a:off x="2522517"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2.4</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09" name="TextBox 108">
              <a:extLst>
                <a:ext uri="{FF2B5EF4-FFF2-40B4-BE49-F238E27FC236}">
                  <a16:creationId xmlns:a16="http://schemas.microsoft.com/office/drawing/2014/main" id="{540FA2AD-09BA-326E-9941-4BD0D7ABF519}"/>
                </a:ext>
              </a:extLst>
            </p:cNvPr>
            <p:cNvSpPr txBox="1"/>
            <p:nvPr/>
          </p:nvSpPr>
          <p:spPr>
            <a:xfrm>
              <a:off x="2515205" y="8685549"/>
              <a:ext cx="366441"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Am</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10" name="TextBox 109">
              <a:extLst>
                <a:ext uri="{FF2B5EF4-FFF2-40B4-BE49-F238E27FC236}">
                  <a16:creationId xmlns:a16="http://schemas.microsoft.com/office/drawing/2014/main" id="{39CFD4F4-AC18-E4D8-68CD-1DB538428440}"/>
                </a:ext>
              </a:extLst>
            </p:cNvPr>
            <p:cNvSpPr txBox="1"/>
            <p:nvPr/>
          </p:nvSpPr>
          <p:spPr>
            <a:xfrm>
              <a:off x="2531166" y="8931868"/>
              <a:ext cx="411536"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Otomotiv</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16" name="Group 115">
            <a:extLst>
              <a:ext uri="{FF2B5EF4-FFF2-40B4-BE49-F238E27FC236}">
                <a16:creationId xmlns:a16="http://schemas.microsoft.com/office/drawing/2014/main" id="{161EB1D1-C863-7120-EEDB-CE9DD5EE9E88}"/>
              </a:ext>
            </a:extLst>
          </p:cNvPr>
          <p:cNvGrpSpPr/>
          <p:nvPr/>
        </p:nvGrpSpPr>
        <p:grpSpPr>
          <a:xfrm rot="5400000">
            <a:off x="270737" y="5612998"/>
            <a:ext cx="615734" cy="307867"/>
            <a:chOff x="6999595" y="5328350"/>
            <a:chExt cx="615734" cy="307867"/>
          </a:xfrm>
        </p:grpSpPr>
        <p:sp>
          <p:nvSpPr>
            <p:cNvPr id="117" name="Oval 116">
              <a:extLst>
                <a:ext uri="{FF2B5EF4-FFF2-40B4-BE49-F238E27FC236}">
                  <a16:creationId xmlns:a16="http://schemas.microsoft.com/office/drawing/2014/main" id="{79B1316C-7142-96B2-7D12-60736D4F1140}"/>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20" name="Oval 119">
              <a:extLst>
                <a:ext uri="{FF2B5EF4-FFF2-40B4-BE49-F238E27FC236}">
                  <a16:creationId xmlns:a16="http://schemas.microsoft.com/office/drawing/2014/main" id="{4971595D-47F3-1CAB-66AB-F60FF6B117EE}"/>
                </a:ext>
              </a:extLst>
            </p:cNvPr>
            <p:cNvSpPr/>
            <p:nvPr/>
          </p:nvSpPr>
          <p:spPr>
            <a:xfrm>
              <a:off x="7307462"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121" name="TextBox 120">
            <a:extLst>
              <a:ext uri="{FF2B5EF4-FFF2-40B4-BE49-F238E27FC236}">
                <a16:creationId xmlns:a16="http://schemas.microsoft.com/office/drawing/2014/main" id="{ABA6BF7B-0ED1-0D2B-42BF-64629C8A2882}"/>
              </a:ext>
            </a:extLst>
          </p:cNvPr>
          <p:cNvSpPr txBox="1"/>
          <p:nvPr/>
        </p:nvSpPr>
        <p:spPr>
          <a:xfrm rot="16200000">
            <a:off x="-1481380" y="3066204"/>
            <a:ext cx="3868706" cy="777136"/>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Kategori</a:t>
            </a:r>
            <a:r>
              <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lang="en-US" sz="2800" dirty="0" err="1">
                <a:solidFill>
                  <a:srgbClr val="092656"/>
                </a:solidFill>
                <a:latin typeface="Poppins Light" pitchFamily="2" charset="77"/>
                <a:cs typeface="Poppins Light" pitchFamily="2" charset="77"/>
              </a:rPr>
              <a:t>Bilgisi</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spTree>
    <p:extLst>
      <p:ext uri="{BB962C8B-B14F-4D97-AF65-F5344CB8AC3E}">
        <p14:creationId xmlns:p14="http://schemas.microsoft.com/office/powerpoint/2010/main" val="3190643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A9412-D991-80C4-815D-1C4D9924621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DC8AD9-F7A0-D218-5586-8C5F310D9790}"/>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34</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3" name="Text Placeholder 1">
            <a:extLst>
              <a:ext uri="{FF2B5EF4-FFF2-40B4-BE49-F238E27FC236}">
                <a16:creationId xmlns:a16="http://schemas.microsoft.com/office/drawing/2014/main" id="{43ABE335-EFF7-0694-4598-54C967C07606}"/>
              </a:ext>
            </a:extLst>
          </p:cNvPr>
          <p:cNvSpPr txBox="1">
            <a:spLocks/>
          </p:cNvSpPr>
          <p:nvPr/>
        </p:nvSpPr>
        <p:spPr>
          <a:xfrm>
            <a:off x="495300" y="3818236"/>
            <a:ext cx="6807022" cy="4036643"/>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pPr>
            <a:r>
              <a:rPr lang="en-US" sz="1000" u="none" strike="noStrike" dirty="0">
                <a:effectLst/>
                <a:latin typeface="Georgia"/>
                <a:cs typeface="Poppins"/>
              </a:rPr>
              <a:t>CPG </a:t>
            </a:r>
            <a:r>
              <a:rPr lang="en-US" sz="1000" u="none" strike="noStrike" dirty="0" err="1">
                <a:effectLst/>
                <a:latin typeface="Georgia"/>
                <a:cs typeface="Poppins"/>
              </a:rPr>
              <a:t>markaları</a:t>
            </a:r>
            <a:r>
              <a:rPr lang="en-US" sz="1000" u="none" strike="noStrike" dirty="0">
                <a:effectLst/>
                <a:latin typeface="Georgia"/>
                <a:cs typeface="Poppins"/>
              </a:rPr>
              <a:t> son </a:t>
            </a:r>
            <a:r>
              <a:rPr lang="en-US" sz="1000" u="none" strike="noStrike" dirty="0" err="1">
                <a:effectLst/>
                <a:latin typeface="Georgia"/>
                <a:cs typeface="Poppins"/>
              </a:rPr>
              <a:t>yıllarda</a:t>
            </a:r>
            <a:r>
              <a:rPr lang="en-US" sz="1000" u="none" strike="noStrike" dirty="0">
                <a:effectLst/>
                <a:latin typeface="Georgia"/>
                <a:cs typeface="Poppins"/>
              </a:rPr>
              <a:t> </a:t>
            </a:r>
            <a:r>
              <a:rPr lang="en-US" sz="1000" u="none" strike="noStrike" dirty="0" err="1">
                <a:effectLst/>
                <a:latin typeface="Georgia"/>
                <a:cs typeface="Poppins"/>
              </a:rPr>
              <a:t>pazarlama</a:t>
            </a:r>
            <a:r>
              <a:rPr lang="en-US" sz="1000" u="none" strike="noStrike" dirty="0">
                <a:effectLst/>
                <a:latin typeface="Georgia"/>
                <a:cs typeface="Poppins"/>
              </a:rPr>
              <a:t> </a:t>
            </a:r>
            <a:r>
              <a:rPr lang="en-US" sz="1000" u="none" strike="noStrike" dirty="0" err="1">
                <a:effectLst/>
                <a:latin typeface="Georgia"/>
                <a:cs typeface="Poppins"/>
              </a:rPr>
              <a:t>bütçelerini</a:t>
            </a:r>
            <a:r>
              <a:rPr lang="en-US" sz="1000" u="none" strike="noStrike" dirty="0">
                <a:effectLst/>
                <a:latin typeface="Georgia"/>
                <a:cs typeface="Poppins"/>
              </a:rPr>
              <a:t> </a:t>
            </a:r>
            <a:r>
              <a:rPr lang="en-US" sz="1000" u="none" strike="noStrike" dirty="0" err="1">
                <a:effectLst/>
                <a:latin typeface="Georgia"/>
                <a:cs typeface="Poppins"/>
              </a:rPr>
              <a:t>TV'den</a:t>
            </a:r>
            <a:r>
              <a:rPr lang="en-US" sz="1000" u="none" strike="noStrike" dirty="0">
                <a:effectLst/>
                <a:latin typeface="Georgia"/>
                <a:cs typeface="Poppins"/>
              </a:rPr>
              <a:t> </a:t>
            </a:r>
            <a:r>
              <a:rPr lang="en-US" sz="1000" u="none" strike="noStrike" dirty="0" err="1">
                <a:effectLst/>
                <a:latin typeface="Georgia"/>
                <a:cs typeface="Poppins"/>
              </a:rPr>
              <a:t>dijitale</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perakendeye</a:t>
            </a:r>
            <a:r>
              <a:rPr lang="en-US" sz="1000" u="none" strike="noStrike" dirty="0">
                <a:effectLst/>
                <a:latin typeface="Georgia"/>
                <a:cs typeface="Poppins"/>
              </a:rPr>
              <a:t> </a:t>
            </a:r>
            <a:r>
              <a:rPr lang="en-US" sz="1000" u="none" strike="noStrike" dirty="0" err="1">
                <a:effectLst/>
                <a:latin typeface="Georgia"/>
                <a:cs typeface="Poppins"/>
              </a:rPr>
              <a:t>kaydırıyor</a:t>
            </a:r>
            <a:r>
              <a:rPr lang="en-US" sz="1000" u="none" strike="noStrike" dirty="0">
                <a:effectLst/>
                <a:latin typeface="Georgia"/>
                <a:cs typeface="Poppins"/>
              </a:rPr>
              <a:t>. Coca-Cola </a:t>
            </a:r>
            <a:r>
              <a:rPr lang="en-US" sz="1000" u="none" strike="noStrike" dirty="0" err="1">
                <a:effectLst/>
                <a:latin typeface="Georgia"/>
                <a:cs typeface="Poppins"/>
              </a:rPr>
              <a:t>Company'nin</a:t>
            </a:r>
            <a:r>
              <a:rPr lang="en-US" sz="1000" u="none" strike="noStrike" dirty="0">
                <a:effectLst/>
                <a:latin typeface="Georgia"/>
                <a:cs typeface="Poppins"/>
              </a:rPr>
              <a:t> </a:t>
            </a:r>
            <a:r>
              <a:rPr lang="en-US" sz="1000" u="none" strike="noStrike" dirty="0" err="1">
                <a:effectLst/>
                <a:latin typeface="Georgia"/>
                <a:cs typeface="Poppins"/>
              </a:rPr>
              <a:t>CEO'su</a:t>
            </a:r>
            <a:r>
              <a:rPr lang="en-US" sz="1000" u="none" strike="noStrike" dirty="0">
                <a:effectLst/>
                <a:latin typeface="Georgia"/>
                <a:cs typeface="Poppins"/>
              </a:rPr>
              <a:t> </a:t>
            </a:r>
            <a:r>
              <a:rPr lang="en-US" sz="1000" u="none" strike="noStrike" dirty="0" err="1">
                <a:effectLst/>
                <a:latin typeface="Georgia"/>
                <a:cs typeface="Poppins"/>
              </a:rPr>
              <a:t>geçen</a:t>
            </a:r>
            <a:r>
              <a:rPr lang="en-US" sz="1000" u="none" strike="noStrike" dirty="0">
                <a:effectLst/>
                <a:latin typeface="Georgia"/>
                <a:cs typeface="Poppins"/>
              </a:rPr>
              <a:t> </a:t>
            </a:r>
            <a:r>
              <a:rPr lang="en-US" sz="1000" u="none" strike="noStrike" dirty="0" err="1">
                <a:effectLst/>
                <a:latin typeface="Georgia"/>
                <a:cs typeface="Poppins"/>
              </a:rPr>
              <a:t>yıl</a:t>
            </a:r>
            <a:r>
              <a:rPr lang="en-US" sz="1000" u="none" strike="noStrike" dirty="0">
                <a:effectLst/>
                <a:latin typeface="Georgia"/>
                <a:cs typeface="Poppins"/>
              </a:rPr>
              <a:t> </a:t>
            </a:r>
            <a:r>
              <a:rPr lang="en-US" sz="1000" u="none" strike="noStrike" dirty="0" err="1">
                <a:effectLst/>
                <a:latin typeface="Georgia"/>
                <a:cs typeface="Poppins"/>
              </a:rPr>
              <a:t>üçüncü</a:t>
            </a:r>
            <a:r>
              <a:rPr lang="en-US" sz="1000" u="none" strike="noStrike" dirty="0">
                <a:effectLst/>
                <a:latin typeface="Georgia"/>
                <a:cs typeface="Poppins"/>
              </a:rPr>
              <a:t> </a:t>
            </a:r>
            <a:r>
              <a:rPr lang="en-US" sz="1000" u="none" strike="noStrike" dirty="0" err="1">
                <a:effectLst/>
                <a:latin typeface="Georgia"/>
                <a:cs typeface="Poppins"/>
              </a:rPr>
              <a:t>çeyrek</a:t>
            </a:r>
            <a:r>
              <a:rPr lang="en-US" sz="1000" u="none" strike="noStrike" dirty="0">
                <a:effectLst/>
                <a:latin typeface="Georgia"/>
                <a:cs typeface="Poppins"/>
              </a:rPr>
              <a:t> </a:t>
            </a:r>
            <a:r>
              <a:rPr lang="en-US" sz="1000" u="none" strike="noStrike" dirty="0" err="1">
                <a:effectLst/>
                <a:latin typeface="Georgia"/>
                <a:cs typeface="Poppins"/>
              </a:rPr>
              <a:t>kazanç</a:t>
            </a:r>
            <a:r>
              <a:rPr lang="en-US" sz="1000" u="none" strike="noStrike" dirty="0">
                <a:effectLst/>
                <a:latin typeface="Georgia"/>
                <a:cs typeface="Poppins"/>
              </a:rPr>
              <a:t> </a:t>
            </a:r>
            <a:r>
              <a:rPr lang="en-US" sz="1000" u="none" strike="noStrike" dirty="0" err="1">
                <a:effectLst/>
                <a:latin typeface="Georgia"/>
                <a:cs typeface="Poppins"/>
              </a:rPr>
              <a:t>açıklamasında</a:t>
            </a:r>
            <a:r>
              <a:rPr lang="en-US" sz="1000" u="none" strike="noStrike" dirty="0">
                <a:effectLst/>
                <a:latin typeface="Georgia"/>
                <a:cs typeface="Poppins"/>
              </a:rPr>
              <a:t> "2019'da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toplam</a:t>
            </a:r>
            <a:r>
              <a:rPr lang="en-US" sz="1000" u="none" strike="noStrike" dirty="0">
                <a:effectLst/>
                <a:latin typeface="Georgia"/>
                <a:cs typeface="Poppins"/>
              </a:rPr>
              <a:t> </a:t>
            </a:r>
            <a:r>
              <a:rPr lang="en-US" sz="1000" u="none" strike="noStrike" dirty="0" err="1">
                <a:effectLst/>
                <a:latin typeface="Georgia"/>
                <a:cs typeface="Poppins"/>
              </a:rPr>
              <a:t>medya</a:t>
            </a:r>
            <a:r>
              <a:rPr lang="en-US" sz="1000" u="none" strike="noStrike" dirty="0">
                <a:effectLst/>
                <a:latin typeface="Georgia"/>
                <a:cs typeface="Poppins"/>
              </a:rPr>
              <a:t> </a:t>
            </a:r>
            <a:r>
              <a:rPr lang="en-US" sz="1000" u="none" strike="noStrike" dirty="0" err="1">
                <a:effectLst/>
                <a:latin typeface="Georgia"/>
                <a:cs typeface="Poppins"/>
              </a:rPr>
              <a:t>harcamamızın</a:t>
            </a:r>
            <a:r>
              <a:rPr lang="en-US" sz="1000" u="none" strike="noStrike" dirty="0">
                <a:effectLst/>
                <a:latin typeface="Georgia"/>
                <a:cs typeface="Poppins"/>
              </a:rPr>
              <a:t> %30'undan </a:t>
            </a:r>
            <a:r>
              <a:rPr lang="en-US" sz="1000" u="none" strike="noStrike" dirty="0" err="1">
                <a:effectLst/>
                <a:latin typeface="Georgia"/>
                <a:cs typeface="Poppins"/>
              </a:rPr>
              <a:t>azını</a:t>
            </a:r>
            <a:r>
              <a:rPr lang="en-US" sz="1000" u="none" strike="noStrike" dirty="0">
                <a:effectLst/>
                <a:latin typeface="Georgia"/>
                <a:cs typeface="Poppins"/>
              </a:rPr>
              <a:t> </a:t>
            </a:r>
            <a:r>
              <a:rPr lang="en-US" sz="1000" u="none" strike="noStrike" dirty="0" err="1">
                <a:effectLst/>
                <a:latin typeface="Georgia"/>
                <a:cs typeface="Poppins"/>
              </a:rPr>
              <a:t>oluşturuyordu</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yılbaşından</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yana</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oran</a:t>
            </a:r>
            <a:r>
              <a:rPr lang="en-US" sz="1000" u="none" strike="noStrike" dirty="0">
                <a:effectLst/>
                <a:latin typeface="Georgia"/>
                <a:cs typeface="Poppins"/>
              </a:rPr>
              <a:t> %60'ın </a:t>
            </a:r>
            <a:r>
              <a:rPr lang="en-US" sz="1000" u="none" strike="noStrike" dirty="0" err="1">
                <a:effectLst/>
                <a:latin typeface="Georgia"/>
                <a:cs typeface="Poppins"/>
              </a:rPr>
              <a:t>üzerindedir</a:t>
            </a:r>
            <a:r>
              <a:rPr lang="en-US" sz="1000" u="none" strike="noStrike" dirty="0">
                <a:effectLst/>
                <a:latin typeface="Georgia"/>
                <a:cs typeface="Poppins"/>
              </a:rPr>
              <a:t>" </a:t>
            </a:r>
            <a:r>
              <a:rPr lang="en-US" sz="1000" u="none" strike="noStrike" dirty="0" err="1">
                <a:effectLst/>
                <a:latin typeface="Georgia"/>
                <a:cs typeface="Poppins"/>
              </a:rPr>
              <a:t>dedi</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trend </a:t>
            </a:r>
            <a:r>
              <a:rPr lang="en-US" sz="1000" u="none" strike="noStrike" dirty="0" err="1">
                <a:effectLst/>
                <a:latin typeface="Georgia"/>
                <a:cs typeface="Poppins"/>
              </a:rPr>
              <a:t>doğrulandı</a:t>
            </a:r>
            <a:r>
              <a:rPr lang="en-US" sz="1000" u="none" strike="noStrike" dirty="0">
                <a:effectLst/>
                <a:latin typeface="Georgia"/>
                <a:cs typeface="Poppins"/>
              </a:rPr>
              <a:t>. GroupM CPG </a:t>
            </a:r>
            <a:r>
              <a:rPr lang="en-US" sz="1000" u="none" strike="noStrike" dirty="0" err="1">
                <a:effectLst/>
                <a:latin typeface="Georgia"/>
                <a:cs typeface="Poppins"/>
              </a:rPr>
              <a:t>müşterilerinin</a:t>
            </a:r>
            <a:r>
              <a:rPr lang="en-US" sz="1000" u="none" strike="noStrike" dirty="0">
                <a:effectLst/>
                <a:latin typeface="Georgia"/>
                <a:cs typeface="Poppins"/>
              </a:rPr>
              <a:t> son </a:t>
            </a:r>
            <a:r>
              <a:rPr lang="en-US" sz="1000" u="none" strike="noStrike" dirty="0" err="1">
                <a:effectLst/>
                <a:latin typeface="Georgia"/>
                <a:cs typeface="Poppins"/>
              </a:rPr>
              <a:t>dört</a:t>
            </a:r>
            <a:r>
              <a:rPr lang="en-US" sz="1000" u="none" strike="noStrike" dirty="0">
                <a:effectLst/>
                <a:latin typeface="Georgia"/>
                <a:cs typeface="Poppins"/>
              </a:rPr>
              <a:t> </a:t>
            </a:r>
            <a:r>
              <a:rPr lang="en-US" sz="1000" u="none" strike="noStrike" dirty="0" err="1">
                <a:effectLst/>
                <a:latin typeface="Georgia"/>
                <a:cs typeface="Poppins"/>
              </a:rPr>
              <a:t>yıldaki</a:t>
            </a:r>
            <a:r>
              <a:rPr lang="en-US" sz="1000" u="none" strike="noStrike" dirty="0">
                <a:effectLst/>
                <a:latin typeface="Georgia"/>
                <a:cs typeface="Poppins"/>
              </a:rPr>
              <a:t> </a:t>
            </a:r>
            <a:r>
              <a:rPr lang="en-US" sz="1000" u="none" strike="noStrike" dirty="0" err="1">
                <a:effectLst/>
                <a:latin typeface="Georgia"/>
                <a:cs typeface="Poppins"/>
              </a:rPr>
              <a:t>küresel</a:t>
            </a:r>
            <a:r>
              <a:rPr lang="en-US" sz="1000" u="none" strike="noStrike" dirty="0">
                <a:effectLst/>
                <a:latin typeface="Georgia"/>
                <a:cs typeface="Poppins"/>
              </a:rPr>
              <a:t> </a:t>
            </a:r>
            <a:r>
              <a:rPr lang="en-US" sz="1000" u="none" strike="noStrike" dirty="0" err="1">
                <a:effectLst/>
                <a:latin typeface="Georgia"/>
                <a:cs typeface="Poppins"/>
              </a:rPr>
              <a:t>harcama</a:t>
            </a:r>
            <a:r>
              <a:rPr lang="en-US" sz="1000" u="none" strike="noStrike" dirty="0">
                <a:effectLst/>
                <a:latin typeface="Georgia"/>
                <a:cs typeface="Poppins"/>
              </a:rPr>
              <a:t> </a:t>
            </a:r>
            <a:r>
              <a:rPr lang="en-US" sz="1000" u="none" strike="noStrike" dirty="0" err="1">
                <a:effectLst/>
                <a:latin typeface="Georgia"/>
                <a:cs typeface="Poppins"/>
              </a:rPr>
              <a:t>verilerine</a:t>
            </a:r>
            <a:r>
              <a:rPr lang="en-US" sz="1000" u="none" strike="noStrike" dirty="0">
                <a:effectLst/>
                <a:latin typeface="Georgia"/>
                <a:cs typeface="Poppins"/>
              </a:rPr>
              <a:t> </a:t>
            </a:r>
            <a:r>
              <a:rPr lang="en-US" sz="1000" u="none" strike="noStrike" dirty="0" err="1">
                <a:effectLst/>
                <a:latin typeface="Georgia"/>
                <a:cs typeface="Poppins"/>
              </a:rPr>
              <a:t>bakarak</a:t>
            </a:r>
            <a:r>
              <a:rPr lang="en-US" sz="1000" u="none" strike="noStrike" dirty="0">
                <a:effectLst/>
                <a:latin typeface="Georgia"/>
                <a:cs typeface="Poppins"/>
              </a:rPr>
              <a:t>. Zaman, </a:t>
            </a:r>
            <a:r>
              <a:rPr lang="en-US" sz="1000" u="none" strike="noStrike" dirty="0" err="1">
                <a:effectLst/>
                <a:latin typeface="Georgia"/>
                <a:cs typeface="Poppins"/>
              </a:rPr>
              <a:t>kültür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ünlüler</a:t>
            </a:r>
            <a:r>
              <a:rPr lang="en-US" sz="1000" u="none" strike="noStrike" dirty="0">
                <a:effectLst/>
                <a:latin typeface="Georgia"/>
                <a:cs typeface="Poppins"/>
              </a:rPr>
              <a:t>" </a:t>
            </a:r>
            <a:r>
              <a:rPr lang="en-US" sz="1000" u="none" strike="noStrike" dirty="0" err="1">
                <a:effectLst/>
                <a:latin typeface="Georgia"/>
                <a:cs typeface="Poppins"/>
              </a:rPr>
              <a:t>internete</a:t>
            </a:r>
            <a:r>
              <a:rPr lang="en-US" sz="1000" u="none" strike="noStrike" dirty="0">
                <a:effectLst/>
                <a:latin typeface="Georgia"/>
                <a:cs typeface="Poppins"/>
              </a:rPr>
              <a:t> </a:t>
            </a:r>
            <a:r>
              <a:rPr lang="en-US" sz="1000" u="none" strike="noStrike" dirty="0" err="1">
                <a:effectLst/>
                <a:latin typeface="Georgia"/>
                <a:cs typeface="Poppins"/>
              </a:rPr>
              <a:t>taşındıkça</a:t>
            </a:r>
            <a:r>
              <a:rPr lang="en-US" sz="1000" u="none" strike="noStrike" dirty="0">
                <a:effectLst/>
                <a:latin typeface="Georgia"/>
                <a:cs typeface="Poppins"/>
              </a:rPr>
              <a:t>, </a:t>
            </a:r>
            <a:r>
              <a:rPr lang="en-US" sz="1000" u="none" strike="noStrike" dirty="0" err="1">
                <a:effectLst/>
                <a:latin typeface="Georgia"/>
                <a:cs typeface="Poppins"/>
              </a:rPr>
              <a:t>ürünlerini</a:t>
            </a:r>
            <a:r>
              <a:rPr lang="en-US" sz="1000" u="none" strike="noStrike" dirty="0">
                <a:effectLst/>
                <a:latin typeface="Georgia"/>
                <a:cs typeface="Poppins"/>
              </a:rPr>
              <a:t> modern </a:t>
            </a:r>
            <a:r>
              <a:rPr lang="en-US" sz="1000" u="none" strike="noStrike" dirty="0" err="1">
                <a:effectLst/>
                <a:latin typeface="Georgia"/>
                <a:cs typeface="Poppins"/>
              </a:rPr>
              <a:t>tüketicilerle</a:t>
            </a:r>
            <a:r>
              <a:rPr lang="en-US" sz="1000" u="none" strike="noStrike" dirty="0">
                <a:effectLst/>
                <a:latin typeface="Georgia"/>
                <a:cs typeface="Poppins"/>
              </a:rPr>
              <a:t> </a:t>
            </a:r>
            <a:r>
              <a:rPr lang="en-US" sz="1000" u="none" strike="noStrike" dirty="0" err="1">
                <a:effectLst/>
                <a:latin typeface="Georgia"/>
                <a:cs typeface="Poppins"/>
              </a:rPr>
              <a:t>ilişkilendirmek</a:t>
            </a:r>
            <a:r>
              <a:rPr lang="en-US" sz="1000" u="none" strike="noStrike" dirty="0">
                <a:effectLst/>
                <a:latin typeface="Georgia"/>
                <a:cs typeface="Poppins"/>
              </a:rPr>
              <a:t> </a:t>
            </a:r>
            <a:r>
              <a:rPr lang="en-US" sz="1000" u="none" strike="noStrike" dirty="0" err="1">
                <a:effectLst/>
                <a:latin typeface="Georgia"/>
                <a:cs typeface="Poppins"/>
              </a:rPr>
              <a:t>isteyen</a:t>
            </a:r>
            <a:r>
              <a:rPr lang="en-US" sz="1000" u="none" strike="noStrike" dirty="0">
                <a:effectLst/>
                <a:latin typeface="Georgia"/>
                <a:cs typeface="Poppins"/>
              </a:rPr>
              <a:t> </a:t>
            </a:r>
            <a:r>
              <a:rPr lang="en-US" sz="1000" u="none" strike="noStrike" dirty="0" err="1">
                <a:effectLst/>
                <a:latin typeface="Georgia"/>
                <a:cs typeface="Poppins"/>
              </a:rPr>
              <a:t>markalar</a:t>
            </a:r>
            <a:r>
              <a:rPr lang="en-US" sz="1000" u="none" strike="noStrike" dirty="0">
                <a:effectLst/>
                <a:latin typeface="Georgia"/>
                <a:cs typeface="Poppins"/>
              </a:rPr>
              <a:t> da </a:t>
            </a:r>
            <a:r>
              <a:rPr lang="en-US" sz="1000" u="none" strike="noStrike" dirty="0" err="1">
                <a:effectLst/>
                <a:latin typeface="Georgia"/>
                <a:cs typeface="Poppins"/>
              </a:rPr>
              <a:t>onları</a:t>
            </a:r>
            <a:r>
              <a:rPr lang="en-US" sz="1000" u="none" strike="noStrike" dirty="0">
                <a:effectLst/>
                <a:latin typeface="Georgia"/>
                <a:cs typeface="Poppins"/>
              </a:rPr>
              <a:t> </a:t>
            </a:r>
            <a:r>
              <a:rPr lang="en-US" sz="1000" u="none" strike="noStrike" dirty="0" err="1">
                <a:effectLst/>
                <a:latin typeface="Georgia"/>
                <a:cs typeface="Poppins"/>
              </a:rPr>
              <a:t>takip</a:t>
            </a:r>
            <a:r>
              <a:rPr lang="en-US" sz="1000" u="none" strike="noStrike" dirty="0">
                <a:effectLst/>
                <a:latin typeface="Georgia"/>
                <a:cs typeface="Poppins"/>
              </a:rPr>
              <a:t> </a:t>
            </a:r>
            <a:r>
              <a:rPr lang="en-US" sz="1000" u="none" strike="noStrike" dirty="0" err="1">
                <a:effectLst/>
                <a:latin typeface="Georgia"/>
                <a:cs typeface="Poppins"/>
              </a:rPr>
              <a:t>etti</a:t>
            </a:r>
            <a:r>
              <a:rPr lang="en-US" sz="1000" u="none" strike="noStrike" dirty="0">
                <a:effectLst/>
                <a:latin typeface="Georgia"/>
                <a:cs typeface="Poppins"/>
              </a:rPr>
              <a:t>. </a:t>
            </a:r>
            <a:r>
              <a:rPr lang="en-US" sz="1000" u="none" strike="noStrike" dirty="0" err="1">
                <a:effectLst/>
                <a:latin typeface="Georgia"/>
                <a:cs typeface="Poppins"/>
              </a:rPr>
              <a:t>Lineer</a:t>
            </a:r>
            <a:r>
              <a:rPr lang="en-US" sz="1000" u="none" strike="noStrike" dirty="0">
                <a:effectLst/>
                <a:latin typeface="Georgia"/>
                <a:cs typeface="Poppins"/>
              </a:rPr>
              <a:t> </a:t>
            </a:r>
            <a:r>
              <a:rPr lang="en-US" sz="1000" u="none" strike="noStrike" dirty="0" err="1">
                <a:effectLst/>
                <a:latin typeface="Georgia"/>
                <a:cs typeface="Poppins"/>
              </a:rPr>
              <a:t>TV'de</a:t>
            </a:r>
            <a:r>
              <a:rPr lang="en-US" sz="1000" u="none" strike="noStrike" dirty="0">
                <a:effectLst/>
                <a:latin typeface="Georgia"/>
                <a:cs typeface="Poppins"/>
              </a:rPr>
              <a:t> </a:t>
            </a:r>
            <a:r>
              <a:rPr lang="en-US" sz="1000" u="none" strike="noStrike" dirty="0" err="1">
                <a:effectLst/>
                <a:latin typeface="Georgia"/>
                <a:cs typeface="Poppins"/>
              </a:rPr>
              <a:t>kalan</a:t>
            </a:r>
            <a:r>
              <a:rPr lang="en-US" sz="1000" u="none" strike="noStrike" dirty="0">
                <a:effectLst/>
                <a:latin typeface="Georgia"/>
                <a:cs typeface="Poppins"/>
              </a:rPr>
              <a:t> </a:t>
            </a:r>
            <a:r>
              <a:rPr lang="en-US" sz="1000" u="none" strike="noStrike" dirty="0" err="1">
                <a:effectLst/>
                <a:latin typeface="Georgia"/>
                <a:cs typeface="Poppins"/>
              </a:rPr>
              <a:t>medya</a:t>
            </a:r>
            <a:r>
              <a:rPr lang="en-US" sz="1000" u="none" strike="noStrike" dirty="0">
                <a:effectLst/>
                <a:latin typeface="Georgia"/>
                <a:cs typeface="Poppins"/>
              </a:rPr>
              <a:t> </a:t>
            </a:r>
            <a:r>
              <a:rPr lang="en-US" sz="1000" u="none" strike="noStrike" dirty="0" err="1">
                <a:effectLst/>
                <a:latin typeface="Georgia"/>
                <a:cs typeface="Poppins"/>
              </a:rPr>
              <a:t>bütçeleri</a:t>
            </a:r>
            <a:r>
              <a:rPr lang="en-US" sz="1000" u="none" strike="noStrike" dirty="0">
                <a:effectLst/>
                <a:latin typeface="Georgia"/>
                <a:cs typeface="Poppins"/>
              </a:rPr>
              <a:t>, </a:t>
            </a:r>
            <a:r>
              <a:rPr lang="en-US" sz="1000" u="none" strike="noStrike" dirty="0" err="1">
                <a:effectLst/>
                <a:latin typeface="Georgia"/>
                <a:cs typeface="Poppins"/>
              </a:rPr>
              <a:t>kültürel</a:t>
            </a:r>
            <a:r>
              <a:rPr lang="en-US" sz="1000" u="none" strike="noStrike" dirty="0">
                <a:effectLst/>
                <a:latin typeface="Georgia"/>
                <a:cs typeface="Poppins"/>
              </a:rPr>
              <a:t> </a:t>
            </a:r>
            <a:r>
              <a:rPr lang="en-US" sz="1000" u="none" strike="noStrike" dirty="0" err="1">
                <a:effectLst/>
                <a:latin typeface="Georgia"/>
                <a:cs typeface="Poppins"/>
              </a:rPr>
              <a:t>anlardan</a:t>
            </a:r>
            <a:r>
              <a:rPr lang="en-US" sz="1000" u="none" strike="noStrike" dirty="0">
                <a:effectLst/>
                <a:latin typeface="Georgia"/>
                <a:cs typeface="Poppins"/>
              </a:rPr>
              <a:t> </a:t>
            </a:r>
            <a:r>
              <a:rPr lang="en-US" sz="1000" u="none" strike="noStrike" dirty="0" err="1">
                <a:effectLst/>
                <a:latin typeface="Georgia"/>
                <a:cs typeface="Poppins"/>
              </a:rPr>
              <a:t>yararlanmak</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Super Bowl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Olimpiyatlar</a:t>
            </a:r>
            <a:r>
              <a:rPr lang="en-US" sz="1000" u="none" strike="noStrike" dirty="0">
                <a:effectLst/>
                <a:latin typeface="Georgia"/>
                <a:cs typeface="Poppins"/>
              </a:rPr>
              <a:t>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spor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etkinliklere</a:t>
            </a:r>
            <a:r>
              <a:rPr lang="en-US" sz="1000" u="none" strike="noStrike" dirty="0">
                <a:effectLst/>
                <a:latin typeface="Georgia"/>
                <a:cs typeface="Poppins"/>
              </a:rPr>
              <a:t> </a:t>
            </a:r>
            <a:r>
              <a:rPr lang="en-US" sz="1000" u="none" strike="noStrike" dirty="0" err="1">
                <a:effectLst/>
                <a:latin typeface="Georgia"/>
                <a:cs typeface="Poppins"/>
              </a:rPr>
              <a:t>giderek</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fazla</a:t>
            </a:r>
            <a:r>
              <a:rPr lang="en-US" sz="1000" u="none" strike="noStrike" dirty="0">
                <a:effectLst/>
                <a:latin typeface="Georgia"/>
                <a:cs typeface="Poppins"/>
              </a:rPr>
              <a:t> </a:t>
            </a:r>
            <a:r>
              <a:rPr lang="en-US" sz="1000" u="none" strike="noStrike" dirty="0" err="1">
                <a:effectLst/>
                <a:latin typeface="Georgia"/>
                <a:cs typeface="Poppins"/>
              </a:rPr>
              <a:t>bağımlı</a:t>
            </a:r>
            <a:r>
              <a:rPr lang="en-US" sz="1000" u="none" strike="noStrike" dirty="0">
                <a:effectLst/>
                <a:latin typeface="Georgia"/>
                <a:cs typeface="Poppins"/>
              </a:rPr>
              <a:t> hale </a:t>
            </a:r>
            <a:r>
              <a:rPr lang="en-US" sz="1000" u="none" strike="noStrike" dirty="0" err="1">
                <a:effectLst/>
                <a:latin typeface="Georgia"/>
                <a:cs typeface="Poppins"/>
              </a:rPr>
              <a:t>geldi</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GroupM </a:t>
            </a:r>
            <a:r>
              <a:rPr lang="en-US" sz="1000" u="none" strike="noStrike" dirty="0" err="1">
                <a:effectLst/>
                <a:latin typeface="Georgia"/>
                <a:cs typeface="Poppins"/>
              </a:rPr>
              <a:t>ve</a:t>
            </a:r>
            <a:r>
              <a:rPr lang="en-US" sz="1000" u="none" strike="noStrike" dirty="0">
                <a:effectLst/>
                <a:latin typeface="Georgia"/>
                <a:cs typeface="Poppins"/>
              </a:rPr>
              <a:t> Oxford Saïd Business School </a:t>
            </a:r>
            <a:r>
              <a:rPr lang="en-US" sz="1000" u="none" strike="noStrike" dirty="0" err="1">
                <a:effectLst/>
                <a:latin typeface="Georgia"/>
                <a:cs typeface="Poppins"/>
              </a:rPr>
              <a:t>tarafından</a:t>
            </a:r>
            <a:r>
              <a:rPr lang="en-US" sz="1000" u="none" strike="noStrike" dirty="0">
                <a:effectLst/>
                <a:latin typeface="Georgia"/>
                <a:cs typeface="Poppins"/>
              </a:rPr>
              <a:t> </a:t>
            </a:r>
            <a:r>
              <a:rPr lang="en-US" sz="1000" u="none" strike="noStrike" dirty="0" err="1">
                <a:effectLst/>
                <a:latin typeface="Georgia"/>
                <a:cs typeface="Poppins"/>
              </a:rPr>
              <a:t>yapılan</a:t>
            </a:r>
            <a:r>
              <a:rPr lang="en-US" sz="1000" u="none" strike="noStrike" dirty="0">
                <a:effectLst/>
                <a:latin typeface="Georgia"/>
                <a:cs typeface="Poppins"/>
              </a:rPr>
              <a:t> son </a:t>
            </a:r>
            <a:r>
              <a:rPr lang="en-US" sz="1000" u="none" strike="noStrike" dirty="0" err="1">
                <a:effectLst/>
                <a:latin typeface="Georgia"/>
                <a:cs typeface="Poppins"/>
              </a:rPr>
              <a:t>araştırmalar</a:t>
            </a:r>
            <a:r>
              <a:rPr lang="en-US" sz="1000" u="none" strike="noStrike" dirty="0">
                <a:effectLst/>
                <a:latin typeface="Georgia"/>
                <a:cs typeface="Poppins"/>
              </a:rPr>
              <a:t>, </a:t>
            </a:r>
            <a:r>
              <a:rPr lang="en-US" sz="1000" u="none" strike="noStrike" dirty="0" err="1">
                <a:effectLst/>
                <a:latin typeface="Georgia"/>
                <a:cs typeface="Poppins"/>
              </a:rPr>
              <a:t>TV'nin</a:t>
            </a:r>
            <a:r>
              <a:rPr lang="en-US" sz="1000" u="none" strike="noStrike" dirty="0">
                <a:effectLst/>
                <a:latin typeface="Georgia"/>
                <a:cs typeface="Poppins"/>
              </a:rPr>
              <a:t> </a:t>
            </a:r>
            <a:r>
              <a:rPr lang="en-US" sz="1000" u="none" strike="noStrike" dirty="0" err="1">
                <a:effectLst/>
                <a:latin typeface="Georgia"/>
                <a:cs typeface="Poppins"/>
              </a:rPr>
              <a:t>özellikle</a:t>
            </a:r>
            <a:r>
              <a:rPr lang="en-US" sz="1000" u="none" strike="noStrike" dirty="0">
                <a:effectLst/>
                <a:latin typeface="Georgia"/>
                <a:cs typeface="Poppins"/>
              </a:rPr>
              <a:t> </a:t>
            </a:r>
            <a:r>
              <a:rPr lang="en-US" sz="1000" u="none" strike="noStrike" dirty="0" err="1">
                <a:effectLst/>
                <a:latin typeface="Georgia"/>
                <a:cs typeface="Poppins"/>
              </a:rPr>
              <a:t>kişisel</a:t>
            </a:r>
            <a:r>
              <a:rPr lang="en-US" sz="1000" u="none" strike="noStrike" dirty="0">
                <a:effectLst/>
                <a:latin typeface="Georgia"/>
                <a:cs typeface="Poppins"/>
              </a:rPr>
              <a:t> </a:t>
            </a:r>
            <a:r>
              <a:rPr lang="en-US" sz="1000" u="none" strike="noStrike" dirty="0" err="1">
                <a:effectLst/>
                <a:latin typeface="Georgia"/>
                <a:cs typeface="Poppins"/>
              </a:rPr>
              <a:t>bakım</a:t>
            </a:r>
            <a:r>
              <a:rPr lang="en-US" sz="1000" u="none" strike="noStrike" dirty="0">
                <a:effectLst/>
                <a:latin typeface="Georgia"/>
                <a:cs typeface="Poppins"/>
              </a:rPr>
              <a:t> </a:t>
            </a:r>
            <a:r>
              <a:rPr lang="en-US" sz="1000" u="none" strike="noStrike" dirty="0" err="1">
                <a:effectLst/>
                <a:latin typeface="Georgia"/>
                <a:cs typeface="Poppins"/>
              </a:rPr>
              <a:t>ürünleri</a:t>
            </a:r>
            <a:r>
              <a:rPr lang="en-US" sz="1000" u="none" strike="noStrike" dirty="0">
                <a:effectLst/>
                <a:latin typeface="Georgia"/>
                <a:cs typeface="Poppins"/>
              </a:rPr>
              <a:t> </a:t>
            </a:r>
            <a:r>
              <a:rPr lang="en-US" sz="1000" u="none" strike="noStrike" dirty="0" err="1">
                <a:effectLst/>
                <a:latin typeface="Georgia"/>
                <a:cs typeface="Poppins"/>
              </a:rPr>
              <a:t>satın</a:t>
            </a:r>
            <a:r>
              <a:rPr lang="en-US" sz="1000" u="none" strike="noStrike" dirty="0">
                <a:effectLst/>
                <a:latin typeface="Georgia"/>
                <a:cs typeface="Poppins"/>
              </a:rPr>
              <a:t> alma </a:t>
            </a:r>
            <a:r>
              <a:rPr lang="en-US" sz="1000" u="none" strike="noStrike" dirty="0" err="1">
                <a:effectLst/>
                <a:latin typeface="Georgia"/>
                <a:cs typeface="Poppins"/>
              </a:rPr>
              <a:t>kararlarını</a:t>
            </a:r>
            <a:r>
              <a:rPr lang="en-US" sz="1000" u="none" strike="noStrike" dirty="0">
                <a:effectLst/>
                <a:latin typeface="Georgia"/>
                <a:cs typeface="Poppins"/>
              </a:rPr>
              <a:t> </a:t>
            </a:r>
            <a:r>
              <a:rPr lang="en-US" sz="1000" u="none" strike="noStrike" dirty="0" err="1">
                <a:effectLst/>
                <a:latin typeface="Georgia"/>
                <a:cs typeface="Poppins"/>
              </a:rPr>
              <a:t>etkilemede</a:t>
            </a:r>
            <a:r>
              <a:rPr lang="en-US" sz="1000" u="none" strike="noStrike" dirty="0">
                <a:effectLst/>
                <a:latin typeface="Georgia"/>
                <a:cs typeface="Poppins"/>
              </a:rPr>
              <a:t> </a:t>
            </a:r>
            <a:r>
              <a:rPr lang="en-US" sz="1000" u="none" strike="noStrike" dirty="0" err="1">
                <a:effectLst/>
                <a:latin typeface="Georgia"/>
                <a:cs typeface="Poppins"/>
              </a:rPr>
              <a:t>inanılmaz</a:t>
            </a:r>
            <a:r>
              <a:rPr lang="en-US" sz="1000" u="none" strike="noStrike" dirty="0">
                <a:effectLst/>
                <a:latin typeface="Georgia"/>
                <a:cs typeface="Poppins"/>
              </a:rPr>
              <a:t> </a:t>
            </a:r>
            <a:r>
              <a:rPr lang="en-US" sz="1000" u="none" strike="noStrike" dirty="0" err="1">
                <a:effectLst/>
                <a:latin typeface="Georgia"/>
                <a:cs typeface="Poppins"/>
              </a:rPr>
              <a:t>derecede</a:t>
            </a:r>
            <a:r>
              <a:rPr lang="en-US" sz="1000" u="none" strike="noStrike" dirty="0">
                <a:effectLst/>
                <a:latin typeface="Georgia"/>
                <a:cs typeface="Poppins"/>
              </a:rPr>
              <a:t> </a:t>
            </a:r>
            <a:r>
              <a:rPr lang="en-US" sz="1000" u="none" strike="noStrike" dirty="0" err="1">
                <a:effectLst/>
                <a:latin typeface="Georgia"/>
                <a:cs typeface="Poppins"/>
              </a:rPr>
              <a:t>güçlü</a:t>
            </a:r>
            <a:r>
              <a:rPr lang="en-US" sz="1000" u="none" strike="noStrike" dirty="0">
                <a:effectLst/>
                <a:latin typeface="Georgia"/>
                <a:cs typeface="Poppins"/>
              </a:rPr>
              <a:t> </a:t>
            </a:r>
            <a:r>
              <a:rPr lang="en-US" sz="1000" u="none" strike="noStrike" dirty="0" err="1">
                <a:effectLst/>
                <a:latin typeface="Georgia"/>
                <a:cs typeface="Poppins"/>
              </a:rPr>
              <a:t>olduğunu</a:t>
            </a:r>
            <a:r>
              <a:rPr lang="en-US" sz="1000" u="none" strike="noStrike" dirty="0">
                <a:effectLst/>
                <a:latin typeface="Georgia"/>
                <a:cs typeface="Poppins"/>
              </a:rPr>
              <a:t> </a:t>
            </a:r>
            <a:r>
              <a:rPr lang="en-US" sz="1000" u="none" strike="noStrike" dirty="0" err="1">
                <a:effectLst/>
                <a:latin typeface="Georgia"/>
                <a:cs typeface="Poppins"/>
              </a:rPr>
              <a:t>öne</a:t>
            </a:r>
            <a:r>
              <a:rPr lang="en-US" sz="1000" u="none" strike="noStrike" dirty="0">
                <a:effectLst/>
                <a:latin typeface="Georgia"/>
                <a:cs typeface="Poppins"/>
              </a:rPr>
              <a:t> </a:t>
            </a:r>
            <a:r>
              <a:rPr lang="en-US" sz="1000" u="none" strike="noStrike" dirty="0" err="1">
                <a:effectLst/>
                <a:latin typeface="Georgia"/>
                <a:cs typeface="Poppins"/>
              </a:rPr>
              <a:t>sürüyor</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otomobil</a:t>
            </a:r>
            <a:r>
              <a:rPr lang="en-US" sz="1000" u="none" strike="noStrike" dirty="0">
                <a:effectLst/>
                <a:latin typeface="Georgia"/>
                <a:cs typeface="Poppins"/>
              </a:rPr>
              <a:t> </a:t>
            </a:r>
            <a:r>
              <a:rPr lang="en-US" sz="1000" u="none" strike="noStrike" dirty="0" err="1">
                <a:effectLst/>
                <a:latin typeface="Georgia"/>
                <a:cs typeface="Poppins"/>
              </a:rPr>
              <a:t>müşterisini</a:t>
            </a:r>
            <a:r>
              <a:rPr lang="en-US" sz="1000" u="none" strike="noStrike" dirty="0">
                <a:effectLst/>
                <a:latin typeface="Georgia"/>
                <a:cs typeface="Poppins"/>
              </a:rPr>
              <a:t> </a:t>
            </a:r>
            <a:r>
              <a:rPr lang="en-US" sz="1000" u="none" strike="noStrike" dirty="0" err="1">
                <a:effectLst/>
                <a:latin typeface="Georgia"/>
                <a:cs typeface="Poppins"/>
              </a:rPr>
              <a:t>etkileme</a:t>
            </a:r>
            <a:r>
              <a:rPr lang="en-US" sz="1000" u="none" strike="noStrike" dirty="0">
                <a:effectLst/>
                <a:latin typeface="Georgia"/>
                <a:cs typeface="Poppins"/>
              </a:rPr>
              <a:t> </a:t>
            </a:r>
            <a:r>
              <a:rPr lang="en-US" sz="1000" u="none" strike="noStrike" dirty="0" err="1">
                <a:effectLst/>
                <a:latin typeface="Georgia"/>
                <a:cs typeface="Poppins"/>
              </a:rPr>
              <a:t>şansı</a:t>
            </a:r>
            <a:r>
              <a:rPr lang="en-US" sz="1000" u="none" strike="noStrike" dirty="0">
                <a:effectLst/>
                <a:latin typeface="Georgia"/>
                <a:cs typeface="Poppins"/>
              </a:rPr>
              <a:t> %50'ye </a:t>
            </a:r>
            <a:r>
              <a:rPr lang="en-US" sz="1000" u="none" strike="noStrike" dirty="0" err="1">
                <a:effectLst/>
                <a:latin typeface="Georgia"/>
                <a:cs typeface="Poppins"/>
              </a:rPr>
              <a:t>karşılık</a:t>
            </a:r>
            <a:r>
              <a:rPr lang="en-US" sz="1000" u="none" strike="noStrike" dirty="0">
                <a:effectLst/>
                <a:latin typeface="Georgia"/>
                <a:cs typeface="Poppins"/>
              </a:rPr>
              <a:t> </a:t>
            </a:r>
            <a:r>
              <a:rPr lang="en-US" sz="1000" u="none" strike="noStrike" dirty="0" err="1">
                <a:effectLst/>
                <a:latin typeface="Georgia"/>
                <a:cs typeface="Poppins"/>
              </a:rPr>
              <a:t>sadece</a:t>
            </a:r>
            <a:r>
              <a:rPr lang="en-US" sz="1000" u="none" strike="noStrike" dirty="0">
                <a:effectLst/>
                <a:latin typeface="Georgia"/>
                <a:cs typeface="Poppins"/>
              </a:rPr>
              <a:t> %2'lik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şans</a:t>
            </a:r>
            <a:r>
              <a:rPr lang="en-US" sz="1000" u="none" strike="noStrike" dirty="0">
                <a:effectLst/>
                <a:latin typeface="Georgia"/>
                <a:cs typeface="Poppins"/>
              </a:rPr>
              <a:t>). </a:t>
            </a:r>
            <a:r>
              <a:rPr lang="en-US" sz="1000" u="none" strike="noStrike" dirty="0" err="1">
                <a:effectLst/>
                <a:latin typeface="Georgia"/>
                <a:cs typeface="Poppins"/>
              </a:rPr>
              <a:t>Şirketler</a:t>
            </a:r>
            <a:r>
              <a:rPr lang="en-US" sz="1000" u="none" strike="noStrike" dirty="0">
                <a:effectLst/>
                <a:latin typeface="Georgia"/>
                <a:cs typeface="Poppins"/>
              </a:rPr>
              <a:t> hem </a:t>
            </a:r>
            <a:r>
              <a:rPr lang="en-US" sz="1000" u="none" strike="noStrike" dirty="0" err="1">
                <a:effectLst/>
                <a:latin typeface="Georgia"/>
                <a:cs typeface="Poppins"/>
              </a:rPr>
              <a:t>uzun</a:t>
            </a:r>
            <a:r>
              <a:rPr lang="en-US" sz="1000" u="none" strike="noStrike" dirty="0">
                <a:effectLst/>
                <a:latin typeface="Georgia"/>
                <a:cs typeface="Poppins"/>
              </a:rPr>
              <a:t> </a:t>
            </a:r>
            <a:r>
              <a:rPr lang="en-US" sz="1000" u="none" strike="noStrike" dirty="0" err="1">
                <a:effectLst/>
                <a:latin typeface="Georgia"/>
                <a:cs typeface="Poppins"/>
              </a:rPr>
              <a:t>vadeli</a:t>
            </a:r>
            <a:r>
              <a:rPr lang="en-US" sz="1000" u="none" strike="noStrike" dirty="0">
                <a:effectLst/>
                <a:latin typeface="Georgia"/>
                <a:cs typeface="Poppins"/>
              </a:rPr>
              <a:t> </a:t>
            </a:r>
            <a:r>
              <a:rPr lang="en-US" sz="1000" u="none" strike="noStrike" dirty="0" err="1">
                <a:effectLst/>
                <a:latin typeface="Georgia"/>
                <a:cs typeface="Poppins"/>
              </a:rPr>
              <a:t>marka</a:t>
            </a:r>
            <a:r>
              <a:rPr lang="en-US" sz="1000" u="none" strike="noStrike" dirty="0">
                <a:effectLst/>
                <a:latin typeface="Georgia"/>
                <a:cs typeface="Poppins"/>
              </a:rPr>
              <a:t> </a:t>
            </a:r>
            <a:r>
              <a:rPr lang="en-US" sz="1000" u="none" strike="noStrike" dirty="0" err="1">
                <a:effectLst/>
                <a:latin typeface="Georgia"/>
                <a:cs typeface="Poppins"/>
              </a:rPr>
              <a:t>sağlığını</a:t>
            </a:r>
            <a:r>
              <a:rPr lang="en-US" sz="1000" u="none" strike="noStrike" dirty="0">
                <a:effectLst/>
                <a:latin typeface="Georgia"/>
                <a:cs typeface="Poppins"/>
              </a:rPr>
              <a:t> hem de </a:t>
            </a:r>
            <a:r>
              <a:rPr lang="en-US" sz="1000" u="none" strike="noStrike" dirty="0" err="1">
                <a:effectLst/>
                <a:latin typeface="Georgia"/>
                <a:cs typeface="Poppins"/>
              </a:rPr>
              <a:t>kısa</a:t>
            </a:r>
            <a:r>
              <a:rPr lang="en-US" sz="1000" u="none" strike="noStrike" dirty="0">
                <a:effectLst/>
                <a:latin typeface="Georgia"/>
                <a:cs typeface="Poppins"/>
              </a:rPr>
              <a:t> </a:t>
            </a:r>
            <a:r>
              <a:rPr lang="en-US" sz="1000" u="none" strike="noStrike" dirty="0" err="1">
                <a:effectLst/>
                <a:latin typeface="Georgia"/>
                <a:cs typeface="Poppins"/>
              </a:rPr>
              <a:t>vadeli</a:t>
            </a:r>
            <a:r>
              <a:rPr lang="en-US" sz="1000" u="none" strike="noStrike" dirty="0">
                <a:effectLst/>
                <a:latin typeface="Georgia"/>
                <a:cs typeface="Poppins"/>
              </a:rPr>
              <a:t> </a:t>
            </a:r>
            <a:r>
              <a:rPr lang="en-US" sz="1000" u="none" strike="noStrike" dirty="0" err="1">
                <a:effectLst/>
                <a:latin typeface="Georgia"/>
                <a:cs typeface="Poppins"/>
              </a:rPr>
              <a:t>satın</a:t>
            </a:r>
            <a:r>
              <a:rPr lang="en-US" sz="1000" u="none" strike="noStrike" dirty="0">
                <a:effectLst/>
                <a:latin typeface="Georgia"/>
                <a:cs typeface="Poppins"/>
              </a:rPr>
              <a:t> </a:t>
            </a:r>
            <a:r>
              <a:rPr lang="en-US" sz="1000" u="none" strike="noStrike" dirty="0" err="1">
                <a:effectLst/>
                <a:latin typeface="Georgia"/>
                <a:cs typeface="Poppins"/>
              </a:rPr>
              <a:t>almaları</a:t>
            </a:r>
            <a:r>
              <a:rPr lang="en-US" sz="1000" u="none" strike="noStrike" dirty="0">
                <a:effectLst/>
                <a:latin typeface="Georgia"/>
                <a:cs typeface="Poppins"/>
              </a:rPr>
              <a:t> </a:t>
            </a:r>
            <a:r>
              <a:rPr lang="en-US" sz="1000" u="none" strike="noStrike" dirty="0" err="1">
                <a:effectLst/>
                <a:latin typeface="Georgia"/>
                <a:cs typeface="Poppins"/>
              </a:rPr>
              <a:t>artırmaya</a:t>
            </a:r>
            <a:r>
              <a:rPr lang="en-US" sz="1000" u="none" strike="noStrike" dirty="0">
                <a:effectLst/>
                <a:latin typeface="Georgia"/>
                <a:cs typeface="Poppins"/>
              </a:rPr>
              <a:t> </a:t>
            </a:r>
            <a:r>
              <a:rPr lang="en-US" sz="1000" u="none" strike="noStrike" dirty="0" err="1">
                <a:effectLst/>
                <a:latin typeface="Georgia"/>
                <a:cs typeface="Poppins"/>
              </a:rPr>
              <a:t>çalışırken</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kısmı</a:t>
            </a:r>
            <a:r>
              <a:rPr lang="en-US" sz="1000" u="none" strike="noStrike" dirty="0">
                <a:effectLst/>
                <a:latin typeface="Georgia"/>
                <a:cs typeface="Poppins"/>
              </a:rPr>
              <a:t> </a:t>
            </a:r>
            <a:r>
              <a:rPr lang="en-US" sz="1000" u="none" strike="noStrike" dirty="0" err="1">
                <a:effectLst/>
                <a:latin typeface="Georgia"/>
                <a:cs typeface="Poppins"/>
              </a:rPr>
              <a:t>çevrimiçine</a:t>
            </a:r>
            <a:r>
              <a:rPr lang="en-US" sz="1000" u="none" strike="noStrike" dirty="0">
                <a:effectLst/>
                <a:latin typeface="Georgia"/>
                <a:cs typeface="Poppins"/>
              </a:rPr>
              <a:t> ve </a:t>
            </a:r>
            <a:r>
              <a:rPr lang="en-US" sz="1000" u="none" strike="noStrike" dirty="0" err="1">
                <a:effectLst/>
                <a:latin typeface="Georgia"/>
                <a:cs typeface="Poppins"/>
              </a:rPr>
              <a:t>özellikle</a:t>
            </a:r>
            <a:r>
              <a:rPr lang="en-US" sz="1000" u="none" strike="noStrike" dirty="0">
                <a:effectLst/>
                <a:latin typeface="Georgia"/>
                <a:cs typeface="Poppins"/>
              </a:rPr>
              <a:t> de </a:t>
            </a:r>
            <a:r>
              <a:rPr lang="en-US" sz="1000" u="none" strike="noStrike" dirty="0" err="1">
                <a:effectLst/>
                <a:latin typeface="Georgia"/>
                <a:cs typeface="Poppins"/>
              </a:rPr>
              <a:t>sosyal</a:t>
            </a:r>
            <a:r>
              <a:rPr lang="en-US" sz="1000" u="none" strike="noStrike" dirty="0">
                <a:effectLst/>
                <a:latin typeface="Georgia"/>
                <a:cs typeface="Poppins"/>
              </a:rPr>
              <a:t> </a:t>
            </a:r>
            <a:r>
              <a:rPr lang="en-US" sz="1000" u="none" strike="noStrike" dirty="0" err="1">
                <a:effectLst/>
                <a:latin typeface="Georgia"/>
                <a:cs typeface="Poppins"/>
              </a:rPr>
              <a:t>kanallara</a:t>
            </a:r>
            <a:r>
              <a:rPr lang="en-US" sz="1000" u="none" strike="noStrike" dirty="0">
                <a:effectLst/>
                <a:latin typeface="Georgia"/>
                <a:cs typeface="Poppins"/>
              </a:rPr>
              <a:t> </a:t>
            </a:r>
            <a:r>
              <a:rPr lang="en-US" sz="1000" u="none" strike="noStrike" dirty="0" err="1">
                <a:effectLst/>
                <a:latin typeface="Georgia"/>
                <a:cs typeface="Poppins"/>
              </a:rPr>
              <a:t>kaydığında</a:t>
            </a:r>
            <a:r>
              <a:rPr lang="en-US" sz="1000" u="none" strike="noStrike" dirty="0">
                <a:effectLst/>
                <a:latin typeface="Georgia"/>
                <a:cs typeface="Poppins"/>
              </a:rPr>
              <a:t>, </a:t>
            </a:r>
            <a:r>
              <a:rPr lang="en-US" sz="1000" u="none" strike="noStrike" dirty="0" err="1">
                <a:effectLst/>
                <a:latin typeface="Georgia"/>
                <a:cs typeface="Poppins"/>
              </a:rPr>
              <a:t>TV'nin</a:t>
            </a:r>
            <a:r>
              <a:rPr lang="en-US" sz="1000" u="none" strike="noStrike" dirty="0">
                <a:effectLst/>
                <a:latin typeface="Georgia"/>
                <a:cs typeface="Poppins"/>
              </a:rPr>
              <a:t> (hem </a:t>
            </a:r>
            <a:r>
              <a:rPr lang="en-US" sz="1000" u="none" strike="noStrike" dirty="0" err="1">
                <a:effectLst/>
                <a:latin typeface="Georgia"/>
                <a:cs typeface="Poppins"/>
              </a:rPr>
              <a:t>karasal</a:t>
            </a:r>
            <a:r>
              <a:rPr lang="en-US" sz="1000" u="none" strike="noStrike" dirty="0">
                <a:effectLst/>
                <a:latin typeface="Georgia"/>
                <a:cs typeface="Poppins"/>
              </a:rPr>
              <a:t> hem de </a:t>
            </a:r>
            <a:r>
              <a:rPr kumimoji="0" lang="en-US" sz="1000" u="none" strike="noStrike" kern="1200" cap="none" spc="0" normalizeH="0" baseline="0" noProof="0" dirty="0" err="1">
                <a:ln>
                  <a:noFill/>
                </a:ln>
                <a:solidFill>
                  <a:srgbClr val="092656"/>
                </a:solidFill>
                <a:effectLst/>
                <a:uLnTx/>
                <a:uFillTx/>
                <a:latin typeface="Georgia" panose="02040502050405020303" pitchFamily="18" charset="0"/>
                <a:cs typeface="Poppins Light" pitchFamily="2" charset="77"/>
                <a:sym typeface="Poppins"/>
              </a:rPr>
              <a:t>çevrimiçi</a:t>
            </a:r>
            <a:r>
              <a:rPr kumimoji="0" lang="en-US" sz="1000" u="none" strike="noStrike" kern="1200" cap="none" spc="0" normalizeH="0" baseline="0" noProof="0" dirty="0">
                <a:ln>
                  <a:noFill/>
                </a:ln>
                <a:solidFill>
                  <a:srgbClr val="092656"/>
                </a:solidFill>
                <a:effectLst/>
                <a:uLnTx/>
                <a:uFillTx/>
                <a:latin typeface="Georgia" panose="02040502050405020303" pitchFamily="18" charset="0"/>
                <a:cs typeface="Poppins Light" pitchFamily="2" charset="77"/>
                <a:sym typeface="Poppins"/>
              </a:rPr>
              <a:t> tv </a:t>
            </a:r>
            <a:r>
              <a:rPr kumimoji="0" lang="en-US" sz="1000" u="none" strike="noStrike" kern="1200" cap="none" spc="0" normalizeH="0" baseline="0" noProof="0" dirty="0" err="1">
                <a:ln>
                  <a:noFill/>
                </a:ln>
                <a:solidFill>
                  <a:srgbClr val="092656"/>
                </a:solidFill>
                <a:effectLst/>
                <a:uLnTx/>
                <a:uFillTx/>
                <a:latin typeface="Georgia" panose="02040502050405020303" pitchFamily="18" charset="0"/>
                <a:cs typeface="Poppins Light" pitchFamily="2" charset="77"/>
                <a:sym typeface="Poppins"/>
              </a:rPr>
              <a:t>yayını</a:t>
            </a:r>
            <a:r>
              <a:rPr kumimoji="0" lang="en-US" sz="1000" u="none" strike="noStrike" kern="1200" cap="none" spc="0" normalizeH="0" baseline="0" noProof="0" dirty="0">
                <a:ln>
                  <a:noFill/>
                </a:ln>
                <a:solidFill>
                  <a:srgbClr val="092656"/>
                </a:solidFill>
                <a:effectLst/>
                <a:uLnTx/>
                <a:uFillTx/>
                <a:latin typeface="Georgia" panose="02040502050405020303" pitchFamily="18" charset="0"/>
                <a:cs typeface="Poppins Light" pitchFamily="2" charset="77"/>
                <a:sym typeface="Poppins"/>
              </a:rPr>
              <a:t> </a:t>
            </a:r>
            <a:r>
              <a:rPr lang="en-US" sz="1000" u="none" strike="noStrike" dirty="0" err="1">
                <a:effectLst/>
                <a:latin typeface="Georgia"/>
                <a:cs typeface="Poppins"/>
              </a:rPr>
              <a:t>dahil</a:t>
            </a:r>
            <a:r>
              <a:rPr lang="en-US" sz="1000" u="none" strike="noStrike" dirty="0">
                <a:effectLst/>
                <a:latin typeface="Georgia"/>
                <a:cs typeface="Poppins"/>
              </a:rPr>
              <a:t>) </a:t>
            </a:r>
            <a:r>
              <a:rPr lang="en-US" sz="1000" u="none" strike="noStrike" dirty="0" err="1">
                <a:effectLst/>
                <a:latin typeface="Georgia"/>
                <a:cs typeface="Poppins"/>
              </a:rPr>
              <a:t>etkisinin</a:t>
            </a:r>
            <a:r>
              <a:rPr lang="en-US" sz="1000" u="none" strike="noStrike" dirty="0">
                <a:effectLst/>
                <a:latin typeface="Georgia"/>
                <a:cs typeface="Poppins"/>
              </a:rPr>
              <a:t> CPG </a:t>
            </a:r>
            <a:r>
              <a:rPr lang="en-US" sz="1000" u="none" strike="noStrike" dirty="0" err="1">
                <a:effectLst/>
                <a:latin typeface="Georgia"/>
                <a:cs typeface="Poppins"/>
              </a:rPr>
              <a:t>markaları</a:t>
            </a:r>
            <a:r>
              <a:rPr lang="en-US" sz="1000" u="none" strike="noStrike" dirty="0">
                <a:effectLst/>
                <a:latin typeface="Georgia"/>
                <a:cs typeface="Poppins"/>
              </a:rPr>
              <a:t> </a:t>
            </a:r>
            <a:r>
              <a:rPr lang="en-US" sz="1000" u="none" strike="noStrike" dirty="0" err="1">
                <a:effectLst/>
                <a:latin typeface="Georgia"/>
                <a:cs typeface="Poppins"/>
              </a:rPr>
              <a:t>açısından</a:t>
            </a:r>
            <a:r>
              <a:rPr lang="en-US" sz="1000" u="none" strike="noStrike" dirty="0">
                <a:effectLst/>
                <a:latin typeface="Georgia"/>
                <a:cs typeface="Poppins"/>
              </a:rPr>
              <a:t> </a:t>
            </a:r>
            <a:r>
              <a:rPr lang="en-US" sz="1000" u="none" strike="noStrike" dirty="0" err="1">
                <a:effectLst/>
                <a:latin typeface="Georgia"/>
                <a:cs typeface="Poppins"/>
              </a:rPr>
              <a:t>önemini</a:t>
            </a:r>
            <a:r>
              <a:rPr lang="en-US" sz="1000" u="none" strike="noStrike" dirty="0">
                <a:effectLst/>
                <a:latin typeface="Georgia"/>
                <a:cs typeface="Poppins"/>
              </a:rPr>
              <a:t> </a:t>
            </a:r>
            <a:r>
              <a:rPr lang="en-US" sz="1000" u="none" strike="noStrike" dirty="0" err="1">
                <a:effectLst/>
                <a:latin typeface="Georgia"/>
                <a:cs typeface="Poppins"/>
              </a:rPr>
              <a:t>koruması</a:t>
            </a:r>
            <a:r>
              <a:rPr lang="en-US" sz="1000" u="none" strike="noStrike" dirty="0">
                <a:effectLst/>
                <a:latin typeface="Georgia"/>
                <a:cs typeface="Poppins"/>
              </a:rPr>
              <a:t> </a:t>
            </a:r>
            <a:r>
              <a:rPr lang="en-US" sz="1000" u="none" strike="noStrike" dirty="0" err="1">
                <a:effectLst/>
                <a:latin typeface="Georgia"/>
                <a:cs typeface="Poppins"/>
              </a:rPr>
              <a:t>muhtemel</a:t>
            </a:r>
            <a:r>
              <a:rPr lang="en-US" sz="1000" u="none" strike="noStrike" dirty="0">
                <a:effectLst/>
                <a:latin typeface="Georgia"/>
                <a:cs typeface="Poppins"/>
              </a:rPr>
              <a:t>.</a:t>
            </a:r>
            <a:br>
              <a:rPr lang="en-US" sz="1000" u="none" strike="noStrike" dirty="0">
                <a:effectLst/>
                <a:latin typeface="Georgia"/>
                <a:cs typeface="Poppins"/>
              </a:rPr>
            </a:br>
            <a:br>
              <a:rPr lang="en-US" sz="1000" u="none" strike="noStrike" dirty="0">
                <a:effectLst/>
                <a:latin typeface="Georgia"/>
                <a:cs typeface="Poppins"/>
              </a:rPr>
            </a:b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kanallardan</a:t>
            </a:r>
            <a:r>
              <a:rPr lang="en-US" sz="1000" u="none" strike="noStrike" dirty="0">
                <a:effectLst/>
                <a:latin typeface="Georgia"/>
                <a:cs typeface="Poppins"/>
              </a:rPr>
              <a:t> </a:t>
            </a:r>
            <a:r>
              <a:rPr lang="en-US" sz="1000" u="none" strike="noStrike" dirty="0" err="1">
                <a:effectLst/>
                <a:latin typeface="Georgia"/>
                <a:cs typeface="Poppins"/>
              </a:rPr>
              <a:t>en</a:t>
            </a:r>
            <a:r>
              <a:rPr lang="en-US" sz="1000" u="none" strike="noStrike" dirty="0">
                <a:effectLst/>
                <a:latin typeface="Georgia"/>
                <a:cs typeface="Poppins"/>
              </a:rPr>
              <a:t> </a:t>
            </a:r>
            <a:r>
              <a:rPr lang="en-US" sz="1000" u="none" strike="noStrike" dirty="0" err="1">
                <a:effectLst/>
                <a:latin typeface="Georgia"/>
                <a:cs typeface="Poppins"/>
              </a:rPr>
              <a:t>fazla</a:t>
            </a:r>
            <a:r>
              <a:rPr lang="en-US" sz="1000" u="none" strike="noStrike" dirty="0">
                <a:effectLst/>
                <a:latin typeface="Georgia"/>
                <a:cs typeface="Poppins"/>
              </a:rPr>
              <a:t> </a:t>
            </a:r>
            <a:r>
              <a:rPr lang="en-US" sz="1000" u="none" strike="noStrike" dirty="0" err="1">
                <a:effectLst/>
                <a:latin typeface="Georgia"/>
                <a:cs typeface="Poppins"/>
              </a:rPr>
              <a:t>değer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performansı</a:t>
            </a:r>
            <a:r>
              <a:rPr lang="en-US" sz="1000" u="none" strike="noStrike" dirty="0">
                <a:effectLst/>
                <a:latin typeface="Georgia"/>
                <a:cs typeface="Poppins"/>
              </a:rPr>
              <a:t> </a:t>
            </a:r>
            <a:r>
              <a:rPr lang="en-US" sz="1000" u="none" strike="noStrike" dirty="0" err="1">
                <a:effectLst/>
                <a:latin typeface="Georgia"/>
                <a:cs typeface="Poppins"/>
              </a:rPr>
              <a:t>nasıl</a:t>
            </a:r>
            <a:r>
              <a:rPr lang="en-US" sz="1000" u="none" strike="noStrike" dirty="0">
                <a:effectLst/>
                <a:latin typeface="Georgia"/>
                <a:cs typeface="Poppins"/>
              </a:rPr>
              <a:t> </a:t>
            </a:r>
            <a:r>
              <a:rPr lang="en-US" sz="1000" u="none" strike="noStrike" dirty="0" err="1">
                <a:effectLst/>
                <a:latin typeface="Georgia"/>
                <a:cs typeface="Poppins"/>
              </a:rPr>
              <a:t>elde</a:t>
            </a:r>
            <a:r>
              <a:rPr lang="en-US" sz="1000" u="none" strike="noStrike" dirty="0">
                <a:effectLst/>
                <a:latin typeface="Georgia"/>
                <a:cs typeface="Poppins"/>
              </a:rPr>
              <a:t> </a:t>
            </a:r>
            <a:r>
              <a:rPr lang="en-US" sz="1000" u="none" strike="noStrike" dirty="0" err="1">
                <a:effectLst/>
                <a:latin typeface="Georgia"/>
                <a:cs typeface="Poppins"/>
              </a:rPr>
              <a:t>edebileceği</a:t>
            </a:r>
            <a:r>
              <a:rPr lang="en-US" sz="1000" u="none" strike="noStrike" dirty="0">
                <a:effectLst/>
                <a:latin typeface="Georgia"/>
                <a:cs typeface="Poppins"/>
              </a:rPr>
              <a:t> </a:t>
            </a:r>
            <a:r>
              <a:rPr lang="en-US" sz="1000" u="none" strike="noStrike" dirty="0" err="1">
                <a:effectLst/>
                <a:latin typeface="Georgia"/>
                <a:cs typeface="Poppins"/>
              </a:rPr>
              <a:t>ise</a:t>
            </a:r>
            <a:r>
              <a:rPr lang="en-US" sz="1000" u="none" strike="noStrike" dirty="0">
                <a:effectLst/>
                <a:latin typeface="Georgia"/>
                <a:cs typeface="Poppins"/>
              </a:rPr>
              <a:t>, CPG </a:t>
            </a:r>
            <a:r>
              <a:rPr lang="en-US" sz="1000" u="none" strike="noStrike" dirty="0" err="1">
                <a:effectLst/>
                <a:latin typeface="Georgia"/>
                <a:cs typeface="Poppins"/>
              </a:rPr>
              <a:t>markaları</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sürekli</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odak</a:t>
            </a:r>
            <a:r>
              <a:rPr lang="en-US" sz="1000" u="none" strike="noStrike" dirty="0">
                <a:effectLst/>
                <a:latin typeface="Georgia"/>
                <a:cs typeface="Poppins"/>
              </a:rPr>
              <a:t> </a:t>
            </a:r>
            <a:r>
              <a:rPr lang="en-US" sz="1000" u="none" strike="noStrike" dirty="0" err="1">
                <a:effectLst/>
                <a:latin typeface="Georgia"/>
                <a:cs typeface="Poppins"/>
              </a:rPr>
              <a:t>noktası</a:t>
            </a:r>
            <a:r>
              <a:rPr lang="en-US" sz="1000" u="none" strike="noStrike" dirty="0">
                <a:effectLst/>
                <a:latin typeface="Georgia"/>
                <a:cs typeface="Poppins"/>
              </a:rPr>
              <a:t> </a:t>
            </a:r>
            <a:r>
              <a:rPr lang="en-US" sz="1000" u="none" strike="noStrike" dirty="0" err="1">
                <a:effectLst/>
                <a:latin typeface="Georgia"/>
                <a:cs typeface="Poppins"/>
              </a:rPr>
              <a:t>olmuştur</a:t>
            </a:r>
            <a:r>
              <a:rPr lang="en-US" sz="1000" u="none" strike="noStrike" dirty="0">
                <a:effectLst/>
                <a:latin typeface="Georgia"/>
                <a:cs typeface="Poppins"/>
              </a:rPr>
              <a:t>. Bu, P&amp;G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şirketlerin</a:t>
            </a:r>
            <a:r>
              <a:rPr lang="en-US" sz="1000" u="none" strike="noStrike" dirty="0">
                <a:effectLst/>
                <a:latin typeface="Georgia"/>
                <a:cs typeface="Poppins"/>
              </a:rPr>
              <a:t> </a:t>
            </a:r>
            <a:r>
              <a:rPr lang="en-US" sz="1000" u="none" strike="noStrike" dirty="0" err="1">
                <a:effectLst/>
                <a:latin typeface="Georgia"/>
                <a:cs typeface="Poppins"/>
              </a:rPr>
              <a:t>yönetici</a:t>
            </a:r>
            <a:r>
              <a:rPr lang="en-US" sz="1000" u="none" strike="noStrike" dirty="0">
                <a:effectLst/>
                <a:latin typeface="Georgia"/>
                <a:cs typeface="Poppins"/>
              </a:rPr>
              <a:t> </a:t>
            </a:r>
            <a:r>
              <a:rPr lang="en-US" sz="1000" u="none" strike="noStrike" dirty="0" err="1">
                <a:effectLst/>
                <a:latin typeface="Georgia"/>
                <a:cs typeface="Poppins"/>
              </a:rPr>
              <a:t>kadrolarının</a:t>
            </a:r>
            <a:r>
              <a:rPr lang="en-US" sz="1000" u="none" strike="noStrike" dirty="0">
                <a:effectLst/>
                <a:latin typeface="Georgia"/>
                <a:cs typeface="Poppins"/>
              </a:rPr>
              <a:t> </a:t>
            </a:r>
            <a:r>
              <a:rPr lang="en-US" sz="1000" u="none" strike="noStrike" dirty="0" err="1">
                <a:effectLst/>
                <a:latin typeface="Georgia"/>
                <a:cs typeface="Poppins"/>
              </a:rPr>
              <a:t>çeyrek</a:t>
            </a:r>
            <a:r>
              <a:rPr lang="en-US" sz="1000" u="none" strike="noStrike" dirty="0">
                <a:effectLst/>
                <a:latin typeface="Georgia"/>
                <a:cs typeface="Poppins"/>
              </a:rPr>
              <a:t> </a:t>
            </a:r>
            <a:r>
              <a:rPr lang="en-US" sz="1000" u="none" strike="noStrike" dirty="0" err="1">
                <a:effectLst/>
                <a:latin typeface="Georgia"/>
                <a:cs typeface="Poppins"/>
              </a:rPr>
              <a:t>dönem</a:t>
            </a:r>
            <a:r>
              <a:rPr lang="en-US" sz="1000" u="none" strike="noStrike" dirty="0">
                <a:effectLst/>
                <a:latin typeface="Georgia"/>
                <a:cs typeface="Poppins"/>
              </a:rPr>
              <a:t> </a:t>
            </a:r>
            <a:r>
              <a:rPr lang="en-US" sz="1000" u="none" strike="noStrike" dirty="0" err="1">
                <a:effectLst/>
                <a:latin typeface="Georgia"/>
                <a:cs typeface="Poppins"/>
              </a:rPr>
              <a:t>kazanç</a:t>
            </a:r>
            <a:r>
              <a:rPr lang="en-US" sz="1000" u="none" strike="noStrike" dirty="0">
                <a:effectLst/>
                <a:latin typeface="Georgia"/>
                <a:cs typeface="Poppins"/>
              </a:rPr>
              <a:t> </a:t>
            </a:r>
            <a:r>
              <a:rPr lang="en-US" sz="1000" u="none" strike="noStrike" dirty="0" err="1">
                <a:effectLst/>
                <a:latin typeface="Georgia"/>
                <a:cs typeface="Poppins"/>
              </a:rPr>
              <a:t>çağrılarında</a:t>
            </a:r>
            <a:r>
              <a:rPr lang="en-US" sz="1000" u="none" strike="noStrike" dirty="0">
                <a:effectLst/>
                <a:latin typeface="Georgia"/>
                <a:cs typeface="Poppins"/>
              </a:rPr>
              <a:t> </a:t>
            </a:r>
            <a:r>
              <a:rPr lang="en-US" sz="1000" u="none" strike="noStrike" dirty="0" err="1">
                <a:effectLst/>
                <a:latin typeface="Georgia"/>
                <a:cs typeface="Poppins"/>
              </a:rPr>
              <a:t>sıkça</a:t>
            </a:r>
            <a:r>
              <a:rPr lang="en-US" sz="1000" u="none" strike="noStrike" dirty="0">
                <a:effectLst/>
                <a:latin typeface="Georgia"/>
                <a:cs typeface="Poppins"/>
              </a:rPr>
              <a:t> </a:t>
            </a:r>
            <a:r>
              <a:rPr lang="en-US" sz="1000" u="none" strike="noStrike" dirty="0" err="1">
                <a:effectLst/>
                <a:latin typeface="Georgia"/>
                <a:cs typeface="Poppins"/>
              </a:rPr>
              <a:t>gündeme</a:t>
            </a:r>
            <a:r>
              <a:rPr lang="en-US" sz="1000" u="none" strike="noStrike" dirty="0">
                <a:effectLst/>
                <a:latin typeface="Georgia"/>
                <a:cs typeface="Poppins"/>
              </a:rPr>
              <a:t> </a:t>
            </a:r>
            <a:r>
              <a:rPr lang="en-US" sz="1000" u="none" strike="noStrike" dirty="0" err="1">
                <a:effectLst/>
                <a:latin typeface="Georgia"/>
                <a:cs typeface="Poppins"/>
              </a:rPr>
              <a:t>gelen</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konu</a:t>
            </a:r>
            <a:r>
              <a:rPr lang="en-US" sz="1000" u="none" strike="noStrike" dirty="0">
                <a:effectLst/>
                <a:latin typeface="Georgia"/>
                <a:cs typeface="Poppins"/>
              </a:rPr>
              <a:t> </a:t>
            </a:r>
            <a:r>
              <a:rPr lang="en-US" sz="1000" u="none" strike="noStrike" dirty="0" err="1">
                <a:effectLst/>
                <a:latin typeface="Georgia"/>
                <a:cs typeface="Poppins"/>
              </a:rPr>
              <a:t>olmuştur</a:t>
            </a:r>
            <a:r>
              <a:rPr lang="en-US" sz="1000" u="none" strike="noStrike" dirty="0">
                <a:effectLst/>
                <a:latin typeface="Georgia"/>
                <a:cs typeface="Poppins"/>
              </a:rPr>
              <a:t>. Son </a:t>
            </a:r>
            <a:r>
              <a:rPr lang="en-US" sz="1000" u="none" strike="noStrike" dirty="0" err="1">
                <a:effectLst/>
                <a:latin typeface="Georgia"/>
                <a:cs typeface="Poppins"/>
              </a:rPr>
              <a:t>beş</a:t>
            </a:r>
            <a:r>
              <a:rPr lang="en-US" sz="1000" u="none" strike="noStrike" dirty="0">
                <a:effectLst/>
                <a:latin typeface="Georgia"/>
                <a:cs typeface="Poppins"/>
              </a:rPr>
              <a:t> </a:t>
            </a:r>
            <a:r>
              <a:rPr lang="en-US" sz="1000" u="none" strike="noStrike" dirty="0" err="1">
                <a:effectLst/>
                <a:latin typeface="Georgia"/>
                <a:cs typeface="Poppins"/>
              </a:rPr>
              <a:t>yılda</a:t>
            </a:r>
            <a:r>
              <a:rPr lang="en-US" sz="1000" u="none" strike="noStrike" dirty="0">
                <a:effectLst/>
                <a:latin typeface="Georgia"/>
                <a:cs typeface="Poppins"/>
              </a:rPr>
              <a:t> DTC (</a:t>
            </a:r>
            <a:r>
              <a:rPr lang="en-US" sz="1000" u="none" strike="noStrike" dirty="0" err="1">
                <a:effectLst/>
                <a:latin typeface="Georgia"/>
                <a:cs typeface="Poppins"/>
              </a:rPr>
              <a:t>doğrudan</a:t>
            </a:r>
            <a:r>
              <a:rPr lang="en-US" sz="1000" u="none" strike="noStrike" dirty="0">
                <a:effectLst/>
                <a:latin typeface="Georgia"/>
                <a:cs typeface="Poppins"/>
              </a:rPr>
              <a:t> </a:t>
            </a:r>
            <a:r>
              <a:rPr lang="en-US" sz="1000" u="none" strike="noStrike" dirty="0" err="1">
                <a:effectLst/>
                <a:latin typeface="Georgia"/>
                <a:cs typeface="Poppins"/>
              </a:rPr>
              <a:t>tüketiciye</a:t>
            </a:r>
            <a:r>
              <a:rPr lang="en-US" sz="1000" u="none" strike="noStrike" dirty="0">
                <a:effectLst/>
                <a:latin typeface="Georgia"/>
                <a:cs typeface="Poppins"/>
              </a:rPr>
              <a:t>) </a:t>
            </a:r>
            <a:r>
              <a:rPr lang="en-US" sz="1000" u="none" strike="noStrike" dirty="0" err="1">
                <a:effectLst/>
                <a:latin typeface="Georgia"/>
                <a:cs typeface="Poppins"/>
              </a:rPr>
              <a:t>markalarının</a:t>
            </a:r>
            <a:r>
              <a:rPr lang="en-US" sz="1000" u="none" strike="noStrike" dirty="0">
                <a:effectLst/>
                <a:latin typeface="Georgia"/>
                <a:cs typeface="Poppins"/>
              </a:rPr>
              <a:t> </a:t>
            </a:r>
            <a:r>
              <a:rPr lang="en-US" sz="1000" u="none" strike="noStrike" dirty="0" err="1">
                <a:effectLst/>
                <a:latin typeface="Georgia"/>
                <a:cs typeface="Poppins"/>
              </a:rPr>
              <a:t>başarıları</a:t>
            </a:r>
            <a:r>
              <a:rPr lang="en-US" sz="1000" u="none" strike="noStrike" dirty="0">
                <a:effectLst/>
                <a:latin typeface="Georgia"/>
                <a:cs typeface="Poppins"/>
              </a:rPr>
              <a:t>, </a:t>
            </a:r>
            <a:r>
              <a:rPr lang="en-US" sz="1000" u="none" strike="noStrike" dirty="0" err="1">
                <a:effectLst/>
                <a:latin typeface="Georgia"/>
                <a:cs typeface="Poppins"/>
              </a:rPr>
              <a:t>köklü</a:t>
            </a:r>
            <a:r>
              <a:rPr lang="en-US" sz="1000" u="none" strike="noStrike" dirty="0">
                <a:effectLst/>
                <a:latin typeface="Georgia"/>
                <a:cs typeface="Poppins"/>
              </a:rPr>
              <a:t> </a:t>
            </a:r>
            <a:r>
              <a:rPr lang="en-US" sz="1000" u="none" strike="noStrike" dirty="0" err="1">
                <a:effectLst/>
                <a:latin typeface="Georgia"/>
                <a:cs typeface="Poppins"/>
              </a:rPr>
              <a:t>markaları</a:t>
            </a:r>
            <a:r>
              <a:rPr lang="en-US" sz="1000" u="none" strike="noStrike" dirty="0">
                <a:effectLst/>
                <a:latin typeface="Georgia"/>
                <a:cs typeface="Poppins"/>
              </a:rPr>
              <a:t> influencer </a:t>
            </a:r>
            <a:r>
              <a:rPr lang="en-US" sz="1000" u="none" strike="noStrike" dirty="0" err="1">
                <a:effectLst/>
                <a:latin typeface="Georgia"/>
                <a:cs typeface="Poppins"/>
              </a:rPr>
              <a:t>pazarlama</a:t>
            </a:r>
            <a:r>
              <a:rPr lang="en-US" sz="1000" u="none" strike="noStrike" dirty="0">
                <a:effectLst/>
                <a:latin typeface="Georgia"/>
                <a:cs typeface="Poppins"/>
              </a:rPr>
              <a:t>, </a:t>
            </a:r>
            <a:r>
              <a:rPr lang="en-US" sz="1000" u="none" strike="noStrike" dirty="0" err="1">
                <a:effectLst/>
                <a:latin typeface="Georgia"/>
                <a:cs typeface="Poppins"/>
              </a:rPr>
              <a:t>doğrudan</a:t>
            </a:r>
            <a:r>
              <a:rPr lang="en-US" sz="1000" u="none" strike="noStrike" dirty="0">
                <a:effectLst/>
                <a:latin typeface="Georgia"/>
                <a:cs typeface="Poppins"/>
              </a:rPr>
              <a:t> </a:t>
            </a:r>
            <a:r>
              <a:rPr lang="en-US" sz="1000" u="none" strike="noStrike" dirty="0" err="1">
                <a:effectLst/>
                <a:latin typeface="Georgia"/>
                <a:cs typeface="Poppins"/>
              </a:rPr>
              <a:t>yanıt</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perakende</a:t>
            </a:r>
            <a:r>
              <a:rPr lang="en-US" sz="1000" u="none" strike="noStrike" dirty="0">
                <a:effectLst/>
                <a:latin typeface="Georgia"/>
                <a:cs typeface="Poppins"/>
              </a:rPr>
              <a:t> </a:t>
            </a:r>
            <a:r>
              <a:rPr lang="en-US" sz="1000" u="none" strike="noStrike" dirty="0" err="1">
                <a:effectLst/>
                <a:latin typeface="Georgia"/>
                <a:cs typeface="Poppins"/>
              </a:rPr>
              <a:t>medyasına</a:t>
            </a:r>
            <a:r>
              <a:rPr lang="en-US" sz="1000" u="none" strike="noStrike" dirty="0">
                <a:effectLst/>
                <a:latin typeface="Georgia"/>
                <a:cs typeface="Poppins"/>
              </a:rPr>
              <a:t> </a:t>
            </a:r>
            <a:r>
              <a:rPr lang="en-US" sz="1000" u="none" strike="noStrike" dirty="0" err="1">
                <a:effectLst/>
                <a:latin typeface="Georgia"/>
                <a:cs typeface="Poppins"/>
              </a:rPr>
              <a:t>yönlendirmiştir</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a:t>
            </a:r>
            <a:r>
              <a:rPr lang="en-US" sz="1000" u="none" strike="noStrike" dirty="0" err="1">
                <a:effectLst/>
                <a:latin typeface="Georgia"/>
                <a:cs typeface="Poppins"/>
              </a:rPr>
              <a:t>geçtiğimiz</a:t>
            </a:r>
            <a:r>
              <a:rPr lang="en-US" sz="1000" u="none" strike="noStrike" dirty="0">
                <a:effectLst/>
                <a:latin typeface="Georgia"/>
                <a:cs typeface="Poppins"/>
              </a:rPr>
              <a:t> </a:t>
            </a:r>
            <a:r>
              <a:rPr lang="en-US" sz="1000" u="none" strike="noStrike" dirty="0" err="1">
                <a:effectLst/>
                <a:latin typeface="Georgia"/>
                <a:cs typeface="Poppins"/>
              </a:rPr>
              <a:t>yıl</a:t>
            </a:r>
            <a:r>
              <a:rPr lang="en-US" sz="1000" u="none" strike="noStrike" dirty="0">
                <a:effectLst/>
                <a:latin typeface="Georgia"/>
                <a:cs typeface="Poppins"/>
              </a:rPr>
              <a:t> GroupM </a:t>
            </a:r>
            <a:r>
              <a:rPr lang="en-US" sz="1000" u="none" strike="noStrike" dirty="0" err="1">
                <a:effectLst/>
                <a:latin typeface="Georgia"/>
                <a:cs typeface="Poppins"/>
              </a:rPr>
              <a:t>müşterileri</a:t>
            </a:r>
            <a:r>
              <a:rPr lang="en-US" sz="1000" u="none" strike="noStrike" dirty="0">
                <a:effectLst/>
                <a:latin typeface="Georgia"/>
                <a:cs typeface="Poppins"/>
              </a:rPr>
              <a:t> </a:t>
            </a:r>
            <a:r>
              <a:rPr lang="en-US" sz="1000" u="none" strike="noStrike" dirty="0" err="1">
                <a:effectLst/>
                <a:latin typeface="Georgia"/>
                <a:cs typeface="Poppins"/>
              </a:rPr>
              <a:t>arasında</a:t>
            </a:r>
            <a:r>
              <a:rPr lang="en-US" sz="1000" u="none" strike="noStrike" dirty="0">
                <a:effectLst/>
                <a:latin typeface="Georgia"/>
                <a:cs typeface="Poppins"/>
              </a:rPr>
              <a:t> </a:t>
            </a:r>
            <a:r>
              <a:rPr lang="en-US" sz="1000" u="none" strike="noStrike" dirty="0" err="1">
                <a:effectLst/>
                <a:latin typeface="Georgia"/>
                <a:cs typeface="Poppins"/>
              </a:rPr>
              <a:t>arama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sosyal</a:t>
            </a:r>
            <a:r>
              <a:rPr lang="en-US" sz="1000" u="none" strike="noStrike" dirty="0">
                <a:effectLst/>
                <a:latin typeface="Georgia"/>
                <a:cs typeface="Poppins"/>
              </a:rPr>
              <a:t> </a:t>
            </a:r>
            <a:r>
              <a:rPr lang="en-US" sz="1000" u="none" strike="noStrike" dirty="0" err="1">
                <a:effectLst/>
                <a:latin typeface="Georgia"/>
                <a:cs typeface="Poppins"/>
              </a:rPr>
              <a:t>medya</a:t>
            </a:r>
            <a:r>
              <a:rPr lang="en-US" sz="1000" u="none" strike="noStrike" dirty="0">
                <a:effectLst/>
                <a:latin typeface="Georgia"/>
                <a:cs typeface="Poppins"/>
              </a:rPr>
              <a:t> </a:t>
            </a:r>
            <a:r>
              <a:rPr lang="en-US" sz="1000" u="none" strike="noStrike" dirty="0" err="1">
                <a:effectLst/>
                <a:latin typeface="Georgia"/>
                <a:cs typeface="Poppins"/>
              </a:rPr>
              <a:t>yatırımları</a:t>
            </a:r>
            <a:r>
              <a:rPr lang="en-US" sz="1000" u="none" strike="noStrike" dirty="0">
                <a:effectLst/>
                <a:latin typeface="Georgia"/>
                <a:cs typeface="Poppins"/>
              </a:rPr>
              <a:t> </a:t>
            </a:r>
            <a:r>
              <a:rPr lang="en-US" sz="1000" u="none" strike="noStrike" dirty="0" err="1">
                <a:effectLst/>
                <a:latin typeface="Georgia"/>
                <a:cs typeface="Poppins"/>
              </a:rPr>
              <a:t>düzleşmiş</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CPG </a:t>
            </a:r>
            <a:r>
              <a:rPr lang="en-US" sz="1000" u="none" strike="noStrike" dirty="0" err="1">
                <a:effectLst/>
                <a:latin typeface="Georgia"/>
                <a:cs typeface="Poppins"/>
              </a:rPr>
              <a:t>şirketleri</a:t>
            </a:r>
            <a:r>
              <a:rPr lang="en-US" sz="1000" u="none" strike="noStrike" dirty="0">
                <a:effectLst/>
                <a:latin typeface="Georgia"/>
                <a:cs typeface="Poppins"/>
              </a:rPr>
              <a:t>, </a:t>
            </a:r>
            <a:r>
              <a:rPr lang="en-US" sz="1000" u="none" strike="noStrike" dirty="0" err="1">
                <a:effectLst/>
                <a:latin typeface="Georgia"/>
                <a:cs typeface="Poppins"/>
              </a:rPr>
              <a:t>fiyat</a:t>
            </a:r>
            <a:r>
              <a:rPr lang="en-US" sz="1000" u="none" strike="noStrike" dirty="0">
                <a:effectLst/>
                <a:latin typeface="Georgia"/>
                <a:cs typeface="Poppins"/>
              </a:rPr>
              <a:t> </a:t>
            </a:r>
            <a:r>
              <a:rPr lang="en-US" sz="1000" u="none" strike="noStrike" dirty="0" err="1">
                <a:effectLst/>
                <a:latin typeface="Georgia"/>
                <a:cs typeface="Poppins"/>
              </a:rPr>
              <a:t>odaklı</a:t>
            </a:r>
            <a:r>
              <a:rPr lang="en-US" sz="1000" u="none" strike="noStrike" dirty="0">
                <a:effectLst/>
                <a:latin typeface="Georgia"/>
                <a:cs typeface="Poppins"/>
              </a:rPr>
              <a:t> </a:t>
            </a:r>
            <a:r>
              <a:rPr lang="en-US" sz="1000" u="none" strike="noStrike" dirty="0" err="1">
                <a:effectLst/>
                <a:latin typeface="Georgia"/>
                <a:cs typeface="Poppins"/>
              </a:rPr>
              <a:t>büyümeyi</a:t>
            </a:r>
            <a:r>
              <a:rPr lang="en-US" sz="1000" u="none" strike="noStrike" dirty="0">
                <a:effectLst/>
                <a:latin typeface="Georgia"/>
                <a:cs typeface="Poppins"/>
              </a:rPr>
              <a:t> </a:t>
            </a:r>
            <a:r>
              <a:rPr lang="en-US" sz="1000" u="none" strike="noStrike" dirty="0" err="1">
                <a:effectLst/>
                <a:latin typeface="Georgia"/>
                <a:cs typeface="Poppins"/>
              </a:rPr>
              <a:t>hacim</a:t>
            </a:r>
            <a:r>
              <a:rPr lang="en-US" sz="1000" u="none" strike="noStrike" dirty="0">
                <a:effectLst/>
                <a:latin typeface="Georgia"/>
                <a:cs typeface="Poppins"/>
              </a:rPr>
              <a:t> </a:t>
            </a:r>
            <a:r>
              <a:rPr lang="en-US" sz="1000" u="none" strike="noStrike" dirty="0" err="1">
                <a:effectLst/>
                <a:latin typeface="Georgia"/>
                <a:cs typeface="Poppins"/>
              </a:rPr>
              <a:t>odaklı</a:t>
            </a:r>
            <a:r>
              <a:rPr lang="en-US" sz="1000" u="none" strike="noStrike" dirty="0">
                <a:effectLst/>
                <a:latin typeface="Georgia"/>
                <a:cs typeface="Poppins"/>
              </a:rPr>
              <a:t> </a:t>
            </a:r>
            <a:r>
              <a:rPr lang="en-US" sz="1000" u="none" strike="noStrike" dirty="0" err="1">
                <a:effectLst/>
                <a:latin typeface="Georgia"/>
                <a:cs typeface="Poppins"/>
              </a:rPr>
              <a:t>büyümeye</a:t>
            </a:r>
            <a:r>
              <a:rPr lang="en-US" sz="1000" u="none" strike="noStrike" dirty="0">
                <a:effectLst/>
                <a:latin typeface="Georgia"/>
                <a:cs typeface="Poppins"/>
              </a:rPr>
              <a:t> </a:t>
            </a:r>
            <a:r>
              <a:rPr lang="en-US" sz="1000" u="none" strike="noStrike" dirty="0" err="1">
                <a:effectLst/>
                <a:latin typeface="Georgia"/>
                <a:cs typeface="Poppins"/>
              </a:rPr>
              <a:t>dönüştürürken</a:t>
            </a:r>
            <a:r>
              <a:rPr lang="en-US" sz="1000" u="none" strike="noStrike" dirty="0">
                <a:effectLst/>
                <a:latin typeface="Georgia"/>
                <a:cs typeface="Poppins"/>
              </a:rPr>
              <a:t>, </a:t>
            </a:r>
            <a:r>
              <a:rPr lang="en-US" sz="1000" u="none" strike="noStrike" dirty="0" err="1">
                <a:effectLst/>
                <a:latin typeface="Georgia"/>
                <a:cs typeface="Poppins"/>
              </a:rPr>
              <a:t>ticaret</a:t>
            </a:r>
            <a:r>
              <a:rPr lang="en-US" sz="1000" u="none" strike="noStrike" dirty="0">
                <a:effectLst/>
                <a:latin typeface="Georgia"/>
                <a:cs typeface="Poppins"/>
              </a:rPr>
              <a:t> </a:t>
            </a:r>
            <a:r>
              <a:rPr lang="en-US" sz="1000" u="none" strike="noStrike" dirty="0" err="1">
                <a:effectLst/>
                <a:latin typeface="Georgia"/>
                <a:cs typeface="Poppins"/>
              </a:rPr>
              <a:t>pazarlama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medya</a:t>
            </a:r>
            <a:r>
              <a:rPr lang="en-US" sz="1000" u="none" strike="noStrike" dirty="0">
                <a:effectLst/>
                <a:latin typeface="Georgia"/>
                <a:cs typeface="Poppins"/>
              </a:rPr>
              <a:t> </a:t>
            </a:r>
            <a:r>
              <a:rPr lang="en-US" sz="1000" u="none" strike="noStrike" dirty="0" err="1">
                <a:effectLst/>
                <a:latin typeface="Georgia"/>
                <a:cs typeface="Poppins"/>
              </a:rPr>
              <a:t>ekipleri</a:t>
            </a:r>
            <a:r>
              <a:rPr lang="en-US" sz="1000" u="none" strike="noStrike" dirty="0">
                <a:effectLst/>
                <a:latin typeface="Georgia"/>
                <a:cs typeface="Poppins"/>
              </a:rPr>
              <a:t> </a:t>
            </a:r>
            <a:r>
              <a:rPr lang="en-US" sz="1000" u="none" strike="noStrike" dirty="0" err="1">
                <a:effectLst/>
                <a:latin typeface="Georgia"/>
                <a:cs typeface="Poppins"/>
              </a:rPr>
              <a:t>arasında</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fazla</a:t>
            </a:r>
            <a:r>
              <a:rPr lang="en-US" sz="1000" u="none" strike="noStrike" dirty="0">
                <a:effectLst/>
                <a:latin typeface="Georgia"/>
                <a:cs typeface="Poppins"/>
              </a:rPr>
              <a:t> </a:t>
            </a:r>
            <a:r>
              <a:rPr lang="en-US" sz="1000" u="none" strike="noStrike" dirty="0" err="1">
                <a:effectLst/>
                <a:latin typeface="Georgia"/>
                <a:cs typeface="Poppins"/>
              </a:rPr>
              <a:t>bağlantı</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işbirliği</a:t>
            </a:r>
            <a:r>
              <a:rPr lang="en-US" sz="1000" u="none" strike="noStrike" dirty="0">
                <a:effectLst/>
                <a:latin typeface="Georgia"/>
                <a:cs typeface="Poppins"/>
              </a:rPr>
              <a:t> </a:t>
            </a:r>
            <a:r>
              <a:rPr lang="en-US" sz="1000" u="none" strike="noStrike" dirty="0" err="1">
                <a:effectLst/>
                <a:latin typeface="Georgia"/>
                <a:cs typeface="Poppins"/>
              </a:rPr>
              <a:t>talep</a:t>
            </a:r>
            <a:r>
              <a:rPr lang="en-US" sz="1000" u="none" strike="noStrike" dirty="0">
                <a:effectLst/>
                <a:latin typeface="Georgia"/>
                <a:cs typeface="Poppins"/>
              </a:rPr>
              <a:t> </a:t>
            </a:r>
            <a:r>
              <a:rPr lang="en-US" sz="1000" u="none" strike="noStrike" dirty="0" err="1">
                <a:effectLst/>
                <a:latin typeface="Georgia"/>
                <a:cs typeface="Poppins"/>
              </a:rPr>
              <a:t>etmeye</a:t>
            </a:r>
            <a:r>
              <a:rPr lang="en-US" sz="1000" u="none" strike="noStrike" dirty="0">
                <a:effectLst/>
                <a:latin typeface="Georgia"/>
                <a:cs typeface="Poppins"/>
              </a:rPr>
              <a:t> </a:t>
            </a:r>
            <a:r>
              <a:rPr lang="en-US" sz="1000" u="none" strike="noStrike" dirty="0" err="1">
                <a:effectLst/>
                <a:latin typeface="Georgia"/>
                <a:cs typeface="Poppins"/>
              </a:rPr>
              <a:t>başlamıştır</a:t>
            </a:r>
            <a:r>
              <a:rPr lang="en-US" sz="1000" u="none" strike="noStrike" dirty="0">
                <a:effectLst/>
                <a:latin typeface="Georgia"/>
                <a:cs typeface="Poppins"/>
              </a:rPr>
              <a:t>. </a:t>
            </a:r>
            <a:r>
              <a:rPr lang="en-US" sz="1000" u="none" strike="noStrike" dirty="0" err="1">
                <a:effectLst/>
                <a:latin typeface="Georgia"/>
                <a:cs typeface="Poppins"/>
              </a:rPr>
              <a:t>Mevcut</a:t>
            </a:r>
            <a:r>
              <a:rPr lang="en-US" sz="1000" u="none" strike="noStrike" dirty="0">
                <a:effectLst/>
                <a:latin typeface="Georgia"/>
                <a:cs typeface="Poppins"/>
              </a:rPr>
              <a:t> silo </a:t>
            </a:r>
            <a:r>
              <a:rPr lang="en-US" sz="1000" u="none" strike="noStrike" dirty="0" err="1">
                <a:effectLst/>
                <a:latin typeface="Georgia"/>
                <a:cs typeface="Poppins"/>
              </a:rPr>
              <a:t>yapılarını</a:t>
            </a:r>
            <a:r>
              <a:rPr lang="en-US" sz="1000" u="none" strike="noStrike" dirty="0">
                <a:effectLst/>
                <a:latin typeface="Georgia"/>
                <a:cs typeface="Poppins"/>
              </a:rPr>
              <a:t> </a:t>
            </a:r>
            <a:r>
              <a:rPr lang="en-US" sz="1000" u="none" strike="noStrike" dirty="0" err="1">
                <a:effectLst/>
                <a:latin typeface="Georgia"/>
                <a:cs typeface="Poppins"/>
              </a:rPr>
              <a:t>çözmek</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bütünsel</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stratejileri</a:t>
            </a:r>
            <a:r>
              <a:rPr lang="en-US" sz="1000" u="none" strike="noStrike" dirty="0">
                <a:effectLst/>
                <a:latin typeface="Georgia"/>
                <a:cs typeface="Poppins"/>
              </a:rPr>
              <a:t>, </a:t>
            </a:r>
            <a:r>
              <a:rPr lang="en-US" sz="1000" u="none" strike="noStrike" dirty="0" err="1">
                <a:effectLst/>
                <a:latin typeface="Georgia"/>
                <a:cs typeface="Poppins"/>
              </a:rPr>
              <a:t>optimizasyon</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ölçümlemeler</a:t>
            </a:r>
            <a:r>
              <a:rPr lang="en-US" sz="1000" u="none" strike="noStrike" dirty="0">
                <a:effectLst/>
                <a:latin typeface="Georgia"/>
                <a:cs typeface="Poppins"/>
              </a:rPr>
              <a:t> </a:t>
            </a:r>
            <a:r>
              <a:rPr lang="en-US" sz="1000" u="none" strike="noStrike" dirty="0" err="1">
                <a:effectLst/>
                <a:latin typeface="Georgia"/>
                <a:cs typeface="Poppins"/>
              </a:rPr>
              <a:t>getirebilir</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a:t>
            </a:r>
            <a:r>
              <a:rPr lang="en-US" sz="1000" u="none" strike="noStrike" dirty="0" err="1">
                <a:effectLst/>
                <a:latin typeface="Georgia"/>
                <a:cs typeface="Poppins"/>
              </a:rPr>
              <a:t>zorluklar</a:t>
            </a:r>
            <a:r>
              <a:rPr lang="en-US" sz="1000" u="none" strike="noStrike" dirty="0">
                <a:effectLst/>
                <a:latin typeface="Georgia"/>
                <a:cs typeface="Poppins"/>
              </a:rPr>
              <a:t> </a:t>
            </a:r>
            <a:r>
              <a:rPr lang="en-US" sz="1000" u="none" strike="noStrike" dirty="0" err="1">
                <a:effectLst/>
                <a:latin typeface="Georgia"/>
                <a:cs typeface="Poppins"/>
              </a:rPr>
              <a:t>devam</a:t>
            </a:r>
            <a:r>
              <a:rPr lang="en-US" sz="1000" u="none" strike="noStrike" dirty="0">
                <a:effectLst/>
                <a:latin typeface="Georgia"/>
                <a:cs typeface="Poppins"/>
              </a:rPr>
              <a:t> </a:t>
            </a:r>
            <a:r>
              <a:rPr lang="en-US" sz="1000" u="none" strike="noStrike" dirty="0" err="1">
                <a:effectLst/>
                <a:latin typeface="Georgia"/>
                <a:cs typeface="Poppins"/>
              </a:rPr>
              <a:t>etmektedir</a:t>
            </a:r>
            <a:r>
              <a:rPr lang="en-US" sz="1000" u="none" strike="noStrike" dirty="0">
                <a:effectLst/>
                <a:latin typeface="Georgia"/>
                <a:cs typeface="Poppins"/>
              </a:rPr>
              <a:t>. </a:t>
            </a:r>
            <a:r>
              <a:rPr lang="en-US" sz="1000" u="none" strike="noStrike" dirty="0" err="1">
                <a:effectLst/>
                <a:latin typeface="Georgia"/>
                <a:cs typeface="Poppins"/>
              </a:rPr>
              <a:t>Bazı</a:t>
            </a:r>
            <a:r>
              <a:rPr lang="en-US" sz="1000" u="none" strike="noStrike" dirty="0">
                <a:effectLst/>
                <a:latin typeface="Georgia"/>
                <a:cs typeface="Poppins"/>
              </a:rPr>
              <a:t> </a:t>
            </a:r>
            <a:r>
              <a:rPr lang="en-US" sz="1000" u="none" strike="noStrike" dirty="0" err="1">
                <a:effectLst/>
                <a:latin typeface="Georgia"/>
                <a:cs typeface="Poppins"/>
              </a:rPr>
              <a:t>kapalı</a:t>
            </a:r>
            <a:r>
              <a:rPr lang="en-US" sz="1000" u="none" strike="noStrike" dirty="0">
                <a:effectLst/>
                <a:latin typeface="Georgia"/>
                <a:cs typeface="Poppins"/>
              </a:rPr>
              <a:t> </a:t>
            </a:r>
            <a:r>
              <a:rPr lang="en-US" sz="1000" u="none" strike="noStrike" dirty="0" err="1">
                <a:effectLst/>
                <a:latin typeface="Georgia"/>
                <a:cs typeface="Poppins"/>
              </a:rPr>
              <a:t>ekosistemler</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satışlar</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geniş</a:t>
            </a:r>
            <a:r>
              <a:rPr lang="en-US" sz="1000" u="none" strike="noStrike" dirty="0">
                <a:effectLst/>
                <a:latin typeface="Georgia"/>
                <a:cs typeface="Poppins"/>
              </a:rPr>
              <a:t> </a:t>
            </a:r>
            <a:r>
              <a:rPr lang="en-US" sz="1000" u="none" strike="noStrike" dirty="0" err="1">
                <a:effectLst/>
                <a:latin typeface="Georgia"/>
                <a:cs typeface="Poppins"/>
              </a:rPr>
              <a:t>atıflar</a:t>
            </a:r>
            <a:r>
              <a:rPr lang="en-US" sz="1000" u="none" strike="noStrike" dirty="0">
                <a:effectLst/>
                <a:latin typeface="Georgia"/>
                <a:cs typeface="Poppins"/>
              </a:rPr>
              <a:t> </a:t>
            </a:r>
            <a:r>
              <a:rPr lang="en-US" sz="1000" u="none" strike="noStrike" dirty="0" err="1">
                <a:effectLst/>
                <a:latin typeface="Georgia"/>
                <a:cs typeface="Poppins"/>
              </a:rPr>
              <a:t>iddia</a:t>
            </a:r>
            <a:r>
              <a:rPr lang="en-US" sz="1000" u="none" strike="noStrike" dirty="0">
                <a:effectLst/>
                <a:latin typeface="Georgia"/>
                <a:cs typeface="Poppins"/>
              </a:rPr>
              <a:t> </a:t>
            </a:r>
            <a:r>
              <a:rPr lang="en-US" sz="1000" u="none" strike="noStrike" dirty="0" err="1">
                <a:effectLst/>
                <a:latin typeface="Georgia"/>
                <a:cs typeface="Poppins"/>
              </a:rPr>
              <a:t>etmekte</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birçok</a:t>
            </a:r>
            <a:r>
              <a:rPr lang="en-US" sz="1000" u="none" strike="noStrike" dirty="0">
                <a:effectLst/>
                <a:latin typeface="Georgia"/>
                <a:cs typeface="Poppins"/>
              </a:rPr>
              <a:t> </a:t>
            </a:r>
            <a:r>
              <a:rPr lang="en-US" sz="1000" u="none" strike="noStrike" dirty="0" err="1">
                <a:effectLst/>
                <a:latin typeface="Georgia"/>
                <a:cs typeface="Poppins"/>
              </a:rPr>
              <a:t>perakendeci</a:t>
            </a:r>
            <a:r>
              <a:rPr lang="en-US" sz="1000" u="none" strike="noStrike" dirty="0">
                <a:effectLst/>
                <a:latin typeface="Georgia"/>
                <a:cs typeface="Poppins"/>
              </a:rPr>
              <a:t> </a:t>
            </a:r>
            <a:r>
              <a:rPr lang="en-US" sz="1000" u="none" strike="noStrike" dirty="0" err="1">
                <a:effectLst/>
                <a:latin typeface="Georgia"/>
                <a:cs typeface="Poppins"/>
              </a:rPr>
              <a:t>markalardan</a:t>
            </a:r>
            <a:r>
              <a:rPr lang="en-US" sz="1000" u="none" strike="noStrike" dirty="0">
                <a:effectLst/>
                <a:latin typeface="Georgia"/>
                <a:cs typeface="Poppins"/>
              </a:rPr>
              <a:t> </a:t>
            </a:r>
            <a:r>
              <a:rPr lang="en-US" sz="1000" u="none" strike="noStrike" dirty="0" err="1">
                <a:effectLst/>
                <a:latin typeface="Georgia"/>
                <a:cs typeface="Poppins"/>
              </a:rPr>
              <a:t>kendi</a:t>
            </a:r>
            <a:r>
              <a:rPr lang="en-US" sz="1000" u="none" strike="noStrike" dirty="0">
                <a:effectLst/>
                <a:latin typeface="Georgia"/>
                <a:cs typeface="Poppins"/>
              </a:rPr>
              <a:t> </a:t>
            </a:r>
            <a:r>
              <a:rPr lang="en-US" sz="1000" u="none" strike="noStrike" dirty="0" err="1">
                <a:effectLst/>
                <a:latin typeface="Georgia"/>
                <a:cs typeface="Poppins"/>
              </a:rPr>
              <a:t>medya</a:t>
            </a:r>
            <a:r>
              <a:rPr lang="en-US" sz="1000" u="none" strike="noStrike" dirty="0">
                <a:effectLst/>
                <a:latin typeface="Georgia"/>
                <a:cs typeface="Poppins"/>
              </a:rPr>
              <a:t> </a:t>
            </a:r>
            <a:r>
              <a:rPr lang="en-US" sz="1000" u="none" strike="noStrike" dirty="0" err="1">
                <a:effectLst/>
                <a:latin typeface="Georgia"/>
                <a:cs typeface="Poppins"/>
              </a:rPr>
              <a:t>ağlarında</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fazla</a:t>
            </a:r>
            <a:r>
              <a:rPr lang="en-US" sz="1000" u="none" strike="noStrike" dirty="0">
                <a:effectLst/>
                <a:latin typeface="Georgia"/>
                <a:cs typeface="Poppins"/>
              </a:rPr>
              <a:t> </a:t>
            </a:r>
            <a:r>
              <a:rPr lang="en-US" sz="1000" u="none" strike="noStrike" dirty="0" err="1">
                <a:effectLst/>
                <a:latin typeface="Georgia"/>
                <a:cs typeface="Poppins"/>
              </a:rPr>
              <a:t>yatırım</a:t>
            </a:r>
            <a:r>
              <a:rPr lang="en-US" sz="1000" u="none" strike="noStrike" dirty="0">
                <a:effectLst/>
                <a:latin typeface="Georgia"/>
                <a:cs typeface="Poppins"/>
              </a:rPr>
              <a:t> </a:t>
            </a:r>
            <a:r>
              <a:rPr lang="en-US" sz="1000" u="none" strike="noStrike" dirty="0" err="1">
                <a:effectLst/>
                <a:latin typeface="Georgia"/>
                <a:cs typeface="Poppins"/>
              </a:rPr>
              <a:t>yapmalarını</a:t>
            </a:r>
            <a:r>
              <a:rPr lang="en-US" sz="1000" u="none" strike="noStrike" dirty="0">
                <a:effectLst/>
                <a:latin typeface="Georgia"/>
                <a:cs typeface="Poppins"/>
              </a:rPr>
              <a:t> </a:t>
            </a:r>
            <a:r>
              <a:rPr lang="en-US" sz="1000" u="none" strike="noStrike" dirty="0" err="1">
                <a:effectLst/>
                <a:latin typeface="Georgia"/>
                <a:cs typeface="Poppins"/>
              </a:rPr>
              <a:t>istemektedir</a:t>
            </a:r>
            <a:r>
              <a:rPr lang="en-US" sz="1000" u="none" strike="noStrike" dirty="0">
                <a:effectLst/>
                <a:latin typeface="Georgia"/>
                <a:cs typeface="Poppins"/>
              </a:rPr>
              <a:t>. Bu durum, </a:t>
            </a:r>
            <a:r>
              <a:rPr lang="en-US" sz="1000" u="none" strike="noStrike" dirty="0" err="1">
                <a:effectLst/>
                <a:latin typeface="Georgia"/>
                <a:cs typeface="Poppins"/>
              </a:rPr>
              <a:t>markaların</a:t>
            </a:r>
            <a:r>
              <a:rPr lang="en-US" sz="1000" u="none" strike="noStrike" dirty="0">
                <a:effectLst/>
                <a:latin typeface="Georgia"/>
                <a:cs typeface="Poppins"/>
              </a:rPr>
              <a:t> hem </a:t>
            </a:r>
            <a:r>
              <a:rPr lang="en-US" sz="1000" u="none" strike="noStrike" dirty="0" err="1">
                <a:effectLst/>
                <a:latin typeface="Georgia"/>
                <a:cs typeface="Poppins"/>
              </a:rPr>
              <a:t>satış</a:t>
            </a:r>
            <a:r>
              <a:rPr lang="en-US" sz="1000" u="none" strike="noStrike" dirty="0">
                <a:effectLst/>
                <a:latin typeface="Georgia"/>
                <a:cs typeface="Poppins"/>
              </a:rPr>
              <a:t> hem de </a:t>
            </a:r>
            <a:r>
              <a:rPr lang="en-US" sz="1000" u="none" strike="noStrike" dirty="0" err="1">
                <a:effectLst/>
                <a:latin typeface="Georgia"/>
                <a:cs typeface="Poppins"/>
              </a:rPr>
              <a:t>marka</a:t>
            </a:r>
            <a:r>
              <a:rPr lang="en-US" sz="1000" u="none" strike="noStrike" dirty="0">
                <a:effectLst/>
                <a:latin typeface="Georgia"/>
                <a:cs typeface="Poppins"/>
              </a:rPr>
              <a:t> </a:t>
            </a:r>
            <a:r>
              <a:rPr lang="en-US" sz="1000" u="none" strike="noStrike" dirty="0" err="1">
                <a:effectLst/>
                <a:latin typeface="Georgia"/>
                <a:cs typeface="Poppins"/>
              </a:rPr>
              <a:t>sağlığını</a:t>
            </a:r>
            <a:r>
              <a:rPr lang="en-US" sz="1000" u="none" strike="noStrike" dirty="0">
                <a:effectLst/>
                <a:latin typeface="Georgia"/>
                <a:cs typeface="Poppins"/>
              </a:rPr>
              <a:t> </a:t>
            </a:r>
            <a:r>
              <a:rPr lang="en-US" sz="1000" u="none" strike="noStrike" dirty="0" err="1">
                <a:effectLst/>
                <a:latin typeface="Georgia"/>
                <a:cs typeface="Poppins"/>
              </a:rPr>
              <a:t>artırmak</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en</a:t>
            </a:r>
            <a:r>
              <a:rPr lang="en-US" sz="1000" u="none" strike="noStrike" dirty="0">
                <a:effectLst/>
                <a:latin typeface="Georgia"/>
                <a:cs typeface="Poppins"/>
              </a:rPr>
              <a:t> iyi </a:t>
            </a:r>
            <a:r>
              <a:rPr lang="en-US" sz="1000" u="none" strike="noStrike" dirty="0" err="1">
                <a:effectLst/>
                <a:latin typeface="Georgia"/>
                <a:cs typeface="Poppins"/>
              </a:rPr>
              <a:t>yolu</a:t>
            </a:r>
            <a:r>
              <a:rPr lang="en-US" sz="1000" u="none" strike="noStrike" dirty="0">
                <a:effectLst/>
                <a:latin typeface="Georgia"/>
                <a:cs typeface="Poppins"/>
              </a:rPr>
              <a:t> </a:t>
            </a:r>
            <a:r>
              <a:rPr lang="en-US" sz="1000" u="none" strike="noStrike" dirty="0" err="1">
                <a:effectLst/>
                <a:latin typeface="Georgia"/>
                <a:cs typeface="Poppins"/>
              </a:rPr>
              <a:t>bulmalarını</a:t>
            </a:r>
            <a:r>
              <a:rPr lang="en-US" sz="1000" u="none" strike="noStrike" dirty="0">
                <a:effectLst/>
                <a:latin typeface="Georgia"/>
                <a:cs typeface="Poppins"/>
              </a:rPr>
              <a:t> </a:t>
            </a:r>
            <a:r>
              <a:rPr lang="en-US" sz="1000" u="none" strike="noStrike" dirty="0" err="1">
                <a:effectLst/>
                <a:latin typeface="Georgia"/>
                <a:cs typeface="Poppins"/>
              </a:rPr>
              <a:t>zorlaştırmaktadır</a:t>
            </a:r>
            <a:r>
              <a:rPr lang="en-US" sz="1000" u="none" strike="noStrike" dirty="0">
                <a:effectLst/>
                <a:latin typeface="Georgia"/>
                <a:cs typeface="Poppins"/>
              </a:rPr>
              <a:t>.</a:t>
            </a:r>
          </a:p>
        </p:txBody>
      </p:sp>
      <p:sp>
        <p:nvSpPr>
          <p:cNvPr id="8" name="Text Placeholder 1">
            <a:extLst>
              <a:ext uri="{FF2B5EF4-FFF2-40B4-BE49-F238E27FC236}">
                <a16:creationId xmlns:a16="http://schemas.microsoft.com/office/drawing/2014/main" id="{E80CBC31-A602-BEFA-945A-822D06557E3F}"/>
              </a:ext>
            </a:extLst>
          </p:cNvPr>
          <p:cNvSpPr txBox="1">
            <a:spLocks/>
          </p:cNvSpPr>
          <p:nvPr/>
        </p:nvSpPr>
        <p:spPr>
          <a:xfrm>
            <a:off x="498728" y="8002878"/>
            <a:ext cx="6194739" cy="1722683"/>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0000"/>
              </a:lnSpc>
              <a:spcAft>
                <a:spcPts val="0"/>
              </a:spcAft>
              <a:defRPr/>
            </a:pPr>
            <a:r>
              <a:rPr lang="en-US" sz="2000" u="none" strike="noStrike" dirty="0">
                <a:solidFill>
                  <a:schemeClr val="accent1"/>
                </a:solidFill>
                <a:effectLst/>
                <a:latin typeface="Poppins Light"/>
                <a:cs typeface="Poppins Light"/>
              </a:rPr>
              <a:t>"</a:t>
            </a:r>
            <a:r>
              <a:rPr lang="en-US" sz="2000" u="none" strike="noStrike" dirty="0" err="1">
                <a:solidFill>
                  <a:schemeClr val="accent1"/>
                </a:solidFill>
                <a:effectLst/>
                <a:latin typeface="Poppins Light"/>
                <a:cs typeface="Poppins Light"/>
              </a:rPr>
              <a:t>Pazarlama</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geri</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döndü</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ancak</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oyunun</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kuralları</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evrildi</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ve</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başarı</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çok</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disiplinli</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yapay</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zeka</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araçlarıyla</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desteklenen</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ve</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veri</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odaklı</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takımlar</a:t>
            </a:r>
            <a:r>
              <a:rPr lang="en-US" sz="2000" u="none" strike="noStrike" dirty="0">
                <a:solidFill>
                  <a:schemeClr val="accent1"/>
                </a:solidFill>
                <a:effectLst/>
                <a:latin typeface="Poppins Light"/>
                <a:cs typeface="Poppins Light"/>
              </a:rPr>
              <a:t> </a:t>
            </a:r>
            <a:r>
              <a:rPr lang="en-US" sz="2000" u="none" strike="noStrike" dirty="0" err="1">
                <a:solidFill>
                  <a:schemeClr val="accent1"/>
                </a:solidFill>
                <a:effectLst/>
                <a:latin typeface="Poppins Light"/>
                <a:cs typeface="Poppins Light"/>
              </a:rPr>
              <a:t>gerektirecek</a:t>
            </a:r>
            <a:r>
              <a:rPr lang="en-US" sz="2000" u="none" strike="noStrike" dirty="0">
                <a:solidFill>
                  <a:schemeClr val="accent1"/>
                </a:solidFill>
                <a:effectLst/>
                <a:latin typeface="Poppins Light"/>
                <a:cs typeface="Poppins Light"/>
              </a:rPr>
              <a:t>.</a:t>
            </a:r>
          </a:p>
        </p:txBody>
      </p:sp>
      <p:pic>
        <p:nvPicPr>
          <p:cNvPr id="5" name="Picture 4" descr="A blue and black logo&#10;&#10;Description automatically generated">
            <a:extLst>
              <a:ext uri="{FF2B5EF4-FFF2-40B4-BE49-F238E27FC236}">
                <a16:creationId xmlns:a16="http://schemas.microsoft.com/office/drawing/2014/main" id="{A861C998-3F96-B179-0FA0-7B08CD885861}"/>
              </a:ext>
            </a:extLst>
          </p:cNvPr>
          <p:cNvPicPr>
            <a:picLocks noChangeAspect="1"/>
          </p:cNvPicPr>
          <p:nvPr/>
        </p:nvPicPr>
        <p:blipFill>
          <a:blip r:embed="rId3"/>
          <a:stretch>
            <a:fillRect/>
          </a:stretch>
        </p:blipFill>
        <p:spPr>
          <a:xfrm>
            <a:off x="6495276" y="332839"/>
            <a:ext cx="897530" cy="256235"/>
          </a:xfrm>
          <a:prstGeom prst="rect">
            <a:avLst/>
          </a:prstGeom>
        </p:spPr>
      </p:pic>
      <p:grpSp>
        <p:nvGrpSpPr>
          <p:cNvPr id="29" name="Group 28">
            <a:extLst>
              <a:ext uri="{FF2B5EF4-FFF2-40B4-BE49-F238E27FC236}">
                <a16:creationId xmlns:a16="http://schemas.microsoft.com/office/drawing/2014/main" id="{E6F0CA67-63F3-F07F-98A1-5AD46D99A1D6}"/>
              </a:ext>
            </a:extLst>
          </p:cNvPr>
          <p:cNvGrpSpPr/>
          <p:nvPr/>
        </p:nvGrpSpPr>
        <p:grpSpPr>
          <a:xfrm>
            <a:off x="528338" y="979978"/>
            <a:ext cx="726077" cy="726076"/>
            <a:chOff x="2671529" y="8871433"/>
            <a:chExt cx="920268" cy="920269"/>
          </a:xfrm>
          <a:solidFill>
            <a:schemeClr val="accent1"/>
          </a:solidFill>
        </p:grpSpPr>
        <p:sp>
          <p:nvSpPr>
            <p:cNvPr id="30" name="Rectangle 29">
              <a:extLst>
                <a:ext uri="{FF2B5EF4-FFF2-40B4-BE49-F238E27FC236}">
                  <a16:creationId xmlns:a16="http://schemas.microsoft.com/office/drawing/2014/main" id="{99513EB0-8EC7-AC9B-218E-F9548D978F0B}"/>
                </a:ext>
              </a:extLst>
            </p:cNvPr>
            <p:cNvSpPr/>
            <p:nvPr/>
          </p:nvSpPr>
          <p:spPr>
            <a:xfrm>
              <a:off x="2671529" y="8871433"/>
              <a:ext cx="920268" cy="920269"/>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2" name="TextBox 31">
              <a:extLst>
                <a:ext uri="{FF2B5EF4-FFF2-40B4-BE49-F238E27FC236}">
                  <a16:creationId xmlns:a16="http://schemas.microsoft.com/office/drawing/2014/main" id="{E7320BA0-8DAC-9389-BCD2-A252DFA0D10C}"/>
                </a:ext>
              </a:extLst>
            </p:cNvPr>
            <p:cNvSpPr txBox="1"/>
            <p:nvPr/>
          </p:nvSpPr>
          <p:spPr>
            <a:xfrm>
              <a:off x="2748210" y="8877219"/>
              <a:ext cx="538729" cy="321827"/>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rgbClr val="FFFFFF"/>
                  </a:solidFill>
                  <a:latin typeface="Poppins Light" pitchFamily="2" charset="77"/>
                  <a:cs typeface="Poppins Light" pitchFamily="2" charset="77"/>
                </a:rPr>
                <a:t>5</a:t>
              </a:r>
              <a:r>
                <a:rPr kumimoji="0" lang="en-US" sz="1050" b="0" i="0" u="none" strike="noStrike" kern="1200" cap="none" spc="0" normalizeH="0" baseline="0" noProof="0" dirty="0">
                  <a:ln>
                    <a:noFill/>
                  </a:ln>
                  <a:solidFill>
                    <a:srgbClr val="FFFFFF"/>
                  </a:solidFill>
                  <a:effectLst/>
                  <a:uLnTx/>
                  <a:uFillTx/>
                  <a:latin typeface="Poppins Light" pitchFamily="2" charset="77"/>
                  <a:ea typeface="+mn-ea"/>
                  <a:cs typeface="Poppins Light" pitchFamily="2" charset="77"/>
                </a:rPr>
                <a:t>.3</a:t>
              </a:r>
              <a:r>
                <a:rPr kumimoji="0" lang="en-US" sz="1050" b="0" i="0" u="none" strike="noStrike" kern="1200" cap="none" spc="0" normalizeH="0" baseline="30000" noProof="0" dirty="0">
                  <a:ln>
                    <a:noFill/>
                  </a:ln>
                  <a:solidFill>
                    <a:srgbClr val="FFFFFF"/>
                  </a:solidFill>
                  <a:effectLst/>
                  <a:uLnTx/>
                  <a:uFillTx/>
                  <a:latin typeface="Poppins Light" pitchFamily="2" charset="77"/>
                  <a:ea typeface="+mn-ea"/>
                  <a:cs typeface="Poppins Light" pitchFamily="2" charset="77"/>
                </a:rPr>
                <a:t>%</a:t>
              </a:r>
            </a:p>
          </p:txBody>
        </p:sp>
        <p:sp>
          <p:nvSpPr>
            <p:cNvPr id="33" name="TextBox 32">
              <a:extLst>
                <a:ext uri="{FF2B5EF4-FFF2-40B4-BE49-F238E27FC236}">
                  <a16:creationId xmlns:a16="http://schemas.microsoft.com/office/drawing/2014/main" id="{2A1FB1D6-C29D-5CB6-6C80-6B38DF674321}"/>
                </a:ext>
              </a:extLst>
            </p:cNvPr>
            <p:cNvSpPr txBox="1"/>
            <p:nvPr/>
          </p:nvSpPr>
          <p:spPr>
            <a:xfrm>
              <a:off x="2737059" y="9080141"/>
              <a:ext cx="780308" cy="526624"/>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Poppins Light" pitchFamily="2" charset="77"/>
                  <a:ea typeface="+mn-ea"/>
                  <a:cs typeface="Poppins Light" pitchFamily="2" charset="77"/>
                </a:rPr>
                <a:t>CPG</a:t>
              </a:r>
              <a:endParaRPr kumimoji="0" lang="en-US" sz="2100" b="0" i="0" u="none" strike="noStrike" kern="1200" cap="none" spc="0" normalizeH="0" baseline="30000" noProof="0" dirty="0">
                <a:ln>
                  <a:noFill/>
                </a:ln>
                <a:solidFill>
                  <a:srgbClr val="FFFFFF"/>
                </a:solidFill>
                <a:effectLst/>
                <a:uLnTx/>
                <a:uFillTx/>
                <a:latin typeface="Poppins Light" pitchFamily="2" charset="77"/>
                <a:ea typeface="+mn-ea"/>
                <a:cs typeface="Poppins Light" pitchFamily="2" charset="77"/>
              </a:endParaRPr>
            </a:p>
          </p:txBody>
        </p:sp>
        <p:sp>
          <p:nvSpPr>
            <p:cNvPr id="34" name="TextBox 33">
              <a:extLst>
                <a:ext uri="{FF2B5EF4-FFF2-40B4-BE49-F238E27FC236}">
                  <a16:creationId xmlns:a16="http://schemas.microsoft.com/office/drawing/2014/main" id="{2AE947BC-95B9-BB66-6467-B67D2C9D70A3}"/>
                </a:ext>
              </a:extLst>
            </p:cNvPr>
            <p:cNvSpPr txBox="1"/>
            <p:nvPr/>
          </p:nvSpPr>
          <p:spPr>
            <a:xfrm>
              <a:off x="2761400" y="9485034"/>
              <a:ext cx="715088" cy="293383"/>
            </a:xfrm>
            <a:prstGeom prst="rect">
              <a:avLst/>
            </a:prstGeom>
            <a:noFill/>
          </p:spPr>
          <p:txBody>
            <a:bodyPr wrap="square" lIns="0" rIns="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500" dirty="0" err="1">
                  <a:solidFill>
                    <a:schemeClr val="bg1"/>
                  </a:solidFill>
                  <a:latin typeface="Poppins Light" pitchFamily="2" charset="77"/>
                  <a:cs typeface="Poppins Light" pitchFamily="2" charset="77"/>
                </a:rPr>
                <a:t>Ambalajlı</a:t>
              </a:r>
              <a:r>
                <a:rPr lang="en-US" sz="500" dirty="0">
                  <a:solidFill>
                    <a:schemeClr val="bg1"/>
                  </a:solidFill>
                  <a:latin typeface="Poppins Light" pitchFamily="2" charset="77"/>
                  <a:cs typeface="Poppins Light" pitchFamily="2" charset="77"/>
                </a:rPr>
                <a:t> </a:t>
              </a:r>
              <a:r>
                <a:rPr lang="en-US" sz="500" dirty="0" err="1">
                  <a:solidFill>
                    <a:schemeClr val="bg1"/>
                  </a:solidFill>
                  <a:latin typeface="Poppins Light" pitchFamily="2" charset="77"/>
                  <a:cs typeface="Poppins Light" pitchFamily="2" charset="77"/>
                </a:rPr>
                <a:t>Tüketici</a:t>
              </a:r>
              <a:r>
                <a:rPr lang="en-US" sz="500" dirty="0">
                  <a:solidFill>
                    <a:schemeClr val="bg1"/>
                  </a:solidFill>
                  <a:latin typeface="Poppins Light" pitchFamily="2" charset="77"/>
                  <a:cs typeface="Poppins Light" pitchFamily="2" charset="77"/>
                </a:rPr>
                <a:t> </a:t>
              </a:r>
              <a:r>
                <a:rPr lang="en-US" sz="500" dirty="0" err="1">
                  <a:solidFill>
                    <a:schemeClr val="bg1"/>
                  </a:solidFill>
                  <a:latin typeface="Poppins Light" pitchFamily="2" charset="77"/>
                  <a:cs typeface="Poppins Light" pitchFamily="2" charset="77"/>
                </a:rPr>
                <a:t>Ürünleri</a:t>
              </a:r>
              <a:endParaRPr kumimoji="0" lang="en-US" sz="500" b="0" i="0" u="none" strike="noStrike" kern="1200" cap="none" spc="0" normalizeH="0" baseline="0" noProof="0" dirty="0">
                <a:ln>
                  <a:noFill/>
                </a:ln>
                <a:solidFill>
                  <a:schemeClr val="bg1"/>
                </a:solidFill>
                <a:effectLst/>
                <a:uLnTx/>
                <a:uFillTx/>
                <a:latin typeface="Poppins Light" pitchFamily="2" charset="77"/>
                <a:ea typeface="+mn-ea"/>
                <a:cs typeface="Poppins Light" pitchFamily="2" charset="77"/>
              </a:endParaRPr>
            </a:p>
          </p:txBody>
        </p:sp>
      </p:grpSp>
      <p:sp>
        <p:nvSpPr>
          <p:cNvPr id="6" name="Text Placeholder 1">
            <a:extLst>
              <a:ext uri="{FF2B5EF4-FFF2-40B4-BE49-F238E27FC236}">
                <a16:creationId xmlns:a16="http://schemas.microsoft.com/office/drawing/2014/main" id="{1924CD7B-7235-505C-DECB-99A364935C16}"/>
              </a:ext>
            </a:extLst>
          </p:cNvPr>
          <p:cNvSpPr txBox="1">
            <a:spLocks/>
          </p:cNvSpPr>
          <p:nvPr/>
        </p:nvSpPr>
        <p:spPr>
          <a:xfrm>
            <a:off x="495300" y="1780494"/>
            <a:ext cx="4304998" cy="110530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pPr>
            <a:r>
              <a:rPr lang="en-US" sz="1000" u="none" strike="noStrike" dirty="0" err="1">
                <a:effectLst/>
                <a:latin typeface="Georgia"/>
                <a:cs typeface="Poppins"/>
              </a:rPr>
              <a:t>Anlaşmazlık</a:t>
            </a:r>
            <a:r>
              <a:rPr lang="en-US" sz="1000" u="none" strike="noStrike" dirty="0">
                <a:effectLst/>
                <a:latin typeface="Georgia"/>
                <a:cs typeface="Poppins"/>
              </a:rPr>
              <a:t>, </a:t>
            </a:r>
            <a:r>
              <a:rPr lang="en-US" sz="1000" u="none" strike="noStrike" dirty="0" err="1">
                <a:effectLst/>
                <a:latin typeface="Georgia"/>
                <a:cs typeface="Poppins"/>
              </a:rPr>
              <a:t>teknoloji</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giderek</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fazla</a:t>
            </a:r>
            <a:r>
              <a:rPr lang="en-US" sz="1000" u="none" strike="noStrike" dirty="0">
                <a:effectLst/>
                <a:latin typeface="Georgia"/>
                <a:cs typeface="Poppins"/>
              </a:rPr>
              <a:t> </a:t>
            </a:r>
            <a:r>
              <a:rPr lang="en-US" sz="1000" u="none" strike="noStrike" dirty="0" err="1">
                <a:effectLst/>
                <a:latin typeface="Georgia"/>
                <a:cs typeface="Poppins"/>
              </a:rPr>
              <a:t>algoritmalarla</a:t>
            </a:r>
            <a:r>
              <a:rPr lang="en-US" sz="1000" u="none" strike="noStrike" dirty="0">
                <a:effectLst/>
                <a:latin typeface="Georgia"/>
                <a:cs typeface="Poppins"/>
              </a:rPr>
              <a:t> </a:t>
            </a:r>
            <a:r>
              <a:rPr lang="en-US" sz="1000" u="none" strike="noStrike" dirty="0" err="1">
                <a:effectLst/>
                <a:latin typeface="Georgia"/>
                <a:cs typeface="Poppins"/>
              </a:rPr>
              <a:t>yönlendirilen</a:t>
            </a:r>
            <a:r>
              <a:rPr lang="en-US" sz="1000" u="none" strike="noStrike" dirty="0">
                <a:effectLst/>
                <a:latin typeface="Georgia"/>
                <a:cs typeface="Poppins"/>
              </a:rPr>
              <a:t> </a:t>
            </a:r>
            <a:r>
              <a:rPr lang="en-US" sz="1000" u="none" strike="noStrike" dirty="0" err="1">
                <a:effectLst/>
                <a:latin typeface="Georgia"/>
                <a:cs typeface="Poppins"/>
              </a:rPr>
              <a:t>medya</a:t>
            </a:r>
            <a:r>
              <a:rPr lang="en-US" sz="1000" u="none" strike="noStrike" dirty="0">
                <a:effectLst/>
                <a:latin typeface="Georgia"/>
                <a:cs typeface="Poppins"/>
              </a:rPr>
              <a:t> </a:t>
            </a:r>
            <a:r>
              <a:rPr lang="en-US" sz="1000" u="none" strike="noStrike" dirty="0" err="1">
                <a:effectLst/>
                <a:latin typeface="Georgia"/>
                <a:cs typeface="Poppins"/>
              </a:rPr>
              <a:t>içeriğiyle</a:t>
            </a:r>
            <a:r>
              <a:rPr lang="en-US" sz="1000" u="none" strike="noStrike" dirty="0">
                <a:effectLst/>
                <a:latin typeface="Georgia"/>
                <a:cs typeface="Poppins"/>
              </a:rPr>
              <a:t> </a:t>
            </a:r>
            <a:r>
              <a:rPr lang="en-US" sz="1000" u="none" strike="noStrike" dirty="0" err="1">
                <a:effectLst/>
                <a:latin typeface="Georgia"/>
                <a:cs typeface="Poppins"/>
              </a:rPr>
              <a:t>meşgul</a:t>
            </a:r>
            <a:r>
              <a:rPr lang="en-US" sz="1000" u="none" strike="noStrike" dirty="0">
                <a:effectLst/>
                <a:latin typeface="Georgia"/>
                <a:cs typeface="Poppins"/>
              </a:rPr>
              <a:t> </a:t>
            </a:r>
            <a:r>
              <a:rPr lang="en-US" sz="1000" u="none" strike="noStrike" dirty="0" err="1">
                <a:effectLst/>
                <a:latin typeface="Georgia"/>
                <a:cs typeface="Poppins"/>
              </a:rPr>
              <a:t>olan</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dünyada</a:t>
            </a:r>
            <a:r>
              <a:rPr lang="en-US" sz="1000" u="none" strike="noStrike" dirty="0">
                <a:effectLst/>
                <a:latin typeface="Georgia"/>
                <a:cs typeface="Poppins"/>
              </a:rPr>
              <a:t>, CPG </a:t>
            </a:r>
            <a:r>
              <a:rPr lang="en-US" sz="1000" u="none" strike="noStrike" dirty="0" err="1">
                <a:effectLst/>
                <a:latin typeface="Georgia"/>
                <a:cs typeface="Poppins"/>
              </a:rPr>
              <a:t>markaları</a:t>
            </a:r>
            <a:r>
              <a:rPr lang="en-US" sz="1000" u="none" strike="noStrike" dirty="0">
                <a:effectLst/>
                <a:latin typeface="Georgia"/>
                <a:cs typeface="Poppins"/>
              </a:rPr>
              <a:t> </a:t>
            </a:r>
            <a:r>
              <a:rPr lang="en-US" sz="1000" u="none" strike="noStrike" dirty="0" err="1">
                <a:effectLst/>
                <a:latin typeface="Georgia"/>
                <a:cs typeface="Poppins"/>
              </a:rPr>
              <a:t>kültürel</a:t>
            </a:r>
            <a:r>
              <a:rPr lang="en-US" sz="1000" u="none" strike="noStrike" dirty="0">
                <a:effectLst/>
                <a:latin typeface="Georgia"/>
                <a:cs typeface="Poppins"/>
              </a:rPr>
              <a:t> </a:t>
            </a:r>
            <a:r>
              <a:rPr lang="en-US" sz="1000" u="none" strike="noStrike" dirty="0" err="1">
                <a:effectLst/>
                <a:latin typeface="Georgia"/>
                <a:cs typeface="Poppins"/>
              </a:rPr>
              <a:t>anlarla</a:t>
            </a:r>
            <a:r>
              <a:rPr lang="en-US" sz="1000" u="none" strike="noStrike" dirty="0">
                <a:effectLst/>
                <a:latin typeface="Georgia"/>
                <a:cs typeface="Poppins"/>
              </a:rPr>
              <a:t> </a:t>
            </a:r>
            <a:r>
              <a:rPr lang="en-US" sz="1000" u="none" strike="noStrike" dirty="0" err="1">
                <a:effectLst/>
                <a:latin typeface="Georgia"/>
                <a:cs typeface="Poppins"/>
              </a:rPr>
              <a:t>ilişki</a:t>
            </a:r>
            <a:r>
              <a:rPr lang="en-US" sz="1000" u="none" strike="noStrike" dirty="0">
                <a:effectLst/>
                <a:latin typeface="Georgia"/>
                <a:cs typeface="Poppins"/>
              </a:rPr>
              <a:t> </a:t>
            </a:r>
            <a:r>
              <a:rPr lang="en-US" sz="1000" u="none" strike="noStrike" dirty="0" err="1">
                <a:effectLst/>
                <a:latin typeface="Georgia"/>
                <a:cs typeface="Poppins"/>
              </a:rPr>
              <a:t>kurup</a:t>
            </a:r>
            <a:r>
              <a:rPr lang="en-US" sz="1000" u="none" strike="noStrike" dirty="0">
                <a:effectLst/>
                <a:latin typeface="Georgia"/>
                <a:cs typeface="Poppins"/>
              </a:rPr>
              <a:t> </a:t>
            </a:r>
            <a:r>
              <a:rPr lang="en-US" sz="1000" u="none" strike="noStrike" dirty="0" err="1">
                <a:effectLst/>
                <a:latin typeface="Georgia"/>
                <a:cs typeface="Poppins"/>
              </a:rPr>
              <a:t>markalarını</a:t>
            </a:r>
            <a:r>
              <a:rPr lang="en-US" sz="1000" u="none" strike="noStrike" dirty="0">
                <a:effectLst/>
                <a:latin typeface="Georgia"/>
                <a:cs typeface="Poppins"/>
              </a:rPr>
              <a:t> </a:t>
            </a:r>
            <a:r>
              <a:rPr lang="en-US" sz="1000" u="none" strike="noStrike" dirty="0" err="1">
                <a:effectLst/>
                <a:latin typeface="Georgia"/>
                <a:cs typeface="Poppins"/>
              </a:rPr>
              <a:t>farklılaştırmayı</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satışlarını</a:t>
            </a:r>
            <a:r>
              <a:rPr lang="en-US" sz="1000" u="none" strike="noStrike" dirty="0">
                <a:effectLst/>
                <a:latin typeface="Georgia"/>
                <a:cs typeface="Poppins"/>
              </a:rPr>
              <a:t> </a:t>
            </a:r>
            <a:r>
              <a:rPr lang="en-US" sz="1000" u="none" strike="noStrike" dirty="0" err="1">
                <a:effectLst/>
                <a:latin typeface="Georgia"/>
                <a:cs typeface="Poppins"/>
              </a:rPr>
              <a:t>artırmayı</a:t>
            </a:r>
            <a:r>
              <a:rPr lang="en-US" sz="1000" u="none" strike="noStrike" dirty="0">
                <a:effectLst/>
                <a:latin typeface="Georgia"/>
                <a:cs typeface="Poppins"/>
              </a:rPr>
              <a:t> </a:t>
            </a:r>
            <a:r>
              <a:rPr lang="en-US" sz="1000" u="none" strike="noStrike" dirty="0" err="1">
                <a:effectLst/>
                <a:latin typeface="Georgia"/>
                <a:cs typeface="Poppins"/>
              </a:rPr>
              <a:t>hedefliyor</a:t>
            </a:r>
            <a:r>
              <a:rPr lang="en-US" sz="1000" u="none" strike="noStrike" dirty="0">
                <a:effectLst/>
                <a:latin typeface="Georgia"/>
                <a:cs typeface="Poppins"/>
              </a:rPr>
              <a:t>. </a:t>
            </a:r>
            <a:r>
              <a:rPr lang="en-US" sz="1000" u="none" strike="noStrike" dirty="0" err="1">
                <a:effectLst/>
                <a:latin typeface="Georgia"/>
                <a:cs typeface="Poppins"/>
              </a:rPr>
              <a:t>Yıllar</a:t>
            </a:r>
            <a:r>
              <a:rPr lang="en-US" sz="1000" u="none" strike="noStrike" dirty="0">
                <a:effectLst/>
                <a:latin typeface="Georgia"/>
                <a:cs typeface="Poppins"/>
              </a:rPr>
              <a:t> </a:t>
            </a:r>
            <a:r>
              <a:rPr lang="en-US" sz="1000" u="none" strike="noStrike" dirty="0" err="1">
                <a:effectLst/>
                <a:latin typeface="Georgia"/>
                <a:cs typeface="Poppins"/>
              </a:rPr>
              <a:t>önce</a:t>
            </a:r>
            <a:r>
              <a:rPr lang="en-US" sz="1000" u="none" strike="noStrike" dirty="0">
                <a:effectLst/>
                <a:latin typeface="Georgia"/>
                <a:cs typeface="Poppins"/>
              </a:rPr>
              <a:t>, </a:t>
            </a:r>
            <a:r>
              <a:rPr lang="en-US" sz="1000" u="none" strike="noStrike" dirty="0" err="1">
                <a:effectLst/>
                <a:latin typeface="Georgia"/>
                <a:cs typeface="Poppins"/>
              </a:rPr>
              <a:t>denklem</a:t>
            </a:r>
            <a:r>
              <a:rPr lang="en-US" sz="1000" u="none" strike="noStrike" dirty="0">
                <a:effectLst/>
                <a:latin typeface="Georgia"/>
                <a:cs typeface="Poppins"/>
              </a:rPr>
              <a:t> </a:t>
            </a:r>
            <a:r>
              <a:rPr lang="en-US" sz="1000" u="none" strike="noStrike" dirty="0" err="1">
                <a:effectLst/>
                <a:latin typeface="Georgia"/>
                <a:cs typeface="Poppins"/>
              </a:rPr>
              <a:t>netti</a:t>
            </a:r>
            <a:r>
              <a:rPr lang="en-US" sz="1000" u="none" strike="noStrike" dirty="0">
                <a:effectLst/>
                <a:latin typeface="Georgia"/>
                <a:cs typeface="Poppins"/>
              </a:rPr>
              <a:t>: </a:t>
            </a:r>
            <a:r>
              <a:rPr lang="en-US" sz="1000" u="none" strike="noStrike" dirty="0" err="1">
                <a:effectLst/>
                <a:latin typeface="Georgia"/>
                <a:cs typeface="Poppins"/>
              </a:rPr>
              <a:t>Markanızı</a:t>
            </a:r>
            <a:r>
              <a:rPr lang="en-US" sz="1000" u="none" strike="noStrike" dirty="0">
                <a:effectLst/>
                <a:latin typeface="Georgia"/>
                <a:cs typeface="Poppins"/>
              </a:rPr>
              <a:t> </a:t>
            </a:r>
            <a:r>
              <a:rPr lang="en-US" sz="1000" u="none" strike="noStrike" dirty="0" err="1">
                <a:effectLst/>
                <a:latin typeface="Georgia"/>
                <a:cs typeface="Poppins"/>
              </a:rPr>
              <a:t>büyütmek</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tüketicilere</a:t>
            </a:r>
            <a:r>
              <a:rPr lang="en-US" sz="1000" u="none" strike="noStrike" dirty="0">
                <a:effectLst/>
                <a:latin typeface="Georgia"/>
                <a:cs typeface="Poppins"/>
              </a:rPr>
              <a:t> </a:t>
            </a:r>
            <a:r>
              <a:rPr lang="en-US" sz="1000" u="none" strike="noStrike" dirty="0" err="1">
                <a:effectLst/>
                <a:latin typeface="Georgia"/>
                <a:cs typeface="Poppins"/>
              </a:rPr>
              <a:t>ulaşmaya</a:t>
            </a:r>
            <a:r>
              <a:rPr lang="en-US" sz="1000" u="none" strike="noStrike" dirty="0">
                <a:effectLst/>
                <a:latin typeface="Georgia"/>
                <a:cs typeface="Poppins"/>
              </a:rPr>
              <a:t> </a:t>
            </a:r>
            <a:r>
              <a:rPr lang="en-US" sz="1000" u="none" strike="noStrike" dirty="0" err="1">
                <a:effectLst/>
                <a:latin typeface="Georgia"/>
                <a:cs typeface="Poppins"/>
              </a:rPr>
              <a:t>odaklanmalı</a:t>
            </a:r>
            <a:r>
              <a:rPr lang="en-US" sz="1000" u="none" strike="noStrike" dirty="0">
                <a:effectLst/>
                <a:latin typeface="Georgia"/>
                <a:cs typeface="Poppins"/>
              </a:rPr>
              <a:t>, </a:t>
            </a:r>
            <a:r>
              <a:rPr lang="en-US" sz="1000" u="none" strike="noStrike" dirty="0" err="1">
                <a:effectLst/>
                <a:latin typeface="Georgia"/>
                <a:cs typeface="Poppins"/>
              </a:rPr>
              <a:t>satın</a:t>
            </a:r>
            <a:r>
              <a:rPr lang="en-US" sz="1000" u="none" strike="noStrike" dirty="0">
                <a:effectLst/>
                <a:latin typeface="Georgia"/>
                <a:cs typeface="Poppins"/>
              </a:rPr>
              <a:t> alma </a:t>
            </a:r>
            <a:r>
              <a:rPr lang="en-US" sz="1000" u="none" strike="noStrike" dirty="0" err="1">
                <a:effectLst/>
                <a:latin typeface="Georgia"/>
                <a:cs typeface="Poppins"/>
              </a:rPr>
              <a:t>kararlarını</a:t>
            </a:r>
            <a:r>
              <a:rPr lang="en-US" sz="1000" u="none" strike="noStrike" dirty="0">
                <a:effectLst/>
                <a:latin typeface="Georgia"/>
                <a:cs typeface="Poppins"/>
              </a:rPr>
              <a:t> </a:t>
            </a:r>
            <a:r>
              <a:rPr lang="en-US" sz="1000" u="none" strike="noStrike" dirty="0" err="1">
                <a:effectLst/>
                <a:latin typeface="Georgia"/>
                <a:cs typeface="Poppins"/>
              </a:rPr>
              <a:t>etkilemek</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zihinsel</a:t>
            </a:r>
            <a:r>
              <a:rPr lang="en-US" sz="1000" u="none" strike="noStrike" dirty="0">
                <a:effectLst/>
                <a:latin typeface="Georgia"/>
                <a:cs typeface="Poppins"/>
              </a:rPr>
              <a:t> </a:t>
            </a:r>
            <a:r>
              <a:rPr lang="en-US" sz="1000" u="none" strike="noStrike" dirty="0" err="1">
                <a:effectLst/>
                <a:latin typeface="Georgia"/>
                <a:cs typeface="Poppins"/>
              </a:rPr>
              <a:t>erişim</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farklılaşmayı</a:t>
            </a:r>
            <a:r>
              <a:rPr lang="en-US" sz="1000" u="none" strike="noStrike" dirty="0">
                <a:effectLst/>
                <a:latin typeface="Georgia"/>
                <a:cs typeface="Poppins"/>
              </a:rPr>
              <a:t> </a:t>
            </a:r>
            <a:r>
              <a:rPr lang="en-US" sz="1000" u="none" strike="noStrike" dirty="0" err="1">
                <a:effectLst/>
                <a:latin typeface="Georgia"/>
                <a:cs typeface="Poppins"/>
              </a:rPr>
              <a:t>kullanmalısınız</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son </a:t>
            </a:r>
            <a:r>
              <a:rPr lang="en-US" sz="1000" u="none" strike="noStrike" dirty="0" err="1">
                <a:effectLst/>
                <a:latin typeface="Georgia"/>
                <a:cs typeface="Poppins"/>
              </a:rPr>
              <a:t>araştırmalar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pandemiden</a:t>
            </a:r>
            <a:r>
              <a:rPr lang="en-US" sz="1000" u="none" strike="noStrike" dirty="0">
                <a:effectLst/>
                <a:latin typeface="Georgia"/>
                <a:cs typeface="Poppins"/>
              </a:rPr>
              <a:t> </a:t>
            </a:r>
            <a:r>
              <a:rPr lang="en-US" sz="1000" u="none" strike="noStrike" dirty="0" err="1">
                <a:effectLst/>
                <a:latin typeface="Georgia"/>
                <a:cs typeface="Poppins"/>
              </a:rPr>
              <a:t>sonra</a:t>
            </a:r>
            <a:r>
              <a:rPr lang="en-US" sz="1000" u="none" strike="noStrike" dirty="0">
                <a:effectLst/>
                <a:latin typeface="Georgia"/>
                <a:cs typeface="Poppins"/>
              </a:rPr>
              <a:t> online </a:t>
            </a:r>
            <a:r>
              <a:rPr lang="en-US" sz="1000" u="none" strike="noStrike" dirty="0" err="1">
                <a:effectLst/>
                <a:latin typeface="Georgia"/>
                <a:cs typeface="Poppins"/>
              </a:rPr>
              <a:t>alışveriş</a:t>
            </a:r>
            <a:r>
              <a:rPr lang="en-US" sz="1000" u="none" strike="noStrike" dirty="0">
                <a:effectLst/>
                <a:latin typeface="Georgia"/>
                <a:cs typeface="Poppins"/>
              </a:rPr>
              <a:t> </a:t>
            </a:r>
            <a:r>
              <a:rPr lang="en-US" sz="1000" u="none" strike="noStrike" dirty="0" err="1">
                <a:effectLst/>
                <a:latin typeface="Georgia"/>
                <a:cs typeface="Poppins"/>
              </a:rPr>
              <a:t>kadar</a:t>
            </a:r>
            <a:r>
              <a:rPr lang="en-US" sz="1000" u="none" strike="noStrike" dirty="0">
                <a:effectLst/>
                <a:latin typeface="Georgia"/>
                <a:cs typeface="Poppins"/>
              </a:rPr>
              <a:t> </a:t>
            </a:r>
            <a:r>
              <a:rPr lang="en-US" sz="1000" u="none" strike="noStrike" dirty="0" err="1">
                <a:effectLst/>
                <a:latin typeface="Georgia"/>
                <a:cs typeface="Poppins"/>
              </a:rPr>
              <a:t>mağazada</a:t>
            </a:r>
            <a:r>
              <a:rPr lang="en-US" sz="1000" u="none" strike="noStrike" dirty="0">
                <a:effectLst/>
                <a:latin typeface="Georgia"/>
                <a:cs typeface="Poppins"/>
              </a:rPr>
              <a:t> </a:t>
            </a:r>
            <a:r>
              <a:rPr lang="en-US" sz="1000" u="none" strike="noStrike" dirty="0" err="1">
                <a:effectLst/>
                <a:latin typeface="Georgia"/>
                <a:cs typeface="Poppins"/>
              </a:rPr>
              <a:t>alışveriş</a:t>
            </a:r>
            <a:r>
              <a:rPr lang="en-US" sz="1000" u="none" strike="noStrike" dirty="0">
                <a:effectLst/>
                <a:latin typeface="Georgia"/>
                <a:cs typeface="Poppins"/>
              </a:rPr>
              <a:t> </a:t>
            </a:r>
            <a:r>
              <a:rPr lang="en-US" sz="1000" u="none" strike="noStrike" dirty="0" err="1">
                <a:effectLst/>
                <a:latin typeface="Georgia"/>
                <a:cs typeface="Poppins"/>
              </a:rPr>
              <a:t>yapmaya</a:t>
            </a:r>
            <a:r>
              <a:rPr lang="en-US" sz="1000" u="none" strike="noStrike" dirty="0">
                <a:effectLst/>
                <a:latin typeface="Georgia"/>
                <a:cs typeface="Poppins"/>
              </a:rPr>
              <a:t> da </a:t>
            </a:r>
            <a:r>
              <a:rPr lang="en-US" sz="1000" u="none" strike="noStrike" dirty="0" err="1">
                <a:effectLst/>
                <a:latin typeface="Georgia"/>
                <a:cs typeface="Poppins"/>
              </a:rPr>
              <a:t>rahat</a:t>
            </a:r>
            <a:r>
              <a:rPr lang="en-US" sz="1000" u="none" strike="noStrike" dirty="0">
                <a:effectLst/>
                <a:latin typeface="Georgia"/>
                <a:cs typeface="Poppins"/>
              </a:rPr>
              <a:t> </a:t>
            </a:r>
            <a:r>
              <a:rPr lang="en-US" sz="1000" u="none" strike="noStrike" dirty="0" err="1">
                <a:effectLst/>
                <a:latin typeface="Georgia"/>
                <a:cs typeface="Poppins"/>
              </a:rPr>
              <a:t>olan</a:t>
            </a:r>
            <a:r>
              <a:rPr lang="en-US" sz="1000" u="none" strike="noStrike" dirty="0">
                <a:effectLst/>
                <a:latin typeface="Georgia"/>
                <a:cs typeface="Poppins"/>
              </a:rPr>
              <a:t> </a:t>
            </a:r>
            <a:r>
              <a:rPr lang="en-US" sz="1000" u="none" strike="noStrike" dirty="0" err="1">
                <a:effectLst/>
                <a:latin typeface="Georgia"/>
                <a:cs typeface="Poppins"/>
              </a:rPr>
              <a:t>tüketici</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formüle</a:t>
            </a:r>
            <a:r>
              <a:rPr lang="en-US" sz="1000" u="none" strike="noStrike" dirty="0">
                <a:effectLst/>
                <a:latin typeface="Georgia"/>
                <a:cs typeface="Poppins"/>
              </a:rPr>
              <a:t> </a:t>
            </a:r>
            <a:r>
              <a:rPr lang="en-US" sz="1000" u="none" strike="noStrike" dirty="0" err="1">
                <a:effectLst/>
                <a:latin typeface="Georgia"/>
                <a:cs typeface="Poppins"/>
              </a:rPr>
              <a:t>bazı</a:t>
            </a:r>
            <a:r>
              <a:rPr lang="en-US" sz="1000" u="none" strike="noStrike" dirty="0">
                <a:effectLst/>
                <a:latin typeface="Georgia"/>
                <a:cs typeface="Poppins"/>
              </a:rPr>
              <a:t> </a:t>
            </a:r>
            <a:r>
              <a:rPr lang="en-US" sz="1000" u="none" strike="noStrike" dirty="0" err="1">
                <a:effectLst/>
                <a:latin typeface="Georgia"/>
                <a:cs typeface="Poppins"/>
              </a:rPr>
              <a:t>zorluklar</a:t>
            </a:r>
            <a:r>
              <a:rPr lang="en-US" sz="1000" u="none" strike="noStrike" dirty="0">
                <a:effectLst/>
                <a:latin typeface="Georgia"/>
                <a:cs typeface="Poppins"/>
              </a:rPr>
              <a:t> </a:t>
            </a:r>
            <a:r>
              <a:rPr lang="en-US" sz="1000" u="none" strike="noStrike" dirty="0" err="1">
                <a:effectLst/>
                <a:latin typeface="Georgia"/>
                <a:cs typeface="Poppins"/>
              </a:rPr>
              <a:t>getirdi</a:t>
            </a:r>
            <a:r>
              <a:rPr lang="en-US" sz="1000" u="none" strike="noStrike" dirty="0">
                <a:effectLst/>
                <a:latin typeface="Georgia"/>
                <a:cs typeface="Poppins"/>
              </a:rPr>
              <a:t>. Her </a:t>
            </a:r>
            <a:r>
              <a:rPr lang="en-US" sz="1000" u="none" strike="noStrike" dirty="0" err="1">
                <a:effectLst/>
                <a:latin typeface="Georgia"/>
                <a:cs typeface="Poppins"/>
              </a:rPr>
              <a:t>ulaşım</a:t>
            </a:r>
            <a:r>
              <a:rPr lang="en-US" sz="1000" u="none" strike="noStrike" dirty="0">
                <a:effectLst/>
                <a:latin typeface="Georgia"/>
                <a:cs typeface="Poppins"/>
              </a:rPr>
              <a:t> </a:t>
            </a:r>
            <a:r>
              <a:rPr lang="en-US" sz="1000" u="none" strike="noStrike" dirty="0" err="1">
                <a:effectLst/>
                <a:latin typeface="Georgia"/>
                <a:cs typeface="Poppins"/>
              </a:rPr>
              <a:t>eşit</a:t>
            </a:r>
            <a:r>
              <a:rPr lang="en-US" sz="1000" u="none" strike="noStrike" dirty="0">
                <a:effectLst/>
                <a:latin typeface="Georgia"/>
                <a:cs typeface="Poppins"/>
              </a:rPr>
              <a:t> </a:t>
            </a:r>
            <a:r>
              <a:rPr lang="en-US" sz="1000" u="none" strike="noStrike" dirty="0" err="1">
                <a:effectLst/>
                <a:latin typeface="Georgia"/>
                <a:cs typeface="Poppins"/>
              </a:rPr>
              <a:t>değildir</a:t>
            </a:r>
            <a:r>
              <a:rPr lang="en-US" sz="1000" u="none" strike="noStrike" dirty="0">
                <a:effectLst/>
                <a:latin typeface="Georgia"/>
                <a:cs typeface="Poppins"/>
              </a:rPr>
              <a:t>. Ve modern </a:t>
            </a:r>
            <a:r>
              <a:rPr lang="en-US" sz="1000" u="none" strike="noStrike" dirty="0" err="1">
                <a:effectLst/>
                <a:latin typeface="Georgia"/>
                <a:cs typeface="Poppins"/>
              </a:rPr>
              <a:t>satın</a:t>
            </a:r>
            <a:r>
              <a:rPr lang="en-US" sz="1000" u="none" strike="noStrike" dirty="0">
                <a:effectLst/>
                <a:latin typeface="Georgia"/>
                <a:cs typeface="Poppins"/>
              </a:rPr>
              <a:t> alma </a:t>
            </a:r>
            <a:r>
              <a:rPr lang="en-US" sz="1000" u="none" strike="noStrike" dirty="0" err="1">
                <a:effectLst/>
                <a:latin typeface="Georgia"/>
                <a:cs typeface="Poppins"/>
              </a:rPr>
              <a:t>yolculukları</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köklü</a:t>
            </a:r>
            <a:r>
              <a:rPr lang="en-US" sz="1000" u="none" strike="noStrike" dirty="0">
                <a:effectLst/>
                <a:latin typeface="Georgia"/>
                <a:cs typeface="Poppins"/>
              </a:rPr>
              <a:t> </a:t>
            </a:r>
            <a:r>
              <a:rPr lang="en-US" sz="1000" u="none" strike="noStrike" dirty="0" err="1">
                <a:effectLst/>
                <a:latin typeface="Georgia"/>
                <a:cs typeface="Poppins"/>
              </a:rPr>
              <a:t>markalar</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hem </a:t>
            </a:r>
            <a:r>
              <a:rPr lang="en-US" sz="1000" u="none" strike="noStrike" dirty="0" err="1">
                <a:effectLst/>
                <a:latin typeface="Georgia"/>
                <a:cs typeface="Poppins"/>
              </a:rPr>
              <a:t>avantajlar</a:t>
            </a:r>
            <a:r>
              <a:rPr lang="en-US" sz="1000" u="none" strike="noStrike" dirty="0">
                <a:effectLst/>
                <a:latin typeface="Georgia"/>
                <a:cs typeface="Poppins"/>
              </a:rPr>
              <a:t> hem de </a:t>
            </a:r>
            <a:r>
              <a:rPr lang="en-US" sz="1000" u="none" strike="noStrike" dirty="0" err="1">
                <a:effectLst/>
                <a:latin typeface="Georgia"/>
                <a:cs typeface="Poppins"/>
              </a:rPr>
              <a:t>engeller</a:t>
            </a:r>
            <a:r>
              <a:rPr lang="en-US" sz="1000" u="none" strike="noStrike" dirty="0">
                <a:effectLst/>
                <a:latin typeface="Georgia"/>
                <a:cs typeface="Poppins"/>
              </a:rPr>
              <a:t> </a:t>
            </a:r>
            <a:r>
              <a:rPr lang="en-US" sz="1000" u="none" strike="noStrike" dirty="0" err="1">
                <a:effectLst/>
                <a:latin typeface="Georgia"/>
                <a:cs typeface="Poppins"/>
              </a:rPr>
              <a:t>sunuyor</a:t>
            </a:r>
            <a:r>
              <a:rPr lang="en-US" sz="1000" u="none" strike="noStrike" dirty="0">
                <a:effectLst/>
                <a:latin typeface="Georgia"/>
                <a:cs typeface="Poppins"/>
              </a:rPr>
              <a:t>.</a:t>
            </a:r>
          </a:p>
        </p:txBody>
      </p:sp>
      <p:cxnSp>
        <p:nvCxnSpPr>
          <p:cNvPr id="2" name="Straight Connector 1">
            <a:extLst>
              <a:ext uri="{FF2B5EF4-FFF2-40B4-BE49-F238E27FC236}">
                <a16:creationId xmlns:a16="http://schemas.microsoft.com/office/drawing/2014/main" id="{06336511-F770-8A8E-F1CC-72889EA0C41D}"/>
              </a:ext>
            </a:extLst>
          </p:cNvPr>
          <p:cNvCxnSpPr>
            <a:cxnSpLocks/>
          </p:cNvCxnSpPr>
          <p:nvPr/>
        </p:nvCxnSpPr>
        <p:spPr>
          <a:xfrm>
            <a:off x="0" y="490497"/>
            <a:ext cx="533497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AE96D91-B7C6-31C9-B059-B7FE4AE0AF34}"/>
              </a:ext>
            </a:extLst>
          </p:cNvPr>
          <p:cNvSpPr txBox="1">
            <a:spLocks/>
          </p:cNvSpPr>
          <p:nvPr/>
        </p:nvSpPr>
        <p:spPr>
          <a:xfrm>
            <a:off x="495300" y="241591"/>
            <a:ext cx="4921210"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CPG</a:t>
            </a:r>
            <a:endParaRPr lang="en-US" sz="600" b="1" spc="40" dirty="0">
              <a:solidFill>
                <a:schemeClr val="accent6"/>
              </a:solidFill>
              <a:latin typeface="Poppins" pitchFamily="2" charset="77"/>
              <a:cs typeface="Poppins" pitchFamily="2" charset="77"/>
            </a:endParaRPr>
          </a:p>
        </p:txBody>
      </p:sp>
      <p:grpSp>
        <p:nvGrpSpPr>
          <p:cNvPr id="9" name="Group 8">
            <a:extLst>
              <a:ext uri="{FF2B5EF4-FFF2-40B4-BE49-F238E27FC236}">
                <a16:creationId xmlns:a16="http://schemas.microsoft.com/office/drawing/2014/main" id="{104EBE30-E669-19EF-D70C-8E4F2779F6FA}"/>
              </a:ext>
            </a:extLst>
          </p:cNvPr>
          <p:cNvGrpSpPr/>
          <p:nvPr/>
        </p:nvGrpSpPr>
        <p:grpSpPr>
          <a:xfrm>
            <a:off x="639656" y="9625500"/>
            <a:ext cx="2086652" cy="45719"/>
            <a:chOff x="4689784" y="9440214"/>
            <a:chExt cx="2042120" cy="45719"/>
          </a:xfrm>
        </p:grpSpPr>
        <p:sp>
          <p:nvSpPr>
            <p:cNvPr id="10" name="Rectangle 9">
              <a:extLst>
                <a:ext uri="{FF2B5EF4-FFF2-40B4-BE49-F238E27FC236}">
                  <a16:creationId xmlns:a16="http://schemas.microsoft.com/office/drawing/2014/main" id="{A178E86A-22DD-58A5-AD3B-A25012213A4A}"/>
                </a:ext>
              </a:extLst>
            </p:cNvPr>
            <p:cNvSpPr/>
            <p:nvPr/>
          </p:nvSpPr>
          <p:spPr>
            <a:xfrm>
              <a:off x="4689784" y="9440214"/>
              <a:ext cx="1021060" cy="457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8349D35-9D40-C7DA-C7BB-11DEDE0843FB}"/>
                </a:ext>
              </a:extLst>
            </p:cNvPr>
            <p:cNvSpPr/>
            <p:nvPr/>
          </p:nvSpPr>
          <p:spPr>
            <a:xfrm>
              <a:off x="5710844" y="9440214"/>
              <a:ext cx="1021060"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7EB26D17-61A4-0F5C-6D13-AEF6552BBE72}"/>
              </a:ext>
            </a:extLst>
          </p:cNvPr>
          <p:cNvSpPr txBox="1"/>
          <p:nvPr/>
        </p:nvSpPr>
        <p:spPr>
          <a:xfrm>
            <a:off x="-90152" y="7048072"/>
            <a:ext cx="1026243" cy="2554545"/>
          </a:xfrm>
          <a:prstGeom prst="rect">
            <a:avLst/>
          </a:prstGeom>
          <a:noFill/>
        </p:spPr>
        <p:txBody>
          <a:bodyPr wrap="none" rtlCol="0">
            <a:spAutoFit/>
          </a:bodyPr>
          <a:lstStyle/>
          <a:p>
            <a:r>
              <a:rPr lang="en-US" sz="16000" dirty="0">
                <a:solidFill>
                  <a:schemeClr val="accent1">
                    <a:alpha val="7713"/>
                  </a:schemeClr>
                </a:solidFill>
              </a:rPr>
              <a:t>“</a:t>
            </a:r>
          </a:p>
        </p:txBody>
      </p:sp>
      <p:grpSp>
        <p:nvGrpSpPr>
          <p:cNvPr id="13" name="Group 12">
            <a:extLst>
              <a:ext uri="{FF2B5EF4-FFF2-40B4-BE49-F238E27FC236}">
                <a16:creationId xmlns:a16="http://schemas.microsoft.com/office/drawing/2014/main" id="{16EFB6D5-32AB-FBFC-29F3-1B75258C202B}"/>
              </a:ext>
            </a:extLst>
          </p:cNvPr>
          <p:cNvGrpSpPr/>
          <p:nvPr/>
        </p:nvGrpSpPr>
        <p:grpSpPr>
          <a:xfrm>
            <a:off x="4062844" y="827338"/>
            <a:ext cx="3381846" cy="2768541"/>
            <a:chOff x="4062844" y="827338"/>
            <a:chExt cx="3381846" cy="2768541"/>
          </a:xfrm>
        </p:grpSpPr>
        <p:grpSp>
          <p:nvGrpSpPr>
            <p:cNvPr id="154" name="Group 153">
              <a:extLst>
                <a:ext uri="{FF2B5EF4-FFF2-40B4-BE49-F238E27FC236}">
                  <a16:creationId xmlns:a16="http://schemas.microsoft.com/office/drawing/2014/main" id="{661FB076-3FB8-5281-D496-6E1222A36442}"/>
                </a:ext>
              </a:extLst>
            </p:cNvPr>
            <p:cNvGrpSpPr/>
            <p:nvPr/>
          </p:nvGrpSpPr>
          <p:grpSpPr>
            <a:xfrm>
              <a:off x="4123773" y="880679"/>
              <a:ext cx="3258623" cy="2663618"/>
              <a:chOff x="3751782" y="618079"/>
              <a:chExt cx="3258623" cy="2663618"/>
            </a:xfrm>
          </p:grpSpPr>
          <p:grpSp>
            <p:nvGrpSpPr>
              <p:cNvPr id="76" name="Group 75">
                <a:extLst>
                  <a:ext uri="{FF2B5EF4-FFF2-40B4-BE49-F238E27FC236}">
                    <a16:creationId xmlns:a16="http://schemas.microsoft.com/office/drawing/2014/main" id="{F1F1BC0D-4DCA-CBF9-416A-825540FEBCEF}"/>
                  </a:ext>
                </a:extLst>
              </p:cNvPr>
              <p:cNvGrpSpPr/>
              <p:nvPr/>
            </p:nvGrpSpPr>
            <p:grpSpPr>
              <a:xfrm>
                <a:off x="3751782" y="618079"/>
                <a:ext cx="3258623" cy="2663618"/>
                <a:chOff x="8023033" y="4478009"/>
                <a:chExt cx="6132326" cy="5012572"/>
              </a:xfrm>
            </p:grpSpPr>
            <p:sp>
              <p:nvSpPr>
                <p:cNvPr id="77" name="Freeform 76">
                  <a:extLst>
                    <a:ext uri="{FF2B5EF4-FFF2-40B4-BE49-F238E27FC236}">
                      <a16:creationId xmlns:a16="http://schemas.microsoft.com/office/drawing/2014/main" id="{533FA0F2-795D-53BB-1A6C-B75936CEE3A3}"/>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5ABB7079-E4C8-E88D-82D1-C35D1A88FE87}"/>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FF692A1-B239-BE29-F92B-FAF4002B5EAB}"/>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A052B9A5-6C8C-B825-96E3-21FB8E619C18}"/>
                    </a:ext>
                  </a:extLst>
                </p:cNvPr>
                <p:cNvSpPr/>
                <p:nvPr/>
              </p:nvSpPr>
              <p:spPr>
                <a:xfrm>
                  <a:off x="11993754" y="5737523"/>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BEF25E32-4816-041B-65E8-1D0AB51F8BD5}"/>
                    </a:ext>
                  </a:extLst>
                </p:cNvPr>
                <p:cNvSpPr/>
                <p:nvPr/>
              </p:nvSpPr>
              <p:spPr>
                <a:xfrm>
                  <a:off x="12353441" y="573752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86" name="Freeform 85">
                  <a:extLst>
                    <a:ext uri="{FF2B5EF4-FFF2-40B4-BE49-F238E27FC236}">
                      <a16:creationId xmlns:a16="http://schemas.microsoft.com/office/drawing/2014/main" id="{2E58ED02-1630-2808-8F44-DA8B20B814EB}"/>
                    </a:ext>
                  </a:extLst>
                </p:cNvPr>
                <p:cNvSpPr/>
                <p:nvPr/>
              </p:nvSpPr>
              <p:spPr>
                <a:xfrm>
                  <a:off x="12353441" y="698071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2953268A-49E8-AEFE-6744-54B94F30B09B}"/>
                    </a:ext>
                  </a:extLst>
                </p:cNvPr>
                <p:cNvSpPr/>
                <p:nvPr/>
              </p:nvSpPr>
              <p:spPr>
                <a:xfrm>
                  <a:off x="13072813" y="5737523"/>
                  <a:ext cx="359687"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E512339E-D4F3-018A-DB3B-75FF38EDDB46}"/>
                    </a:ext>
                  </a:extLst>
                </p:cNvPr>
                <p:cNvSpPr/>
                <p:nvPr/>
              </p:nvSpPr>
              <p:spPr>
                <a:xfrm>
                  <a:off x="11993754" y="6359119"/>
                  <a:ext cx="359687"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71CD1BBD-E558-1F18-9EE4-3EAC4BF420C1}"/>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2BAEF1BC-42E1-DB0E-8FDE-4E0A737E4FDD}"/>
                    </a:ext>
                  </a:extLst>
                </p:cNvPr>
                <p:cNvSpPr/>
                <p:nvPr/>
              </p:nvSpPr>
              <p:spPr>
                <a:xfrm>
                  <a:off x="13072813" y="6980713"/>
                  <a:ext cx="359687"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C1D31674-348B-64AD-B3A3-9702858929F2}"/>
                    </a:ext>
                  </a:extLst>
                </p:cNvPr>
                <p:cNvSpPr/>
                <p:nvPr/>
              </p:nvSpPr>
              <p:spPr>
                <a:xfrm>
                  <a:off x="13432500" y="635911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EBA4D3EC-5771-8A83-654C-83851AB5B86B}"/>
                    </a:ext>
                  </a:extLst>
                </p:cNvPr>
                <p:cNvSpPr/>
                <p:nvPr/>
              </p:nvSpPr>
              <p:spPr>
                <a:xfrm>
                  <a:off x="8744860" y="5111203"/>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A4A05F20-8FDF-7FEC-9877-18B3B418DB80}"/>
                    </a:ext>
                  </a:extLst>
                </p:cNvPr>
                <p:cNvSpPr/>
                <p:nvPr/>
              </p:nvSpPr>
              <p:spPr>
                <a:xfrm>
                  <a:off x="9112109" y="6354391"/>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24C96078-BD99-DBA5-45B4-CA9D3EC6B99C}"/>
                    </a:ext>
                  </a:extLst>
                </p:cNvPr>
                <p:cNvSpPr/>
                <p:nvPr/>
              </p:nvSpPr>
              <p:spPr>
                <a:xfrm>
                  <a:off x="8743413" y="5732798"/>
                  <a:ext cx="359687"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4FD59553-967B-F27B-3A9A-221249DB0F3A}"/>
                    </a:ext>
                  </a:extLst>
                </p:cNvPr>
                <p:cNvSpPr/>
                <p:nvPr/>
              </p:nvSpPr>
              <p:spPr>
                <a:xfrm>
                  <a:off x="9831482"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576B4B39-5D20-345F-3D0D-49E255E0153B}"/>
                    </a:ext>
                  </a:extLst>
                </p:cNvPr>
                <p:cNvSpPr/>
                <p:nvPr/>
              </p:nvSpPr>
              <p:spPr>
                <a:xfrm>
                  <a:off x="9826905" y="6364247"/>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86B87B8A-9B15-9229-BA31-9C3B98658064}"/>
                    </a:ext>
                  </a:extLst>
                </p:cNvPr>
                <p:cNvSpPr/>
                <p:nvPr/>
              </p:nvSpPr>
              <p:spPr>
                <a:xfrm>
                  <a:off x="10186590" y="699041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C603A56A-3F74-8A17-7B14-D172E2E01123}"/>
                    </a:ext>
                  </a:extLst>
                </p:cNvPr>
                <p:cNvSpPr/>
                <p:nvPr/>
              </p:nvSpPr>
              <p:spPr>
                <a:xfrm>
                  <a:off x="10905962" y="6368822"/>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0BF42FB-90DE-649A-2237-B63EC2013FFA}"/>
                    </a:ext>
                  </a:extLst>
                </p:cNvPr>
                <p:cNvSpPr/>
                <p:nvPr/>
              </p:nvSpPr>
              <p:spPr>
                <a:xfrm>
                  <a:off x="10906876" y="6980713"/>
                  <a:ext cx="359687"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95E5743F-1EE0-1D77-9C38-1C25C90D0AD7}"/>
                    </a:ext>
                  </a:extLst>
                </p:cNvPr>
                <p:cNvSpPr/>
                <p:nvPr/>
              </p:nvSpPr>
              <p:spPr>
                <a:xfrm>
                  <a:off x="10905962" y="7610431"/>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25E49BE7-B88D-FF1B-5A4E-687936606B99}"/>
                    </a:ext>
                  </a:extLst>
                </p:cNvPr>
                <p:cNvSpPr/>
                <p:nvPr/>
              </p:nvSpPr>
              <p:spPr>
                <a:xfrm>
                  <a:off x="10186590" y="823643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192EDDF4-CD42-7127-0C82-DBBD81EB601E}"/>
                    </a:ext>
                  </a:extLst>
                </p:cNvPr>
                <p:cNvSpPr/>
                <p:nvPr/>
              </p:nvSpPr>
              <p:spPr>
                <a:xfrm>
                  <a:off x="9831482" y="4478009"/>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125" name="Freeform 124">
                  <a:extLst>
                    <a:ext uri="{FF2B5EF4-FFF2-40B4-BE49-F238E27FC236}">
                      <a16:creationId xmlns:a16="http://schemas.microsoft.com/office/drawing/2014/main" id="{320A6A2D-0884-019E-C54B-D60023769F77}"/>
                    </a:ext>
                  </a:extLst>
                </p:cNvPr>
                <p:cNvSpPr/>
                <p:nvPr/>
              </p:nvSpPr>
              <p:spPr>
                <a:xfrm>
                  <a:off x="11988591" y="5111203"/>
                  <a:ext cx="359687"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26" name="Freeform 125">
                  <a:extLst>
                    <a:ext uri="{FF2B5EF4-FFF2-40B4-BE49-F238E27FC236}">
                      <a16:creationId xmlns:a16="http://schemas.microsoft.com/office/drawing/2014/main" id="{318600E3-7855-3640-F237-DE3E2B7EA4B0}"/>
                    </a:ext>
                  </a:extLst>
                </p:cNvPr>
                <p:cNvSpPr/>
                <p:nvPr/>
              </p:nvSpPr>
              <p:spPr>
                <a:xfrm>
                  <a:off x="13074639" y="7610432"/>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35" name="Freeform 134">
                  <a:extLst>
                    <a:ext uri="{FF2B5EF4-FFF2-40B4-BE49-F238E27FC236}">
                      <a16:creationId xmlns:a16="http://schemas.microsoft.com/office/drawing/2014/main" id="{D2178E1A-5EFD-7B3A-056C-A06A23AADB3B}"/>
                    </a:ext>
                  </a:extLst>
                </p:cNvPr>
                <p:cNvSpPr/>
                <p:nvPr/>
              </p:nvSpPr>
              <p:spPr>
                <a:xfrm>
                  <a:off x="10906877" y="8230176"/>
                  <a:ext cx="359687"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37" name="Freeform 136">
                  <a:extLst>
                    <a:ext uri="{FF2B5EF4-FFF2-40B4-BE49-F238E27FC236}">
                      <a16:creationId xmlns:a16="http://schemas.microsoft.com/office/drawing/2014/main" id="{11C2E9E2-D43F-2517-B939-F538D29ABF8A}"/>
                    </a:ext>
                  </a:extLst>
                </p:cNvPr>
                <p:cNvSpPr/>
                <p:nvPr/>
              </p:nvSpPr>
              <p:spPr>
                <a:xfrm>
                  <a:off x="11265649" y="885169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39" name="Freeform 138">
                  <a:extLst>
                    <a:ext uri="{FF2B5EF4-FFF2-40B4-BE49-F238E27FC236}">
                      <a16:creationId xmlns:a16="http://schemas.microsoft.com/office/drawing/2014/main" id="{C21B2090-4C65-CC2A-1E61-B1BEB3CFDA89}"/>
                    </a:ext>
                  </a:extLst>
                </p:cNvPr>
                <p:cNvSpPr/>
                <p:nvPr/>
              </p:nvSpPr>
              <p:spPr>
                <a:xfrm>
                  <a:off x="9831482" y="8237538"/>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40" name="Freeform 139">
                  <a:extLst>
                    <a:ext uri="{FF2B5EF4-FFF2-40B4-BE49-F238E27FC236}">
                      <a16:creationId xmlns:a16="http://schemas.microsoft.com/office/drawing/2014/main" id="{75985EB7-00F2-C945-728C-3508900B5C91}"/>
                    </a:ext>
                  </a:extLst>
                </p:cNvPr>
                <p:cNvSpPr/>
                <p:nvPr/>
              </p:nvSpPr>
              <p:spPr>
                <a:xfrm>
                  <a:off x="9826905" y="8868987"/>
                  <a:ext cx="359687"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41" name="Freeform 140">
                  <a:extLst>
                    <a:ext uri="{FF2B5EF4-FFF2-40B4-BE49-F238E27FC236}">
                      <a16:creationId xmlns:a16="http://schemas.microsoft.com/office/drawing/2014/main" id="{4285A533-3716-D1AF-DEFA-63FA03E24831}"/>
                    </a:ext>
                  </a:extLst>
                </p:cNvPr>
                <p:cNvSpPr/>
                <p:nvPr/>
              </p:nvSpPr>
              <p:spPr>
                <a:xfrm>
                  <a:off x="9826905" y="7613238"/>
                  <a:ext cx="359687"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42" name="Freeform 141">
                  <a:extLst>
                    <a:ext uri="{FF2B5EF4-FFF2-40B4-BE49-F238E27FC236}">
                      <a16:creationId xmlns:a16="http://schemas.microsoft.com/office/drawing/2014/main" id="{A1F7A12D-65F3-4B66-A40B-4F579A9D38B4}"/>
                    </a:ext>
                  </a:extLst>
                </p:cNvPr>
                <p:cNvSpPr/>
                <p:nvPr/>
              </p:nvSpPr>
              <p:spPr>
                <a:xfrm>
                  <a:off x="12351524" y="82364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43" name="Freeform 142">
                  <a:extLst>
                    <a:ext uri="{FF2B5EF4-FFF2-40B4-BE49-F238E27FC236}">
                      <a16:creationId xmlns:a16="http://schemas.microsoft.com/office/drawing/2014/main" id="{071E5373-3491-3267-04B0-31CB83B399E3}"/>
                    </a:ext>
                  </a:extLst>
                </p:cNvPr>
                <p:cNvSpPr/>
                <p:nvPr/>
              </p:nvSpPr>
              <p:spPr>
                <a:xfrm>
                  <a:off x="13071810" y="8230176"/>
                  <a:ext cx="359687"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144" name="Freeform 143">
                  <a:extLst>
                    <a:ext uri="{FF2B5EF4-FFF2-40B4-BE49-F238E27FC236}">
                      <a16:creationId xmlns:a16="http://schemas.microsoft.com/office/drawing/2014/main" id="{F03E22BC-E0C4-A6E5-63AA-F812D00481F0}"/>
                    </a:ext>
                  </a:extLst>
                </p:cNvPr>
                <p:cNvSpPr/>
                <p:nvPr/>
              </p:nvSpPr>
              <p:spPr>
                <a:xfrm>
                  <a:off x="13435987" y="88516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145" name="Freeform 144">
                  <a:extLst>
                    <a:ext uri="{FF2B5EF4-FFF2-40B4-BE49-F238E27FC236}">
                      <a16:creationId xmlns:a16="http://schemas.microsoft.com/office/drawing/2014/main" id="{BC111160-E619-2C58-8AF4-E14B7676A67C}"/>
                    </a:ext>
                  </a:extLst>
                </p:cNvPr>
                <p:cNvSpPr/>
                <p:nvPr/>
              </p:nvSpPr>
              <p:spPr>
                <a:xfrm>
                  <a:off x="11993754" y="6979536"/>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146" name="Freeform 145">
                  <a:extLst>
                    <a:ext uri="{FF2B5EF4-FFF2-40B4-BE49-F238E27FC236}">
                      <a16:creationId xmlns:a16="http://schemas.microsoft.com/office/drawing/2014/main" id="{0A5CDC11-73F7-B186-D0A6-D6F5DF55E222}"/>
                    </a:ext>
                  </a:extLst>
                </p:cNvPr>
                <p:cNvSpPr/>
                <p:nvPr/>
              </p:nvSpPr>
              <p:spPr>
                <a:xfrm>
                  <a:off x="12353441" y="697953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bevel/>
                </a:ln>
              </p:spPr>
              <p:txBody>
                <a:bodyPr rtlCol="0" anchor="ctr"/>
                <a:lstStyle/>
                <a:p>
                  <a:endParaRPr lang="en-US" dirty="0"/>
                </a:p>
              </p:txBody>
            </p:sp>
            <p:sp>
              <p:nvSpPr>
                <p:cNvPr id="147" name="Freeform 146">
                  <a:extLst>
                    <a:ext uri="{FF2B5EF4-FFF2-40B4-BE49-F238E27FC236}">
                      <a16:creationId xmlns:a16="http://schemas.microsoft.com/office/drawing/2014/main" id="{5C22DC6C-48C5-1062-DCBE-26D33494776F}"/>
                    </a:ext>
                  </a:extLst>
                </p:cNvPr>
                <p:cNvSpPr/>
                <p:nvPr/>
              </p:nvSpPr>
              <p:spPr>
                <a:xfrm>
                  <a:off x="12353441" y="822272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148" name="Freeform 147">
                  <a:extLst>
                    <a:ext uri="{FF2B5EF4-FFF2-40B4-BE49-F238E27FC236}">
                      <a16:creationId xmlns:a16="http://schemas.microsoft.com/office/drawing/2014/main" id="{50E0F6CC-7A5C-E090-E422-00CFBB4AFEEC}"/>
                    </a:ext>
                  </a:extLst>
                </p:cNvPr>
                <p:cNvSpPr/>
                <p:nvPr/>
              </p:nvSpPr>
              <p:spPr>
                <a:xfrm>
                  <a:off x="13072813" y="6979536"/>
                  <a:ext cx="359687"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149" name="Freeform 148">
                  <a:extLst>
                    <a:ext uri="{FF2B5EF4-FFF2-40B4-BE49-F238E27FC236}">
                      <a16:creationId xmlns:a16="http://schemas.microsoft.com/office/drawing/2014/main" id="{40C06DB8-4414-F185-F2F5-4E76ED551E23}"/>
                    </a:ext>
                  </a:extLst>
                </p:cNvPr>
                <p:cNvSpPr/>
                <p:nvPr/>
              </p:nvSpPr>
              <p:spPr>
                <a:xfrm>
                  <a:off x="11993754" y="7601133"/>
                  <a:ext cx="359687"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150" name="Freeform 149">
                  <a:extLst>
                    <a:ext uri="{FF2B5EF4-FFF2-40B4-BE49-F238E27FC236}">
                      <a16:creationId xmlns:a16="http://schemas.microsoft.com/office/drawing/2014/main" id="{39B3B8DB-AEC5-2E3F-51B8-C4C60592AEA4}"/>
                    </a:ext>
                  </a:extLst>
                </p:cNvPr>
                <p:cNvSpPr/>
                <p:nvPr/>
              </p:nvSpPr>
              <p:spPr>
                <a:xfrm>
                  <a:off x="13072813" y="7601133"/>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151" name="Freeform 150">
                  <a:extLst>
                    <a:ext uri="{FF2B5EF4-FFF2-40B4-BE49-F238E27FC236}">
                      <a16:creationId xmlns:a16="http://schemas.microsoft.com/office/drawing/2014/main" id="{92794791-4F8E-CD41-5477-46F640BEE437}"/>
                    </a:ext>
                  </a:extLst>
                </p:cNvPr>
                <p:cNvSpPr/>
                <p:nvPr/>
              </p:nvSpPr>
              <p:spPr>
                <a:xfrm>
                  <a:off x="11265650" y="635614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52" name="Freeform 151">
                  <a:extLst>
                    <a:ext uri="{FF2B5EF4-FFF2-40B4-BE49-F238E27FC236}">
                      <a16:creationId xmlns:a16="http://schemas.microsoft.com/office/drawing/2014/main" id="{1F6C2E12-D4DE-EC3D-9126-D2E535585AE1}"/>
                    </a:ext>
                  </a:extLst>
                </p:cNvPr>
                <p:cNvSpPr/>
                <p:nvPr/>
              </p:nvSpPr>
              <p:spPr>
                <a:xfrm>
                  <a:off x="11385149" y="7563086"/>
                  <a:ext cx="499650" cy="86038"/>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153" name="Freeform 152">
                  <a:extLst>
                    <a:ext uri="{FF2B5EF4-FFF2-40B4-BE49-F238E27FC236}">
                      <a16:creationId xmlns:a16="http://schemas.microsoft.com/office/drawing/2014/main" id="{790BEB47-964A-78FC-2ABA-AE9D19E57459}"/>
                    </a:ext>
                  </a:extLst>
                </p:cNvPr>
                <p:cNvSpPr/>
                <p:nvPr/>
              </p:nvSpPr>
              <p:spPr>
                <a:xfrm>
                  <a:off x="11385149" y="7646129"/>
                  <a:ext cx="499650" cy="86038"/>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155" name="Freeform 154">
                  <a:extLst>
                    <a:ext uri="{FF2B5EF4-FFF2-40B4-BE49-F238E27FC236}">
                      <a16:creationId xmlns:a16="http://schemas.microsoft.com/office/drawing/2014/main" id="{7EE79A99-0E5C-7C38-B532-459981370D20}"/>
                    </a:ext>
                  </a:extLst>
                </p:cNvPr>
                <p:cNvSpPr/>
                <p:nvPr/>
              </p:nvSpPr>
              <p:spPr>
                <a:xfrm>
                  <a:off x="8023033" y="57327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grpSp>
          <p:sp>
            <p:nvSpPr>
              <p:cNvPr id="127" name="TextBox 126">
                <a:extLst>
                  <a:ext uri="{FF2B5EF4-FFF2-40B4-BE49-F238E27FC236}">
                    <a16:creationId xmlns:a16="http://schemas.microsoft.com/office/drawing/2014/main" id="{C5BA03E2-3DFD-D375-85B5-94A2E93DFCFA}"/>
                  </a:ext>
                </a:extLst>
              </p:cNvPr>
              <p:cNvSpPr txBox="1"/>
              <p:nvPr/>
            </p:nvSpPr>
            <p:spPr>
              <a:xfrm>
                <a:off x="4221372" y="1165307"/>
                <a:ext cx="602228" cy="212366"/>
              </a:xfrm>
              <a:prstGeom prst="rect">
                <a:avLst/>
              </a:prstGeom>
              <a:noFill/>
            </p:spPr>
            <p:txBody>
              <a:bodyPr wrap="square" lIns="0" tIns="0" rIns="0" bIns="0">
                <a:spAutoFit/>
              </a:bodyPr>
              <a:lstStyle/>
              <a:p>
                <a:pPr marL="0" algn="ctr">
                  <a:lnSpc>
                    <a:spcPct val="120000"/>
                  </a:lnSpc>
                  <a:defRPr/>
                </a:pP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Erişim</a:t>
                </a:r>
                <a:endPar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endParaRPr>
              </a:p>
            </p:txBody>
          </p:sp>
          <p:sp>
            <p:nvSpPr>
              <p:cNvPr id="128" name="TextBox 127">
                <a:extLst>
                  <a:ext uri="{FF2B5EF4-FFF2-40B4-BE49-F238E27FC236}">
                    <a16:creationId xmlns:a16="http://schemas.microsoft.com/office/drawing/2014/main" id="{97B3E4E1-0145-F603-AB1A-79C50B00EF15}"/>
                  </a:ext>
                </a:extLst>
              </p:cNvPr>
              <p:cNvSpPr txBox="1"/>
              <p:nvPr/>
            </p:nvSpPr>
            <p:spPr>
              <a:xfrm>
                <a:off x="4709870" y="1348606"/>
                <a:ext cx="770021" cy="430887"/>
              </a:xfrm>
              <a:prstGeom prst="rect">
                <a:avLst/>
              </a:prstGeom>
              <a:noFill/>
            </p:spPr>
            <p:txBody>
              <a:bodyPr wrap="square" lIns="0" tIns="0" rIns="0" bIns="0">
                <a:spAutoFit/>
              </a:bodyPr>
              <a:lstStyle/>
              <a:p>
                <a:pPr marL="0" algn="ctr">
                  <a:lnSpc>
                    <a:spcPct val="120000"/>
                  </a:lnSpc>
                  <a:defRPr/>
                </a:pP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Göze</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b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b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çarpma</a:t>
                </a:r>
                <a:endPar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endParaRPr>
              </a:p>
            </p:txBody>
          </p:sp>
          <p:sp>
            <p:nvSpPr>
              <p:cNvPr id="129" name="TextBox 128">
                <a:extLst>
                  <a:ext uri="{FF2B5EF4-FFF2-40B4-BE49-F238E27FC236}">
                    <a16:creationId xmlns:a16="http://schemas.microsoft.com/office/drawing/2014/main" id="{14B644E1-2F2E-E614-6783-253DD6C77118}"/>
                  </a:ext>
                </a:extLst>
              </p:cNvPr>
              <p:cNvSpPr txBox="1"/>
              <p:nvPr/>
            </p:nvSpPr>
            <p:spPr>
              <a:xfrm>
                <a:off x="5857502" y="2149749"/>
                <a:ext cx="770021" cy="212366"/>
              </a:xfrm>
              <a:prstGeom prst="rect">
                <a:avLst/>
              </a:prstGeom>
              <a:noFill/>
            </p:spPr>
            <p:txBody>
              <a:bodyPr wrap="square" lIns="0" tIns="0" rIns="0" bIns="0">
                <a:spAutoFit/>
              </a:bodyPr>
              <a:lstStyle/>
              <a:p>
                <a:pPr marL="0" algn="ctr">
                  <a:lnSpc>
                    <a:spcPct val="120000"/>
                  </a:lnSpc>
                  <a:defRPr/>
                </a:pP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Büyüme</a:t>
                </a:r>
                <a:endPar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endParaRPr>
              </a:p>
            </p:txBody>
          </p:sp>
        </p:grpSp>
        <p:sp>
          <p:nvSpPr>
            <p:cNvPr id="17" name="Oval 16">
              <a:extLst>
                <a:ext uri="{FF2B5EF4-FFF2-40B4-BE49-F238E27FC236}">
                  <a16:creationId xmlns:a16="http://schemas.microsoft.com/office/drawing/2014/main" id="{06E6B765-4C9F-A633-9239-4792FB53F29F}"/>
                </a:ext>
              </a:extLst>
            </p:cNvPr>
            <p:cNvSpPr/>
            <p:nvPr/>
          </p:nvSpPr>
          <p:spPr>
            <a:xfrm>
              <a:off x="5263661" y="3538369"/>
              <a:ext cx="57510" cy="57510"/>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21B375FF-C117-76A6-EFB9-457F26808F7E}"/>
                </a:ext>
              </a:extLst>
            </p:cNvPr>
            <p:cNvSpPr/>
            <p:nvPr/>
          </p:nvSpPr>
          <p:spPr>
            <a:xfrm>
              <a:off x="7387180" y="3174863"/>
              <a:ext cx="57510" cy="5751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6789529-56C9-17C9-F801-8FB48110FE3C}"/>
                </a:ext>
              </a:extLst>
            </p:cNvPr>
            <p:cNvSpPr/>
            <p:nvPr/>
          </p:nvSpPr>
          <p:spPr>
            <a:xfrm>
              <a:off x="5263807" y="827338"/>
              <a:ext cx="57510" cy="5751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D159F4D0-9C70-C9C6-FB82-A57E39440D64}"/>
                </a:ext>
              </a:extLst>
            </p:cNvPr>
            <p:cNvSpPr/>
            <p:nvPr/>
          </p:nvSpPr>
          <p:spPr>
            <a:xfrm>
              <a:off x="4062844" y="1519218"/>
              <a:ext cx="57510" cy="5751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36387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09132-142E-82D4-6F8F-F034E734D6DE}"/>
            </a:ext>
          </a:extLst>
        </p:cNvPr>
        <p:cNvGrpSpPr/>
        <p:nvPr/>
      </p:nvGrpSpPr>
      <p:grpSpPr>
        <a:xfrm>
          <a:off x="0" y="0"/>
          <a:ext cx="0" cy="0"/>
          <a:chOff x="0" y="0"/>
          <a:chExt cx="0" cy="0"/>
        </a:xfrm>
      </p:grpSpPr>
      <p:pic>
        <p:nvPicPr>
          <p:cNvPr id="17" name="Picture 16" descr="A graph of blue bars and a line&#10;&#10;Description automatically generated with medium confidence">
            <a:extLst>
              <a:ext uri="{FF2B5EF4-FFF2-40B4-BE49-F238E27FC236}">
                <a16:creationId xmlns:a16="http://schemas.microsoft.com/office/drawing/2014/main" id="{15ED4370-8B57-096D-EE99-5C3FF50AFF5A}"/>
              </a:ext>
            </a:extLst>
          </p:cNvPr>
          <p:cNvPicPr>
            <a:picLocks noChangeAspect="1"/>
          </p:cNvPicPr>
          <p:nvPr/>
        </p:nvPicPr>
        <p:blipFill>
          <a:blip r:embed="rId3"/>
          <a:stretch>
            <a:fillRect/>
          </a:stretch>
        </p:blipFill>
        <p:spPr>
          <a:xfrm>
            <a:off x="285750" y="1338263"/>
            <a:ext cx="7067550" cy="3519696"/>
          </a:xfrm>
          <a:prstGeom prst="rect">
            <a:avLst/>
          </a:prstGeom>
        </p:spPr>
      </p:pic>
      <p:sp>
        <p:nvSpPr>
          <p:cNvPr id="4" name="Slide Number Placeholder 3">
            <a:extLst>
              <a:ext uri="{FF2B5EF4-FFF2-40B4-BE49-F238E27FC236}">
                <a16:creationId xmlns:a16="http://schemas.microsoft.com/office/drawing/2014/main" id="{394FF88E-4354-3B18-8A38-A5937DC7C3B4}"/>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35</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11" name="TextBox 10">
            <a:extLst>
              <a:ext uri="{FF2B5EF4-FFF2-40B4-BE49-F238E27FC236}">
                <a16:creationId xmlns:a16="http://schemas.microsoft.com/office/drawing/2014/main" id="{04581C2B-C88B-D983-7706-59A13A705BB3}"/>
              </a:ext>
            </a:extLst>
          </p:cNvPr>
          <p:cNvSpPr txBox="1"/>
          <p:nvPr/>
        </p:nvSpPr>
        <p:spPr>
          <a:xfrm>
            <a:off x="1032095" y="1036849"/>
            <a:ext cx="5631256" cy="236603"/>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en-US" sz="1000" b="1" u="none" strike="noStrike" kern="1200" cap="none" spc="0" normalizeH="0" baseline="0" noProof="0" dirty="0" err="1">
                <a:ln>
                  <a:noFill/>
                </a:ln>
                <a:solidFill>
                  <a:srgbClr val="092656"/>
                </a:solidFill>
                <a:effectLst/>
                <a:uLnTx/>
                <a:uFillTx/>
                <a:latin typeface="Poppins ExtraBold"/>
                <a:cs typeface="Poppins ExtraBold"/>
              </a:rPr>
              <a:t>Gelir</a:t>
            </a:r>
            <a:r>
              <a:rPr kumimoji="0" lang="en-US" sz="1000" b="1" u="none" strike="noStrike" kern="1200" cap="none" spc="0" normalizeH="0" baseline="0" noProof="0" dirty="0">
                <a:ln>
                  <a:noFill/>
                </a:ln>
                <a:solidFill>
                  <a:srgbClr val="092656"/>
                </a:solidFill>
                <a:effectLst/>
                <a:uLnTx/>
                <a:uFillTx/>
                <a:latin typeface="Poppins ExtraBold"/>
                <a:cs typeface="Poppins ExtraBold"/>
              </a:rPr>
              <a:t> </a:t>
            </a:r>
            <a:r>
              <a:rPr kumimoji="0" lang="en-US" sz="1000" b="1" u="none" strike="noStrike" kern="1200" cap="none" spc="0" normalizeH="0" baseline="0" noProof="0" dirty="0" err="1">
                <a:ln>
                  <a:noFill/>
                </a:ln>
                <a:solidFill>
                  <a:srgbClr val="092656"/>
                </a:solidFill>
                <a:effectLst/>
                <a:uLnTx/>
                <a:uFillTx/>
                <a:latin typeface="Poppins ExtraBold"/>
                <a:cs typeface="Poppins ExtraBold"/>
              </a:rPr>
              <a:t>Yüzdesi</a:t>
            </a:r>
            <a:r>
              <a:rPr kumimoji="0" lang="en-US" sz="1000" b="1" u="none" strike="noStrike" kern="1200" cap="none" spc="0" normalizeH="0" baseline="0" noProof="0" dirty="0">
                <a:ln>
                  <a:noFill/>
                </a:ln>
                <a:solidFill>
                  <a:srgbClr val="092656"/>
                </a:solidFill>
                <a:effectLst/>
                <a:uLnTx/>
                <a:uFillTx/>
                <a:latin typeface="Poppins ExtraBold"/>
                <a:cs typeface="Poppins ExtraBold"/>
              </a:rPr>
              <a:t> </a:t>
            </a:r>
            <a:r>
              <a:rPr kumimoji="0" lang="en-US" sz="1000" b="1" u="none" strike="noStrike" kern="1200" cap="none" spc="0" normalizeH="0" baseline="0" noProof="0" dirty="0" err="1">
                <a:ln>
                  <a:noFill/>
                </a:ln>
                <a:solidFill>
                  <a:srgbClr val="092656"/>
                </a:solidFill>
                <a:effectLst/>
                <a:uLnTx/>
                <a:uFillTx/>
                <a:latin typeface="Poppins ExtraBold"/>
                <a:cs typeface="Poppins ExtraBold"/>
              </a:rPr>
              <a:t>Olarak</a:t>
            </a:r>
            <a:r>
              <a:rPr kumimoji="0" lang="en-US" sz="1000" b="1" u="none" strike="noStrike" kern="1200" cap="none" spc="0" normalizeH="0" baseline="0" noProof="0" dirty="0">
                <a:ln>
                  <a:noFill/>
                </a:ln>
                <a:solidFill>
                  <a:srgbClr val="092656"/>
                </a:solidFill>
                <a:effectLst/>
                <a:uLnTx/>
                <a:uFillTx/>
                <a:latin typeface="Poppins ExtraBold"/>
                <a:cs typeface="Poppins ExtraBold"/>
              </a:rPr>
              <a:t> CPG </a:t>
            </a:r>
            <a:r>
              <a:rPr kumimoji="0" lang="en-US" sz="1000" b="1" u="none" strike="noStrike" kern="1200" cap="none" spc="0" normalizeH="0" baseline="0" noProof="0" dirty="0" err="1">
                <a:ln>
                  <a:noFill/>
                </a:ln>
                <a:solidFill>
                  <a:srgbClr val="092656"/>
                </a:solidFill>
                <a:effectLst/>
                <a:uLnTx/>
                <a:uFillTx/>
                <a:latin typeface="Poppins ExtraBold"/>
                <a:cs typeface="Poppins ExtraBold"/>
              </a:rPr>
              <a:t>Reklamcılığı</a:t>
            </a:r>
            <a:endParaRPr kumimoji="0" lang="en-US" sz="1000" b="1" u="none" strike="noStrike" kern="1200" cap="none" spc="0" normalizeH="0" baseline="0" noProof="0" dirty="0">
              <a:ln>
                <a:noFill/>
              </a:ln>
              <a:solidFill>
                <a:srgbClr val="092656"/>
              </a:solidFill>
              <a:effectLst/>
              <a:uLnTx/>
              <a:uFillTx/>
              <a:latin typeface="Poppins ExtraBold"/>
              <a:cs typeface="Poppins ExtraBold"/>
            </a:endParaRPr>
          </a:p>
        </p:txBody>
      </p:sp>
      <p:sp>
        <p:nvSpPr>
          <p:cNvPr id="14" name="TextBox 13">
            <a:extLst>
              <a:ext uri="{FF2B5EF4-FFF2-40B4-BE49-F238E27FC236}">
                <a16:creationId xmlns:a16="http://schemas.microsoft.com/office/drawing/2014/main" id="{459A3EF1-FB2B-930F-70C6-09E15F9317B5}"/>
              </a:ext>
            </a:extLst>
          </p:cNvPr>
          <p:cNvSpPr txBox="1"/>
          <p:nvPr/>
        </p:nvSpPr>
        <p:spPr>
          <a:xfrm>
            <a:off x="652460" y="4590456"/>
            <a:ext cx="1833213" cy="192168"/>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GroupM </a:t>
            </a:r>
            <a:r>
              <a:rPr lang="en-US" sz="600" dirty="0" err="1">
                <a:solidFill>
                  <a:schemeClr val="bg1">
                    <a:lumMod val="75000"/>
                  </a:schemeClr>
                </a:solidFill>
                <a:latin typeface="Poppins"/>
                <a:cs typeface="Poppins"/>
              </a:rPr>
              <a:t>ve</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Şirket</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Başvuruları</a:t>
            </a:r>
            <a:endParaRPr lang="en-US" sz="600" dirty="0">
              <a:solidFill>
                <a:schemeClr val="bg1">
                  <a:lumMod val="75000"/>
                </a:schemeClr>
              </a:solidFill>
              <a:latin typeface="Poppins"/>
              <a:cs typeface="Poppins"/>
            </a:endParaRPr>
          </a:p>
        </p:txBody>
      </p:sp>
      <p:pic>
        <p:nvPicPr>
          <p:cNvPr id="5" name="Picture 4" descr="A blue and black logo&#10;&#10;Description automatically generated">
            <a:extLst>
              <a:ext uri="{FF2B5EF4-FFF2-40B4-BE49-F238E27FC236}">
                <a16:creationId xmlns:a16="http://schemas.microsoft.com/office/drawing/2014/main" id="{EB97B01F-1747-0487-ED0D-B32AFDEEAB8F}"/>
              </a:ext>
            </a:extLst>
          </p:cNvPr>
          <p:cNvPicPr>
            <a:picLocks noChangeAspect="1"/>
          </p:cNvPicPr>
          <p:nvPr/>
        </p:nvPicPr>
        <p:blipFill>
          <a:blip r:embed="rId4"/>
          <a:stretch>
            <a:fillRect/>
          </a:stretch>
        </p:blipFill>
        <p:spPr>
          <a:xfrm>
            <a:off x="6495276" y="332839"/>
            <a:ext cx="897530" cy="256235"/>
          </a:xfrm>
          <a:prstGeom prst="rect">
            <a:avLst/>
          </a:prstGeom>
        </p:spPr>
      </p:pic>
      <p:pic>
        <p:nvPicPr>
          <p:cNvPr id="7" name="Google Shape;429;p65" descr="GroupM_SingleColor_Logo_Navy_RGB.png">
            <a:extLst>
              <a:ext uri="{FF2B5EF4-FFF2-40B4-BE49-F238E27FC236}">
                <a16:creationId xmlns:a16="http://schemas.microsoft.com/office/drawing/2014/main" id="{7249C2FD-6B68-443D-0788-193B23794450}"/>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6071345" y="1100879"/>
            <a:ext cx="524147" cy="149845"/>
          </a:xfrm>
          <a:prstGeom prst="rect">
            <a:avLst/>
          </a:prstGeom>
          <a:noFill/>
          <a:ln>
            <a:noFill/>
          </a:ln>
        </p:spPr>
      </p:pic>
      <p:sp>
        <p:nvSpPr>
          <p:cNvPr id="2" name="Text Placeholder 1">
            <a:extLst>
              <a:ext uri="{FF2B5EF4-FFF2-40B4-BE49-F238E27FC236}">
                <a16:creationId xmlns:a16="http://schemas.microsoft.com/office/drawing/2014/main" id="{BA8BF487-C2D5-3538-5B75-F4AC39062F6C}"/>
              </a:ext>
            </a:extLst>
          </p:cNvPr>
          <p:cNvSpPr txBox="1">
            <a:spLocks/>
          </p:cNvSpPr>
          <p:nvPr/>
        </p:nvSpPr>
        <p:spPr>
          <a:xfrm>
            <a:off x="487952" y="4976476"/>
            <a:ext cx="6757791" cy="1117691"/>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pPr>
            <a:r>
              <a:rPr lang="en-US" sz="1300" u="none" strike="noStrike" dirty="0" err="1">
                <a:effectLst/>
                <a:latin typeface="Poppins Light"/>
                <a:cs typeface="Poppins Light"/>
              </a:rPr>
              <a:t>Kamuya</a:t>
            </a:r>
            <a:r>
              <a:rPr lang="en-US" sz="1300" u="none" strike="noStrike" dirty="0">
                <a:effectLst/>
                <a:latin typeface="Poppins Light"/>
                <a:cs typeface="Poppins Light"/>
              </a:rPr>
              <a:t> </a:t>
            </a:r>
            <a:r>
              <a:rPr lang="en-US" sz="1300" u="none" strike="noStrike" dirty="0" err="1">
                <a:effectLst/>
                <a:latin typeface="Poppins Light"/>
                <a:cs typeface="Poppins Light"/>
              </a:rPr>
              <a:t>ait</a:t>
            </a:r>
            <a:r>
              <a:rPr lang="en-US" sz="1300" u="none" strike="noStrike" dirty="0">
                <a:effectLst/>
                <a:latin typeface="Poppins Light"/>
                <a:cs typeface="Poppins Light"/>
              </a:rPr>
              <a:t> CPG </a:t>
            </a:r>
            <a:r>
              <a:rPr lang="en-US" sz="1300" u="none" strike="noStrike" dirty="0" err="1">
                <a:effectLst/>
                <a:latin typeface="Poppins Light"/>
                <a:cs typeface="Poppins Light"/>
              </a:rPr>
              <a:t>şirketlerinin</a:t>
            </a:r>
            <a:r>
              <a:rPr lang="en-US" sz="1300" u="none" strike="noStrike" dirty="0">
                <a:effectLst/>
                <a:latin typeface="Poppins Light"/>
                <a:cs typeface="Poppins Light"/>
              </a:rPr>
              <a:t> </a:t>
            </a:r>
            <a:r>
              <a:rPr lang="en-US" sz="1300" u="none" strike="noStrike" dirty="0" err="1">
                <a:effectLst/>
                <a:latin typeface="Poppins Light"/>
                <a:cs typeface="Poppins Light"/>
              </a:rPr>
              <a:t>grubumuzda</a:t>
            </a:r>
            <a:r>
              <a:rPr lang="en-US" sz="1300" u="none" strike="noStrike" dirty="0">
                <a:effectLst/>
                <a:latin typeface="Poppins Light"/>
                <a:cs typeface="Poppins Light"/>
              </a:rPr>
              <a:t>, </a:t>
            </a:r>
            <a:r>
              <a:rPr lang="en-US" sz="1300" u="none" strike="noStrike" dirty="0" err="1">
                <a:effectLst/>
                <a:latin typeface="Poppins Light"/>
                <a:cs typeface="Poppins Light"/>
              </a:rPr>
              <a:t>reklam</a:t>
            </a:r>
            <a:r>
              <a:rPr lang="en-US" sz="1300" u="none" strike="noStrike" dirty="0">
                <a:effectLst/>
                <a:latin typeface="Poppins Light"/>
                <a:cs typeface="Poppins Light"/>
              </a:rPr>
              <a:t> </a:t>
            </a:r>
            <a:r>
              <a:rPr lang="en-US" sz="1300" u="none" strike="noStrike" dirty="0" err="1">
                <a:effectLst/>
                <a:latin typeface="Poppins Light"/>
                <a:cs typeface="Poppins Light"/>
              </a:rPr>
              <a:t>harcamalarının</a:t>
            </a:r>
            <a:r>
              <a:rPr lang="en-US" sz="1300" u="none" strike="noStrike" dirty="0">
                <a:effectLst/>
                <a:latin typeface="Poppins Light"/>
                <a:cs typeface="Poppins Light"/>
              </a:rPr>
              <a:t> </a:t>
            </a:r>
            <a:r>
              <a:rPr lang="en-US" sz="1300" u="none" strike="noStrike" dirty="0" err="1">
                <a:effectLst/>
                <a:latin typeface="Poppins Light"/>
                <a:cs typeface="Poppins Light"/>
              </a:rPr>
              <a:t>gelir</a:t>
            </a:r>
            <a:r>
              <a:rPr lang="en-US" sz="1300" u="none" strike="noStrike" dirty="0">
                <a:effectLst/>
                <a:latin typeface="Poppins Light"/>
                <a:cs typeface="Poppins Light"/>
              </a:rPr>
              <a:t> </a:t>
            </a:r>
            <a:r>
              <a:rPr lang="en-US" sz="1300" u="none" strike="noStrike" dirty="0" err="1">
                <a:effectLst/>
                <a:latin typeface="Poppins Light"/>
                <a:cs typeface="Poppins Light"/>
              </a:rPr>
              <a:t>içindeki</a:t>
            </a:r>
            <a:r>
              <a:rPr lang="en-US" sz="1300" u="none" strike="noStrike" dirty="0">
                <a:effectLst/>
                <a:latin typeface="Poppins Light"/>
                <a:cs typeface="Poppins Light"/>
              </a:rPr>
              <a:t> </a:t>
            </a:r>
            <a:r>
              <a:rPr lang="en-US" sz="1300" u="none" strike="noStrike" dirty="0" err="1">
                <a:effectLst/>
                <a:latin typeface="Poppins Light"/>
                <a:cs typeface="Poppins Light"/>
              </a:rPr>
              <a:t>oranı</a:t>
            </a:r>
            <a:r>
              <a:rPr lang="en-US" sz="1300" u="none" strike="noStrike" dirty="0">
                <a:effectLst/>
                <a:latin typeface="Poppins Light"/>
                <a:cs typeface="Poppins Light"/>
              </a:rPr>
              <a:t>, </a:t>
            </a:r>
            <a:r>
              <a:rPr lang="en-US" sz="1300" u="none" strike="noStrike" dirty="0" err="1">
                <a:effectLst/>
                <a:latin typeface="Poppins Light"/>
                <a:cs typeface="Poppins Light"/>
              </a:rPr>
              <a:t>en</a:t>
            </a:r>
            <a:r>
              <a:rPr lang="en-US" sz="1300" u="none" strike="noStrike" dirty="0">
                <a:effectLst/>
                <a:latin typeface="Poppins Light"/>
                <a:cs typeface="Poppins Light"/>
              </a:rPr>
              <a:t> son </a:t>
            </a:r>
            <a:r>
              <a:rPr lang="en-US" sz="1300" u="none" strike="noStrike" dirty="0" err="1">
                <a:effectLst/>
                <a:latin typeface="Poppins Light"/>
                <a:cs typeface="Poppins Light"/>
              </a:rPr>
              <a:t>ekonomik</a:t>
            </a:r>
            <a:r>
              <a:rPr lang="en-US" sz="1300" u="none" strike="noStrike" dirty="0">
                <a:effectLst/>
                <a:latin typeface="Poppins Light"/>
                <a:cs typeface="Poppins Light"/>
              </a:rPr>
              <a:t> </a:t>
            </a:r>
            <a:r>
              <a:rPr lang="en-US" sz="1300" u="none" strike="noStrike" dirty="0" err="1">
                <a:effectLst/>
                <a:latin typeface="Poppins Light"/>
                <a:cs typeface="Poppins Light"/>
              </a:rPr>
              <a:t>yılda</a:t>
            </a:r>
            <a:r>
              <a:rPr lang="en-US" sz="1300" u="none" strike="noStrike" dirty="0">
                <a:effectLst/>
                <a:latin typeface="Poppins Light"/>
                <a:cs typeface="Poppins Light"/>
              </a:rPr>
              <a:t> (</a:t>
            </a:r>
            <a:r>
              <a:rPr lang="en-US" sz="1300" u="none" strike="noStrike" dirty="0" err="1">
                <a:effectLst/>
                <a:latin typeface="Poppins Light"/>
                <a:cs typeface="Poppins Light"/>
              </a:rPr>
              <a:t>Aralık</a:t>
            </a:r>
            <a:r>
              <a:rPr lang="en-US" sz="1300" u="none" strike="noStrike" dirty="0">
                <a:effectLst/>
                <a:latin typeface="Poppins Light"/>
                <a:cs typeface="Poppins Light"/>
              </a:rPr>
              <a:t> 2023 </a:t>
            </a:r>
            <a:r>
              <a:rPr lang="en-US" sz="1300" u="none" strike="noStrike" dirty="0" err="1">
                <a:effectLst/>
                <a:latin typeface="Poppins Light"/>
                <a:cs typeface="Poppins Light"/>
              </a:rPr>
              <a:t>ile</a:t>
            </a:r>
            <a:r>
              <a:rPr lang="en-US" sz="1300" u="none" strike="noStrike" dirty="0">
                <a:effectLst/>
                <a:latin typeface="Poppins Light"/>
                <a:cs typeface="Poppins Light"/>
              </a:rPr>
              <a:t> Haziran 2024 </a:t>
            </a:r>
            <a:r>
              <a:rPr lang="en-US" sz="1300" u="none" strike="noStrike" dirty="0" err="1">
                <a:effectLst/>
                <a:latin typeface="Poppins Light"/>
                <a:cs typeface="Poppins Light"/>
              </a:rPr>
              <a:t>arasında</a:t>
            </a:r>
            <a:r>
              <a:rPr lang="en-US" sz="1300" u="none" strike="noStrike" dirty="0">
                <a:effectLst/>
                <a:latin typeface="Poppins Light"/>
                <a:cs typeface="Poppins Light"/>
              </a:rPr>
              <a:t> </a:t>
            </a:r>
            <a:r>
              <a:rPr lang="en-US" sz="1300" u="none" strike="noStrike" dirty="0" err="1">
                <a:effectLst/>
                <a:latin typeface="Poppins Light"/>
                <a:cs typeface="Poppins Light"/>
              </a:rPr>
              <a:t>sona</a:t>
            </a:r>
            <a:r>
              <a:rPr lang="en-US" sz="1300" u="none" strike="noStrike" dirty="0">
                <a:effectLst/>
                <a:latin typeface="Poppins Light"/>
                <a:cs typeface="Poppins Light"/>
              </a:rPr>
              <a:t> </a:t>
            </a:r>
            <a:r>
              <a:rPr lang="en-US" sz="1300" u="none" strike="noStrike" dirty="0" err="1">
                <a:effectLst/>
                <a:latin typeface="Poppins Light"/>
                <a:cs typeface="Poppins Light"/>
              </a:rPr>
              <a:t>eren</a:t>
            </a:r>
            <a:r>
              <a:rPr lang="en-US" sz="1300" u="none" strike="noStrike" dirty="0">
                <a:effectLst/>
                <a:latin typeface="Poppins Light"/>
                <a:cs typeface="Poppins Light"/>
              </a:rPr>
              <a:t> </a:t>
            </a:r>
            <a:r>
              <a:rPr lang="en-US" sz="1300" u="none" strike="noStrike" dirty="0" err="1">
                <a:effectLst/>
                <a:latin typeface="Poppins Light"/>
                <a:cs typeface="Poppins Light"/>
              </a:rPr>
              <a:t>dönemde</a:t>
            </a:r>
            <a:r>
              <a:rPr lang="en-US" sz="1300" u="none" strike="noStrike" dirty="0">
                <a:effectLst/>
                <a:latin typeface="Poppins Light"/>
                <a:cs typeface="Poppins Light"/>
              </a:rPr>
              <a:t>) 0,6 </a:t>
            </a:r>
            <a:r>
              <a:rPr lang="en-US" sz="1300" u="none" strike="noStrike" dirty="0" err="1">
                <a:effectLst/>
                <a:latin typeface="Poppins Light"/>
                <a:cs typeface="Poppins Light"/>
              </a:rPr>
              <a:t>puan</a:t>
            </a:r>
            <a:r>
              <a:rPr lang="en-US" sz="1300" u="none" strike="noStrike" dirty="0">
                <a:effectLst/>
                <a:latin typeface="Poppins Light"/>
                <a:cs typeface="Poppins Light"/>
              </a:rPr>
              <a:t> </a:t>
            </a:r>
            <a:r>
              <a:rPr lang="en-US" sz="1300" u="none" strike="noStrike" dirty="0" err="1">
                <a:effectLst/>
                <a:latin typeface="Poppins Light"/>
                <a:cs typeface="Poppins Light"/>
              </a:rPr>
              <a:t>arttı</a:t>
            </a:r>
            <a:r>
              <a:rPr lang="en-US" sz="1300" u="none" strike="noStrike" dirty="0">
                <a:effectLst/>
                <a:latin typeface="Poppins Light"/>
                <a:cs typeface="Poppins Light"/>
              </a:rPr>
              <a:t>. </a:t>
            </a:r>
            <a:r>
              <a:rPr lang="en-US" sz="1300" u="none" strike="noStrike" dirty="0" err="1">
                <a:effectLst/>
                <a:latin typeface="Poppins Light"/>
                <a:cs typeface="Poppins Light"/>
              </a:rPr>
              <a:t>Gıda</a:t>
            </a:r>
            <a:r>
              <a:rPr lang="en-US" sz="1300" u="none" strike="noStrike" dirty="0">
                <a:effectLst/>
                <a:latin typeface="Poppins Light"/>
                <a:cs typeface="Poppins Light"/>
              </a:rPr>
              <a:t> </a:t>
            </a:r>
            <a:r>
              <a:rPr lang="en-US" sz="1300" u="none" strike="noStrike" dirty="0" err="1">
                <a:effectLst/>
                <a:latin typeface="Poppins Light"/>
                <a:cs typeface="Poppins Light"/>
              </a:rPr>
              <a:t>ve</a:t>
            </a:r>
            <a:r>
              <a:rPr lang="en-US" sz="1300" u="none" strike="noStrike" dirty="0">
                <a:effectLst/>
                <a:latin typeface="Poppins Light"/>
                <a:cs typeface="Poppins Light"/>
              </a:rPr>
              <a:t> </a:t>
            </a:r>
            <a:r>
              <a:rPr lang="en-US" sz="1300" u="none" strike="noStrike" dirty="0" err="1">
                <a:effectLst/>
                <a:latin typeface="Poppins Light"/>
                <a:cs typeface="Poppins Light"/>
              </a:rPr>
              <a:t>içecek</a:t>
            </a:r>
            <a:r>
              <a:rPr lang="en-US" sz="1300" u="none" strike="noStrike" dirty="0">
                <a:effectLst/>
                <a:latin typeface="Poppins Light"/>
                <a:cs typeface="Poppins Light"/>
              </a:rPr>
              <a:t> </a:t>
            </a:r>
            <a:r>
              <a:rPr lang="en-US" sz="1300" u="none" strike="noStrike" dirty="0" err="1">
                <a:effectLst/>
                <a:latin typeface="Poppins Light"/>
                <a:cs typeface="Poppins Light"/>
              </a:rPr>
              <a:t>reklamcılarının</a:t>
            </a:r>
            <a:r>
              <a:rPr lang="en-US" sz="1300" u="none" strike="noStrike" dirty="0">
                <a:effectLst/>
                <a:latin typeface="Poppins Light"/>
                <a:cs typeface="Poppins Light"/>
              </a:rPr>
              <a:t> </a:t>
            </a:r>
            <a:r>
              <a:rPr lang="en-US" sz="1300" u="none" strike="noStrike" dirty="0" err="1">
                <a:effectLst/>
                <a:latin typeface="Poppins Light"/>
                <a:cs typeface="Poppins Light"/>
              </a:rPr>
              <a:t>yanı</a:t>
            </a:r>
            <a:r>
              <a:rPr lang="en-US" sz="1300" u="none" strike="noStrike" dirty="0">
                <a:effectLst/>
                <a:latin typeface="Poppins Light"/>
                <a:cs typeface="Poppins Light"/>
              </a:rPr>
              <a:t> </a:t>
            </a:r>
            <a:r>
              <a:rPr lang="en-US" sz="1300" u="none" strike="noStrike" dirty="0" err="1">
                <a:effectLst/>
                <a:latin typeface="Poppins Light"/>
                <a:cs typeface="Poppins Light"/>
              </a:rPr>
              <a:t>sıra</a:t>
            </a:r>
            <a:r>
              <a:rPr lang="en-US" sz="1300" u="none" strike="noStrike" dirty="0">
                <a:effectLst/>
                <a:latin typeface="Poppins Light"/>
                <a:cs typeface="Poppins Light"/>
              </a:rPr>
              <a:t> </a:t>
            </a:r>
            <a:r>
              <a:rPr lang="en-US" sz="1300" u="none" strike="noStrike" dirty="0" err="1">
                <a:effectLst/>
                <a:latin typeface="Poppins Light"/>
                <a:cs typeface="Poppins Light"/>
              </a:rPr>
              <a:t>kişisel</a:t>
            </a:r>
            <a:r>
              <a:rPr lang="en-US" sz="1300" u="none" strike="noStrike" dirty="0">
                <a:effectLst/>
                <a:latin typeface="Poppins Light"/>
                <a:cs typeface="Poppins Light"/>
              </a:rPr>
              <a:t> </a:t>
            </a:r>
            <a:r>
              <a:rPr lang="en-US" sz="1300" u="none" strike="noStrike" dirty="0" err="1">
                <a:effectLst/>
                <a:latin typeface="Poppins Light"/>
                <a:cs typeface="Poppins Light"/>
              </a:rPr>
              <a:t>bakım</a:t>
            </a:r>
            <a:r>
              <a:rPr lang="en-US" sz="1300" u="none" strike="noStrike" dirty="0">
                <a:effectLst/>
                <a:latin typeface="Poppins Light"/>
                <a:cs typeface="Poppins Light"/>
              </a:rPr>
              <a:t>, </a:t>
            </a:r>
            <a:r>
              <a:rPr lang="en-US" sz="1300" u="none" strike="noStrike" dirty="0" err="1">
                <a:effectLst/>
                <a:latin typeface="Poppins Light"/>
                <a:cs typeface="Poppins Light"/>
              </a:rPr>
              <a:t>ev</a:t>
            </a:r>
            <a:r>
              <a:rPr lang="en-US" sz="1300" u="none" strike="noStrike" dirty="0">
                <a:effectLst/>
                <a:latin typeface="Poppins Light"/>
                <a:cs typeface="Poppins Light"/>
              </a:rPr>
              <a:t> </a:t>
            </a:r>
            <a:r>
              <a:rPr lang="en-US" sz="1300" u="none" strike="noStrike" dirty="0" err="1">
                <a:effectLst/>
                <a:latin typeface="Poppins Light"/>
                <a:cs typeface="Poppins Light"/>
              </a:rPr>
              <a:t>bakım</a:t>
            </a:r>
            <a:r>
              <a:rPr lang="en-US" sz="1300" u="none" strike="noStrike" dirty="0">
                <a:effectLst/>
                <a:latin typeface="Poppins Light"/>
                <a:cs typeface="Poppins Light"/>
              </a:rPr>
              <a:t> </a:t>
            </a:r>
            <a:r>
              <a:rPr lang="en-US" sz="1300" u="none" strike="noStrike" dirty="0" err="1">
                <a:effectLst/>
                <a:latin typeface="Poppins Light"/>
                <a:cs typeface="Poppins Light"/>
              </a:rPr>
              <a:t>ve</a:t>
            </a:r>
            <a:r>
              <a:rPr lang="en-US" sz="1300" u="none" strike="noStrike" dirty="0">
                <a:effectLst/>
                <a:latin typeface="Poppins Light"/>
                <a:cs typeface="Poppins Light"/>
              </a:rPr>
              <a:t> </a:t>
            </a:r>
            <a:r>
              <a:rPr lang="en-US" sz="1300" u="none" strike="noStrike" dirty="0" err="1">
                <a:effectLst/>
                <a:latin typeface="Poppins Light"/>
                <a:cs typeface="Poppins Light"/>
              </a:rPr>
              <a:t>evcil</a:t>
            </a:r>
            <a:r>
              <a:rPr lang="en-US" sz="1300" u="none" strike="noStrike" dirty="0">
                <a:effectLst/>
                <a:latin typeface="Poppins Light"/>
                <a:cs typeface="Poppins Light"/>
              </a:rPr>
              <a:t> </a:t>
            </a:r>
            <a:r>
              <a:rPr lang="en-US" sz="1300" u="none" strike="noStrike" dirty="0" err="1">
                <a:effectLst/>
                <a:latin typeface="Poppins Light"/>
                <a:cs typeface="Poppins Light"/>
              </a:rPr>
              <a:t>hayvan</a:t>
            </a:r>
            <a:r>
              <a:rPr lang="en-US" sz="1300" u="none" strike="noStrike" dirty="0">
                <a:effectLst/>
                <a:latin typeface="Poppins Light"/>
                <a:cs typeface="Poppins Light"/>
              </a:rPr>
              <a:t> </a:t>
            </a:r>
            <a:r>
              <a:rPr lang="en-US" sz="1300" u="none" strike="noStrike" dirty="0" err="1">
                <a:effectLst/>
                <a:latin typeface="Poppins Light"/>
                <a:cs typeface="Poppins Light"/>
              </a:rPr>
              <a:t>bakımını</a:t>
            </a:r>
            <a:r>
              <a:rPr lang="en-US" sz="1300" u="none" strike="noStrike" dirty="0">
                <a:effectLst/>
                <a:latin typeface="Poppins Light"/>
                <a:cs typeface="Poppins Light"/>
              </a:rPr>
              <a:t> da </a:t>
            </a:r>
            <a:r>
              <a:rPr lang="en-US" sz="1300" u="none" strike="noStrike" dirty="0" err="1">
                <a:effectLst/>
                <a:latin typeface="Poppins Light"/>
                <a:cs typeface="Poppins Light"/>
              </a:rPr>
              <a:t>kapsayan</a:t>
            </a:r>
            <a:r>
              <a:rPr lang="en-US" sz="1300" u="none" strike="noStrike" dirty="0">
                <a:effectLst/>
                <a:latin typeface="Poppins Light"/>
                <a:cs typeface="Poppins Light"/>
              </a:rPr>
              <a:t> </a:t>
            </a:r>
            <a:r>
              <a:rPr lang="en-US" sz="1300" u="none" strike="noStrike" dirty="0" err="1">
                <a:effectLst/>
                <a:latin typeface="Poppins Light"/>
                <a:cs typeface="Poppins Light"/>
              </a:rPr>
              <a:t>bu</a:t>
            </a:r>
            <a:r>
              <a:rPr lang="en-US" sz="1300" u="none" strike="noStrike" dirty="0">
                <a:effectLst/>
                <a:latin typeface="Poppins Light"/>
                <a:cs typeface="Poppins Light"/>
              </a:rPr>
              <a:t> </a:t>
            </a:r>
            <a:r>
              <a:rPr lang="en-US" sz="1300" u="none" strike="noStrike" dirty="0" err="1">
                <a:effectLst/>
                <a:latin typeface="Poppins Light"/>
                <a:cs typeface="Poppins Light"/>
              </a:rPr>
              <a:t>kategori</a:t>
            </a:r>
            <a:r>
              <a:rPr lang="en-US" sz="1300" u="none" strike="noStrike" dirty="0">
                <a:effectLst/>
                <a:latin typeface="Poppins Light"/>
                <a:cs typeface="Poppins Light"/>
              </a:rPr>
              <a:t>, </a:t>
            </a:r>
            <a:r>
              <a:rPr lang="en-US" sz="1300" u="none" strike="noStrike" dirty="0" err="1">
                <a:effectLst/>
                <a:latin typeface="Poppins Light"/>
                <a:cs typeface="Poppins Light"/>
              </a:rPr>
              <a:t>küresel</a:t>
            </a:r>
            <a:r>
              <a:rPr lang="en-US" sz="1300" u="none" strike="noStrike" dirty="0">
                <a:effectLst/>
                <a:latin typeface="Poppins Light"/>
                <a:cs typeface="Poppins Light"/>
              </a:rPr>
              <a:t> </a:t>
            </a:r>
            <a:r>
              <a:rPr lang="en-US" sz="1300" u="none" strike="noStrike" dirty="0" err="1">
                <a:effectLst/>
                <a:latin typeface="Poppins Light"/>
                <a:cs typeface="Poppins Light"/>
              </a:rPr>
              <a:t>reklam</a:t>
            </a:r>
            <a:r>
              <a:rPr lang="en-US" sz="1300" u="none" strike="noStrike" dirty="0">
                <a:effectLst/>
                <a:latin typeface="Poppins Light"/>
                <a:cs typeface="Poppins Light"/>
              </a:rPr>
              <a:t> </a:t>
            </a:r>
            <a:r>
              <a:rPr lang="en-US" sz="1300" u="none" strike="noStrike" dirty="0" err="1">
                <a:effectLst/>
                <a:latin typeface="Poppins Light"/>
                <a:cs typeface="Poppins Light"/>
              </a:rPr>
              <a:t>gelirine</a:t>
            </a:r>
            <a:r>
              <a:rPr lang="en-US" sz="1300" u="none" strike="noStrike" dirty="0">
                <a:effectLst/>
                <a:latin typeface="Poppins Light"/>
                <a:cs typeface="Poppins Light"/>
              </a:rPr>
              <a:t> </a:t>
            </a:r>
            <a:r>
              <a:rPr lang="en-US" sz="1300" u="none" strike="noStrike" dirty="0" err="1">
                <a:effectLst/>
                <a:latin typeface="Poppins Light"/>
                <a:cs typeface="Poppins Light"/>
              </a:rPr>
              <a:t>en</a:t>
            </a:r>
            <a:r>
              <a:rPr lang="en-US" sz="1300" u="none" strike="noStrike" dirty="0">
                <a:effectLst/>
                <a:latin typeface="Poppins Light"/>
                <a:cs typeface="Poppins Light"/>
              </a:rPr>
              <a:t> </a:t>
            </a:r>
            <a:r>
              <a:rPr lang="en-US" sz="1300" u="none" strike="noStrike" dirty="0" err="1">
                <a:effectLst/>
                <a:latin typeface="Poppins Light"/>
                <a:cs typeface="Poppins Light"/>
              </a:rPr>
              <a:t>büyük</a:t>
            </a:r>
            <a:r>
              <a:rPr lang="en-US" sz="1300" u="none" strike="noStrike" dirty="0">
                <a:effectLst/>
                <a:latin typeface="Poppins Light"/>
                <a:cs typeface="Poppins Light"/>
              </a:rPr>
              <a:t> </a:t>
            </a:r>
            <a:r>
              <a:rPr lang="en-US" sz="1300" u="none" strike="noStrike" dirty="0" err="1">
                <a:effectLst/>
                <a:latin typeface="Poppins Light"/>
                <a:cs typeface="Poppins Light"/>
              </a:rPr>
              <a:t>katkıyı</a:t>
            </a:r>
            <a:r>
              <a:rPr lang="en-US" sz="1300" u="none" strike="noStrike" dirty="0">
                <a:effectLst/>
                <a:latin typeface="Poppins Light"/>
                <a:cs typeface="Poppins Light"/>
              </a:rPr>
              <a:t> </a:t>
            </a:r>
            <a:r>
              <a:rPr lang="en-US" sz="1300" u="none" strike="noStrike" dirty="0" err="1">
                <a:effectLst/>
                <a:latin typeface="Poppins Light"/>
                <a:cs typeface="Poppins Light"/>
              </a:rPr>
              <a:t>yapan</a:t>
            </a:r>
            <a:r>
              <a:rPr lang="en-US" sz="1300" u="none" strike="noStrike" dirty="0">
                <a:effectLst/>
                <a:latin typeface="Poppins Light"/>
                <a:cs typeface="Poppins Light"/>
              </a:rPr>
              <a:t> </a:t>
            </a:r>
            <a:r>
              <a:rPr lang="en-US" sz="1300" u="none" strike="noStrike" dirty="0" err="1">
                <a:effectLst/>
                <a:latin typeface="Poppins Light"/>
                <a:cs typeface="Poppins Light"/>
              </a:rPr>
              <a:t>alandır</a:t>
            </a:r>
            <a:r>
              <a:rPr lang="en-US" sz="1300" u="none" strike="noStrike" dirty="0">
                <a:effectLst/>
                <a:latin typeface="Poppins Light"/>
                <a:cs typeface="Poppins Light"/>
              </a:rPr>
              <a:t>.</a:t>
            </a:r>
            <a:endParaRPr lang="en-US" sz="1300" u="none" strike="noStrike" dirty="0">
              <a:effectLst/>
              <a:highlight>
                <a:srgbClr val="FFFF00"/>
              </a:highlight>
              <a:latin typeface="Poppins Light"/>
              <a:cs typeface="Poppins Light"/>
            </a:endParaRPr>
          </a:p>
        </p:txBody>
      </p:sp>
      <p:sp>
        <p:nvSpPr>
          <p:cNvPr id="19" name="TextBox 18">
            <a:extLst>
              <a:ext uri="{FF2B5EF4-FFF2-40B4-BE49-F238E27FC236}">
                <a16:creationId xmlns:a16="http://schemas.microsoft.com/office/drawing/2014/main" id="{8AB0D1C1-5439-EAA2-88B0-3C8F58FED2F4}"/>
              </a:ext>
            </a:extLst>
          </p:cNvPr>
          <p:cNvSpPr txBox="1"/>
          <p:nvPr/>
        </p:nvSpPr>
        <p:spPr>
          <a:xfrm>
            <a:off x="1314489" y="6410939"/>
            <a:ext cx="5143500" cy="236603"/>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CPG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Bileşik</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Segment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Büyümesi</a:t>
            </a:r>
            <a:endPar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endParaRPr>
          </a:p>
        </p:txBody>
      </p:sp>
      <p:pic>
        <p:nvPicPr>
          <p:cNvPr id="20" name="Google Shape;429;p65" descr="GroupM_SingleColor_Logo_Navy_RGB.png">
            <a:extLst>
              <a:ext uri="{FF2B5EF4-FFF2-40B4-BE49-F238E27FC236}">
                <a16:creationId xmlns:a16="http://schemas.microsoft.com/office/drawing/2014/main" id="{A06A9C9E-E8B1-60F8-B247-D04940F630FE}"/>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6115550" y="6552693"/>
            <a:ext cx="524147" cy="149845"/>
          </a:xfrm>
          <a:prstGeom prst="rect">
            <a:avLst/>
          </a:prstGeom>
          <a:noFill/>
          <a:ln>
            <a:noFill/>
          </a:ln>
        </p:spPr>
      </p:pic>
      <p:cxnSp>
        <p:nvCxnSpPr>
          <p:cNvPr id="3" name="Straight Connector 2">
            <a:extLst>
              <a:ext uri="{FF2B5EF4-FFF2-40B4-BE49-F238E27FC236}">
                <a16:creationId xmlns:a16="http://schemas.microsoft.com/office/drawing/2014/main" id="{BC55AB9C-0ED8-56E4-6E84-53F87427FE8D}"/>
              </a:ext>
            </a:extLst>
          </p:cNvPr>
          <p:cNvCxnSpPr>
            <a:cxnSpLocks/>
          </p:cNvCxnSpPr>
          <p:nvPr/>
        </p:nvCxnSpPr>
        <p:spPr>
          <a:xfrm>
            <a:off x="0" y="490497"/>
            <a:ext cx="533497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5C71DEB-6696-D8CE-CC78-68E872DAB6B2}"/>
              </a:ext>
            </a:extLst>
          </p:cNvPr>
          <p:cNvSpPr txBox="1">
            <a:spLocks/>
          </p:cNvSpPr>
          <p:nvPr/>
        </p:nvSpPr>
        <p:spPr>
          <a:xfrm>
            <a:off x="495300" y="241591"/>
            <a:ext cx="4921210"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CPG</a:t>
            </a:r>
            <a:endParaRPr lang="en-US" sz="600" b="1" spc="40" dirty="0">
              <a:solidFill>
                <a:schemeClr val="accent6"/>
              </a:solidFill>
              <a:latin typeface="Poppins" pitchFamily="2" charset="77"/>
              <a:cs typeface="Poppins" pitchFamily="2" charset="77"/>
            </a:endParaRPr>
          </a:p>
        </p:txBody>
      </p:sp>
      <p:pic>
        <p:nvPicPr>
          <p:cNvPr id="21" name="Picture 20" descr="A graph of a graph showing the amount of food and beverages&#10;&#10;Description automatically generated with medium confidence">
            <a:extLst>
              <a:ext uri="{FF2B5EF4-FFF2-40B4-BE49-F238E27FC236}">
                <a16:creationId xmlns:a16="http://schemas.microsoft.com/office/drawing/2014/main" id="{893ADA83-118B-B6E2-BE28-9BF0AAEBB9CB}"/>
              </a:ext>
            </a:extLst>
          </p:cNvPr>
          <p:cNvPicPr>
            <a:picLocks noChangeAspect="1"/>
          </p:cNvPicPr>
          <p:nvPr/>
        </p:nvPicPr>
        <p:blipFill>
          <a:blip r:embed="rId6"/>
          <a:srcRect b="8367"/>
          <a:stretch/>
        </p:blipFill>
        <p:spPr>
          <a:xfrm>
            <a:off x="922090" y="6686296"/>
            <a:ext cx="5927270" cy="3239369"/>
          </a:xfrm>
          <a:prstGeom prst="rect">
            <a:avLst/>
          </a:prstGeom>
        </p:spPr>
      </p:pic>
      <p:sp>
        <p:nvSpPr>
          <p:cNvPr id="18" name="TextBox 17">
            <a:extLst>
              <a:ext uri="{FF2B5EF4-FFF2-40B4-BE49-F238E27FC236}">
                <a16:creationId xmlns:a16="http://schemas.microsoft.com/office/drawing/2014/main" id="{88CABFE9-77EF-67CC-57E9-D992623C8EEB}"/>
              </a:ext>
            </a:extLst>
          </p:cNvPr>
          <p:cNvSpPr txBox="1"/>
          <p:nvPr/>
        </p:nvSpPr>
        <p:spPr>
          <a:xfrm>
            <a:off x="1302046" y="9559915"/>
            <a:ext cx="2085278" cy="192168"/>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GroupM </a:t>
            </a:r>
            <a:r>
              <a:rPr lang="en-US" sz="600" dirty="0" err="1">
                <a:solidFill>
                  <a:schemeClr val="bg1">
                    <a:lumMod val="75000"/>
                  </a:schemeClr>
                </a:solidFill>
                <a:latin typeface="Poppins"/>
                <a:cs typeface="Poppins"/>
              </a:rPr>
              <a:t>ve</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Şirket</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Başvuruları</a:t>
            </a:r>
            <a:endParaRPr lang="en-US" sz="600" dirty="0">
              <a:solidFill>
                <a:schemeClr val="bg1">
                  <a:lumMod val="75000"/>
                </a:schemeClr>
              </a:solidFill>
              <a:latin typeface="Poppins"/>
              <a:cs typeface="Poppins"/>
            </a:endParaRPr>
          </a:p>
        </p:txBody>
      </p:sp>
      <p:sp>
        <p:nvSpPr>
          <p:cNvPr id="22" name="TextBox 21">
            <a:extLst>
              <a:ext uri="{FF2B5EF4-FFF2-40B4-BE49-F238E27FC236}">
                <a16:creationId xmlns:a16="http://schemas.microsoft.com/office/drawing/2014/main" id="{F355CD0F-7413-B542-280D-9A5F0130F59F}"/>
              </a:ext>
            </a:extLst>
          </p:cNvPr>
          <p:cNvSpPr txBox="1"/>
          <p:nvPr/>
        </p:nvSpPr>
        <p:spPr>
          <a:xfrm>
            <a:off x="1203554" y="2388748"/>
            <a:ext cx="404278"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5.7%</a:t>
            </a:r>
          </a:p>
        </p:txBody>
      </p:sp>
      <p:sp>
        <p:nvSpPr>
          <p:cNvPr id="23" name="TextBox 22">
            <a:extLst>
              <a:ext uri="{FF2B5EF4-FFF2-40B4-BE49-F238E27FC236}">
                <a16:creationId xmlns:a16="http://schemas.microsoft.com/office/drawing/2014/main" id="{2B355F35-CBA3-579D-2829-66CA80511320}"/>
              </a:ext>
            </a:extLst>
          </p:cNvPr>
          <p:cNvSpPr txBox="1"/>
          <p:nvPr/>
        </p:nvSpPr>
        <p:spPr>
          <a:xfrm>
            <a:off x="2142546" y="2383321"/>
            <a:ext cx="404278"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4.7%</a:t>
            </a:r>
          </a:p>
        </p:txBody>
      </p:sp>
      <p:sp>
        <p:nvSpPr>
          <p:cNvPr id="24" name="TextBox 23">
            <a:extLst>
              <a:ext uri="{FF2B5EF4-FFF2-40B4-BE49-F238E27FC236}">
                <a16:creationId xmlns:a16="http://schemas.microsoft.com/office/drawing/2014/main" id="{E0C2BA3A-D0D7-D299-E451-13D98188A758}"/>
              </a:ext>
            </a:extLst>
          </p:cNvPr>
          <p:cNvSpPr txBox="1"/>
          <p:nvPr/>
        </p:nvSpPr>
        <p:spPr>
          <a:xfrm>
            <a:off x="3092603" y="2300408"/>
            <a:ext cx="412292"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5.0%</a:t>
            </a:r>
          </a:p>
        </p:txBody>
      </p:sp>
      <p:sp>
        <p:nvSpPr>
          <p:cNvPr id="25" name="TextBox 24">
            <a:extLst>
              <a:ext uri="{FF2B5EF4-FFF2-40B4-BE49-F238E27FC236}">
                <a16:creationId xmlns:a16="http://schemas.microsoft.com/office/drawing/2014/main" id="{534BE29F-C658-F841-EC8E-DE1FB6202070}"/>
              </a:ext>
            </a:extLst>
          </p:cNvPr>
          <p:cNvSpPr txBox="1"/>
          <p:nvPr/>
        </p:nvSpPr>
        <p:spPr>
          <a:xfrm>
            <a:off x="4056339" y="2410001"/>
            <a:ext cx="413896"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4.6%</a:t>
            </a:r>
          </a:p>
        </p:txBody>
      </p:sp>
      <p:sp>
        <p:nvSpPr>
          <p:cNvPr id="26" name="TextBox 25">
            <a:extLst>
              <a:ext uri="{FF2B5EF4-FFF2-40B4-BE49-F238E27FC236}">
                <a16:creationId xmlns:a16="http://schemas.microsoft.com/office/drawing/2014/main" id="{C8A57C83-E755-8C09-3684-9E2EA6669D68}"/>
              </a:ext>
            </a:extLst>
          </p:cNvPr>
          <p:cNvSpPr txBox="1"/>
          <p:nvPr/>
        </p:nvSpPr>
        <p:spPr>
          <a:xfrm>
            <a:off x="5014344" y="2383098"/>
            <a:ext cx="404278"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4.7%</a:t>
            </a:r>
          </a:p>
        </p:txBody>
      </p:sp>
      <p:sp>
        <p:nvSpPr>
          <p:cNvPr id="27" name="TextBox 26">
            <a:extLst>
              <a:ext uri="{FF2B5EF4-FFF2-40B4-BE49-F238E27FC236}">
                <a16:creationId xmlns:a16="http://schemas.microsoft.com/office/drawing/2014/main" id="{586B34C5-3D49-4043-5707-B891A98F879E}"/>
              </a:ext>
            </a:extLst>
          </p:cNvPr>
          <p:cNvSpPr txBox="1"/>
          <p:nvPr/>
        </p:nvSpPr>
        <p:spPr>
          <a:xfrm>
            <a:off x="5988730" y="2219196"/>
            <a:ext cx="409086"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5.3%</a:t>
            </a:r>
          </a:p>
        </p:txBody>
      </p:sp>
      <p:sp>
        <p:nvSpPr>
          <p:cNvPr id="29" name="TextBox 28">
            <a:extLst>
              <a:ext uri="{FF2B5EF4-FFF2-40B4-BE49-F238E27FC236}">
                <a16:creationId xmlns:a16="http://schemas.microsoft.com/office/drawing/2014/main" id="{2891F072-0A43-16C6-BBFD-5AF15E69E149}"/>
              </a:ext>
            </a:extLst>
          </p:cNvPr>
          <p:cNvSpPr txBox="1"/>
          <p:nvPr/>
        </p:nvSpPr>
        <p:spPr>
          <a:xfrm>
            <a:off x="4058201" y="1445860"/>
            <a:ext cx="447558" cy="215444"/>
          </a:xfrm>
          <a:prstGeom prst="rect">
            <a:avLst/>
          </a:prstGeom>
          <a:noFill/>
        </p:spPr>
        <p:txBody>
          <a:bodyPr wrap="none" rtlCol="0">
            <a:spAutoFit/>
          </a:bodyPr>
          <a:lstStyle/>
          <a:p>
            <a:r>
              <a:rPr lang="en-US" sz="800" dirty="0">
                <a:latin typeface="Poppins" pitchFamily="2" charset="77"/>
                <a:cs typeface="Poppins" pitchFamily="2" charset="77"/>
              </a:rPr>
              <a:t>16.6%</a:t>
            </a:r>
          </a:p>
        </p:txBody>
      </p:sp>
      <p:sp>
        <p:nvSpPr>
          <p:cNvPr id="30" name="TextBox 29">
            <a:extLst>
              <a:ext uri="{FF2B5EF4-FFF2-40B4-BE49-F238E27FC236}">
                <a16:creationId xmlns:a16="http://schemas.microsoft.com/office/drawing/2014/main" id="{6F793635-7AD0-F53C-814D-55CA13E55E06}"/>
              </a:ext>
            </a:extLst>
          </p:cNvPr>
          <p:cNvSpPr txBox="1"/>
          <p:nvPr/>
        </p:nvSpPr>
        <p:spPr>
          <a:xfrm>
            <a:off x="1188772" y="3439020"/>
            <a:ext cx="380232" cy="215444"/>
          </a:xfrm>
          <a:prstGeom prst="rect">
            <a:avLst/>
          </a:prstGeom>
          <a:noFill/>
        </p:spPr>
        <p:txBody>
          <a:bodyPr wrap="none" rtlCol="0">
            <a:spAutoFit/>
          </a:bodyPr>
          <a:lstStyle/>
          <a:p>
            <a:r>
              <a:rPr lang="en-US" sz="800" dirty="0">
                <a:latin typeface="Poppins" pitchFamily="2" charset="77"/>
                <a:cs typeface="Poppins" pitchFamily="2" charset="77"/>
              </a:rPr>
              <a:t>1.5%</a:t>
            </a:r>
          </a:p>
        </p:txBody>
      </p:sp>
      <p:sp>
        <p:nvSpPr>
          <p:cNvPr id="31" name="TextBox 30">
            <a:extLst>
              <a:ext uri="{FF2B5EF4-FFF2-40B4-BE49-F238E27FC236}">
                <a16:creationId xmlns:a16="http://schemas.microsoft.com/office/drawing/2014/main" id="{FAE4AE6B-9CF4-1828-7319-3FE9DF3A3000}"/>
              </a:ext>
            </a:extLst>
          </p:cNvPr>
          <p:cNvSpPr txBox="1"/>
          <p:nvPr/>
        </p:nvSpPr>
        <p:spPr>
          <a:xfrm>
            <a:off x="2154901" y="2690772"/>
            <a:ext cx="413896" cy="215444"/>
          </a:xfrm>
          <a:prstGeom prst="rect">
            <a:avLst/>
          </a:prstGeom>
          <a:noFill/>
        </p:spPr>
        <p:txBody>
          <a:bodyPr wrap="none" rtlCol="0">
            <a:spAutoFit/>
          </a:bodyPr>
          <a:lstStyle/>
          <a:p>
            <a:r>
              <a:rPr lang="en-US" sz="800" dirty="0">
                <a:latin typeface="Poppins" pitchFamily="2" charset="77"/>
                <a:cs typeface="Poppins" pitchFamily="2" charset="77"/>
              </a:rPr>
              <a:t>6.0%</a:t>
            </a:r>
          </a:p>
        </p:txBody>
      </p:sp>
      <p:sp>
        <p:nvSpPr>
          <p:cNvPr id="32" name="TextBox 31">
            <a:extLst>
              <a:ext uri="{FF2B5EF4-FFF2-40B4-BE49-F238E27FC236}">
                <a16:creationId xmlns:a16="http://schemas.microsoft.com/office/drawing/2014/main" id="{CDCC726F-83A9-F74A-CB6C-E346DCD53604}"/>
              </a:ext>
            </a:extLst>
          </p:cNvPr>
          <p:cNvSpPr txBox="1"/>
          <p:nvPr/>
        </p:nvSpPr>
        <p:spPr>
          <a:xfrm>
            <a:off x="3254456" y="3900346"/>
            <a:ext cx="463588" cy="215444"/>
          </a:xfrm>
          <a:prstGeom prst="rect">
            <a:avLst/>
          </a:prstGeom>
          <a:noFill/>
        </p:spPr>
        <p:txBody>
          <a:bodyPr wrap="none" rtlCol="0">
            <a:spAutoFit/>
          </a:bodyPr>
          <a:lstStyle/>
          <a:p>
            <a:r>
              <a:rPr lang="en-US" sz="800" dirty="0">
                <a:latin typeface="Poppins" pitchFamily="2" charset="77"/>
                <a:cs typeface="Poppins" pitchFamily="2" charset="77"/>
              </a:rPr>
              <a:t>-2.5%</a:t>
            </a:r>
          </a:p>
        </p:txBody>
      </p:sp>
      <p:sp>
        <p:nvSpPr>
          <p:cNvPr id="33" name="TextBox 32">
            <a:extLst>
              <a:ext uri="{FF2B5EF4-FFF2-40B4-BE49-F238E27FC236}">
                <a16:creationId xmlns:a16="http://schemas.microsoft.com/office/drawing/2014/main" id="{ABE50E0C-437B-B83D-5402-F80F2E426CF4}"/>
              </a:ext>
            </a:extLst>
          </p:cNvPr>
          <p:cNvSpPr txBox="1"/>
          <p:nvPr/>
        </p:nvSpPr>
        <p:spPr>
          <a:xfrm>
            <a:off x="5017254" y="3215996"/>
            <a:ext cx="409086" cy="215444"/>
          </a:xfrm>
          <a:prstGeom prst="rect">
            <a:avLst/>
          </a:prstGeom>
          <a:noFill/>
        </p:spPr>
        <p:txBody>
          <a:bodyPr wrap="none" rtlCol="0">
            <a:spAutoFit/>
          </a:bodyPr>
          <a:lstStyle/>
          <a:p>
            <a:r>
              <a:rPr lang="en-US" sz="800" dirty="0">
                <a:latin typeface="Poppins" pitchFamily="2" charset="77"/>
                <a:cs typeface="Poppins" pitchFamily="2" charset="77"/>
              </a:rPr>
              <a:t>3.8%</a:t>
            </a:r>
          </a:p>
        </p:txBody>
      </p:sp>
      <p:sp>
        <p:nvSpPr>
          <p:cNvPr id="34" name="TextBox 33">
            <a:extLst>
              <a:ext uri="{FF2B5EF4-FFF2-40B4-BE49-F238E27FC236}">
                <a16:creationId xmlns:a16="http://schemas.microsoft.com/office/drawing/2014/main" id="{0053951A-E528-721C-D991-9A3058EA5A8E}"/>
              </a:ext>
            </a:extLst>
          </p:cNvPr>
          <p:cNvSpPr txBox="1"/>
          <p:nvPr/>
        </p:nvSpPr>
        <p:spPr>
          <a:xfrm>
            <a:off x="6059757" y="2399145"/>
            <a:ext cx="436338" cy="215444"/>
          </a:xfrm>
          <a:prstGeom prst="rect">
            <a:avLst/>
          </a:prstGeom>
          <a:noFill/>
        </p:spPr>
        <p:txBody>
          <a:bodyPr wrap="none" rtlCol="0">
            <a:spAutoFit/>
          </a:bodyPr>
          <a:lstStyle/>
          <a:p>
            <a:r>
              <a:rPr lang="en-US" sz="800" dirty="0">
                <a:latin typeface="Poppins" pitchFamily="2" charset="77"/>
                <a:cs typeface="Poppins" pitchFamily="2" charset="77"/>
              </a:rPr>
              <a:t>10.7%</a:t>
            </a:r>
          </a:p>
        </p:txBody>
      </p:sp>
      <p:sp>
        <p:nvSpPr>
          <p:cNvPr id="8" name="Rectangle 7">
            <a:extLst>
              <a:ext uri="{FF2B5EF4-FFF2-40B4-BE49-F238E27FC236}">
                <a16:creationId xmlns:a16="http://schemas.microsoft.com/office/drawing/2014/main" id="{651C2B83-7E36-99BD-F2A8-8DE802F3BB0A}"/>
              </a:ext>
            </a:extLst>
          </p:cNvPr>
          <p:cNvSpPr/>
          <p:nvPr/>
        </p:nvSpPr>
        <p:spPr>
          <a:xfrm>
            <a:off x="321658" y="1967696"/>
            <a:ext cx="261887" cy="19326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1F309F5-5D9E-686B-EB9C-43298BEFEA03}"/>
              </a:ext>
            </a:extLst>
          </p:cNvPr>
          <p:cNvSpPr txBox="1"/>
          <p:nvPr/>
        </p:nvSpPr>
        <p:spPr>
          <a:xfrm rot="16200000">
            <a:off x="-1095370" y="2350149"/>
            <a:ext cx="2934314" cy="276998"/>
          </a:xfrm>
          <a:prstGeom prst="rect">
            <a:avLst/>
          </a:prstGeom>
          <a:noFill/>
        </p:spPr>
        <p:txBody>
          <a:bodyPr wrap="square">
            <a:spAutoFit/>
          </a:bodyPr>
          <a:lstStyle/>
          <a:p>
            <a:r>
              <a:rPr lang="en-US" sz="1200" dirty="0" err="1">
                <a:latin typeface="Poppins" panose="00000500000000000000" pitchFamily="2" charset="0"/>
                <a:cs typeface="Poppins" panose="00000500000000000000" pitchFamily="2" charset="0"/>
              </a:rPr>
              <a:t>Gelirin</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Yüzdesi</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Olarak</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Reklam</a:t>
            </a:r>
            <a:endParaRPr lang="en-US" sz="1200" dirty="0">
              <a:latin typeface="Poppins" panose="00000500000000000000" pitchFamily="2" charset="0"/>
              <a:cs typeface="Poppins" panose="00000500000000000000" pitchFamily="2" charset="0"/>
            </a:endParaRPr>
          </a:p>
        </p:txBody>
      </p:sp>
      <p:sp>
        <p:nvSpPr>
          <p:cNvPr id="12" name="Rectangle 11">
            <a:extLst>
              <a:ext uri="{FF2B5EF4-FFF2-40B4-BE49-F238E27FC236}">
                <a16:creationId xmlns:a16="http://schemas.microsoft.com/office/drawing/2014/main" id="{B3B8010A-3046-6FAE-8D90-F9441475F009}"/>
              </a:ext>
            </a:extLst>
          </p:cNvPr>
          <p:cNvSpPr/>
          <p:nvPr/>
        </p:nvSpPr>
        <p:spPr>
          <a:xfrm>
            <a:off x="7025759" y="1989559"/>
            <a:ext cx="232726" cy="15941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AEDE052-60A9-9875-CED2-DB23A037C7F1}"/>
              </a:ext>
            </a:extLst>
          </p:cNvPr>
          <p:cNvSpPr txBox="1"/>
          <p:nvPr/>
        </p:nvSpPr>
        <p:spPr>
          <a:xfrm rot="16200000">
            <a:off x="6232260" y="2648144"/>
            <a:ext cx="1941653" cy="276999"/>
          </a:xfrm>
          <a:prstGeom prst="rect">
            <a:avLst/>
          </a:prstGeom>
          <a:noFill/>
        </p:spPr>
        <p:txBody>
          <a:bodyPr wrap="square">
            <a:spAutoFit/>
          </a:bodyPr>
          <a:lstStyle/>
          <a:p>
            <a:r>
              <a:rPr lang="en-US" sz="1200" dirty="0" err="1">
                <a:latin typeface="Poppins" panose="00000500000000000000" pitchFamily="2" charset="0"/>
                <a:cs typeface="Poppins" panose="00000500000000000000" pitchFamily="2" charset="0"/>
              </a:rPr>
              <a:t>Yıldan</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yıla</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Büyüme</a:t>
            </a:r>
            <a:endParaRPr lang="en-US" sz="1200" dirty="0">
              <a:latin typeface="Poppins" panose="00000500000000000000" pitchFamily="2" charset="0"/>
              <a:cs typeface="Poppins" panose="00000500000000000000" pitchFamily="2" charset="0"/>
            </a:endParaRPr>
          </a:p>
        </p:txBody>
      </p:sp>
      <p:sp>
        <p:nvSpPr>
          <p:cNvPr id="16" name="Rectangle 15">
            <a:extLst>
              <a:ext uri="{FF2B5EF4-FFF2-40B4-BE49-F238E27FC236}">
                <a16:creationId xmlns:a16="http://schemas.microsoft.com/office/drawing/2014/main" id="{1CD2CAF7-DF73-2BE8-DBF5-65B145AB0329}"/>
              </a:ext>
            </a:extLst>
          </p:cNvPr>
          <p:cNvSpPr/>
          <p:nvPr/>
        </p:nvSpPr>
        <p:spPr>
          <a:xfrm>
            <a:off x="922090" y="7361499"/>
            <a:ext cx="266682" cy="1358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DB72A6DF-51A9-A541-A86C-A4126695401E}"/>
              </a:ext>
            </a:extLst>
          </p:cNvPr>
          <p:cNvSpPr txBox="1"/>
          <p:nvPr/>
        </p:nvSpPr>
        <p:spPr>
          <a:xfrm rot="16200000">
            <a:off x="-2715" y="7740534"/>
            <a:ext cx="2069621" cy="276998"/>
          </a:xfrm>
          <a:prstGeom prst="rect">
            <a:avLst/>
          </a:prstGeom>
          <a:noFill/>
        </p:spPr>
        <p:txBody>
          <a:bodyPr wrap="square">
            <a:spAutoFit/>
          </a:bodyPr>
          <a:lstStyle/>
          <a:p>
            <a:r>
              <a:rPr lang="en-US" sz="1200" dirty="0">
                <a:latin typeface="Poppins" panose="00000500000000000000" pitchFamily="2" charset="0"/>
                <a:cs typeface="Poppins" panose="00000500000000000000" pitchFamily="2" charset="0"/>
              </a:rPr>
              <a:t>3 </a:t>
            </a:r>
            <a:r>
              <a:rPr lang="en-US" sz="1200" dirty="0" err="1">
                <a:latin typeface="Poppins" panose="00000500000000000000" pitchFamily="2" charset="0"/>
                <a:cs typeface="Poppins" panose="00000500000000000000" pitchFamily="2" charset="0"/>
              </a:rPr>
              <a:t>Yıldan</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yıla</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Büyüme</a:t>
            </a:r>
            <a:endParaRPr lang="en-US" sz="12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586359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E1A190-D0EC-3985-A080-EDF729716386}"/>
            </a:ext>
          </a:extLst>
        </p:cNvPr>
        <p:cNvGrpSpPr/>
        <p:nvPr/>
      </p:nvGrpSpPr>
      <p:grpSpPr>
        <a:xfrm>
          <a:off x="0" y="0"/>
          <a:ext cx="0" cy="0"/>
          <a:chOff x="0" y="0"/>
          <a:chExt cx="0" cy="0"/>
        </a:xfrm>
      </p:grpSpPr>
      <p:sp>
        <p:nvSpPr>
          <p:cNvPr id="91" name="Oval 90">
            <a:extLst>
              <a:ext uri="{FF2B5EF4-FFF2-40B4-BE49-F238E27FC236}">
                <a16:creationId xmlns:a16="http://schemas.microsoft.com/office/drawing/2014/main" id="{4EADF8CE-56B2-D3BF-F8BA-3C1392581717}"/>
              </a:ext>
            </a:extLst>
          </p:cNvPr>
          <p:cNvSpPr/>
          <p:nvPr/>
        </p:nvSpPr>
        <p:spPr>
          <a:xfrm>
            <a:off x="495301" y="1627157"/>
            <a:ext cx="6812162" cy="6812162"/>
          </a:xfrm>
          <a:prstGeom prst="ellipse">
            <a:avLst/>
          </a:prstGeom>
          <a:solidFill>
            <a:schemeClr val="accent1">
              <a:alpha val="595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0" name="TextBox 29">
            <a:extLst>
              <a:ext uri="{FF2B5EF4-FFF2-40B4-BE49-F238E27FC236}">
                <a16:creationId xmlns:a16="http://schemas.microsoft.com/office/drawing/2014/main" id="{99071ADF-1E8B-F624-A218-04FE4123063D}"/>
              </a:ext>
            </a:extLst>
          </p:cNvPr>
          <p:cNvSpPr txBox="1"/>
          <p:nvPr/>
        </p:nvSpPr>
        <p:spPr>
          <a:xfrm>
            <a:off x="9072748" y="604454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9" name="TextBox 8">
            <a:extLst>
              <a:ext uri="{FF2B5EF4-FFF2-40B4-BE49-F238E27FC236}">
                <a16:creationId xmlns:a16="http://schemas.microsoft.com/office/drawing/2014/main" id="{09D9745B-2661-BC75-8FD2-7258DB8539DB}"/>
              </a:ext>
            </a:extLst>
          </p:cNvPr>
          <p:cNvSpPr txBox="1"/>
          <p:nvPr/>
        </p:nvSpPr>
        <p:spPr>
          <a:xfrm>
            <a:off x="-957431" y="407714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25" name="Slide Number Placeholder 4">
            <a:extLst>
              <a:ext uri="{FF2B5EF4-FFF2-40B4-BE49-F238E27FC236}">
                <a16:creationId xmlns:a16="http://schemas.microsoft.com/office/drawing/2014/main" id="{228FB280-1DD4-C993-9D70-AEB5B8FD25AF}"/>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FFFFFF">
                    <a:alpha val="19000"/>
                  </a:srgb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36</a:t>
            </a:fld>
            <a:endParaRPr kumimoji="0" lang="en-US" sz="700" b="0" i="0" u="none" strike="noStrike" kern="1200" cap="none" spc="0" normalizeH="0" baseline="0" noProof="0" dirty="0">
              <a:ln>
                <a:noFill/>
              </a:ln>
              <a:solidFill>
                <a:srgbClr val="FFFFFF">
                  <a:alpha val="19000"/>
                </a:srgbClr>
              </a:solidFill>
              <a:effectLst/>
              <a:uLnTx/>
              <a:uFillTx/>
              <a:latin typeface="Poppins" pitchFamily="2" charset="77"/>
              <a:cs typeface="Poppins" pitchFamily="2" charset="77"/>
              <a:sym typeface="Poppins"/>
            </a:endParaRPr>
          </a:p>
        </p:txBody>
      </p:sp>
      <p:pic>
        <p:nvPicPr>
          <p:cNvPr id="74" name="Picture 73" descr="A blue and black logo&#10;&#10;Description automatically generated">
            <a:extLst>
              <a:ext uri="{FF2B5EF4-FFF2-40B4-BE49-F238E27FC236}">
                <a16:creationId xmlns:a16="http://schemas.microsoft.com/office/drawing/2014/main" id="{EFB38490-172B-1EC1-A122-7050B93971C8}"/>
              </a:ext>
            </a:extLst>
          </p:cNvPr>
          <p:cNvPicPr>
            <a:picLocks noChangeAspect="1"/>
          </p:cNvPicPr>
          <p:nvPr/>
        </p:nvPicPr>
        <p:blipFill>
          <a:blip r:embed="rId3"/>
          <a:stretch>
            <a:fillRect/>
          </a:stretch>
        </p:blipFill>
        <p:spPr>
          <a:xfrm>
            <a:off x="6495752" y="331145"/>
            <a:ext cx="897270" cy="256160"/>
          </a:xfrm>
          <a:prstGeom prst="rect">
            <a:avLst/>
          </a:prstGeom>
        </p:spPr>
      </p:pic>
      <p:grpSp>
        <p:nvGrpSpPr>
          <p:cNvPr id="21" name="Group 20">
            <a:extLst>
              <a:ext uri="{FF2B5EF4-FFF2-40B4-BE49-F238E27FC236}">
                <a16:creationId xmlns:a16="http://schemas.microsoft.com/office/drawing/2014/main" id="{232A406A-3421-6A08-E383-745961D36687}"/>
              </a:ext>
            </a:extLst>
          </p:cNvPr>
          <p:cNvGrpSpPr/>
          <p:nvPr/>
        </p:nvGrpSpPr>
        <p:grpSpPr>
          <a:xfrm>
            <a:off x="6847677" y="4917003"/>
            <a:ext cx="471750" cy="4184806"/>
            <a:chOff x="1472335" y="3189472"/>
            <a:chExt cx="471750" cy="4184806"/>
          </a:xfrm>
        </p:grpSpPr>
        <p:grpSp>
          <p:nvGrpSpPr>
            <p:cNvPr id="22" name="Group 21">
              <a:extLst>
                <a:ext uri="{FF2B5EF4-FFF2-40B4-BE49-F238E27FC236}">
                  <a16:creationId xmlns:a16="http://schemas.microsoft.com/office/drawing/2014/main" id="{3B759F5D-9567-C080-7192-C027398CE539}"/>
                </a:ext>
              </a:extLst>
            </p:cNvPr>
            <p:cNvGrpSpPr/>
            <p:nvPr/>
          </p:nvGrpSpPr>
          <p:grpSpPr>
            <a:xfrm rot="16200000">
              <a:off x="659993" y="6090186"/>
              <a:ext cx="2096434" cy="471750"/>
              <a:chOff x="88616" y="8213726"/>
              <a:chExt cx="755712" cy="170255"/>
            </a:xfrm>
          </p:grpSpPr>
          <p:grpSp>
            <p:nvGrpSpPr>
              <p:cNvPr id="40" name="Group 39">
                <a:extLst>
                  <a:ext uri="{FF2B5EF4-FFF2-40B4-BE49-F238E27FC236}">
                    <a16:creationId xmlns:a16="http://schemas.microsoft.com/office/drawing/2014/main" id="{870AF027-D250-C838-EAEE-5BE1BD348705}"/>
                  </a:ext>
                </a:extLst>
              </p:cNvPr>
              <p:cNvGrpSpPr/>
              <p:nvPr/>
            </p:nvGrpSpPr>
            <p:grpSpPr>
              <a:xfrm>
                <a:off x="88616" y="8213726"/>
                <a:ext cx="755712" cy="170255"/>
                <a:chOff x="88616" y="8157882"/>
                <a:chExt cx="755712" cy="226099"/>
              </a:xfrm>
            </p:grpSpPr>
            <p:cxnSp>
              <p:nvCxnSpPr>
                <p:cNvPr id="50" name="Straight Connector 49">
                  <a:extLst>
                    <a:ext uri="{FF2B5EF4-FFF2-40B4-BE49-F238E27FC236}">
                      <a16:creationId xmlns:a16="http://schemas.microsoft.com/office/drawing/2014/main" id="{7D26C517-A4EA-8AE0-A76A-983ADF945BC4}"/>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DF70C1B-E820-862C-3DF1-FCEE5F46EEC0}"/>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19AEF2C-D4B5-FA45-C786-5DFF8405B661}"/>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4AFACAB-0062-DC53-49BD-1AFE61C0A328}"/>
                  </a:ext>
                </a:extLst>
              </p:cNvPr>
              <p:cNvGrpSpPr/>
              <p:nvPr/>
            </p:nvGrpSpPr>
            <p:grpSpPr>
              <a:xfrm>
                <a:off x="173130" y="8308975"/>
                <a:ext cx="605163" cy="75006"/>
                <a:chOff x="173130" y="8289549"/>
                <a:chExt cx="605163" cy="94432"/>
              </a:xfrm>
            </p:grpSpPr>
            <p:cxnSp>
              <p:nvCxnSpPr>
                <p:cNvPr id="42" name="Straight Connector 41">
                  <a:extLst>
                    <a:ext uri="{FF2B5EF4-FFF2-40B4-BE49-F238E27FC236}">
                      <a16:creationId xmlns:a16="http://schemas.microsoft.com/office/drawing/2014/main" id="{6A6A3DE1-88A5-60D6-7536-F0D88F74D746}"/>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548582-1A28-0BE6-A9AB-E466DCB6D8AA}"/>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DB87B3D-7084-6900-35D4-5C2E9174A514}"/>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6037A78-83B5-D515-77E8-E83E6D39191A}"/>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D520152-48AA-4103-8807-B353C793580F}"/>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A2B83D3-78FE-F70E-2D75-40249E9EC244}"/>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2265C5B-F90B-0B74-6C0A-52923ACCCC74}"/>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9FADE9D-D78F-2C1C-6263-8BE51173034E}"/>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DDAAA225-F5CC-1366-5461-8072C75FD145}"/>
                </a:ext>
              </a:extLst>
            </p:cNvPr>
            <p:cNvGrpSpPr/>
            <p:nvPr/>
          </p:nvGrpSpPr>
          <p:grpSpPr>
            <a:xfrm rot="16200000">
              <a:off x="777219" y="3884588"/>
              <a:ext cx="1861982" cy="471750"/>
              <a:chOff x="173130" y="8213726"/>
              <a:chExt cx="671198" cy="170255"/>
            </a:xfrm>
          </p:grpSpPr>
          <p:grpSp>
            <p:nvGrpSpPr>
              <p:cNvPr id="24" name="Group 23">
                <a:extLst>
                  <a:ext uri="{FF2B5EF4-FFF2-40B4-BE49-F238E27FC236}">
                    <a16:creationId xmlns:a16="http://schemas.microsoft.com/office/drawing/2014/main" id="{A6BA5E02-49C9-3E10-3E29-84B3DEDD7EA8}"/>
                  </a:ext>
                </a:extLst>
              </p:cNvPr>
              <p:cNvGrpSpPr/>
              <p:nvPr/>
            </p:nvGrpSpPr>
            <p:grpSpPr>
              <a:xfrm>
                <a:off x="466298" y="8213726"/>
                <a:ext cx="378030" cy="170255"/>
                <a:chOff x="466298" y="8157882"/>
                <a:chExt cx="378030" cy="226099"/>
              </a:xfrm>
            </p:grpSpPr>
            <p:cxnSp>
              <p:nvCxnSpPr>
                <p:cNvPr id="38" name="Straight Connector 37">
                  <a:extLst>
                    <a:ext uri="{FF2B5EF4-FFF2-40B4-BE49-F238E27FC236}">
                      <a16:creationId xmlns:a16="http://schemas.microsoft.com/office/drawing/2014/main" id="{BFAD25E8-FFBE-4D53-2502-CEF262C35480}"/>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1A7F3F3-BF0D-3BE1-33CF-809D080DC188}"/>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18A9A7D4-52FF-1D66-14B4-3D2049E98394}"/>
                  </a:ext>
                </a:extLst>
              </p:cNvPr>
              <p:cNvGrpSpPr/>
              <p:nvPr/>
            </p:nvGrpSpPr>
            <p:grpSpPr>
              <a:xfrm>
                <a:off x="173130" y="8308975"/>
                <a:ext cx="605163" cy="75006"/>
                <a:chOff x="173130" y="8289549"/>
                <a:chExt cx="605163" cy="94432"/>
              </a:xfrm>
            </p:grpSpPr>
            <p:cxnSp>
              <p:nvCxnSpPr>
                <p:cNvPr id="27" name="Straight Connector 26">
                  <a:extLst>
                    <a:ext uri="{FF2B5EF4-FFF2-40B4-BE49-F238E27FC236}">
                      <a16:creationId xmlns:a16="http://schemas.microsoft.com/office/drawing/2014/main" id="{FB27EED0-7D2C-7CB1-493D-5B0A5B51B5B5}"/>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0F78793-2D57-6C0A-643F-3F08B49B2D84}"/>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C6F096-0FE5-BB01-5F51-532B1248366E}"/>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87078B0-65E2-8EF5-14B2-A41E57B2AA02}"/>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C9C5DCA-A46C-1D3D-B7E4-A422E1C72E9D}"/>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D1DF1C2-F81B-C569-5F2B-5FF0AA2F9AB8}"/>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BCD00C5-A673-FABC-052B-04984C9E0A8C}"/>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1A3D6B-212C-0D0A-4024-EA596F279A1F}"/>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47" name="Group 146">
            <a:extLst>
              <a:ext uri="{FF2B5EF4-FFF2-40B4-BE49-F238E27FC236}">
                <a16:creationId xmlns:a16="http://schemas.microsoft.com/office/drawing/2014/main" id="{23EAEAC3-338F-7746-F9C1-A51B58FB4ED9}"/>
              </a:ext>
            </a:extLst>
          </p:cNvPr>
          <p:cNvGrpSpPr/>
          <p:nvPr/>
        </p:nvGrpSpPr>
        <p:grpSpPr>
          <a:xfrm rot="5400000">
            <a:off x="270737" y="5612998"/>
            <a:ext cx="615734" cy="307867"/>
            <a:chOff x="6999595" y="5328350"/>
            <a:chExt cx="615734" cy="307867"/>
          </a:xfrm>
        </p:grpSpPr>
        <p:sp>
          <p:nvSpPr>
            <p:cNvPr id="88" name="Oval 87">
              <a:extLst>
                <a:ext uri="{FF2B5EF4-FFF2-40B4-BE49-F238E27FC236}">
                  <a16:creationId xmlns:a16="http://schemas.microsoft.com/office/drawing/2014/main" id="{CC950955-1AF3-11D1-30F1-B1773EBCE6A4}"/>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9" name="Oval 88">
              <a:extLst>
                <a:ext uri="{FF2B5EF4-FFF2-40B4-BE49-F238E27FC236}">
                  <a16:creationId xmlns:a16="http://schemas.microsoft.com/office/drawing/2014/main" id="{98A50467-2A6B-ACFD-C80C-5EA836075885}"/>
                </a:ext>
              </a:extLst>
            </p:cNvPr>
            <p:cNvSpPr/>
            <p:nvPr/>
          </p:nvSpPr>
          <p:spPr>
            <a:xfrm>
              <a:off x="7307462"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grpSp>
        <p:nvGrpSpPr>
          <p:cNvPr id="146" name="Group 145">
            <a:extLst>
              <a:ext uri="{FF2B5EF4-FFF2-40B4-BE49-F238E27FC236}">
                <a16:creationId xmlns:a16="http://schemas.microsoft.com/office/drawing/2014/main" id="{C55C536D-4644-C83C-3134-96D1BE4F8036}"/>
              </a:ext>
            </a:extLst>
          </p:cNvPr>
          <p:cNvGrpSpPr/>
          <p:nvPr/>
        </p:nvGrpSpPr>
        <p:grpSpPr>
          <a:xfrm>
            <a:off x="5284632" y="1269333"/>
            <a:ext cx="2143134" cy="920268"/>
            <a:chOff x="2585193" y="867598"/>
            <a:chExt cx="2143134" cy="920268"/>
          </a:xfrm>
        </p:grpSpPr>
        <p:sp>
          <p:nvSpPr>
            <p:cNvPr id="98" name="Rectangle 97">
              <a:extLst>
                <a:ext uri="{FF2B5EF4-FFF2-40B4-BE49-F238E27FC236}">
                  <a16:creationId xmlns:a16="http://schemas.microsoft.com/office/drawing/2014/main" id="{1A260418-2D35-6882-DECB-A77B1616A2FB}"/>
                </a:ext>
              </a:extLst>
            </p:cNvPr>
            <p:cNvSpPr/>
            <p:nvPr/>
          </p:nvSpPr>
          <p:spPr>
            <a:xfrm>
              <a:off x="2585193" y="867598"/>
              <a:ext cx="920268" cy="92026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8" name="TextBox 117">
              <a:extLst>
                <a:ext uri="{FF2B5EF4-FFF2-40B4-BE49-F238E27FC236}">
                  <a16:creationId xmlns:a16="http://schemas.microsoft.com/office/drawing/2014/main" id="{228CBA59-029D-D996-3BFB-5F1D92F32ED8}"/>
                </a:ext>
              </a:extLst>
            </p:cNvPr>
            <p:cNvSpPr txBox="1"/>
            <p:nvPr/>
          </p:nvSpPr>
          <p:spPr>
            <a:xfrm>
              <a:off x="2650721" y="1118684"/>
              <a:ext cx="832926" cy="492443"/>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600" dirty="0">
                  <a:solidFill>
                    <a:srgbClr val="092656"/>
                  </a:solidFill>
                  <a:latin typeface="Poppins Light" pitchFamily="2" charset="77"/>
                  <a:cs typeface="Poppins Light" pitchFamily="2" charset="77"/>
                </a:rPr>
                <a:t>De</a:t>
              </a:r>
              <a:endParaRPr kumimoji="0" lang="en-US" sz="26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grpSp>
          <p:nvGrpSpPr>
            <p:cNvPr id="142" name="Group 141">
              <a:extLst>
                <a:ext uri="{FF2B5EF4-FFF2-40B4-BE49-F238E27FC236}">
                  <a16:creationId xmlns:a16="http://schemas.microsoft.com/office/drawing/2014/main" id="{C03BEBF7-F82B-D704-4191-C0EAB3D16DB1}"/>
                </a:ext>
              </a:extLst>
            </p:cNvPr>
            <p:cNvGrpSpPr/>
            <p:nvPr/>
          </p:nvGrpSpPr>
          <p:grpSpPr>
            <a:xfrm>
              <a:off x="3548048" y="1291223"/>
              <a:ext cx="1180279" cy="458950"/>
              <a:chOff x="3548048" y="1291223"/>
              <a:chExt cx="1180279" cy="458950"/>
            </a:xfrm>
          </p:grpSpPr>
          <p:sp>
            <p:nvSpPr>
              <p:cNvPr id="132" name="TextBox 131">
                <a:extLst>
                  <a:ext uri="{FF2B5EF4-FFF2-40B4-BE49-F238E27FC236}">
                    <a16:creationId xmlns:a16="http://schemas.microsoft.com/office/drawing/2014/main" id="{76866EFC-FC1B-B16E-28FA-E20B3ED1E347}"/>
                  </a:ext>
                </a:extLst>
              </p:cNvPr>
              <p:cNvSpPr txBox="1"/>
              <p:nvPr/>
            </p:nvSpPr>
            <p:spPr>
              <a:xfrm>
                <a:off x="3928103" y="1291223"/>
                <a:ext cx="800224"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dirty="0">
                    <a:solidFill>
                      <a:srgbClr val="092656"/>
                    </a:solidFill>
                    <a:latin typeface="Poppins Light" pitchFamily="2" charset="77"/>
                    <a:cs typeface="Poppins Light" pitchFamily="2" charset="77"/>
                  </a:rPr>
                  <a:t>Trend </a:t>
                </a:r>
                <a:r>
                  <a:rPr lang="en-US" sz="700" dirty="0" err="1">
                    <a:solidFill>
                      <a:srgbClr val="092656"/>
                    </a:solidFill>
                    <a:latin typeface="Poppins Light" pitchFamily="2" charset="77"/>
                    <a:cs typeface="Poppins Light" pitchFamily="2" charset="77"/>
                  </a:rPr>
                  <a:t>Sembolü</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4" name="Straight Arrow Connector 133">
                <a:extLst>
                  <a:ext uri="{FF2B5EF4-FFF2-40B4-BE49-F238E27FC236}">
                    <a16:creationId xmlns:a16="http://schemas.microsoft.com/office/drawing/2014/main" id="{F9CBF5C1-F2AF-2630-1D52-E373E4A586B9}"/>
                  </a:ext>
                </a:extLst>
              </p:cNvPr>
              <p:cNvCxnSpPr>
                <a:cxnSpLocks/>
              </p:cNvCxnSpPr>
              <p:nvPr/>
            </p:nvCxnSpPr>
            <p:spPr>
              <a:xfrm flipH="1">
                <a:off x="3550582" y="1387308"/>
                <a:ext cx="344647"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0BA96B59-54BB-23B1-5047-C21A83E5A316}"/>
                  </a:ext>
                </a:extLst>
              </p:cNvPr>
              <p:cNvSpPr txBox="1"/>
              <p:nvPr/>
            </p:nvSpPr>
            <p:spPr>
              <a:xfrm>
                <a:off x="3928103" y="1550118"/>
                <a:ext cx="559839"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Adı</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9" name="Straight Arrow Connector 138">
                <a:extLst>
                  <a:ext uri="{FF2B5EF4-FFF2-40B4-BE49-F238E27FC236}">
                    <a16:creationId xmlns:a16="http://schemas.microsoft.com/office/drawing/2014/main" id="{39E0588E-D1DC-91F2-3AF4-7FB57A32A42D}"/>
                  </a:ext>
                </a:extLst>
              </p:cNvPr>
              <p:cNvCxnSpPr>
                <a:cxnSpLocks/>
              </p:cNvCxnSpPr>
              <p:nvPr/>
            </p:nvCxnSpPr>
            <p:spPr>
              <a:xfrm flipH="1">
                <a:off x="3548048" y="1642583"/>
                <a:ext cx="345042"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E46AD469-F847-E470-6274-01F68425467A}"/>
                </a:ext>
              </a:extLst>
            </p:cNvPr>
            <p:cNvSpPr txBox="1"/>
            <p:nvPr/>
          </p:nvSpPr>
          <p:spPr>
            <a:xfrm>
              <a:off x="2675062" y="1501194"/>
              <a:ext cx="758001" cy="184666"/>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err="1">
                  <a:ln>
                    <a:noFill/>
                  </a:ln>
                  <a:solidFill>
                    <a:srgbClr val="092656"/>
                  </a:solidFill>
                  <a:effectLst/>
                  <a:uLnTx/>
                  <a:uFillTx/>
                  <a:latin typeface="Poppins" pitchFamily="2" charset="77"/>
                  <a:cs typeface="Poppins" pitchFamily="2" charset="77"/>
                </a:rPr>
                <a:t>Dijital</a:t>
              </a:r>
              <a:r>
                <a:rPr kumimoji="0" lang="en-US" sz="600" u="none" strike="noStrike" kern="1200" cap="none" spc="0" normalizeH="0" baseline="0" noProof="0" dirty="0">
                  <a:ln>
                    <a:noFill/>
                  </a:ln>
                  <a:solidFill>
                    <a:srgbClr val="092656"/>
                  </a:solidFill>
                  <a:effectLst/>
                  <a:uLnTx/>
                  <a:uFillTx/>
                  <a:latin typeface="Poppins" pitchFamily="2" charset="77"/>
                  <a:cs typeface="Poppins" pitchFamily="2" charset="77"/>
                </a:rPr>
                <a:t> </a:t>
              </a:r>
              <a:r>
                <a:rPr kumimoji="0" lang="en-US" sz="600" u="none" strike="noStrike" kern="1200" cap="none" spc="0" normalizeH="0" baseline="0" noProof="0" dirty="0" err="1">
                  <a:ln>
                    <a:noFill/>
                  </a:ln>
                  <a:solidFill>
                    <a:srgbClr val="092656"/>
                  </a:solidFill>
                  <a:effectLst/>
                  <a:uLnTx/>
                  <a:uFillTx/>
                  <a:latin typeface="Poppins" pitchFamily="2" charset="77"/>
                  <a:cs typeface="Poppins" pitchFamily="2" charset="77"/>
                </a:rPr>
                <a:t>Endemikler</a:t>
              </a:r>
              <a:endParaRPr kumimoji="0" lang="en-US" sz="600" u="none" strike="noStrike" kern="1200" cap="none" spc="0" normalizeH="0" baseline="30000" noProof="0" dirty="0">
                <a:ln>
                  <a:noFill/>
                </a:ln>
                <a:solidFill>
                  <a:srgbClr val="092656"/>
                </a:solidFill>
                <a:effectLst/>
                <a:uLnTx/>
                <a:uFillTx/>
                <a:latin typeface="Poppins" pitchFamily="2" charset="77"/>
                <a:cs typeface="Poppins" pitchFamily="2" charset="77"/>
              </a:endParaRPr>
            </a:p>
          </p:txBody>
        </p:sp>
      </p:grpSp>
      <p:grpSp>
        <p:nvGrpSpPr>
          <p:cNvPr id="4" name="Group 3">
            <a:extLst>
              <a:ext uri="{FF2B5EF4-FFF2-40B4-BE49-F238E27FC236}">
                <a16:creationId xmlns:a16="http://schemas.microsoft.com/office/drawing/2014/main" id="{9A2F7E51-CADE-6AA2-4700-281A6A0D94B7}"/>
              </a:ext>
            </a:extLst>
          </p:cNvPr>
          <p:cNvGrpSpPr/>
          <p:nvPr/>
        </p:nvGrpSpPr>
        <p:grpSpPr>
          <a:xfrm>
            <a:off x="6853473" y="9317238"/>
            <a:ext cx="473767" cy="474462"/>
            <a:chOff x="8094113" y="5776238"/>
            <a:chExt cx="3738441" cy="3743928"/>
          </a:xfrm>
        </p:grpSpPr>
        <p:sp>
          <p:nvSpPr>
            <p:cNvPr id="7" name="Freeform 6">
              <a:extLst>
                <a:ext uri="{FF2B5EF4-FFF2-40B4-BE49-F238E27FC236}">
                  <a16:creationId xmlns:a16="http://schemas.microsoft.com/office/drawing/2014/main" id="{DB34B6CC-A9C8-6143-2D74-F2DC84298384}"/>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8" name="Freeform 7">
              <a:extLst>
                <a:ext uri="{FF2B5EF4-FFF2-40B4-BE49-F238E27FC236}">
                  <a16:creationId xmlns:a16="http://schemas.microsoft.com/office/drawing/2014/main" id="{AAC62DF7-D851-2AF8-5826-783034B62894}"/>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0" name="Freeform 9">
              <a:extLst>
                <a:ext uri="{FF2B5EF4-FFF2-40B4-BE49-F238E27FC236}">
                  <a16:creationId xmlns:a16="http://schemas.microsoft.com/office/drawing/2014/main" id="{4413CFC7-AEB3-7908-85D3-E63D83355FB1}"/>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1" name="Freeform 10">
              <a:extLst>
                <a:ext uri="{FF2B5EF4-FFF2-40B4-BE49-F238E27FC236}">
                  <a16:creationId xmlns:a16="http://schemas.microsoft.com/office/drawing/2014/main" id="{A8AAFC0A-133D-6965-DA54-05A01E26552C}"/>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grpSp>
      <p:grpSp>
        <p:nvGrpSpPr>
          <p:cNvPr id="12" name="Group 11">
            <a:extLst>
              <a:ext uri="{FF2B5EF4-FFF2-40B4-BE49-F238E27FC236}">
                <a16:creationId xmlns:a16="http://schemas.microsoft.com/office/drawing/2014/main" id="{DB629030-6B3F-DA0F-9C62-E8748BDFBEB7}"/>
              </a:ext>
            </a:extLst>
          </p:cNvPr>
          <p:cNvGrpSpPr/>
          <p:nvPr/>
        </p:nvGrpSpPr>
        <p:grpSpPr>
          <a:xfrm>
            <a:off x="1577022" y="2721163"/>
            <a:ext cx="4629646" cy="4616074"/>
            <a:chOff x="625350" y="1428466"/>
            <a:chExt cx="4629646" cy="4616074"/>
          </a:xfrm>
        </p:grpSpPr>
        <p:grpSp>
          <p:nvGrpSpPr>
            <p:cNvPr id="13" name="Group 12">
              <a:extLst>
                <a:ext uri="{FF2B5EF4-FFF2-40B4-BE49-F238E27FC236}">
                  <a16:creationId xmlns:a16="http://schemas.microsoft.com/office/drawing/2014/main" id="{B23785F1-F364-3B6E-695D-8B5E753E91A0}"/>
                </a:ext>
              </a:extLst>
            </p:cNvPr>
            <p:cNvGrpSpPr/>
            <p:nvPr/>
          </p:nvGrpSpPr>
          <p:grpSpPr>
            <a:xfrm>
              <a:off x="627632" y="1428466"/>
              <a:ext cx="4627364" cy="4616074"/>
              <a:chOff x="1136193" y="1004490"/>
              <a:chExt cx="6205625" cy="6190488"/>
            </a:xfrm>
          </p:grpSpPr>
          <p:sp>
            <p:nvSpPr>
              <p:cNvPr id="15" name="Rectangle 14">
                <a:extLst>
                  <a:ext uri="{FF2B5EF4-FFF2-40B4-BE49-F238E27FC236}">
                    <a16:creationId xmlns:a16="http://schemas.microsoft.com/office/drawing/2014/main" id="{DC29D63C-92F6-9560-B764-FDF9DBCA775F}"/>
                  </a:ext>
                </a:extLst>
              </p:cNvPr>
              <p:cNvSpPr/>
              <p:nvPr/>
            </p:nvSpPr>
            <p:spPr>
              <a:xfrm>
                <a:off x="1136193" y="1004490"/>
                <a:ext cx="6190488" cy="6190488"/>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TextBox 15">
                <a:extLst>
                  <a:ext uri="{FF2B5EF4-FFF2-40B4-BE49-F238E27FC236}">
                    <a16:creationId xmlns:a16="http://schemas.microsoft.com/office/drawing/2014/main" id="{D590B487-4DF8-A0C4-6923-1071E96D45D2}"/>
                  </a:ext>
                </a:extLst>
              </p:cNvPr>
              <p:cNvSpPr txBox="1"/>
              <p:nvPr/>
            </p:nvSpPr>
            <p:spPr>
              <a:xfrm>
                <a:off x="1300195" y="2086071"/>
                <a:ext cx="6041623" cy="4251331"/>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0" spc="-300" dirty="0">
                    <a:latin typeface="Poppins Light" pitchFamily="2" charset="77"/>
                    <a:cs typeface="Poppins Light" pitchFamily="2" charset="77"/>
                  </a:rPr>
                  <a:t>De</a:t>
                </a:r>
                <a:endParaRPr kumimoji="0" lang="en-US" sz="20000" b="0" i="0" u="none" strike="noStrike" kern="1200" cap="none" spc="-300" normalizeH="0" baseline="0" noProof="0" dirty="0">
                  <a:ln>
                    <a:noFill/>
                  </a:ln>
                  <a:effectLst/>
                  <a:uLnTx/>
                  <a:uFillTx/>
                  <a:latin typeface="Poppins Light" pitchFamily="2" charset="77"/>
                  <a:ea typeface="+mn-ea"/>
                  <a:cs typeface="Poppins Light" pitchFamily="2" charset="77"/>
                </a:endParaRPr>
              </a:p>
            </p:txBody>
          </p:sp>
          <p:sp>
            <p:nvSpPr>
              <p:cNvPr id="17" name="TextBox 16">
                <a:extLst>
                  <a:ext uri="{FF2B5EF4-FFF2-40B4-BE49-F238E27FC236}">
                    <a16:creationId xmlns:a16="http://schemas.microsoft.com/office/drawing/2014/main" id="{BF58C973-7E1D-4140-FA27-3D8DC20BD60B}"/>
                  </a:ext>
                </a:extLst>
              </p:cNvPr>
              <p:cNvSpPr txBox="1"/>
              <p:nvPr/>
            </p:nvSpPr>
            <p:spPr>
              <a:xfrm>
                <a:off x="1514807" y="5449908"/>
                <a:ext cx="5474218" cy="723689"/>
              </a:xfrm>
              <a:prstGeom prst="rect">
                <a:avLst/>
              </a:prstGeom>
              <a:noFill/>
            </p:spPr>
            <p:txBody>
              <a:bodyPr wrap="square" lIns="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3200" dirty="0" err="1">
                    <a:latin typeface="Poppins Light" pitchFamily="2" charset="77"/>
                    <a:cs typeface="Poppins Light" pitchFamily="2" charset="77"/>
                  </a:rPr>
                  <a:t>Dijital</a:t>
                </a:r>
                <a:r>
                  <a:rPr lang="en-US" sz="3200" dirty="0">
                    <a:latin typeface="Poppins Light" pitchFamily="2" charset="77"/>
                    <a:cs typeface="Poppins Light" pitchFamily="2" charset="77"/>
                  </a:rPr>
                  <a:t> </a:t>
                </a:r>
                <a:r>
                  <a:rPr lang="en-US" sz="3200" dirty="0" err="1">
                    <a:latin typeface="Poppins Light" pitchFamily="2" charset="77"/>
                    <a:cs typeface="Poppins Light" pitchFamily="2" charset="77"/>
                  </a:rPr>
                  <a:t>Endemik</a:t>
                </a:r>
                <a:endParaRPr kumimoji="0" lang="en-US" sz="3200" b="0" i="0" u="none" strike="noStrike" kern="1200" cap="none" spc="0" normalizeH="0" baseline="0" noProof="0" dirty="0">
                  <a:ln>
                    <a:noFill/>
                  </a:ln>
                  <a:effectLst/>
                  <a:uLnTx/>
                  <a:uFillTx/>
                  <a:latin typeface="Poppins Light" pitchFamily="2" charset="77"/>
                  <a:ea typeface="+mn-ea"/>
                  <a:cs typeface="Poppins Light" pitchFamily="2" charset="77"/>
                </a:endParaRPr>
              </a:p>
            </p:txBody>
          </p:sp>
          <p:sp>
            <p:nvSpPr>
              <p:cNvPr id="18" name="TextBox 17">
                <a:extLst>
                  <a:ext uri="{FF2B5EF4-FFF2-40B4-BE49-F238E27FC236}">
                    <a16:creationId xmlns:a16="http://schemas.microsoft.com/office/drawing/2014/main" id="{52170119-C2B6-E397-5FDF-DF7CE4FA05E9}"/>
                  </a:ext>
                </a:extLst>
              </p:cNvPr>
              <p:cNvSpPr txBox="1"/>
              <p:nvPr/>
            </p:nvSpPr>
            <p:spPr>
              <a:xfrm>
                <a:off x="1496947" y="1392042"/>
                <a:ext cx="2732958" cy="1238252"/>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lang="en-US" sz="6600" spc="-150" dirty="0">
                    <a:latin typeface="Poppins Light" pitchFamily="2" charset="77"/>
                    <a:cs typeface="Poppins Light" pitchFamily="2" charset="77"/>
                  </a:rPr>
                  <a:t>12</a:t>
                </a:r>
                <a:r>
                  <a:rPr kumimoji="0" lang="en-US" sz="6600" b="0" i="0" u="none" strike="noStrike" kern="1200" cap="none" spc="-150" normalizeH="0" baseline="0" noProof="0" dirty="0">
                    <a:ln>
                      <a:noFill/>
                    </a:ln>
                    <a:effectLst/>
                    <a:uLnTx/>
                    <a:uFillTx/>
                    <a:latin typeface="Poppins Light" pitchFamily="2" charset="77"/>
                    <a:ea typeface="+mn-ea"/>
                    <a:cs typeface="Poppins Light" pitchFamily="2" charset="77"/>
                  </a:rPr>
                  <a:t>.8</a:t>
                </a:r>
                <a:r>
                  <a:rPr kumimoji="0" lang="en-US" sz="6600" b="0" i="0" u="none" strike="noStrike" kern="1200" cap="none" spc="-150" normalizeH="0" baseline="30000" noProof="0" dirty="0">
                    <a:ln>
                      <a:noFill/>
                    </a:ln>
                    <a:effectLst/>
                    <a:uLnTx/>
                    <a:uFillTx/>
                    <a:latin typeface="Poppins Light" pitchFamily="2" charset="77"/>
                    <a:ea typeface="+mn-ea"/>
                    <a:cs typeface="Poppins Light" pitchFamily="2" charset="77"/>
                  </a:rPr>
                  <a:t>%</a:t>
                </a:r>
              </a:p>
            </p:txBody>
          </p:sp>
        </p:grpSp>
        <p:sp>
          <p:nvSpPr>
            <p:cNvPr id="14" name="Rectangle 13">
              <a:extLst>
                <a:ext uri="{FF2B5EF4-FFF2-40B4-BE49-F238E27FC236}">
                  <a16:creationId xmlns:a16="http://schemas.microsoft.com/office/drawing/2014/main" id="{7CF234BC-F733-C036-BE39-82FAA3029A41}"/>
                </a:ext>
              </a:extLst>
            </p:cNvPr>
            <p:cNvSpPr/>
            <p:nvPr/>
          </p:nvSpPr>
          <p:spPr>
            <a:xfrm>
              <a:off x="625350" y="5865827"/>
              <a:ext cx="4616074" cy="178713"/>
            </a:xfrm>
            <a:prstGeom prst="rect">
              <a:avLst/>
            </a:prstGeom>
            <a:solidFill>
              <a:schemeClr val="tx1"/>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114" name="TextBox 113">
            <a:extLst>
              <a:ext uri="{FF2B5EF4-FFF2-40B4-BE49-F238E27FC236}">
                <a16:creationId xmlns:a16="http://schemas.microsoft.com/office/drawing/2014/main" id="{2CD1333F-BEF0-C3D4-8048-35A8A4603C1A}"/>
              </a:ext>
            </a:extLst>
          </p:cNvPr>
          <p:cNvSpPr txBox="1"/>
          <p:nvPr/>
        </p:nvSpPr>
        <p:spPr>
          <a:xfrm rot="16200000">
            <a:off x="-1458932" y="3050533"/>
            <a:ext cx="3868706" cy="769954"/>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Kategori</a:t>
            </a:r>
            <a:r>
              <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Bilgisi</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cxnSp>
        <p:nvCxnSpPr>
          <p:cNvPr id="60" name="Straight Connector 59">
            <a:extLst>
              <a:ext uri="{FF2B5EF4-FFF2-40B4-BE49-F238E27FC236}">
                <a16:creationId xmlns:a16="http://schemas.microsoft.com/office/drawing/2014/main" id="{B2F2D1BC-0D45-FE36-50D1-7EFED4C28A7D}"/>
              </a:ext>
            </a:extLst>
          </p:cNvPr>
          <p:cNvCxnSpPr>
            <a:cxnSpLocks/>
          </p:cNvCxnSpPr>
          <p:nvPr/>
        </p:nvCxnSpPr>
        <p:spPr>
          <a:xfrm>
            <a:off x="0" y="490497"/>
            <a:ext cx="59057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Slide Number Placeholder 5">
            <a:extLst>
              <a:ext uri="{FF2B5EF4-FFF2-40B4-BE49-F238E27FC236}">
                <a16:creationId xmlns:a16="http://schemas.microsoft.com/office/drawing/2014/main" id="{A054A04E-F47A-28A6-095E-B5F3203B64B8}"/>
              </a:ext>
            </a:extLst>
          </p:cNvPr>
          <p:cNvSpPr txBox="1">
            <a:spLocks/>
          </p:cNvSpPr>
          <p:nvPr/>
        </p:nvSpPr>
        <p:spPr>
          <a:xfrm>
            <a:off x="495300" y="244758"/>
            <a:ext cx="5905743" cy="236546"/>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a:t>
            </a:r>
            <a:r>
              <a:rPr lang="en-US" sz="600" b="1" spc="40" noProof="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DİJİTAL ENDEMİKLER</a:t>
            </a:r>
            <a:endParaRPr lang="en-US" sz="600" b="1" spc="40" dirty="0">
              <a:solidFill>
                <a:schemeClr val="accent6"/>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BC991A74-9E30-B1E9-B173-A93779F1CC0F}"/>
              </a:ext>
            </a:extLst>
          </p:cNvPr>
          <p:cNvSpPr txBox="1"/>
          <p:nvPr/>
        </p:nvSpPr>
        <p:spPr>
          <a:xfrm>
            <a:off x="4453477" y="1319271"/>
            <a:ext cx="566177" cy="523220"/>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Reklam</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Harcamalarının</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Gelire</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Oranı</a:t>
            </a:r>
            <a:endPar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cxnSp>
        <p:nvCxnSpPr>
          <p:cNvPr id="28" name="Straight Arrow Connector 27">
            <a:extLst>
              <a:ext uri="{FF2B5EF4-FFF2-40B4-BE49-F238E27FC236}">
                <a16:creationId xmlns:a16="http://schemas.microsoft.com/office/drawing/2014/main" id="{930AC3D2-5F1E-0FA1-EDAB-901006F7E687}"/>
              </a:ext>
            </a:extLst>
          </p:cNvPr>
          <p:cNvCxnSpPr>
            <a:cxnSpLocks/>
          </p:cNvCxnSpPr>
          <p:nvPr/>
        </p:nvCxnSpPr>
        <p:spPr>
          <a:xfrm>
            <a:off x="4890782" y="1419698"/>
            <a:ext cx="345264"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7AA7DB4-D07C-1B41-6B75-50E5BC241855}"/>
              </a:ext>
            </a:extLst>
          </p:cNvPr>
          <p:cNvSpPr txBox="1"/>
          <p:nvPr/>
        </p:nvSpPr>
        <p:spPr>
          <a:xfrm>
            <a:off x="5373263" y="1304287"/>
            <a:ext cx="486254" cy="307777"/>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400" dirty="0">
                <a:latin typeface="Poppins Light" pitchFamily="2" charset="77"/>
                <a:cs typeface="Poppins Light" pitchFamily="2" charset="77"/>
              </a:rPr>
              <a:t>12.8</a:t>
            </a:r>
            <a:r>
              <a:rPr kumimoji="0" lang="en-US" sz="1400" b="0" i="0" u="none" strike="noStrike" kern="1200" cap="none" normalizeH="0" baseline="30000" noProof="0" dirty="0">
                <a:ln>
                  <a:noFill/>
                </a:ln>
                <a:effectLst/>
                <a:uLnTx/>
                <a:uFillTx/>
                <a:latin typeface="Poppins Light" pitchFamily="2" charset="77"/>
                <a:ea typeface="+mn-ea"/>
                <a:cs typeface="Poppins Light" pitchFamily="2" charset="77"/>
              </a:rPr>
              <a:t>%</a:t>
            </a:r>
          </a:p>
        </p:txBody>
      </p:sp>
      <p:grpSp>
        <p:nvGrpSpPr>
          <p:cNvPr id="2" name="Group 1">
            <a:extLst>
              <a:ext uri="{FF2B5EF4-FFF2-40B4-BE49-F238E27FC236}">
                <a16:creationId xmlns:a16="http://schemas.microsoft.com/office/drawing/2014/main" id="{300D4DE2-D2BB-071E-DCE2-10AD05795CB3}"/>
              </a:ext>
            </a:extLst>
          </p:cNvPr>
          <p:cNvGrpSpPr/>
          <p:nvPr/>
        </p:nvGrpSpPr>
        <p:grpSpPr>
          <a:xfrm>
            <a:off x="-106788" y="494488"/>
            <a:ext cx="3931004" cy="2036715"/>
            <a:chOff x="-106788" y="476791"/>
            <a:chExt cx="3931004" cy="2036715"/>
          </a:xfrm>
        </p:grpSpPr>
        <p:grpSp>
          <p:nvGrpSpPr>
            <p:cNvPr id="3" name="Group 2">
              <a:extLst>
                <a:ext uri="{FF2B5EF4-FFF2-40B4-BE49-F238E27FC236}">
                  <a16:creationId xmlns:a16="http://schemas.microsoft.com/office/drawing/2014/main" id="{6647E0C1-BFBA-EC42-1AD2-76BF16CD0C30}"/>
                </a:ext>
              </a:extLst>
            </p:cNvPr>
            <p:cNvGrpSpPr/>
            <p:nvPr/>
          </p:nvGrpSpPr>
          <p:grpSpPr>
            <a:xfrm>
              <a:off x="-106788" y="476791"/>
              <a:ext cx="3837088" cy="1948458"/>
              <a:chOff x="9259935" y="0"/>
              <a:chExt cx="6114663" cy="3104985"/>
            </a:xfrm>
          </p:grpSpPr>
          <p:sp>
            <p:nvSpPr>
              <p:cNvPr id="51" name="Freeform 50">
                <a:extLst>
                  <a:ext uri="{FF2B5EF4-FFF2-40B4-BE49-F238E27FC236}">
                    <a16:creationId xmlns:a16="http://schemas.microsoft.com/office/drawing/2014/main" id="{A3E73830-0C06-5948-95C2-E51CECE7C9CB}"/>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CA3B5F6A-963A-8ADF-51E3-0E2F975F55C6}"/>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5F764D55-1D98-5703-71E8-A036AAC3120C}"/>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1C4C912C-227A-FFF6-9E4E-15DEA5699A7A}"/>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EF162DFB-7B40-14D7-051C-DE12691FCB2F}"/>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5250FE37-6850-3251-8D69-BC1C8F095FBC}"/>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A2EF65ED-C5FF-3D14-AF58-275795CE48A0}"/>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E6C52E90-4947-BA4C-C749-5CE61507E550}"/>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84B2BDD5-6C35-3CA4-6F54-DC97514A1E3E}"/>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76" name="Freeform 75">
                <a:extLst>
                  <a:ext uri="{FF2B5EF4-FFF2-40B4-BE49-F238E27FC236}">
                    <a16:creationId xmlns:a16="http://schemas.microsoft.com/office/drawing/2014/main" id="{0FC02F3C-BEB9-0A52-6557-277F7B181BB9}"/>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BEFBCED6-9CF7-0757-92D7-517C04B97202}"/>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353CD482-0ABD-2DD2-0026-E6C3233CF968}"/>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84" name="Freeform 83">
                <a:extLst>
                  <a:ext uri="{FF2B5EF4-FFF2-40B4-BE49-F238E27FC236}">
                    <a16:creationId xmlns:a16="http://schemas.microsoft.com/office/drawing/2014/main" id="{21CE0975-8E32-ADC8-7628-2C4390DCF382}"/>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9258257C-5085-7D00-FE90-3F20F80CA721}"/>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C215A936-8197-FB8C-6CAB-4D1B2DB254DE}"/>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E8520F13-6CFC-92DB-5255-4DD1348F19DA}"/>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92" name="Freeform 91">
                <a:extLst>
                  <a:ext uri="{FF2B5EF4-FFF2-40B4-BE49-F238E27FC236}">
                    <a16:creationId xmlns:a16="http://schemas.microsoft.com/office/drawing/2014/main" id="{023CB309-2774-3200-74BD-B1C3A0965EAF}"/>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EFF76A5D-5E96-AC6B-7DB3-5A9990950813}"/>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0DC57199-21E5-4E19-BEE5-42A023E6F80A}"/>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E7C68C8C-E9BA-367E-5F14-035F9E96C6D4}"/>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7D4332F5-5AF8-E536-8466-C75E7136D3D3}"/>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D8202200-49D4-AF66-A947-5B025F0E9067}"/>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D499F0AD-622E-8CD5-CCBC-5091C031EAC1}"/>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40DCD821-5262-6341-A098-FC5F04307A27}"/>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7D4B9AB4-DF7B-0A3C-9780-B28430285A94}"/>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C0506D0F-C81A-1B6D-BDB0-FA195B66BFED}"/>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6" name="Oval 5">
              <a:extLst>
                <a:ext uri="{FF2B5EF4-FFF2-40B4-BE49-F238E27FC236}">
                  <a16:creationId xmlns:a16="http://schemas.microsoft.com/office/drawing/2014/main" id="{7EE66F49-80F9-B05E-2CA0-106ED883CB81}"/>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221A6B1D-7533-495C-F7DA-80A211AF1781}"/>
                </a:ext>
              </a:extLst>
            </p:cNvPr>
            <p:cNvSpPr/>
            <p:nvPr/>
          </p:nvSpPr>
          <p:spPr>
            <a:xfrm>
              <a:off x="2577438" y="242293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31DE072-32CC-8E9B-3C28-61170D9B7AFA}"/>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a:extLst>
              <a:ext uri="{FF2B5EF4-FFF2-40B4-BE49-F238E27FC236}">
                <a16:creationId xmlns:a16="http://schemas.microsoft.com/office/drawing/2014/main" id="{FABC383A-B706-B053-A533-39951BBA8E30}"/>
              </a:ext>
            </a:extLst>
          </p:cNvPr>
          <p:cNvGrpSpPr/>
          <p:nvPr/>
        </p:nvGrpSpPr>
        <p:grpSpPr>
          <a:xfrm>
            <a:off x="1795242" y="8531928"/>
            <a:ext cx="603397" cy="603397"/>
            <a:chOff x="1151607" y="8531928"/>
            <a:chExt cx="603397" cy="603397"/>
          </a:xfrm>
        </p:grpSpPr>
        <p:sp>
          <p:nvSpPr>
            <p:cNvPr id="61" name="Rectangle 60">
              <a:extLst>
                <a:ext uri="{FF2B5EF4-FFF2-40B4-BE49-F238E27FC236}">
                  <a16:creationId xmlns:a16="http://schemas.microsoft.com/office/drawing/2014/main" id="{9587E964-1B11-3279-679B-98B2E41643E5}"/>
                </a:ext>
              </a:extLst>
            </p:cNvPr>
            <p:cNvSpPr/>
            <p:nvPr/>
          </p:nvSpPr>
          <p:spPr>
            <a:xfrm>
              <a:off x="1151607"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64" name="TextBox 63">
              <a:extLst>
                <a:ext uri="{FF2B5EF4-FFF2-40B4-BE49-F238E27FC236}">
                  <a16:creationId xmlns:a16="http://schemas.microsoft.com/office/drawing/2014/main" id="{BF5FBFD5-6BC0-DCF1-B187-A9310F53724B}"/>
                </a:ext>
              </a:extLst>
            </p:cNvPr>
            <p:cNvSpPr txBox="1"/>
            <p:nvPr/>
          </p:nvSpPr>
          <p:spPr>
            <a:xfrm>
              <a:off x="1201885"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65" name="TextBox 64">
              <a:extLst>
                <a:ext uri="{FF2B5EF4-FFF2-40B4-BE49-F238E27FC236}">
                  <a16:creationId xmlns:a16="http://schemas.microsoft.com/office/drawing/2014/main" id="{866C554C-D392-32F7-61FD-166E0C82284A}"/>
                </a:ext>
              </a:extLst>
            </p:cNvPr>
            <p:cNvSpPr txBox="1"/>
            <p:nvPr/>
          </p:nvSpPr>
          <p:spPr>
            <a:xfrm>
              <a:off x="1194573" y="868554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Rt</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66" name="TextBox 65">
              <a:extLst>
                <a:ext uri="{FF2B5EF4-FFF2-40B4-BE49-F238E27FC236}">
                  <a16:creationId xmlns:a16="http://schemas.microsoft.com/office/drawing/2014/main" id="{7E6E8935-1EEA-6070-614C-E2C8E65408D9}"/>
                </a:ext>
              </a:extLst>
            </p:cNvPr>
            <p:cNvSpPr txBox="1"/>
            <p:nvPr/>
          </p:nvSpPr>
          <p:spPr>
            <a:xfrm>
              <a:off x="1210532" y="8931868"/>
              <a:ext cx="488859"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Perakendeciler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78" name="Group 77">
            <a:extLst>
              <a:ext uri="{FF2B5EF4-FFF2-40B4-BE49-F238E27FC236}">
                <a16:creationId xmlns:a16="http://schemas.microsoft.com/office/drawing/2014/main" id="{C7ED21C7-2984-EB48-E059-079D2955AD2D}"/>
              </a:ext>
            </a:extLst>
          </p:cNvPr>
          <p:cNvGrpSpPr/>
          <p:nvPr/>
        </p:nvGrpSpPr>
        <p:grpSpPr>
          <a:xfrm>
            <a:off x="492918" y="9189153"/>
            <a:ext cx="603397" cy="624489"/>
            <a:chOff x="1814115" y="8531928"/>
            <a:chExt cx="603397" cy="624489"/>
          </a:xfrm>
        </p:grpSpPr>
        <p:sp>
          <p:nvSpPr>
            <p:cNvPr id="79" name="Rectangle 78">
              <a:extLst>
                <a:ext uri="{FF2B5EF4-FFF2-40B4-BE49-F238E27FC236}">
                  <a16:creationId xmlns:a16="http://schemas.microsoft.com/office/drawing/2014/main" id="{FFCF5FE4-2BBC-3053-051D-BF809BC9263C}"/>
                </a:ext>
              </a:extLst>
            </p:cNvPr>
            <p:cNvSpPr/>
            <p:nvPr/>
          </p:nvSpPr>
          <p:spPr>
            <a:xfrm>
              <a:off x="1814115"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0" name="TextBox 79">
              <a:extLst>
                <a:ext uri="{FF2B5EF4-FFF2-40B4-BE49-F238E27FC236}">
                  <a16:creationId xmlns:a16="http://schemas.microsoft.com/office/drawing/2014/main" id="{40383892-BA55-7B00-BA8E-4DEE343B0375}"/>
                </a:ext>
              </a:extLst>
            </p:cNvPr>
            <p:cNvSpPr txBox="1"/>
            <p:nvPr/>
          </p:nvSpPr>
          <p:spPr>
            <a:xfrm>
              <a:off x="1864394" y="853228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81" name="TextBox 80">
              <a:extLst>
                <a:ext uri="{FF2B5EF4-FFF2-40B4-BE49-F238E27FC236}">
                  <a16:creationId xmlns:a16="http://schemas.microsoft.com/office/drawing/2014/main" id="{BEDAAC54-513E-582D-9697-06E8BC5E667B}"/>
                </a:ext>
              </a:extLst>
            </p:cNvPr>
            <p:cNvSpPr txBox="1"/>
            <p:nvPr/>
          </p:nvSpPr>
          <p:spPr>
            <a:xfrm>
              <a:off x="1857081" y="868554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Fs</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82" name="TextBox 81">
              <a:extLst>
                <a:ext uri="{FF2B5EF4-FFF2-40B4-BE49-F238E27FC236}">
                  <a16:creationId xmlns:a16="http://schemas.microsoft.com/office/drawing/2014/main" id="{12C64C78-1A34-AE4C-4A38-EA612999819B}"/>
                </a:ext>
              </a:extLst>
            </p:cNvPr>
            <p:cNvSpPr txBox="1"/>
            <p:nvPr/>
          </p:nvSpPr>
          <p:spPr>
            <a:xfrm>
              <a:off x="1873040" y="8931868"/>
              <a:ext cx="458536" cy="224549"/>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Finansal</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Hizmetler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07" name="Group 106">
            <a:extLst>
              <a:ext uri="{FF2B5EF4-FFF2-40B4-BE49-F238E27FC236}">
                <a16:creationId xmlns:a16="http://schemas.microsoft.com/office/drawing/2014/main" id="{43A3C803-EF99-AA50-D225-3D4B1DDFC6E7}"/>
              </a:ext>
            </a:extLst>
          </p:cNvPr>
          <p:cNvGrpSpPr/>
          <p:nvPr/>
        </p:nvGrpSpPr>
        <p:grpSpPr>
          <a:xfrm>
            <a:off x="2446351" y="8533327"/>
            <a:ext cx="603397" cy="624489"/>
            <a:chOff x="1151607" y="9185508"/>
            <a:chExt cx="603397" cy="624489"/>
          </a:xfrm>
        </p:grpSpPr>
        <p:sp>
          <p:nvSpPr>
            <p:cNvPr id="108" name="Rectangle 107">
              <a:extLst>
                <a:ext uri="{FF2B5EF4-FFF2-40B4-BE49-F238E27FC236}">
                  <a16:creationId xmlns:a16="http://schemas.microsoft.com/office/drawing/2014/main" id="{D26656A7-0061-8A57-32AD-E92F8A3D03B4}"/>
                </a:ext>
              </a:extLst>
            </p:cNvPr>
            <p:cNvSpPr/>
            <p:nvPr/>
          </p:nvSpPr>
          <p:spPr>
            <a:xfrm>
              <a:off x="1151607"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9" name="TextBox 108">
              <a:extLst>
                <a:ext uri="{FF2B5EF4-FFF2-40B4-BE49-F238E27FC236}">
                  <a16:creationId xmlns:a16="http://schemas.microsoft.com/office/drawing/2014/main" id="{4344EF24-3688-1FE7-B812-44C5BAFD4F01}"/>
                </a:ext>
              </a:extLst>
            </p:cNvPr>
            <p:cNvSpPr txBox="1"/>
            <p:nvPr/>
          </p:nvSpPr>
          <p:spPr>
            <a:xfrm>
              <a:off x="1201885"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10" name="TextBox 109">
              <a:extLst>
                <a:ext uri="{FF2B5EF4-FFF2-40B4-BE49-F238E27FC236}">
                  <a16:creationId xmlns:a16="http://schemas.microsoft.com/office/drawing/2014/main" id="{B83801C9-4171-0E6C-535E-860791679503}"/>
                </a:ext>
              </a:extLst>
            </p:cNvPr>
            <p:cNvSpPr txBox="1"/>
            <p:nvPr/>
          </p:nvSpPr>
          <p:spPr>
            <a:xfrm>
              <a:off x="1194573"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Me</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11" name="TextBox 110">
              <a:extLst>
                <a:ext uri="{FF2B5EF4-FFF2-40B4-BE49-F238E27FC236}">
                  <a16:creationId xmlns:a16="http://schemas.microsoft.com/office/drawing/2014/main" id="{C583234D-9FB0-85B2-4F59-5B11E8169FDC}"/>
                </a:ext>
              </a:extLst>
            </p:cNvPr>
            <p:cNvSpPr txBox="1"/>
            <p:nvPr/>
          </p:nvSpPr>
          <p:spPr>
            <a:xfrm>
              <a:off x="1210533" y="9585448"/>
              <a:ext cx="488859" cy="224549"/>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Medya</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&amp;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Eğlence</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12" name="Group 111">
            <a:extLst>
              <a:ext uri="{FF2B5EF4-FFF2-40B4-BE49-F238E27FC236}">
                <a16:creationId xmlns:a16="http://schemas.microsoft.com/office/drawing/2014/main" id="{BBB0AEF4-54EA-D31F-1967-3B90CAF91312}"/>
              </a:ext>
            </a:extLst>
          </p:cNvPr>
          <p:cNvGrpSpPr/>
          <p:nvPr/>
        </p:nvGrpSpPr>
        <p:grpSpPr>
          <a:xfrm>
            <a:off x="1143937" y="9185506"/>
            <a:ext cx="603397" cy="603397"/>
            <a:chOff x="1814115" y="9185508"/>
            <a:chExt cx="603397" cy="603397"/>
          </a:xfrm>
        </p:grpSpPr>
        <p:sp>
          <p:nvSpPr>
            <p:cNvPr id="113" name="Rectangle 112">
              <a:extLst>
                <a:ext uri="{FF2B5EF4-FFF2-40B4-BE49-F238E27FC236}">
                  <a16:creationId xmlns:a16="http://schemas.microsoft.com/office/drawing/2014/main" id="{F3493A1D-9D9E-723E-07FD-B859DF658881}"/>
                </a:ext>
              </a:extLst>
            </p:cNvPr>
            <p:cNvSpPr/>
            <p:nvPr/>
          </p:nvSpPr>
          <p:spPr>
            <a:xfrm>
              <a:off x="1814115"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7" name="TextBox 116">
              <a:extLst>
                <a:ext uri="{FF2B5EF4-FFF2-40B4-BE49-F238E27FC236}">
                  <a16:creationId xmlns:a16="http://schemas.microsoft.com/office/drawing/2014/main" id="{CD68914F-2030-9AD7-6804-5DF830D00E3A}"/>
                </a:ext>
              </a:extLst>
            </p:cNvPr>
            <p:cNvSpPr txBox="1"/>
            <p:nvPr/>
          </p:nvSpPr>
          <p:spPr>
            <a:xfrm>
              <a:off x="1864394" y="918586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.1</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19" name="TextBox 118">
              <a:extLst>
                <a:ext uri="{FF2B5EF4-FFF2-40B4-BE49-F238E27FC236}">
                  <a16:creationId xmlns:a16="http://schemas.microsoft.com/office/drawing/2014/main" id="{4A91236E-82D5-686F-A314-59DB9D1BB839}"/>
                </a:ext>
              </a:extLst>
            </p:cNvPr>
            <p:cNvSpPr txBox="1"/>
            <p:nvPr/>
          </p:nvSpPr>
          <p:spPr>
            <a:xfrm>
              <a:off x="1857081" y="933912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Tn</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22" name="TextBox 121">
              <a:extLst>
                <a:ext uri="{FF2B5EF4-FFF2-40B4-BE49-F238E27FC236}">
                  <a16:creationId xmlns:a16="http://schemas.microsoft.com/office/drawing/2014/main" id="{A56BBB93-CFC3-6E5D-30F6-5431E2D0F808}"/>
                </a:ext>
              </a:extLst>
            </p:cNvPr>
            <p:cNvSpPr txBox="1"/>
            <p:nvPr/>
          </p:nvSpPr>
          <p:spPr>
            <a:xfrm>
              <a:off x="1873040" y="9585448"/>
              <a:ext cx="458536"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lang="en-US" sz="475" dirty="0" err="1">
                  <a:solidFill>
                    <a:schemeClr val="bg1"/>
                  </a:solidFill>
                  <a:latin typeface="Poppins Light" pitchFamily="2" charset="77"/>
                  <a:cs typeface="Poppins Light" pitchFamily="2" charset="77"/>
                </a:rPr>
                <a:t>Teknoloji</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26" name="Group 125">
            <a:extLst>
              <a:ext uri="{FF2B5EF4-FFF2-40B4-BE49-F238E27FC236}">
                <a16:creationId xmlns:a16="http://schemas.microsoft.com/office/drawing/2014/main" id="{0F851698-B5BB-3143-DD45-4E95F26A3F2F}"/>
              </a:ext>
            </a:extLst>
          </p:cNvPr>
          <p:cNvGrpSpPr/>
          <p:nvPr/>
        </p:nvGrpSpPr>
        <p:grpSpPr>
          <a:xfrm>
            <a:off x="3102277" y="9185508"/>
            <a:ext cx="603397" cy="603397"/>
            <a:chOff x="2472239" y="9185508"/>
            <a:chExt cx="603397" cy="603397"/>
          </a:xfrm>
        </p:grpSpPr>
        <p:sp>
          <p:nvSpPr>
            <p:cNvPr id="127" name="Rectangle 126">
              <a:extLst>
                <a:ext uri="{FF2B5EF4-FFF2-40B4-BE49-F238E27FC236}">
                  <a16:creationId xmlns:a16="http://schemas.microsoft.com/office/drawing/2014/main" id="{72D19138-051D-6BE5-80BF-6E4B79F908A2}"/>
                </a:ext>
              </a:extLst>
            </p:cNvPr>
            <p:cNvSpPr/>
            <p:nvPr/>
          </p:nvSpPr>
          <p:spPr>
            <a:xfrm>
              <a:off x="2472239"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29" name="TextBox 128">
              <a:extLst>
                <a:ext uri="{FF2B5EF4-FFF2-40B4-BE49-F238E27FC236}">
                  <a16:creationId xmlns:a16="http://schemas.microsoft.com/office/drawing/2014/main" id="{40292917-7E98-849F-A344-A24FCFB862D9}"/>
                </a:ext>
              </a:extLst>
            </p:cNvPr>
            <p:cNvSpPr txBox="1"/>
            <p:nvPr/>
          </p:nvSpPr>
          <p:spPr>
            <a:xfrm>
              <a:off x="2522517"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33" name="TextBox 132">
              <a:extLst>
                <a:ext uri="{FF2B5EF4-FFF2-40B4-BE49-F238E27FC236}">
                  <a16:creationId xmlns:a16="http://schemas.microsoft.com/office/drawing/2014/main" id="{BB673E4F-780A-8006-66B8-201F06484BD5}"/>
                </a:ext>
              </a:extLst>
            </p:cNvPr>
            <p:cNvSpPr txBox="1"/>
            <p:nvPr/>
          </p:nvSpPr>
          <p:spPr>
            <a:xfrm>
              <a:off x="2515205"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Lx</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35" name="TextBox 134">
              <a:extLst>
                <a:ext uri="{FF2B5EF4-FFF2-40B4-BE49-F238E27FC236}">
                  <a16:creationId xmlns:a16="http://schemas.microsoft.com/office/drawing/2014/main" id="{E62F38EA-FAEF-F82C-25EE-D237DAAE36A4}"/>
                </a:ext>
              </a:extLst>
            </p:cNvPr>
            <p:cNvSpPr txBox="1"/>
            <p:nvPr/>
          </p:nvSpPr>
          <p:spPr>
            <a:xfrm>
              <a:off x="2531166" y="9585448"/>
              <a:ext cx="332288"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Lüks</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36" name="Group 135">
            <a:extLst>
              <a:ext uri="{FF2B5EF4-FFF2-40B4-BE49-F238E27FC236}">
                <a16:creationId xmlns:a16="http://schemas.microsoft.com/office/drawing/2014/main" id="{ACD08FEB-3443-1AAB-259A-B5E4B79BADEF}"/>
              </a:ext>
            </a:extLst>
          </p:cNvPr>
          <p:cNvGrpSpPr/>
          <p:nvPr/>
        </p:nvGrpSpPr>
        <p:grpSpPr>
          <a:xfrm>
            <a:off x="2449497" y="9185508"/>
            <a:ext cx="603397" cy="603397"/>
            <a:chOff x="3134747" y="9185508"/>
            <a:chExt cx="603397" cy="603397"/>
          </a:xfrm>
        </p:grpSpPr>
        <p:sp>
          <p:nvSpPr>
            <p:cNvPr id="138" name="Rectangle 137">
              <a:extLst>
                <a:ext uri="{FF2B5EF4-FFF2-40B4-BE49-F238E27FC236}">
                  <a16:creationId xmlns:a16="http://schemas.microsoft.com/office/drawing/2014/main" id="{8F853A0D-7F5F-1AD3-E6C0-A828E795C915}"/>
                </a:ext>
              </a:extLst>
            </p:cNvPr>
            <p:cNvSpPr/>
            <p:nvPr/>
          </p:nvSpPr>
          <p:spPr>
            <a:xfrm>
              <a:off x="3134747"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41" name="TextBox 140">
              <a:extLst>
                <a:ext uri="{FF2B5EF4-FFF2-40B4-BE49-F238E27FC236}">
                  <a16:creationId xmlns:a16="http://schemas.microsoft.com/office/drawing/2014/main" id="{B28E7794-5925-EE12-D372-5CCD87D37697}"/>
                </a:ext>
              </a:extLst>
            </p:cNvPr>
            <p:cNvSpPr txBox="1"/>
            <p:nvPr/>
          </p:nvSpPr>
          <p:spPr>
            <a:xfrm>
              <a:off x="3185026" y="918586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43" name="TextBox 142">
              <a:extLst>
                <a:ext uri="{FF2B5EF4-FFF2-40B4-BE49-F238E27FC236}">
                  <a16:creationId xmlns:a16="http://schemas.microsoft.com/office/drawing/2014/main" id="{558DA591-74BE-005F-676D-635DDA6926B6}"/>
                </a:ext>
              </a:extLst>
            </p:cNvPr>
            <p:cNvSpPr txBox="1"/>
            <p:nvPr/>
          </p:nvSpPr>
          <p:spPr>
            <a:xfrm>
              <a:off x="3177713" y="933912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Ph</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44" name="TextBox 143">
              <a:extLst>
                <a:ext uri="{FF2B5EF4-FFF2-40B4-BE49-F238E27FC236}">
                  <a16:creationId xmlns:a16="http://schemas.microsoft.com/office/drawing/2014/main" id="{71F6B5E0-49DC-4E79-794C-73D064463E63}"/>
                </a:ext>
              </a:extLst>
            </p:cNvPr>
            <p:cNvSpPr txBox="1"/>
            <p:nvPr/>
          </p:nvSpPr>
          <p:spPr>
            <a:xfrm>
              <a:off x="3193672" y="9585448"/>
              <a:ext cx="526097"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Eczacılık</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Sağlık</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45" name="Group 144">
            <a:extLst>
              <a:ext uri="{FF2B5EF4-FFF2-40B4-BE49-F238E27FC236}">
                <a16:creationId xmlns:a16="http://schemas.microsoft.com/office/drawing/2014/main" id="{D13E16B8-6FBA-AEF8-74A6-38E286B0A08D}"/>
              </a:ext>
            </a:extLst>
          </p:cNvPr>
          <p:cNvGrpSpPr/>
          <p:nvPr/>
        </p:nvGrpSpPr>
        <p:grpSpPr>
          <a:xfrm>
            <a:off x="1796717" y="9183823"/>
            <a:ext cx="603397" cy="603397"/>
            <a:chOff x="2472239" y="8531928"/>
            <a:chExt cx="603397" cy="603397"/>
          </a:xfrm>
        </p:grpSpPr>
        <p:sp>
          <p:nvSpPr>
            <p:cNvPr id="148" name="Rectangle 147">
              <a:extLst>
                <a:ext uri="{FF2B5EF4-FFF2-40B4-BE49-F238E27FC236}">
                  <a16:creationId xmlns:a16="http://schemas.microsoft.com/office/drawing/2014/main" id="{166620EC-3697-94DE-D03B-D97E70245631}"/>
                </a:ext>
              </a:extLst>
            </p:cNvPr>
            <p:cNvSpPr/>
            <p:nvPr/>
          </p:nvSpPr>
          <p:spPr>
            <a:xfrm>
              <a:off x="2472239"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49" name="TextBox 148">
              <a:extLst>
                <a:ext uri="{FF2B5EF4-FFF2-40B4-BE49-F238E27FC236}">
                  <a16:creationId xmlns:a16="http://schemas.microsoft.com/office/drawing/2014/main" id="{E3900266-5CCC-DCD1-152A-206BA76E7B7F}"/>
                </a:ext>
              </a:extLst>
            </p:cNvPr>
            <p:cNvSpPr txBox="1"/>
            <p:nvPr/>
          </p:nvSpPr>
          <p:spPr>
            <a:xfrm>
              <a:off x="2522517"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2.4</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50" name="TextBox 149">
              <a:extLst>
                <a:ext uri="{FF2B5EF4-FFF2-40B4-BE49-F238E27FC236}">
                  <a16:creationId xmlns:a16="http://schemas.microsoft.com/office/drawing/2014/main" id="{EAB81678-8AB0-4F15-057A-48E196D102E9}"/>
                </a:ext>
              </a:extLst>
            </p:cNvPr>
            <p:cNvSpPr txBox="1"/>
            <p:nvPr/>
          </p:nvSpPr>
          <p:spPr>
            <a:xfrm>
              <a:off x="2515205" y="8685549"/>
              <a:ext cx="366441"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Am</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51" name="TextBox 150">
              <a:extLst>
                <a:ext uri="{FF2B5EF4-FFF2-40B4-BE49-F238E27FC236}">
                  <a16:creationId xmlns:a16="http://schemas.microsoft.com/office/drawing/2014/main" id="{4630A000-C655-2AA8-2384-467793055C96}"/>
                </a:ext>
              </a:extLst>
            </p:cNvPr>
            <p:cNvSpPr txBox="1"/>
            <p:nvPr/>
          </p:nvSpPr>
          <p:spPr>
            <a:xfrm>
              <a:off x="2531166" y="8931868"/>
              <a:ext cx="411536"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Otomotiv</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55" name="Group 154">
            <a:extLst>
              <a:ext uri="{FF2B5EF4-FFF2-40B4-BE49-F238E27FC236}">
                <a16:creationId xmlns:a16="http://schemas.microsoft.com/office/drawing/2014/main" id="{6EE6C05E-CE3B-A321-1ED7-95D983555D82}"/>
              </a:ext>
            </a:extLst>
          </p:cNvPr>
          <p:cNvGrpSpPr/>
          <p:nvPr/>
        </p:nvGrpSpPr>
        <p:grpSpPr>
          <a:xfrm>
            <a:off x="495300" y="8531928"/>
            <a:ext cx="608265" cy="625898"/>
            <a:chOff x="495300" y="8531928"/>
            <a:chExt cx="608265" cy="625898"/>
          </a:xfrm>
        </p:grpSpPr>
        <p:sp>
          <p:nvSpPr>
            <p:cNvPr id="161" name="Rectangle 160">
              <a:extLst>
                <a:ext uri="{FF2B5EF4-FFF2-40B4-BE49-F238E27FC236}">
                  <a16:creationId xmlns:a16="http://schemas.microsoft.com/office/drawing/2014/main" id="{F1DFBACE-5D64-FCA4-7649-2D7253E0DD74}"/>
                </a:ext>
              </a:extLst>
            </p:cNvPr>
            <p:cNvSpPr/>
            <p:nvPr/>
          </p:nvSpPr>
          <p:spPr>
            <a:xfrm>
              <a:off x="495300"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7" name="TextBox 166">
              <a:extLst>
                <a:ext uri="{FF2B5EF4-FFF2-40B4-BE49-F238E27FC236}">
                  <a16:creationId xmlns:a16="http://schemas.microsoft.com/office/drawing/2014/main" id="{6DE1118C-0CD9-0E04-66D2-B4A6ECC33207}"/>
                </a:ext>
              </a:extLst>
            </p:cNvPr>
            <p:cNvSpPr txBox="1"/>
            <p:nvPr/>
          </p:nvSpPr>
          <p:spPr>
            <a:xfrm>
              <a:off x="545578"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68" name="TextBox 167">
              <a:extLst>
                <a:ext uri="{FF2B5EF4-FFF2-40B4-BE49-F238E27FC236}">
                  <a16:creationId xmlns:a16="http://schemas.microsoft.com/office/drawing/2014/main" id="{868C3179-F52C-C704-6F02-3455494801AB}"/>
                </a:ext>
              </a:extLst>
            </p:cNvPr>
            <p:cNvSpPr txBox="1"/>
            <p:nvPr/>
          </p:nvSpPr>
          <p:spPr>
            <a:xfrm>
              <a:off x="538267" y="8685549"/>
              <a:ext cx="496519"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CPG</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69" name="TextBox 168">
              <a:extLst>
                <a:ext uri="{FF2B5EF4-FFF2-40B4-BE49-F238E27FC236}">
                  <a16:creationId xmlns:a16="http://schemas.microsoft.com/office/drawing/2014/main" id="{3BF657AE-3BCB-A2BD-3187-7046A95F7942}"/>
                </a:ext>
              </a:extLst>
            </p:cNvPr>
            <p:cNvSpPr txBox="1"/>
            <p:nvPr/>
          </p:nvSpPr>
          <p:spPr>
            <a:xfrm>
              <a:off x="554224" y="8931867"/>
              <a:ext cx="549341" cy="225959"/>
            </a:xfrm>
            <a:prstGeom prst="rect">
              <a:avLst/>
            </a:prstGeom>
            <a:noFill/>
          </p:spPr>
          <p:txBody>
            <a:bodyPr wrap="square" lIns="0" rIns="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480" dirty="0" err="1">
                  <a:solidFill>
                    <a:schemeClr val="bg1"/>
                  </a:solidFill>
                  <a:latin typeface="Poppins Light" pitchFamily="2" charset="77"/>
                  <a:cs typeface="Poppins Light" pitchFamily="2" charset="77"/>
                </a:rPr>
                <a:t>Ambalajlı</a:t>
              </a:r>
              <a:r>
                <a:rPr lang="en-US" sz="480" dirty="0">
                  <a:solidFill>
                    <a:schemeClr val="bg1"/>
                  </a:solidFill>
                  <a:latin typeface="Poppins Light" pitchFamily="2" charset="77"/>
                  <a:cs typeface="Poppins Light" pitchFamily="2" charset="77"/>
                </a:rPr>
                <a:t> </a:t>
              </a:r>
              <a:r>
                <a:rPr lang="en-US" sz="480" dirty="0" err="1">
                  <a:solidFill>
                    <a:schemeClr val="bg1"/>
                  </a:solidFill>
                  <a:latin typeface="Poppins Light" pitchFamily="2" charset="77"/>
                  <a:cs typeface="Poppins Light" pitchFamily="2" charset="77"/>
                </a:rPr>
                <a:t>Tüketici</a:t>
              </a:r>
              <a:r>
                <a:rPr lang="en-US" sz="480" dirty="0">
                  <a:solidFill>
                    <a:schemeClr val="bg1"/>
                  </a:solidFill>
                  <a:latin typeface="Poppins Light" pitchFamily="2" charset="77"/>
                  <a:cs typeface="Poppins Light" pitchFamily="2" charset="77"/>
                </a:rPr>
                <a:t> </a:t>
              </a:r>
              <a:r>
                <a:rPr lang="en-US" sz="480" dirty="0" err="1">
                  <a:solidFill>
                    <a:schemeClr val="bg1"/>
                  </a:solidFill>
                  <a:latin typeface="Poppins Light" pitchFamily="2" charset="77"/>
                  <a:cs typeface="Poppins Light" pitchFamily="2" charset="77"/>
                </a:rPr>
                <a:t>Ürünleri</a:t>
              </a:r>
              <a:endParaRPr kumimoji="0" lang="en-US" sz="480" b="0" i="0" u="none" strike="noStrike" kern="1200" cap="none" spc="0" normalizeH="0" baseline="0" noProof="0" dirty="0">
                <a:ln>
                  <a:noFill/>
                </a:ln>
                <a:solidFill>
                  <a:schemeClr val="bg1"/>
                </a:solidFill>
                <a:effectLst/>
                <a:uLnTx/>
                <a:uFillTx/>
                <a:latin typeface="Poppins Light" pitchFamily="2" charset="77"/>
                <a:ea typeface="+mn-ea"/>
                <a:cs typeface="Poppins Light" pitchFamily="2" charset="77"/>
              </a:endParaRPr>
            </a:p>
          </p:txBody>
        </p:sp>
      </p:grpSp>
    </p:spTree>
    <p:extLst>
      <p:ext uri="{BB962C8B-B14F-4D97-AF65-F5344CB8AC3E}">
        <p14:creationId xmlns:p14="http://schemas.microsoft.com/office/powerpoint/2010/main" val="3698909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A graph of blue bars with a line going up&#10;&#10;Description automatically generated with medium confidence">
            <a:extLst>
              <a:ext uri="{FF2B5EF4-FFF2-40B4-BE49-F238E27FC236}">
                <a16:creationId xmlns:a16="http://schemas.microsoft.com/office/drawing/2014/main" id="{36B78A29-E5DE-7FBE-4F0F-C33C849A0158}"/>
              </a:ext>
            </a:extLst>
          </p:cNvPr>
          <p:cNvPicPr>
            <a:picLocks noChangeAspect="1"/>
          </p:cNvPicPr>
          <p:nvPr/>
        </p:nvPicPr>
        <p:blipFill>
          <a:blip r:embed="rId3"/>
          <a:stretch>
            <a:fillRect/>
          </a:stretch>
        </p:blipFill>
        <p:spPr>
          <a:xfrm>
            <a:off x="349250" y="5613399"/>
            <a:ext cx="6991350" cy="4186437"/>
          </a:xfrm>
          <a:prstGeom prst="rect">
            <a:avLst/>
          </a:prstGeom>
        </p:spPr>
      </p:pic>
      <p:sp>
        <p:nvSpPr>
          <p:cNvPr id="6" name="Oval 5">
            <a:extLst>
              <a:ext uri="{FF2B5EF4-FFF2-40B4-BE49-F238E27FC236}">
                <a16:creationId xmlns:a16="http://schemas.microsoft.com/office/drawing/2014/main" id="{B8016773-0BC9-E835-23F9-A529CE745D56}"/>
              </a:ext>
            </a:extLst>
          </p:cNvPr>
          <p:cNvSpPr/>
          <p:nvPr/>
        </p:nvSpPr>
        <p:spPr>
          <a:xfrm>
            <a:off x="5089746" y="798871"/>
            <a:ext cx="3114458" cy="3114458"/>
          </a:xfrm>
          <a:prstGeom prst="ellipse">
            <a:avLst/>
          </a:prstGeom>
          <a:solidFill>
            <a:schemeClr val="accent1">
              <a:alpha val="595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4" name="Slide Number Placeholder 3">
            <a:extLst>
              <a:ext uri="{FF2B5EF4-FFF2-40B4-BE49-F238E27FC236}">
                <a16:creationId xmlns:a16="http://schemas.microsoft.com/office/drawing/2014/main" id="{33F17DB7-62B4-07DF-3575-250A96BDCC62}"/>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37</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3" name="Text Placeholder 1">
            <a:extLst>
              <a:ext uri="{FF2B5EF4-FFF2-40B4-BE49-F238E27FC236}">
                <a16:creationId xmlns:a16="http://schemas.microsoft.com/office/drawing/2014/main" id="{16CFC228-DC9F-89CB-9C9A-F1B3EA985300}"/>
              </a:ext>
            </a:extLst>
          </p:cNvPr>
          <p:cNvSpPr txBox="1">
            <a:spLocks/>
          </p:cNvSpPr>
          <p:nvPr/>
        </p:nvSpPr>
        <p:spPr>
          <a:xfrm>
            <a:off x="495300" y="1576105"/>
            <a:ext cx="3162300" cy="313122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defRPr/>
            </a:pPr>
            <a:r>
              <a:rPr lang="en-US" sz="1000" u="none" strike="noStrike" dirty="0" err="1">
                <a:effectLst/>
                <a:latin typeface="Georgia"/>
                <a:cs typeface="Poppins"/>
              </a:rPr>
              <a:t>GroupM'in</a:t>
            </a:r>
            <a:r>
              <a:rPr lang="en-US" sz="1000" u="none" strike="noStrike" dirty="0">
                <a:effectLst/>
                <a:latin typeface="Georgia"/>
                <a:cs typeface="Poppins"/>
              </a:rPr>
              <a:t> </a:t>
            </a:r>
            <a:r>
              <a:rPr lang="en-US" sz="1000" u="none" strike="noStrike" dirty="0" err="1">
                <a:effectLst/>
                <a:latin typeface="Georgia"/>
                <a:cs typeface="Poppins"/>
              </a:rPr>
              <a:t>tanımladığı</a:t>
            </a:r>
            <a:r>
              <a:rPr lang="en-US" sz="1000" u="none" strike="noStrike" dirty="0">
                <a:effectLst/>
                <a:latin typeface="Georgia"/>
                <a:cs typeface="Poppins"/>
              </a:rPr>
              <a:t> </a:t>
            </a:r>
            <a:r>
              <a:rPr lang="en-US" sz="1000" u="none" strike="noStrike" dirty="0" err="1">
                <a:effectLst/>
                <a:latin typeface="Georgia"/>
                <a:cs typeface="Poppins"/>
              </a:rPr>
              <a:t>sektörler</a:t>
            </a:r>
            <a:r>
              <a:rPr lang="en-US" sz="1000" u="none" strike="noStrike" dirty="0">
                <a:effectLst/>
                <a:latin typeface="Georgia"/>
                <a:cs typeface="Poppins"/>
              </a:rPr>
              <a:t> </a:t>
            </a:r>
            <a:r>
              <a:rPr lang="en-US" sz="1000" u="none" strike="noStrike" dirty="0" err="1">
                <a:effectLst/>
                <a:latin typeface="Georgia"/>
                <a:cs typeface="Poppins"/>
              </a:rPr>
              <a:t>arasında</a:t>
            </a:r>
            <a:r>
              <a:rPr lang="en-US" sz="1000" u="none" strike="noStrike" dirty="0">
                <a:effectLst/>
                <a:latin typeface="Georgia"/>
                <a:cs typeface="Poppins"/>
              </a:rPr>
              <a:t>, </a:t>
            </a:r>
            <a:r>
              <a:rPr lang="en-US" sz="1000" u="none" strike="noStrike" dirty="0" err="1">
                <a:effectLst/>
                <a:latin typeface="Georgia"/>
                <a:cs typeface="Poppins"/>
              </a:rPr>
              <a:t>küresel</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harcamalarına</a:t>
            </a:r>
            <a:r>
              <a:rPr lang="en-US" sz="1000" u="none" strike="noStrike" dirty="0">
                <a:effectLst/>
                <a:latin typeface="Georgia"/>
                <a:cs typeface="Poppins"/>
              </a:rPr>
              <a:t> </a:t>
            </a:r>
            <a:r>
              <a:rPr lang="en-US" sz="1000" u="none" strike="noStrike" dirty="0" err="1">
                <a:effectLst/>
                <a:latin typeface="Georgia"/>
                <a:cs typeface="Poppins"/>
              </a:rPr>
              <a:t>en</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ikinci</a:t>
            </a:r>
            <a:r>
              <a:rPr lang="en-US" sz="1000" u="none" strike="noStrike" dirty="0">
                <a:effectLst/>
                <a:latin typeface="Georgia"/>
                <a:cs typeface="Poppins"/>
              </a:rPr>
              <a:t> </a:t>
            </a:r>
            <a:r>
              <a:rPr lang="en-US" sz="1000" u="none" strike="noStrike" dirty="0" err="1">
                <a:effectLst/>
                <a:latin typeface="Georgia"/>
                <a:cs typeface="Poppins"/>
              </a:rPr>
              <a:t>katkıyı</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Endemik</a:t>
            </a:r>
            <a:r>
              <a:rPr lang="en-US" sz="1000" u="none" strike="noStrike" dirty="0">
                <a:effectLst/>
                <a:latin typeface="Georgia"/>
                <a:cs typeface="Poppins"/>
              </a:rPr>
              <a:t> </a:t>
            </a:r>
            <a:r>
              <a:rPr lang="en-US" sz="1000" u="none" strike="noStrike" dirty="0" err="1">
                <a:effectLst/>
                <a:latin typeface="Georgia"/>
                <a:cs typeface="Poppins"/>
              </a:rPr>
              <a:t>kategorisi</a:t>
            </a:r>
            <a:r>
              <a:rPr lang="en-US" sz="1000" u="none" strike="noStrike" dirty="0">
                <a:effectLst/>
                <a:latin typeface="Georgia"/>
                <a:cs typeface="Poppins"/>
              </a:rPr>
              <a:t> </a:t>
            </a:r>
            <a:r>
              <a:rPr lang="en-US" sz="1000" u="none" strike="noStrike" dirty="0" err="1">
                <a:effectLst/>
                <a:latin typeface="Georgia"/>
                <a:cs typeface="Poppins"/>
              </a:rPr>
              <a:t>sağlıyor</a:t>
            </a:r>
            <a:r>
              <a:rPr lang="en-US" sz="1000" u="none" strike="noStrike" dirty="0">
                <a:effectLst/>
                <a:latin typeface="Georgia"/>
                <a:cs typeface="Poppins"/>
              </a:rPr>
              <a:t>. Bu </a:t>
            </a:r>
            <a:r>
              <a:rPr lang="en-US" sz="1000" u="none" strike="noStrike" dirty="0" err="1">
                <a:effectLst/>
                <a:latin typeface="Georgia"/>
                <a:cs typeface="Poppins"/>
              </a:rPr>
              <a:t>grup</a:t>
            </a:r>
            <a:r>
              <a:rPr lang="en-US" sz="1000" u="none" strike="noStrike" dirty="0">
                <a:effectLst/>
                <a:latin typeface="Georgia"/>
                <a:cs typeface="Poppins"/>
              </a:rPr>
              <a:t>, </a:t>
            </a:r>
            <a:r>
              <a:rPr lang="en-US" sz="1000" u="none" strike="noStrike" dirty="0" err="1">
                <a:effectLst/>
                <a:latin typeface="Georgia"/>
                <a:cs typeface="Poppins"/>
              </a:rPr>
              <a:t>çevrimiçi</a:t>
            </a:r>
            <a:r>
              <a:rPr lang="en-US" sz="1000" u="none" strike="noStrike" dirty="0">
                <a:effectLst/>
                <a:latin typeface="Georgia"/>
                <a:cs typeface="Poppins"/>
              </a:rPr>
              <a:t> </a:t>
            </a:r>
            <a:r>
              <a:rPr lang="en-US" sz="1000" u="none" strike="noStrike" dirty="0" err="1">
                <a:effectLst/>
                <a:latin typeface="Georgia"/>
                <a:cs typeface="Poppins"/>
              </a:rPr>
              <a:t>doğasıyla</a:t>
            </a:r>
            <a:r>
              <a:rPr lang="en-US" sz="1000" u="none" strike="noStrike" dirty="0">
                <a:effectLst/>
                <a:latin typeface="Georgia"/>
                <a:cs typeface="Poppins"/>
              </a:rPr>
              <a:t> (</a:t>
            </a:r>
            <a:r>
              <a:rPr lang="en-US" sz="1000" u="none" strike="noStrike" dirty="0" err="1">
                <a:effectLst/>
                <a:latin typeface="Georgia"/>
                <a:cs typeface="Poppins"/>
              </a:rPr>
              <a:t>şirketin</a:t>
            </a:r>
            <a:r>
              <a:rPr lang="en-US" sz="1000" u="none" strike="noStrike" dirty="0">
                <a:effectLst/>
                <a:latin typeface="Georgia"/>
                <a:cs typeface="Poppins"/>
              </a:rPr>
              <a:t> </a:t>
            </a:r>
            <a:r>
              <a:rPr lang="en-US" sz="1000" u="none" strike="noStrike" dirty="0" err="1">
                <a:effectLst/>
                <a:latin typeface="Georgia"/>
                <a:cs typeface="Poppins"/>
              </a:rPr>
              <a:t>kuruluşundan</a:t>
            </a:r>
            <a:r>
              <a:rPr lang="en-US" sz="1000" u="none" strike="noStrike" dirty="0">
                <a:effectLst/>
                <a:latin typeface="Georgia"/>
                <a:cs typeface="Poppins"/>
              </a:rPr>
              <a:t> </a:t>
            </a:r>
            <a:r>
              <a:rPr lang="en-US" sz="1000" u="none" strike="noStrike" dirty="0" err="1">
                <a:effectLst/>
                <a:latin typeface="Georgia"/>
                <a:cs typeface="Poppins"/>
              </a:rPr>
              <a:t>itibaren</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çoğu</a:t>
            </a:r>
            <a:r>
              <a:rPr lang="en-US" sz="1000" u="none" strike="noStrike" dirty="0">
                <a:effectLst/>
                <a:latin typeface="Georgia"/>
                <a:cs typeface="Poppins"/>
              </a:rPr>
              <a:t> </a:t>
            </a:r>
            <a:r>
              <a:rPr lang="en-US" sz="1000" u="none" strike="noStrike" dirty="0" err="1">
                <a:effectLst/>
                <a:latin typeface="Georgia"/>
                <a:cs typeface="Poppins"/>
              </a:rPr>
              <a:t>durumda</a:t>
            </a:r>
            <a:r>
              <a:rPr lang="en-US" sz="1000" u="none" strike="noStrike" dirty="0">
                <a:effectLst/>
                <a:latin typeface="Georgia"/>
                <a:cs typeface="Poppins"/>
              </a:rPr>
              <a:t> </a:t>
            </a:r>
            <a:r>
              <a:rPr lang="en-US" sz="1000" u="none" strike="noStrike" dirty="0" err="1">
                <a:effectLst/>
                <a:latin typeface="Georgia"/>
                <a:cs typeface="Poppins"/>
              </a:rPr>
              <a:t>fiziksel</a:t>
            </a:r>
            <a:r>
              <a:rPr lang="en-US" sz="1000" u="none" strike="noStrike" dirty="0">
                <a:effectLst/>
                <a:latin typeface="Georgia"/>
                <a:cs typeface="Poppins"/>
              </a:rPr>
              <a:t> </a:t>
            </a:r>
            <a:r>
              <a:rPr lang="en-US" sz="1000" u="none" strike="noStrike" dirty="0" err="1">
                <a:effectLst/>
                <a:latin typeface="Georgia"/>
                <a:cs typeface="Poppins"/>
              </a:rPr>
              <a:t>altyapıya</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az</a:t>
            </a:r>
            <a:r>
              <a:rPr lang="en-US" sz="1000" u="none" strike="noStrike" dirty="0">
                <a:effectLst/>
                <a:latin typeface="Georgia"/>
                <a:cs typeface="Poppins"/>
              </a:rPr>
              <a:t> </a:t>
            </a:r>
            <a:r>
              <a:rPr lang="en-US" sz="1000" u="none" strike="noStrike" dirty="0" err="1">
                <a:effectLst/>
                <a:latin typeface="Georgia"/>
                <a:cs typeface="Poppins"/>
              </a:rPr>
              <a:t>bağımlılığıyla</a:t>
            </a:r>
            <a:r>
              <a:rPr lang="en-US" sz="1000" u="none" strike="noStrike" dirty="0">
                <a:effectLst/>
                <a:latin typeface="Georgia"/>
                <a:cs typeface="Poppins"/>
              </a:rPr>
              <a:t> </a:t>
            </a:r>
            <a:r>
              <a:rPr lang="en-US" sz="1000" u="none" strike="noStrike" dirty="0" err="1">
                <a:effectLst/>
                <a:latin typeface="Georgia"/>
                <a:cs typeface="Poppins"/>
              </a:rPr>
              <a:t>tanımlanıyor</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durum, Amazon, Google </a:t>
            </a:r>
            <a:r>
              <a:rPr lang="en-US" sz="1000" u="none" strike="noStrike" dirty="0" err="1">
                <a:effectLst/>
                <a:latin typeface="Georgia"/>
                <a:cs typeface="Poppins"/>
              </a:rPr>
              <a:t>ve</a:t>
            </a:r>
            <a:r>
              <a:rPr lang="en-US" sz="1000" u="none" strike="noStrike" dirty="0">
                <a:effectLst/>
                <a:latin typeface="Georgia"/>
                <a:cs typeface="Poppins"/>
              </a:rPr>
              <a:t> Meta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yapay</a:t>
            </a:r>
            <a:r>
              <a:rPr lang="en-US" sz="1000" u="none" strike="noStrike" dirty="0">
                <a:effectLst/>
                <a:latin typeface="Georgia"/>
                <a:cs typeface="Poppins"/>
              </a:rPr>
              <a:t> </a:t>
            </a:r>
            <a:r>
              <a:rPr lang="en-US" sz="1000" u="none" strike="noStrike" dirty="0" err="1">
                <a:effectLst/>
                <a:latin typeface="Georgia"/>
                <a:cs typeface="Poppins"/>
              </a:rPr>
              <a:t>zeka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bulut</a:t>
            </a:r>
            <a:r>
              <a:rPr lang="en-US" sz="1000" u="none" strike="noStrike" dirty="0">
                <a:effectLst/>
                <a:latin typeface="Georgia"/>
                <a:cs typeface="Poppins"/>
              </a:rPr>
              <a:t> </a:t>
            </a:r>
            <a:r>
              <a:rPr lang="en-US" sz="1000" u="none" strike="noStrike" dirty="0" err="1">
                <a:effectLst/>
                <a:latin typeface="Georgia"/>
                <a:cs typeface="Poppins"/>
              </a:rPr>
              <a:t>hizmet</a:t>
            </a:r>
            <a:r>
              <a:rPr lang="en-US" sz="1000" u="none" strike="noStrike" dirty="0">
                <a:effectLst/>
                <a:latin typeface="Georgia"/>
                <a:cs typeface="Poppins"/>
              </a:rPr>
              <a:t> </a:t>
            </a:r>
            <a:r>
              <a:rPr lang="en-US" sz="1000" u="none" strike="noStrike" dirty="0" err="1">
                <a:effectLst/>
                <a:latin typeface="Georgia"/>
                <a:cs typeface="Poppins"/>
              </a:rPr>
              <a:t>sağlayıcılarının</a:t>
            </a:r>
            <a:r>
              <a:rPr lang="en-US" sz="1000" u="none" strike="noStrike" dirty="0">
                <a:effectLst/>
                <a:latin typeface="Georgia"/>
                <a:cs typeface="Poppins"/>
              </a:rPr>
              <a:t> </a:t>
            </a:r>
            <a:r>
              <a:rPr lang="en-US" sz="1000" u="none" strike="noStrike" dirty="0" err="1">
                <a:effectLst/>
                <a:latin typeface="Georgia"/>
                <a:cs typeface="Poppins"/>
              </a:rPr>
              <a:t>veri</a:t>
            </a:r>
            <a:r>
              <a:rPr lang="en-US" sz="1000" u="none" strike="noStrike" dirty="0">
                <a:effectLst/>
                <a:latin typeface="Georgia"/>
                <a:cs typeface="Poppins"/>
              </a:rPr>
              <a:t> </a:t>
            </a:r>
            <a:r>
              <a:rPr lang="en-US" sz="1000" u="none" strike="noStrike" dirty="0" err="1">
                <a:effectLst/>
                <a:latin typeface="Georgia"/>
                <a:cs typeface="Poppins"/>
              </a:rPr>
              <a:t>merkezleri</a:t>
            </a:r>
            <a:r>
              <a:rPr lang="en-US" sz="1000" u="none" strike="noStrike" dirty="0">
                <a:effectLst/>
                <a:latin typeface="Georgia"/>
                <a:cs typeface="Poppins"/>
              </a:rPr>
              <a:t>, </a:t>
            </a:r>
            <a:r>
              <a:rPr lang="en-US" sz="1000" u="none" strike="noStrike" dirty="0" err="1">
                <a:effectLst/>
                <a:latin typeface="Georgia"/>
                <a:cs typeface="Poppins"/>
              </a:rPr>
              <a:t>enerji</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performans</a:t>
            </a:r>
            <a:r>
              <a:rPr lang="en-US" sz="1000" u="none" strike="noStrike" dirty="0">
                <a:effectLst/>
                <a:latin typeface="Georgia"/>
                <a:cs typeface="Poppins"/>
              </a:rPr>
              <a:t> </a:t>
            </a:r>
            <a:r>
              <a:rPr lang="en-US" sz="1000" u="none" strike="noStrike" dirty="0" err="1">
                <a:effectLst/>
                <a:latin typeface="Georgia"/>
                <a:cs typeface="Poppins"/>
              </a:rPr>
              <a:t>çiplerine</a:t>
            </a:r>
            <a:r>
              <a:rPr lang="en-US" sz="1000" u="none" strike="noStrike" dirty="0">
                <a:effectLst/>
                <a:latin typeface="Georgia"/>
                <a:cs typeface="Poppins"/>
              </a:rPr>
              <a:t> </a:t>
            </a:r>
            <a:r>
              <a:rPr lang="en-US" sz="1000" u="none" strike="noStrike" dirty="0" err="1">
                <a:effectLst/>
                <a:latin typeface="Georgia"/>
                <a:cs typeface="Poppins"/>
              </a:rPr>
              <a:t>duyduğu</a:t>
            </a:r>
            <a:r>
              <a:rPr lang="en-US" sz="1000" u="none" strike="noStrike" dirty="0">
                <a:effectLst/>
                <a:latin typeface="Georgia"/>
                <a:cs typeface="Poppins"/>
              </a:rPr>
              <a:t> </a:t>
            </a:r>
            <a:r>
              <a:rPr lang="en-US" sz="1000" u="none" strike="noStrike" dirty="0" err="1">
                <a:effectLst/>
                <a:latin typeface="Georgia"/>
                <a:cs typeface="Poppins"/>
              </a:rPr>
              <a:t>ihtiyaç</a:t>
            </a:r>
            <a:r>
              <a:rPr lang="en-US" sz="1000" u="none" strike="noStrike" dirty="0">
                <a:effectLst/>
                <a:latin typeface="Georgia"/>
                <a:cs typeface="Poppins"/>
              </a:rPr>
              <a:t> </a:t>
            </a:r>
            <a:r>
              <a:rPr lang="en-US" sz="1000" u="none" strike="noStrike" dirty="0" err="1">
                <a:effectLst/>
                <a:latin typeface="Georgia"/>
                <a:cs typeface="Poppins"/>
              </a:rPr>
              <a:t>nedeniyle</a:t>
            </a:r>
            <a:r>
              <a:rPr lang="en-US" sz="1000" u="none" strike="noStrike" dirty="0">
                <a:effectLst/>
                <a:latin typeface="Georgia"/>
                <a:cs typeface="Poppins"/>
              </a:rPr>
              <a:t> </a:t>
            </a:r>
            <a:r>
              <a:rPr lang="en-US" sz="1000" u="none" strike="noStrike" dirty="0" err="1">
                <a:effectLst/>
                <a:latin typeface="Georgia"/>
                <a:cs typeface="Poppins"/>
              </a:rPr>
              <a:t>hızla</a:t>
            </a:r>
            <a:r>
              <a:rPr lang="en-US" sz="1000" u="none" strike="noStrike" dirty="0">
                <a:effectLst/>
                <a:latin typeface="Georgia"/>
                <a:cs typeface="Poppins"/>
              </a:rPr>
              <a:t> </a:t>
            </a:r>
            <a:r>
              <a:rPr lang="en-US" sz="1000" u="none" strike="noStrike" dirty="0" err="1">
                <a:effectLst/>
                <a:latin typeface="Georgia"/>
                <a:cs typeface="Poppins"/>
              </a:rPr>
              <a:t>değişiyor</a:t>
            </a:r>
            <a:r>
              <a:rPr lang="en-US" sz="1000" u="none" strike="noStrike" dirty="0">
                <a:effectLst/>
                <a:latin typeface="Georgia"/>
                <a:cs typeface="Poppins"/>
              </a:rPr>
              <a:t>). 2017 </a:t>
            </a:r>
            <a:r>
              <a:rPr lang="en-US" sz="1000" u="none" strike="noStrike" dirty="0" err="1">
                <a:effectLst/>
                <a:latin typeface="Georgia"/>
                <a:cs typeface="Poppins"/>
              </a:rPr>
              <a:t>yılında</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şirket</a:t>
            </a:r>
            <a:r>
              <a:rPr lang="en-US" sz="1000" u="none" strike="noStrike" dirty="0">
                <a:effectLst/>
                <a:latin typeface="Georgia"/>
                <a:cs typeface="Poppins"/>
              </a:rPr>
              <a:t> </a:t>
            </a:r>
            <a:r>
              <a:rPr lang="en-US" sz="1000" u="none" strike="noStrike" dirty="0" err="1">
                <a:effectLst/>
                <a:latin typeface="Georgia"/>
                <a:cs typeface="Poppins"/>
              </a:rPr>
              <a:t>grubu</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ortalama</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yoğunluğu</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harcamasının</a:t>
            </a:r>
            <a:r>
              <a:rPr lang="en-US" sz="1000" u="none" strike="noStrike" dirty="0">
                <a:effectLst/>
                <a:latin typeface="Georgia"/>
                <a:cs typeface="Poppins"/>
              </a:rPr>
              <a:t> </a:t>
            </a:r>
            <a:r>
              <a:rPr lang="en-US" sz="1000" u="none" strike="noStrike" dirty="0" err="1">
                <a:effectLst/>
                <a:latin typeface="Georgia"/>
                <a:cs typeface="Poppins"/>
              </a:rPr>
              <a:t>gelire</a:t>
            </a:r>
            <a:r>
              <a:rPr lang="en-US" sz="1000" u="none" strike="noStrike" dirty="0">
                <a:effectLst/>
                <a:latin typeface="Georgia"/>
                <a:cs typeface="Poppins"/>
              </a:rPr>
              <a:t> </a:t>
            </a:r>
            <a:r>
              <a:rPr lang="en-US" sz="1000" u="none" strike="noStrike" dirty="0" err="1">
                <a:effectLst/>
                <a:latin typeface="Georgia"/>
                <a:cs typeface="Poppins"/>
              </a:rPr>
              <a:t>oranı</a:t>
            </a:r>
            <a:r>
              <a:rPr lang="en-US" sz="1000" u="none" strike="noStrike" dirty="0">
                <a:effectLst/>
                <a:latin typeface="Georgia"/>
                <a:cs typeface="Poppins"/>
              </a:rPr>
              <a:t>) %19’un </a:t>
            </a:r>
            <a:r>
              <a:rPr lang="en-US" sz="1000" u="none" strike="noStrike" dirty="0" err="1">
                <a:effectLst/>
                <a:latin typeface="Georgia"/>
                <a:cs typeface="Poppins"/>
              </a:rPr>
              <a:t>üzerindeydi</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ölçüde</a:t>
            </a:r>
            <a:r>
              <a:rPr lang="en-US" sz="1000" u="none" strike="noStrike" dirty="0">
                <a:effectLst/>
                <a:latin typeface="Georgia"/>
                <a:cs typeface="Poppins"/>
              </a:rPr>
              <a:t> </a:t>
            </a:r>
            <a:r>
              <a:rPr lang="en-US" sz="1000" u="none" strike="noStrike" dirty="0" err="1">
                <a:effectLst/>
                <a:latin typeface="Georgia"/>
                <a:cs typeface="Poppins"/>
              </a:rPr>
              <a:t>şirket</a:t>
            </a:r>
            <a:r>
              <a:rPr lang="en-US" sz="1000" u="none" strike="noStrike" dirty="0">
                <a:effectLst/>
                <a:latin typeface="Georgia"/>
                <a:cs typeface="Poppins"/>
              </a:rPr>
              <a:t> </a:t>
            </a:r>
            <a:r>
              <a:rPr lang="en-US" sz="1000" u="none" strike="noStrike" dirty="0" err="1">
                <a:effectLst/>
                <a:latin typeface="Georgia"/>
                <a:cs typeface="Poppins"/>
              </a:rPr>
              <a:t>içi</a:t>
            </a:r>
            <a:r>
              <a:rPr lang="en-US" sz="1000" u="none" strike="noStrike" dirty="0">
                <a:effectLst/>
                <a:latin typeface="Georgia"/>
                <a:cs typeface="Poppins"/>
              </a:rPr>
              <a:t> </a:t>
            </a:r>
            <a:r>
              <a:rPr lang="en-US" sz="1000" u="none" strike="noStrike" dirty="0" err="1">
                <a:effectLst/>
                <a:latin typeface="Georgia"/>
                <a:cs typeface="Poppins"/>
              </a:rPr>
              <a:t>ekipler</a:t>
            </a:r>
            <a:r>
              <a:rPr lang="en-US" sz="1000" u="none" strike="noStrike" dirty="0">
                <a:effectLst/>
                <a:latin typeface="Georgia"/>
                <a:cs typeface="Poppins"/>
              </a:rPr>
              <a:t> </a:t>
            </a:r>
            <a:r>
              <a:rPr lang="en-US" sz="1000" u="none" strike="noStrike" dirty="0" err="1">
                <a:effectLst/>
                <a:latin typeface="Georgia"/>
                <a:cs typeface="Poppins"/>
              </a:rPr>
              <a:t>tarafından</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kanallara</a:t>
            </a:r>
            <a:r>
              <a:rPr lang="en-US" sz="1000" u="none" strike="noStrike" dirty="0">
                <a:effectLst/>
                <a:latin typeface="Georgia"/>
                <a:cs typeface="Poppins"/>
              </a:rPr>
              <a:t> </a:t>
            </a:r>
            <a:r>
              <a:rPr lang="en-US" sz="1000" u="none" strike="noStrike" dirty="0" err="1">
                <a:effectLst/>
                <a:latin typeface="Georgia"/>
                <a:cs typeface="Poppins"/>
              </a:rPr>
              <a:t>yapılan</a:t>
            </a:r>
            <a:r>
              <a:rPr lang="en-US" sz="1000" u="none" strike="noStrike" dirty="0">
                <a:effectLst/>
                <a:latin typeface="Georgia"/>
                <a:cs typeface="Poppins"/>
              </a:rPr>
              <a:t> </a:t>
            </a:r>
            <a:r>
              <a:rPr lang="en-US" sz="1000" u="none" strike="noStrike" dirty="0" err="1">
                <a:effectLst/>
                <a:latin typeface="Georgia"/>
                <a:cs typeface="Poppins"/>
              </a:rPr>
              <a:t>yatırımlardan</a:t>
            </a:r>
            <a:r>
              <a:rPr lang="en-US" sz="1000" u="none" strike="noStrike" dirty="0">
                <a:effectLst/>
                <a:latin typeface="Georgia"/>
                <a:cs typeface="Poppins"/>
              </a:rPr>
              <a:t> </a:t>
            </a:r>
            <a:r>
              <a:rPr lang="en-US" sz="1000" u="none" strike="noStrike" dirty="0" err="1">
                <a:effectLst/>
                <a:latin typeface="Georgia"/>
                <a:cs typeface="Poppins"/>
              </a:rPr>
              <a:t>oluşuyordu</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son </a:t>
            </a:r>
            <a:r>
              <a:rPr lang="en-US" sz="1000" u="none" strike="noStrike" dirty="0" err="1">
                <a:effectLst/>
                <a:latin typeface="Georgia"/>
                <a:cs typeface="Poppins"/>
              </a:rPr>
              <a:t>iki</a:t>
            </a:r>
            <a:r>
              <a:rPr lang="en-US" sz="1000" u="none" strike="noStrike" dirty="0">
                <a:effectLst/>
                <a:latin typeface="Georgia"/>
                <a:cs typeface="Poppins"/>
              </a:rPr>
              <a:t> </a:t>
            </a:r>
            <a:r>
              <a:rPr lang="en-US" sz="1000" u="none" strike="noStrike" dirty="0" err="1">
                <a:effectLst/>
                <a:latin typeface="Georgia"/>
                <a:cs typeface="Poppins"/>
              </a:rPr>
              <a:t>yılda</a:t>
            </a:r>
            <a:r>
              <a:rPr lang="en-US" sz="1000" u="none" strike="noStrike" dirty="0">
                <a:effectLst/>
                <a:latin typeface="Georgia"/>
                <a:cs typeface="Poppins"/>
              </a:rPr>
              <a:t>, </a:t>
            </a:r>
            <a:r>
              <a:rPr lang="en-US" sz="1000" u="none" strike="noStrike" dirty="0" err="1">
                <a:effectLst/>
                <a:latin typeface="Georgia"/>
                <a:cs typeface="Poppins"/>
              </a:rPr>
              <a:t>artan</a:t>
            </a:r>
            <a:r>
              <a:rPr lang="en-US" sz="1000" u="none" strike="noStrike" dirty="0">
                <a:effectLst/>
                <a:latin typeface="Georgia"/>
                <a:cs typeface="Poppins"/>
              </a:rPr>
              <a:t> </a:t>
            </a:r>
            <a:r>
              <a:rPr lang="en-US" sz="1000" u="none" strike="noStrike" dirty="0" err="1">
                <a:effectLst/>
                <a:latin typeface="Georgia"/>
                <a:cs typeface="Poppins"/>
              </a:rPr>
              <a:t>faiz</a:t>
            </a:r>
            <a:r>
              <a:rPr lang="en-US" sz="1000" u="none" strike="noStrike" dirty="0">
                <a:effectLst/>
                <a:latin typeface="Georgia"/>
                <a:cs typeface="Poppins"/>
              </a:rPr>
              <a:t> </a:t>
            </a:r>
            <a:r>
              <a:rPr lang="en-US" sz="1000" u="none" strike="noStrike" dirty="0" err="1">
                <a:effectLst/>
                <a:latin typeface="Georgia"/>
                <a:cs typeface="Poppins"/>
              </a:rPr>
              <a:t>oranları</a:t>
            </a:r>
            <a:r>
              <a:rPr lang="en-US" sz="1000" u="none" strike="noStrike" dirty="0">
                <a:effectLst/>
                <a:latin typeface="Georgia"/>
                <a:cs typeface="Poppins"/>
              </a:rPr>
              <a:t> </a:t>
            </a:r>
            <a:r>
              <a:rPr lang="en-US" sz="1000" u="none" strike="noStrike" dirty="0" err="1">
                <a:effectLst/>
                <a:latin typeface="Georgia"/>
                <a:cs typeface="Poppins"/>
              </a:rPr>
              <a:t>karşısında</a:t>
            </a:r>
            <a:r>
              <a:rPr lang="en-US" sz="1000" u="none" strike="noStrike" dirty="0">
                <a:effectLst/>
                <a:latin typeface="Georgia"/>
                <a:cs typeface="Poppins"/>
              </a:rPr>
              <a:t> </a:t>
            </a:r>
            <a:r>
              <a:rPr lang="en-US" sz="1000" u="none" strike="noStrike" dirty="0" err="1">
                <a:effectLst/>
                <a:latin typeface="Georgia"/>
                <a:cs typeface="Poppins"/>
              </a:rPr>
              <a:t>kârlılığa</a:t>
            </a:r>
            <a:r>
              <a:rPr lang="en-US" sz="1000" u="none" strike="noStrike" dirty="0">
                <a:effectLst/>
                <a:latin typeface="Georgia"/>
                <a:cs typeface="Poppins"/>
              </a:rPr>
              <a:t> </a:t>
            </a:r>
            <a:r>
              <a:rPr lang="en-US" sz="1000" u="none" strike="noStrike" dirty="0" err="1">
                <a:effectLst/>
                <a:latin typeface="Georgia"/>
                <a:cs typeface="Poppins"/>
              </a:rPr>
              <a:t>odaklanılması</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artık</a:t>
            </a:r>
            <a:r>
              <a:rPr lang="en-US" sz="1000" u="none" strike="noStrike" dirty="0">
                <a:effectLst/>
                <a:latin typeface="Georgia"/>
                <a:cs typeface="Poppins"/>
              </a:rPr>
              <a:t> </a:t>
            </a:r>
            <a:r>
              <a:rPr lang="en-US" sz="1000" u="none" strike="noStrike" dirty="0" err="1">
                <a:effectLst/>
                <a:latin typeface="Georgia"/>
                <a:cs typeface="Poppins"/>
              </a:rPr>
              <a:t>birçok</a:t>
            </a:r>
            <a:r>
              <a:rPr lang="en-US" sz="1000" u="none" strike="noStrike" dirty="0">
                <a:effectLst/>
                <a:latin typeface="Georgia"/>
                <a:cs typeface="Poppins"/>
              </a:rPr>
              <a:t> </a:t>
            </a:r>
            <a:r>
              <a:rPr lang="en-US" sz="1000" u="none" strike="noStrike" dirty="0" err="1">
                <a:effectLst/>
                <a:latin typeface="Georgia"/>
                <a:cs typeface="Poppins"/>
              </a:rPr>
              <a:t>durumda</a:t>
            </a:r>
            <a:r>
              <a:rPr lang="en-US" sz="1000" u="none" strike="noStrike" dirty="0">
                <a:effectLst/>
                <a:latin typeface="Georgia"/>
                <a:cs typeface="Poppins"/>
              </a:rPr>
              <a:t> “</a:t>
            </a:r>
            <a:r>
              <a:rPr lang="en-US" sz="1000" u="none" strike="noStrike" dirty="0" err="1">
                <a:effectLst/>
                <a:latin typeface="Georgia"/>
                <a:cs typeface="Poppins"/>
              </a:rPr>
              <a:t>yerleşik</a:t>
            </a:r>
            <a:r>
              <a:rPr lang="en-US" sz="1000" u="none" strike="noStrike" dirty="0">
                <a:effectLst/>
                <a:latin typeface="Georgia"/>
                <a:cs typeface="Poppins"/>
              </a:rPr>
              <a:t> </a:t>
            </a:r>
            <a:r>
              <a:rPr lang="en-US" sz="1000" u="none" strike="noStrike" dirty="0" err="1">
                <a:effectLst/>
                <a:latin typeface="Georgia"/>
                <a:cs typeface="Poppins"/>
              </a:rPr>
              <a:t>oyuncular</a:t>
            </a:r>
            <a:r>
              <a:rPr lang="en-US" sz="1000" u="none" strike="noStrike" dirty="0">
                <a:effectLst/>
                <a:latin typeface="Georgia"/>
                <a:cs typeface="Poppins"/>
              </a:rPr>
              <a:t>” </a:t>
            </a:r>
            <a:r>
              <a:rPr lang="en-US" sz="1000" u="none" strike="noStrike" dirty="0" err="1">
                <a:effectLst/>
                <a:latin typeface="Georgia"/>
                <a:cs typeface="Poppins"/>
              </a:rPr>
              <a:t>haline</a:t>
            </a:r>
            <a:r>
              <a:rPr lang="en-US" sz="1000" u="none" strike="noStrike" dirty="0">
                <a:effectLst/>
                <a:latin typeface="Georgia"/>
                <a:cs typeface="Poppins"/>
              </a:rPr>
              <a:t> </a:t>
            </a:r>
            <a:r>
              <a:rPr lang="en-US" sz="1000" u="none" strike="noStrike" dirty="0" err="1">
                <a:effectLst/>
                <a:latin typeface="Georgia"/>
                <a:cs typeface="Poppins"/>
              </a:rPr>
              <a:t>gelen</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şirketlerin</a:t>
            </a:r>
            <a:r>
              <a:rPr lang="en-US" sz="1000" u="none" strike="noStrike" dirty="0">
                <a:effectLst/>
                <a:latin typeface="Georgia"/>
                <a:cs typeface="Poppins"/>
              </a:rPr>
              <a:t> </a:t>
            </a:r>
            <a:r>
              <a:rPr lang="en-US" sz="1000" u="none" strike="noStrike" dirty="0" err="1">
                <a:effectLst/>
                <a:latin typeface="Georgia"/>
                <a:cs typeface="Poppins"/>
              </a:rPr>
              <a:t>marka</a:t>
            </a:r>
            <a:r>
              <a:rPr lang="en-US" sz="1000" u="none" strike="noStrike" dirty="0">
                <a:effectLst/>
                <a:latin typeface="Georgia"/>
                <a:cs typeface="Poppins"/>
              </a:rPr>
              <a:t> </a:t>
            </a:r>
            <a:r>
              <a:rPr lang="en-US" sz="1000" u="none" strike="noStrike" dirty="0" err="1">
                <a:effectLst/>
                <a:latin typeface="Georgia"/>
                <a:cs typeface="Poppins"/>
              </a:rPr>
              <a:t>hikayelerine</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fazla</a:t>
            </a:r>
            <a:r>
              <a:rPr lang="en-US" sz="1000" u="none" strike="noStrike" dirty="0">
                <a:effectLst/>
                <a:latin typeface="Georgia"/>
                <a:cs typeface="Poppins"/>
              </a:rPr>
              <a:t> </a:t>
            </a:r>
            <a:r>
              <a:rPr lang="en-US" sz="1000" u="none" strike="noStrike" dirty="0" err="1">
                <a:effectLst/>
                <a:latin typeface="Georgia"/>
                <a:cs typeface="Poppins"/>
              </a:rPr>
              <a:t>önem</a:t>
            </a:r>
            <a:r>
              <a:rPr lang="en-US" sz="1000" u="none" strike="noStrike" dirty="0">
                <a:effectLst/>
                <a:latin typeface="Georgia"/>
                <a:cs typeface="Poppins"/>
              </a:rPr>
              <a:t> </a:t>
            </a:r>
            <a:r>
              <a:rPr lang="en-US" sz="1000" u="none" strike="noStrike" dirty="0" err="1">
                <a:effectLst/>
                <a:latin typeface="Georgia"/>
                <a:cs typeface="Poppins"/>
              </a:rPr>
              <a:t>vermesi</a:t>
            </a:r>
            <a:r>
              <a:rPr lang="en-US" sz="1000" u="none" strike="noStrike" dirty="0">
                <a:effectLst/>
                <a:latin typeface="Georgia"/>
                <a:cs typeface="Poppins"/>
              </a:rPr>
              <a:t>, </a:t>
            </a:r>
            <a:r>
              <a:rPr lang="en-US" sz="1000" u="none" strike="noStrike" dirty="0" err="1">
                <a:effectLst/>
                <a:latin typeface="Georgia"/>
                <a:cs typeface="Poppins"/>
              </a:rPr>
              <a:t>sektöre</a:t>
            </a:r>
            <a:r>
              <a:rPr lang="en-US" sz="1000" u="none" strike="noStrike" dirty="0">
                <a:effectLst/>
                <a:latin typeface="Georgia"/>
                <a:cs typeface="Poppins"/>
              </a:rPr>
              <a:t> </a:t>
            </a:r>
            <a:r>
              <a:rPr lang="en-US" sz="1000" u="none" strike="noStrike" dirty="0" err="1">
                <a:effectLst/>
                <a:latin typeface="Georgia"/>
                <a:cs typeface="Poppins"/>
              </a:rPr>
              <a:t>özgü</a:t>
            </a:r>
            <a:r>
              <a:rPr lang="en-US" sz="1000" u="none" strike="noStrike" dirty="0">
                <a:effectLst/>
                <a:latin typeface="Georgia"/>
                <a:cs typeface="Poppins"/>
              </a:rPr>
              <a:t> </a:t>
            </a:r>
            <a:r>
              <a:rPr lang="en-US" sz="1000" u="none" strike="noStrike" dirty="0" err="1">
                <a:effectLst/>
                <a:latin typeface="Georgia"/>
                <a:cs typeface="Poppins"/>
              </a:rPr>
              <a:t>bazı</a:t>
            </a:r>
            <a:r>
              <a:rPr lang="en-US" sz="1000" u="none" strike="noStrike" dirty="0">
                <a:effectLst/>
                <a:latin typeface="Georgia"/>
                <a:cs typeface="Poppins"/>
              </a:rPr>
              <a:t> </a:t>
            </a:r>
            <a:r>
              <a:rPr lang="en-US" sz="1000" u="none" strike="noStrike" dirty="0" err="1">
                <a:effectLst/>
                <a:latin typeface="Georgia"/>
                <a:cs typeface="Poppins"/>
              </a:rPr>
              <a:t>zorlukları</a:t>
            </a:r>
            <a:r>
              <a:rPr lang="en-US" sz="1000" u="none" strike="noStrike" dirty="0">
                <a:effectLst/>
                <a:latin typeface="Georgia"/>
                <a:cs typeface="Poppins"/>
              </a:rPr>
              <a:t> </a:t>
            </a:r>
            <a:r>
              <a:rPr lang="en-US" sz="1000" u="none" strike="noStrike" dirty="0" err="1">
                <a:effectLst/>
                <a:latin typeface="Georgia"/>
                <a:cs typeface="Poppins"/>
              </a:rPr>
              <a:t>beraberinde</a:t>
            </a:r>
            <a:r>
              <a:rPr lang="en-US" sz="1000" u="none" strike="noStrike" dirty="0">
                <a:effectLst/>
                <a:latin typeface="Georgia"/>
                <a:cs typeface="Poppins"/>
              </a:rPr>
              <a:t> </a:t>
            </a:r>
            <a:r>
              <a:rPr lang="en-US" sz="1000" u="none" strike="noStrike" dirty="0" err="1">
                <a:effectLst/>
                <a:latin typeface="Georgia"/>
                <a:cs typeface="Poppins"/>
              </a:rPr>
              <a:t>getirdi</a:t>
            </a:r>
            <a:r>
              <a:rPr lang="en-US" sz="1000" u="none" strike="noStrike" dirty="0">
                <a:effectLst/>
                <a:latin typeface="Georgia"/>
                <a:cs typeface="Poppins"/>
              </a:rPr>
              <a:t>. </a:t>
            </a:r>
            <a:r>
              <a:rPr lang="en-US" sz="1000" u="none" strike="noStrike" dirty="0" err="1">
                <a:effectLst/>
                <a:latin typeface="Georgia"/>
                <a:cs typeface="Poppins"/>
              </a:rPr>
              <a:t>Bununla</a:t>
            </a:r>
            <a:r>
              <a:rPr lang="en-US" sz="1000" u="none" strike="noStrike" dirty="0">
                <a:effectLst/>
                <a:latin typeface="Georgia"/>
                <a:cs typeface="Poppins"/>
              </a:rPr>
              <a:t> </a:t>
            </a:r>
            <a:r>
              <a:rPr lang="en-US" sz="1000" u="none" strike="noStrike" dirty="0" err="1">
                <a:effectLst/>
                <a:latin typeface="Georgia"/>
                <a:cs typeface="Poppins"/>
              </a:rPr>
              <a:t>birlikte</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grup</a:t>
            </a:r>
            <a:r>
              <a:rPr lang="en-US" sz="1000" u="none" strike="noStrike" dirty="0">
                <a:effectLst/>
                <a:latin typeface="Georgia"/>
                <a:cs typeface="Poppins"/>
              </a:rPr>
              <a:t> test </a:t>
            </a:r>
            <a:r>
              <a:rPr lang="en-US" sz="1000" u="none" strike="noStrike" dirty="0" err="1">
                <a:effectLst/>
                <a:latin typeface="Georgia"/>
                <a:cs typeface="Poppins"/>
              </a:rPr>
              <a:t>etmeye</a:t>
            </a:r>
            <a:r>
              <a:rPr lang="en-US" sz="1000" u="none" strike="noStrike" dirty="0">
                <a:effectLst/>
                <a:latin typeface="Georgia"/>
                <a:cs typeface="Poppins"/>
              </a:rPr>
              <a:t>, </a:t>
            </a:r>
            <a:r>
              <a:rPr lang="en-US" sz="1000" u="none" strike="noStrike" dirty="0" err="1">
                <a:effectLst/>
                <a:latin typeface="Georgia"/>
                <a:cs typeface="Poppins"/>
              </a:rPr>
              <a:t>yenilik</a:t>
            </a:r>
            <a:r>
              <a:rPr lang="en-US" sz="1000" u="none" strike="noStrike" dirty="0">
                <a:effectLst/>
                <a:latin typeface="Georgia"/>
                <a:cs typeface="Poppins"/>
              </a:rPr>
              <a:t> </a:t>
            </a:r>
            <a:r>
              <a:rPr lang="en-US" sz="1000" u="none" strike="noStrike" dirty="0" err="1">
                <a:effectLst/>
                <a:latin typeface="Georgia"/>
                <a:cs typeface="Poppins"/>
              </a:rPr>
              <a:t>yapmaya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riskler</a:t>
            </a:r>
            <a:r>
              <a:rPr lang="en-US" sz="1000" u="none" strike="noStrike" dirty="0">
                <a:effectLst/>
                <a:latin typeface="Georgia"/>
                <a:cs typeface="Poppins"/>
              </a:rPr>
              <a:t> </a:t>
            </a:r>
            <a:r>
              <a:rPr lang="en-US" sz="1000" u="none" strike="noStrike" dirty="0" err="1">
                <a:effectLst/>
                <a:latin typeface="Georgia"/>
                <a:cs typeface="Poppins"/>
              </a:rPr>
              <a:t>almaya</a:t>
            </a:r>
            <a:r>
              <a:rPr lang="en-US" sz="1000" u="none" strike="noStrike" dirty="0">
                <a:effectLst/>
                <a:latin typeface="Georgia"/>
                <a:cs typeface="Poppins"/>
              </a:rPr>
              <a:t> </a:t>
            </a:r>
            <a:r>
              <a:rPr lang="en-US" sz="1000" u="none" strike="noStrike" dirty="0" err="1">
                <a:effectLst/>
                <a:latin typeface="Georgia"/>
                <a:cs typeface="Poppins"/>
              </a:rPr>
              <a:t>yönelik</a:t>
            </a:r>
            <a:r>
              <a:rPr lang="en-US" sz="1000" u="none" strike="noStrike" dirty="0">
                <a:effectLst/>
                <a:latin typeface="Georgia"/>
                <a:cs typeface="Poppins"/>
              </a:rPr>
              <a:t> </a:t>
            </a:r>
            <a:r>
              <a:rPr lang="en-US" sz="1000" u="none" strike="noStrike" dirty="0" err="1">
                <a:effectLst/>
                <a:latin typeface="Georgia"/>
                <a:cs typeface="Poppins"/>
              </a:rPr>
              <a:t>karakteristik</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istek</a:t>
            </a:r>
            <a:r>
              <a:rPr lang="en-US" sz="1000" u="none" strike="noStrike" dirty="0">
                <a:effectLst/>
                <a:latin typeface="Georgia"/>
                <a:cs typeface="Poppins"/>
              </a:rPr>
              <a:t> </a:t>
            </a:r>
            <a:r>
              <a:rPr lang="en-US" sz="1000" u="none" strike="noStrike" dirty="0" err="1">
                <a:effectLst/>
                <a:latin typeface="Georgia"/>
                <a:cs typeface="Poppins"/>
              </a:rPr>
              <a:t>göstermeye</a:t>
            </a:r>
            <a:r>
              <a:rPr lang="en-US" sz="1000" u="none" strike="noStrike" dirty="0">
                <a:effectLst/>
                <a:latin typeface="Georgia"/>
                <a:cs typeface="Poppins"/>
              </a:rPr>
              <a:t> </a:t>
            </a:r>
            <a:r>
              <a:rPr lang="en-US" sz="1000" u="none" strike="noStrike" dirty="0" err="1">
                <a:effectLst/>
                <a:latin typeface="Georgia"/>
                <a:cs typeface="Poppins"/>
              </a:rPr>
              <a:t>devam</a:t>
            </a:r>
            <a:r>
              <a:rPr lang="en-US" sz="1000" u="none" strike="noStrike" dirty="0">
                <a:effectLst/>
                <a:latin typeface="Georgia"/>
                <a:cs typeface="Poppins"/>
              </a:rPr>
              <a:t> </a:t>
            </a:r>
            <a:r>
              <a:rPr lang="en-US" sz="1000" u="none" strike="noStrike" dirty="0" err="1">
                <a:effectLst/>
                <a:latin typeface="Georgia"/>
                <a:cs typeface="Poppins"/>
              </a:rPr>
              <a:t>ediyor</a:t>
            </a:r>
            <a:r>
              <a:rPr lang="en-US" sz="1000" u="none" strike="noStrike" dirty="0">
                <a:effectLst/>
                <a:latin typeface="Georgia"/>
                <a:cs typeface="Poppins"/>
              </a:rPr>
              <a:t>.</a:t>
            </a:r>
            <a:endParaRPr lang="en-US" sz="1000" u="none" strike="noStrike" dirty="0">
              <a:effectLst/>
              <a:highlight>
                <a:srgbClr val="FFFF00"/>
              </a:highlight>
              <a:latin typeface="Georgia"/>
              <a:cs typeface="Poppins"/>
            </a:endParaRPr>
          </a:p>
        </p:txBody>
      </p:sp>
      <p:pic>
        <p:nvPicPr>
          <p:cNvPr id="7" name="Picture 6" descr="A blue and black logo&#10;&#10;Description automatically generated">
            <a:extLst>
              <a:ext uri="{FF2B5EF4-FFF2-40B4-BE49-F238E27FC236}">
                <a16:creationId xmlns:a16="http://schemas.microsoft.com/office/drawing/2014/main" id="{D8F3A97E-BF3B-0289-BE9E-1583AAF5E88F}"/>
              </a:ext>
            </a:extLst>
          </p:cNvPr>
          <p:cNvPicPr>
            <a:picLocks noChangeAspect="1"/>
          </p:cNvPicPr>
          <p:nvPr/>
        </p:nvPicPr>
        <p:blipFill>
          <a:blip r:embed="rId4"/>
          <a:stretch>
            <a:fillRect/>
          </a:stretch>
        </p:blipFill>
        <p:spPr>
          <a:xfrm>
            <a:off x="6495276" y="332839"/>
            <a:ext cx="897530" cy="256235"/>
          </a:xfrm>
          <a:prstGeom prst="rect">
            <a:avLst/>
          </a:prstGeom>
        </p:spPr>
      </p:pic>
      <p:grpSp>
        <p:nvGrpSpPr>
          <p:cNvPr id="23" name="Group 22">
            <a:extLst>
              <a:ext uri="{FF2B5EF4-FFF2-40B4-BE49-F238E27FC236}">
                <a16:creationId xmlns:a16="http://schemas.microsoft.com/office/drawing/2014/main" id="{9720918F-D1E3-02EF-5928-F218BEB67D84}"/>
              </a:ext>
            </a:extLst>
          </p:cNvPr>
          <p:cNvGrpSpPr/>
          <p:nvPr/>
        </p:nvGrpSpPr>
        <p:grpSpPr>
          <a:xfrm>
            <a:off x="515578" y="788738"/>
            <a:ext cx="726077" cy="748418"/>
            <a:chOff x="2671529" y="8871433"/>
            <a:chExt cx="920268" cy="948587"/>
          </a:xfrm>
          <a:solidFill>
            <a:schemeClr val="accent1"/>
          </a:solidFill>
        </p:grpSpPr>
        <p:sp>
          <p:nvSpPr>
            <p:cNvPr id="24" name="Rectangle 23">
              <a:extLst>
                <a:ext uri="{FF2B5EF4-FFF2-40B4-BE49-F238E27FC236}">
                  <a16:creationId xmlns:a16="http://schemas.microsoft.com/office/drawing/2014/main" id="{0440742F-80AA-D703-2CC8-17DAEE64FC8D}"/>
                </a:ext>
              </a:extLst>
            </p:cNvPr>
            <p:cNvSpPr/>
            <p:nvPr/>
          </p:nvSpPr>
          <p:spPr>
            <a:xfrm>
              <a:off x="2671529" y="8871433"/>
              <a:ext cx="920268" cy="920269"/>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6" name="TextBox 25">
              <a:extLst>
                <a:ext uri="{FF2B5EF4-FFF2-40B4-BE49-F238E27FC236}">
                  <a16:creationId xmlns:a16="http://schemas.microsoft.com/office/drawing/2014/main" id="{F68C5673-77CA-6E29-2559-9E54F51BFE63}"/>
                </a:ext>
              </a:extLst>
            </p:cNvPr>
            <p:cNvSpPr txBox="1"/>
            <p:nvPr/>
          </p:nvSpPr>
          <p:spPr>
            <a:xfrm>
              <a:off x="2748210" y="8877219"/>
              <a:ext cx="538729" cy="321827"/>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rgbClr val="FFFFFF"/>
                  </a:solidFill>
                  <a:latin typeface="Poppins Light" pitchFamily="2" charset="77"/>
                  <a:cs typeface="Poppins Light" pitchFamily="2" charset="77"/>
                </a:rPr>
                <a:t>12</a:t>
              </a:r>
              <a:r>
                <a:rPr kumimoji="0" lang="en-US" sz="1050" b="0" i="0" u="none" strike="noStrike" kern="1200" cap="none" spc="0" normalizeH="0" baseline="0" noProof="0" dirty="0">
                  <a:ln>
                    <a:noFill/>
                  </a:ln>
                  <a:solidFill>
                    <a:srgbClr val="FFFFFF"/>
                  </a:solidFill>
                  <a:effectLst/>
                  <a:uLnTx/>
                  <a:uFillTx/>
                  <a:latin typeface="Poppins Light" pitchFamily="2" charset="77"/>
                  <a:ea typeface="+mn-ea"/>
                  <a:cs typeface="Poppins Light" pitchFamily="2" charset="77"/>
                </a:rPr>
                <a:t>.8</a:t>
              </a:r>
              <a:r>
                <a:rPr kumimoji="0" lang="en-US" sz="1050" b="0" i="0" u="none" strike="noStrike" kern="1200" cap="none" spc="0" normalizeH="0" baseline="30000" noProof="0" dirty="0">
                  <a:ln>
                    <a:noFill/>
                  </a:ln>
                  <a:solidFill>
                    <a:srgbClr val="FFFFFF"/>
                  </a:solidFill>
                  <a:effectLst/>
                  <a:uLnTx/>
                  <a:uFillTx/>
                  <a:latin typeface="Poppins Light" pitchFamily="2" charset="77"/>
                  <a:ea typeface="+mn-ea"/>
                  <a:cs typeface="Poppins Light" pitchFamily="2" charset="77"/>
                </a:rPr>
                <a:t>%</a:t>
              </a:r>
            </a:p>
          </p:txBody>
        </p:sp>
        <p:sp>
          <p:nvSpPr>
            <p:cNvPr id="27" name="TextBox 26">
              <a:extLst>
                <a:ext uri="{FF2B5EF4-FFF2-40B4-BE49-F238E27FC236}">
                  <a16:creationId xmlns:a16="http://schemas.microsoft.com/office/drawing/2014/main" id="{4B55491E-894B-198A-1E7E-5610B0F75670}"/>
                </a:ext>
              </a:extLst>
            </p:cNvPr>
            <p:cNvSpPr txBox="1"/>
            <p:nvPr/>
          </p:nvSpPr>
          <p:spPr>
            <a:xfrm>
              <a:off x="2737059" y="9080141"/>
              <a:ext cx="780308" cy="52662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dirty="0">
                  <a:solidFill>
                    <a:srgbClr val="FFFFFF"/>
                  </a:solidFill>
                  <a:latin typeface="Poppins Light" pitchFamily="2" charset="77"/>
                  <a:cs typeface="Poppins Light" pitchFamily="2" charset="77"/>
                </a:rPr>
                <a:t>De</a:t>
              </a:r>
              <a:endParaRPr kumimoji="0" lang="en-US" sz="2100" b="0" i="0" u="none" strike="noStrike" kern="1200" cap="none" spc="0" normalizeH="0" noProof="0" dirty="0">
                <a:ln>
                  <a:noFill/>
                </a:ln>
                <a:solidFill>
                  <a:srgbClr val="FFFFFF"/>
                </a:solidFill>
                <a:effectLst/>
                <a:uLnTx/>
                <a:uFillTx/>
                <a:latin typeface="Poppins Light" pitchFamily="2" charset="77"/>
                <a:ea typeface="+mn-ea"/>
                <a:cs typeface="Poppins Light" pitchFamily="2" charset="77"/>
              </a:endParaRPr>
            </a:p>
          </p:txBody>
        </p:sp>
        <p:sp>
          <p:nvSpPr>
            <p:cNvPr id="28" name="TextBox 27">
              <a:extLst>
                <a:ext uri="{FF2B5EF4-FFF2-40B4-BE49-F238E27FC236}">
                  <a16:creationId xmlns:a16="http://schemas.microsoft.com/office/drawing/2014/main" id="{2003EF32-2A20-1E30-E460-7E39352B896F}"/>
                </a:ext>
              </a:extLst>
            </p:cNvPr>
            <p:cNvSpPr txBox="1"/>
            <p:nvPr/>
          </p:nvSpPr>
          <p:spPr>
            <a:xfrm>
              <a:off x="2766488" y="9468936"/>
              <a:ext cx="715088" cy="351084"/>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err="1">
                  <a:solidFill>
                    <a:srgbClr val="FFFFFF"/>
                  </a:solidFill>
                  <a:latin typeface="Poppins" pitchFamily="2" charset="77"/>
                  <a:cs typeface="Poppins" pitchFamily="2" charset="77"/>
                </a:rPr>
                <a:t>Dijital</a:t>
              </a:r>
              <a:r>
                <a:rPr lang="en-US" sz="600" dirty="0">
                  <a:solidFill>
                    <a:srgbClr val="FFFFFF"/>
                  </a:solidFill>
                  <a:latin typeface="Poppins" pitchFamily="2" charset="77"/>
                  <a:cs typeface="Poppins" pitchFamily="2" charset="77"/>
                </a:rPr>
                <a:t> </a:t>
              </a:r>
              <a:r>
                <a:rPr lang="en-US" sz="600" dirty="0" err="1">
                  <a:solidFill>
                    <a:srgbClr val="FFFFFF"/>
                  </a:solidFill>
                  <a:latin typeface="Poppins" pitchFamily="2" charset="77"/>
                  <a:cs typeface="Poppins" pitchFamily="2" charset="77"/>
                </a:rPr>
                <a:t>Endemikler</a:t>
              </a:r>
              <a:endParaRPr kumimoji="0" lang="en-US" sz="600" u="none" strike="noStrike" kern="1200" cap="none" spc="0" normalizeH="0" baseline="30000" noProof="0" dirty="0">
                <a:ln>
                  <a:noFill/>
                </a:ln>
                <a:solidFill>
                  <a:srgbClr val="FFFFFF"/>
                </a:solidFill>
                <a:effectLst/>
                <a:uLnTx/>
                <a:uFillTx/>
                <a:latin typeface="Poppins" pitchFamily="2" charset="77"/>
                <a:cs typeface="Poppins" pitchFamily="2" charset="77"/>
              </a:endParaRPr>
            </a:p>
          </p:txBody>
        </p:sp>
      </p:grpSp>
      <p:grpSp>
        <p:nvGrpSpPr>
          <p:cNvPr id="12" name="Group 11">
            <a:extLst>
              <a:ext uri="{FF2B5EF4-FFF2-40B4-BE49-F238E27FC236}">
                <a16:creationId xmlns:a16="http://schemas.microsoft.com/office/drawing/2014/main" id="{794FE1D0-F4AC-6234-56D4-C37329C0BAFB}"/>
              </a:ext>
            </a:extLst>
          </p:cNvPr>
          <p:cNvGrpSpPr/>
          <p:nvPr/>
        </p:nvGrpSpPr>
        <p:grpSpPr>
          <a:xfrm>
            <a:off x="1219559" y="902859"/>
            <a:ext cx="2233097" cy="713175"/>
            <a:chOff x="9826904" y="3858062"/>
            <a:chExt cx="7910096" cy="2526215"/>
          </a:xfrm>
        </p:grpSpPr>
        <p:sp>
          <p:nvSpPr>
            <p:cNvPr id="30" name="Freeform 29">
              <a:extLst>
                <a:ext uri="{FF2B5EF4-FFF2-40B4-BE49-F238E27FC236}">
                  <a16:creationId xmlns:a16="http://schemas.microsoft.com/office/drawing/2014/main" id="{CF05A5EB-9D8D-E0A0-7FC6-AA294EBA36D0}"/>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5462E04E-E821-7CAD-ACAB-57355D6AA0FE}"/>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33" name="Freeform 32">
              <a:extLst>
                <a:ext uri="{FF2B5EF4-FFF2-40B4-BE49-F238E27FC236}">
                  <a16:creationId xmlns:a16="http://schemas.microsoft.com/office/drawing/2014/main" id="{0E3F3A5B-7FF6-6B13-3CA8-642677D3F04F}"/>
                </a:ext>
              </a:extLst>
            </p:cNvPr>
            <p:cNvSpPr/>
            <p:nvPr/>
          </p:nvSpPr>
          <p:spPr>
            <a:xfrm>
              <a:off x="10905962"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C2CA51D4-2F22-8EFB-352D-EE0A19ABAE44}"/>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2588FCA9-70AC-68D9-C426-57EC67F280FC}"/>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136F8F4-5B7F-430F-95C9-4016DC6944F5}"/>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518F1008-0AB0-3D52-5B77-1CE21E03E6CD}"/>
                </a:ext>
              </a:extLst>
            </p:cNvPr>
            <p:cNvSpPr/>
            <p:nvPr/>
          </p:nvSpPr>
          <p:spPr>
            <a:xfrm>
              <a:off x="10905962"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F49D616C-FBEA-1DAA-953A-D4BE1FBFF2A3}"/>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40" name="Freeform 39">
              <a:extLst>
                <a:ext uri="{FF2B5EF4-FFF2-40B4-BE49-F238E27FC236}">
                  <a16:creationId xmlns:a16="http://schemas.microsoft.com/office/drawing/2014/main" id="{C4606A78-C5D6-A693-133B-75410A3882B6}"/>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1F059E01-2068-8F63-595B-092D6700A87D}"/>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A694344-953F-4E5D-B7B3-AA124984BE5C}"/>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A8A9E270-142C-3695-3833-FCBFEB60337A}"/>
                </a:ext>
              </a:extLst>
            </p:cNvPr>
            <p:cNvSpPr/>
            <p:nvPr/>
          </p:nvSpPr>
          <p:spPr>
            <a:xfrm>
              <a:off x="13064079"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0E262C2A-7F1C-63A0-F197-DD5657C49BCF}"/>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1E1DCB24-FB35-18E0-A78E-6D64AF492AAE}"/>
                </a:ext>
              </a:extLst>
            </p:cNvPr>
            <p:cNvSpPr/>
            <p:nvPr/>
          </p:nvSpPr>
          <p:spPr>
            <a:xfrm>
              <a:off x="13064079"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7D10242-D3FC-D306-77AE-0F18DDFEBA26}"/>
                </a:ext>
              </a:extLst>
            </p:cNvPr>
            <p:cNvSpPr/>
            <p:nvPr/>
          </p:nvSpPr>
          <p:spPr>
            <a:xfrm>
              <a:off x="134237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47C044AC-7F4F-A675-DE4E-8535186F1C9B}"/>
                </a:ext>
              </a:extLst>
            </p:cNvPr>
            <p:cNvSpPr/>
            <p:nvPr/>
          </p:nvSpPr>
          <p:spPr>
            <a:xfrm>
              <a:off x="14143137"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3663121-F510-601E-8905-92FE05C3EED8}"/>
                </a:ext>
              </a:extLst>
            </p:cNvPr>
            <p:cNvSpPr/>
            <p:nvPr/>
          </p:nvSpPr>
          <p:spPr>
            <a:xfrm>
              <a:off x="141431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853984D-8011-2676-C0AF-64BBFAC7014A}"/>
                </a:ext>
              </a:extLst>
            </p:cNvPr>
            <p:cNvSpPr/>
            <p:nvPr/>
          </p:nvSpPr>
          <p:spPr>
            <a:xfrm>
              <a:off x="145028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22B8C7E-0E4B-7F04-0E14-B251CB7116F4}"/>
                </a:ext>
              </a:extLst>
            </p:cNvPr>
            <p:cNvSpPr/>
            <p:nvPr/>
          </p:nvSpPr>
          <p:spPr>
            <a:xfrm>
              <a:off x="15222195" y="51112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CEBEC24-EDF1-04EC-9FEF-AF09DE4756E6}"/>
                </a:ext>
              </a:extLst>
            </p:cNvPr>
            <p:cNvSpPr/>
            <p:nvPr/>
          </p:nvSpPr>
          <p:spPr>
            <a:xfrm>
              <a:off x="15222195" y="573279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CE50608F-B442-E61A-4BF4-0D57D0F8556A}"/>
                </a:ext>
              </a:extLst>
            </p:cNvPr>
            <p:cNvSpPr/>
            <p:nvPr/>
          </p:nvSpPr>
          <p:spPr>
            <a:xfrm>
              <a:off x="16657942"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DDF384D-B4F3-BC79-D4B5-7F48FD28299D}"/>
                </a:ext>
              </a:extLst>
            </p:cNvPr>
            <p:cNvSpPr/>
            <p:nvPr/>
          </p:nvSpPr>
          <p:spPr>
            <a:xfrm>
              <a:off x="17377314"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0DAF76F6-60ED-9A81-EC8B-86C426028316}"/>
                </a:ext>
              </a:extLst>
            </p:cNvPr>
            <p:cNvSpPr/>
            <p:nvPr/>
          </p:nvSpPr>
          <p:spPr>
            <a:xfrm>
              <a:off x="15578884"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B5D78332-3201-0AAB-4E3F-837B2D59F60B}"/>
                </a:ext>
              </a:extLst>
            </p:cNvPr>
            <p:cNvSpPr/>
            <p:nvPr/>
          </p:nvSpPr>
          <p:spPr>
            <a:xfrm>
              <a:off x="16298256"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CA0C064-4003-58E3-E94C-CB2991576584}"/>
                </a:ext>
              </a:extLst>
            </p:cNvPr>
            <p:cNvSpPr/>
            <p:nvPr/>
          </p:nvSpPr>
          <p:spPr>
            <a:xfrm>
              <a:off x="16298256"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79ED585B-1E99-E8F6-C848-8B7608FD6C28}"/>
                </a:ext>
              </a:extLst>
            </p:cNvPr>
            <p:cNvSpPr/>
            <p:nvPr/>
          </p:nvSpPr>
          <p:spPr>
            <a:xfrm>
              <a:off x="15578884"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C1F495D1-F6B7-74FD-425C-FA19EFA6946A}"/>
                </a:ext>
              </a:extLst>
            </p:cNvPr>
            <p:cNvSpPr/>
            <p:nvPr/>
          </p:nvSpPr>
          <p:spPr>
            <a:xfrm>
              <a:off x="16298256"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5BA54858-8E07-EC24-342A-0E12D7B0352A}"/>
                </a:ext>
              </a:extLst>
            </p:cNvPr>
            <p:cNvSpPr/>
            <p:nvPr/>
          </p:nvSpPr>
          <p:spPr>
            <a:xfrm>
              <a:off x="13064079" y="3858062"/>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E9344FF4-B29A-2CC3-A7EB-A62C2D5F9284}"/>
                </a:ext>
              </a:extLst>
            </p:cNvPr>
            <p:cNvSpPr/>
            <p:nvPr/>
          </p:nvSpPr>
          <p:spPr>
            <a:xfrm>
              <a:off x="13423766" y="3858062"/>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26D953C5-CCDC-D323-2C6C-B12ADF6A87F0}"/>
                </a:ext>
              </a:extLst>
            </p:cNvPr>
            <p:cNvSpPr/>
            <p:nvPr/>
          </p:nvSpPr>
          <p:spPr>
            <a:xfrm>
              <a:off x="14143139" y="3858062"/>
              <a:ext cx="359687"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11F7D83-0248-6569-BEF1-A813C2801D13}"/>
                </a:ext>
              </a:extLst>
            </p:cNvPr>
            <p:cNvSpPr/>
            <p:nvPr/>
          </p:nvSpPr>
          <p:spPr>
            <a:xfrm>
              <a:off x="16298257" y="3869309"/>
              <a:ext cx="359687"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4C04F48F-73CC-7FB8-FF07-B1D7554BAED3}"/>
                </a:ext>
              </a:extLst>
            </p:cNvPr>
            <p:cNvSpPr/>
            <p:nvPr/>
          </p:nvSpPr>
          <p:spPr>
            <a:xfrm>
              <a:off x="16657940" y="4484434"/>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grpSp>
      <p:cxnSp>
        <p:nvCxnSpPr>
          <p:cNvPr id="2" name="Straight Connector 1">
            <a:extLst>
              <a:ext uri="{FF2B5EF4-FFF2-40B4-BE49-F238E27FC236}">
                <a16:creationId xmlns:a16="http://schemas.microsoft.com/office/drawing/2014/main" id="{D3E6F0BC-8864-6B49-D698-70DFD21363AB}"/>
              </a:ext>
            </a:extLst>
          </p:cNvPr>
          <p:cNvCxnSpPr>
            <a:cxnSpLocks/>
          </p:cNvCxnSpPr>
          <p:nvPr/>
        </p:nvCxnSpPr>
        <p:spPr>
          <a:xfrm>
            <a:off x="0" y="490497"/>
            <a:ext cx="59057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E3D00528-DD2E-EE13-3E88-DF0834E18A7F}"/>
              </a:ext>
            </a:extLst>
          </p:cNvPr>
          <p:cNvSpPr txBox="1">
            <a:spLocks/>
          </p:cNvSpPr>
          <p:nvPr/>
        </p:nvSpPr>
        <p:spPr>
          <a:xfrm>
            <a:off x="495300" y="241591"/>
            <a:ext cx="5433739"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a:t>
            </a:r>
            <a:r>
              <a:rPr lang="en-US" sz="600" b="1" spc="40" noProof="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DİJİTAL ENDEMİKLER</a:t>
            </a:r>
            <a:endParaRPr lang="en-US" sz="600" b="1" spc="40" dirty="0">
              <a:solidFill>
                <a:schemeClr val="accent6"/>
              </a:solidFill>
              <a:latin typeface="Poppins" pitchFamily="2" charset="77"/>
              <a:cs typeface="Poppins" pitchFamily="2" charset="77"/>
            </a:endParaRPr>
          </a:p>
        </p:txBody>
      </p:sp>
      <p:sp>
        <p:nvSpPr>
          <p:cNvPr id="10" name="Text Placeholder 1">
            <a:extLst>
              <a:ext uri="{FF2B5EF4-FFF2-40B4-BE49-F238E27FC236}">
                <a16:creationId xmlns:a16="http://schemas.microsoft.com/office/drawing/2014/main" id="{F63B8D09-A001-AED4-9CCC-F5230017AFEE}"/>
              </a:ext>
            </a:extLst>
          </p:cNvPr>
          <p:cNvSpPr txBox="1">
            <a:spLocks/>
          </p:cNvSpPr>
          <p:nvPr/>
        </p:nvSpPr>
        <p:spPr>
          <a:xfrm>
            <a:off x="3939027" y="1616034"/>
            <a:ext cx="3063240" cy="299180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defRPr/>
            </a:pP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odaklı</a:t>
            </a:r>
            <a:r>
              <a:rPr lang="en-US" sz="1000" u="none" strike="noStrike" dirty="0">
                <a:effectLst/>
                <a:latin typeface="Georgia"/>
                <a:cs typeface="Poppins"/>
              </a:rPr>
              <a:t> </a:t>
            </a:r>
            <a:r>
              <a:rPr lang="en-US" sz="1000" u="none" strike="noStrike" dirty="0" err="1">
                <a:effectLst/>
                <a:latin typeface="Georgia"/>
                <a:cs typeface="Poppins"/>
              </a:rPr>
              <a:t>pazarlamacılar</a:t>
            </a:r>
            <a:r>
              <a:rPr lang="en-US" sz="1000" u="none" strike="noStrike" dirty="0">
                <a:effectLst/>
                <a:latin typeface="Georgia"/>
                <a:cs typeface="Poppins"/>
              </a:rPr>
              <a:t>, </a:t>
            </a:r>
            <a:r>
              <a:rPr lang="en-US" sz="1000" u="none" strike="noStrike" dirty="0" err="1">
                <a:effectLst/>
                <a:latin typeface="Georgia"/>
                <a:cs typeface="Poppins"/>
              </a:rPr>
              <a:t>birçok</a:t>
            </a:r>
            <a:r>
              <a:rPr lang="en-US" sz="1000" u="none" strike="noStrike" dirty="0">
                <a:effectLst/>
                <a:latin typeface="Georgia"/>
                <a:cs typeface="Poppins"/>
              </a:rPr>
              <a:t> </a:t>
            </a:r>
            <a:r>
              <a:rPr lang="en-US" sz="1000" u="none" strike="noStrike" dirty="0" err="1">
                <a:effectLst/>
                <a:latin typeface="Georgia"/>
                <a:cs typeface="Poppins"/>
              </a:rPr>
              <a:t>durumda</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yeniliklerinin</a:t>
            </a:r>
            <a:r>
              <a:rPr lang="en-US" sz="1000" u="none" strike="noStrike" dirty="0">
                <a:effectLst/>
                <a:latin typeface="Georgia"/>
                <a:cs typeface="Poppins"/>
              </a:rPr>
              <a:t> </a:t>
            </a:r>
            <a:r>
              <a:rPr lang="en-US" sz="1000" u="none" strike="noStrike" dirty="0" err="1">
                <a:effectLst/>
                <a:latin typeface="Georgia"/>
                <a:cs typeface="Poppins"/>
              </a:rPr>
              <a:t>erken</a:t>
            </a:r>
            <a:r>
              <a:rPr lang="en-US" sz="1000" u="none" strike="noStrike" dirty="0">
                <a:effectLst/>
                <a:latin typeface="Georgia"/>
                <a:cs typeface="Poppins"/>
              </a:rPr>
              <a:t> </a:t>
            </a:r>
            <a:r>
              <a:rPr lang="en-US" sz="1000" u="none" strike="noStrike" dirty="0" err="1">
                <a:effectLst/>
                <a:latin typeface="Georgia"/>
                <a:cs typeface="Poppins"/>
              </a:rPr>
              <a:t>benimseyicileri</a:t>
            </a:r>
            <a:r>
              <a:rPr lang="en-US" sz="1000" u="none" strike="noStrike" dirty="0">
                <a:effectLst/>
                <a:latin typeface="Georgia"/>
                <a:cs typeface="Poppins"/>
              </a:rPr>
              <a:t> </a:t>
            </a:r>
            <a:r>
              <a:rPr lang="en-US" sz="1000" u="none" strike="noStrike" dirty="0" err="1">
                <a:effectLst/>
                <a:latin typeface="Georgia"/>
                <a:cs typeface="Poppins"/>
              </a:rPr>
              <a:t>olmuştur</a:t>
            </a:r>
            <a:r>
              <a:rPr lang="en-US" sz="1000" u="none" strike="noStrike" dirty="0">
                <a:effectLst/>
                <a:latin typeface="Georgia"/>
                <a:cs typeface="Poppins"/>
              </a:rPr>
              <a:t>: </a:t>
            </a:r>
            <a:r>
              <a:rPr lang="en-US" sz="1000" u="none" strike="noStrike" dirty="0" err="1">
                <a:effectLst/>
                <a:latin typeface="Georgia"/>
                <a:cs typeface="Poppins"/>
              </a:rPr>
              <a:t>kendi</a:t>
            </a:r>
            <a:r>
              <a:rPr lang="en-US" sz="1000" u="none" strike="noStrike" dirty="0">
                <a:effectLst/>
                <a:latin typeface="Georgia"/>
                <a:cs typeface="Poppins"/>
              </a:rPr>
              <a:t> </a:t>
            </a:r>
            <a:r>
              <a:rPr lang="en-US" sz="1000" u="none" strike="noStrike" dirty="0" err="1">
                <a:effectLst/>
                <a:latin typeface="Georgia"/>
                <a:cs typeface="Poppins"/>
              </a:rPr>
              <a:t>kendine</a:t>
            </a:r>
            <a:r>
              <a:rPr lang="en-US" sz="1000" u="none" strike="noStrike" dirty="0">
                <a:effectLst/>
                <a:latin typeface="Georgia"/>
                <a:cs typeface="Poppins"/>
              </a:rPr>
              <a:t> </a:t>
            </a:r>
            <a:r>
              <a:rPr lang="en-US" sz="1000" u="none" strike="noStrike" dirty="0" err="1">
                <a:effectLst/>
                <a:latin typeface="Georgia"/>
                <a:cs typeface="Poppins"/>
              </a:rPr>
              <a:t>hizmet</a:t>
            </a:r>
            <a:r>
              <a:rPr lang="en-US" sz="1000" u="none" strike="noStrike" dirty="0">
                <a:effectLst/>
                <a:latin typeface="Georgia"/>
                <a:cs typeface="Poppins"/>
              </a:rPr>
              <a:t> </a:t>
            </a:r>
            <a:r>
              <a:rPr lang="en-US" sz="1000" u="none" strike="noStrike" dirty="0" err="1">
                <a:effectLst/>
                <a:latin typeface="Georgia"/>
                <a:cs typeface="Poppins"/>
              </a:rPr>
              <a:t>veren</a:t>
            </a:r>
            <a:r>
              <a:rPr lang="en-US" sz="1000" u="none" strike="noStrike" dirty="0">
                <a:effectLst/>
                <a:latin typeface="Georgia"/>
                <a:cs typeface="Poppins"/>
              </a:rPr>
              <a:t> </a:t>
            </a:r>
            <a:r>
              <a:rPr lang="en-US" sz="1000" u="none" strike="noStrike" dirty="0" err="1">
                <a:effectLst/>
                <a:latin typeface="Georgia"/>
                <a:cs typeface="Poppins"/>
              </a:rPr>
              <a:t>platformlar</a:t>
            </a:r>
            <a:r>
              <a:rPr lang="en-US" sz="1000" u="none" strike="noStrike" dirty="0">
                <a:effectLst/>
                <a:latin typeface="Georgia"/>
                <a:cs typeface="Poppins"/>
              </a:rPr>
              <a:t>, </a:t>
            </a:r>
            <a:r>
              <a:rPr lang="en-US" sz="1000" u="none" strike="noStrike" dirty="0" err="1">
                <a:effectLst/>
                <a:latin typeface="Georgia"/>
                <a:cs typeface="Poppins"/>
              </a:rPr>
              <a:t>programatik</a:t>
            </a:r>
            <a:r>
              <a:rPr lang="en-US" sz="1000" u="none" strike="noStrike" dirty="0">
                <a:effectLst/>
                <a:latin typeface="Georgia"/>
                <a:cs typeface="Poppins"/>
              </a:rPr>
              <a:t> </a:t>
            </a:r>
            <a:r>
              <a:rPr lang="en-US" sz="1000" u="none" strike="noStrike" dirty="0" err="1">
                <a:effectLst/>
                <a:latin typeface="Georgia"/>
                <a:cs typeface="Poppins"/>
              </a:rPr>
              <a:t>reklamcılık</a:t>
            </a:r>
            <a:r>
              <a:rPr lang="en-US" sz="1000" u="none" strike="noStrike" dirty="0">
                <a:effectLst/>
                <a:latin typeface="Georgia"/>
                <a:cs typeface="Poppins"/>
              </a:rPr>
              <a:t>, influencer </a:t>
            </a:r>
            <a:r>
              <a:rPr lang="en-US" sz="1000" u="none" strike="noStrike" dirty="0" err="1">
                <a:effectLst/>
                <a:latin typeface="Georgia"/>
                <a:cs typeface="Poppins"/>
              </a:rPr>
              <a:t>pazarlama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Performance Max </a:t>
            </a:r>
            <a:r>
              <a:rPr lang="en-US" sz="1000" u="none" strike="noStrike" dirty="0" err="1">
                <a:effectLst/>
                <a:latin typeface="Georgia"/>
                <a:cs typeface="Poppins"/>
              </a:rPr>
              <a:t>ve</a:t>
            </a:r>
            <a:r>
              <a:rPr lang="en-US" sz="1000" u="none" strike="noStrike" dirty="0">
                <a:effectLst/>
                <a:latin typeface="Georgia"/>
                <a:cs typeface="Poppins"/>
              </a:rPr>
              <a:t> Advantage+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yapay</a:t>
            </a:r>
            <a:r>
              <a:rPr lang="en-US" sz="1000" u="none" strike="noStrike" dirty="0">
                <a:effectLst/>
                <a:latin typeface="Georgia"/>
                <a:cs typeface="Poppins"/>
              </a:rPr>
              <a:t> </a:t>
            </a:r>
            <a:r>
              <a:rPr lang="en-US" sz="1000" u="none" strike="noStrike" dirty="0" err="1">
                <a:effectLst/>
                <a:latin typeface="Georgia"/>
                <a:cs typeface="Poppins"/>
              </a:rPr>
              <a:t>zeka</a:t>
            </a:r>
            <a:r>
              <a:rPr lang="en-US" sz="1000" u="none" strike="noStrike" dirty="0">
                <a:effectLst/>
                <a:latin typeface="Georgia"/>
                <a:cs typeface="Poppins"/>
              </a:rPr>
              <a:t> </a:t>
            </a:r>
            <a:r>
              <a:rPr lang="en-US" sz="1000" u="none" strike="noStrike" dirty="0" err="1">
                <a:effectLst/>
                <a:latin typeface="Georgia"/>
                <a:cs typeface="Poppins"/>
              </a:rPr>
              <a:t>destekli</a:t>
            </a:r>
            <a:r>
              <a:rPr lang="en-US" sz="1000" u="none" strike="noStrike" dirty="0">
                <a:effectLst/>
                <a:latin typeface="Georgia"/>
                <a:cs typeface="Poppins"/>
              </a:rPr>
              <a:t> </a:t>
            </a:r>
            <a:r>
              <a:rPr lang="en-US" sz="1000" u="none" strike="noStrike" dirty="0" err="1">
                <a:effectLst/>
                <a:latin typeface="Georgia"/>
                <a:cs typeface="Poppins"/>
              </a:rPr>
              <a:t>ürünler</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a:t>
            </a:r>
            <a:r>
              <a:rPr lang="en-US" sz="1000" u="none" strike="noStrike" dirty="0" err="1">
                <a:effectLst/>
                <a:latin typeface="Georgia"/>
                <a:cs typeface="Poppins"/>
              </a:rPr>
              <a:t>büyüklük</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olgunluk</a:t>
            </a:r>
            <a:r>
              <a:rPr lang="en-US" sz="1000" u="none" strike="noStrike" dirty="0">
                <a:effectLst/>
                <a:latin typeface="Georgia"/>
                <a:cs typeface="Poppins"/>
              </a:rPr>
              <a:t>, </a:t>
            </a:r>
            <a:r>
              <a:rPr lang="en-US" sz="1000" u="none" strike="noStrike" dirty="0" err="1">
                <a:effectLst/>
                <a:latin typeface="Georgia"/>
                <a:cs typeface="Poppins"/>
              </a:rPr>
              <a:t>zorluklar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fırsatlar</a:t>
            </a:r>
            <a:r>
              <a:rPr lang="en-US" sz="1000" u="none" strike="noStrike" dirty="0">
                <a:effectLst/>
                <a:latin typeface="Georgia"/>
                <a:cs typeface="Poppins"/>
              </a:rPr>
              <a:t> da </a:t>
            </a:r>
            <a:r>
              <a:rPr lang="en-US" sz="1000" u="none" strike="noStrike" dirty="0" err="1">
                <a:effectLst/>
                <a:latin typeface="Georgia"/>
                <a:cs typeface="Poppins"/>
              </a:rPr>
              <a:t>getiriyor</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bütçeleri</a:t>
            </a:r>
            <a:r>
              <a:rPr lang="en-US" sz="1000" u="none" strike="noStrike" dirty="0">
                <a:effectLst/>
                <a:latin typeface="Georgia"/>
                <a:cs typeface="Poppins"/>
              </a:rPr>
              <a:t> — 2019 </a:t>
            </a:r>
            <a:r>
              <a:rPr lang="en-US" sz="1000" u="none" strike="noStrike" dirty="0" err="1">
                <a:effectLst/>
                <a:latin typeface="Georgia"/>
                <a:cs typeface="Poppins"/>
              </a:rPr>
              <a:t>ile</a:t>
            </a:r>
            <a:r>
              <a:rPr lang="en-US" sz="1000" u="none" strike="noStrike" dirty="0">
                <a:effectLst/>
                <a:latin typeface="Georgia"/>
                <a:cs typeface="Poppins"/>
              </a:rPr>
              <a:t> 2023 </a:t>
            </a:r>
            <a:r>
              <a:rPr lang="en-US" sz="1000" u="none" strike="noStrike" dirty="0" err="1">
                <a:effectLst/>
                <a:latin typeface="Georgia"/>
                <a:cs typeface="Poppins"/>
              </a:rPr>
              <a:t>arasında</a:t>
            </a:r>
            <a:r>
              <a:rPr lang="en-US" sz="1000" u="none" strike="noStrike" dirty="0">
                <a:effectLst/>
                <a:latin typeface="Georgia"/>
                <a:cs typeface="Poppins"/>
              </a:rPr>
              <a:t> 55 </a:t>
            </a:r>
            <a:r>
              <a:rPr lang="en-US" sz="1000" u="none" strike="noStrike" dirty="0" err="1">
                <a:effectLst/>
                <a:latin typeface="Georgia"/>
                <a:cs typeface="Poppins"/>
              </a:rPr>
              <a:t>şirketten</a:t>
            </a:r>
            <a:r>
              <a:rPr lang="en-US" sz="1000" u="none" strike="noStrike" dirty="0">
                <a:effectLst/>
                <a:latin typeface="Georgia"/>
                <a:cs typeface="Poppins"/>
              </a:rPr>
              <a:t> </a:t>
            </a:r>
            <a:r>
              <a:rPr lang="en-US" sz="1000" u="none" strike="noStrike" dirty="0" err="1">
                <a:effectLst/>
                <a:latin typeface="Georgia"/>
                <a:cs typeface="Poppins"/>
              </a:rPr>
              <a:t>oluşan</a:t>
            </a:r>
            <a:r>
              <a:rPr lang="en-US" sz="1000" u="none" strike="noStrike" dirty="0">
                <a:effectLst/>
                <a:latin typeface="Georgia"/>
                <a:cs typeface="Poppins"/>
              </a:rPr>
              <a:t> </a:t>
            </a:r>
            <a:r>
              <a:rPr lang="en-US" sz="1000" u="none" strike="noStrike" dirty="0" err="1">
                <a:effectLst/>
                <a:latin typeface="Georgia"/>
                <a:cs typeface="Poppins"/>
              </a:rPr>
              <a:t>grubumuzda</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harcamalarını</a:t>
            </a:r>
            <a:r>
              <a:rPr lang="en-US" sz="1000" u="none" strike="noStrike" dirty="0">
                <a:effectLst/>
                <a:latin typeface="Georgia"/>
                <a:cs typeface="Poppins"/>
              </a:rPr>
              <a:t> 45,5 </a:t>
            </a:r>
            <a:r>
              <a:rPr lang="en-US" sz="1000" u="none" strike="noStrike" dirty="0" err="1">
                <a:effectLst/>
                <a:latin typeface="Georgia"/>
                <a:cs typeface="Poppins"/>
              </a:rPr>
              <a:t>milyar</a:t>
            </a:r>
            <a:r>
              <a:rPr lang="en-US" sz="1000" u="none" strike="noStrike" dirty="0">
                <a:effectLst/>
                <a:latin typeface="Georgia"/>
                <a:cs typeface="Poppins"/>
              </a:rPr>
              <a:t> </a:t>
            </a:r>
            <a:r>
              <a:rPr lang="en-US" sz="1000" u="none" strike="noStrike" dirty="0" err="1">
                <a:effectLst/>
                <a:latin typeface="Georgia"/>
                <a:cs typeface="Poppins"/>
              </a:rPr>
              <a:t>dolardan</a:t>
            </a:r>
            <a:r>
              <a:rPr lang="en-US" sz="1000" u="none" strike="noStrike" dirty="0">
                <a:effectLst/>
                <a:latin typeface="Georgia"/>
                <a:cs typeface="Poppins"/>
              </a:rPr>
              <a:t> 72,3 </a:t>
            </a:r>
            <a:r>
              <a:rPr lang="en-US" sz="1000" u="none" strike="noStrike" dirty="0" err="1">
                <a:effectLst/>
                <a:latin typeface="Georgia"/>
                <a:cs typeface="Poppins"/>
              </a:rPr>
              <a:t>milyar</a:t>
            </a:r>
            <a:r>
              <a:rPr lang="en-US" sz="1000" u="none" strike="noStrike" dirty="0">
                <a:effectLst/>
                <a:latin typeface="Georgia"/>
                <a:cs typeface="Poppins"/>
              </a:rPr>
              <a:t> </a:t>
            </a:r>
            <a:r>
              <a:rPr lang="en-US" sz="1000" u="none" strike="noStrike" dirty="0" err="1">
                <a:effectLst/>
                <a:latin typeface="Georgia"/>
                <a:cs typeface="Poppins"/>
              </a:rPr>
              <a:t>dolara</a:t>
            </a:r>
            <a:r>
              <a:rPr lang="en-US" sz="1000" u="none" strike="noStrike" dirty="0">
                <a:effectLst/>
                <a:latin typeface="Georgia"/>
                <a:cs typeface="Poppins"/>
              </a:rPr>
              <a:t> (+%59) </a:t>
            </a:r>
            <a:r>
              <a:rPr lang="en-US" sz="1000" u="none" strike="noStrike" dirty="0" err="1">
                <a:effectLst/>
                <a:latin typeface="Georgia"/>
                <a:cs typeface="Poppins"/>
              </a:rPr>
              <a:t>çıkardı</a:t>
            </a:r>
            <a:r>
              <a:rPr lang="en-US" sz="1000" u="none" strike="noStrike" dirty="0">
                <a:effectLst/>
                <a:latin typeface="Georgia"/>
                <a:cs typeface="Poppins"/>
              </a:rPr>
              <a:t> — yeni </a:t>
            </a:r>
            <a:r>
              <a:rPr lang="en-US" sz="1000" u="none" strike="noStrike" dirty="0" err="1">
                <a:effectLst/>
                <a:latin typeface="Georgia"/>
                <a:cs typeface="Poppins"/>
              </a:rPr>
              <a:t>ekipler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kanallar</a:t>
            </a:r>
            <a:r>
              <a:rPr lang="en-US" sz="1000" u="none" strike="noStrike" dirty="0">
                <a:effectLst/>
                <a:latin typeface="Georgia"/>
                <a:cs typeface="Poppins"/>
              </a:rPr>
              <a:t> (</a:t>
            </a:r>
            <a:r>
              <a:rPr lang="en-US" sz="1000" u="none" strike="noStrike" dirty="0" err="1">
                <a:effectLst/>
                <a:latin typeface="Georgia"/>
                <a:cs typeface="Poppins"/>
              </a:rPr>
              <a:t>marka</a:t>
            </a:r>
            <a:r>
              <a:rPr lang="en-US" sz="1000" u="none" strike="noStrike" dirty="0">
                <a:effectLst/>
                <a:latin typeface="Georgia"/>
                <a:cs typeface="Poppins"/>
              </a:rPr>
              <a:t>, </a:t>
            </a:r>
            <a:r>
              <a:rPr lang="en-US" sz="1000" u="none" strike="noStrike" dirty="0" err="1">
                <a:effectLst/>
                <a:latin typeface="Georgia"/>
                <a:cs typeface="Poppins"/>
              </a:rPr>
              <a:t>sponsorluklar</a:t>
            </a:r>
            <a:r>
              <a:rPr lang="en-US" sz="1000" u="none" strike="noStrike" dirty="0">
                <a:effectLst/>
                <a:latin typeface="Georgia"/>
                <a:cs typeface="Poppins"/>
              </a:rPr>
              <a:t>, </a:t>
            </a:r>
            <a:r>
              <a:rPr lang="en-US" sz="1000" u="none" strike="noStrike" dirty="0" err="1">
                <a:effectLst/>
                <a:latin typeface="Georgia"/>
                <a:cs typeface="Poppins"/>
              </a:rPr>
              <a:t>çevrimdışı</a:t>
            </a:r>
            <a:r>
              <a:rPr lang="en-US" sz="1000" u="none" strike="noStrike" dirty="0">
                <a:effectLst/>
                <a:latin typeface="Georgia"/>
                <a:cs typeface="Poppins"/>
              </a:rPr>
              <a:t> vb.) </a:t>
            </a:r>
            <a:r>
              <a:rPr lang="en-US" sz="1000" u="none" strike="noStrike" dirty="0" err="1">
                <a:effectLst/>
                <a:latin typeface="Georgia"/>
                <a:cs typeface="Poppins"/>
              </a:rPr>
              <a:t>anlamına</a:t>
            </a:r>
            <a:r>
              <a:rPr lang="en-US" sz="1000" u="none" strike="noStrike" dirty="0">
                <a:effectLst/>
                <a:latin typeface="Georgia"/>
                <a:cs typeface="Poppins"/>
              </a:rPr>
              <a:t> </a:t>
            </a:r>
            <a:r>
              <a:rPr lang="en-US" sz="1000" u="none" strike="noStrike" dirty="0" err="1">
                <a:effectLst/>
                <a:latin typeface="Georgia"/>
                <a:cs typeface="Poppins"/>
              </a:rPr>
              <a:t>geliyor</a:t>
            </a:r>
            <a:r>
              <a:rPr lang="en-US" sz="1000" u="none" strike="noStrike" dirty="0">
                <a:effectLst/>
                <a:latin typeface="Georgia"/>
                <a:cs typeface="Poppins"/>
              </a:rPr>
              <a:t>, </a:t>
            </a:r>
            <a:r>
              <a:rPr lang="en-US" sz="1000" u="none" strike="noStrike" dirty="0" err="1">
                <a:effectLst/>
                <a:latin typeface="Georgia"/>
                <a:cs typeface="Poppins"/>
              </a:rPr>
              <a:t>bazen</a:t>
            </a:r>
            <a:r>
              <a:rPr lang="en-US" sz="1000" u="none" strike="noStrike" dirty="0">
                <a:effectLst/>
                <a:latin typeface="Georgia"/>
                <a:cs typeface="Poppins"/>
              </a:rPr>
              <a:t> </a:t>
            </a:r>
            <a:r>
              <a:rPr lang="en-US" sz="1000" u="none" strike="noStrike" dirty="0" err="1">
                <a:effectLst/>
                <a:latin typeface="Georgia"/>
                <a:cs typeface="Poppins"/>
              </a:rPr>
              <a:t>farklı</a:t>
            </a:r>
            <a:r>
              <a:rPr lang="en-US" sz="1000" u="none" strike="noStrike" dirty="0">
                <a:effectLst/>
                <a:latin typeface="Georgia"/>
                <a:cs typeface="Poppins"/>
              </a:rPr>
              <a:t> </a:t>
            </a:r>
            <a:r>
              <a:rPr lang="en-US" sz="1000" u="none" strike="noStrike" dirty="0" err="1">
                <a:effectLst/>
                <a:latin typeface="Georgia"/>
                <a:cs typeface="Poppins"/>
              </a:rPr>
              <a:t>Anahtar</a:t>
            </a:r>
            <a:r>
              <a:rPr lang="en-US" sz="1000" u="none" strike="noStrike" dirty="0">
                <a:effectLst/>
                <a:latin typeface="Georgia"/>
                <a:cs typeface="Poppins"/>
              </a:rPr>
              <a:t> </a:t>
            </a:r>
            <a:r>
              <a:rPr lang="en-US" sz="1000" u="none" strike="noStrike" dirty="0" err="1">
                <a:effectLst/>
                <a:latin typeface="Georgia"/>
                <a:cs typeface="Poppins"/>
              </a:rPr>
              <a:t>Performans</a:t>
            </a:r>
            <a:r>
              <a:rPr lang="en-US" sz="1000" u="none" strike="noStrike" dirty="0">
                <a:effectLst/>
                <a:latin typeface="Georgia"/>
                <a:cs typeface="Poppins"/>
              </a:rPr>
              <a:t> </a:t>
            </a:r>
            <a:r>
              <a:rPr lang="en-US" sz="1000" u="none" strike="noStrike" dirty="0" err="1">
                <a:effectLst/>
                <a:latin typeface="Georgia"/>
                <a:cs typeface="Poppins"/>
              </a:rPr>
              <a:t>Göstergesi</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sorumluluklar</a:t>
            </a:r>
            <a:r>
              <a:rPr lang="en-US" sz="1000" u="none" strike="noStrike" dirty="0">
                <a:effectLst/>
                <a:latin typeface="Georgia"/>
                <a:cs typeface="Poppins"/>
              </a:rPr>
              <a:t> </a:t>
            </a:r>
            <a:r>
              <a:rPr lang="en-US" sz="1000" u="none" strike="noStrike" dirty="0" err="1">
                <a:effectLst/>
                <a:latin typeface="Georgia"/>
                <a:cs typeface="Poppins"/>
              </a:rPr>
              <a:t>eklendi</a:t>
            </a:r>
            <a:r>
              <a:rPr lang="en-US" sz="1000" u="none" strike="noStrike" dirty="0">
                <a:effectLst/>
                <a:latin typeface="Georgia"/>
                <a:cs typeface="Poppins"/>
              </a:rPr>
              <a:t>. Ve </a:t>
            </a:r>
            <a:r>
              <a:rPr lang="en-US" sz="1000" dirty="0" err="1">
                <a:latin typeface="Georgia"/>
                <a:cs typeface="Poppins"/>
              </a:rPr>
              <a:t>t</a:t>
            </a:r>
            <a:r>
              <a:rPr lang="en-US" sz="1000" u="none" strike="noStrike" dirty="0" err="1">
                <a:effectLst/>
                <a:latin typeface="Georgia"/>
                <a:cs typeface="Poppins"/>
              </a:rPr>
              <a:t>elevizyon</a:t>
            </a:r>
            <a:r>
              <a:rPr lang="en-US" sz="1000" u="none" strike="noStrike" dirty="0">
                <a:effectLst/>
                <a:latin typeface="Georgia"/>
                <a:cs typeface="Poppins"/>
              </a:rPr>
              <a:t>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kanallara</a:t>
            </a:r>
            <a:r>
              <a:rPr lang="en-US" sz="1000" u="none" strike="noStrike" dirty="0">
                <a:effectLst/>
                <a:latin typeface="Georgia"/>
                <a:cs typeface="Poppins"/>
              </a:rPr>
              <a:t> </a:t>
            </a:r>
            <a:r>
              <a:rPr lang="en-US" sz="1000" u="none" strike="noStrike" dirty="0" err="1">
                <a:effectLst/>
                <a:latin typeface="Georgia"/>
                <a:cs typeface="Poppins"/>
              </a:rPr>
              <a:t>yapılan</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yatırımlara</a:t>
            </a:r>
            <a:r>
              <a:rPr lang="en-US" sz="1000" u="none" strike="noStrike" dirty="0">
                <a:effectLst/>
                <a:latin typeface="Georgia"/>
                <a:cs typeface="Poppins"/>
              </a:rPr>
              <a:t> </a:t>
            </a:r>
            <a:r>
              <a:rPr lang="en-US" sz="1000" u="none" strike="noStrike" dirty="0" err="1">
                <a:effectLst/>
                <a:latin typeface="Georgia"/>
                <a:cs typeface="Poppins"/>
              </a:rPr>
              <a:t>rağmen</a:t>
            </a:r>
            <a:r>
              <a:rPr lang="en-US" sz="1000" u="none" strike="noStrike" dirty="0">
                <a:effectLst/>
                <a:latin typeface="Georgia"/>
                <a:cs typeface="Poppins"/>
              </a:rPr>
              <a:t>, </a:t>
            </a:r>
            <a:r>
              <a:rPr lang="en-US" sz="1000" u="none" strike="noStrike" dirty="0" err="1">
                <a:effectLst/>
                <a:latin typeface="Georgia"/>
                <a:cs typeface="Poppins"/>
              </a:rPr>
              <a:t>neredeyse</a:t>
            </a:r>
            <a:r>
              <a:rPr lang="en-US" sz="1000" u="none" strike="noStrike" dirty="0">
                <a:effectLst/>
                <a:latin typeface="Georgia"/>
                <a:cs typeface="Poppins"/>
              </a:rPr>
              <a:t> </a:t>
            </a:r>
            <a:r>
              <a:rPr lang="en-US" sz="1000" u="none" strike="noStrike" dirty="0" err="1">
                <a:effectLst/>
                <a:latin typeface="Georgia"/>
                <a:cs typeface="Poppins"/>
              </a:rPr>
              <a:t>gerçek</a:t>
            </a:r>
            <a:r>
              <a:rPr lang="en-US" sz="1000" u="none" strike="noStrike" dirty="0">
                <a:effectLst/>
                <a:latin typeface="Georgia"/>
                <a:cs typeface="Poppins"/>
              </a:rPr>
              <a:t> </a:t>
            </a:r>
            <a:r>
              <a:rPr lang="en-US" sz="1000" u="none" strike="noStrike" dirty="0" err="1">
                <a:effectLst/>
                <a:latin typeface="Georgia"/>
                <a:cs typeface="Poppins"/>
              </a:rPr>
              <a:t>zamanlı</a:t>
            </a:r>
            <a:r>
              <a:rPr lang="en-US" sz="1000" u="none" strike="noStrike" dirty="0">
                <a:effectLst/>
                <a:latin typeface="Georgia"/>
                <a:cs typeface="Poppins"/>
              </a:rPr>
              <a:t> </a:t>
            </a:r>
            <a:r>
              <a:rPr lang="en-US" sz="1000" u="none" strike="noStrike" dirty="0" err="1">
                <a:effectLst/>
                <a:latin typeface="Georgia"/>
                <a:cs typeface="Poppins"/>
              </a:rPr>
              <a:t>veri</a:t>
            </a:r>
            <a:r>
              <a:rPr lang="en-US" sz="1000" u="none" strike="noStrike" dirty="0">
                <a:effectLst/>
                <a:latin typeface="Georgia"/>
                <a:cs typeface="Poppins"/>
              </a:rPr>
              <a:t> </a:t>
            </a:r>
            <a:r>
              <a:rPr lang="en-US" sz="1000" u="none" strike="noStrike" dirty="0" err="1">
                <a:effectLst/>
                <a:latin typeface="Georgia"/>
                <a:cs typeface="Poppins"/>
              </a:rPr>
              <a:t>odaklı</a:t>
            </a:r>
            <a:r>
              <a:rPr lang="en-US" sz="1000" u="none" strike="noStrike" dirty="0">
                <a:effectLst/>
                <a:latin typeface="Georgia"/>
                <a:cs typeface="Poppins"/>
              </a:rPr>
              <a:t> </a:t>
            </a:r>
            <a:r>
              <a:rPr lang="en-US" sz="1000" u="none" strike="noStrike" dirty="0" err="1">
                <a:effectLst/>
                <a:latin typeface="Georgia"/>
                <a:cs typeface="Poppins"/>
              </a:rPr>
              <a:t>kararlar</a:t>
            </a:r>
            <a:r>
              <a:rPr lang="en-US" sz="1000" u="none" strike="noStrike" dirty="0">
                <a:effectLst/>
                <a:latin typeface="Georgia"/>
                <a:cs typeface="Poppins"/>
              </a:rPr>
              <a:t> </a:t>
            </a:r>
            <a:r>
              <a:rPr lang="en-US" sz="1000" u="none" strike="noStrike" dirty="0" err="1">
                <a:effectLst/>
                <a:latin typeface="Georgia"/>
                <a:cs typeface="Poppins"/>
              </a:rPr>
              <a:t>almaya</a:t>
            </a:r>
            <a:r>
              <a:rPr lang="en-US" sz="1000" u="none" strike="noStrike" dirty="0">
                <a:effectLst/>
                <a:latin typeface="Georgia"/>
                <a:cs typeface="Poppins"/>
              </a:rPr>
              <a:t> </a:t>
            </a:r>
            <a:r>
              <a:rPr lang="en-US" sz="1000" u="none" strike="noStrike" dirty="0" err="1">
                <a:effectLst/>
                <a:latin typeface="Georgia"/>
                <a:cs typeface="Poppins"/>
              </a:rPr>
              <a:t>alışkın</a:t>
            </a:r>
            <a:r>
              <a:rPr lang="en-US" sz="1000" u="none" strike="noStrike" dirty="0">
                <a:effectLst/>
                <a:latin typeface="Georgia"/>
                <a:cs typeface="Poppins"/>
              </a:rPr>
              <a:t> </a:t>
            </a:r>
            <a:r>
              <a:rPr lang="en-US" sz="1000" u="none" strike="noStrike" dirty="0" err="1">
                <a:effectLst/>
                <a:latin typeface="Georgia"/>
                <a:cs typeface="Poppins"/>
              </a:rPr>
              <a:t>olan</a:t>
            </a:r>
            <a:r>
              <a:rPr lang="en-US" sz="1000" u="none" strike="noStrike" dirty="0">
                <a:effectLst/>
                <a:latin typeface="Georgia"/>
                <a:cs typeface="Poppins"/>
              </a:rPr>
              <a:t> </a:t>
            </a:r>
            <a:r>
              <a:rPr lang="en-US" sz="1000" u="none" strike="noStrike" dirty="0" err="1">
                <a:effectLst/>
                <a:latin typeface="Georgia"/>
                <a:cs typeface="Poppins"/>
              </a:rPr>
              <a:t>pazarlamacılar</a:t>
            </a:r>
            <a:r>
              <a:rPr lang="en-US" sz="1000" u="none" strike="noStrike" dirty="0">
                <a:effectLst/>
                <a:latin typeface="Georgia"/>
                <a:cs typeface="Poppins"/>
              </a:rPr>
              <a:t>, </a:t>
            </a:r>
            <a:r>
              <a:rPr lang="en-US" sz="1000" u="none" strike="noStrike" dirty="0" err="1">
                <a:effectLst/>
                <a:latin typeface="Georgia"/>
                <a:cs typeface="Poppins"/>
              </a:rPr>
              <a:t>uzun</a:t>
            </a:r>
            <a:r>
              <a:rPr lang="en-US" sz="1000" u="none" strike="noStrike" dirty="0">
                <a:effectLst/>
                <a:latin typeface="Georgia"/>
                <a:cs typeface="Poppins"/>
              </a:rPr>
              <a:t> </a:t>
            </a:r>
            <a:r>
              <a:rPr lang="en-US" sz="1000" u="none" strike="noStrike" dirty="0" err="1">
                <a:effectLst/>
                <a:latin typeface="Georgia"/>
                <a:cs typeface="Poppins"/>
              </a:rPr>
              <a:t>vadeli</a:t>
            </a:r>
            <a:r>
              <a:rPr lang="en-US" sz="1000" u="none" strike="noStrike" dirty="0">
                <a:effectLst/>
                <a:latin typeface="Georgia"/>
                <a:cs typeface="Poppins"/>
              </a:rPr>
              <a:t> </a:t>
            </a:r>
            <a:r>
              <a:rPr lang="en-US" sz="1000" u="none" strike="noStrike" dirty="0" err="1">
                <a:effectLst/>
                <a:latin typeface="Georgia"/>
                <a:cs typeface="Poppins"/>
              </a:rPr>
              <a:t>marka</a:t>
            </a:r>
            <a:r>
              <a:rPr lang="en-US" sz="1000" u="none" strike="noStrike" dirty="0">
                <a:effectLst/>
                <a:latin typeface="Georgia"/>
                <a:cs typeface="Poppins"/>
              </a:rPr>
              <a:t> </a:t>
            </a:r>
            <a:r>
              <a:rPr lang="en-US" sz="1000" u="none" strike="noStrike" dirty="0" err="1">
                <a:effectLst/>
                <a:latin typeface="Georgia"/>
                <a:cs typeface="Poppins"/>
              </a:rPr>
              <a:t>fırsatlarına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yaşam</a:t>
            </a:r>
            <a:r>
              <a:rPr lang="en-US" sz="1000" u="none" strike="noStrike" dirty="0">
                <a:effectLst/>
                <a:latin typeface="Georgia"/>
                <a:cs typeface="Poppins"/>
              </a:rPr>
              <a:t> </a:t>
            </a:r>
            <a:r>
              <a:rPr lang="en-US" sz="1000" u="none" strike="noStrike" dirty="0" err="1">
                <a:effectLst/>
                <a:latin typeface="Georgia"/>
                <a:cs typeface="Poppins"/>
              </a:rPr>
              <a:t>boyu</a:t>
            </a:r>
            <a:r>
              <a:rPr lang="en-US" sz="1000" u="none" strike="noStrike" dirty="0">
                <a:effectLst/>
                <a:latin typeface="Georgia"/>
                <a:cs typeface="Poppins"/>
              </a:rPr>
              <a:t> </a:t>
            </a:r>
            <a:r>
              <a:rPr lang="en-US" sz="1000" u="none" strike="noStrike" dirty="0" err="1">
                <a:effectLst/>
                <a:latin typeface="Georgia"/>
                <a:cs typeface="Poppins"/>
              </a:rPr>
              <a:t>değer</a:t>
            </a:r>
            <a:r>
              <a:rPr lang="en-US" sz="1000" u="none" strike="noStrike" dirty="0">
                <a:effectLst/>
                <a:latin typeface="Georgia"/>
                <a:cs typeface="Poppins"/>
              </a:rPr>
              <a:t> </a:t>
            </a:r>
            <a:r>
              <a:rPr lang="en-US" sz="1000" u="none" strike="noStrike" dirty="0" err="1">
                <a:effectLst/>
                <a:latin typeface="Georgia"/>
                <a:cs typeface="Poppins"/>
              </a:rPr>
              <a:t>optimizasyonlarına</a:t>
            </a:r>
            <a:r>
              <a:rPr lang="en-US" sz="1000" u="none" strike="noStrike" dirty="0">
                <a:effectLst/>
                <a:latin typeface="Georgia"/>
                <a:cs typeface="Poppins"/>
              </a:rPr>
              <a:t> </a:t>
            </a:r>
            <a:r>
              <a:rPr lang="en-US" sz="1000" u="none" strike="noStrike" dirty="0" err="1">
                <a:effectLst/>
                <a:latin typeface="Georgia"/>
                <a:cs typeface="Poppins"/>
              </a:rPr>
              <a:t>uyum</a:t>
            </a:r>
            <a:r>
              <a:rPr lang="en-US" sz="1000" u="none" strike="noStrike" dirty="0">
                <a:effectLst/>
                <a:latin typeface="Georgia"/>
                <a:cs typeface="Poppins"/>
              </a:rPr>
              <a:t> </a:t>
            </a:r>
            <a:r>
              <a:rPr lang="en-US" sz="1000" u="none" strike="noStrike" dirty="0" err="1">
                <a:effectLst/>
                <a:latin typeface="Georgia"/>
                <a:cs typeface="Poppins"/>
              </a:rPr>
              <a:t>sağlamakta</a:t>
            </a:r>
            <a:r>
              <a:rPr lang="en-US" sz="1000" u="none" strike="noStrike" dirty="0">
                <a:effectLst/>
                <a:latin typeface="Georgia"/>
                <a:cs typeface="Poppins"/>
              </a:rPr>
              <a:t> </a:t>
            </a:r>
            <a:r>
              <a:rPr lang="en-US" sz="1000" u="none" strike="noStrike" dirty="0" err="1">
                <a:effectLst/>
                <a:latin typeface="Georgia"/>
                <a:cs typeface="Poppins"/>
              </a:rPr>
              <a:t>zorlanabilirler</a:t>
            </a:r>
            <a:r>
              <a:rPr lang="en-US" sz="1000" u="none" strike="noStrike" dirty="0">
                <a:effectLst/>
                <a:latin typeface="Georgia"/>
                <a:cs typeface="Poppins"/>
              </a:rPr>
              <a:t>.</a:t>
            </a:r>
          </a:p>
        </p:txBody>
      </p:sp>
      <p:sp>
        <p:nvSpPr>
          <p:cNvPr id="13" name="TextBox 12">
            <a:extLst>
              <a:ext uri="{FF2B5EF4-FFF2-40B4-BE49-F238E27FC236}">
                <a16:creationId xmlns:a16="http://schemas.microsoft.com/office/drawing/2014/main" id="{BD8E9659-8B20-BFC0-304F-847DCAE6149C}"/>
              </a:ext>
            </a:extLst>
          </p:cNvPr>
          <p:cNvSpPr txBox="1"/>
          <p:nvPr/>
        </p:nvSpPr>
        <p:spPr>
          <a:xfrm>
            <a:off x="771247" y="5372569"/>
            <a:ext cx="6324600" cy="234038"/>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en-US" sz="1000" b="1" u="none" strike="noStrike" kern="1200" cap="none" spc="30" normalizeH="0" baseline="0" noProof="0" dirty="0" err="1">
                <a:ln>
                  <a:noFill/>
                </a:ln>
                <a:solidFill>
                  <a:srgbClr val="092656"/>
                </a:solidFill>
                <a:effectLst/>
                <a:uLnTx/>
                <a:uFillTx/>
                <a:latin typeface="Poppins ExtraBold"/>
                <a:cs typeface="Poppins ExtraBold"/>
              </a:rPr>
              <a:t>Gelir</a:t>
            </a:r>
            <a:r>
              <a:rPr kumimoji="0" lang="en-US" sz="1000" b="1" u="none" strike="noStrike" kern="1200" cap="none" spc="30" normalizeH="0" baseline="0" noProof="0" dirty="0">
                <a:ln>
                  <a:noFill/>
                </a:ln>
                <a:solidFill>
                  <a:srgbClr val="092656"/>
                </a:solidFill>
                <a:effectLst/>
                <a:uLnTx/>
                <a:uFillTx/>
                <a:latin typeface="Poppins ExtraBold"/>
                <a:cs typeface="Poppins ExtraBold"/>
              </a:rPr>
              <a:t> </a:t>
            </a:r>
            <a:r>
              <a:rPr kumimoji="0" lang="en-US" sz="1000" b="1" u="none" strike="noStrike" kern="1200" cap="none" spc="30" normalizeH="0" baseline="0" noProof="0" dirty="0" err="1">
                <a:ln>
                  <a:noFill/>
                </a:ln>
                <a:solidFill>
                  <a:srgbClr val="092656"/>
                </a:solidFill>
                <a:effectLst/>
                <a:uLnTx/>
                <a:uFillTx/>
                <a:latin typeface="Poppins ExtraBold"/>
                <a:cs typeface="Poppins ExtraBold"/>
              </a:rPr>
              <a:t>Yüzdesi</a:t>
            </a:r>
            <a:r>
              <a:rPr kumimoji="0" lang="en-US" sz="1000" b="1" u="none" strike="noStrike" kern="1200" cap="none" spc="30" normalizeH="0" baseline="0" noProof="0" dirty="0">
                <a:ln>
                  <a:noFill/>
                </a:ln>
                <a:solidFill>
                  <a:srgbClr val="092656"/>
                </a:solidFill>
                <a:effectLst/>
                <a:uLnTx/>
                <a:uFillTx/>
                <a:latin typeface="Poppins ExtraBold"/>
                <a:cs typeface="Poppins ExtraBold"/>
              </a:rPr>
              <a:t> </a:t>
            </a:r>
            <a:r>
              <a:rPr kumimoji="0" lang="en-US" sz="1000" b="1" u="none" strike="noStrike" kern="1200" cap="none" spc="30" normalizeH="0" baseline="0" noProof="0" dirty="0" err="1">
                <a:ln>
                  <a:noFill/>
                </a:ln>
                <a:solidFill>
                  <a:srgbClr val="092656"/>
                </a:solidFill>
                <a:effectLst/>
                <a:uLnTx/>
                <a:uFillTx/>
                <a:latin typeface="Poppins ExtraBold"/>
                <a:cs typeface="Poppins ExtraBold"/>
              </a:rPr>
              <a:t>Olarak</a:t>
            </a:r>
            <a:r>
              <a:rPr kumimoji="0" lang="en-US" sz="1000" b="1" u="none" strike="noStrike" kern="1200" cap="none" spc="30" normalizeH="0" baseline="0" noProof="0" dirty="0">
                <a:ln>
                  <a:noFill/>
                </a:ln>
                <a:solidFill>
                  <a:srgbClr val="092656"/>
                </a:solidFill>
                <a:effectLst/>
                <a:uLnTx/>
                <a:uFillTx/>
                <a:latin typeface="Poppins ExtraBold"/>
                <a:cs typeface="Poppins ExtraBold"/>
              </a:rPr>
              <a:t> </a:t>
            </a:r>
            <a:r>
              <a:rPr kumimoji="0" lang="en-US" sz="1000" b="1" u="none" strike="noStrike" kern="1200" cap="none" spc="30" normalizeH="0" baseline="0" noProof="0" dirty="0" err="1">
                <a:ln>
                  <a:noFill/>
                </a:ln>
                <a:solidFill>
                  <a:srgbClr val="092656"/>
                </a:solidFill>
                <a:effectLst/>
                <a:uLnTx/>
                <a:uFillTx/>
                <a:latin typeface="Poppins ExtraBold"/>
                <a:cs typeface="Poppins ExtraBold"/>
              </a:rPr>
              <a:t>Dijital</a:t>
            </a:r>
            <a:r>
              <a:rPr kumimoji="0" lang="en-US" sz="1000" b="1" u="none" strike="noStrike" kern="1200" cap="none" spc="30" normalizeH="0" baseline="0" noProof="0" dirty="0">
                <a:ln>
                  <a:noFill/>
                </a:ln>
                <a:solidFill>
                  <a:srgbClr val="092656"/>
                </a:solidFill>
                <a:effectLst/>
                <a:uLnTx/>
                <a:uFillTx/>
                <a:latin typeface="Poppins ExtraBold"/>
                <a:cs typeface="Poppins ExtraBold"/>
              </a:rPr>
              <a:t> </a:t>
            </a:r>
            <a:r>
              <a:rPr kumimoji="0" lang="en-US" sz="1000" b="1" u="none" strike="noStrike" kern="1200" cap="none" spc="30" normalizeH="0" baseline="0" noProof="0" dirty="0" err="1">
                <a:ln>
                  <a:noFill/>
                </a:ln>
                <a:solidFill>
                  <a:srgbClr val="092656"/>
                </a:solidFill>
                <a:effectLst/>
                <a:uLnTx/>
                <a:uFillTx/>
                <a:latin typeface="Poppins ExtraBold"/>
                <a:cs typeface="Poppins ExtraBold"/>
              </a:rPr>
              <a:t>Endemik</a:t>
            </a:r>
            <a:r>
              <a:rPr kumimoji="0" lang="en-US" sz="1000" b="1" u="none" strike="noStrike" kern="1200" cap="none" spc="30" normalizeH="0" baseline="0" noProof="0" dirty="0">
                <a:ln>
                  <a:noFill/>
                </a:ln>
                <a:solidFill>
                  <a:srgbClr val="092656"/>
                </a:solidFill>
                <a:effectLst/>
                <a:uLnTx/>
                <a:uFillTx/>
                <a:latin typeface="Poppins ExtraBold"/>
                <a:cs typeface="Poppins ExtraBold"/>
              </a:rPr>
              <a:t> </a:t>
            </a:r>
            <a:r>
              <a:rPr kumimoji="0" lang="en-US" sz="1000" b="1" u="none" strike="noStrike" kern="1200" cap="none" spc="30" normalizeH="0" baseline="0" noProof="0" dirty="0" err="1">
                <a:ln>
                  <a:noFill/>
                </a:ln>
                <a:solidFill>
                  <a:srgbClr val="092656"/>
                </a:solidFill>
                <a:effectLst/>
                <a:uLnTx/>
                <a:uFillTx/>
                <a:latin typeface="Poppins ExtraBold"/>
                <a:cs typeface="Poppins ExtraBold"/>
              </a:rPr>
              <a:t>Reklamlar</a:t>
            </a:r>
            <a:endParaRPr kumimoji="0" lang="en-US" sz="1000" b="1" u="none" strike="noStrike" kern="1200" cap="none" spc="30" normalizeH="0" baseline="0" noProof="0" dirty="0">
              <a:ln>
                <a:noFill/>
              </a:ln>
              <a:solidFill>
                <a:srgbClr val="092656"/>
              </a:solidFill>
              <a:effectLst/>
              <a:uLnTx/>
              <a:uFillTx/>
              <a:latin typeface="Poppins ExtraBold"/>
              <a:cs typeface="Poppins ExtraBold"/>
            </a:endParaRPr>
          </a:p>
        </p:txBody>
      </p:sp>
      <p:pic>
        <p:nvPicPr>
          <p:cNvPr id="14" name="Google Shape;429;p65" descr="GroupM_SingleColor_Logo_Navy_RGB.png">
            <a:extLst>
              <a:ext uri="{FF2B5EF4-FFF2-40B4-BE49-F238E27FC236}">
                <a16:creationId xmlns:a16="http://schemas.microsoft.com/office/drawing/2014/main" id="{F2BE6F05-032A-EB55-8C99-1C39B465D8D4}"/>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6425379" y="5272417"/>
            <a:ext cx="524147" cy="149845"/>
          </a:xfrm>
          <a:prstGeom prst="rect">
            <a:avLst/>
          </a:prstGeom>
          <a:noFill/>
          <a:ln>
            <a:noFill/>
          </a:ln>
        </p:spPr>
      </p:pic>
      <p:sp>
        <p:nvSpPr>
          <p:cNvPr id="9" name="TextBox 8">
            <a:extLst>
              <a:ext uri="{FF2B5EF4-FFF2-40B4-BE49-F238E27FC236}">
                <a16:creationId xmlns:a16="http://schemas.microsoft.com/office/drawing/2014/main" id="{FE10F908-ECED-83B0-904D-25889F5B110D}"/>
              </a:ext>
            </a:extLst>
          </p:cNvPr>
          <p:cNvSpPr txBox="1"/>
          <p:nvPr/>
        </p:nvSpPr>
        <p:spPr>
          <a:xfrm>
            <a:off x="457201" y="9595518"/>
            <a:ext cx="2085278" cy="193707"/>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GroupM </a:t>
            </a:r>
            <a:r>
              <a:rPr lang="en-US" sz="600" dirty="0" err="1">
                <a:solidFill>
                  <a:schemeClr val="bg1">
                    <a:lumMod val="75000"/>
                  </a:schemeClr>
                </a:solidFill>
                <a:latin typeface="Poppins"/>
                <a:cs typeface="Poppins"/>
              </a:rPr>
              <a:t>ve</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Şirket</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Başvuruları</a:t>
            </a:r>
            <a:endParaRPr lang="en-US" sz="600" dirty="0">
              <a:solidFill>
                <a:schemeClr val="bg1">
                  <a:lumMod val="75000"/>
                </a:schemeClr>
              </a:solidFill>
              <a:latin typeface="Poppins"/>
              <a:cs typeface="Poppins"/>
            </a:endParaRPr>
          </a:p>
        </p:txBody>
      </p:sp>
      <p:sp>
        <p:nvSpPr>
          <p:cNvPr id="49" name="TextBox 48">
            <a:extLst>
              <a:ext uri="{FF2B5EF4-FFF2-40B4-BE49-F238E27FC236}">
                <a16:creationId xmlns:a16="http://schemas.microsoft.com/office/drawing/2014/main" id="{63C08EB3-563D-3B33-9A60-4667A728152F}"/>
              </a:ext>
            </a:extLst>
          </p:cNvPr>
          <p:cNvSpPr txBox="1"/>
          <p:nvPr/>
        </p:nvSpPr>
        <p:spPr>
          <a:xfrm>
            <a:off x="1270214" y="5916385"/>
            <a:ext cx="444352"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19.4%</a:t>
            </a:r>
          </a:p>
        </p:txBody>
      </p:sp>
      <p:sp>
        <p:nvSpPr>
          <p:cNvPr id="52" name="TextBox 51">
            <a:extLst>
              <a:ext uri="{FF2B5EF4-FFF2-40B4-BE49-F238E27FC236}">
                <a16:creationId xmlns:a16="http://schemas.microsoft.com/office/drawing/2014/main" id="{B8F81FDF-5E33-F283-6CED-C6952A4F4A22}"/>
              </a:ext>
            </a:extLst>
          </p:cNvPr>
          <p:cNvSpPr txBox="1"/>
          <p:nvPr/>
        </p:nvSpPr>
        <p:spPr>
          <a:xfrm>
            <a:off x="2065660" y="6115056"/>
            <a:ext cx="441146"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18.3%</a:t>
            </a:r>
          </a:p>
        </p:txBody>
      </p:sp>
      <p:sp>
        <p:nvSpPr>
          <p:cNvPr id="54" name="TextBox 53">
            <a:extLst>
              <a:ext uri="{FF2B5EF4-FFF2-40B4-BE49-F238E27FC236}">
                <a16:creationId xmlns:a16="http://schemas.microsoft.com/office/drawing/2014/main" id="{93691917-A55D-A7BF-4B7C-F6D49627EF96}"/>
              </a:ext>
            </a:extLst>
          </p:cNvPr>
          <p:cNvSpPr txBox="1"/>
          <p:nvPr/>
        </p:nvSpPr>
        <p:spPr>
          <a:xfrm>
            <a:off x="2851423" y="6180350"/>
            <a:ext cx="436338"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17.9%</a:t>
            </a:r>
          </a:p>
        </p:txBody>
      </p:sp>
      <p:sp>
        <p:nvSpPr>
          <p:cNvPr id="67" name="TextBox 66">
            <a:extLst>
              <a:ext uri="{FF2B5EF4-FFF2-40B4-BE49-F238E27FC236}">
                <a16:creationId xmlns:a16="http://schemas.microsoft.com/office/drawing/2014/main" id="{CF3F7B2C-40BD-F73B-DB80-7DADAED42BF7}"/>
              </a:ext>
            </a:extLst>
          </p:cNvPr>
          <p:cNvSpPr txBox="1"/>
          <p:nvPr/>
        </p:nvSpPr>
        <p:spPr>
          <a:xfrm>
            <a:off x="3654618" y="6888871"/>
            <a:ext cx="441146"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13.8%</a:t>
            </a:r>
          </a:p>
        </p:txBody>
      </p:sp>
      <p:sp>
        <p:nvSpPr>
          <p:cNvPr id="69" name="TextBox 68">
            <a:extLst>
              <a:ext uri="{FF2B5EF4-FFF2-40B4-BE49-F238E27FC236}">
                <a16:creationId xmlns:a16="http://schemas.microsoft.com/office/drawing/2014/main" id="{3A906C61-D141-85BA-0EB2-986BA88C763A}"/>
              </a:ext>
            </a:extLst>
          </p:cNvPr>
          <p:cNvSpPr txBox="1"/>
          <p:nvPr/>
        </p:nvSpPr>
        <p:spPr>
          <a:xfrm>
            <a:off x="4471579" y="6631734"/>
            <a:ext cx="412292"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15.1%</a:t>
            </a:r>
          </a:p>
        </p:txBody>
      </p:sp>
      <p:sp>
        <p:nvSpPr>
          <p:cNvPr id="70" name="TextBox 69">
            <a:extLst>
              <a:ext uri="{FF2B5EF4-FFF2-40B4-BE49-F238E27FC236}">
                <a16:creationId xmlns:a16="http://schemas.microsoft.com/office/drawing/2014/main" id="{088674D8-610F-BF49-69D6-0D24364A9F1F}"/>
              </a:ext>
            </a:extLst>
          </p:cNvPr>
          <p:cNvSpPr txBox="1"/>
          <p:nvPr/>
        </p:nvSpPr>
        <p:spPr>
          <a:xfrm>
            <a:off x="5258670" y="6760887"/>
            <a:ext cx="445956"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14.6%</a:t>
            </a:r>
          </a:p>
        </p:txBody>
      </p:sp>
      <p:sp>
        <p:nvSpPr>
          <p:cNvPr id="72" name="TextBox 71">
            <a:extLst>
              <a:ext uri="{FF2B5EF4-FFF2-40B4-BE49-F238E27FC236}">
                <a16:creationId xmlns:a16="http://schemas.microsoft.com/office/drawing/2014/main" id="{A1A70BA9-EFC7-0BD7-054E-DD15FB3B64DF}"/>
              </a:ext>
            </a:extLst>
          </p:cNvPr>
          <p:cNvSpPr txBox="1"/>
          <p:nvPr/>
        </p:nvSpPr>
        <p:spPr>
          <a:xfrm>
            <a:off x="6045756" y="7040372"/>
            <a:ext cx="439544"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12.8%</a:t>
            </a:r>
          </a:p>
        </p:txBody>
      </p:sp>
      <p:sp>
        <p:nvSpPr>
          <p:cNvPr id="73" name="TextBox 72">
            <a:extLst>
              <a:ext uri="{FF2B5EF4-FFF2-40B4-BE49-F238E27FC236}">
                <a16:creationId xmlns:a16="http://schemas.microsoft.com/office/drawing/2014/main" id="{29A14D2F-1BD7-1073-A2B3-3D572AA0CAAE}"/>
              </a:ext>
            </a:extLst>
          </p:cNvPr>
          <p:cNvSpPr txBox="1"/>
          <p:nvPr/>
        </p:nvSpPr>
        <p:spPr>
          <a:xfrm>
            <a:off x="4420301" y="6152162"/>
            <a:ext cx="473206" cy="215444"/>
          </a:xfrm>
          <a:prstGeom prst="rect">
            <a:avLst/>
          </a:prstGeom>
          <a:noFill/>
        </p:spPr>
        <p:txBody>
          <a:bodyPr wrap="none" rtlCol="0">
            <a:spAutoFit/>
          </a:bodyPr>
          <a:lstStyle/>
          <a:p>
            <a:r>
              <a:rPr lang="en-US" sz="800" dirty="0">
                <a:latin typeface="Poppins" pitchFamily="2" charset="77"/>
                <a:cs typeface="Poppins" pitchFamily="2" charset="77"/>
              </a:rPr>
              <a:t>49.3%</a:t>
            </a:r>
          </a:p>
        </p:txBody>
      </p:sp>
      <p:sp>
        <p:nvSpPr>
          <p:cNvPr id="74" name="TextBox 73">
            <a:extLst>
              <a:ext uri="{FF2B5EF4-FFF2-40B4-BE49-F238E27FC236}">
                <a16:creationId xmlns:a16="http://schemas.microsoft.com/office/drawing/2014/main" id="{80C2B9AF-C296-4DF1-ECCF-64AC96DEC601}"/>
              </a:ext>
            </a:extLst>
          </p:cNvPr>
          <p:cNvSpPr txBox="1"/>
          <p:nvPr/>
        </p:nvSpPr>
        <p:spPr>
          <a:xfrm>
            <a:off x="1263071" y="7294656"/>
            <a:ext cx="441146" cy="215444"/>
          </a:xfrm>
          <a:prstGeom prst="rect">
            <a:avLst/>
          </a:prstGeom>
          <a:noFill/>
        </p:spPr>
        <p:txBody>
          <a:bodyPr wrap="none" rtlCol="0">
            <a:spAutoFit/>
          </a:bodyPr>
          <a:lstStyle/>
          <a:p>
            <a:r>
              <a:rPr lang="en-US" sz="800" dirty="0">
                <a:latin typeface="Poppins" pitchFamily="2" charset="77"/>
                <a:cs typeface="Poppins" pitchFamily="2" charset="77"/>
              </a:rPr>
              <a:t>31.8%</a:t>
            </a:r>
          </a:p>
        </p:txBody>
      </p:sp>
      <p:sp>
        <p:nvSpPr>
          <p:cNvPr id="75" name="TextBox 74">
            <a:extLst>
              <a:ext uri="{FF2B5EF4-FFF2-40B4-BE49-F238E27FC236}">
                <a16:creationId xmlns:a16="http://schemas.microsoft.com/office/drawing/2014/main" id="{0F20D3E2-262E-8581-5662-38280556E707}"/>
              </a:ext>
            </a:extLst>
          </p:cNvPr>
          <p:cNvSpPr txBox="1"/>
          <p:nvPr/>
        </p:nvSpPr>
        <p:spPr>
          <a:xfrm>
            <a:off x="2035270" y="7579712"/>
            <a:ext cx="471604" cy="215444"/>
          </a:xfrm>
          <a:prstGeom prst="rect">
            <a:avLst/>
          </a:prstGeom>
          <a:noFill/>
        </p:spPr>
        <p:txBody>
          <a:bodyPr wrap="none" rtlCol="0">
            <a:spAutoFit/>
          </a:bodyPr>
          <a:lstStyle/>
          <a:p>
            <a:r>
              <a:rPr lang="en-US" sz="800" dirty="0">
                <a:latin typeface="Poppins" pitchFamily="2" charset="77"/>
                <a:cs typeface="Poppins" pitchFamily="2" charset="77"/>
              </a:rPr>
              <a:t>25.9%</a:t>
            </a:r>
          </a:p>
        </p:txBody>
      </p:sp>
      <p:sp>
        <p:nvSpPr>
          <p:cNvPr id="76" name="TextBox 75">
            <a:extLst>
              <a:ext uri="{FF2B5EF4-FFF2-40B4-BE49-F238E27FC236}">
                <a16:creationId xmlns:a16="http://schemas.microsoft.com/office/drawing/2014/main" id="{B2FF0B6E-28EB-F95F-CC0E-1555E8ECDA79}"/>
              </a:ext>
            </a:extLst>
          </p:cNvPr>
          <p:cNvSpPr txBox="1"/>
          <p:nvPr/>
        </p:nvSpPr>
        <p:spPr>
          <a:xfrm>
            <a:off x="2853759" y="7532656"/>
            <a:ext cx="441146" cy="215444"/>
          </a:xfrm>
          <a:prstGeom prst="rect">
            <a:avLst/>
          </a:prstGeom>
          <a:noFill/>
        </p:spPr>
        <p:txBody>
          <a:bodyPr wrap="none" rtlCol="0">
            <a:spAutoFit/>
          </a:bodyPr>
          <a:lstStyle/>
          <a:p>
            <a:r>
              <a:rPr lang="en-US" sz="800" dirty="0">
                <a:latin typeface="Poppins" pitchFamily="2" charset="77"/>
                <a:cs typeface="Poppins" pitchFamily="2" charset="77"/>
              </a:rPr>
              <a:t>21.6%</a:t>
            </a:r>
          </a:p>
        </p:txBody>
      </p:sp>
      <p:sp>
        <p:nvSpPr>
          <p:cNvPr id="77" name="TextBox 76">
            <a:extLst>
              <a:ext uri="{FF2B5EF4-FFF2-40B4-BE49-F238E27FC236}">
                <a16:creationId xmlns:a16="http://schemas.microsoft.com/office/drawing/2014/main" id="{DCFA61A4-6E6C-12C2-B52C-5EA0018946BA}"/>
              </a:ext>
            </a:extLst>
          </p:cNvPr>
          <p:cNvSpPr txBox="1"/>
          <p:nvPr/>
        </p:nvSpPr>
        <p:spPr>
          <a:xfrm>
            <a:off x="3611916" y="8821418"/>
            <a:ext cx="433132" cy="215444"/>
          </a:xfrm>
          <a:prstGeom prst="rect">
            <a:avLst/>
          </a:prstGeom>
          <a:noFill/>
        </p:spPr>
        <p:txBody>
          <a:bodyPr wrap="none" rtlCol="0">
            <a:spAutoFit/>
          </a:bodyPr>
          <a:lstStyle/>
          <a:p>
            <a:r>
              <a:rPr lang="en-US" sz="800" dirty="0">
                <a:latin typeface="Poppins" pitchFamily="2" charset="77"/>
                <a:cs typeface="Poppins" pitchFamily="2" charset="77"/>
              </a:rPr>
              <a:t>-3.1%</a:t>
            </a:r>
          </a:p>
        </p:txBody>
      </p:sp>
      <p:sp>
        <p:nvSpPr>
          <p:cNvPr id="78" name="TextBox 77">
            <a:extLst>
              <a:ext uri="{FF2B5EF4-FFF2-40B4-BE49-F238E27FC236}">
                <a16:creationId xmlns:a16="http://schemas.microsoft.com/office/drawing/2014/main" id="{77ECFF1F-1664-A83C-2A2B-4DEB8FA663FB}"/>
              </a:ext>
            </a:extLst>
          </p:cNvPr>
          <p:cNvSpPr txBox="1"/>
          <p:nvPr/>
        </p:nvSpPr>
        <p:spPr>
          <a:xfrm>
            <a:off x="5259906" y="8553440"/>
            <a:ext cx="409086" cy="215444"/>
          </a:xfrm>
          <a:prstGeom prst="rect">
            <a:avLst/>
          </a:prstGeom>
          <a:noFill/>
        </p:spPr>
        <p:txBody>
          <a:bodyPr wrap="none" rtlCol="0">
            <a:spAutoFit/>
          </a:bodyPr>
          <a:lstStyle/>
          <a:p>
            <a:r>
              <a:rPr lang="en-US" sz="800" dirty="0">
                <a:latin typeface="Poppins" pitchFamily="2" charset="77"/>
                <a:cs typeface="Poppins" pitchFamily="2" charset="77"/>
              </a:rPr>
              <a:t>8.3%</a:t>
            </a:r>
          </a:p>
        </p:txBody>
      </p:sp>
      <p:sp>
        <p:nvSpPr>
          <p:cNvPr id="79" name="TextBox 78">
            <a:extLst>
              <a:ext uri="{FF2B5EF4-FFF2-40B4-BE49-F238E27FC236}">
                <a16:creationId xmlns:a16="http://schemas.microsoft.com/office/drawing/2014/main" id="{836ED706-AA04-2E90-681B-12B312DBB94F}"/>
              </a:ext>
            </a:extLst>
          </p:cNvPr>
          <p:cNvSpPr txBox="1"/>
          <p:nvPr/>
        </p:nvSpPr>
        <p:spPr>
          <a:xfrm>
            <a:off x="6069380" y="8606809"/>
            <a:ext cx="380232" cy="215444"/>
          </a:xfrm>
          <a:prstGeom prst="rect">
            <a:avLst/>
          </a:prstGeom>
          <a:noFill/>
        </p:spPr>
        <p:txBody>
          <a:bodyPr wrap="none" rtlCol="0">
            <a:spAutoFit/>
          </a:bodyPr>
          <a:lstStyle/>
          <a:p>
            <a:r>
              <a:rPr lang="en-US" sz="800" dirty="0">
                <a:latin typeface="Poppins" pitchFamily="2" charset="77"/>
                <a:cs typeface="Poppins" pitchFamily="2" charset="77"/>
              </a:rPr>
              <a:t>1.4%</a:t>
            </a:r>
          </a:p>
        </p:txBody>
      </p:sp>
      <p:sp>
        <p:nvSpPr>
          <p:cNvPr id="8" name="Rectangle 7">
            <a:extLst>
              <a:ext uri="{FF2B5EF4-FFF2-40B4-BE49-F238E27FC236}">
                <a16:creationId xmlns:a16="http://schemas.microsoft.com/office/drawing/2014/main" id="{6A611BBD-AA4C-248D-DA71-B89CEE7C5024}"/>
              </a:ext>
            </a:extLst>
          </p:cNvPr>
          <p:cNvSpPr/>
          <p:nvPr/>
        </p:nvSpPr>
        <p:spPr>
          <a:xfrm>
            <a:off x="547002" y="6760887"/>
            <a:ext cx="224245" cy="1907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AAD27EF-39F4-8D96-7CA2-943AFBB09186}"/>
              </a:ext>
            </a:extLst>
          </p:cNvPr>
          <p:cNvSpPr txBox="1"/>
          <p:nvPr/>
        </p:nvSpPr>
        <p:spPr>
          <a:xfrm rot="16200000">
            <a:off x="-365536" y="7328396"/>
            <a:ext cx="1762229" cy="277145"/>
          </a:xfrm>
          <a:prstGeom prst="rect">
            <a:avLst/>
          </a:prstGeom>
          <a:noFill/>
        </p:spPr>
        <p:txBody>
          <a:bodyPr wrap="square">
            <a:spAutoFit/>
          </a:bodyPr>
          <a:lstStyle/>
          <a:p>
            <a:r>
              <a:rPr lang="en-US" sz="1200" dirty="0" err="1">
                <a:latin typeface="Poppins" panose="00000500000000000000" pitchFamily="2" charset="0"/>
                <a:cs typeface="Poppins" panose="00000500000000000000" pitchFamily="2" charset="0"/>
              </a:rPr>
              <a:t>Reklam</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Geliri</a:t>
            </a:r>
            <a:endParaRPr lang="en-US" sz="1200" dirty="0">
              <a:latin typeface="Poppins" panose="00000500000000000000" pitchFamily="2" charset="0"/>
              <a:cs typeface="Poppins" panose="00000500000000000000" pitchFamily="2" charset="0"/>
            </a:endParaRPr>
          </a:p>
        </p:txBody>
      </p:sp>
      <p:sp>
        <p:nvSpPr>
          <p:cNvPr id="16" name="Rectangle 15">
            <a:extLst>
              <a:ext uri="{FF2B5EF4-FFF2-40B4-BE49-F238E27FC236}">
                <a16:creationId xmlns:a16="http://schemas.microsoft.com/office/drawing/2014/main" id="{EAC56CDC-DE76-1265-5447-1EC02A057F1B}"/>
              </a:ext>
            </a:extLst>
          </p:cNvPr>
          <p:cNvSpPr/>
          <p:nvPr/>
        </p:nvSpPr>
        <p:spPr>
          <a:xfrm>
            <a:off x="6994297" y="6841269"/>
            <a:ext cx="224245" cy="1907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04F5B64-BDDD-ADDF-0B85-D480605C4CF9}"/>
              </a:ext>
            </a:extLst>
          </p:cNvPr>
          <p:cNvSpPr txBox="1"/>
          <p:nvPr/>
        </p:nvSpPr>
        <p:spPr>
          <a:xfrm rot="16200000">
            <a:off x="5060722" y="6326711"/>
            <a:ext cx="4103224" cy="276999"/>
          </a:xfrm>
          <a:prstGeom prst="rect">
            <a:avLst/>
          </a:prstGeom>
          <a:noFill/>
        </p:spPr>
        <p:txBody>
          <a:bodyPr wrap="square">
            <a:spAutoFit/>
          </a:bodyPr>
          <a:lstStyle/>
          <a:p>
            <a:r>
              <a:rPr lang="en-US" sz="1200" dirty="0">
                <a:latin typeface="Poppins" panose="00000500000000000000" pitchFamily="2" charset="0"/>
                <a:cs typeface="Poppins" panose="00000500000000000000" pitchFamily="2" charset="0"/>
              </a:rPr>
              <a:t>YOY </a:t>
            </a:r>
            <a:r>
              <a:rPr lang="en-US" sz="1200" dirty="0" err="1">
                <a:latin typeface="Poppins" panose="00000500000000000000" pitchFamily="2" charset="0"/>
                <a:cs typeface="Poppins" panose="00000500000000000000" pitchFamily="2" charset="0"/>
              </a:rPr>
              <a:t>Değişim</a:t>
            </a:r>
            <a:r>
              <a:rPr lang="en-US" sz="1200" dirty="0">
                <a:latin typeface="Poppins" panose="00000500000000000000" pitchFamily="2" charset="0"/>
                <a:cs typeface="Poppins" panose="00000500000000000000" pitchFamily="2" charset="0"/>
              </a:rPr>
              <a:t> (%)</a:t>
            </a:r>
          </a:p>
        </p:txBody>
      </p:sp>
      <p:sp>
        <p:nvSpPr>
          <p:cNvPr id="20" name="Rectangle 19">
            <a:extLst>
              <a:ext uri="{FF2B5EF4-FFF2-40B4-BE49-F238E27FC236}">
                <a16:creationId xmlns:a16="http://schemas.microsoft.com/office/drawing/2014/main" id="{2DF14587-9A5D-E4BF-EFB1-5B72F0DCD76F}"/>
              </a:ext>
            </a:extLst>
          </p:cNvPr>
          <p:cNvSpPr/>
          <p:nvPr/>
        </p:nvSpPr>
        <p:spPr>
          <a:xfrm rot="5400000">
            <a:off x="4107366" y="8703494"/>
            <a:ext cx="224245" cy="1907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A678234C-E122-D03B-0A00-3B809A4D65CA}"/>
              </a:ext>
            </a:extLst>
          </p:cNvPr>
          <p:cNvSpPr/>
          <p:nvPr/>
        </p:nvSpPr>
        <p:spPr>
          <a:xfrm>
            <a:off x="4190350" y="9587822"/>
            <a:ext cx="94172" cy="86424"/>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7FEECB8-CD7C-16DD-3E50-1F3A2C121171}"/>
              </a:ext>
            </a:extLst>
          </p:cNvPr>
          <p:cNvSpPr/>
          <p:nvPr/>
        </p:nvSpPr>
        <p:spPr>
          <a:xfrm>
            <a:off x="5137585" y="9585237"/>
            <a:ext cx="86794" cy="91595"/>
          </a:xfrm>
          <a:prstGeom prst="roundRect">
            <a:avLst/>
          </a:prstGeom>
          <a:solidFill>
            <a:srgbClr val="00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0BFD042-EBE2-9ECA-72AC-07C424944CB1}"/>
              </a:ext>
            </a:extLst>
          </p:cNvPr>
          <p:cNvSpPr/>
          <p:nvPr/>
        </p:nvSpPr>
        <p:spPr>
          <a:xfrm rot="5400000">
            <a:off x="6071018" y="8679238"/>
            <a:ext cx="224245" cy="1907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31DD94C-0159-0CC7-C1BD-8DF07B441843}"/>
              </a:ext>
            </a:extLst>
          </p:cNvPr>
          <p:cNvSpPr txBox="1"/>
          <p:nvPr/>
        </p:nvSpPr>
        <p:spPr>
          <a:xfrm>
            <a:off x="4219488" y="9531008"/>
            <a:ext cx="974494" cy="307777"/>
          </a:xfrm>
          <a:prstGeom prst="rect">
            <a:avLst/>
          </a:prstGeom>
          <a:noFill/>
        </p:spPr>
        <p:txBody>
          <a:bodyPr wrap="square">
            <a:spAutoFit/>
          </a:bodyPr>
          <a:lstStyle/>
          <a:p>
            <a:r>
              <a:rPr lang="tr-TR" sz="700" dirty="0">
                <a:latin typeface="Poppins" panose="00000500000000000000" pitchFamily="2" charset="0"/>
                <a:cs typeface="Poppins" panose="00000500000000000000" pitchFamily="2" charset="0"/>
              </a:rPr>
              <a:t>Reklam</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Gider</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Artışı</a:t>
            </a:r>
            <a:endParaRPr lang="en-US" sz="700" dirty="0">
              <a:latin typeface="Poppins" panose="00000500000000000000" pitchFamily="2" charset="0"/>
              <a:cs typeface="Poppins" panose="00000500000000000000" pitchFamily="2" charset="0"/>
            </a:endParaRPr>
          </a:p>
        </p:txBody>
      </p:sp>
      <p:sp>
        <p:nvSpPr>
          <p:cNvPr id="44" name="TextBox 43">
            <a:extLst>
              <a:ext uri="{FF2B5EF4-FFF2-40B4-BE49-F238E27FC236}">
                <a16:creationId xmlns:a16="http://schemas.microsoft.com/office/drawing/2014/main" id="{86963D7C-F444-694F-7D22-741DBAC40815}"/>
              </a:ext>
            </a:extLst>
          </p:cNvPr>
          <p:cNvSpPr txBox="1"/>
          <p:nvPr/>
        </p:nvSpPr>
        <p:spPr>
          <a:xfrm>
            <a:off x="5178250" y="9522206"/>
            <a:ext cx="2275175" cy="200055"/>
          </a:xfrm>
          <a:prstGeom prst="rect">
            <a:avLst/>
          </a:prstGeom>
          <a:noFill/>
        </p:spPr>
        <p:txBody>
          <a:bodyPr wrap="square">
            <a:spAutoFit/>
          </a:bodyPr>
          <a:lstStyle/>
          <a:p>
            <a:r>
              <a:rPr lang="en-US" sz="700" dirty="0" err="1">
                <a:latin typeface="Poppins" panose="00000500000000000000" pitchFamily="2" charset="0"/>
                <a:cs typeface="Poppins" panose="00000500000000000000" pitchFamily="2" charset="0"/>
              </a:rPr>
              <a:t>Reklam</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Harcamalarının</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Gelire</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Oranı</a:t>
            </a:r>
            <a:endParaRPr lang="en-US" sz="7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476258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B5A43-6376-C310-70DF-9467E22301BF}"/>
            </a:ext>
          </a:extLst>
        </p:cNvPr>
        <p:cNvGrpSpPr/>
        <p:nvPr/>
      </p:nvGrpSpPr>
      <p:grpSpPr>
        <a:xfrm>
          <a:off x="0" y="0"/>
          <a:ext cx="0" cy="0"/>
          <a:chOff x="0" y="0"/>
          <a:chExt cx="0" cy="0"/>
        </a:xfrm>
      </p:grpSpPr>
      <p:pic>
        <p:nvPicPr>
          <p:cNvPr id="17" name="Picture 16" descr="A graph of different colored lines&#10;&#10;Description automatically generated">
            <a:extLst>
              <a:ext uri="{FF2B5EF4-FFF2-40B4-BE49-F238E27FC236}">
                <a16:creationId xmlns:a16="http://schemas.microsoft.com/office/drawing/2014/main" id="{BC8C6D51-4F8C-E86D-454E-A4D636018468}"/>
              </a:ext>
            </a:extLst>
          </p:cNvPr>
          <p:cNvPicPr>
            <a:picLocks noChangeAspect="1"/>
          </p:cNvPicPr>
          <p:nvPr/>
        </p:nvPicPr>
        <p:blipFill>
          <a:blip r:embed="rId3"/>
          <a:srcRect b="7739"/>
          <a:stretch/>
        </p:blipFill>
        <p:spPr>
          <a:xfrm>
            <a:off x="810637" y="2989872"/>
            <a:ext cx="5989120" cy="3178070"/>
          </a:xfrm>
          <a:prstGeom prst="rect">
            <a:avLst/>
          </a:prstGeom>
        </p:spPr>
      </p:pic>
      <p:sp>
        <p:nvSpPr>
          <p:cNvPr id="4" name="Slide Number Placeholder 3">
            <a:extLst>
              <a:ext uri="{FF2B5EF4-FFF2-40B4-BE49-F238E27FC236}">
                <a16:creationId xmlns:a16="http://schemas.microsoft.com/office/drawing/2014/main" id="{7B0B47B0-7021-6F04-97C3-E185929018C5}"/>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38</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3" name="Text Placeholder 1">
            <a:extLst>
              <a:ext uri="{FF2B5EF4-FFF2-40B4-BE49-F238E27FC236}">
                <a16:creationId xmlns:a16="http://schemas.microsoft.com/office/drawing/2014/main" id="{17A559DC-97D7-24F1-AEBB-7D7E3D3491AF}"/>
              </a:ext>
            </a:extLst>
          </p:cNvPr>
          <p:cNvSpPr txBox="1">
            <a:spLocks/>
          </p:cNvSpPr>
          <p:nvPr/>
        </p:nvSpPr>
        <p:spPr>
          <a:xfrm>
            <a:off x="495300" y="990600"/>
            <a:ext cx="6515099" cy="99243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defRPr/>
            </a:pPr>
            <a:r>
              <a:rPr lang="en-US" sz="1000" u="none" strike="noStrike" dirty="0">
                <a:effectLst/>
                <a:latin typeface="Georgia"/>
                <a:cs typeface="Poppins"/>
              </a:rPr>
              <a:t>GroupM </a:t>
            </a:r>
            <a:r>
              <a:rPr lang="en-US" sz="1000" u="none" strike="noStrike" dirty="0" err="1">
                <a:effectLst/>
                <a:latin typeface="Georgia"/>
                <a:cs typeface="Poppins"/>
              </a:rPr>
              <a:t>müşterileri</a:t>
            </a:r>
            <a:r>
              <a:rPr lang="en-US" sz="1000" u="none" strike="noStrike" dirty="0">
                <a:effectLst/>
                <a:latin typeface="Georgia"/>
                <a:cs typeface="Poppins"/>
              </a:rPr>
              <a:t> ve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geniş</a:t>
            </a:r>
            <a:r>
              <a:rPr lang="en-US" sz="1000" u="none" strike="noStrike" dirty="0">
                <a:effectLst/>
                <a:latin typeface="Georgia"/>
                <a:cs typeface="Poppins"/>
              </a:rPr>
              <a:t> </a:t>
            </a:r>
            <a:r>
              <a:rPr lang="en-US" sz="1000" u="none" strike="noStrike" dirty="0" err="1">
                <a:effectLst/>
                <a:latin typeface="Georgia"/>
                <a:cs typeface="Poppins"/>
              </a:rPr>
              <a:t>pazar</a:t>
            </a:r>
            <a:r>
              <a:rPr lang="en-US" sz="1000" u="none" strike="noStrike" dirty="0">
                <a:effectLst/>
                <a:latin typeface="Georgia"/>
                <a:cs typeface="Poppins"/>
              </a:rPr>
              <a:t> </a:t>
            </a:r>
            <a:r>
              <a:rPr lang="en-US" sz="1000" u="none" strike="noStrike" dirty="0" err="1">
                <a:effectLst/>
                <a:latin typeface="Georgia"/>
                <a:cs typeface="Poppins"/>
              </a:rPr>
              <a:t>genelinde</a:t>
            </a:r>
            <a:r>
              <a:rPr lang="en-US" sz="1000" u="none" strike="noStrike" dirty="0">
                <a:effectLst/>
                <a:latin typeface="Georgia"/>
                <a:cs typeface="Poppins"/>
              </a:rPr>
              <a:t>, </a:t>
            </a:r>
            <a:r>
              <a:rPr lang="en-US" sz="1000" u="none" strike="noStrike" dirty="0" err="1">
                <a:effectLst/>
                <a:latin typeface="Georgia"/>
                <a:cs typeface="Poppins"/>
              </a:rPr>
              <a:t>marka</a:t>
            </a:r>
            <a:r>
              <a:rPr lang="en-US" sz="1000" u="none" strike="noStrike" dirty="0">
                <a:effectLst/>
                <a:latin typeface="Georgia"/>
                <a:cs typeface="Poppins"/>
              </a:rPr>
              <a:t> ve </a:t>
            </a:r>
            <a:r>
              <a:rPr lang="en-US" sz="1000" u="none" strike="noStrike" dirty="0" err="1">
                <a:effectLst/>
                <a:latin typeface="Georgia"/>
                <a:cs typeface="Poppins"/>
              </a:rPr>
              <a:t>doğrudan</a:t>
            </a:r>
            <a:r>
              <a:rPr lang="en-US" sz="1000" u="none" strike="noStrike" dirty="0">
                <a:effectLst/>
                <a:latin typeface="Georgia"/>
                <a:cs typeface="Poppins"/>
              </a:rPr>
              <a:t> </a:t>
            </a:r>
            <a:r>
              <a:rPr lang="en-US" sz="1000" u="none" strike="noStrike" dirty="0" err="1">
                <a:effectLst/>
                <a:latin typeface="Georgia"/>
                <a:cs typeface="Poppins"/>
              </a:rPr>
              <a:t>yanıt</a:t>
            </a:r>
            <a:r>
              <a:rPr lang="en-US" sz="1000" u="none" strike="noStrike" dirty="0">
                <a:effectLst/>
                <a:latin typeface="Georgia"/>
                <a:cs typeface="Poppins"/>
              </a:rPr>
              <a:t> </a:t>
            </a:r>
            <a:r>
              <a:rPr lang="en-US" sz="1000" u="none" strike="noStrike" dirty="0" err="1">
                <a:effectLst/>
                <a:latin typeface="Georgia"/>
                <a:cs typeface="Poppins"/>
              </a:rPr>
              <a:t>ekiplerinin</a:t>
            </a:r>
            <a:r>
              <a:rPr lang="en-US" sz="1000" u="none" strike="noStrike" dirty="0">
                <a:effectLst/>
                <a:latin typeface="Georgia"/>
                <a:cs typeface="Poppins"/>
              </a:rPr>
              <a:t> ve </a:t>
            </a:r>
            <a:r>
              <a:rPr lang="en-US" sz="1000" u="none" strike="noStrike" dirty="0" err="1">
                <a:effectLst/>
                <a:latin typeface="Georgia"/>
                <a:cs typeface="Poppins"/>
              </a:rPr>
              <a:t>stratejilerinin</a:t>
            </a:r>
            <a:r>
              <a:rPr lang="en-US" sz="1000" u="none" strike="noStrike" dirty="0">
                <a:effectLst/>
                <a:latin typeface="Georgia"/>
                <a:cs typeface="Poppins"/>
              </a:rPr>
              <a:t> </a:t>
            </a:r>
            <a:r>
              <a:rPr lang="en-US" sz="1000" u="none" strike="noStrike" dirty="0" err="1">
                <a:effectLst/>
                <a:latin typeface="Georgia"/>
                <a:cs typeface="Poppins"/>
              </a:rPr>
              <a:t>entegrasyonu</a:t>
            </a:r>
            <a:r>
              <a:rPr lang="en-US" sz="1000" u="none" strike="noStrike" dirty="0">
                <a:effectLst/>
                <a:latin typeface="Georgia"/>
                <a:cs typeface="Poppins"/>
              </a:rPr>
              <a:t> </a:t>
            </a:r>
            <a:r>
              <a:rPr lang="en-US" sz="1000" u="none" strike="noStrike" dirty="0" err="1">
                <a:effectLst/>
                <a:latin typeface="Georgia"/>
                <a:cs typeface="Poppins"/>
              </a:rPr>
              <a:t>konusunda</a:t>
            </a:r>
            <a:r>
              <a:rPr lang="en-US" sz="1000" u="none" strike="noStrike" dirty="0">
                <a:effectLst/>
                <a:latin typeface="Georgia"/>
                <a:cs typeface="Poppins"/>
              </a:rPr>
              <a:t> </a:t>
            </a:r>
            <a:r>
              <a:rPr lang="en-US" sz="1000" u="none" strike="noStrike" dirty="0" err="1">
                <a:effectLst/>
                <a:latin typeface="Georgia"/>
                <a:cs typeface="Poppins"/>
              </a:rPr>
              <a:t>başarılı</a:t>
            </a:r>
            <a:r>
              <a:rPr lang="en-US" sz="1000" u="none" strike="noStrike" dirty="0">
                <a:effectLst/>
                <a:latin typeface="Georgia"/>
                <a:cs typeface="Poppins"/>
              </a:rPr>
              <a:t> test ve </a:t>
            </a:r>
            <a:r>
              <a:rPr lang="en-US" sz="1000" u="none" strike="noStrike" dirty="0" err="1">
                <a:effectLst/>
                <a:latin typeface="Georgia"/>
                <a:cs typeface="Poppins"/>
              </a:rPr>
              <a:t>deneyimler</a:t>
            </a:r>
            <a:r>
              <a:rPr lang="en-US" sz="1000" u="none" strike="noStrike" dirty="0">
                <a:effectLst/>
                <a:latin typeface="Georgia"/>
                <a:cs typeface="Poppins"/>
              </a:rPr>
              <a:t> </a:t>
            </a:r>
            <a:r>
              <a:rPr lang="en-US" sz="1000" u="none" strike="noStrike" dirty="0" err="1">
                <a:effectLst/>
                <a:latin typeface="Georgia"/>
                <a:cs typeface="Poppins"/>
              </a:rPr>
              <a:t>kayde</a:t>
            </a:r>
            <a:r>
              <a:rPr lang="tr-TR" sz="1000" u="none" strike="noStrike" dirty="0">
                <a:effectLst/>
                <a:latin typeface="Georgia"/>
                <a:cs typeface="Poppins"/>
              </a:rPr>
              <a:t>dildi</a:t>
            </a:r>
            <a:r>
              <a:rPr lang="en-US" sz="1000" u="none" strike="noStrike" dirty="0">
                <a:effectLst/>
                <a:latin typeface="Georgia"/>
                <a:cs typeface="Poppins"/>
              </a:rPr>
              <a:t>. </a:t>
            </a:r>
            <a:r>
              <a:rPr lang="en-US" sz="1000" u="none" strike="noStrike" dirty="0" err="1">
                <a:effectLst/>
                <a:latin typeface="Georgia"/>
                <a:cs typeface="Poppins"/>
              </a:rPr>
              <a:t>Pazar</a:t>
            </a:r>
            <a:r>
              <a:rPr lang="en-US" sz="1000" u="none" strike="noStrike" dirty="0">
                <a:effectLst/>
                <a:latin typeface="Georgia"/>
                <a:cs typeface="Poppins"/>
              </a:rPr>
              <a:t> </a:t>
            </a:r>
            <a:r>
              <a:rPr lang="en-US" sz="1000" u="none" strike="noStrike" dirty="0" err="1">
                <a:effectLst/>
                <a:latin typeface="Georgia"/>
                <a:cs typeface="Poppins"/>
              </a:rPr>
              <a:t>bölümleme</a:t>
            </a:r>
            <a:r>
              <a:rPr lang="en-US" sz="1000" u="none" strike="noStrike" dirty="0">
                <a:effectLst/>
                <a:latin typeface="Georgia"/>
                <a:cs typeface="Poppins"/>
              </a:rPr>
              <a:t> </a:t>
            </a:r>
            <a:r>
              <a:rPr lang="en-US" sz="1000" u="none" strike="noStrike" dirty="0" err="1">
                <a:effectLst/>
                <a:latin typeface="Georgia"/>
                <a:cs typeface="Poppins"/>
              </a:rPr>
              <a:t>testleri</a:t>
            </a:r>
            <a:r>
              <a:rPr lang="en-US" sz="1000" u="none" strike="noStrike" dirty="0">
                <a:effectLst/>
                <a:latin typeface="Georgia"/>
                <a:cs typeface="Poppins"/>
              </a:rPr>
              <a:t>, "</a:t>
            </a:r>
            <a:r>
              <a:rPr lang="en-US" sz="1000" u="none" strike="noStrike" dirty="0" err="1">
                <a:effectLst/>
                <a:latin typeface="Georgia"/>
                <a:cs typeface="Poppins"/>
              </a:rPr>
              <a:t>marka</a:t>
            </a:r>
            <a:r>
              <a:rPr lang="en-US" sz="1000" u="none" strike="noStrike" dirty="0">
                <a:effectLst/>
                <a:latin typeface="Georgia"/>
                <a:cs typeface="Poppins"/>
              </a:rPr>
              <a:t>" </a:t>
            </a:r>
            <a:r>
              <a:rPr lang="en-US" sz="1000" u="none" strike="noStrike" dirty="0" err="1">
                <a:effectLst/>
                <a:latin typeface="Georgia"/>
                <a:cs typeface="Poppins"/>
              </a:rPr>
              <a:t>kanallarına</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fazla</a:t>
            </a:r>
            <a:r>
              <a:rPr lang="en-US" sz="1000" u="none" strike="noStrike" dirty="0">
                <a:effectLst/>
                <a:latin typeface="Georgia"/>
                <a:cs typeface="Poppins"/>
              </a:rPr>
              <a:t> </a:t>
            </a:r>
            <a:r>
              <a:rPr lang="en-US" sz="1000" u="none" strike="noStrike" dirty="0" err="1">
                <a:effectLst/>
                <a:latin typeface="Georgia"/>
                <a:cs typeface="Poppins"/>
              </a:rPr>
              <a:t>tahsise</a:t>
            </a:r>
            <a:r>
              <a:rPr lang="en-US" sz="1000" u="none" strike="noStrike" dirty="0">
                <a:effectLst/>
                <a:latin typeface="Georgia"/>
                <a:cs typeface="Poppins"/>
              </a:rPr>
              <a:t> </a:t>
            </a:r>
            <a:r>
              <a:rPr lang="en-US" sz="1000" u="none" strike="noStrike" dirty="0" err="1">
                <a:effectLst/>
                <a:latin typeface="Georgia"/>
                <a:cs typeface="Poppins"/>
              </a:rPr>
              <a:t>geçişle</a:t>
            </a:r>
            <a:r>
              <a:rPr lang="en-US" sz="1000" u="none" strike="noStrike" dirty="0">
                <a:effectLst/>
                <a:latin typeface="Georgia"/>
                <a:cs typeface="Poppins"/>
              </a:rPr>
              <a:t> </a:t>
            </a:r>
            <a:r>
              <a:rPr lang="en-US" sz="1000" u="none" strike="noStrike" dirty="0" err="1">
                <a:effectLst/>
                <a:latin typeface="Georgia"/>
                <a:cs typeface="Poppins"/>
              </a:rPr>
              <a:t>performansın</a:t>
            </a:r>
            <a:r>
              <a:rPr lang="en-US" sz="1000" u="none" strike="noStrike" dirty="0">
                <a:effectLst/>
                <a:latin typeface="Georgia"/>
                <a:cs typeface="Poppins"/>
              </a:rPr>
              <a:t> </a:t>
            </a:r>
            <a:r>
              <a:rPr lang="en-US" sz="1000" u="none" strike="noStrike" dirty="0" err="1">
                <a:effectLst/>
                <a:latin typeface="Georgia"/>
                <a:cs typeface="Poppins"/>
              </a:rPr>
              <a:t>arttığına</a:t>
            </a:r>
            <a:r>
              <a:rPr lang="en-US" sz="1000" u="none" strike="noStrike" dirty="0">
                <a:effectLst/>
                <a:latin typeface="Georgia"/>
                <a:cs typeface="Poppins"/>
              </a:rPr>
              <a:t> </a:t>
            </a:r>
            <a:r>
              <a:rPr lang="en-US" sz="1000" u="none" strike="noStrike" dirty="0" err="1">
                <a:effectLst/>
                <a:latin typeface="Georgia"/>
                <a:cs typeface="Poppins"/>
              </a:rPr>
              <a:t>işaret</a:t>
            </a:r>
            <a:r>
              <a:rPr lang="en-US" sz="1000" u="none" strike="noStrike" dirty="0">
                <a:effectLst/>
                <a:latin typeface="Georgia"/>
                <a:cs typeface="Poppins"/>
              </a:rPr>
              <a:t> </a:t>
            </a:r>
            <a:r>
              <a:rPr lang="en-US" sz="1000" u="none" strike="noStrike" dirty="0" err="1">
                <a:effectLst/>
                <a:latin typeface="Georgia"/>
                <a:cs typeface="Poppins"/>
              </a:rPr>
              <a:t>etti</a:t>
            </a:r>
            <a:r>
              <a:rPr lang="en-US" sz="1000" dirty="0">
                <a:latin typeface="Georgia"/>
                <a:cs typeface="Poppins"/>
              </a:rPr>
              <a:t>. </a:t>
            </a:r>
            <a:r>
              <a:rPr lang="en-US" sz="1000" u="none" strike="noStrike" dirty="0">
                <a:effectLst/>
                <a:latin typeface="Georgia"/>
                <a:cs typeface="Poppins"/>
              </a:rPr>
              <a:t>DoorDash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Temu'dan</a:t>
            </a:r>
            <a:r>
              <a:rPr lang="en-US" sz="1000" u="none" strike="noStrike" dirty="0">
                <a:effectLst/>
                <a:latin typeface="Georgia"/>
                <a:cs typeface="Poppins"/>
              </a:rPr>
              <a:t> (PDD </a:t>
            </a:r>
            <a:r>
              <a:rPr lang="en-US" sz="1000" u="none" strike="noStrike" dirty="0" err="1">
                <a:effectLst/>
                <a:latin typeface="Georgia"/>
                <a:cs typeface="Poppins"/>
              </a:rPr>
              <a:t>Holdings'in</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parçası</a:t>
            </a:r>
            <a:r>
              <a:rPr lang="en-US" sz="1000" u="none" strike="noStrike" dirty="0">
                <a:effectLst/>
                <a:latin typeface="Georgia"/>
                <a:cs typeface="Poppins"/>
              </a:rPr>
              <a:t>) Booking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Airbnb'ye</a:t>
            </a:r>
            <a:r>
              <a:rPr lang="en-US" sz="1000" u="none" strike="noStrike" dirty="0">
                <a:effectLst/>
                <a:latin typeface="Georgia"/>
                <a:cs typeface="Poppins"/>
              </a:rPr>
              <a:t> </a:t>
            </a:r>
            <a:r>
              <a:rPr lang="en-US" sz="1000" u="none" strike="noStrike" dirty="0" err="1">
                <a:effectLst/>
                <a:latin typeface="Georgia"/>
                <a:cs typeface="Poppins"/>
              </a:rPr>
              <a:t>kadar</a:t>
            </a:r>
            <a:r>
              <a:rPr lang="en-US" sz="1000" u="none" strike="noStrike" dirty="0">
                <a:effectLst/>
                <a:latin typeface="Georgia"/>
                <a:cs typeface="Poppins"/>
              </a:rPr>
              <a:t> </a:t>
            </a:r>
            <a:r>
              <a:rPr lang="en-US" sz="1000" u="none" strike="noStrike" dirty="0" err="1">
                <a:effectLst/>
                <a:latin typeface="Georgia"/>
                <a:cs typeface="Poppins"/>
              </a:rPr>
              <a:t>şirketler</a:t>
            </a:r>
            <a:r>
              <a:rPr lang="en-US" sz="1000" u="none" strike="noStrike" dirty="0">
                <a:effectLst/>
                <a:latin typeface="Georgia"/>
                <a:cs typeface="Poppins"/>
              </a:rPr>
              <a:t>, </a:t>
            </a:r>
            <a:r>
              <a:rPr lang="en-US" sz="1000" u="none" strike="noStrike" dirty="0" err="1">
                <a:effectLst/>
                <a:latin typeface="Georgia"/>
                <a:cs typeface="Poppins"/>
              </a:rPr>
              <a:t>tüketicilere</a:t>
            </a:r>
            <a:r>
              <a:rPr lang="en-US" sz="1000" u="none" strike="noStrike" dirty="0">
                <a:effectLst/>
                <a:latin typeface="Georgia"/>
                <a:cs typeface="Poppins"/>
              </a:rPr>
              <a:t> </a:t>
            </a:r>
            <a:r>
              <a:rPr lang="en-US" sz="1000" u="none" strike="noStrike" dirty="0" err="1">
                <a:effectLst/>
                <a:latin typeface="Georgia"/>
                <a:cs typeface="Poppins"/>
              </a:rPr>
              <a:t>ulaşmak</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Olimpiyatlar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Super Bowl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kültürel</a:t>
            </a:r>
            <a:r>
              <a:rPr lang="en-US" sz="1000" u="none" strike="noStrike" dirty="0">
                <a:effectLst/>
                <a:latin typeface="Georgia"/>
                <a:cs typeface="Poppins"/>
              </a:rPr>
              <a:t> </a:t>
            </a:r>
            <a:r>
              <a:rPr lang="en-US" sz="1000" u="none" strike="noStrike" dirty="0" err="1">
                <a:effectLst/>
                <a:latin typeface="Georgia"/>
                <a:cs typeface="Poppins"/>
              </a:rPr>
              <a:t>anlardan</a:t>
            </a:r>
            <a:r>
              <a:rPr lang="en-US" sz="1000" u="none" strike="noStrike" dirty="0">
                <a:effectLst/>
                <a:latin typeface="Georgia"/>
                <a:cs typeface="Poppins"/>
              </a:rPr>
              <a:t> </a:t>
            </a:r>
            <a:r>
              <a:rPr lang="en-US" sz="1000" u="none" strike="noStrike" dirty="0" err="1">
                <a:effectLst/>
                <a:latin typeface="Georgia"/>
                <a:cs typeface="Poppins"/>
              </a:rPr>
              <a:t>yararlanıyor</a:t>
            </a:r>
            <a:r>
              <a:rPr lang="en-US" sz="1000" u="none" strike="noStrike" dirty="0">
                <a:effectLst/>
                <a:latin typeface="Georgia"/>
                <a:cs typeface="Poppins"/>
              </a:rPr>
              <a:t>.</a:t>
            </a:r>
          </a:p>
        </p:txBody>
      </p:sp>
      <p:sp>
        <p:nvSpPr>
          <p:cNvPr id="11" name="TextBox 10">
            <a:extLst>
              <a:ext uri="{FF2B5EF4-FFF2-40B4-BE49-F238E27FC236}">
                <a16:creationId xmlns:a16="http://schemas.microsoft.com/office/drawing/2014/main" id="{8E0F0A45-CC02-7FDB-2EE0-A8EA6337AA5B}"/>
              </a:ext>
            </a:extLst>
          </p:cNvPr>
          <p:cNvSpPr txBox="1"/>
          <p:nvPr/>
        </p:nvSpPr>
        <p:spPr>
          <a:xfrm>
            <a:off x="483071" y="7022416"/>
            <a:ext cx="3309815" cy="2313775"/>
          </a:xfrm>
          <a:prstGeom prst="rect">
            <a:avLst/>
          </a:prstGeom>
          <a:noFill/>
        </p:spPr>
        <p:txBody>
          <a:bodyPr wrap="square" lIns="91440" tIns="45720" rIns="91440" bIns="45720" anchor="t">
            <a:spAutoFit/>
          </a:bodyPr>
          <a:lstStyle/>
          <a:p>
            <a:pPr marL="7620">
              <a:lnSpc>
                <a:spcPct val="110000"/>
              </a:lnSpc>
              <a:defRPr/>
            </a:pPr>
            <a:r>
              <a:rPr lang="en-US" sz="2200" u="none" strike="noStrike" dirty="0" err="1">
                <a:solidFill>
                  <a:schemeClr val="accent1"/>
                </a:solidFill>
                <a:effectLst/>
                <a:latin typeface="Poppins Light"/>
                <a:cs typeface="Poppins Light"/>
              </a:rPr>
              <a:t>Tüm</a:t>
            </a:r>
            <a:r>
              <a:rPr lang="en-US" sz="2200" u="none" strike="noStrike" dirty="0">
                <a:solidFill>
                  <a:schemeClr val="accent1"/>
                </a:solidFill>
                <a:effectLst/>
                <a:latin typeface="Poppins Light"/>
                <a:cs typeface="Poppins Light"/>
              </a:rPr>
              <a:t> </a:t>
            </a:r>
            <a:r>
              <a:rPr lang="en-US" sz="2200" u="none" strike="noStrike" dirty="0" err="1">
                <a:solidFill>
                  <a:schemeClr val="accent1"/>
                </a:solidFill>
                <a:effectLst/>
                <a:latin typeface="Poppins Light"/>
                <a:cs typeface="Poppins Light"/>
              </a:rPr>
              <a:t>dünyada</a:t>
            </a:r>
            <a:r>
              <a:rPr lang="en-US" sz="2200" u="none" strike="noStrike" dirty="0">
                <a:solidFill>
                  <a:schemeClr val="accent1"/>
                </a:solidFill>
                <a:effectLst/>
                <a:latin typeface="Poppins Light"/>
                <a:cs typeface="Poppins Light"/>
              </a:rPr>
              <a:t> </a:t>
            </a:r>
            <a:r>
              <a:rPr lang="en-US" sz="2200" u="none" strike="noStrike" dirty="0" err="1">
                <a:solidFill>
                  <a:schemeClr val="accent1"/>
                </a:solidFill>
                <a:effectLst/>
                <a:latin typeface="Poppins Light"/>
                <a:cs typeface="Poppins Light"/>
              </a:rPr>
              <a:t>reklamları</a:t>
            </a:r>
            <a:r>
              <a:rPr lang="en-US" sz="2200" u="none" strike="noStrike" dirty="0">
                <a:solidFill>
                  <a:schemeClr val="accent1"/>
                </a:solidFill>
                <a:effectLst/>
                <a:latin typeface="Poppins Light"/>
                <a:cs typeface="Poppins Light"/>
              </a:rPr>
              <a:t> </a:t>
            </a:r>
            <a:r>
              <a:rPr lang="en-US" sz="2200" u="none" strike="noStrike" dirty="0" err="1">
                <a:solidFill>
                  <a:schemeClr val="accent1"/>
                </a:solidFill>
                <a:effectLst/>
                <a:latin typeface="Poppins Light"/>
                <a:cs typeface="Poppins Light"/>
              </a:rPr>
              <a:t>ve</a:t>
            </a:r>
            <a:r>
              <a:rPr lang="en-US" sz="2200" u="none" strike="noStrike" dirty="0">
                <a:solidFill>
                  <a:schemeClr val="accent1"/>
                </a:solidFill>
                <a:effectLst/>
                <a:latin typeface="Poppins Light"/>
                <a:cs typeface="Poppins Light"/>
              </a:rPr>
              <a:t> </a:t>
            </a:r>
            <a:r>
              <a:rPr lang="en-US" sz="2200" u="none" strike="noStrike" dirty="0" err="1">
                <a:solidFill>
                  <a:schemeClr val="accent1"/>
                </a:solidFill>
                <a:effectLst/>
                <a:latin typeface="Poppins Light"/>
                <a:cs typeface="Poppins Light"/>
              </a:rPr>
              <a:t>marka</a:t>
            </a:r>
            <a:r>
              <a:rPr lang="en-US" sz="2200" u="none" strike="noStrike" dirty="0">
                <a:solidFill>
                  <a:schemeClr val="accent1"/>
                </a:solidFill>
                <a:effectLst/>
                <a:latin typeface="Poppins Light"/>
                <a:cs typeface="Poppins Light"/>
              </a:rPr>
              <a:t> </a:t>
            </a:r>
            <a:r>
              <a:rPr lang="en-US" sz="2200" u="none" strike="noStrike" dirty="0" err="1">
                <a:solidFill>
                  <a:schemeClr val="accent1"/>
                </a:solidFill>
                <a:effectLst/>
                <a:latin typeface="Poppins Light"/>
                <a:cs typeface="Poppins Light"/>
              </a:rPr>
              <a:t>harcamalarını</a:t>
            </a:r>
            <a:r>
              <a:rPr lang="en-US" sz="2200" u="none" strike="noStrike" dirty="0">
                <a:solidFill>
                  <a:schemeClr val="accent1"/>
                </a:solidFill>
                <a:effectLst/>
                <a:latin typeface="Poppins Light"/>
                <a:cs typeface="Poppins Light"/>
              </a:rPr>
              <a:t> </a:t>
            </a:r>
            <a:r>
              <a:rPr lang="en-US" sz="2200" u="none" strike="noStrike" dirty="0" err="1">
                <a:solidFill>
                  <a:schemeClr val="accent1"/>
                </a:solidFill>
                <a:effectLst/>
                <a:latin typeface="Poppins Light"/>
                <a:cs typeface="Poppins Light"/>
              </a:rPr>
              <a:t>artırmak</a:t>
            </a:r>
            <a:r>
              <a:rPr lang="en-US" sz="2200" u="none" strike="noStrike" dirty="0">
                <a:solidFill>
                  <a:schemeClr val="accent1"/>
                </a:solidFill>
                <a:effectLst/>
                <a:latin typeface="Poppins Light"/>
                <a:cs typeface="Poppins Light"/>
              </a:rPr>
              <a:t> </a:t>
            </a:r>
            <a:r>
              <a:rPr lang="en-US" sz="2200" u="none" strike="noStrike" dirty="0" err="1">
                <a:solidFill>
                  <a:schemeClr val="accent1"/>
                </a:solidFill>
                <a:effectLst/>
                <a:latin typeface="Poppins Light"/>
                <a:cs typeface="Poppins Light"/>
              </a:rPr>
              <a:t>için</a:t>
            </a:r>
            <a:r>
              <a:rPr lang="en-US" sz="2200" u="none" strike="noStrike" dirty="0">
                <a:solidFill>
                  <a:schemeClr val="accent1"/>
                </a:solidFill>
                <a:effectLst/>
                <a:latin typeface="Poppins Light"/>
                <a:cs typeface="Poppins Light"/>
              </a:rPr>
              <a:t> </a:t>
            </a:r>
            <a:r>
              <a:rPr lang="en-US" sz="2200" u="none" strike="noStrike" dirty="0" err="1">
                <a:solidFill>
                  <a:schemeClr val="accent1"/>
                </a:solidFill>
                <a:effectLst/>
                <a:latin typeface="Poppins Light"/>
                <a:cs typeface="Poppins Light"/>
              </a:rPr>
              <a:t>yatırım</a:t>
            </a:r>
            <a:r>
              <a:rPr lang="en-US" sz="2200" u="none" strike="noStrike" dirty="0">
                <a:solidFill>
                  <a:schemeClr val="accent1"/>
                </a:solidFill>
                <a:effectLst/>
                <a:latin typeface="Poppins Light"/>
                <a:cs typeface="Poppins Light"/>
              </a:rPr>
              <a:t> </a:t>
            </a:r>
            <a:r>
              <a:rPr lang="en-US" sz="2200" u="none" strike="noStrike" dirty="0" err="1">
                <a:solidFill>
                  <a:schemeClr val="accent1"/>
                </a:solidFill>
                <a:effectLst/>
                <a:latin typeface="Poppins Light"/>
                <a:cs typeface="Poppins Light"/>
              </a:rPr>
              <a:t>yapmaya</a:t>
            </a:r>
            <a:r>
              <a:rPr lang="en-US" sz="2200" u="none" strike="noStrike" dirty="0">
                <a:solidFill>
                  <a:schemeClr val="accent1"/>
                </a:solidFill>
                <a:effectLst/>
                <a:latin typeface="Poppins Light"/>
                <a:cs typeface="Poppins Light"/>
              </a:rPr>
              <a:t> </a:t>
            </a:r>
            <a:r>
              <a:rPr lang="en-US" sz="2200" u="none" strike="noStrike" dirty="0" err="1">
                <a:solidFill>
                  <a:schemeClr val="accent1"/>
                </a:solidFill>
                <a:effectLst/>
                <a:latin typeface="Poppins Light"/>
                <a:cs typeface="Poppins Light"/>
              </a:rPr>
              <a:t>devam</a:t>
            </a:r>
            <a:r>
              <a:rPr lang="en-US" sz="2200" u="none" strike="noStrike" dirty="0">
                <a:solidFill>
                  <a:schemeClr val="accent1"/>
                </a:solidFill>
                <a:effectLst/>
                <a:latin typeface="Poppins Light"/>
                <a:cs typeface="Poppins Light"/>
              </a:rPr>
              <a:t> </a:t>
            </a:r>
            <a:r>
              <a:rPr lang="en-US" sz="2200" u="none" strike="noStrike" dirty="0" err="1">
                <a:solidFill>
                  <a:schemeClr val="accent1"/>
                </a:solidFill>
                <a:effectLst/>
                <a:latin typeface="Poppins Light"/>
                <a:cs typeface="Poppins Light"/>
              </a:rPr>
              <a:t>ediyoruz</a:t>
            </a:r>
            <a:r>
              <a:rPr lang="en-US" sz="2200" u="none" strike="noStrike" dirty="0">
                <a:solidFill>
                  <a:schemeClr val="accent1"/>
                </a:solidFill>
                <a:effectLst/>
                <a:latin typeface="Poppins Light"/>
                <a:cs typeface="Poppins Light"/>
              </a:rPr>
              <a:t>.”</a:t>
            </a:r>
            <a:endParaRPr lang="en-US" sz="2200" dirty="0">
              <a:solidFill>
                <a:schemeClr val="accent1"/>
              </a:solidFill>
            </a:endParaRPr>
          </a:p>
        </p:txBody>
      </p:sp>
      <p:pic>
        <p:nvPicPr>
          <p:cNvPr id="7" name="Picture 6" descr="A blue and black logo&#10;&#10;Description automatically generated">
            <a:extLst>
              <a:ext uri="{FF2B5EF4-FFF2-40B4-BE49-F238E27FC236}">
                <a16:creationId xmlns:a16="http://schemas.microsoft.com/office/drawing/2014/main" id="{0B7AEA49-8D8D-2E27-5DC1-3D454D409848}"/>
              </a:ext>
            </a:extLst>
          </p:cNvPr>
          <p:cNvPicPr>
            <a:picLocks noChangeAspect="1"/>
          </p:cNvPicPr>
          <p:nvPr/>
        </p:nvPicPr>
        <p:blipFill>
          <a:blip r:embed="rId4"/>
          <a:stretch>
            <a:fillRect/>
          </a:stretch>
        </p:blipFill>
        <p:spPr>
          <a:xfrm>
            <a:off x="6495276" y="332839"/>
            <a:ext cx="897530" cy="256235"/>
          </a:xfrm>
          <a:prstGeom prst="rect">
            <a:avLst/>
          </a:prstGeom>
        </p:spPr>
      </p:pic>
      <p:cxnSp>
        <p:nvCxnSpPr>
          <p:cNvPr id="2" name="Straight Connector 1">
            <a:extLst>
              <a:ext uri="{FF2B5EF4-FFF2-40B4-BE49-F238E27FC236}">
                <a16:creationId xmlns:a16="http://schemas.microsoft.com/office/drawing/2014/main" id="{BA06AA73-ECF2-D216-4654-2A3A83473A63}"/>
              </a:ext>
            </a:extLst>
          </p:cNvPr>
          <p:cNvCxnSpPr>
            <a:cxnSpLocks/>
          </p:cNvCxnSpPr>
          <p:nvPr/>
        </p:nvCxnSpPr>
        <p:spPr>
          <a:xfrm>
            <a:off x="0" y="490497"/>
            <a:ext cx="59057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65EB0D3A-BAB9-B2EE-DB8B-409E5B85C71F}"/>
              </a:ext>
            </a:extLst>
          </p:cNvPr>
          <p:cNvSpPr txBox="1">
            <a:spLocks/>
          </p:cNvSpPr>
          <p:nvPr/>
        </p:nvSpPr>
        <p:spPr>
          <a:xfrm>
            <a:off x="495300" y="241591"/>
            <a:ext cx="5433739"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a:t>
            </a:r>
            <a:r>
              <a:rPr lang="en-US" sz="600" b="1" spc="40" noProof="0" dirty="0">
                <a:solidFill>
                  <a:schemeClr val="accent6"/>
                </a:solidFill>
                <a:latin typeface="Poppins" pitchFamily="2" charset="77"/>
                <a:cs typeface="Poppins" pitchFamily="2" charset="77"/>
              </a:rPr>
              <a:t>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DİJİTAL ENDEMİKLER</a:t>
            </a:r>
            <a:endParaRPr lang="en-US" sz="600" b="1" spc="40" dirty="0">
              <a:solidFill>
                <a:schemeClr val="accent6"/>
              </a:solidFill>
              <a:latin typeface="Poppins" pitchFamily="2" charset="77"/>
              <a:cs typeface="Poppins" pitchFamily="2" charset="77"/>
            </a:endParaRPr>
          </a:p>
        </p:txBody>
      </p:sp>
      <p:grpSp>
        <p:nvGrpSpPr>
          <p:cNvPr id="6" name="Group 5">
            <a:extLst>
              <a:ext uri="{FF2B5EF4-FFF2-40B4-BE49-F238E27FC236}">
                <a16:creationId xmlns:a16="http://schemas.microsoft.com/office/drawing/2014/main" id="{D127D12B-B244-F87F-FE45-C27A0711A00A}"/>
              </a:ext>
            </a:extLst>
          </p:cNvPr>
          <p:cNvGrpSpPr/>
          <p:nvPr/>
        </p:nvGrpSpPr>
        <p:grpSpPr>
          <a:xfrm>
            <a:off x="4705135" y="7165179"/>
            <a:ext cx="2042120" cy="45719"/>
            <a:chOff x="4689784" y="9440214"/>
            <a:chExt cx="2042120" cy="45719"/>
          </a:xfrm>
        </p:grpSpPr>
        <p:sp>
          <p:nvSpPr>
            <p:cNvPr id="8" name="Rectangle 7">
              <a:extLst>
                <a:ext uri="{FF2B5EF4-FFF2-40B4-BE49-F238E27FC236}">
                  <a16:creationId xmlns:a16="http://schemas.microsoft.com/office/drawing/2014/main" id="{E2601744-F6B2-0C59-A274-785835DE752C}"/>
                </a:ext>
              </a:extLst>
            </p:cNvPr>
            <p:cNvSpPr/>
            <p:nvPr/>
          </p:nvSpPr>
          <p:spPr>
            <a:xfrm>
              <a:off x="4689784" y="9440214"/>
              <a:ext cx="1021060" cy="457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2B3B39B-2301-80DD-2F27-B6DF811D836B}"/>
                </a:ext>
              </a:extLst>
            </p:cNvPr>
            <p:cNvSpPr/>
            <p:nvPr/>
          </p:nvSpPr>
          <p:spPr>
            <a:xfrm>
              <a:off x="5710844" y="9440214"/>
              <a:ext cx="1021060"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 Placeholder 1">
            <a:extLst>
              <a:ext uri="{FF2B5EF4-FFF2-40B4-BE49-F238E27FC236}">
                <a16:creationId xmlns:a16="http://schemas.microsoft.com/office/drawing/2014/main" id="{23F70CB4-9A45-D3C2-4C04-3DEE1CB033D7}"/>
              </a:ext>
            </a:extLst>
          </p:cNvPr>
          <p:cNvSpPr txBox="1">
            <a:spLocks/>
          </p:cNvSpPr>
          <p:nvPr/>
        </p:nvSpPr>
        <p:spPr>
          <a:xfrm>
            <a:off x="4006516" y="7505568"/>
            <a:ext cx="3057939" cy="230662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defRPr/>
            </a:pPr>
            <a:r>
              <a:rPr lang="en-US" sz="1000" u="none" strike="noStrike" dirty="0" err="1">
                <a:effectLst/>
                <a:latin typeface="Georgia"/>
                <a:cs typeface="Poppins"/>
              </a:rPr>
              <a:t>Dünya</a:t>
            </a:r>
            <a:r>
              <a:rPr lang="en-US" sz="1000" u="none" strike="noStrike" dirty="0">
                <a:effectLst/>
                <a:latin typeface="Georgia"/>
                <a:cs typeface="Poppins"/>
              </a:rPr>
              <a:t> </a:t>
            </a:r>
            <a:r>
              <a:rPr lang="en-US" sz="1000" u="none" strike="noStrike" dirty="0" err="1">
                <a:effectLst/>
                <a:latin typeface="Georgia"/>
                <a:cs typeface="Poppins"/>
              </a:rPr>
              <a:t>genelinde</a:t>
            </a:r>
            <a:r>
              <a:rPr lang="en-US" sz="1000" u="none" strike="noStrike" dirty="0">
                <a:effectLst/>
                <a:latin typeface="Georgia"/>
                <a:cs typeface="Poppins"/>
              </a:rPr>
              <a:t> </a:t>
            </a:r>
            <a:r>
              <a:rPr lang="en-US" sz="1000" u="none" strike="noStrike" dirty="0" err="1">
                <a:effectLst/>
                <a:latin typeface="Georgia"/>
                <a:cs typeface="Poppins"/>
              </a:rPr>
              <a:t>faiz</a:t>
            </a:r>
            <a:r>
              <a:rPr lang="en-US" sz="1000" u="none" strike="noStrike" dirty="0">
                <a:effectLst/>
                <a:latin typeface="Georgia"/>
                <a:cs typeface="Poppins"/>
              </a:rPr>
              <a:t> </a:t>
            </a:r>
            <a:r>
              <a:rPr lang="en-US" sz="1000" u="none" strike="noStrike" dirty="0" err="1">
                <a:effectLst/>
                <a:latin typeface="Georgia"/>
                <a:cs typeface="Poppins"/>
              </a:rPr>
              <a:t>oranları</a:t>
            </a:r>
            <a:r>
              <a:rPr lang="en-US" sz="1000" u="none" strike="noStrike" dirty="0">
                <a:effectLst/>
                <a:latin typeface="Georgia"/>
                <a:cs typeface="Poppins"/>
              </a:rPr>
              <a:t> </a:t>
            </a:r>
            <a:r>
              <a:rPr lang="en-US" sz="1000" u="none" strike="noStrike" dirty="0" err="1">
                <a:effectLst/>
                <a:latin typeface="Georgia"/>
                <a:cs typeface="Poppins"/>
              </a:rPr>
              <a:t>düşmeye</a:t>
            </a:r>
            <a:r>
              <a:rPr lang="en-US" sz="1000" u="none" strike="noStrike" dirty="0">
                <a:effectLst/>
                <a:latin typeface="Georgia"/>
                <a:cs typeface="Poppins"/>
              </a:rPr>
              <a:t> </a:t>
            </a:r>
            <a:r>
              <a:rPr lang="en-US" sz="1000" u="none" strike="noStrike" dirty="0" err="1">
                <a:effectLst/>
                <a:latin typeface="Georgia"/>
                <a:cs typeface="Poppins"/>
              </a:rPr>
              <a:t>devam</a:t>
            </a:r>
            <a:r>
              <a:rPr lang="en-US" sz="1000" u="none" strike="noStrike" dirty="0">
                <a:effectLst/>
                <a:latin typeface="Georgia"/>
                <a:cs typeface="Poppins"/>
              </a:rPr>
              <a:t> </a:t>
            </a:r>
            <a:r>
              <a:rPr lang="en-US" sz="1000" u="none" strike="noStrike" dirty="0" err="1">
                <a:effectLst/>
                <a:latin typeface="Georgia"/>
                <a:cs typeface="Poppins"/>
              </a:rPr>
              <a:t>ettikçe</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iyimserlik</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yatırım</a:t>
            </a:r>
            <a:r>
              <a:rPr lang="en-US" sz="1000" u="none" strike="noStrike" dirty="0">
                <a:effectLst/>
                <a:latin typeface="Georgia"/>
                <a:cs typeface="Poppins"/>
              </a:rPr>
              <a:t> </a:t>
            </a:r>
            <a:r>
              <a:rPr lang="en-US" sz="1000" u="none" strike="noStrike" dirty="0" err="1">
                <a:effectLst/>
                <a:latin typeface="Georgia"/>
                <a:cs typeface="Poppins"/>
              </a:rPr>
              <a:t>büyümesinin</a:t>
            </a:r>
            <a:r>
              <a:rPr lang="en-US" sz="1000" u="none" strike="noStrike" dirty="0">
                <a:effectLst/>
                <a:latin typeface="Georgia"/>
                <a:cs typeface="Poppins"/>
              </a:rPr>
              <a:t> </a:t>
            </a:r>
            <a:r>
              <a:rPr lang="en-US" sz="1000" u="none" strike="noStrike" dirty="0" err="1">
                <a:effectLst/>
                <a:latin typeface="Georgia"/>
                <a:cs typeface="Poppins"/>
              </a:rPr>
              <a:t>sürmesini</a:t>
            </a:r>
            <a:r>
              <a:rPr lang="en-US" sz="1000" u="none" strike="noStrike" dirty="0">
                <a:effectLst/>
                <a:latin typeface="Georgia"/>
                <a:cs typeface="Poppins"/>
              </a:rPr>
              <a:t> </a:t>
            </a:r>
            <a:r>
              <a:rPr lang="en-US" sz="1000" u="none" strike="noStrike" dirty="0" err="1">
                <a:effectLst/>
                <a:latin typeface="Georgia"/>
                <a:cs typeface="Poppins"/>
              </a:rPr>
              <a:t>bekliyoruz</a:t>
            </a:r>
            <a:r>
              <a:rPr lang="en-US" sz="1000" u="none" strike="noStrike" dirty="0">
                <a:effectLst/>
                <a:latin typeface="Georgia"/>
                <a:cs typeface="Poppins"/>
              </a:rPr>
              <a:t>. </a:t>
            </a:r>
            <a:r>
              <a:rPr lang="en-US" sz="1000" u="none" strike="noStrike" dirty="0" err="1">
                <a:effectLst/>
                <a:latin typeface="Georgia"/>
                <a:cs typeface="Poppins"/>
              </a:rPr>
              <a:t>Seyahat</a:t>
            </a:r>
            <a:r>
              <a:rPr lang="en-US" sz="1000" u="none" strike="noStrike" dirty="0">
                <a:effectLst/>
                <a:latin typeface="Georgia"/>
                <a:cs typeface="Poppins"/>
              </a:rPr>
              <a:t>, D2C </a:t>
            </a:r>
            <a:r>
              <a:rPr lang="en-US" sz="1000" u="none" strike="noStrike" dirty="0" err="1">
                <a:effectLst/>
                <a:latin typeface="Georgia"/>
                <a:cs typeface="Poppins"/>
              </a:rPr>
              <a:t>ve</a:t>
            </a:r>
            <a:r>
              <a:rPr lang="en-US" sz="1000" u="none" strike="noStrike" dirty="0">
                <a:effectLst/>
                <a:latin typeface="Georgia"/>
                <a:cs typeface="Poppins"/>
              </a:rPr>
              <a:t> B2B </a:t>
            </a:r>
            <a:r>
              <a:rPr lang="en-US" sz="1000" u="none" strike="noStrike" dirty="0" err="1">
                <a:effectLst/>
                <a:latin typeface="Georgia"/>
                <a:cs typeface="Poppins"/>
              </a:rPr>
              <a:t>segmentlerinde</a:t>
            </a:r>
            <a:r>
              <a:rPr lang="en-US" sz="1000" u="none" strike="noStrike" dirty="0">
                <a:effectLst/>
                <a:latin typeface="Georgia"/>
                <a:cs typeface="Poppins"/>
              </a:rPr>
              <a:t> </a:t>
            </a:r>
            <a:r>
              <a:rPr lang="en-US" sz="1000" u="none" strike="noStrike" dirty="0" err="1">
                <a:effectLst/>
                <a:latin typeface="Georgia"/>
                <a:cs typeface="Poppins"/>
              </a:rPr>
              <a:t>satış</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pazarlama</a:t>
            </a:r>
            <a:r>
              <a:rPr lang="en-US" sz="1000" u="none" strike="noStrike" dirty="0">
                <a:effectLst/>
                <a:latin typeface="Georgia"/>
                <a:cs typeface="Poppins"/>
              </a:rPr>
              <a:t> </a:t>
            </a:r>
            <a:r>
              <a:rPr lang="en-US" sz="1000" u="none" strike="noStrike" dirty="0" err="1">
                <a:effectLst/>
                <a:latin typeface="Georgia"/>
                <a:cs typeface="Poppins"/>
              </a:rPr>
              <a:t>giderleri</a:t>
            </a:r>
            <a:r>
              <a:rPr lang="en-US" sz="1000" u="none" strike="noStrike" dirty="0">
                <a:effectLst/>
                <a:latin typeface="Georgia"/>
                <a:cs typeface="Poppins"/>
              </a:rPr>
              <a:t> 2024'ün ilk </a:t>
            </a:r>
            <a:r>
              <a:rPr lang="en-US" sz="1000" u="none" strike="noStrike" dirty="0" err="1">
                <a:effectLst/>
                <a:latin typeface="Georgia"/>
                <a:cs typeface="Poppins"/>
              </a:rPr>
              <a:t>üç</a:t>
            </a:r>
            <a:r>
              <a:rPr lang="en-US" sz="1000" u="none" strike="noStrike" dirty="0">
                <a:effectLst/>
                <a:latin typeface="Georgia"/>
                <a:cs typeface="Poppins"/>
              </a:rPr>
              <a:t> </a:t>
            </a:r>
            <a:r>
              <a:rPr lang="en-US" sz="1000" u="none" strike="noStrike" dirty="0" err="1">
                <a:effectLst/>
                <a:latin typeface="Georgia"/>
                <a:cs typeface="Poppins"/>
              </a:rPr>
              <a:t>çeyreğinde</a:t>
            </a:r>
            <a:r>
              <a:rPr lang="en-US" sz="1000" u="none" strike="noStrike" dirty="0">
                <a:effectLst/>
                <a:latin typeface="Georgia"/>
                <a:cs typeface="Poppins"/>
              </a:rPr>
              <a:t> </a:t>
            </a:r>
            <a:r>
              <a:rPr lang="en-US" sz="1000" u="none" strike="noStrike" dirty="0" err="1">
                <a:effectLst/>
                <a:latin typeface="Georgia"/>
                <a:cs typeface="Poppins"/>
              </a:rPr>
              <a:t>gerçekten</a:t>
            </a:r>
            <a:r>
              <a:rPr lang="en-US" sz="1000" u="none" strike="noStrike" dirty="0">
                <a:effectLst/>
                <a:latin typeface="Georgia"/>
                <a:cs typeface="Poppins"/>
              </a:rPr>
              <a:t> </a:t>
            </a:r>
            <a:r>
              <a:rPr lang="en-US" sz="1000" u="none" strike="noStrike" dirty="0" err="1">
                <a:effectLst/>
                <a:latin typeface="Georgia"/>
                <a:cs typeface="Poppins"/>
              </a:rPr>
              <a:t>önemli</a:t>
            </a:r>
            <a:r>
              <a:rPr lang="en-US" sz="1000" u="none" strike="noStrike" dirty="0">
                <a:effectLst/>
                <a:latin typeface="Georgia"/>
                <a:cs typeface="Poppins"/>
              </a:rPr>
              <a:t> </a:t>
            </a:r>
            <a:r>
              <a:rPr lang="en-US" sz="1000" u="none" strike="noStrike" dirty="0" err="1">
                <a:effectLst/>
                <a:latin typeface="Georgia"/>
                <a:cs typeface="Poppins"/>
              </a:rPr>
              <a:t>ölçüde</a:t>
            </a:r>
            <a:r>
              <a:rPr lang="en-US" sz="1000" u="none" strike="noStrike" dirty="0">
                <a:effectLst/>
                <a:latin typeface="Georgia"/>
                <a:cs typeface="Poppins"/>
              </a:rPr>
              <a:t> </a:t>
            </a:r>
            <a:r>
              <a:rPr lang="en-US" sz="1000" u="none" strike="noStrike" dirty="0" err="1">
                <a:effectLst/>
                <a:latin typeface="Georgia"/>
                <a:cs typeface="Poppins"/>
              </a:rPr>
              <a:t>arttı</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büyümesinin</a:t>
            </a:r>
            <a:r>
              <a:rPr lang="en-US" sz="1000" u="none" strike="noStrike" dirty="0">
                <a:effectLst/>
                <a:latin typeface="Georgia"/>
                <a:cs typeface="Poppins"/>
              </a:rPr>
              <a:t> </a:t>
            </a:r>
            <a:r>
              <a:rPr lang="en-US" sz="1000" u="none" strike="noStrike" dirty="0" err="1">
                <a:effectLst/>
                <a:latin typeface="Georgia"/>
                <a:cs typeface="Poppins"/>
              </a:rPr>
              <a:t>yıl</a:t>
            </a:r>
            <a:r>
              <a:rPr lang="en-US" sz="1000" u="none" strike="noStrike" dirty="0">
                <a:effectLst/>
                <a:latin typeface="Georgia"/>
                <a:cs typeface="Poppins"/>
              </a:rPr>
              <a:t> </a:t>
            </a:r>
            <a:r>
              <a:rPr lang="en-US" sz="1000" u="none" strike="noStrike" dirty="0" err="1">
                <a:effectLst/>
                <a:latin typeface="Georgia"/>
                <a:cs typeface="Poppins"/>
              </a:rPr>
              <a:t>sonuna</a:t>
            </a:r>
            <a:r>
              <a:rPr lang="en-US" sz="1000" u="none" strike="noStrike" dirty="0">
                <a:effectLst/>
                <a:latin typeface="Georgia"/>
                <a:cs typeface="Poppins"/>
              </a:rPr>
              <a:t> </a:t>
            </a:r>
            <a:r>
              <a:rPr lang="en-US" sz="1000" u="none" strike="noStrike" dirty="0" err="1">
                <a:effectLst/>
                <a:latin typeface="Georgia"/>
                <a:cs typeface="Poppins"/>
              </a:rPr>
              <a:t>kadar</a:t>
            </a:r>
            <a:r>
              <a:rPr lang="en-US" sz="1000" u="none" strike="noStrike" dirty="0">
                <a:effectLst/>
                <a:latin typeface="Georgia"/>
                <a:cs typeface="Poppins"/>
              </a:rPr>
              <a:t> </a:t>
            </a:r>
            <a:r>
              <a:rPr lang="en-US" sz="1000" u="none" strike="noStrike" dirty="0" err="1">
                <a:effectLst/>
                <a:latin typeface="Georgia"/>
                <a:cs typeface="Poppins"/>
              </a:rPr>
              <a:t>nereye</a:t>
            </a:r>
            <a:r>
              <a:rPr lang="en-US" sz="1000" u="none" strike="noStrike" dirty="0">
                <a:effectLst/>
                <a:latin typeface="Georgia"/>
                <a:cs typeface="Poppins"/>
              </a:rPr>
              <a:t> </a:t>
            </a:r>
            <a:r>
              <a:rPr lang="en-US" sz="1000" u="none" strike="noStrike" dirty="0" err="1">
                <a:effectLst/>
                <a:latin typeface="Georgia"/>
                <a:cs typeface="Poppins"/>
              </a:rPr>
              <a:t>varacağını</a:t>
            </a:r>
            <a:r>
              <a:rPr lang="en-US" sz="1000" u="none" strike="noStrike" dirty="0">
                <a:effectLst/>
                <a:latin typeface="Georgia"/>
                <a:cs typeface="Poppins"/>
              </a:rPr>
              <a:t> </a:t>
            </a:r>
            <a:r>
              <a:rPr lang="en-US" sz="1000" u="none" strike="noStrike" dirty="0" err="1">
                <a:effectLst/>
                <a:latin typeface="Georgia"/>
                <a:cs typeface="Poppins"/>
              </a:rPr>
              <a:t>gösteren</a:t>
            </a:r>
            <a:r>
              <a:rPr lang="en-US" sz="1000" u="none" strike="noStrike" dirty="0">
                <a:effectLst/>
                <a:latin typeface="Georgia"/>
                <a:cs typeface="Poppins"/>
              </a:rPr>
              <a:t> iyi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işaret</a:t>
            </a:r>
            <a:r>
              <a:rPr lang="en-US" sz="1000" u="none" strike="noStrike" dirty="0">
                <a:effectLst/>
                <a:latin typeface="Georgia"/>
                <a:cs typeface="Poppins"/>
              </a:rPr>
              <a:t>). B2B </a:t>
            </a:r>
            <a:r>
              <a:rPr lang="en-US" sz="1000" u="none" strike="noStrike" dirty="0" err="1">
                <a:effectLst/>
                <a:latin typeface="Georgia"/>
                <a:cs typeface="Poppins"/>
              </a:rPr>
              <a:t>segmenti</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ikinci</a:t>
            </a:r>
            <a:r>
              <a:rPr lang="en-US" sz="1000" u="none" strike="noStrike" dirty="0">
                <a:effectLst/>
                <a:latin typeface="Georgia"/>
                <a:cs typeface="Poppins"/>
              </a:rPr>
              <a:t> </a:t>
            </a:r>
            <a:r>
              <a:rPr lang="en-US" sz="1000" u="none" strike="noStrike" dirty="0" err="1">
                <a:effectLst/>
                <a:latin typeface="Georgia"/>
                <a:cs typeface="Poppins"/>
              </a:rPr>
              <a:t>çeyrek</a:t>
            </a:r>
            <a:r>
              <a:rPr lang="en-US" sz="1000" u="none" strike="noStrike" dirty="0">
                <a:effectLst/>
                <a:latin typeface="Georgia"/>
                <a:cs typeface="Poppins"/>
              </a:rPr>
              <a:t>, </a:t>
            </a:r>
            <a:r>
              <a:rPr lang="en-US" sz="1000" u="none" strike="noStrike" dirty="0" err="1">
                <a:effectLst/>
                <a:latin typeface="Georgia"/>
                <a:cs typeface="Poppins"/>
              </a:rPr>
              <a:t>teknoloji</a:t>
            </a:r>
            <a:r>
              <a:rPr lang="en-US" sz="1000" u="none" strike="noStrike" dirty="0">
                <a:effectLst/>
                <a:latin typeface="Georgia"/>
                <a:cs typeface="Poppins"/>
              </a:rPr>
              <a:t>/B2B </a:t>
            </a:r>
            <a:r>
              <a:rPr lang="en-US" sz="1000" u="none" strike="noStrike" dirty="0" err="1">
                <a:effectLst/>
                <a:latin typeface="Georgia"/>
                <a:cs typeface="Poppins"/>
              </a:rPr>
              <a:t>alanının</a:t>
            </a:r>
            <a:r>
              <a:rPr lang="en-US" sz="1000" u="none" strike="noStrike" dirty="0">
                <a:effectLst/>
                <a:latin typeface="Georgia"/>
                <a:cs typeface="Poppins"/>
              </a:rPr>
              <a:t> </a:t>
            </a:r>
            <a:r>
              <a:rPr lang="en-US" sz="1000" u="none" strike="noStrike" dirty="0" err="1">
                <a:effectLst/>
                <a:latin typeface="Georgia"/>
                <a:cs typeface="Poppins"/>
              </a:rPr>
              <a:t>toparlanmaya</a:t>
            </a:r>
            <a:r>
              <a:rPr lang="en-US" sz="1000" u="none" strike="noStrike" dirty="0">
                <a:effectLst/>
                <a:latin typeface="Georgia"/>
                <a:cs typeface="Poppins"/>
              </a:rPr>
              <a:t> </a:t>
            </a:r>
            <a:r>
              <a:rPr lang="en-US" sz="1000" u="none" strike="noStrike" dirty="0" err="1">
                <a:effectLst/>
                <a:latin typeface="Georgia"/>
                <a:cs typeface="Poppins"/>
              </a:rPr>
              <a:t>başladığı</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AI'nın</a:t>
            </a:r>
            <a:r>
              <a:rPr lang="en-US" sz="1000" u="none" strike="noStrike" dirty="0">
                <a:effectLst/>
                <a:latin typeface="Georgia"/>
                <a:cs typeface="Poppins"/>
              </a:rPr>
              <a:t> </a:t>
            </a:r>
            <a:r>
              <a:rPr lang="en-US" sz="1000" u="none" strike="noStrike" dirty="0" err="1">
                <a:effectLst/>
                <a:latin typeface="Georgia"/>
                <a:cs typeface="Poppins"/>
              </a:rPr>
              <a:t>ekonomik</a:t>
            </a:r>
            <a:r>
              <a:rPr lang="en-US" sz="1000" u="none" strike="noStrike" dirty="0">
                <a:effectLst/>
                <a:latin typeface="Georgia"/>
                <a:cs typeface="Poppins"/>
              </a:rPr>
              <a:t> </a:t>
            </a:r>
            <a:r>
              <a:rPr lang="en-US" sz="1000" u="none" strike="noStrike" dirty="0" err="1">
                <a:effectLst/>
                <a:latin typeface="Georgia"/>
                <a:cs typeface="Poppins"/>
              </a:rPr>
              <a:t>etkisinden</a:t>
            </a:r>
            <a:r>
              <a:rPr lang="en-US" sz="1000" u="none" strike="noStrike" dirty="0">
                <a:effectLst/>
                <a:latin typeface="Georgia"/>
                <a:cs typeface="Poppins"/>
              </a:rPr>
              <a:t> yeni </a:t>
            </a:r>
            <a:r>
              <a:rPr lang="en-US" sz="1000" u="none" strike="noStrike" dirty="0" err="1">
                <a:effectLst/>
                <a:latin typeface="Georgia"/>
                <a:cs typeface="Poppins"/>
              </a:rPr>
              <a:t>şirketler</a:t>
            </a:r>
            <a:r>
              <a:rPr lang="en-US" sz="1000" u="none" strike="noStrike" dirty="0">
                <a:effectLst/>
                <a:latin typeface="Georgia"/>
                <a:cs typeface="Poppins"/>
              </a:rPr>
              <a:t>, yeni </a:t>
            </a:r>
            <a:r>
              <a:rPr lang="en-US" sz="1000" u="none" strike="noStrike" dirty="0" err="1">
                <a:effectLst/>
                <a:latin typeface="Georgia"/>
                <a:cs typeface="Poppins"/>
              </a:rPr>
              <a:t>bilgisayarlar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yeni </a:t>
            </a:r>
            <a:r>
              <a:rPr lang="en-US" sz="1000" u="none" strike="noStrike" dirty="0" err="1">
                <a:effectLst/>
                <a:latin typeface="Georgia"/>
                <a:cs typeface="Poppins"/>
              </a:rPr>
              <a:t>kurumsal</a:t>
            </a:r>
            <a:r>
              <a:rPr lang="en-US" sz="1000" u="none" strike="noStrike" dirty="0">
                <a:effectLst/>
                <a:latin typeface="Georgia"/>
                <a:cs typeface="Poppins"/>
              </a:rPr>
              <a:t> </a:t>
            </a:r>
            <a:r>
              <a:rPr lang="en-US" sz="1000" u="none" strike="noStrike" dirty="0" err="1">
                <a:effectLst/>
                <a:latin typeface="Georgia"/>
                <a:cs typeface="Poppins"/>
              </a:rPr>
              <a:t>ürünler</a:t>
            </a:r>
            <a:r>
              <a:rPr lang="en-US" sz="1000" u="none" strike="noStrike" dirty="0">
                <a:effectLst/>
                <a:latin typeface="Georgia"/>
                <a:cs typeface="Poppins"/>
              </a:rPr>
              <a:t> </a:t>
            </a:r>
            <a:r>
              <a:rPr lang="en-US" sz="1000" u="none" strike="noStrike" dirty="0" err="1">
                <a:effectLst/>
                <a:latin typeface="Georgia"/>
                <a:cs typeface="Poppins"/>
              </a:rPr>
              <a:t>ile</a:t>
            </a:r>
            <a:r>
              <a:rPr lang="en-US" sz="1000" u="none" strike="noStrike" dirty="0">
                <a:effectLst/>
                <a:latin typeface="Georgia"/>
                <a:cs typeface="Poppins"/>
              </a:rPr>
              <a:t> </a:t>
            </a:r>
            <a:r>
              <a:rPr lang="en-US" sz="1000" u="none" strike="noStrike" dirty="0" err="1">
                <a:effectLst/>
                <a:latin typeface="Georgia"/>
                <a:cs typeface="Poppins"/>
              </a:rPr>
              <a:t>faydalandığı</a:t>
            </a:r>
            <a:r>
              <a:rPr lang="en-US" sz="1000" u="none" strike="noStrike" dirty="0">
                <a:effectLst/>
                <a:latin typeface="Georgia"/>
                <a:cs typeface="Poppins"/>
              </a:rPr>
              <a:t> ilk </a:t>
            </a:r>
            <a:r>
              <a:rPr lang="en-US" sz="1000" u="none" strike="noStrike" dirty="0" err="1">
                <a:effectLst/>
                <a:latin typeface="Georgia"/>
                <a:cs typeface="Poppins"/>
              </a:rPr>
              <a:t>pozitif</a:t>
            </a:r>
            <a:r>
              <a:rPr lang="en-US" sz="1000" u="none" strike="noStrike" dirty="0">
                <a:effectLst/>
                <a:latin typeface="Georgia"/>
                <a:cs typeface="Poppins"/>
              </a:rPr>
              <a:t> </a:t>
            </a:r>
            <a:r>
              <a:rPr lang="en-US" sz="1000" u="none" strike="noStrike" dirty="0" err="1">
                <a:effectLst/>
                <a:latin typeface="Georgia"/>
                <a:cs typeface="Poppins"/>
              </a:rPr>
              <a:t>satış</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pazarlama</a:t>
            </a:r>
            <a:r>
              <a:rPr lang="en-US" sz="1000" u="none" strike="noStrike" dirty="0">
                <a:effectLst/>
                <a:latin typeface="Georgia"/>
                <a:cs typeface="Poppins"/>
              </a:rPr>
              <a:t> </a:t>
            </a:r>
            <a:r>
              <a:rPr lang="en-US" sz="1000" u="none" strike="noStrike" dirty="0" err="1">
                <a:effectLst/>
                <a:latin typeface="Georgia"/>
                <a:cs typeface="Poppins"/>
              </a:rPr>
              <a:t>büyümesinin</a:t>
            </a:r>
            <a:r>
              <a:rPr lang="en-US" sz="1000" u="none" strike="noStrike" dirty="0">
                <a:effectLst/>
                <a:latin typeface="Georgia"/>
                <a:cs typeface="Poppins"/>
              </a:rPr>
              <a:t> </a:t>
            </a:r>
            <a:r>
              <a:rPr lang="en-US" sz="1000" u="none" strike="noStrike" dirty="0" err="1">
                <a:effectLst/>
                <a:latin typeface="Georgia"/>
                <a:cs typeface="Poppins"/>
              </a:rPr>
              <a:t>görüldüğü</a:t>
            </a:r>
            <a:r>
              <a:rPr lang="en-US" sz="1000" u="none" strike="noStrike" dirty="0">
                <a:effectLst/>
                <a:latin typeface="Georgia"/>
                <a:cs typeface="Poppins"/>
              </a:rPr>
              <a:t> </a:t>
            </a:r>
            <a:r>
              <a:rPr lang="en-US" sz="1000" u="none" strike="noStrike" dirty="0" err="1">
                <a:effectLst/>
                <a:latin typeface="Georgia"/>
                <a:cs typeface="Poppins"/>
              </a:rPr>
              <a:t>çeyrek</a:t>
            </a:r>
            <a:r>
              <a:rPr lang="en-US" sz="1000" u="none" strike="noStrike" dirty="0">
                <a:effectLst/>
                <a:latin typeface="Georgia"/>
                <a:cs typeface="Poppins"/>
              </a:rPr>
              <a:t> </a:t>
            </a:r>
            <a:r>
              <a:rPr lang="en-US" sz="1000" u="none" strike="noStrike" dirty="0" err="1">
                <a:effectLst/>
                <a:latin typeface="Georgia"/>
                <a:cs typeface="Poppins"/>
              </a:rPr>
              <a:t>oldu</a:t>
            </a:r>
            <a:r>
              <a:rPr lang="en-US" sz="1000" u="none" strike="noStrike" dirty="0">
                <a:effectLst/>
                <a:latin typeface="Georgia"/>
                <a:cs typeface="Poppins"/>
              </a:rPr>
              <a:t>.</a:t>
            </a:r>
            <a:endParaRPr lang="en-US" sz="1000" u="none" strike="noStrike" dirty="0">
              <a:effectLst/>
              <a:highlight>
                <a:srgbClr val="FFFF00"/>
              </a:highlight>
              <a:latin typeface="Georgia"/>
              <a:cs typeface="Poppins"/>
            </a:endParaRPr>
          </a:p>
        </p:txBody>
      </p:sp>
      <p:sp>
        <p:nvSpPr>
          <p:cNvPr id="15" name="TextBox 14">
            <a:extLst>
              <a:ext uri="{FF2B5EF4-FFF2-40B4-BE49-F238E27FC236}">
                <a16:creationId xmlns:a16="http://schemas.microsoft.com/office/drawing/2014/main" id="{7B0990B6-2AD6-D6B1-518D-CC7AA225E398}"/>
              </a:ext>
            </a:extLst>
          </p:cNvPr>
          <p:cNvSpPr txBox="1"/>
          <p:nvPr/>
        </p:nvSpPr>
        <p:spPr>
          <a:xfrm>
            <a:off x="1056903" y="2319750"/>
            <a:ext cx="5759533" cy="236603"/>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en-US" sz="1000" b="1" u="none" strike="noStrike" kern="1200" cap="none" spc="0" normalizeH="0" baseline="0" noProof="0" dirty="0" err="1">
                <a:ln>
                  <a:noFill/>
                </a:ln>
                <a:solidFill>
                  <a:srgbClr val="092656"/>
                </a:solidFill>
                <a:effectLst/>
                <a:uLnTx/>
                <a:uFillTx/>
                <a:latin typeface="Poppins ExtraBold"/>
                <a:cs typeface="Poppins ExtraBold"/>
              </a:rPr>
              <a:t>Dijital</a:t>
            </a:r>
            <a:r>
              <a:rPr kumimoji="0" lang="en-US" sz="1000" b="1" u="none" strike="noStrike" kern="1200" cap="none" spc="0" normalizeH="0" baseline="0" noProof="0" dirty="0">
                <a:ln>
                  <a:noFill/>
                </a:ln>
                <a:solidFill>
                  <a:srgbClr val="092656"/>
                </a:solidFill>
                <a:effectLst/>
                <a:uLnTx/>
                <a:uFillTx/>
                <a:latin typeface="Poppins ExtraBold"/>
                <a:cs typeface="Poppins ExtraBold"/>
              </a:rPr>
              <a:t> </a:t>
            </a:r>
            <a:r>
              <a:rPr kumimoji="0" lang="en-US" sz="1000" b="1" u="none" strike="noStrike" kern="1200" cap="none" spc="0" normalizeH="0" baseline="0" noProof="0" dirty="0" err="1">
                <a:ln>
                  <a:noFill/>
                </a:ln>
                <a:solidFill>
                  <a:srgbClr val="092656"/>
                </a:solidFill>
                <a:effectLst/>
                <a:uLnTx/>
                <a:uFillTx/>
                <a:latin typeface="Poppins ExtraBold"/>
                <a:cs typeface="Poppins ExtraBold"/>
              </a:rPr>
              <a:t>Endemik</a:t>
            </a:r>
            <a:r>
              <a:rPr kumimoji="0" lang="en-US" sz="1000" b="1" u="none" strike="noStrike" kern="1200" cap="none" spc="0" normalizeH="0" baseline="0" noProof="0" dirty="0">
                <a:ln>
                  <a:noFill/>
                </a:ln>
                <a:solidFill>
                  <a:srgbClr val="092656"/>
                </a:solidFill>
                <a:effectLst/>
                <a:uLnTx/>
                <a:uFillTx/>
                <a:latin typeface="Poppins ExtraBold"/>
                <a:cs typeface="Poppins ExtraBold"/>
              </a:rPr>
              <a:t> </a:t>
            </a:r>
            <a:r>
              <a:rPr kumimoji="0" lang="en-US" sz="1000" b="1" u="none" strike="noStrike" kern="1200" cap="none" spc="0" normalizeH="0" baseline="0" noProof="0" dirty="0" err="1">
                <a:ln>
                  <a:noFill/>
                </a:ln>
                <a:solidFill>
                  <a:srgbClr val="092656"/>
                </a:solidFill>
                <a:effectLst/>
                <a:uLnTx/>
                <a:uFillTx/>
                <a:latin typeface="Poppins ExtraBold"/>
                <a:cs typeface="Poppins ExtraBold"/>
              </a:rPr>
              <a:t>Reklamverenler</a:t>
            </a:r>
            <a:endParaRPr kumimoji="0" lang="en-US" sz="1000" b="1" u="none" strike="noStrike" kern="1200" cap="none" spc="0" normalizeH="0" baseline="0" noProof="0" dirty="0">
              <a:ln>
                <a:noFill/>
              </a:ln>
              <a:solidFill>
                <a:srgbClr val="092656"/>
              </a:solidFill>
              <a:effectLst/>
              <a:uLnTx/>
              <a:uFillTx/>
              <a:latin typeface="Poppins ExtraBold"/>
              <a:cs typeface="Poppins ExtraBold"/>
            </a:endParaRPr>
          </a:p>
        </p:txBody>
      </p:sp>
      <p:pic>
        <p:nvPicPr>
          <p:cNvPr id="16" name="Google Shape;429;p65" descr="GroupM_SingleColor_Logo_Navy_RGB.png">
            <a:extLst>
              <a:ext uri="{FF2B5EF4-FFF2-40B4-BE49-F238E27FC236}">
                <a16:creationId xmlns:a16="http://schemas.microsoft.com/office/drawing/2014/main" id="{7EED6CFD-30D7-F826-7416-2F22B89D7F4C}"/>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6093607" y="2319953"/>
            <a:ext cx="524147" cy="149845"/>
          </a:xfrm>
          <a:prstGeom prst="rect">
            <a:avLst/>
          </a:prstGeom>
          <a:noFill/>
          <a:ln>
            <a:noFill/>
          </a:ln>
        </p:spPr>
      </p:pic>
      <p:sp>
        <p:nvSpPr>
          <p:cNvPr id="10" name="TextBox 9">
            <a:extLst>
              <a:ext uri="{FF2B5EF4-FFF2-40B4-BE49-F238E27FC236}">
                <a16:creationId xmlns:a16="http://schemas.microsoft.com/office/drawing/2014/main" id="{751FD54D-6D52-48B7-E0DE-E31DCB25C261}"/>
              </a:ext>
            </a:extLst>
          </p:cNvPr>
          <p:cNvSpPr txBox="1"/>
          <p:nvPr/>
        </p:nvSpPr>
        <p:spPr>
          <a:xfrm>
            <a:off x="1198605" y="2589112"/>
            <a:ext cx="5427826" cy="42704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rPr>
              <a:t>Segment </a:t>
            </a: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Bazında</a:t>
            </a:r>
            <a:r>
              <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rPr>
              <a:t> </a:t>
            </a: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Satış</a:t>
            </a:r>
            <a:r>
              <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rPr>
              <a:t> </a:t>
            </a: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ve</a:t>
            </a:r>
            <a:r>
              <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rPr>
              <a:t> </a:t>
            </a: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Pazarlama</a:t>
            </a:r>
            <a:r>
              <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rPr>
              <a:t> </a:t>
            </a: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Giderlerindeki</a:t>
            </a:r>
            <a:r>
              <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rPr>
              <a:t> </a:t>
            </a: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Artış</a:t>
            </a:r>
            <a:endPar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endParaRP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rPr>
              <a:t>(</a:t>
            </a: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Çin</a:t>
            </a:r>
            <a:r>
              <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rPr>
              <a:t> </a:t>
            </a: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merkezli</a:t>
            </a:r>
            <a:r>
              <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rPr>
              <a:t> </a:t>
            </a: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şirketler</a:t>
            </a:r>
            <a:r>
              <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rPr>
              <a:t> </a:t>
            </a:r>
            <a:r>
              <a:rPr kumimoji="0" lang="en-US" sz="1000" u="none" strike="noStrike" kern="1200" cap="none" spc="0" normalizeH="0" baseline="0" noProof="0" dirty="0" err="1">
                <a:ln>
                  <a:noFill/>
                </a:ln>
                <a:solidFill>
                  <a:srgbClr val="092656"/>
                </a:solidFill>
                <a:effectLst/>
                <a:uLnTx/>
                <a:uFillTx/>
                <a:latin typeface="Poppins" pitchFamily="2" charset="77"/>
                <a:cs typeface="Poppins" pitchFamily="2" charset="77"/>
              </a:rPr>
              <a:t>hariç</a:t>
            </a:r>
            <a:r>
              <a:rPr kumimoji="0" lang="en-US" sz="1000" u="none" strike="noStrike" kern="1200" cap="none" spc="0" normalizeH="0" baseline="0" noProof="0" dirty="0">
                <a:ln>
                  <a:noFill/>
                </a:ln>
                <a:solidFill>
                  <a:srgbClr val="092656"/>
                </a:solidFill>
                <a:effectLst/>
                <a:uLnTx/>
                <a:uFillTx/>
                <a:latin typeface="Poppins" pitchFamily="2" charset="77"/>
                <a:cs typeface="Poppins" pitchFamily="2" charset="77"/>
              </a:rPr>
              <a:t>)</a:t>
            </a:r>
          </a:p>
        </p:txBody>
      </p:sp>
      <p:sp>
        <p:nvSpPr>
          <p:cNvPr id="12" name="TextBox 11">
            <a:extLst>
              <a:ext uri="{FF2B5EF4-FFF2-40B4-BE49-F238E27FC236}">
                <a16:creationId xmlns:a16="http://schemas.microsoft.com/office/drawing/2014/main" id="{8BDE07C6-5E19-76DA-EF17-25C64AE5C500}"/>
              </a:ext>
            </a:extLst>
          </p:cNvPr>
          <p:cNvSpPr txBox="1"/>
          <p:nvPr/>
        </p:nvSpPr>
        <p:spPr>
          <a:xfrm>
            <a:off x="1032138" y="6223347"/>
            <a:ext cx="2085278" cy="193707"/>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GroupM </a:t>
            </a:r>
            <a:r>
              <a:rPr lang="en-US" sz="600" dirty="0" err="1">
                <a:solidFill>
                  <a:schemeClr val="bg1">
                    <a:lumMod val="75000"/>
                  </a:schemeClr>
                </a:solidFill>
                <a:latin typeface="Poppins"/>
                <a:cs typeface="Poppins"/>
              </a:rPr>
              <a:t>ve</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Şirket</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Başvuruları</a:t>
            </a:r>
            <a:endParaRPr lang="en-US" sz="600" dirty="0">
              <a:solidFill>
                <a:schemeClr val="bg1">
                  <a:lumMod val="75000"/>
                </a:schemeClr>
              </a:solidFill>
              <a:latin typeface="Poppins"/>
              <a:cs typeface="Poppins"/>
            </a:endParaRPr>
          </a:p>
        </p:txBody>
      </p:sp>
      <p:grpSp>
        <p:nvGrpSpPr>
          <p:cNvPr id="18" name="Group 17">
            <a:extLst>
              <a:ext uri="{FF2B5EF4-FFF2-40B4-BE49-F238E27FC236}">
                <a16:creationId xmlns:a16="http://schemas.microsoft.com/office/drawing/2014/main" id="{A408E9D1-1019-EFEC-08B3-B869B4EEA8B1}"/>
              </a:ext>
            </a:extLst>
          </p:cNvPr>
          <p:cNvGrpSpPr/>
          <p:nvPr/>
        </p:nvGrpSpPr>
        <p:grpSpPr>
          <a:xfrm>
            <a:off x="3977020" y="7034291"/>
            <a:ext cx="650162" cy="307867"/>
            <a:chOff x="6928345" y="5328350"/>
            <a:chExt cx="650162" cy="307867"/>
          </a:xfrm>
        </p:grpSpPr>
        <p:sp>
          <p:nvSpPr>
            <p:cNvPr id="19" name="Oval 18">
              <a:extLst>
                <a:ext uri="{FF2B5EF4-FFF2-40B4-BE49-F238E27FC236}">
                  <a16:creationId xmlns:a16="http://schemas.microsoft.com/office/drawing/2014/main" id="{15564D44-4459-ADD2-B347-6A9AA49E63F8}"/>
                </a:ext>
              </a:extLst>
            </p:cNvPr>
            <p:cNvSpPr/>
            <p:nvPr/>
          </p:nvSpPr>
          <p:spPr>
            <a:xfrm>
              <a:off x="692834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0" name="Oval 19">
              <a:extLst>
                <a:ext uri="{FF2B5EF4-FFF2-40B4-BE49-F238E27FC236}">
                  <a16:creationId xmlns:a16="http://schemas.microsoft.com/office/drawing/2014/main" id="{F28C94B6-87EA-D0CF-A2B7-98DC491C8ACC}"/>
                </a:ext>
              </a:extLst>
            </p:cNvPr>
            <p:cNvSpPr/>
            <p:nvPr/>
          </p:nvSpPr>
          <p:spPr>
            <a:xfrm>
              <a:off x="7270640"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13" name="TextBox 12">
            <a:extLst>
              <a:ext uri="{FF2B5EF4-FFF2-40B4-BE49-F238E27FC236}">
                <a16:creationId xmlns:a16="http://schemas.microsoft.com/office/drawing/2014/main" id="{DA62A9FB-1A33-77CD-8B75-41493541299D}"/>
              </a:ext>
            </a:extLst>
          </p:cNvPr>
          <p:cNvSpPr txBox="1"/>
          <p:nvPr/>
        </p:nvSpPr>
        <p:spPr>
          <a:xfrm>
            <a:off x="0" y="6255155"/>
            <a:ext cx="1026243" cy="2554545"/>
          </a:xfrm>
          <a:prstGeom prst="rect">
            <a:avLst/>
          </a:prstGeom>
          <a:noFill/>
        </p:spPr>
        <p:txBody>
          <a:bodyPr wrap="none" rtlCol="0">
            <a:spAutoFit/>
          </a:bodyPr>
          <a:lstStyle/>
          <a:p>
            <a:r>
              <a:rPr lang="en-US" sz="16000" dirty="0">
                <a:solidFill>
                  <a:schemeClr val="accent1">
                    <a:alpha val="7713"/>
                  </a:schemeClr>
                </a:solidFill>
              </a:rPr>
              <a:t>“</a:t>
            </a:r>
          </a:p>
        </p:txBody>
      </p:sp>
      <p:sp>
        <p:nvSpPr>
          <p:cNvPr id="22" name="TextBox 21">
            <a:extLst>
              <a:ext uri="{FF2B5EF4-FFF2-40B4-BE49-F238E27FC236}">
                <a16:creationId xmlns:a16="http://schemas.microsoft.com/office/drawing/2014/main" id="{94CC03DF-01BD-3738-E29D-E672976B55CA}"/>
              </a:ext>
            </a:extLst>
          </p:cNvPr>
          <p:cNvSpPr txBox="1"/>
          <p:nvPr/>
        </p:nvSpPr>
        <p:spPr>
          <a:xfrm>
            <a:off x="533871" y="9324752"/>
            <a:ext cx="3299655" cy="424475"/>
          </a:xfrm>
          <a:prstGeom prst="rect">
            <a:avLst/>
          </a:prstGeom>
          <a:noFill/>
        </p:spPr>
        <p:txBody>
          <a:bodyPr wrap="square" lIns="91440" tIns="45720" rIns="91440" bIns="45720" anchor="t">
            <a:spAutoFit/>
          </a:bodyPr>
          <a:lstStyle/>
          <a:p>
            <a:pPr marL="7620">
              <a:lnSpc>
                <a:spcPct val="110000"/>
              </a:lnSpc>
              <a:defRPr/>
            </a:pPr>
            <a:r>
              <a:rPr lang="en-US" sz="1000" b="1" u="none" strike="noStrike" dirty="0">
                <a:effectLst/>
                <a:latin typeface="Poppins" pitchFamily="2" charset="77"/>
                <a:cs typeface="Poppins" pitchFamily="2" charset="77"/>
              </a:rPr>
              <a:t>- Dara Khosrowshahi</a:t>
            </a:r>
            <a:r>
              <a:rPr lang="en-US" sz="1000" b="1" dirty="0">
                <a:latin typeface="Poppins" pitchFamily="2" charset="77"/>
                <a:cs typeface="Poppins" pitchFamily="2" charset="77"/>
              </a:rPr>
              <a:t>, </a:t>
            </a:r>
            <a:r>
              <a:rPr lang="en-US" sz="1000" b="1" u="none" strike="noStrike" dirty="0">
                <a:effectLst/>
                <a:latin typeface="Poppins" pitchFamily="2" charset="77"/>
                <a:cs typeface="Poppins" pitchFamily="2" charset="77"/>
              </a:rPr>
              <a:t>Uber CEO </a:t>
            </a:r>
            <a:br>
              <a:rPr lang="en-US" sz="1000" b="1" u="none" strike="noStrike" dirty="0">
                <a:effectLst/>
                <a:latin typeface="Poppins" pitchFamily="2" charset="77"/>
                <a:cs typeface="Poppins" pitchFamily="2" charset="77"/>
              </a:rPr>
            </a:br>
            <a:r>
              <a:rPr lang="en-US" sz="1000" u="none" strike="noStrike" dirty="0" err="1">
                <a:effectLst/>
                <a:latin typeface="Poppins" pitchFamily="2" charset="77"/>
                <a:cs typeface="Poppins" pitchFamily="2" charset="77"/>
              </a:rPr>
              <a:t>şirketin</a:t>
            </a:r>
            <a:r>
              <a:rPr lang="en-US" sz="1000" u="none" strike="noStrike" dirty="0">
                <a:effectLst/>
                <a:latin typeface="Poppins" pitchFamily="2" charset="77"/>
                <a:cs typeface="Poppins" pitchFamily="2" charset="77"/>
              </a:rPr>
              <a:t> </a:t>
            </a:r>
            <a:r>
              <a:rPr lang="en-US" sz="1000" u="none" strike="noStrike" dirty="0" err="1">
                <a:effectLst/>
                <a:latin typeface="Poppins" pitchFamily="2" charset="77"/>
                <a:cs typeface="Poppins" pitchFamily="2" charset="77"/>
              </a:rPr>
              <a:t>üçüncü</a:t>
            </a:r>
            <a:r>
              <a:rPr lang="en-US" sz="1000" u="none" strike="noStrike" dirty="0">
                <a:effectLst/>
                <a:latin typeface="Poppins" pitchFamily="2" charset="77"/>
                <a:cs typeface="Poppins" pitchFamily="2" charset="77"/>
              </a:rPr>
              <a:t> </a:t>
            </a:r>
            <a:r>
              <a:rPr lang="en-US" sz="1000" u="none" strike="noStrike" dirty="0" err="1">
                <a:effectLst/>
                <a:latin typeface="Poppins" pitchFamily="2" charset="77"/>
                <a:cs typeface="Poppins" pitchFamily="2" charset="77"/>
              </a:rPr>
              <a:t>çeyrek</a:t>
            </a:r>
            <a:r>
              <a:rPr lang="en-US" sz="1000" u="none" strike="noStrike" dirty="0">
                <a:effectLst/>
                <a:latin typeface="Poppins" pitchFamily="2" charset="77"/>
                <a:cs typeface="Poppins" pitchFamily="2" charset="77"/>
              </a:rPr>
              <a:t> </a:t>
            </a:r>
            <a:r>
              <a:rPr lang="en-US" sz="1000" u="none" strike="noStrike" dirty="0" err="1">
                <a:effectLst/>
                <a:latin typeface="Poppins" pitchFamily="2" charset="77"/>
                <a:cs typeface="Poppins" pitchFamily="2" charset="77"/>
              </a:rPr>
              <a:t>kazanç</a:t>
            </a:r>
            <a:r>
              <a:rPr lang="en-US" sz="1000" u="none" strike="noStrike" dirty="0">
                <a:effectLst/>
                <a:latin typeface="Poppins" pitchFamily="2" charset="77"/>
                <a:cs typeface="Poppins" pitchFamily="2" charset="77"/>
              </a:rPr>
              <a:t> </a:t>
            </a:r>
            <a:r>
              <a:rPr lang="en-US" sz="1000" u="none" strike="noStrike" dirty="0" err="1">
                <a:effectLst/>
                <a:latin typeface="Poppins" pitchFamily="2" charset="77"/>
                <a:cs typeface="Poppins" pitchFamily="2" charset="77"/>
              </a:rPr>
              <a:t>açıklamasında</a:t>
            </a:r>
            <a:endParaRPr lang="en-US" sz="800" dirty="0">
              <a:latin typeface="Poppins" pitchFamily="2" charset="77"/>
              <a:cs typeface="Poppins" pitchFamily="2" charset="77"/>
            </a:endParaRPr>
          </a:p>
        </p:txBody>
      </p:sp>
      <p:sp>
        <p:nvSpPr>
          <p:cNvPr id="21" name="Rectangle 20">
            <a:extLst>
              <a:ext uri="{FF2B5EF4-FFF2-40B4-BE49-F238E27FC236}">
                <a16:creationId xmlns:a16="http://schemas.microsoft.com/office/drawing/2014/main" id="{07CB62C8-D892-E5B9-892F-324C0A50AFB4}"/>
              </a:ext>
            </a:extLst>
          </p:cNvPr>
          <p:cNvSpPr/>
          <p:nvPr/>
        </p:nvSpPr>
        <p:spPr>
          <a:xfrm>
            <a:off x="836556" y="3377590"/>
            <a:ext cx="224245" cy="1907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BE1DBFD-A506-E7F9-0DEA-11EFCD2BFE2E}"/>
              </a:ext>
            </a:extLst>
          </p:cNvPr>
          <p:cNvSpPr txBox="1"/>
          <p:nvPr/>
        </p:nvSpPr>
        <p:spPr>
          <a:xfrm rot="16200000">
            <a:off x="-1287654" y="2826054"/>
            <a:ext cx="4456252" cy="276999"/>
          </a:xfrm>
          <a:prstGeom prst="rect">
            <a:avLst/>
          </a:prstGeom>
          <a:noFill/>
        </p:spPr>
        <p:txBody>
          <a:bodyPr wrap="square">
            <a:spAutoFit/>
          </a:bodyPr>
          <a:lstStyle/>
          <a:p>
            <a:r>
              <a:rPr lang="en-US" sz="1200" dirty="0" err="1">
                <a:latin typeface="Poppins" panose="00000500000000000000" pitchFamily="2" charset="0"/>
                <a:cs typeface="Poppins" panose="00000500000000000000" pitchFamily="2" charset="0"/>
              </a:rPr>
              <a:t>Yıldan</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Yıla</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Değişim</a:t>
            </a:r>
            <a:r>
              <a:rPr lang="en-US" sz="1200" dirty="0">
                <a:latin typeface="Poppins" panose="00000500000000000000" pitchFamily="2" charset="0"/>
                <a:cs typeface="Poppins" panose="00000500000000000000" pitchFamily="2" charset="0"/>
              </a:rPr>
              <a:t> (%)</a:t>
            </a:r>
          </a:p>
        </p:txBody>
      </p:sp>
    </p:spTree>
    <p:extLst>
      <p:ext uri="{BB962C8B-B14F-4D97-AF65-F5344CB8AC3E}">
        <p14:creationId xmlns:p14="http://schemas.microsoft.com/office/powerpoint/2010/main" val="613556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173A9C-DF2D-3089-AE2D-E2EFDF2EC9BC}"/>
            </a:ext>
          </a:extLst>
        </p:cNvPr>
        <p:cNvGrpSpPr/>
        <p:nvPr/>
      </p:nvGrpSpPr>
      <p:grpSpPr>
        <a:xfrm>
          <a:off x="0" y="0"/>
          <a:ext cx="0" cy="0"/>
          <a:chOff x="0" y="0"/>
          <a:chExt cx="0" cy="0"/>
        </a:xfrm>
      </p:grpSpPr>
      <p:sp>
        <p:nvSpPr>
          <p:cNvPr id="91" name="Oval 90">
            <a:extLst>
              <a:ext uri="{FF2B5EF4-FFF2-40B4-BE49-F238E27FC236}">
                <a16:creationId xmlns:a16="http://schemas.microsoft.com/office/drawing/2014/main" id="{E67BCAD6-3813-2AC4-0B5D-BD8E5E261A12}"/>
              </a:ext>
            </a:extLst>
          </p:cNvPr>
          <p:cNvSpPr/>
          <p:nvPr/>
        </p:nvSpPr>
        <p:spPr>
          <a:xfrm>
            <a:off x="495301" y="1627157"/>
            <a:ext cx="6812162" cy="6812162"/>
          </a:xfrm>
          <a:prstGeom prst="ellipse">
            <a:avLst/>
          </a:prstGeom>
          <a:solidFill>
            <a:schemeClr val="accent1">
              <a:alpha val="595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0" name="TextBox 29">
            <a:extLst>
              <a:ext uri="{FF2B5EF4-FFF2-40B4-BE49-F238E27FC236}">
                <a16:creationId xmlns:a16="http://schemas.microsoft.com/office/drawing/2014/main" id="{226F93B4-502C-133D-3227-08561893AA20}"/>
              </a:ext>
            </a:extLst>
          </p:cNvPr>
          <p:cNvSpPr txBox="1"/>
          <p:nvPr/>
        </p:nvSpPr>
        <p:spPr>
          <a:xfrm>
            <a:off x="9072748" y="604454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9" name="TextBox 8">
            <a:extLst>
              <a:ext uri="{FF2B5EF4-FFF2-40B4-BE49-F238E27FC236}">
                <a16:creationId xmlns:a16="http://schemas.microsoft.com/office/drawing/2014/main" id="{CC39CD9C-E488-7F18-653E-30F84F5D972D}"/>
              </a:ext>
            </a:extLst>
          </p:cNvPr>
          <p:cNvSpPr txBox="1"/>
          <p:nvPr/>
        </p:nvSpPr>
        <p:spPr>
          <a:xfrm>
            <a:off x="-957431" y="407714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25" name="Slide Number Placeholder 4">
            <a:extLst>
              <a:ext uri="{FF2B5EF4-FFF2-40B4-BE49-F238E27FC236}">
                <a16:creationId xmlns:a16="http://schemas.microsoft.com/office/drawing/2014/main" id="{94837773-36F0-B604-789E-B8FD214E0D67}"/>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FFFFFF">
                    <a:alpha val="19000"/>
                  </a:srgb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39</a:t>
            </a:fld>
            <a:endParaRPr kumimoji="0" lang="en-US" sz="700" b="0" i="0" u="none" strike="noStrike" kern="1200" cap="none" spc="0" normalizeH="0" baseline="0" noProof="0" dirty="0">
              <a:ln>
                <a:noFill/>
              </a:ln>
              <a:solidFill>
                <a:srgbClr val="FFFFFF">
                  <a:alpha val="19000"/>
                </a:srgbClr>
              </a:solidFill>
              <a:effectLst/>
              <a:uLnTx/>
              <a:uFillTx/>
              <a:latin typeface="Poppins" pitchFamily="2" charset="77"/>
              <a:cs typeface="Poppins" pitchFamily="2" charset="77"/>
              <a:sym typeface="Poppins"/>
            </a:endParaRPr>
          </a:p>
        </p:txBody>
      </p:sp>
      <p:pic>
        <p:nvPicPr>
          <p:cNvPr id="74" name="Picture 73" descr="A blue and black logo&#10;&#10;Description automatically generated">
            <a:extLst>
              <a:ext uri="{FF2B5EF4-FFF2-40B4-BE49-F238E27FC236}">
                <a16:creationId xmlns:a16="http://schemas.microsoft.com/office/drawing/2014/main" id="{C247A435-3CBA-1530-3E86-425D73303F9E}"/>
              </a:ext>
            </a:extLst>
          </p:cNvPr>
          <p:cNvPicPr>
            <a:picLocks noChangeAspect="1"/>
          </p:cNvPicPr>
          <p:nvPr/>
        </p:nvPicPr>
        <p:blipFill>
          <a:blip r:embed="rId3"/>
          <a:stretch>
            <a:fillRect/>
          </a:stretch>
        </p:blipFill>
        <p:spPr>
          <a:xfrm>
            <a:off x="6495752" y="331145"/>
            <a:ext cx="897270" cy="256160"/>
          </a:xfrm>
          <a:prstGeom prst="rect">
            <a:avLst/>
          </a:prstGeom>
        </p:spPr>
      </p:pic>
      <p:grpSp>
        <p:nvGrpSpPr>
          <p:cNvPr id="21" name="Group 20">
            <a:extLst>
              <a:ext uri="{FF2B5EF4-FFF2-40B4-BE49-F238E27FC236}">
                <a16:creationId xmlns:a16="http://schemas.microsoft.com/office/drawing/2014/main" id="{AC159084-D9F8-A3E2-0ED6-871D3791E9B7}"/>
              </a:ext>
            </a:extLst>
          </p:cNvPr>
          <p:cNvGrpSpPr/>
          <p:nvPr/>
        </p:nvGrpSpPr>
        <p:grpSpPr>
          <a:xfrm>
            <a:off x="6847677" y="4917003"/>
            <a:ext cx="471750" cy="4184806"/>
            <a:chOff x="1472335" y="3189472"/>
            <a:chExt cx="471750" cy="4184806"/>
          </a:xfrm>
        </p:grpSpPr>
        <p:grpSp>
          <p:nvGrpSpPr>
            <p:cNvPr id="22" name="Group 21">
              <a:extLst>
                <a:ext uri="{FF2B5EF4-FFF2-40B4-BE49-F238E27FC236}">
                  <a16:creationId xmlns:a16="http://schemas.microsoft.com/office/drawing/2014/main" id="{4C9AD637-4C04-D9BB-1848-46EAF4E1DE3C}"/>
                </a:ext>
              </a:extLst>
            </p:cNvPr>
            <p:cNvGrpSpPr/>
            <p:nvPr/>
          </p:nvGrpSpPr>
          <p:grpSpPr>
            <a:xfrm rot="16200000">
              <a:off x="659993" y="6090186"/>
              <a:ext cx="2096434" cy="471750"/>
              <a:chOff x="88616" y="8213726"/>
              <a:chExt cx="755712" cy="170255"/>
            </a:xfrm>
          </p:grpSpPr>
          <p:grpSp>
            <p:nvGrpSpPr>
              <p:cNvPr id="40" name="Group 39">
                <a:extLst>
                  <a:ext uri="{FF2B5EF4-FFF2-40B4-BE49-F238E27FC236}">
                    <a16:creationId xmlns:a16="http://schemas.microsoft.com/office/drawing/2014/main" id="{33C65A67-EF80-DFFD-85EC-926856A4FFAE}"/>
                  </a:ext>
                </a:extLst>
              </p:cNvPr>
              <p:cNvGrpSpPr/>
              <p:nvPr/>
            </p:nvGrpSpPr>
            <p:grpSpPr>
              <a:xfrm>
                <a:off x="88616" y="8213726"/>
                <a:ext cx="755712" cy="170255"/>
                <a:chOff x="88616" y="8157882"/>
                <a:chExt cx="755712" cy="226099"/>
              </a:xfrm>
            </p:grpSpPr>
            <p:cxnSp>
              <p:nvCxnSpPr>
                <p:cNvPr id="50" name="Straight Connector 49">
                  <a:extLst>
                    <a:ext uri="{FF2B5EF4-FFF2-40B4-BE49-F238E27FC236}">
                      <a16:creationId xmlns:a16="http://schemas.microsoft.com/office/drawing/2014/main" id="{E7AFDB99-E5FC-02A8-FF30-3D25F730828D}"/>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263D669-0317-0AEE-76AF-F9E55A273427}"/>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28D9510-9F1C-3A52-131A-CC79B5F357A6}"/>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E4B6622-EBAD-E7EF-020D-E7C8902FF88A}"/>
                  </a:ext>
                </a:extLst>
              </p:cNvPr>
              <p:cNvGrpSpPr/>
              <p:nvPr/>
            </p:nvGrpSpPr>
            <p:grpSpPr>
              <a:xfrm>
                <a:off x="173130" y="8308975"/>
                <a:ext cx="605163" cy="75006"/>
                <a:chOff x="173130" y="8289549"/>
                <a:chExt cx="605163" cy="94432"/>
              </a:xfrm>
            </p:grpSpPr>
            <p:cxnSp>
              <p:nvCxnSpPr>
                <p:cNvPr id="42" name="Straight Connector 41">
                  <a:extLst>
                    <a:ext uri="{FF2B5EF4-FFF2-40B4-BE49-F238E27FC236}">
                      <a16:creationId xmlns:a16="http://schemas.microsoft.com/office/drawing/2014/main" id="{F354D088-2C5F-3091-2F19-3A95A51B0716}"/>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0BB0D6-0222-09F1-FFF3-A6BAD27CD9AA}"/>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779357-BBE3-E06A-B382-926EBFD76BA9}"/>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D214697-8B39-0D0F-48CC-B5139742EB53}"/>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86B83FE-6421-B82C-1655-7D017B370026}"/>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F37D7E6-A33E-BA9D-AB1C-E501AACA5CF5}"/>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434D945-C382-9490-5A5C-663332670099}"/>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E95EE0C-03AD-026A-4738-920C36057EEA}"/>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F1F77CC7-3BBD-224B-4531-E02846831983}"/>
                </a:ext>
              </a:extLst>
            </p:cNvPr>
            <p:cNvGrpSpPr/>
            <p:nvPr/>
          </p:nvGrpSpPr>
          <p:grpSpPr>
            <a:xfrm rot="16200000">
              <a:off x="777219" y="3884588"/>
              <a:ext cx="1861982" cy="471750"/>
              <a:chOff x="173130" y="8213726"/>
              <a:chExt cx="671198" cy="170255"/>
            </a:xfrm>
          </p:grpSpPr>
          <p:grpSp>
            <p:nvGrpSpPr>
              <p:cNvPr id="24" name="Group 23">
                <a:extLst>
                  <a:ext uri="{FF2B5EF4-FFF2-40B4-BE49-F238E27FC236}">
                    <a16:creationId xmlns:a16="http://schemas.microsoft.com/office/drawing/2014/main" id="{B2BCFF69-42B6-C65C-947A-16F3C2603549}"/>
                  </a:ext>
                </a:extLst>
              </p:cNvPr>
              <p:cNvGrpSpPr/>
              <p:nvPr/>
            </p:nvGrpSpPr>
            <p:grpSpPr>
              <a:xfrm>
                <a:off x="466298" y="8213726"/>
                <a:ext cx="378030" cy="170255"/>
                <a:chOff x="466298" y="8157882"/>
                <a:chExt cx="378030" cy="226099"/>
              </a:xfrm>
            </p:grpSpPr>
            <p:cxnSp>
              <p:nvCxnSpPr>
                <p:cNvPr id="38" name="Straight Connector 37">
                  <a:extLst>
                    <a:ext uri="{FF2B5EF4-FFF2-40B4-BE49-F238E27FC236}">
                      <a16:creationId xmlns:a16="http://schemas.microsoft.com/office/drawing/2014/main" id="{C7094D70-1C9B-DCDF-5E56-11CDBEEDFB9C}"/>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3891759-F26F-C4C3-A48B-CD43248C81D7}"/>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A7E8A653-7B8E-7B4D-1E4E-4E79DE0D9017}"/>
                  </a:ext>
                </a:extLst>
              </p:cNvPr>
              <p:cNvGrpSpPr/>
              <p:nvPr/>
            </p:nvGrpSpPr>
            <p:grpSpPr>
              <a:xfrm>
                <a:off x="173130" y="8308975"/>
                <a:ext cx="605163" cy="75006"/>
                <a:chOff x="173130" y="8289549"/>
                <a:chExt cx="605163" cy="94432"/>
              </a:xfrm>
            </p:grpSpPr>
            <p:cxnSp>
              <p:nvCxnSpPr>
                <p:cNvPr id="27" name="Straight Connector 26">
                  <a:extLst>
                    <a:ext uri="{FF2B5EF4-FFF2-40B4-BE49-F238E27FC236}">
                      <a16:creationId xmlns:a16="http://schemas.microsoft.com/office/drawing/2014/main" id="{C464FD3A-5E1D-7ED5-3790-5BBA6787C6A5}"/>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645BEE7-F9BD-49A5-B7D8-171DDE9099E4}"/>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1C65DB-EEED-275C-E887-6029E4A80DAF}"/>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F5C800-6C38-B98C-3B25-A2AF7BD38124}"/>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E29ABE2-2543-43F5-EDC5-2F5F58D879A0}"/>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114AA9-FB9B-1D88-0D39-A47D26E54EF7}"/>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4D7034-9B03-06D3-A889-450D1B02DCF2}"/>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80381BC-1680-93EA-DAB9-D39E35920352}"/>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46" name="Group 145">
            <a:extLst>
              <a:ext uri="{FF2B5EF4-FFF2-40B4-BE49-F238E27FC236}">
                <a16:creationId xmlns:a16="http://schemas.microsoft.com/office/drawing/2014/main" id="{C37FBBC1-9822-37A6-D71C-0BDAD30C7FD4}"/>
              </a:ext>
            </a:extLst>
          </p:cNvPr>
          <p:cNvGrpSpPr/>
          <p:nvPr/>
        </p:nvGrpSpPr>
        <p:grpSpPr>
          <a:xfrm>
            <a:off x="5284632" y="1269333"/>
            <a:ext cx="1971574" cy="920268"/>
            <a:chOff x="2585193" y="867598"/>
            <a:chExt cx="1971574" cy="920268"/>
          </a:xfrm>
        </p:grpSpPr>
        <p:sp>
          <p:nvSpPr>
            <p:cNvPr id="98" name="Rectangle 97">
              <a:extLst>
                <a:ext uri="{FF2B5EF4-FFF2-40B4-BE49-F238E27FC236}">
                  <a16:creationId xmlns:a16="http://schemas.microsoft.com/office/drawing/2014/main" id="{84E3EBD2-E6D9-C96B-0E5E-242E1B6895D5}"/>
                </a:ext>
              </a:extLst>
            </p:cNvPr>
            <p:cNvSpPr/>
            <p:nvPr/>
          </p:nvSpPr>
          <p:spPr>
            <a:xfrm>
              <a:off x="2585193" y="867598"/>
              <a:ext cx="920268" cy="92026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8" name="TextBox 117">
              <a:extLst>
                <a:ext uri="{FF2B5EF4-FFF2-40B4-BE49-F238E27FC236}">
                  <a16:creationId xmlns:a16="http://schemas.microsoft.com/office/drawing/2014/main" id="{D69DCD21-2D6F-0638-B900-FE61F3D9EE6B}"/>
                </a:ext>
              </a:extLst>
            </p:cNvPr>
            <p:cNvSpPr txBox="1"/>
            <p:nvPr/>
          </p:nvSpPr>
          <p:spPr>
            <a:xfrm>
              <a:off x="2650721" y="1118684"/>
              <a:ext cx="832926" cy="492443"/>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noProof="0" dirty="0">
                  <a:ln>
                    <a:noFill/>
                  </a:ln>
                  <a:solidFill>
                    <a:srgbClr val="092656"/>
                  </a:solidFill>
                  <a:effectLst/>
                  <a:uLnTx/>
                  <a:uFillTx/>
                  <a:latin typeface="Poppins Light" pitchFamily="2" charset="77"/>
                  <a:ea typeface="+mn-ea"/>
                  <a:cs typeface="Poppins Light" pitchFamily="2" charset="77"/>
                </a:rPr>
                <a:t>Rt</a:t>
              </a:r>
            </a:p>
          </p:txBody>
        </p:sp>
        <p:grpSp>
          <p:nvGrpSpPr>
            <p:cNvPr id="142" name="Group 141">
              <a:extLst>
                <a:ext uri="{FF2B5EF4-FFF2-40B4-BE49-F238E27FC236}">
                  <a16:creationId xmlns:a16="http://schemas.microsoft.com/office/drawing/2014/main" id="{41A0A2D0-1E15-F043-1408-54A609471127}"/>
                </a:ext>
              </a:extLst>
            </p:cNvPr>
            <p:cNvGrpSpPr/>
            <p:nvPr/>
          </p:nvGrpSpPr>
          <p:grpSpPr>
            <a:xfrm>
              <a:off x="3548048" y="1291223"/>
              <a:ext cx="1008719" cy="458950"/>
              <a:chOff x="3548048" y="1291223"/>
              <a:chExt cx="1008719" cy="458950"/>
            </a:xfrm>
          </p:grpSpPr>
          <p:sp>
            <p:nvSpPr>
              <p:cNvPr id="132" name="TextBox 131">
                <a:extLst>
                  <a:ext uri="{FF2B5EF4-FFF2-40B4-BE49-F238E27FC236}">
                    <a16:creationId xmlns:a16="http://schemas.microsoft.com/office/drawing/2014/main" id="{0CB1AA9A-CC62-A0AE-0CBC-78E0AD854C32}"/>
                  </a:ext>
                </a:extLst>
              </p:cNvPr>
              <p:cNvSpPr txBox="1"/>
              <p:nvPr/>
            </p:nvSpPr>
            <p:spPr>
              <a:xfrm>
                <a:off x="3928103" y="1291223"/>
                <a:ext cx="628664" cy="307777"/>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Sembolü</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4" name="Straight Arrow Connector 133">
                <a:extLst>
                  <a:ext uri="{FF2B5EF4-FFF2-40B4-BE49-F238E27FC236}">
                    <a16:creationId xmlns:a16="http://schemas.microsoft.com/office/drawing/2014/main" id="{A889CA5D-DDAD-1FD0-787E-13E64ECCBA86}"/>
                  </a:ext>
                </a:extLst>
              </p:cNvPr>
              <p:cNvCxnSpPr>
                <a:cxnSpLocks/>
              </p:cNvCxnSpPr>
              <p:nvPr/>
            </p:nvCxnSpPr>
            <p:spPr>
              <a:xfrm flipH="1">
                <a:off x="3550582" y="1387308"/>
                <a:ext cx="344647"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460DFF0A-1C40-6219-415A-133A5413CB8A}"/>
                  </a:ext>
                </a:extLst>
              </p:cNvPr>
              <p:cNvSpPr txBox="1"/>
              <p:nvPr/>
            </p:nvSpPr>
            <p:spPr>
              <a:xfrm>
                <a:off x="3928103" y="1550118"/>
                <a:ext cx="559839"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Adı</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9" name="Straight Arrow Connector 138">
                <a:extLst>
                  <a:ext uri="{FF2B5EF4-FFF2-40B4-BE49-F238E27FC236}">
                    <a16:creationId xmlns:a16="http://schemas.microsoft.com/office/drawing/2014/main" id="{194484F3-BBDD-AB55-8BDA-36AD7C6E4C8C}"/>
                  </a:ext>
                </a:extLst>
              </p:cNvPr>
              <p:cNvCxnSpPr>
                <a:cxnSpLocks/>
              </p:cNvCxnSpPr>
              <p:nvPr/>
            </p:nvCxnSpPr>
            <p:spPr>
              <a:xfrm flipH="1">
                <a:off x="3548048" y="1642583"/>
                <a:ext cx="345042"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DFD8A4D7-6EE9-FE18-EFDC-A1FDA642FA26}"/>
                </a:ext>
              </a:extLst>
            </p:cNvPr>
            <p:cNvSpPr txBox="1"/>
            <p:nvPr/>
          </p:nvSpPr>
          <p:spPr>
            <a:xfrm>
              <a:off x="2675062" y="1536268"/>
              <a:ext cx="758001" cy="215444"/>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err="1">
                  <a:ln>
                    <a:noFill/>
                  </a:ln>
                  <a:solidFill>
                    <a:srgbClr val="092656"/>
                  </a:solidFill>
                  <a:effectLst/>
                  <a:uLnTx/>
                  <a:uFillTx/>
                  <a:latin typeface="Poppins" pitchFamily="2" charset="77"/>
                  <a:cs typeface="Poppins" pitchFamily="2" charset="77"/>
                </a:rPr>
                <a:t>Perakendeciler</a:t>
              </a:r>
              <a:endParaRPr kumimoji="0" lang="en-US" sz="800" u="none" strike="noStrike" kern="1200" cap="none" spc="0" normalizeH="0" baseline="30000" noProof="0" dirty="0">
                <a:ln>
                  <a:noFill/>
                </a:ln>
                <a:solidFill>
                  <a:srgbClr val="092656"/>
                </a:solidFill>
                <a:effectLst/>
                <a:uLnTx/>
                <a:uFillTx/>
                <a:latin typeface="Poppins" pitchFamily="2" charset="77"/>
                <a:cs typeface="Poppins" pitchFamily="2" charset="77"/>
              </a:endParaRPr>
            </a:p>
          </p:txBody>
        </p:sp>
      </p:grpSp>
      <p:grpSp>
        <p:nvGrpSpPr>
          <p:cNvPr id="4" name="Group 3">
            <a:extLst>
              <a:ext uri="{FF2B5EF4-FFF2-40B4-BE49-F238E27FC236}">
                <a16:creationId xmlns:a16="http://schemas.microsoft.com/office/drawing/2014/main" id="{85B40009-5718-826C-486A-E628D5C64755}"/>
              </a:ext>
            </a:extLst>
          </p:cNvPr>
          <p:cNvGrpSpPr/>
          <p:nvPr/>
        </p:nvGrpSpPr>
        <p:grpSpPr>
          <a:xfrm>
            <a:off x="6853473" y="9317238"/>
            <a:ext cx="473767" cy="474462"/>
            <a:chOff x="8094113" y="5776238"/>
            <a:chExt cx="3738441" cy="3743928"/>
          </a:xfrm>
        </p:grpSpPr>
        <p:sp>
          <p:nvSpPr>
            <p:cNvPr id="7" name="Freeform 6">
              <a:extLst>
                <a:ext uri="{FF2B5EF4-FFF2-40B4-BE49-F238E27FC236}">
                  <a16:creationId xmlns:a16="http://schemas.microsoft.com/office/drawing/2014/main" id="{2F353DC3-1895-7B0E-7D09-0CABA1EC1696}"/>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8" name="Freeform 7">
              <a:extLst>
                <a:ext uri="{FF2B5EF4-FFF2-40B4-BE49-F238E27FC236}">
                  <a16:creationId xmlns:a16="http://schemas.microsoft.com/office/drawing/2014/main" id="{3FE41D34-17EB-9CDC-1DC9-56F0253A8D71}"/>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0" name="Freeform 9">
              <a:extLst>
                <a:ext uri="{FF2B5EF4-FFF2-40B4-BE49-F238E27FC236}">
                  <a16:creationId xmlns:a16="http://schemas.microsoft.com/office/drawing/2014/main" id="{01FE91A7-8FE1-6858-A815-FF5084A70C87}"/>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1" name="Freeform 10">
              <a:extLst>
                <a:ext uri="{FF2B5EF4-FFF2-40B4-BE49-F238E27FC236}">
                  <a16:creationId xmlns:a16="http://schemas.microsoft.com/office/drawing/2014/main" id="{D3B5738E-E17E-14C8-731C-EF3587F167F1}"/>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grpSp>
      <p:grpSp>
        <p:nvGrpSpPr>
          <p:cNvPr id="12" name="Group 11">
            <a:extLst>
              <a:ext uri="{FF2B5EF4-FFF2-40B4-BE49-F238E27FC236}">
                <a16:creationId xmlns:a16="http://schemas.microsoft.com/office/drawing/2014/main" id="{484C8A11-4DCB-F10D-1E47-9E19BDB0D3C2}"/>
              </a:ext>
            </a:extLst>
          </p:cNvPr>
          <p:cNvGrpSpPr/>
          <p:nvPr/>
        </p:nvGrpSpPr>
        <p:grpSpPr>
          <a:xfrm>
            <a:off x="1577022" y="2721163"/>
            <a:ext cx="4629644" cy="4616074"/>
            <a:chOff x="625350" y="1428466"/>
            <a:chExt cx="4629644" cy="4616074"/>
          </a:xfrm>
        </p:grpSpPr>
        <p:grpSp>
          <p:nvGrpSpPr>
            <p:cNvPr id="13" name="Group 12">
              <a:extLst>
                <a:ext uri="{FF2B5EF4-FFF2-40B4-BE49-F238E27FC236}">
                  <a16:creationId xmlns:a16="http://schemas.microsoft.com/office/drawing/2014/main" id="{00345FEB-8A80-6FAA-B730-0916BD60996B}"/>
                </a:ext>
              </a:extLst>
            </p:cNvPr>
            <p:cNvGrpSpPr/>
            <p:nvPr/>
          </p:nvGrpSpPr>
          <p:grpSpPr>
            <a:xfrm>
              <a:off x="627632" y="1428466"/>
              <a:ext cx="4627362" cy="4616074"/>
              <a:chOff x="1136193" y="1004490"/>
              <a:chExt cx="6205623" cy="6190488"/>
            </a:xfrm>
          </p:grpSpPr>
          <p:sp>
            <p:nvSpPr>
              <p:cNvPr id="15" name="Rectangle 14">
                <a:extLst>
                  <a:ext uri="{FF2B5EF4-FFF2-40B4-BE49-F238E27FC236}">
                    <a16:creationId xmlns:a16="http://schemas.microsoft.com/office/drawing/2014/main" id="{A6313529-6BF7-89A0-3E6E-367DCF12EBE0}"/>
                  </a:ext>
                </a:extLst>
              </p:cNvPr>
              <p:cNvSpPr/>
              <p:nvPr/>
            </p:nvSpPr>
            <p:spPr>
              <a:xfrm>
                <a:off x="1136193" y="1004490"/>
                <a:ext cx="6190488" cy="6190488"/>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TextBox 15">
                <a:extLst>
                  <a:ext uri="{FF2B5EF4-FFF2-40B4-BE49-F238E27FC236}">
                    <a16:creationId xmlns:a16="http://schemas.microsoft.com/office/drawing/2014/main" id="{0D39006B-2785-B5FD-7B2A-BD7E20F0FD4E}"/>
                  </a:ext>
                </a:extLst>
              </p:cNvPr>
              <p:cNvSpPr txBox="1"/>
              <p:nvPr/>
            </p:nvSpPr>
            <p:spPr>
              <a:xfrm>
                <a:off x="1300193" y="2115545"/>
                <a:ext cx="6041623" cy="4251331"/>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0" b="0" i="0" u="none" strike="noStrike" kern="1200" cap="none" spc="-300" normalizeH="0" baseline="0" noProof="0" dirty="0">
                    <a:ln>
                      <a:noFill/>
                    </a:ln>
                    <a:effectLst/>
                    <a:uLnTx/>
                    <a:uFillTx/>
                    <a:latin typeface="Poppins Light" pitchFamily="2" charset="77"/>
                    <a:ea typeface="+mn-ea"/>
                    <a:cs typeface="Poppins Light" pitchFamily="2" charset="77"/>
                  </a:rPr>
                  <a:t>Rt</a:t>
                </a:r>
              </a:p>
            </p:txBody>
          </p:sp>
          <p:sp>
            <p:nvSpPr>
              <p:cNvPr id="17" name="TextBox 16">
                <a:extLst>
                  <a:ext uri="{FF2B5EF4-FFF2-40B4-BE49-F238E27FC236}">
                    <a16:creationId xmlns:a16="http://schemas.microsoft.com/office/drawing/2014/main" id="{1D2A6221-002F-6F1C-9D59-89B10C3A3D43}"/>
                  </a:ext>
                </a:extLst>
              </p:cNvPr>
              <p:cNvSpPr txBox="1"/>
              <p:nvPr/>
            </p:nvSpPr>
            <p:spPr>
              <a:xfrm>
                <a:off x="1500712" y="5594712"/>
                <a:ext cx="5474217" cy="949326"/>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err="1">
                    <a:ln>
                      <a:noFill/>
                    </a:ln>
                    <a:effectLst/>
                    <a:uLnTx/>
                    <a:uFillTx/>
                    <a:latin typeface="Poppins Light" pitchFamily="2" charset="77"/>
                    <a:ea typeface="+mn-ea"/>
                    <a:cs typeface="Poppins Light" pitchFamily="2" charset="77"/>
                  </a:rPr>
                  <a:t>Perakendeciler</a:t>
                </a:r>
                <a:endParaRPr kumimoji="0" lang="en-US" sz="4000" b="0" i="0" u="none" strike="noStrike" kern="1200" cap="none" spc="0" normalizeH="0" baseline="0" noProof="0" dirty="0">
                  <a:ln>
                    <a:noFill/>
                  </a:ln>
                  <a:effectLst/>
                  <a:uLnTx/>
                  <a:uFillTx/>
                  <a:latin typeface="Poppins Light" pitchFamily="2" charset="77"/>
                  <a:ea typeface="+mn-ea"/>
                  <a:cs typeface="Poppins Light" pitchFamily="2" charset="77"/>
                </a:endParaRPr>
              </a:p>
            </p:txBody>
          </p:sp>
          <p:sp>
            <p:nvSpPr>
              <p:cNvPr id="18" name="TextBox 17">
                <a:extLst>
                  <a:ext uri="{FF2B5EF4-FFF2-40B4-BE49-F238E27FC236}">
                    <a16:creationId xmlns:a16="http://schemas.microsoft.com/office/drawing/2014/main" id="{4B970115-BEB0-42C9-AFB2-D1B0BF1C63C4}"/>
                  </a:ext>
                </a:extLst>
              </p:cNvPr>
              <p:cNvSpPr txBox="1"/>
              <p:nvPr/>
            </p:nvSpPr>
            <p:spPr>
              <a:xfrm>
                <a:off x="1496947" y="1392042"/>
                <a:ext cx="2732958" cy="1238252"/>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6600" b="0" i="0" u="none" strike="noStrike" kern="1200" cap="none" spc="-150" normalizeH="0" baseline="0" noProof="0" dirty="0">
                    <a:ln>
                      <a:noFill/>
                    </a:ln>
                    <a:effectLst/>
                    <a:uLnTx/>
                    <a:uFillTx/>
                    <a:latin typeface="Poppins Light" pitchFamily="2" charset="77"/>
                    <a:ea typeface="+mn-ea"/>
                    <a:cs typeface="Poppins Light" pitchFamily="2" charset="77"/>
                  </a:rPr>
                  <a:t>0.8</a:t>
                </a:r>
                <a:r>
                  <a:rPr kumimoji="0" lang="en-US" sz="6600" b="0" i="0" u="none" strike="noStrike" kern="1200" cap="none" spc="-150" normalizeH="0" baseline="30000" noProof="0" dirty="0">
                    <a:ln>
                      <a:noFill/>
                    </a:ln>
                    <a:effectLst/>
                    <a:uLnTx/>
                    <a:uFillTx/>
                    <a:latin typeface="Poppins Light" pitchFamily="2" charset="77"/>
                    <a:ea typeface="+mn-ea"/>
                    <a:cs typeface="Poppins Light" pitchFamily="2" charset="77"/>
                  </a:rPr>
                  <a:t>%</a:t>
                </a:r>
              </a:p>
            </p:txBody>
          </p:sp>
        </p:grpSp>
        <p:sp>
          <p:nvSpPr>
            <p:cNvPr id="14" name="Rectangle 13">
              <a:extLst>
                <a:ext uri="{FF2B5EF4-FFF2-40B4-BE49-F238E27FC236}">
                  <a16:creationId xmlns:a16="http://schemas.microsoft.com/office/drawing/2014/main" id="{87965730-6E02-8FB9-3628-979180245571}"/>
                </a:ext>
              </a:extLst>
            </p:cNvPr>
            <p:cNvSpPr/>
            <p:nvPr/>
          </p:nvSpPr>
          <p:spPr>
            <a:xfrm>
              <a:off x="625350" y="5865827"/>
              <a:ext cx="4616074" cy="178713"/>
            </a:xfrm>
            <a:prstGeom prst="rect">
              <a:avLst/>
            </a:prstGeom>
            <a:solidFill>
              <a:schemeClr val="tx1"/>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cxnSp>
        <p:nvCxnSpPr>
          <p:cNvPr id="60" name="Straight Connector 59">
            <a:extLst>
              <a:ext uri="{FF2B5EF4-FFF2-40B4-BE49-F238E27FC236}">
                <a16:creationId xmlns:a16="http://schemas.microsoft.com/office/drawing/2014/main" id="{90C87DD8-1E2F-4380-FD58-5532F9A245C4}"/>
              </a:ext>
            </a:extLst>
          </p:cNvPr>
          <p:cNvCxnSpPr>
            <a:cxnSpLocks/>
          </p:cNvCxnSpPr>
          <p:nvPr/>
        </p:nvCxnSpPr>
        <p:spPr>
          <a:xfrm>
            <a:off x="0" y="490497"/>
            <a:ext cx="557380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Slide Number Placeholder 5">
            <a:extLst>
              <a:ext uri="{FF2B5EF4-FFF2-40B4-BE49-F238E27FC236}">
                <a16:creationId xmlns:a16="http://schemas.microsoft.com/office/drawing/2014/main" id="{A5B8A69D-D43E-E1C8-ED32-B0121E8DFEDA}"/>
              </a:ext>
            </a:extLst>
          </p:cNvPr>
          <p:cNvSpPr txBox="1">
            <a:spLocks/>
          </p:cNvSpPr>
          <p:nvPr/>
        </p:nvSpPr>
        <p:spPr>
          <a:xfrm>
            <a:off x="495300" y="217189"/>
            <a:ext cx="5573806" cy="264115"/>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PERAKENDECİLER</a:t>
            </a:r>
            <a:endParaRPr lang="en-US" sz="600" b="1" spc="40" dirty="0">
              <a:solidFill>
                <a:schemeClr val="accent6"/>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2C7B948E-3F67-6E6E-888E-589BE964F0C3}"/>
              </a:ext>
            </a:extLst>
          </p:cNvPr>
          <p:cNvSpPr txBox="1"/>
          <p:nvPr/>
        </p:nvSpPr>
        <p:spPr>
          <a:xfrm>
            <a:off x="4453477" y="1319271"/>
            <a:ext cx="566177" cy="523220"/>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Reklam</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Harcamalarının</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Gelire</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Oranı</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28" name="Straight Arrow Connector 27">
            <a:extLst>
              <a:ext uri="{FF2B5EF4-FFF2-40B4-BE49-F238E27FC236}">
                <a16:creationId xmlns:a16="http://schemas.microsoft.com/office/drawing/2014/main" id="{2A0FAE2E-2E6B-8286-A1DA-A5578E0D8CB9}"/>
              </a:ext>
            </a:extLst>
          </p:cNvPr>
          <p:cNvCxnSpPr>
            <a:cxnSpLocks/>
          </p:cNvCxnSpPr>
          <p:nvPr/>
        </p:nvCxnSpPr>
        <p:spPr>
          <a:xfrm>
            <a:off x="4890782" y="1419698"/>
            <a:ext cx="345264"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26534EED-B7DF-EEBC-E6C6-9F4CB0FE9F8B}"/>
              </a:ext>
            </a:extLst>
          </p:cNvPr>
          <p:cNvSpPr txBox="1"/>
          <p:nvPr/>
        </p:nvSpPr>
        <p:spPr>
          <a:xfrm>
            <a:off x="5373263" y="1304287"/>
            <a:ext cx="486254" cy="307777"/>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400" dirty="0">
                <a:latin typeface="Poppins Light" pitchFamily="2" charset="77"/>
                <a:cs typeface="Poppins Light" pitchFamily="2" charset="77"/>
              </a:rPr>
              <a:t>0.8</a:t>
            </a:r>
            <a:r>
              <a:rPr kumimoji="0" lang="en-US" sz="1400" b="0" i="0" u="none" strike="noStrike" kern="1200" cap="none" normalizeH="0" baseline="30000" noProof="0" dirty="0">
                <a:ln>
                  <a:noFill/>
                </a:ln>
                <a:effectLst/>
                <a:uLnTx/>
                <a:uFillTx/>
                <a:latin typeface="Poppins Light" pitchFamily="2" charset="77"/>
                <a:ea typeface="+mn-ea"/>
                <a:cs typeface="Poppins Light" pitchFamily="2" charset="77"/>
              </a:rPr>
              <a:t>%</a:t>
            </a:r>
          </a:p>
        </p:txBody>
      </p:sp>
      <p:sp>
        <p:nvSpPr>
          <p:cNvPr id="204" name="TextBox 203">
            <a:extLst>
              <a:ext uri="{FF2B5EF4-FFF2-40B4-BE49-F238E27FC236}">
                <a16:creationId xmlns:a16="http://schemas.microsoft.com/office/drawing/2014/main" id="{F910F474-2F91-36D0-ABDC-8087063C30E2}"/>
              </a:ext>
            </a:extLst>
          </p:cNvPr>
          <p:cNvSpPr txBox="1"/>
          <p:nvPr/>
        </p:nvSpPr>
        <p:spPr>
          <a:xfrm>
            <a:off x="1799063" y="7458168"/>
            <a:ext cx="4090108" cy="323935"/>
          </a:xfrm>
          <a:prstGeom prst="rect">
            <a:avLst/>
          </a:prstGeom>
          <a:noFill/>
        </p:spPr>
        <p:txBody>
          <a:bodyPr wrap="square">
            <a:spAutoFit/>
          </a:bodyPr>
          <a:lstStyle/>
          <a:p>
            <a:pPr>
              <a:lnSpc>
                <a:spcPct val="110000"/>
              </a:lnSpc>
              <a:defRPr/>
            </a:pPr>
            <a:r>
              <a:rPr kumimoji="0" lang="en-US" sz="1400" u="none" strike="noStrike" kern="1200" cap="none" spc="40" normalizeH="0" baseline="0" noProof="0" dirty="0">
                <a:ln>
                  <a:noFill/>
                </a:ln>
                <a:effectLst/>
                <a:uLnTx/>
                <a:uFillTx/>
                <a:latin typeface="Poppins" pitchFamily="2" charset="77"/>
                <a:cs typeface="Poppins" pitchFamily="2" charset="77"/>
              </a:rPr>
              <a:t>*</a:t>
            </a:r>
            <a:r>
              <a:rPr kumimoji="0" lang="en-US" sz="1400" u="none" strike="noStrike" kern="1200" cap="none" spc="40" normalizeH="0" baseline="0" noProof="0" dirty="0" err="1">
                <a:ln>
                  <a:noFill/>
                </a:ln>
                <a:effectLst/>
                <a:uLnTx/>
                <a:uFillTx/>
                <a:latin typeface="Poppins" pitchFamily="2" charset="77"/>
                <a:cs typeface="Poppins" pitchFamily="2" charset="77"/>
              </a:rPr>
              <a:t>Dijital</a:t>
            </a:r>
            <a:r>
              <a:rPr kumimoji="0" lang="en-US" sz="1400" u="none" strike="noStrike" kern="1200" cap="none" spc="40" normalizeH="0" baseline="0" noProof="0" dirty="0">
                <a:ln>
                  <a:noFill/>
                </a:ln>
                <a:effectLst/>
                <a:uLnTx/>
                <a:uFillTx/>
                <a:latin typeface="Poppins" pitchFamily="2" charset="77"/>
                <a:cs typeface="Poppins" pitchFamily="2" charset="77"/>
              </a:rPr>
              <a:t> </a:t>
            </a:r>
            <a:r>
              <a:rPr kumimoji="0" lang="en-US" sz="1400" u="none" strike="noStrike" kern="1200" cap="none" spc="40" normalizeH="0" baseline="0" noProof="0" dirty="0" err="1">
                <a:ln>
                  <a:noFill/>
                </a:ln>
                <a:effectLst/>
                <a:uLnTx/>
                <a:uFillTx/>
                <a:latin typeface="Poppins" pitchFamily="2" charset="77"/>
                <a:cs typeface="Poppins" pitchFamily="2" charset="77"/>
              </a:rPr>
              <a:t>endemikler</a:t>
            </a:r>
            <a:r>
              <a:rPr kumimoji="0" lang="en-US" sz="1400" u="none" strike="noStrike" kern="1200" cap="none" spc="40" normalizeH="0" baseline="0" noProof="0" dirty="0">
                <a:ln>
                  <a:noFill/>
                </a:ln>
                <a:effectLst/>
                <a:uLnTx/>
                <a:uFillTx/>
                <a:latin typeface="Poppins" pitchFamily="2" charset="77"/>
                <a:cs typeface="Poppins" pitchFamily="2" charset="77"/>
              </a:rPr>
              <a:t> </a:t>
            </a:r>
            <a:r>
              <a:rPr kumimoji="0" lang="en-US" sz="1400" u="none" strike="noStrike" kern="1200" cap="none" spc="40" normalizeH="0" baseline="0" noProof="0" dirty="0" err="1">
                <a:ln>
                  <a:noFill/>
                </a:ln>
                <a:effectLst/>
                <a:uLnTx/>
                <a:uFillTx/>
                <a:latin typeface="Poppins" pitchFamily="2" charset="77"/>
                <a:cs typeface="Poppins" pitchFamily="2" charset="77"/>
              </a:rPr>
              <a:t>dahil</a:t>
            </a:r>
            <a:r>
              <a:rPr kumimoji="0" lang="en-US" sz="1400" u="none" strike="noStrike" kern="1200" cap="none" spc="40" normalizeH="0" baseline="0" noProof="0" dirty="0">
                <a:ln>
                  <a:noFill/>
                </a:ln>
                <a:effectLst/>
                <a:uLnTx/>
                <a:uFillTx/>
                <a:latin typeface="Poppins" pitchFamily="2" charset="77"/>
                <a:cs typeface="Poppins" pitchFamily="2" charset="77"/>
              </a:rPr>
              <a:t>: %5,1</a:t>
            </a:r>
            <a:endParaRPr kumimoji="0" lang="en-US" sz="1400" u="none" strike="noStrike" kern="1200" cap="none" spc="40" normalizeH="0" baseline="30000" noProof="0" dirty="0">
              <a:ln>
                <a:noFill/>
              </a:ln>
              <a:effectLst/>
              <a:uLnTx/>
              <a:uFillTx/>
              <a:latin typeface="Poppins" pitchFamily="2" charset="77"/>
              <a:cs typeface="Poppins" pitchFamily="2" charset="77"/>
            </a:endParaRPr>
          </a:p>
        </p:txBody>
      </p:sp>
      <p:grpSp>
        <p:nvGrpSpPr>
          <p:cNvPr id="2" name="Group 1">
            <a:extLst>
              <a:ext uri="{FF2B5EF4-FFF2-40B4-BE49-F238E27FC236}">
                <a16:creationId xmlns:a16="http://schemas.microsoft.com/office/drawing/2014/main" id="{603788F7-F8BF-C009-453A-13124760C954}"/>
              </a:ext>
            </a:extLst>
          </p:cNvPr>
          <p:cNvGrpSpPr/>
          <p:nvPr/>
        </p:nvGrpSpPr>
        <p:grpSpPr>
          <a:xfrm>
            <a:off x="-106788" y="494488"/>
            <a:ext cx="3931004" cy="2036715"/>
            <a:chOff x="-106788" y="476791"/>
            <a:chExt cx="3931004" cy="2036715"/>
          </a:xfrm>
        </p:grpSpPr>
        <p:grpSp>
          <p:nvGrpSpPr>
            <p:cNvPr id="3" name="Group 2">
              <a:extLst>
                <a:ext uri="{FF2B5EF4-FFF2-40B4-BE49-F238E27FC236}">
                  <a16:creationId xmlns:a16="http://schemas.microsoft.com/office/drawing/2014/main" id="{02CAAAEA-9AA7-1888-4EB2-D8229808771C}"/>
                </a:ext>
              </a:extLst>
            </p:cNvPr>
            <p:cNvGrpSpPr/>
            <p:nvPr/>
          </p:nvGrpSpPr>
          <p:grpSpPr>
            <a:xfrm>
              <a:off x="-106788" y="476791"/>
              <a:ext cx="3837088" cy="1948458"/>
              <a:chOff x="9259935" y="0"/>
              <a:chExt cx="6114663" cy="3104985"/>
            </a:xfrm>
          </p:grpSpPr>
          <p:sp>
            <p:nvSpPr>
              <p:cNvPr id="29" name="Freeform 28">
                <a:extLst>
                  <a:ext uri="{FF2B5EF4-FFF2-40B4-BE49-F238E27FC236}">
                    <a16:creationId xmlns:a16="http://schemas.microsoft.com/office/drawing/2014/main" id="{5B8ED797-DD49-D457-041F-4B7CA4256608}"/>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BC6CCF8-141C-123F-E4C6-93CC9B88F35A}"/>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2B80FF13-650F-67EF-8AB2-2888AF5A6B87}"/>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3E7FA182-5310-B2D1-6E1B-EFB9DC3C164A}"/>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AACFD8A1-7C80-3F74-517E-69600BD5C1FF}"/>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628FD813-F18C-1163-2926-BC31DA1DDB85}"/>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BAAE6E3F-7A36-C9DF-B1CA-74B4FD2254EA}"/>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81475504-3DA3-050E-3666-7D7BC00C4450}"/>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C0E2EB04-71A1-A345-6F97-7CC90F23B114}"/>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80" name="Freeform 79">
                <a:extLst>
                  <a:ext uri="{FF2B5EF4-FFF2-40B4-BE49-F238E27FC236}">
                    <a16:creationId xmlns:a16="http://schemas.microsoft.com/office/drawing/2014/main" id="{338A11A2-8AF0-A994-B2B2-47BB8CABFC73}"/>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3E7A09A2-48D5-998B-4B67-47BE78BB7A81}"/>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203012CE-593D-CCD2-382D-249681031824}"/>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83" name="Freeform 82">
                <a:extLst>
                  <a:ext uri="{FF2B5EF4-FFF2-40B4-BE49-F238E27FC236}">
                    <a16:creationId xmlns:a16="http://schemas.microsoft.com/office/drawing/2014/main" id="{D302D5F7-37C2-6C23-A5BC-9E6A954DEECF}"/>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E117AB23-6599-E385-4748-24FA5DC97B8C}"/>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869B7EA0-BEF2-CD7B-8C26-DDE61922129B}"/>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95E5A6E2-5DB5-E566-6A31-F1C4D0BE2CB4}"/>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90" name="Freeform 89">
                <a:extLst>
                  <a:ext uri="{FF2B5EF4-FFF2-40B4-BE49-F238E27FC236}">
                    <a16:creationId xmlns:a16="http://schemas.microsoft.com/office/drawing/2014/main" id="{4394F81B-2434-A19D-674C-46D40CFF9DED}"/>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9598DB4F-E683-3E98-E047-9F5950D9DED6}"/>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2EA3BD39-520A-5538-14F2-74CB158784CC}"/>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B9AF8791-99D0-2CF4-D9D4-9EFD6D86E4D8}"/>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C8598917-ED64-3D25-C57C-B17C1367875A}"/>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1E9703AB-D992-8CDA-044D-C76E90EB8FE7}"/>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98053AD5-BE33-C693-7EC3-A772825ADFBD}"/>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2D5FEDB9-BC3F-87FB-0C4E-66376525442A}"/>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37CB2D0C-BCB5-C9C6-AAFE-D3F246DF71BE}"/>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901742E5-C78A-F931-3822-0BED80198DAE}"/>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6" name="Oval 5">
              <a:extLst>
                <a:ext uri="{FF2B5EF4-FFF2-40B4-BE49-F238E27FC236}">
                  <a16:creationId xmlns:a16="http://schemas.microsoft.com/office/drawing/2014/main" id="{9AEAEE91-6BA7-4B64-9441-1546A2CE19B7}"/>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E87EC4F-E2E0-44D7-C139-003EE4FB0B9D}"/>
                </a:ext>
              </a:extLst>
            </p:cNvPr>
            <p:cNvSpPr/>
            <p:nvPr/>
          </p:nvSpPr>
          <p:spPr>
            <a:xfrm>
              <a:off x="2577438" y="242293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5ACE8640-CF70-68FF-9406-160CBD9C1408}"/>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 name="Group 66">
            <a:extLst>
              <a:ext uri="{FF2B5EF4-FFF2-40B4-BE49-F238E27FC236}">
                <a16:creationId xmlns:a16="http://schemas.microsoft.com/office/drawing/2014/main" id="{97DFB75F-A8C8-DA9C-DD1C-F7A1CFC96D88}"/>
              </a:ext>
            </a:extLst>
          </p:cNvPr>
          <p:cNvGrpSpPr/>
          <p:nvPr/>
        </p:nvGrpSpPr>
        <p:grpSpPr>
          <a:xfrm>
            <a:off x="492918" y="9189153"/>
            <a:ext cx="603397" cy="624489"/>
            <a:chOff x="1814115" y="8531928"/>
            <a:chExt cx="603397" cy="624489"/>
          </a:xfrm>
        </p:grpSpPr>
        <p:sp>
          <p:nvSpPr>
            <p:cNvPr id="68" name="Rectangle 67">
              <a:extLst>
                <a:ext uri="{FF2B5EF4-FFF2-40B4-BE49-F238E27FC236}">
                  <a16:creationId xmlns:a16="http://schemas.microsoft.com/office/drawing/2014/main" id="{9374FE83-25AB-2A36-9CA2-5896802FC16E}"/>
                </a:ext>
              </a:extLst>
            </p:cNvPr>
            <p:cNvSpPr/>
            <p:nvPr/>
          </p:nvSpPr>
          <p:spPr>
            <a:xfrm>
              <a:off x="1814115"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69" name="TextBox 68">
              <a:extLst>
                <a:ext uri="{FF2B5EF4-FFF2-40B4-BE49-F238E27FC236}">
                  <a16:creationId xmlns:a16="http://schemas.microsoft.com/office/drawing/2014/main" id="{396277CF-5F08-6D2C-B83E-22208FE2DBD0}"/>
                </a:ext>
              </a:extLst>
            </p:cNvPr>
            <p:cNvSpPr txBox="1"/>
            <p:nvPr/>
          </p:nvSpPr>
          <p:spPr>
            <a:xfrm>
              <a:off x="1864394" y="853228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70" name="TextBox 69">
              <a:extLst>
                <a:ext uri="{FF2B5EF4-FFF2-40B4-BE49-F238E27FC236}">
                  <a16:creationId xmlns:a16="http://schemas.microsoft.com/office/drawing/2014/main" id="{1985DB37-2264-3615-EE7A-D9AADDD9FFDD}"/>
                </a:ext>
              </a:extLst>
            </p:cNvPr>
            <p:cNvSpPr txBox="1"/>
            <p:nvPr/>
          </p:nvSpPr>
          <p:spPr>
            <a:xfrm>
              <a:off x="1857081" y="868554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Fs</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71" name="TextBox 70">
              <a:extLst>
                <a:ext uri="{FF2B5EF4-FFF2-40B4-BE49-F238E27FC236}">
                  <a16:creationId xmlns:a16="http://schemas.microsoft.com/office/drawing/2014/main" id="{78FD2ADA-49B7-768E-4C4D-1A4359F0B1D0}"/>
                </a:ext>
              </a:extLst>
            </p:cNvPr>
            <p:cNvSpPr txBox="1"/>
            <p:nvPr/>
          </p:nvSpPr>
          <p:spPr>
            <a:xfrm>
              <a:off x="1873040" y="8931868"/>
              <a:ext cx="458536" cy="224549"/>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Finansal</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Hİzmetler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87" name="Group 86">
            <a:extLst>
              <a:ext uri="{FF2B5EF4-FFF2-40B4-BE49-F238E27FC236}">
                <a16:creationId xmlns:a16="http://schemas.microsoft.com/office/drawing/2014/main" id="{6C2ECDD4-A212-6DFB-D448-EF9FE196677A}"/>
              </a:ext>
            </a:extLst>
          </p:cNvPr>
          <p:cNvGrpSpPr/>
          <p:nvPr/>
        </p:nvGrpSpPr>
        <p:grpSpPr>
          <a:xfrm>
            <a:off x="1144133" y="8533326"/>
            <a:ext cx="603397" cy="624488"/>
            <a:chOff x="495300" y="9185508"/>
            <a:chExt cx="603397" cy="624488"/>
          </a:xfrm>
        </p:grpSpPr>
        <p:sp>
          <p:nvSpPr>
            <p:cNvPr id="102" name="Rectangle 101">
              <a:extLst>
                <a:ext uri="{FF2B5EF4-FFF2-40B4-BE49-F238E27FC236}">
                  <a16:creationId xmlns:a16="http://schemas.microsoft.com/office/drawing/2014/main" id="{E9EB3796-0FD7-4A0C-6B1E-72382F876443}"/>
                </a:ext>
              </a:extLst>
            </p:cNvPr>
            <p:cNvSpPr/>
            <p:nvPr/>
          </p:nvSpPr>
          <p:spPr>
            <a:xfrm>
              <a:off x="495300"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3" name="TextBox 102">
              <a:extLst>
                <a:ext uri="{FF2B5EF4-FFF2-40B4-BE49-F238E27FC236}">
                  <a16:creationId xmlns:a16="http://schemas.microsoft.com/office/drawing/2014/main" id="{E74C5C99-94EC-43AB-703E-07B87E9CE1CB}"/>
                </a:ext>
              </a:extLst>
            </p:cNvPr>
            <p:cNvSpPr txBox="1"/>
            <p:nvPr/>
          </p:nvSpPr>
          <p:spPr>
            <a:xfrm>
              <a:off x="545578"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04" name="TextBox 103">
              <a:extLst>
                <a:ext uri="{FF2B5EF4-FFF2-40B4-BE49-F238E27FC236}">
                  <a16:creationId xmlns:a16="http://schemas.microsoft.com/office/drawing/2014/main" id="{18D2112B-4777-9003-793F-6E0DE8927AFC}"/>
                </a:ext>
              </a:extLst>
            </p:cNvPr>
            <p:cNvSpPr txBox="1"/>
            <p:nvPr/>
          </p:nvSpPr>
          <p:spPr>
            <a:xfrm>
              <a:off x="538267"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De</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05" name="TextBox 104">
              <a:extLst>
                <a:ext uri="{FF2B5EF4-FFF2-40B4-BE49-F238E27FC236}">
                  <a16:creationId xmlns:a16="http://schemas.microsoft.com/office/drawing/2014/main" id="{0A6027F6-B6B2-F8AB-89C2-C63A9BD9BC25}"/>
                </a:ext>
              </a:extLst>
            </p:cNvPr>
            <p:cNvSpPr txBox="1"/>
            <p:nvPr/>
          </p:nvSpPr>
          <p:spPr>
            <a:xfrm>
              <a:off x="554226" y="9585447"/>
              <a:ext cx="502320" cy="224549"/>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Dijital</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Endemikler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06" name="Group 105">
            <a:extLst>
              <a:ext uri="{FF2B5EF4-FFF2-40B4-BE49-F238E27FC236}">
                <a16:creationId xmlns:a16="http://schemas.microsoft.com/office/drawing/2014/main" id="{6B27897E-C95B-E131-B6D9-9B4F57F8B65F}"/>
              </a:ext>
            </a:extLst>
          </p:cNvPr>
          <p:cNvGrpSpPr/>
          <p:nvPr/>
        </p:nvGrpSpPr>
        <p:grpSpPr>
          <a:xfrm>
            <a:off x="2446351" y="8533327"/>
            <a:ext cx="603397" cy="624489"/>
            <a:chOff x="1151607" y="9185508"/>
            <a:chExt cx="603397" cy="624489"/>
          </a:xfrm>
        </p:grpSpPr>
        <p:sp>
          <p:nvSpPr>
            <p:cNvPr id="107" name="Rectangle 106">
              <a:extLst>
                <a:ext uri="{FF2B5EF4-FFF2-40B4-BE49-F238E27FC236}">
                  <a16:creationId xmlns:a16="http://schemas.microsoft.com/office/drawing/2014/main" id="{1A2F525E-C095-2603-B5D4-676CEB4DEA98}"/>
                </a:ext>
              </a:extLst>
            </p:cNvPr>
            <p:cNvSpPr/>
            <p:nvPr/>
          </p:nvSpPr>
          <p:spPr>
            <a:xfrm>
              <a:off x="1151607"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8" name="TextBox 107">
              <a:extLst>
                <a:ext uri="{FF2B5EF4-FFF2-40B4-BE49-F238E27FC236}">
                  <a16:creationId xmlns:a16="http://schemas.microsoft.com/office/drawing/2014/main" id="{4E27A001-E4E9-E5FE-C053-C43CF75D4827}"/>
                </a:ext>
              </a:extLst>
            </p:cNvPr>
            <p:cNvSpPr txBox="1"/>
            <p:nvPr/>
          </p:nvSpPr>
          <p:spPr>
            <a:xfrm>
              <a:off x="1201885"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09" name="TextBox 108">
              <a:extLst>
                <a:ext uri="{FF2B5EF4-FFF2-40B4-BE49-F238E27FC236}">
                  <a16:creationId xmlns:a16="http://schemas.microsoft.com/office/drawing/2014/main" id="{4166BD4E-EC81-E082-F476-87E22E13EAD8}"/>
                </a:ext>
              </a:extLst>
            </p:cNvPr>
            <p:cNvSpPr txBox="1"/>
            <p:nvPr/>
          </p:nvSpPr>
          <p:spPr>
            <a:xfrm>
              <a:off x="1194573"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Me</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10" name="TextBox 109">
              <a:extLst>
                <a:ext uri="{FF2B5EF4-FFF2-40B4-BE49-F238E27FC236}">
                  <a16:creationId xmlns:a16="http://schemas.microsoft.com/office/drawing/2014/main" id="{33FB6EDC-08B7-6B8D-1939-205F2FE6E793}"/>
                </a:ext>
              </a:extLst>
            </p:cNvPr>
            <p:cNvSpPr txBox="1"/>
            <p:nvPr/>
          </p:nvSpPr>
          <p:spPr>
            <a:xfrm>
              <a:off x="1210533" y="9585448"/>
              <a:ext cx="488859" cy="224549"/>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Medya</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&amp;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Eğlence</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11" name="Group 110">
            <a:extLst>
              <a:ext uri="{FF2B5EF4-FFF2-40B4-BE49-F238E27FC236}">
                <a16:creationId xmlns:a16="http://schemas.microsoft.com/office/drawing/2014/main" id="{1A6415E3-33CC-C66D-31DD-8C68486BA9B6}"/>
              </a:ext>
            </a:extLst>
          </p:cNvPr>
          <p:cNvGrpSpPr/>
          <p:nvPr/>
        </p:nvGrpSpPr>
        <p:grpSpPr>
          <a:xfrm>
            <a:off x="1143937" y="9185506"/>
            <a:ext cx="603397" cy="603397"/>
            <a:chOff x="1814115" y="9185508"/>
            <a:chExt cx="603397" cy="603397"/>
          </a:xfrm>
        </p:grpSpPr>
        <p:sp>
          <p:nvSpPr>
            <p:cNvPr id="112" name="Rectangle 111">
              <a:extLst>
                <a:ext uri="{FF2B5EF4-FFF2-40B4-BE49-F238E27FC236}">
                  <a16:creationId xmlns:a16="http://schemas.microsoft.com/office/drawing/2014/main" id="{82F8AEE2-F0F5-D111-2C6C-6418B4D6B4F2}"/>
                </a:ext>
              </a:extLst>
            </p:cNvPr>
            <p:cNvSpPr/>
            <p:nvPr/>
          </p:nvSpPr>
          <p:spPr>
            <a:xfrm>
              <a:off x="1814115"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3" name="TextBox 112">
              <a:extLst>
                <a:ext uri="{FF2B5EF4-FFF2-40B4-BE49-F238E27FC236}">
                  <a16:creationId xmlns:a16="http://schemas.microsoft.com/office/drawing/2014/main" id="{4ED212E3-9510-41BD-18C4-56E1E41F04BF}"/>
                </a:ext>
              </a:extLst>
            </p:cNvPr>
            <p:cNvSpPr txBox="1"/>
            <p:nvPr/>
          </p:nvSpPr>
          <p:spPr>
            <a:xfrm>
              <a:off x="1864394" y="918586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.1</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15" name="TextBox 114">
              <a:extLst>
                <a:ext uri="{FF2B5EF4-FFF2-40B4-BE49-F238E27FC236}">
                  <a16:creationId xmlns:a16="http://schemas.microsoft.com/office/drawing/2014/main" id="{FABCDA33-117F-9812-C2BA-C2524F196F85}"/>
                </a:ext>
              </a:extLst>
            </p:cNvPr>
            <p:cNvSpPr txBox="1"/>
            <p:nvPr/>
          </p:nvSpPr>
          <p:spPr>
            <a:xfrm>
              <a:off x="1857081" y="933912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Tn</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16" name="TextBox 115">
              <a:extLst>
                <a:ext uri="{FF2B5EF4-FFF2-40B4-BE49-F238E27FC236}">
                  <a16:creationId xmlns:a16="http://schemas.microsoft.com/office/drawing/2014/main" id="{688846A3-CD6B-206B-F52A-FBA7DB1610E5}"/>
                </a:ext>
              </a:extLst>
            </p:cNvPr>
            <p:cNvSpPr txBox="1"/>
            <p:nvPr/>
          </p:nvSpPr>
          <p:spPr>
            <a:xfrm>
              <a:off x="1873040" y="9585448"/>
              <a:ext cx="458536"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Teknoloji</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17" name="Group 116">
            <a:extLst>
              <a:ext uri="{FF2B5EF4-FFF2-40B4-BE49-F238E27FC236}">
                <a16:creationId xmlns:a16="http://schemas.microsoft.com/office/drawing/2014/main" id="{1964CD8A-3677-6C03-25D9-53E1D448FEC8}"/>
              </a:ext>
            </a:extLst>
          </p:cNvPr>
          <p:cNvGrpSpPr/>
          <p:nvPr/>
        </p:nvGrpSpPr>
        <p:grpSpPr>
          <a:xfrm>
            <a:off x="3102277" y="9185508"/>
            <a:ext cx="603397" cy="603397"/>
            <a:chOff x="2472239" y="9185508"/>
            <a:chExt cx="603397" cy="603397"/>
          </a:xfrm>
        </p:grpSpPr>
        <p:sp>
          <p:nvSpPr>
            <p:cNvPr id="119" name="Rectangle 118">
              <a:extLst>
                <a:ext uri="{FF2B5EF4-FFF2-40B4-BE49-F238E27FC236}">
                  <a16:creationId xmlns:a16="http://schemas.microsoft.com/office/drawing/2014/main" id="{BD2281CC-CABA-4E5A-E2EB-B52C87694024}"/>
                </a:ext>
              </a:extLst>
            </p:cNvPr>
            <p:cNvSpPr/>
            <p:nvPr/>
          </p:nvSpPr>
          <p:spPr>
            <a:xfrm>
              <a:off x="2472239"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20" name="TextBox 119">
              <a:extLst>
                <a:ext uri="{FF2B5EF4-FFF2-40B4-BE49-F238E27FC236}">
                  <a16:creationId xmlns:a16="http://schemas.microsoft.com/office/drawing/2014/main" id="{5845E4E6-E516-5000-5769-D76A1EC08686}"/>
                </a:ext>
              </a:extLst>
            </p:cNvPr>
            <p:cNvSpPr txBox="1"/>
            <p:nvPr/>
          </p:nvSpPr>
          <p:spPr>
            <a:xfrm>
              <a:off x="2522517"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21" name="TextBox 120">
              <a:extLst>
                <a:ext uri="{FF2B5EF4-FFF2-40B4-BE49-F238E27FC236}">
                  <a16:creationId xmlns:a16="http://schemas.microsoft.com/office/drawing/2014/main" id="{BE52AAD3-2F25-6580-27E8-43B2B753FE0A}"/>
                </a:ext>
              </a:extLst>
            </p:cNvPr>
            <p:cNvSpPr txBox="1"/>
            <p:nvPr/>
          </p:nvSpPr>
          <p:spPr>
            <a:xfrm>
              <a:off x="2515205"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Lx</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22" name="TextBox 121">
              <a:extLst>
                <a:ext uri="{FF2B5EF4-FFF2-40B4-BE49-F238E27FC236}">
                  <a16:creationId xmlns:a16="http://schemas.microsoft.com/office/drawing/2014/main" id="{ADA0BBDE-82FC-291E-6443-AA3C4CD9A929}"/>
                </a:ext>
              </a:extLst>
            </p:cNvPr>
            <p:cNvSpPr txBox="1"/>
            <p:nvPr/>
          </p:nvSpPr>
          <p:spPr>
            <a:xfrm>
              <a:off x="2531166" y="9585448"/>
              <a:ext cx="332288"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Lüks</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23" name="Group 122">
            <a:extLst>
              <a:ext uri="{FF2B5EF4-FFF2-40B4-BE49-F238E27FC236}">
                <a16:creationId xmlns:a16="http://schemas.microsoft.com/office/drawing/2014/main" id="{650B10C5-49EC-F892-9932-7D655FB6C526}"/>
              </a:ext>
            </a:extLst>
          </p:cNvPr>
          <p:cNvGrpSpPr/>
          <p:nvPr/>
        </p:nvGrpSpPr>
        <p:grpSpPr>
          <a:xfrm>
            <a:off x="2449497" y="9185508"/>
            <a:ext cx="603397" cy="603397"/>
            <a:chOff x="3134747" y="9185508"/>
            <a:chExt cx="603397" cy="603397"/>
          </a:xfrm>
        </p:grpSpPr>
        <p:sp>
          <p:nvSpPr>
            <p:cNvPr id="126" name="Rectangle 125">
              <a:extLst>
                <a:ext uri="{FF2B5EF4-FFF2-40B4-BE49-F238E27FC236}">
                  <a16:creationId xmlns:a16="http://schemas.microsoft.com/office/drawing/2014/main" id="{3F398CB7-D60A-F088-AEA8-C2A28388667C}"/>
                </a:ext>
              </a:extLst>
            </p:cNvPr>
            <p:cNvSpPr/>
            <p:nvPr/>
          </p:nvSpPr>
          <p:spPr>
            <a:xfrm>
              <a:off x="3134747"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27" name="TextBox 126">
              <a:extLst>
                <a:ext uri="{FF2B5EF4-FFF2-40B4-BE49-F238E27FC236}">
                  <a16:creationId xmlns:a16="http://schemas.microsoft.com/office/drawing/2014/main" id="{48FCB161-97D4-E2F8-E5F8-0CA0D9A67C16}"/>
                </a:ext>
              </a:extLst>
            </p:cNvPr>
            <p:cNvSpPr txBox="1"/>
            <p:nvPr/>
          </p:nvSpPr>
          <p:spPr>
            <a:xfrm>
              <a:off x="3185026" y="918586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29" name="TextBox 128">
              <a:extLst>
                <a:ext uri="{FF2B5EF4-FFF2-40B4-BE49-F238E27FC236}">
                  <a16:creationId xmlns:a16="http://schemas.microsoft.com/office/drawing/2014/main" id="{227E6963-DF2D-ABE8-0C5D-1F03F70E547A}"/>
                </a:ext>
              </a:extLst>
            </p:cNvPr>
            <p:cNvSpPr txBox="1"/>
            <p:nvPr/>
          </p:nvSpPr>
          <p:spPr>
            <a:xfrm>
              <a:off x="3177713" y="933912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Ph</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38" name="TextBox 137">
              <a:extLst>
                <a:ext uri="{FF2B5EF4-FFF2-40B4-BE49-F238E27FC236}">
                  <a16:creationId xmlns:a16="http://schemas.microsoft.com/office/drawing/2014/main" id="{2CC188F6-6872-AFC0-16BF-43ECAFEC9AD1}"/>
                </a:ext>
              </a:extLst>
            </p:cNvPr>
            <p:cNvSpPr txBox="1"/>
            <p:nvPr/>
          </p:nvSpPr>
          <p:spPr>
            <a:xfrm>
              <a:off x="3193672" y="9585448"/>
              <a:ext cx="526097"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Eczacılık</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Sağlık</a:t>
              </a:r>
              <a:endPar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41" name="Group 140">
            <a:extLst>
              <a:ext uri="{FF2B5EF4-FFF2-40B4-BE49-F238E27FC236}">
                <a16:creationId xmlns:a16="http://schemas.microsoft.com/office/drawing/2014/main" id="{6171FC06-3723-4470-3AA6-E288485D43DF}"/>
              </a:ext>
            </a:extLst>
          </p:cNvPr>
          <p:cNvGrpSpPr/>
          <p:nvPr/>
        </p:nvGrpSpPr>
        <p:grpSpPr>
          <a:xfrm>
            <a:off x="1796717" y="9183823"/>
            <a:ext cx="603397" cy="603397"/>
            <a:chOff x="2472239" y="8531928"/>
            <a:chExt cx="603397" cy="603397"/>
          </a:xfrm>
        </p:grpSpPr>
        <p:sp>
          <p:nvSpPr>
            <p:cNvPr id="143" name="Rectangle 142">
              <a:extLst>
                <a:ext uri="{FF2B5EF4-FFF2-40B4-BE49-F238E27FC236}">
                  <a16:creationId xmlns:a16="http://schemas.microsoft.com/office/drawing/2014/main" id="{502EB6DE-46BF-8897-03A0-F3AB12D3B226}"/>
                </a:ext>
              </a:extLst>
            </p:cNvPr>
            <p:cNvSpPr/>
            <p:nvPr/>
          </p:nvSpPr>
          <p:spPr>
            <a:xfrm>
              <a:off x="2472239"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44" name="TextBox 143">
              <a:extLst>
                <a:ext uri="{FF2B5EF4-FFF2-40B4-BE49-F238E27FC236}">
                  <a16:creationId xmlns:a16="http://schemas.microsoft.com/office/drawing/2014/main" id="{3571269D-8B3A-2E0B-EE5F-0B644A1374B1}"/>
                </a:ext>
              </a:extLst>
            </p:cNvPr>
            <p:cNvSpPr txBox="1"/>
            <p:nvPr/>
          </p:nvSpPr>
          <p:spPr>
            <a:xfrm>
              <a:off x="2522517"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2.4</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45" name="TextBox 144">
              <a:extLst>
                <a:ext uri="{FF2B5EF4-FFF2-40B4-BE49-F238E27FC236}">
                  <a16:creationId xmlns:a16="http://schemas.microsoft.com/office/drawing/2014/main" id="{0983C9A6-600A-6CBC-9E13-7CE86AD6D2F2}"/>
                </a:ext>
              </a:extLst>
            </p:cNvPr>
            <p:cNvSpPr txBox="1"/>
            <p:nvPr/>
          </p:nvSpPr>
          <p:spPr>
            <a:xfrm>
              <a:off x="2515205" y="8685549"/>
              <a:ext cx="366441"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Am</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49" name="TextBox 148">
              <a:extLst>
                <a:ext uri="{FF2B5EF4-FFF2-40B4-BE49-F238E27FC236}">
                  <a16:creationId xmlns:a16="http://schemas.microsoft.com/office/drawing/2014/main" id="{EF6646A8-2E76-FB81-E5DC-9A13D8918C7E}"/>
                </a:ext>
              </a:extLst>
            </p:cNvPr>
            <p:cNvSpPr txBox="1"/>
            <p:nvPr/>
          </p:nvSpPr>
          <p:spPr>
            <a:xfrm>
              <a:off x="2531166" y="8931868"/>
              <a:ext cx="411536"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Otomotiv</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50" name="Group 149">
            <a:extLst>
              <a:ext uri="{FF2B5EF4-FFF2-40B4-BE49-F238E27FC236}">
                <a16:creationId xmlns:a16="http://schemas.microsoft.com/office/drawing/2014/main" id="{C3EAC519-2D44-84F7-A408-E4A95AA4015B}"/>
              </a:ext>
            </a:extLst>
          </p:cNvPr>
          <p:cNvGrpSpPr/>
          <p:nvPr/>
        </p:nvGrpSpPr>
        <p:grpSpPr>
          <a:xfrm>
            <a:off x="495300" y="8531928"/>
            <a:ext cx="608265" cy="632695"/>
            <a:chOff x="495300" y="8531928"/>
            <a:chExt cx="608265" cy="632695"/>
          </a:xfrm>
        </p:grpSpPr>
        <p:sp>
          <p:nvSpPr>
            <p:cNvPr id="155" name="Rectangle 154">
              <a:extLst>
                <a:ext uri="{FF2B5EF4-FFF2-40B4-BE49-F238E27FC236}">
                  <a16:creationId xmlns:a16="http://schemas.microsoft.com/office/drawing/2014/main" id="{69E21277-17D4-27A1-1C61-B182B56227FC}"/>
                </a:ext>
              </a:extLst>
            </p:cNvPr>
            <p:cNvSpPr/>
            <p:nvPr/>
          </p:nvSpPr>
          <p:spPr>
            <a:xfrm>
              <a:off x="495300"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1" name="TextBox 160">
              <a:extLst>
                <a:ext uri="{FF2B5EF4-FFF2-40B4-BE49-F238E27FC236}">
                  <a16:creationId xmlns:a16="http://schemas.microsoft.com/office/drawing/2014/main" id="{262238E5-E409-40D4-C586-F244ADE94C97}"/>
                </a:ext>
              </a:extLst>
            </p:cNvPr>
            <p:cNvSpPr txBox="1"/>
            <p:nvPr/>
          </p:nvSpPr>
          <p:spPr>
            <a:xfrm>
              <a:off x="545578"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67" name="TextBox 166">
              <a:extLst>
                <a:ext uri="{FF2B5EF4-FFF2-40B4-BE49-F238E27FC236}">
                  <a16:creationId xmlns:a16="http://schemas.microsoft.com/office/drawing/2014/main" id="{5BFD7F41-8AE8-2969-14CA-66E97148B724}"/>
                </a:ext>
              </a:extLst>
            </p:cNvPr>
            <p:cNvSpPr txBox="1"/>
            <p:nvPr/>
          </p:nvSpPr>
          <p:spPr>
            <a:xfrm>
              <a:off x="538267" y="8685549"/>
              <a:ext cx="496519"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CPG</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68" name="TextBox 167">
              <a:extLst>
                <a:ext uri="{FF2B5EF4-FFF2-40B4-BE49-F238E27FC236}">
                  <a16:creationId xmlns:a16="http://schemas.microsoft.com/office/drawing/2014/main" id="{465080DD-F813-4FFB-FA3A-2BA0012D63C3}"/>
                </a:ext>
              </a:extLst>
            </p:cNvPr>
            <p:cNvSpPr txBox="1"/>
            <p:nvPr/>
          </p:nvSpPr>
          <p:spPr>
            <a:xfrm>
              <a:off x="554224" y="8931867"/>
              <a:ext cx="549341" cy="23275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Ambalajlı</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Tüketici</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Ürünleri</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54" name="Group 53">
            <a:extLst>
              <a:ext uri="{FF2B5EF4-FFF2-40B4-BE49-F238E27FC236}">
                <a16:creationId xmlns:a16="http://schemas.microsoft.com/office/drawing/2014/main" id="{38B08D0E-C12A-39C9-A2A5-153396292487}"/>
              </a:ext>
            </a:extLst>
          </p:cNvPr>
          <p:cNvGrpSpPr/>
          <p:nvPr/>
        </p:nvGrpSpPr>
        <p:grpSpPr>
          <a:xfrm rot="5400000">
            <a:off x="270737" y="5612998"/>
            <a:ext cx="615734" cy="307867"/>
            <a:chOff x="6999595" y="5328350"/>
            <a:chExt cx="615734" cy="307867"/>
          </a:xfrm>
        </p:grpSpPr>
        <p:sp>
          <p:nvSpPr>
            <p:cNvPr id="55" name="Oval 54">
              <a:extLst>
                <a:ext uri="{FF2B5EF4-FFF2-40B4-BE49-F238E27FC236}">
                  <a16:creationId xmlns:a16="http://schemas.microsoft.com/office/drawing/2014/main" id="{1D07663F-C2EB-B4EE-E3D5-968FEAD39895}"/>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6" name="Oval 55">
              <a:extLst>
                <a:ext uri="{FF2B5EF4-FFF2-40B4-BE49-F238E27FC236}">
                  <a16:creationId xmlns:a16="http://schemas.microsoft.com/office/drawing/2014/main" id="{A5B9CFB6-EF78-1353-D47E-19A4213AC800}"/>
                </a:ext>
              </a:extLst>
            </p:cNvPr>
            <p:cNvSpPr/>
            <p:nvPr/>
          </p:nvSpPr>
          <p:spPr>
            <a:xfrm>
              <a:off x="7307462"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57" name="TextBox 56">
            <a:extLst>
              <a:ext uri="{FF2B5EF4-FFF2-40B4-BE49-F238E27FC236}">
                <a16:creationId xmlns:a16="http://schemas.microsoft.com/office/drawing/2014/main" id="{E6F030D4-B673-4786-87C1-8D82955CCEDC}"/>
              </a:ext>
            </a:extLst>
          </p:cNvPr>
          <p:cNvSpPr txBox="1"/>
          <p:nvPr/>
        </p:nvSpPr>
        <p:spPr>
          <a:xfrm rot="16200000">
            <a:off x="-1458932" y="3046942"/>
            <a:ext cx="3868706" cy="777136"/>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Kategori</a:t>
            </a:r>
            <a:r>
              <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Bilgisi</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spTree>
    <p:extLst>
      <p:ext uri="{BB962C8B-B14F-4D97-AF65-F5344CB8AC3E}">
        <p14:creationId xmlns:p14="http://schemas.microsoft.com/office/powerpoint/2010/main" val="1752892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2B1455-94FA-2338-0F55-C695AB6FFF62}"/>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4</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12" name="Text Placeholder 1">
            <a:extLst>
              <a:ext uri="{FF2B5EF4-FFF2-40B4-BE49-F238E27FC236}">
                <a16:creationId xmlns:a16="http://schemas.microsoft.com/office/drawing/2014/main" id="{A4567B0D-2355-F252-635F-67C1F831283D}"/>
              </a:ext>
            </a:extLst>
          </p:cNvPr>
          <p:cNvSpPr txBox="1">
            <a:spLocks/>
          </p:cNvSpPr>
          <p:nvPr/>
        </p:nvSpPr>
        <p:spPr>
          <a:xfrm>
            <a:off x="1916721" y="2940139"/>
            <a:ext cx="4990005" cy="110846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2000"/>
              </a:lnSpc>
              <a:defRPr/>
            </a:pPr>
            <a:r>
              <a:rPr lang="en-US" sz="1000" b="1" u="none" strike="noStrike" dirty="0" err="1">
                <a:effectLst/>
                <a:latin typeface="Georgia" panose="02040502050405020303" pitchFamily="18" charset="0"/>
              </a:rPr>
              <a:t>Artan</a:t>
            </a:r>
            <a:r>
              <a:rPr lang="en-US" sz="1000" b="1" u="none" strike="noStrike" dirty="0">
                <a:effectLst/>
                <a:latin typeface="Georgia" panose="02040502050405020303" pitchFamily="18" charset="0"/>
              </a:rPr>
              <a:t> </a:t>
            </a:r>
            <a:r>
              <a:rPr lang="en-US" sz="1000" b="1" u="none" strike="noStrike" dirty="0" err="1">
                <a:effectLst/>
                <a:latin typeface="Georgia" panose="02040502050405020303" pitchFamily="18" charset="0"/>
              </a:rPr>
              <a:t>karmaşıklığın</a:t>
            </a:r>
            <a:r>
              <a:rPr lang="en-US" sz="1000" b="1" u="none" strike="noStrike" dirty="0">
                <a:effectLst/>
                <a:latin typeface="Georgia" panose="02040502050405020303" pitchFamily="18" charset="0"/>
              </a:rPr>
              <a:t> </a:t>
            </a:r>
            <a:r>
              <a:rPr lang="en-US" sz="1000" b="1" u="none" strike="noStrike" dirty="0" err="1">
                <a:effectLst/>
                <a:latin typeface="Georgia" panose="02040502050405020303" pitchFamily="18" charset="0"/>
              </a:rPr>
              <a:t>üstesinden</a:t>
            </a:r>
            <a:r>
              <a:rPr lang="en-US" sz="1000" b="1" u="none" strike="noStrike" dirty="0">
                <a:effectLst/>
                <a:latin typeface="Georgia" panose="02040502050405020303" pitchFamily="18" charset="0"/>
              </a:rPr>
              <a:t> </a:t>
            </a:r>
            <a:r>
              <a:rPr lang="en-US" sz="1000" b="1" u="none" strike="noStrike" dirty="0" err="1">
                <a:effectLst/>
                <a:latin typeface="Georgia" panose="02040502050405020303" pitchFamily="18" charset="0"/>
              </a:rPr>
              <a:t>gelmek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Pazarlamacılar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hedef</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kitlelerine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ulaşmak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tüketicilerle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iletişim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kurmak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için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teknoloji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medya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platformlarına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güveniyor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Ancak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ürünler</a:t>
            </a:r>
            <a:r>
              <a:rPr lang="en-US" sz="1000" u="none" strike="noStrike" dirty="0">
                <a:effectLst/>
                <a:latin typeface="Georgia" panose="02040502050405020303" pitchFamily="18" charset="0"/>
              </a:rPr>
              <a:t> ve </a:t>
            </a:r>
            <a:r>
              <a:rPr lang="en-US" sz="1000" u="none" strike="noStrike" dirty="0" err="1">
                <a:effectLst/>
                <a:latin typeface="Georgia" panose="02040502050405020303" pitchFamily="18" charset="0"/>
              </a:rPr>
              <a:t>hizmetler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örtüştükçe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karmaşıklık</a:t>
            </a:r>
            <a:r>
              <a:rPr lang="en-US" sz="1000" u="none" strike="noStrike" dirty="0">
                <a:effectLst/>
                <a:latin typeface="Georgia" panose="02040502050405020303" pitchFamily="18" charset="0"/>
              </a:rPr>
              <a:t> da art</a:t>
            </a:r>
            <a:r>
              <a:rPr lang="tr-TR" sz="1000" u="none" strike="noStrike" dirty="0">
                <a:effectLst/>
                <a:latin typeface="Georgia" panose="02040502050405020303" pitchFamily="18" charset="0"/>
              </a:rPr>
              <a:t>ıyo</a:t>
            </a:r>
            <a:r>
              <a:rPr lang="en-US" sz="1000" u="none" strike="noStrike" dirty="0">
                <a:effectLst/>
                <a:latin typeface="Georgia" panose="02040502050405020303" pitchFamily="18" charset="0"/>
              </a:rPr>
              <a:t>r, </a:t>
            </a:r>
            <a:r>
              <a:rPr lang="en-US" sz="1000" u="none" strike="noStrike" dirty="0" err="1">
                <a:effectLst/>
                <a:latin typeface="Georgia" panose="02040502050405020303" pitchFamily="18" charset="0"/>
              </a:rPr>
              <a:t>bu</a:t>
            </a:r>
            <a:r>
              <a:rPr lang="en-US" sz="1000" u="none" strike="noStrike" dirty="0">
                <a:effectLst/>
                <a:latin typeface="Georgia" panose="02040502050405020303" pitchFamily="18" charset="0"/>
              </a:rPr>
              <a:t> da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kerelik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uzmanları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kendi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yeteneklerini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genişletmeye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dirty="0" err="1">
                <a:latin typeface="Georgia" panose="02040502050405020303" pitchFamily="18" charset="0"/>
              </a:rPr>
              <a:t>a</a:t>
            </a:r>
            <a:r>
              <a:rPr lang="en-US" sz="1000" u="none" strike="noStrike" dirty="0" err="1">
                <a:effectLst/>
                <a:latin typeface="Georgia" panose="02040502050405020303" pitchFamily="18" charset="0"/>
              </a:rPr>
              <a:t>nahtar</a:t>
            </a:r>
            <a:r>
              <a:rPr lang="en-US" sz="1000" u="none" strike="noStrike" dirty="0">
                <a:effectLst/>
                <a:latin typeface="Georgia" panose="02040502050405020303" pitchFamily="18" charset="0"/>
              </a:rPr>
              <a:t> </a:t>
            </a:r>
            <a:r>
              <a:rPr lang="en-US" sz="1000" dirty="0" err="1">
                <a:latin typeface="Georgia" panose="02040502050405020303" pitchFamily="18" charset="0"/>
              </a:rPr>
              <a:t>p</a:t>
            </a:r>
            <a:r>
              <a:rPr lang="en-US" sz="1000" u="none" strike="noStrike" dirty="0" err="1">
                <a:effectLst/>
                <a:latin typeface="Georgia" panose="02040502050405020303" pitchFamily="18" charset="0"/>
              </a:rPr>
              <a:t>erformans</a:t>
            </a:r>
            <a:r>
              <a:rPr lang="en-US" sz="1000" u="none" strike="noStrike" dirty="0">
                <a:effectLst/>
                <a:latin typeface="Georgia" panose="02040502050405020303" pitchFamily="18" charset="0"/>
              </a:rPr>
              <a:t> </a:t>
            </a:r>
            <a:r>
              <a:rPr lang="en-US" sz="1000" dirty="0" err="1">
                <a:latin typeface="Georgia" panose="02040502050405020303" pitchFamily="18" charset="0"/>
              </a:rPr>
              <a:t>g</a:t>
            </a:r>
            <a:r>
              <a:rPr lang="en-US" sz="1000" u="none" strike="noStrike" dirty="0" err="1">
                <a:effectLst/>
                <a:latin typeface="Georgia" panose="02040502050405020303" pitchFamily="18" charset="0"/>
              </a:rPr>
              <a:t>östergesi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hakkında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daha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bütünsel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düşünmeye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zorl</a:t>
            </a:r>
            <a:r>
              <a:rPr lang="tr-TR" sz="1000" u="none" strike="noStrike" dirty="0">
                <a:effectLst/>
                <a:latin typeface="Georgia" panose="02040502050405020303" pitchFamily="18" charset="0"/>
              </a:rPr>
              <a:t>uyor</a:t>
            </a:r>
            <a:r>
              <a:rPr lang="en-US" sz="1000" u="none" strike="noStrike" dirty="0">
                <a:effectLst/>
                <a:latin typeface="Georgia" panose="02040502050405020303" pitchFamily="18" charset="0"/>
              </a:rPr>
              <a:t>. Ek </a:t>
            </a:r>
            <a:r>
              <a:rPr lang="en-US" sz="1000" u="none" strike="noStrike" dirty="0" err="1">
                <a:effectLst/>
                <a:latin typeface="Georgia" panose="02040502050405020303" pitchFamily="18" charset="0"/>
              </a:rPr>
              <a:t>olarak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karmaşık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teknik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gereksinimler</a:t>
            </a:r>
            <a:r>
              <a:rPr lang="en-US" sz="1000" u="none" strike="noStrike" dirty="0">
                <a:effectLst/>
                <a:latin typeface="Georgia" panose="02040502050405020303" pitchFamily="18" charset="0"/>
              </a:rPr>
              <a:t> ve </a:t>
            </a:r>
            <a:r>
              <a:rPr lang="en-US" sz="1000" u="none" strike="noStrike" dirty="0" err="1">
                <a:effectLst/>
                <a:latin typeface="Georgia" panose="02040502050405020303" pitchFamily="18" charset="0"/>
              </a:rPr>
              <a:t>veri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uyumluluğu</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gereksinimleri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evrimi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yavaşlatmakla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tehdit</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ederken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yapay</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zeka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inovasyonunun</a:t>
            </a:r>
            <a:r>
              <a:rPr lang="en-US" sz="1000" u="none" strike="noStrike" dirty="0">
                <a:effectLst/>
                <a:latin typeface="Georgia" panose="02040502050405020303" pitchFamily="18" charset="0"/>
              </a:rPr>
              <a:t> ve </a:t>
            </a:r>
            <a:r>
              <a:rPr lang="en-US" sz="1000" u="none" strike="noStrike" dirty="0" err="1">
                <a:effectLst/>
                <a:latin typeface="Georgia" panose="02040502050405020303" pitchFamily="18" charset="0"/>
              </a:rPr>
              <a:t>küreselleşmenin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hızı</a:t>
            </a:r>
            <a:r>
              <a:rPr lang="en-US" sz="1000" u="none" strike="noStrike" dirty="0">
                <a:effectLst/>
                <a:latin typeface="Georgia" panose="02040502050405020303" pitchFamily="18" charset="0"/>
              </a:rPr>
              <a:t>, </a:t>
            </a:r>
            <a:r>
              <a:rPr lang="tr-TR" sz="1000" u="none" strike="noStrike" dirty="0">
                <a:effectLst/>
                <a:latin typeface="Georgia" panose="02040502050405020303" pitchFamily="18" charset="0"/>
              </a:rPr>
              <a:t>sektörü </a:t>
            </a:r>
            <a:r>
              <a:rPr lang="en-US" sz="1000" u="none" strike="noStrike" dirty="0" err="1">
                <a:effectLst/>
                <a:latin typeface="Georgia" panose="02040502050405020303" pitchFamily="18" charset="0"/>
              </a:rPr>
              <a:t>daha</a:t>
            </a:r>
            <a:r>
              <a:rPr lang="tr-TR" sz="1000" dirty="0">
                <a:latin typeface="Georgia" panose="02040502050405020303" pitchFamily="18" charset="0"/>
              </a:rPr>
              <a:t> seri </a:t>
            </a:r>
            <a:r>
              <a:rPr lang="en-US" sz="1000" u="none" strike="noStrike" dirty="0" err="1">
                <a:effectLst/>
                <a:latin typeface="Georgia" panose="02040502050405020303" pitchFamily="18" charset="0"/>
              </a:rPr>
              <a:t>hareket</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etmeye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zorluyor</a:t>
            </a:r>
            <a:r>
              <a:rPr lang="en-US" sz="1000" b="1" u="none" strike="noStrike" dirty="0">
                <a:effectLst/>
                <a:latin typeface="Georgia" panose="02040502050405020303" pitchFamily="18" charset="0"/>
              </a:rPr>
              <a:t>.</a:t>
            </a:r>
            <a:endParaRPr lang="en-US" sz="1000" u="none" strike="noStrike" kern="1200" cap="none" spc="0" normalizeH="0" baseline="0" noProof="0" dirty="0">
              <a:ln>
                <a:noFill/>
              </a:ln>
              <a:effectLst/>
              <a:highlight>
                <a:srgbClr val="FFFF00"/>
              </a:highlight>
              <a:uLnTx/>
              <a:uFillTx/>
              <a:latin typeface="Georgia" panose="02040502050405020303" pitchFamily="18" charset="0"/>
              <a:ea typeface="+mj-lt"/>
              <a:cs typeface="+mj-lt"/>
            </a:endParaRPr>
          </a:p>
        </p:txBody>
      </p:sp>
      <p:pic>
        <p:nvPicPr>
          <p:cNvPr id="41" name="Picture 40" descr="A blue and black logo&#10;&#10;Description automatically generated">
            <a:extLst>
              <a:ext uri="{FF2B5EF4-FFF2-40B4-BE49-F238E27FC236}">
                <a16:creationId xmlns:a16="http://schemas.microsoft.com/office/drawing/2014/main" id="{116A5633-A6AE-D2B5-95F0-73953738E449}"/>
              </a:ext>
            </a:extLst>
          </p:cNvPr>
          <p:cNvPicPr>
            <a:picLocks noChangeAspect="1"/>
          </p:cNvPicPr>
          <p:nvPr/>
        </p:nvPicPr>
        <p:blipFill>
          <a:blip r:embed="rId3"/>
          <a:stretch>
            <a:fillRect/>
          </a:stretch>
        </p:blipFill>
        <p:spPr>
          <a:xfrm>
            <a:off x="6495276" y="332839"/>
            <a:ext cx="897530" cy="256235"/>
          </a:xfrm>
          <a:prstGeom prst="rect">
            <a:avLst/>
          </a:prstGeom>
        </p:spPr>
      </p:pic>
      <p:cxnSp>
        <p:nvCxnSpPr>
          <p:cNvPr id="9" name="Straight Connector 8">
            <a:extLst>
              <a:ext uri="{FF2B5EF4-FFF2-40B4-BE49-F238E27FC236}">
                <a16:creationId xmlns:a16="http://schemas.microsoft.com/office/drawing/2014/main" id="{D4C7C883-6564-05B7-F8D6-717DFF432C90}"/>
              </a:ext>
            </a:extLst>
          </p:cNvPr>
          <p:cNvCxnSpPr>
            <a:cxnSpLocks/>
          </p:cNvCxnSpPr>
          <p:nvPr/>
        </p:nvCxnSpPr>
        <p:spPr>
          <a:xfrm>
            <a:off x="0" y="490497"/>
            <a:ext cx="463099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5BEFF5BE-0349-84AF-229D-E0C1656494CF}"/>
              </a:ext>
            </a:extLst>
          </p:cNvPr>
          <p:cNvSpPr txBox="1">
            <a:spLocks/>
          </p:cNvSpPr>
          <p:nvPr/>
        </p:nvSpPr>
        <p:spPr>
          <a:xfrm>
            <a:off x="495301" y="241591"/>
            <a:ext cx="4135693"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GİRİŞ</a:t>
            </a:r>
            <a:endParaRPr lang="en-US" sz="600" b="1" spc="40" dirty="0">
              <a:solidFill>
                <a:schemeClr val="accent6"/>
              </a:solidFill>
              <a:latin typeface="Poppins" pitchFamily="2" charset="77"/>
              <a:cs typeface="Poppins" pitchFamily="2" charset="77"/>
            </a:endParaRPr>
          </a:p>
        </p:txBody>
      </p:sp>
      <p:sp>
        <p:nvSpPr>
          <p:cNvPr id="4" name="TextBox 3">
            <a:extLst>
              <a:ext uri="{FF2B5EF4-FFF2-40B4-BE49-F238E27FC236}">
                <a16:creationId xmlns:a16="http://schemas.microsoft.com/office/drawing/2014/main" id="{3780E7FA-FD76-29EE-1D17-A6BB70BE0860}"/>
              </a:ext>
            </a:extLst>
          </p:cNvPr>
          <p:cNvSpPr txBox="1"/>
          <p:nvPr/>
        </p:nvSpPr>
        <p:spPr>
          <a:xfrm>
            <a:off x="1142407" y="3018634"/>
            <a:ext cx="745784"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01</a:t>
            </a:r>
          </a:p>
        </p:txBody>
      </p:sp>
      <p:sp>
        <p:nvSpPr>
          <p:cNvPr id="8" name="Text Placeholder 1">
            <a:extLst>
              <a:ext uri="{FF2B5EF4-FFF2-40B4-BE49-F238E27FC236}">
                <a16:creationId xmlns:a16="http://schemas.microsoft.com/office/drawing/2014/main" id="{745E20C0-6A43-DC1A-BD87-132A8FDB6012}"/>
              </a:ext>
            </a:extLst>
          </p:cNvPr>
          <p:cNvSpPr txBox="1">
            <a:spLocks/>
          </p:cNvSpPr>
          <p:nvPr/>
        </p:nvSpPr>
        <p:spPr>
          <a:xfrm>
            <a:off x="1916721" y="4224624"/>
            <a:ext cx="4990005" cy="110846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2000"/>
              </a:lnSpc>
              <a:defRPr/>
            </a:pPr>
            <a:r>
              <a:rPr lang="en-US" sz="1000" b="1" u="none" strike="noStrike" dirty="0" err="1">
                <a:effectLst/>
                <a:latin typeface="Georgia"/>
                <a:cs typeface="Poppins"/>
              </a:rPr>
              <a:t>Kısa</a:t>
            </a:r>
            <a:r>
              <a:rPr lang="en-US" sz="1000" b="1" u="none" strike="noStrike" dirty="0">
                <a:effectLst/>
                <a:latin typeface="Georgia"/>
                <a:cs typeface="Poppins"/>
              </a:rPr>
              <a:t> </a:t>
            </a:r>
            <a:r>
              <a:rPr lang="en-US" sz="1000" b="1" u="none" strike="noStrike" dirty="0" err="1">
                <a:effectLst/>
                <a:latin typeface="Georgia"/>
                <a:cs typeface="Poppins"/>
              </a:rPr>
              <a:t>vadeli</a:t>
            </a:r>
            <a:r>
              <a:rPr lang="en-US" sz="1000" b="1" u="none" strike="noStrike" dirty="0">
                <a:effectLst/>
                <a:latin typeface="Georgia"/>
                <a:cs typeface="Poppins"/>
              </a:rPr>
              <a:t> </a:t>
            </a:r>
            <a:r>
              <a:rPr lang="en-US" sz="1000" b="1" u="none" strike="noStrike" dirty="0" err="1">
                <a:effectLst/>
                <a:latin typeface="Georgia"/>
                <a:cs typeface="Poppins"/>
              </a:rPr>
              <a:t>performansı</a:t>
            </a:r>
            <a:r>
              <a:rPr lang="en-US" sz="1000" b="1" u="none" strike="noStrike" dirty="0">
                <a:effectLst/>
                <a:latin typeface="Georgia"/>
                <a:cs typeface="Poppins"/>
              </a:rPr>
              <a:t> </a:t>
            </a:r>
            <a:r>
              <a:rPr lang="en-US" sz="1000" b="1" u="none" strike="noStrike" dirty="0" err="1">
                <a:effectLst/>
                <a:latin typeface="Georgia"/>
                <a:cs typeface="Poppins"/>
              </a:rPr>
              <a:t>uzun</a:t>
            </a:r>
            <a:r>
              <a:rPr lang="en-US" sz="1000" b="1" u="none" strike="noStrike" dirty="0">
                <a:effectLst/>
                <a:latin typeface="Georgia"/>
                <a:cs typeface="Poppins"/>
              </a:rPr>
              <a:t> </a:t>
            </a:r>
            <a:r>
              <a:rPr lang="en-US" sz="1000" b="1" u="none" strike="noStrike" dirty="0" err="1">
                <a:effectLst/>
                <a:latin typeface="Georgia"/>
                <a:cs typeface="Poppins"/>
              </a:rPr>
              <a:t>vadeli</a:t>
            </a:r>
            <a:r>
              <a:rPr lang="en-US" sz="1000" b="1" u="none" strike="noStrike" dirty="0">
                <a:effectLst/>
                <a:latin typeface="Georgia"/>
                <a:cs typeface="Poppins"/>
              </a:rPr>
              <a:t> </a:t>
            </a:r>
            <a:r>
              <a:rPr lang="en-US" sz="1000" b="1" u="none" strike="noStrike" dirty="0" err="1">
                <a:effectLst/>
                <a:latin typeface="Georgia"/>
                <a:cs typeface="Poppins"/>
              </a:rPr>
              <a:t>marka</a:t>
            </a:r>
            <a:r>
              <a:rPr lang="en-US" sz="1000" b="1" u="none" strike="noStrike" dirty="0">
                <a:effectLst/>
                <a:latin typeface="Georgia"/>
                <a:cs typeface="Poppins"/>
              </a:rPr>
              <a:t> </a:t>
            </a:r>
            <a:r>
              <a:rPr lang="en-US" sz="1000" b="1" u="none" strike="noStrike" dirty="0" err="1">
                <a:effectLst/>
                <a:latin typeface="Georgia"/>
                <a:cs typeface="Poppins"/>
              </a:rPr>
              <a:t>oluşturmayla</a:t>
            </a:r>
            <a:r>
              <a:rPr lang="en-US" sz="1000" b="1" u="none" strike="noStrike" dirty="0">
                <a:effectLst/>
                <a:latin typeface="Georgia"/>
                <a:cs typeface="Poppins"/>
              </a:rPr>
              <a:t> </a:t>
            </a:r>
            <a:r>
              <a:rPr lang="en-US" sz="1000" b="1" u="none" strike="noStrike" dirty="0" err="1">
                <a:effectLst/>
                <a:latin typeface="Georgia"/>
                <a:cs typeface="Poppins"/>
              </a:rPr>
              <a:t>dengelemek</a:t>
            </a:r>
            <a:r>
              <a:rPr lang="en-US" sz="1000" u="none" strike="noStrike" dirty="0">
                <a:effectLst/>
                <a:latin typeface="Georgia"/>
                <a:cs typeface="Poppins"/>
              </a:rPr>
              <a:t>. Bu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platformlarda</a:t>
            </a:r>
            <a:r>
              <a:rPr lang="en-US" sz="1000" u="none" strike="noStrike" dirty="0">
                <a:effectLst/>
                <a:latin typeface="Georgia"/>
                <a:cs typeface="Poppins"/>
              </a:rPr>
              <a:t> (</a:t>
            </a:r>
            <a:r>
              <a:rPr lang="en-US" sz="1000" u="none" strike="noStrike" dirty="0" err="1">
                <a:effectLst/>
                <a:latin typeface="Georgia"/>
                <a:cs typeface="Poppins"/>
              </a:rPr>
              <a:t>Yapay</a:t>
            </a:r>
            <a:r>
              <a:rPr lang="en-US" sz="1000" u="none" strike="noStrike" dirty="0">
                <a:effectLst/>
                <a:latin typeface="Georgia"/>
                <a:cs typeface="Poppins"/>
              </a:rPr>
              <a:t> </a:t>
            </a:r>
            <a:r>
              <a:rPr lang="en-US" sz="1000" u="none" strike="noStrike" dirty="0" err="1">
                <a:effectLst/>
                <a:latin typeface="Georgia"/>
                <a:cs typeface="Poppins"/>
              </a:rPr>
              <a:t>Zeka</a:t>
            </a:r>
            <a:r>
              <a:rPr lang="en-US" sz="1000" u="none" strike="noStrike" dirty="0">
                <a:effectLst/>
                <a:latin typeface="Georgia"/>
                <a:cs typeface="Poppins"/>
              </a:rPr>
              <a:t> </a:t>
            </a:r>
            <a:r>
              <a:rPr lang="en-US" sz="1000" u="none" strike="noStrike" dirty="0" err="1">
                <a:effectLst/>
                <a:latin typeface="Georgia"/>
                <a:cs typeface="Poppins"/>
              </a:rPr>
              <a:t>otomasyonunun</a:t>
            </a:r>
            <a:r>
              <a:rPr lang="en-US" sz="1000" u="none" strike="noStrike" dirty="0">
                <a:effectLst/>
                <a:latin typeface="Georgia"/>
                <a:cs typeface="Poppins"/>
              </a:rPr>
              <a:t> </a:t>
            </a:r>
            <a:r>
              <a:rPr lang="en-US" sz="1000" u="none" strike="noStrike" dirty="0" err="1">
                <a:effectLst/>
                <a:latin typeface="Georgia"/>
                <a:cs typeface="Poppins"/>
              </a:rPr>
              <a:t>yanı</a:t>
            </a:r>
            <a:r>
              <a:rPr lang="en-US" sz="1000" u="none" strike="noStrike" dirty="0">
                <a:effectLst/>
                <a:latin typeface="Georgia"/>
                <a:cs typeface="Poppins"/>
              </a:rPr>
              <a:t> </a:t>
            </a:r>
            <a:r>
              <a:rPr lang="en-US" sz="1000" u="none" strike="noStrike" dirty="0" err="1">
                <a:effectLst/>
                <a:latin typeface="Georgia"/>
                <a:cs typeface="Poppins"/>
              </a:rPr>
              <a:t>sıra</a:t>
            </a:r>
            <a:r>
              <a:rPr lang="en-US" sz="1000" u="none" strike="noStrike" dirty="0">
                <a:effectLst/>
                <a:latin typeface="Georgia"/>
                <a:cs typeface="Poppins"/>
              </a:rPr>
              <a:t>) </a:t>
            </a:r>
            <a:r>
              <a:rPr lang="en-US" sz="1000" u="none" strike="noStrike" dirty="0" err="1">
                <a:effectLst/>
                <a:latin typeface="Georgia"/>
                <a:cs typeface="Poppins"/>
              </a:rPr>
              <a:t>temel</a:t>
            </a:r>
            <a:r>
              <a:rPr lang="en-US" sz="1000" u="none" strike="noStrike" dirty="0">
                <a:effectLst/>
                <a:latin typeface="Georgia"/>
                <a:cs typeface="Poppins"/>
              </a:rPr>
              <a:t> </a:t>
            </a:r>
            <a:r>
              <a:rPr lang="en-US" sz="1000" u="none" strike="noStrike" dirty="0" err="1">
                <a:effectLst/>
                <a:latin typeface="Georgia"/>
                <a:cs typeface="Poppins"/>
              </a:rPr>
              <a:t>performans</a:t>
            </a:r>
            <a:r>
              <a:rPr lang="en-US" sz="1000" u="none" strike="noStrike" dirty="0">
                <a:effectLst/>
                <a:latin typeface="Georgia"/>
                <a:cs typeface="Poppins"/>
              </a:rPr>
              <a:t> </a:t>
            </a:r>
            <a:r>
              <a:rPr lang="en-US" sz="1000" u="none" strike="noStrike" dirty="0" err="1">
                <a:effectLst/>
                <a:latin typeface="Georgia"/>
                <a:cs typeface="Poppins"/>
              </a:rPr>
              <a:t>pazarlamasının</a:t>
            </a:r>
            <a:r>
              <a:rPr lang="en-US" sz="1000" u="none" strike="noStrike" dirty="0">
                <a:effectLst/>
                <a:latin typeface="Georgia"/>
                <a:cs typeface="Poppins"/>
              </a:rPr>
              <a:t> </a:t>
            </a:r>
            <a:r>
              <a:rPr lang="en-US" sz="1000" u="none" strike="noStrike" dirty="0" err="1">
                <a:effectLst/>
                <a:latin typeface="Georgia"/>
                <a:cs typeface="Poppins"/>
              </a:rPr>
              <a:t>kolaylığı</a:t>
            </a:r>
            <a:r>
              <a:rPr lang="en-US" sz="1000" u="none" strike="noStrike" dirty="0">
                <a:effectLst/>
                <a:latin typeface="Georgia"/>
                <a:cs typeface="Poppins"/>
              </a:rPr>
              <a:t>, </a:t>
            </a:r>
            <a:r>
              <a:rPr lang="en-US" sz="1000" u="none" strike="noStrike" dirty="0" err="1">
                <a:effectLst/>
                <a:latin typeface="Georgia"/>
                <a:cs typeface="Poppins"/>
              </a:rPr>
              <a:t>markaları</a:t>
            </a:r>
            <a:r>
              <a:rPr lang="en-US" sz="1000" u="none" strike="noStrike" dirty="0">
                <a:effectLst/>
                <a:latin typeface="Georgia"/>
                <a:cs typeface="Poppins"/>
              </a:rPr>
              <a:t> </a:t>
            </a:r>
            <a:r>
              <a:rPr lang="en-US" sz="1000" u="none" strike="noStrike" dirty="0" err="1">
                <a:effectLst/>
                <a:latin typeface="Georgia"/>
                <a:cs typeface="Poppins"/>
              </a:rPr>
              <a:t>kısa</a:t>
            </a:r>
            <a:r>
              <a:rPr lang="en-US" sz="1000" u="none" strike="noStrike" dirty="0">
                <a:effectLst/>
                <a:latin typeface="Georgia"/>
                <a:cs typeface="Poppins"/>
              </a:rPr>
              <a:t> </a:t>
            </a:r>
            <a:r>
              <a:rPr lang="en-US" sz="1000" u="none" strike="noStrike" dirty="0" err="1">
                <a:effectLst/>
                <a:latin typeface="Georgia"/>
                <a:cs typeface="Poppins"/>
              </a:rPr>
              <a:t>vadeli</a:t>
            </a:r>
            <a:r>
              <a:rPr lang="en-US" sz="1000" u="none" strike="noStrike" dirty="0">
                <a:effectLst/>
                <a:latin typeface="Georgia"/>
                <a:cs typeface="Poppins"/>
              </a:rPr>
              <a:t> </a:t>
            </a:r>
            <a:r>
              <a:rPr lang="en-US" sz="1000" u="none" strike="noStrike" dirty="0" err="1">
                <a:effectLst/>
                <a:latin typeface="Georgia"/>
                <a:cs typeface="Poppins"/>
              </a:rPr>
              <a:t>ölçümlere</a:t>
            </a:r>
            <a:r>
              <a:rPr lang="en-US" sz="1000" u="none" strike="noStrike" dirty="0">
                <a:effectLst/>
                <a:latin typeface="Georgia"/>
                <a:cs typeface="Poppins"/>
              </a:rPr>
              <a:t> </a:t>
            </a:r>
            <a:r>
              <a:rPr lang="en-US" sz="1000" u="none" strike="noStrike" dirty="0" err="1">
                <a:effectLst/>
                <a:latin typeface="Georgia"/>
                <a:cs typeface="Poppins"/>
              </a:rPr>
              <a:t>aşırı</a:t>
            </a:r>
            <a:r>
              <a:rPr lang="en-US" sz="1000" u="none" strike="noStrike" dirty="0">
                <a:effectLst/>
                <a:latin typeface="Georgia"/>
                <a:cs typeface="Poppins"/>
              </a:rPr>
              <a:t> </a:t>
            </a:r>
            <a:r>
              <a:rPr lang="en-US" sz="1000" u="none" strike="noStrike" dirty="0" err="1">
                <a:effectLst/>
                <a:latin typeface="Georgia"/>
                <a:cs typeface="Poppins"/>
              </a:rPr>
              <a:t>rotasyon</a:t>
            </a:r>
            <a:r>
              <a:rPr lang="en-US" sz="1000" u="none" strike="noStrike" dirty="0">
                <a:effectLst/>
                <a:latin typeface="Georgia"/>
                <a:cs typeface="Poppins"/>
              </a:rPr>
              <a:t> </a:t>
            </a:r>
            <a:r>
              <a:rPr lang="en-US" sz="1000" u="none" strike="noStrike" dirty="0" err="1">
                <a:effectLst/>
                <a:latin typeface="Georgia"/>
                <a:cs typeface="Poppins"/>
              </a:rPr>
              <a:t>yapmaya</a:t>
            </a:r>
            <a:r>
              <a:rPr lang="en-US" sz="1000" u="none" strike="noStrike" dirty="0">
                <a:effectLst/>
                <a:latin typeface="Georgia"/>
                <a:cs typeface="Poppins"/>
              </a:rPr>
              <a:t> </a:t>
            </a:r>
            <a:r>
              <a:rPr lang="en-US" sz="1000" u="none" strike="noStrike" dirty="0" err="1">
                <a:effectLst/>
                <a:latin typeface="Georgia"/>
                <a:cs typeface="Poppins"/>
              </a:rPr>
              <a:t>teşvik</a:t>
            </a:r>
            <a:r>
              <a:rPr lang="en-US" sz="1000" u="none" strike="noStrike" dirty="0">
                <a:effectLst/>
                <a:latin typeface="Georgia"/>
                <a:cs typeface="Poppins"/>
              </a:rPr>
              <a:t> </a:t>
            </a:r>
            <a:r>
              <a:rPr lang="en-US" sz="1000" u="none" strike="noStrike" dirty="0" err="1">
                <a:effectLst/>
                <a:latin typeface="Georgia"/>
                <a:cs typeface="Poppins"/>
              </a:rPr>
              <a:t>ediyor</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a:t>
            </a:r>
            <a:r>
              <a:rPr lang="en-US" sz="1000" u="none" strike="noStrike" dirty="0" err="1">
                <a:effectLst/>
                <a:latin typeface="Georgia"/>
                <a:cs typeface="Poppins"/>
              </a:rPr>
              <a:t>aynı</a:t>
            </a:r>
            <a:r>
              <a:rPr lang="en-US" sz="1000" u="none" strike="noStrike" dirty="0">
                <a:effectLst/>
                <a:latin typeface="Georgia"/>
                <a:cs typeface="Poppins"/>
              </a:rPr>
              <a:t> </a:t>
            </a:r>
            <a:r>
              <a:rPr lang="en-US" sz="1000" u="none" strike="noStrike" dirty="0" err="1">
                <a:effectLst/>
                <a:latin typeface="Georgia"/>
                <a:cs typeface="Poppins"/>
              </a:rPr>
              <a:t>ortam</a:t>
            </a:r>
            <a:r>
              <a:rPr lang="en-US" sz="1000" u="none" strike="noStrike" dirty="0">
                <a:effectLst/>
                <a:latin typeface="Georgia"/>
                <a:cs typeface="Poppins"/>
              </a:rPr>
              <a:t> </a:t>
            </a:r>
            <a:r>
              <a:rPr lang="en-US" sz="1000" u="none" strike="noStrike" dirty="0" err="1">
                <a:effectLst/>
                <a:latin typeface="Georgia"/>
                <a:cs typeface="Poppins"/>
              </a:rPr>
              <a:t>aslında</a:t>
            </a:r>
            <a:r>
              <a:rPr lang="en-US" sz="1000" u="none" strike="noStrike" dirty="0">
                <a:effectLst/>
                <a:latin typeface="Georgia"/>
                <a:cs typeface="Poppins"/>
              </a:rPr>
              <a:t> </a:t>
            </a:r>
            <a:r>
              <a:rPr lang="en-US" sz="1000" u="none" strike="noStrike" dirty="0" err="1">
                <a:effectLst/>
                <a:latin typeface="Georgia"/>
                <a:cs typeface="Poppins"/>
              </a:rPr>
              <a:t>ayırt</a:t>
            </a:r>
            <a:r>
              <a:rPr lang="en-US" sz="1000" u="none" strike="noStrike" dirty="0">
                <a:effectLst/>
                <a:latin typeface="Georgia"/>
                <a:cs typeface="Poppins"/>
              </a:rPr>
              <a:t> </a:t>
            </a:r>
            <a:r>
              <a:rPr lang="en-US" sz="1000" u="none" strike="noStrike" dirty="0" err="1">
                <a:effectLst/>
                <a:latin typeface="Georgia"/>
                <a:cs typeface="Poppins"/>
              </a:rPr>
              <a:t>edici</a:t>
            </a:r>
            <a:r>
              <a:rPr lang="en-US" sz="1000" u="none" strike="noStrike" dirty="0">
                <a:effectLst/>
                <a:latin typeface="Georgia"/>
                <a:cs typeface="Poppins"/>
              </a:rPr>
              <a:t> </a:t>
            </a:r>
            <a:r>
              <a:rPr lang="en-US" sz="1000" u="none" strike="noStrike" dirty="0" err="1">
                <a:effectLst/>
                <a:latin typeface="Georgia"/>
                <a:cs typeface="Poppins"/>
              </a:rPr>
              <a:t>marka</a:t>
            </a:r>
            <a:r>
              <a:rPr lang="en-US" sz="1000" u="none" strike="noStrike" dirty="0">
                <a:effectLst/>
                <a:latin typeface="Georgia"/>
                <a:cs typeface="Poppins"/>
              </a:rPr>
              <a:t> </a:t>
            </a:r>
            <a:r>
              <a:rPr lang="en-US" sz="1000" u="none" strike="noStrike" dirty="0" err="1">
                <a:effectLst/>
                <a:latin typeface="Georgia"/>
                <a:cs typeface="Poppins"/>
              </a:rPr>
              <a:t>oluşturmayı</a:t>
            </a:r>
            <a:r>
              <a:rPr lang="en-US" sz="1000" u="none" strike="noStrike" dirty="0">
                <a:effectLst/>
                <a:latin typeface="Georgia"/>
                <a:cs typeface="Poppins"/>
              </a:rPr>
              <a:t> her </a:t>
            </a:r>
            <a:r>
              <a:rPr lang="en-US" sz="1000" u="none" strike="noStrike" dirty="0" err="1">
                <a:effectLst/>
                <a:latin typeface="Georgia"/>
                <a:cs typeface="Poppins"/>
              </a:rPr>
              <a:t>zamankinden</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az</a:t>
            </a:r>
            <a:r>
              <a:rPr lang="en-US" sz="1000" u="none" strike="noStrike" dirty="0">
                <a:effectLst/>
                <a:latin typeface="Georgia"/>
                <a:cs typeface="Poppins"/>
              </a:rPr>
              <a:t> </a:t>
            </a:r>
            <a:r>
              <a:rPr lang="en-US" sz="1000" u="none" strike="noStrike" dirty="0" err="1">
                <a:effectLst/>
                <a:latin typeface="Georgia"/>
                <a:cs typeface="Poppins"/>
              </a:rPr>
              <a:t>değil</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da </a:t>
            </a:r>
            <a:r>
              <a:rPr lang="en-US" sz="1000" u="none" strike="noStrike" dirty="0" err="1">
                <a:effectLst/>
                <a:latin typeface="Georgia"/>
                <a:cs typeface="Poppins"/>
              </a:rPr>
              <a:t>önemli</a:t>
            </a:r>
            <a:r>
              <a:rPr lang="en-US" sz="1000" u="none" strike="noStrike" dirty="0">
                <a:effectLst/>
                <a:latin typeface="Georgia"/>
                <a:cs typeface="Poppins"/>
              </a:rPr>
              <a:t> hale </a:t>
            </a:r>
            <a:r>
              <a:rPr lang="en-US" sz="1000" u="none" strike="noStrike" dirty="0" err="1">
                <a:effectLst/>
                <a:latin typeface="Georgia"/>
                <a:cs typeface="Poppins"/>
              </a:rPr>
              <a:t>getiriyor</a:t>
            </a:r>
            <a:r>
              <a:rPr lang="en-US" sz="1000" u="none" strike="noStrike" dirty="0">
                <a:effectLst/>
                <a:latin typeface="Georgia"/>
                <a:cs typeface="Poppins"/>
              </a:rPr>
              <a:t>. </a:t>
            </a:r>
            <a:r>
              <a:rPr lang="en-US" sz="1000" u="none" strike="noStrike" dirty="0" err="1">
                <a:effectLst/>
                <a:latin typeface="Georgia"/>
                <a:cs typeface="Poppins"/>
              </a:rPr>
              <a:t>Herkes</a:t>
            </a:r>
            <a:r>
              <a:rPr lang="en-US" sz="1000" u="none" strike="noStrike" dirty="0">
                <a:effectLst/>
                <a:latin typeface="Georgia"/>
                <a:cs typeface="Poppins"/>
              </a:rPr>
              <a:t> </a:t>
            </a:r>
            <a:r>
              <a:rPr lang="en-US" sz="1000" u="none" strike="noStrike" dirty="0" err="1">
                <a:effectLst/>
                <a:latin typeface="Georgia"/>
                <a:cs typeface="Poppins"/>
              </a:rPr>
              <a:t>aynı</a:t>
            </a:r>
            <a:r>
              <a:rPr lang="en-US" sz="1000" u="none" strike="noStrike" dirty="0">
                <a:effectLst/>
                <a:latin typeface="Georgia"/>
                <a:cs typeface="Poppins"/>
              </a:rPr>
              <a:t> </a:t>
            </a:r>
            <a:r>
              <a:rPr lang="en-US" sz="1000" u="none" strike="noStrike" dirty="0" err="1">
                <a:effectLst/>
                <a:latin typeface="Georgia"/>
                <a:cs typeface="Poppins"/>
              </a:rPr>
              <a:t>performans</a:t>
            </a:r>
            <a:r>
              <a:rPr lang="en-US" sz="1000" u="none" strike="noStrike" dirty="0">
                <a:effectLst/>
                <a:latin typeface="Georgia"/>
                <a:cs typeface="Poppins"/>
              </a:rPr>
              <a:t> </a:t>
            </a:r>
            <a:r>
              <a:rPr lang="en-US" sz="1000" u="none" strike="noStrike" dirty="0" err="1">
                <a:effectLst/>
                <a:latin typeface="Georgia"/>
                <a:cs typeface="Poppins"/>
              </a:rPr>
              <a:t>araçlarına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yapay</a:t>
            </a:r>
            <a:r>
              <a:rPr lang="en-US" sz="1000" u="none" strike="noStrike" dirty="0">
                <a:effectLst/>
                <a:latin typeface="Georgia"/>
                <a:cs typeface="Poppins"/>
              </a:rPr>
              <a:t> </a:t>
            </a:r>
            <a:r>
              <a:rPr lang="en-US" sz="1000" u="none" strike="noStrike" dirty="0" err="1">
                <a:effectLst/>
                <a:latin typeface="Georgia"/>
                <a:cs typeface="Poppins"/>
              </a:rPr>
              <a:t>zeka</a:t>
            </a:r>
            <a:r>
              <a:rPr lang="en-US" sz="1000" u="none" strike="noStrike" dirty="0">
                <a:effectLst/>
                <a:latin typeface="Georgia"/>
                <a:cs typeface="Poppins"/>
              </a:rPr>
              <a:t> </a:t>
            </a:r>
            <a:r>
              <a:rPr lang="en-US" sz="1000" u="none" strike="noStrike" dirty="0" err="1">
                <a:effectLst/>
                <a:latin typeface="Georgia"/>
                <a:cs typeface="Poppins"/>
              </a:rPr>
              <a:t>yeteneklerine</a:t>
            </a:r>
            <a:r>
              <a:rPr lang="en-US" sz="1000" u="none" strike="noStrike" dirty="0">
                <a:effectLst/>
                <a:latin typeface="Georgia"/>
                <a:cs typeface="Poppins"/>
              </a:rPr>
              <a:t> </a:t>
            </a:r>
            <a:r>
              <a:rPr lang="en-US" sz="1000" u="none" strike="noStrike" dirty="0" err="1">
                <a:effectLst/>
                <a:latin typeface="Georgia"/>
                <a:cs typeface="Poppins"/>
              </a:rPr>
              <a:t>erişebildiğinde</a:t>
            </a:r>
            <a:r>
              <a:rPr lang="en-US" sz="1000" u="none" strike="noStrike" dirty="0">
                <a:effectLst/>
                <a:latin typeface="Georgia"/>
                <a:cs typeface="Poppins"/>
              </a:rPr>
              <a:t> </a:t>
            </a:r>
            <a:r>
              <a:rPr lang="en-US" sz="1000" u="none" strike="noStrike" dirty="0" err="1">
                <a:effectLst/>
                <a:latin typeface="Georgia"/>
                <a:cs typeface="Poppins"/>
              </a:rPr>
              <a:t>marka</a:t>
            </a:r>
            <a:r>
              <a:rPr lang="en-US" sz="1000" u="none" strike="noStrike" dirty="0">
                <a:effectLst/>
                <a:latin typeface="Georgia"/>
                <a:cs typeface="Poppins"/>
              </a:rPr>
              <a:t> </a:t>
            </a:r>
            <a:r>
              <a:rPr lang="en-US" sz="1000" u="none" strike="noStrike" dirty="0" err="1">
                <a:effectLst/>
                <a:latin typeface="Georgia"/>
                <a:cs typeface="Poppins"/>
              </a:rPr>
              <a:t>farklılaşması</a:t>
            </a:r>
            <a:r>
              <a:rPr lang="en-US" sz="1000" u="none" strike="noStrike" dirty="0">
                <a:effectLst/>
                <a:latin typeface="Georgia"/>
                <a:cs typeface="Poppins"/>
              </a:rPr>
              <a:t> </a:t>
            </a:r>
            <a:r>
              <a:rPr lang="en-US" sz="1000" u="none" strike="noStrike" dirty="0" err="1">
                <a:effectLst/>
                <a:latin typeface="Georgia"/>
                <a:cs typeface="Poppins"/>
              </a:rPr>
              <a:t>rekabet</a:t>
            </a:r>
            <a:r>
              <a:rPr lang="en-US" sz="1000" u="none" strike="noStrike" dirty="0">
                <a:effectLst/>
                <a:latin typeface="Georgia"/>
                <a:cs typeface="Poppins"/>
              </a:rPr>
              <a:t> </a:t>
            </a:r>
            <a:r>
              <a:rPr lang="en-US" sz="1000" u="none" strike="noStrike" dirty="0" err="1">
                <a:effectLst/>
                <a:latin typeface="Georgia"/>
                <a:cs typeface="Poppins"/>
              </a:rPr>
              <a:t>avantajı</a:t>
            </a:r>
            <a:r>
              <a:rPr lang="en-US" sz="1000" u="none" strike="noStrike" dirty="0">
                <a:effectLst/>
                <a:latin typeface="Georgia"/>
                <a:cs typeface="Poppins"/>
              </a:rPr>
              <a:t> </a:t>
            </a:r>
            <a:r>
              <a:rPr lang="en-US" sz="1000" u="none" strike="noStrike" dirty="0" err="1">
                <a:effectLst/>
                <a:latin typeface="Georgia"/>
                <a:cs typeface="Poppins"/>
              </a:rPr>
              <a:t>haline</a:t>
            </a:r>
            <a:r>
              <a:rPr lang="en-US" sz="1000" u="none" strike="noStrike" dirty="0">
                <a:effectLst/>
                <a:latin typeface="Georgia"/>
                <a:cs typeface="Poppins"/>
              </a:rPr>
              <a:t> </a:t>
            </a:r>
            <a:r>
              <a:rPr lang="en-US" sz="1000" u="none" strike="noStrike" dirty="0" err="1">
                <a:effectLst/>
                <a:latin typeface="Georgia"/>
                <a:cs typeface="Poppins"/>
              </a:rPr>
              <a:t>gelir</a:t>
            </a:r>
            <a:r>
              <a:rPr lang="en-US" sz="1000" u="none" strike="noStrike" dirty="0">
                <a:effectLst/>
                <a:latin typeface="Georgia"/>
                <a:cs typeface="Poppins"/>
              </a:rPr>
              <a:t>. Son </a:t>
            </a:r>
            <a:r>
              <a:rPr lang="en-US" sz="1000" u="none" strike="noStrike" dirty="0" err="1">
                <a:effectLst/>
                <a:latin typeface="Georgia"/>
                <a:cs typeface="Poppins"/>
              </a:rPr>
              <a:t>zamanlardaki</a:t>
            </a:r>
            <a:r>
              <a:rPr lang="en-US" sz="1000" u="none" strike="noStrike" dirty="0">
                <a:effectLst/>
                <a:latin typeface="Georgia"/>
                <a:cs typeface="Poppins"/>
              </a:rPr>
              <a:t> </a:t>
            </a:r>
            <a:r>
              <a:rPr lang="en-US" sz="1000" u="none" strike="noStrike" dirty="0" err="1">
                <a:effectLst/>
                <a:latin typeface="Georgia"/>
                <a:cs typeface="Poppins"/>
              </a:rPr>
              <a:t>uyarıcı</a:t>
            </a:r>
            <a:r>
              <a:rPr lang="en-US" sz="1000" u="none" strike="noStrike" dirty="0">
                <a:effectLst/>
                <a:latin typeface="Georgia"/>
                <a:cs typeface="Poppins"/>
              </a:rPr>
              <a:t> </a:t>
            </a:r>
            <a:r>
              <a:rPr lang="en-US" sz="1000" u="none" strike="noStrike" dirty="0" err="1">
                <a:effectLst/>
                <a:latin typeface="Georgia"/>
                <a:cs typeface="Poppins"/>
              </a:rPr>
              <a:t>hikayeler</a:t>
            </a:r>
            <a:r>
              <a:rPr lang="en-US" sz="1000" u="none" strike="noStrike" dirty="0">
                <a:effectLst/>
                <a:latin typeface="Georgia"/>
                <a:cs typeface="Poppins"/>
              </a:rPr>
              <a:t>, </a:t>
            </a:r>
            <a:r>
              <a:rPr lang="en-US" sz="1000" u="none" strike="noStrike" dirty="0" err="1">
                <a:effectLst/>
                <a:latin typeface="Georgia"/>
                <a:cs typeface="Poppins"/>
              </a:rPr>
              <a:t>performans</a:t>
            </a:r>
            <a:r>
              <a:rPr lang="en-US" sz="1000" u="none" strike="noStrike" dirty="0">
                <a:effectLst/>
                <a:latin typeface="Georgia"/>
                <a:cs typeface="Poppins"/>
              </a:rPr>
              <a:t> </a:t>
            </a:r>
            <a:r>
              <a:rPr lang="en-US" sz="1000" u="none" strike="noStrike" dirty="0" err="1">
                <a:effectLst/>
                <a:latin typeface="Georgia"/>
                <a:cs typeface="Poppins"/>
              </a:rPr>
              <a:t>açısından</a:t>
            </a:r>
            <a:r>
              <a:rPr lang="en-US" sz="1000" u="none" strike="noStrike" dirty="0">
                <a:effectLst/>
                <a:latin typeface="Georgia"/>
                <a:cs typeface="Poppins"/>
              </a:rPr>
              <a:t> </a:t>
            </a:r>
            <a:r>
              <a:rPr lang="en-US" sz="1000" u="none" strike="noStrike" dirty="0" err="1">
                <a:effectLst/>
                <a:latin typeface="Georgia"/>
                <a:cs typeface="Poppins"/>
              </a:rPr>
              <a:t>markayı</a:t>
            </a:r>
            <a:r>
              <a:rPr lang="en-US" sz="1000" u="none" strike="noStrike" dirty="0">
                <a:effectLst/>
                <a:latin typeface="Georgia"/>
                <a:cs typeface="Poppins"/>
              </a:rPr>
              <a:t> </a:t>
            </a:r>
            <a:r>
              <a:rPr lang="en-US" sz="1000" u="none" strike="noStrike" dirty="0" err="1">
                <a:effectLst/>
                <a:latin typeface="Georgia"/>
                <a:cs typeface="Poppins"/>
              </a:rPr>
              <a:t>ihmal</a:t>
            </a:r>
            <a:r>
              <a:rPr lang="en-US" sz="1000" u="none" strike="noStrike" dirty="0">
                <a:effectLst/>
                <a:latin typeface="Georgia"/>
                <a:cs typeface="Poppins"/>
              </a:rPr>
              <a:t> </a:t>
            </a:r>
            <a:r>
              <a:rPr lang="en-US" sz="1000" u="none" strike="noStrike" dirty="0" err="1">
                <a:effectLst/>
                <a:latin typeface="Georgia"/>
                <a:cs typeface="Poppins"/>
              </a:rPr>
              <a:t>etmenin</a:t>
            </a:r>
            <a:r>
              <a:rPr lang="en-US" sz="1000" u="none" strike="noStrike" dirty="0">
                <a:effectLst/>
                <a:latin typeface="Georgia"/>
                <a:cs typeface="Poppins"/>
              </a:rPr>
              <a:t> </a:t>
            </a:r>
            <a:r>
              <a:rPr lang="en-US" sz="1000" u="none" strike="noStrike" dirty="0" err="1">
                <a:effectLst/>
                <a:latin typeface="Georgia"/>
                <a:cs typeface="Poppins"/>
              </a:rPr>
              <a:t>tehlikelerine</a:t>
            </a:r>
            <a:r>
              <a:rPr lang="en-US" sz="1000" u="none" strike="noStrike" dirty="0">
                <a:effectLst/>
                <a:latin typeface="Georgia"/>
                <a:cs typeface="Poppins"/>
              </a:rPr>
              <a:t> </a:t>
            </a:r>
            <a:r>
              <a:rPr lang="en-US" sz="1000" u="none" strike="noStrike" dirty="0" err="1">
                <a:effectLst/>
                <a:latin typeface="Georgia"/>
                <a:cs typeface="Poppins"/>
              </a:rPr>
              <a:t>işaret</a:t>
            </a:r>
            <a:r>
              <a:rPr lang="en-US" sz="1000" u="none" strike="noStrike" dirty="0">
                <a:effectLst/>
                <a:latin typeface="Georgia"/>
                <a:cs typeface="Poppins"/>
              </a:rPr>
              <a:t> </a:t>
            </a:r>
            <a:r>
              <a:rPr lang="en-US" sz="1000" u="none" strike="noStrike" dirty="0" err="1">
                <a:effectLst/>
                <a:latin typeface="Georgia"/>
                <a:cs typeface="Poppins"/>
              </a:rPr>
              <a:t>ediyor</a:t>
            </a:r>
            <a:r>
              <a:rPr lang="en-US" sz="1000" u="none" strike="noStrike" dirty="0">
                <a:effectLst/>
                <a:latin typeface="Georgia"/>
                <a:cs typeface="Poppins"/>
              </a:rPr>
              <a:t>.</a:t>
            </a:r>
          </a:p>
          <a:p>
            <a:pPr marL="0">
              <a:lnSpc>
                <a:spcPct val="112000"/>
              </a:lnSpc>
              <a:defRPr/>
            </a:pPr>
            <a:r>
              <a:rPr lang="en-US" sz="1000" b="1" u="none" strike="noStrike" dirty="0">
                <a:effectLst/>
                <a:latin typeface="Georgia"/>
                <a:cs typeface="Poppins"/>
              </a:rPr>
              <a:t> </a:t>
            </a:r>
          </a:p>
          <a:p>
            <a:pPr marL="0">
              <a:lnSpc>
                <a:spcPct val="112000"/>
              </a:lnSpc>
              <a:defRPr/>
            </a:pPr>
            <a:endParaRPr lang="en-US" sz="1000" b="1" u="none" strike="noStrike" dirty="0">
              <a:effectLst/>
              <a:latin typeface="Georgia"/>
              <a:cs typeface="Poppins"/>
            </a:endParaRPr>
          </a:p>
        </p:txBody>
      </p:sp>
      <p:sp>
        <p:nvSpPr>
          <p:cNvPr id="13" name="Text Placeholder 1">
            <a:extLst>
              <a:ext uri="{FF2B5EF4-FFF2-40B4-BE49-F238E27FC236}">
                <a16:creationId xmlns:a16="http://schemas.microsoft.com/office/drawing/2014/main" id="{F48EDD3E-8247-1A05-E1D0-292D340F3233}"/>
              </a:ext>
            </a:extLst>
          </p:cNvPr>
          <p:cNvSpPr txBox="1">
            <a:spLocks/>
          </p:cNvSpPr>
          <p:nvPr/>
        </p:nvSpPr>
        <p:spPr>
          <a:xfrm>
            <a:off x="1923757" y="5679995"/>
            <a:ext cx="5130682" cy="110846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2000"/>
              </a:lnSpc>
              <a:defRPr/>
            </a:pPr>
            <a:r>
              <a:rPr lang="en-US" sz="1000" b="1" i="0" u="none" strike="noStrike" dirty="0" err="1">
                <a:effectLst/>
                <a:latin typeface="+mn-lt"/>
                <a:cs typeface="Poppins"/>
              </a:rPr>
              <a:t>Güven</a:t>
            </a:r>
            <a:r>
              <a:rPr lang="en-US" sz="1000" b="1" i="0" u="none" strike="noStrike" dirty="0">
                <a:effectLst/>
                <a:latin typeface="+mn-lt"/>
                <a:cs typeface="Poppins"/>
              </a:rPr>
              <a:t> </a:t>
            </a:r>
            <a:r>
              <a:rPr lang="en-US" sz="1000" b="1" i="0" u="none" strike="noStrike" dirty="0" err="1">
                <a:effectLst/>
                <a:latin typeface="+mn-lt"/>
                <a:cs typeface="Poppins"/>
              </a:rPr>
              <a:t>ve</a:t>
            </a:r>
            <a:r>
              <a:rPr lang="en-US" sz="1000" b="1" i="0" u="none" strike="noStrike" dirty="0">
                <a:effectLst/>
                <a:latin typeface="+mn-lt"/>
                <a:cs typeface="Poppins"/>
              </a:rPr>
              <a:t> </a:t>
            </a:r>
            <a:r>
              <a:rPr lang="en-US" sz="1000" b="1" i="0" u="none" strike="noStrike" dirty="0" err="1">
                <a:effectLst/>
                <a:latin typeface="+mn-lt"/>
                <a:cs typeface="Poppins"/>
              </a:rPr>
              <a:t>özgünlük</a:t>
            </a:r>
            <a:r>
              <a:rPr lang="en-US" sz="1000" b="1" i="0" u="none" strike="noStrike" dirty="0">
                <a:effectLst/>
                <a:latin typeface="+mn-lt"/>
                <a:cs typeface="Poppins"/>
              </a:rPr>
              <a:t> </a:t>
            </a:r>
            <a:r>
              <a:rPr lang="en-US" sz="1000" b="1" i="0" u="none" strike="noStrike" dirty="0" err="1">
                <a:effectLst/>
                <a:latin typeface="+mn-lt"/>
                <a:cs typeface="Poppins"/>
              </a:rPr>
              <a:t>oluşturmak</a:t>
            </a:r>
            <a:r>
              <a:rPr lang="en-US" sz="1000" b="1" i="0" u="none" strike="noStrike" dirty="0">
                <a:effectLst/>
                <a:latin typeface="+mn-lt"/>
                <a:cs typeface="Poppins"/>
              </a:rPr>
              <a:t>. </a:t>
            </a:r>
            <a:r>
              <a:rPr lang="en-US" sz="1000" i="0" u="none" strike="noStrike" dirty="0" err="1">
                <a:effectLst/>
                <a:latin typeface="+mn-lt"/>
                <a:cs typeface="Poppins"/>
              </a:rPr>
              <a:t>Görevdeki</a:t>
            </a:r>
            <a:r>
              <a:rPr lang="en-US" sz="1000" i="0" u="none" strike="noStrike" dirty="0">
                <a:effectLst/>
                <a:latin typeface="+mn-lt"/>
                <a:cs typeface="Poppins"/>
              </a:rPr>
              <a:t> </a:t>
            </a:r>
            <a:r>
              <a:rPr lang="en-US" sz="1000" i="0" u="none" strike="noStrike" dirty="0" err="1">
                <a:effectLst/>
                <a:latin typeface="+mn-lt"/>
                <a:cs typeface="Poppins"/>
              </a:rPr>
              <a:t>hükümetlerin</a:t>
            </a:r>
            <a:r>
              <a:rPr lang="en-US" sz="1000" i="0" u="none" strike="noStrike" dirty="0">
                <a:effectLst/>
                <a:latin typeface="+mn-lt"/>
                <a:cs typeface="Poppins"/>
              </a:rPr>
              <a:t> </a:t>
            </a:r>
            <a:r>
              <a:rPr lang="en-US" sz="1000" i="0" u="none" strike="noStrike" dirty="0" err="1">
                <a:effectLst/>
                <a:latin typeface="+mn-lt"/>
                <a:cs typeface="Poppins"/>
              </a:rPr>
              <a:t>dünya</a:t>
            </a:r>
            <a:r>
              <a:rPr lang="en-US" sz="1000" i="0" u="none" strike="noStrike" dirty="0">
                <a:effectLst/>
                <a:latin typeface="+mn-lt"/>
                <a:cs typeface="Poppins"/>
              </a:rPr>
              <a:t> </a:t>
            </a:r>
            <a:r>
              <a:rPr lang="en-US" sz="1000" i="0" u="none" strike="noStrike" dirty="0" err="1">
                <a:effectLst/>
                <a:latin typeface="+mn-lt"/>
                <a:cs typeface="Poppins"/>
              </a:rPr>
              <a:t>çapındaki</a:t>
            </a:r>
            <a:r>
              <a:rPr lang="en-US" sz="1000" i="0" u="none" strike="noStrike" dirty="0">
                <a:effectLst/>
                <a:latin typeface="+mn-lt"/>
                <a:cs typeface="Poppins"/>
              </a:rPr>
              <a:t> </a:t>
            </a:r>
            <a:r>
              <a:rPr lang="en-US" sz="1000" i="0" u="none" strike="noStrike" dirty="0" err="1">
                <a:effectLst/>
                <a:latin typeface="+mn-lt"/>
                <a:cs typeface="Poppins"/>
              </a:rPr>
              <a:t>seçimlerde</a:t>
            </a:r>
            <a:r>
              <a:rPr lang="en-US" sz="1000" i="0" u="none" strike="noStrike" dirty="0">
                <a:effectLst/>
                <a:latin typeface="+mn-lt"/>
                <a:cs typeface="Poppins"/>
              </a:rPr>
              <a:t> oy </a:t>
            </a:r>
            <a:r>
              <a:rPr lang="en-US" sz="1000" i="0" u="none" strike="noStrike" dirty="0" err="1">
                <a:effectLst/>
                <a:latin typeface="+mn-lt"/>
                <a:cs typeface="Poppins"/>
              </a:rPr>
              <a:t>payını</a:t>
            </a:r>
            <a:r>
              <a:rPr lang="en-US" sz="1000" i="0" u="none" strike="noStrike" dirty="0">
                <a:effectLst/>
                <a:latin typeface="+mn-lt"/>
                <a:cs typeface="Poppins"/>
              </a:rPr>
              <a:t> </a:t>
            </a:r>
            <a:r>
              <a:rPr lang="en-US" sz="1000" i="0" u="none" strike="noStrike" dirty="0" err="1">
                <a:effectLst/>
                <a:latin typeface="+mn-lt"/>
                <a:cs typeface="Poppins"/>
              </a:rPr>
              <a:t>kaybettiği</a:t>
            </a:r>
            <a:r>
              <a:rPr lang="en-US" sz="1000" i="0" u="none" strike="noStrike" dirty="0">
                <a:effectLst/>
                <a:latin typeface="+mn-lt"/>
                <a:cs typeface="Poppins"/>
              </a:rPr>
              <a:t>, </a:t>
            </a:r>
            <a:r>
              <a:rPr lang="en-US" sz="1000" i="0" u="none" strike="noStrike" dirty="0" err="1">
                <a:effectLst/>
                <a:latin typeface="+mn-lt"/>
                <a:cs typeface="Poppins"/>
              </a:rPr>
              <a:t>insanların</a:t>
            </a:r>
            <a:r>
              <a:rPr lang="en-US" sz="1000" i="0" u="none" strike="noStrike" dirty="0">
                <a:effectLst/>
                <a:latin typeface="+mn-lt"/>
                <a:cs typeface="Poppins"/>
              </a:rPr>
              <a:t> </a:t>
            </a:r>
            <a:r>
              <a:rPr lang="en-US" sz="1000" i="0" u="none" strike="noStrike" dirty="0" err="1">
                <a:effectLst/>
                <a:latin typeface="+mn-lt"/>
                <a:cs typeface="Poppins"/>
              </a:rPr>
              <a:t>mevcut</a:t>
            </a:r>
            <a:r>
              <a:rPr lang="en-US" sz="1000" i="0" u="none" strike="noStrike" dirty="0">
                <a:effectLst/>
                <a:latin typeface="+mn-lt"/>
                <a:cs typeface="Poppins"/>
              </a:rPr>
              <a:t> </a:t>
            </a:r>
            <a:r>
              <a:rPr lang="en-US" sz="1000" i="0" u="none" strike="noStrike" dirty="0" err="1">
                <a:effectLst/>
                <a:latin typeface="+mn-lt"/>
                <a:cs typeface="Poppins"/>
              </a:rPr>
              <a:t>güç</a:t>
            </a:r>
            <a:r>
              <a:rPr lang="en-US" sz="1000" i="0" u="none" strike="noStrike" dirty="0">
                <a:effectLst/>
                <a:latin typeface="+mn-lt"/>
                <a:cs typeface="Poppins"/>
              </a:rPr>
              <a:t> </a:t>
            </a:r>
            <a:r>
              <a:rPr lang="en-US" sz="1000" i="0" u="none" strike="noStrike" dirty="0" err="1">
                <a:effectLst/>
                <a:latin typeface="+mn-lt"/>
                <a:cs typeface="Poppins"/>
              </a:rPr>
              <a:t>yapılarına</a:t>
            </a:r>
            <a:r>
              <a:rPr lang="en-US" sz="1000" i="0" u="none" strike="noStrike" dirty="0">
                <a:effectLst/>
                <a:latin typeface="+mn-lt"/>
                <a:cs typeface="Poppins"/>
              </a:rPr>
              <a:t> </a:t>
            </a:r>
            <a:r>
              <a:rPr lang="en-US" sz="1000" i="0" u="none" strike="noStrike" dirty="0" err="1">
                <a:effectLst/>
                <a:latin typeface="+mn-lt"/>
                <a:cs typeface="Poppins"/>
              </a:rPr>
              <a:t>karşı</a:t>
            </a:r>
            <a:r>
              <a:rPr lang="en-US" sz="1000" i="0" u="none" strike="noStrike" dirty="0">
                <a:effectLst/>
                <a:latin typeface="+mn-lt"/>
                <a:cs typeface="Poppins"/>
              </a:rPr>
              <a:t> </a:t>
            </a:r>
            <a:r>
              <a:rPr lang="en-US" sz="1000" i="0" u="none" strike="noStrike" dirty="0" err="1">
                <a:effectLst/>
                <a:latin typeface="+mn-lt"/>
                <a:cs typeface="Poppins"/>
              </a:rPr>
              <a:t>artan</a:t>
            </a:r>
            <a:r>
              <a:rPr lang="en-US" sz="1000" i="0" u="none" strike="noStrike" dirty="0">
                <a:effectLst/>
                <a:latin typeface="+mn-lt"/>
                <a:cs typeface="Poppins"/>
              </a:rPr>
              <a:t> </a:t>
            </a:r>
            <a:r>
              <a:rPr lang="en-US" sz="1000" i="0" u="none" strike="noStrike" dirty="0" err="1">
                <a:effectLst/>
                <a:latin typeface="+mn-lt"/>
                <a:cs typeface="Poppins"/>
              </a:rPr>
              <a:t>güvensizliğinin</a:t>
            </a:r>
            <a:r>
              <a:rPr lang="en-US" sz="1000" i="0" u="none" strike="noStrike" dirty="0">
                <a:effectLst/>
                <a:latin typeface="+mn-lt"/>
                <a:cs typeface="Poppins"/>
              </a:rPr>
              <a:t> </a:t>
            </a:r>
            <a:r>
              <a:rPr lang="en-US" sz="1000" i="0" u="none" strike="noStrike" dirty="0" err="1">
                <a:effectLst/>
                <a:latin typeface="+mn-lt"/>
                <a:cs typeface="Poppins"/>
              </a:rPr>
              <a:t>göstergesi</a:t>
            </a:r>
            <a:r>
              <a:rPr lang="en-US" sz="1000" i="0" u="none" strike="noStrike" dirty="0">
                <a:effectLst/>
                <a:latin typeface="+mn-lt"/>
                <a:cs typeface="Poppins"/>
              </a:rPr>
              <a:t> </a:t>
            </a:r>
            <a:r>
              <a:rPr lang="en-US" sz="1000" i="0" u="none" strike="noStrike" dirty="0" err="1">
                <a:effectLst/>
                <a:latin typeface="+mn-lt"/>
                <a:cs typeface="Poppins"/>
              </a:rPr>
              <a:t>olan</a:t>
            </a:r>
            <a:r>
              <a:rPr lang="en-US" sz="1000" i="0" u="none" strike="noStrike" dirty="0">
                <a:effectLst/>
                <a:latin typeface="+mn-lt"/>
                <a:cs typeface="Poppins"/>
              </a:rPr>
              <a:t> </a:t>
            </a:r>
            <a:r>
              <a:rPr lang="en-US" sz="1000" i="0" u="none" strike="noStrike" dirty="0" err="1">
                <a:effectLst/>
                <a:latin typeface="+mn-lt"/>
                <a:cs typeface="Poppins"/>
              </a:rPr>
              <a:t>bir</a:t>
            </a:r>
            <a:r>
              <a:rPr lang="en-US" sz="1000" i="0" u="none" strike="noStrike" dirty="0">
                <a:effectLst/>
                <a:latin typeface="+mn-lt"/>
                <a:cs typeface="Poppins"/>
              </a:rPr>
              <a:t> </a:t>
            </a:r>
            <a:r>
              <a:rPr lang="en-US" sz="1000" i="0" u="none" strike="noStrike" dirty="0" err="1">
                <a:effectLst/>
                <a:latin typeface="+mn-lt"/>
                <a:cs typeface="Poppins"/>
              </a:rPr>
              <a:t>yılda</a:t>
            </a:r>
            <a:r>
              <a:rPr lang="en-US" sz="1000" i="0" u="none" strike="noStrike" dirty="0">
                <a:effectLst/>
                <a:latin typeface="+mn-lt"/>
                <a:cs typeface="Poppins"/>
              </a:rPr>
              <a:t>, </a:t>
            </a:r>
            <a:r>
              <a:rPr lang="en-US" sz="1000" i="0" u="none" strike="noStrike" dirty="0" err="1">
                <a:effectLst/>
                <a:latin typeface="+mn-lt"/>
                <a:cs typeface="Poppins"/>
              </a:rPr>
              <a:t>gelirlerin</a:t>
            </a:r>
            <a:r>
              <a:rPr lang="en-US" sz="1000" i="0" u="none" strike="noStrike" dirty="0">
                <a:effectLst/>
                <a:latin typeface="+mn-lt"/>
                <a:cs typeface="Poppins"/>
              </a:rPr>
              <a:t> </a:t>
            </a:r>
            <a:r>
              <a:rPr lang="en-US" sz="1000" i="0" u="none" strike="noStrike" dirty="0" err="1">
                <a:effectLst/>
                <a:latin typeface="+mn-lt"/>
                <a:cs typeface="Poppins"/>
              </a:rPr>
              <a:t>birkaç</a:t>
            </a:r>
            <a:r>
              <a:rPr lang="en-US" sz="1000" i="0" u="none" strike="noStrike" dirty="0">
                <a:effectLst/>
                <a:latin typeface="+mn-lt"/>
                <a:cs typeface="Poppins"/>
              </a:rPr>
              <a:t> </a:t>
            </a:r>
            <a:r>
              <a:rPr lang="en-US" sz="1000" i="0" u="none" strike="noStrike" dirty="0" err="1">
                <a:effectLst/>
                <a:latin typeface="+mn-lt"/>
                <a:cs typeface="Poppins"/>
              </a:rPr>
              <a:t>büyük</a:t>
            </a:r>
            <a:r>
              <a:rPr lang="en-US" sz="1000" i="0" u="none" strike="noStrike" dirty="0">
                <a:effectLst/>
                <a:latin typeface="+mn-lt"/>
                <a:cs typeface="Poppins"/>
              </a:rPr>
              <a:t> </a:t>
            </a:r>
            <a:r>
              <a:rPr lang="en-US" sz="1000" i="0" u="none" strike="noStrike" dirty="0" err="1">
                <a:effectLst/>
                <a:latin typeface="+mn-lt"/>
                <a:cs typeface="Poppins"/>
              </a:rPr>
              <a:t>teknoloji</a:t>
            </a:r>
            <a:r>
              <a:rPr lang="en-US" sz="1000" i="0" u="none" strike="noStrike" dirty="0">
                <a:effectLst/>
                <a:latin typeface="+mn-lt"/>
                <a:cs typeface="Poppins"/>
              </a:rPr>
              <a:t> </a:t>
            </a:r>
            <a:r>
              <a:rPr lang="en-US" sz="1000" i="0" u="none" strike="noStrike" dirty="0" err="1">
                <a:effectLst/>
                <a:latin typeface="+mn-lt"/>
                <a:cs typeface="Poppins"/>
              </a:rPr>
              <a:t>platformu</a:t>
            </a:r>
            <a:r>
              <a:rPr lang="en-US" sz="1000" i="0" u="none" strike="noStrike" dirty="0">
                <a:effectLst/>
                <a:latin typeface="+mn-lt"/>
                <a:cs typeface="Poppins"/>
              </a:rPr>
              <a:t> </a:t>
            </a:r>
            <a:r>
              <a:rPr lang="en-US" sz="1000" i="0" u="none" strike="noStrike" dirty="0" err="1">
                <a:effectLst/>
                <a:latin typeface="+mn-lt"/>
                <a:cs typeface="Poppins"/>
              </a:rPr>
              <a:t>arasında</a:t>
            </a:r>
            <a:r>
              <a:rPr lang="en-US" sz="1000" i="0" u="none" strike="noStrike" dirty="0">
                <a:effectLst/>
                <a:latin typeface="+mn-lt"/>
                <a:cs typeface="Poppins"/>
              </a:rPr>
              <a:t> </a:t>
            </a:r>
            <a:r>
              <a:rPr lang="en-US" sz="1000" i="0" u="none" strike="noStrike" dirty="0" err="1">
                <a:effectLst/>
                <a:latin typeface="+mn-lt"/>
                <a:cs typeface="Poppins"/>
              </a:rPr>
              <a:t>konsolidasyonu</a:t>
            </a:r>
            <a:r>
              <a:rPr lang="en-US" sz="1000" i="0" u="none" strike="noStrike" dirty="0">
                <a:effectLst/>
                <a:latin typeface="+mn-lt"/>
                <a:cs typeface="Poppins"/>
              </a:rPr>
              <a:t>, </a:t>
            </a:r>
            <a:r>
              <a:rPr lang="en-US" sz="1000" i="0" u="none" strike="noStrike" dirty="0" err="1">
                <a:effectLst/>
                <a:latin typeface="+mn-lt"/>
                <a:cs typeface="Poppins"/>
              </a:rPr>
              <a:t>kamuoyunun</a:t>
            </a:r>
            <a:r>
              <a:rPr lang="en-US" sz="1000" i="0" u="none" strike="noStrike" dirty="0">
                <a:effectLst/>
                <a:latin typeface="+mn-lt"/>
                <a:cs typeface="Poppins"/>
              </a:rPr>
              <a:t> </a:t>
            </a:r>
            <a:r>
              <a:rPr lang="en-US" sz="1000" i="0" u="none" strike="noStrike" dirty="0" err="1">
                <a:effectLst/>
                <a:latin typeface="+mn-lt"/>
                <a:cs typeface="Poppins"/>
              </a:rPr>
              <a:t>şirketlere</a:t>
            </a:r>
            <a:r>
              <a:rPr lang="en-US" sz="1000" i="0" u="none" strike="noStrike" dirty="0">
                <a:effectLst/>
                <a:latin typeface="+mn-lt"/>
                <a:cs typeface="Poppins"/>
              </a:rPr>
              <a:t> </a:t>
            </a:r>
            <a:r>
              <a:rPr lang="en-US" sz="1000" i="0" u="none" strike="noStrike" dirty="0" err="1">
                <a:effectLst/>
                <a:latin typeface="+mn-lt"/>
                <a:cs typeface="Poppins"/>
              </a:rPr>
              <a:t>ve</a:t>
            </a:r>
            <a:r>
              <a:rPr lang="en-US" sz="1000" i="0" u="none" strike="noStrike" dirty="0">
                <a:effectLst/>
                <a:latin typeface="+mn-lt"/>
                <a:cs typeface="Poppins"/>
              </a:rPr>
              <a:t> </a:t>
            </a:r>
            <a:r>
              <a:rPr lang="en-US" sz="1000" i="0" u="none" strike="noStrike" dirty="0" err="1">
                <a:effectLst/>
                <a:latin typeface="+mn-lt"/>
                <a:cs typeface="Poppins"/>
              </a:rPr>
              <a:t>siyasi</a:t>
            </a:r>
            <a:r>
              <a:rPr lang="en-US" sz="1000" i="0" u="none" strike="noStrike" dirty="0">
                <a:effectLst/>
                <a:latin typeface="+mn-lt"/>
                <a:cs typeface="Poppins"/>
              </a:rPr>
              <a:t> </a:t>
            </a:r>
            <a:r>
              <a:rPr lang="en-US" sz="1000" i="0" u="none" strike="noStrike" dirty="0" err="1">
                <a:effectLst/>
                <a:latin typeface="+mn-lt"/>
                <a:cs typeface="Poppins"/>
              </a:rPr>
              <a:t>güce</a:t>
            </a:r>
            <a:r>
              <a:rPr lang="en-US" sz="1000" i="0" u="none" strike="noStrike" dirty="0">
                <a:effectLst/>
                <a:latin typeface="+mn-lt"/>
                <a:cs typeface="Poppins"/>
              </a:rPr>
              <a:t> </a:t>
            </a:r>
            <a:r>
              <a:rPr lang="en-US" sz="1000" i="0" u="none" strike="noStrike" dirty="0" err="1">
                <a:effectLst/>
                <a:latin typeface="+mn-lt"/>
                <a:cs typeface="Poppins"/>
              </a:rPr>
              <a:t>karşı</a:t>
            </a:r>
            <a:r>
              <a:rPr lang="en-US" sz="1000" i="0" u="none" strike="noStrike" dirty="0">
                <a:effectLst/>
                <a:latin typeface="+mn-lt"/>
                <a:cs typeface="Poppins"/>
              </a:rPr>
              <a:t> </a:t>
            </a:r>
            <a:r>
              <a:rPr lang="en-US" sz="1000" i="0" u="none" strike="noStrike" dirty="0" err="1">
                <a:effectLst/>
                <a:latin typeface="+mn-lt"/>
                <a:cs typeface="Poppins"/>
              </a:rPr>
              <a:t>ihtiyatlılığını</a:t>
            </a:r>
            <a:r>
              <a:rPr lang="en-US" sz="1000" i="0" u="none" strike="noStrike" dirty="0">
                <a:effectLst/>
                <a:latin typeface="+mn-lt"/>
                <a:cs typeface="Poppins"/>
              </a:rPr>
              <a:t> </a:t>
            </a:r>
            <a:r>
              <a:rPr lang="en-US" sz="1000" i="0" u="none" strike="noStrike" dirty="0" err="1">
                <a:effectLst/>
                <a:latin typeface="+mn-lt"/>
                <a:cs typeface="Poppins"/>
              </a:rPr>
              <a:t>artırabilir</a:t>
            </a:r>
            <a:r>
              <a:rPr lang="en-US" sz="1000" i="0" u="none" strike="noStrike" dirty="0">
                <a:effectLst/>
                <a:latin typeface="+mn-lt"/>
                <a:cs typeface="Poppins"/>
              </a:rPr>
              <a:t>. Bu </a:t>
            </a:r>
            <a:r>
              <a:rPr lang="en-US" sz="1000" i="0" u="none" strike="noStrike" dirty="0" err="1">
                <a:effectLst/>
                <a:latin typeface="+mn-lt"/>
                <a:cs typeface="Poppins"/>
              </a:rPr>
              <a:t>ortam</a:t>
            </a:r>
            <a:r>
              <a:rPr lang="en-US" sz="1000" i="0" u="none" strike="noStrike" dirty="0">
                <a:effectLst/>
                <a:latin typeface="+mn-lt"/>
                <a:cs typeface="Poppins"/>
              </a:rPr>
              <a:t>, </a:t>
            </a:r>
            <a:r>
              <a:rPr lang="en-US" sz="1000" i="0" u="none" strike="noStrike" dirty="0" err="1">
                <a:effectLst/>
                <a:latin typeface="+mn-lt"/>
                <a:cs typeface="Poppins"/>
              </a:rPr>
              <a:t>marka</a:t>
            </a:r>
            <a:r>
              <a:rPr lang="en-US" sz="1000" i="0" u="none" strike="noStrike" dirty="0">
                <a:effectLst/>
                <a:latin typeface="+mn-lt"/>
                <a:cs typeface="Poppins"/>
              </a:rPr>
              <a:t> </a:t>
            </a:r>
            <a:r>
              <a:rPr lang="en-US" sz="1000" i="0" u="none" strike="noStrike" dirty="0" err="1">
                <a:effectLst/>
                <a:latin typeface="+mn-lt"/>
                <a:cs typeface="Poppins"/>
              </a:rPr>
              <a:t>farklılaştırma</a:t>
            </a:r>
            <a:r>
              <a:rPr lang="en-US" sz="1000" i="0" u="none" strike="noStrike" dirty="0">
                <a:effectLst/>
                <a:latin typeface="+mn-lt"/>
                <a:cs typeface="Poppins"/>
              </a:rPr>
              <a:t> </a:t>
            </a:r>
            <a:r>
              <a:rPr lang="en-US" sz="1000" i="0" u="none" strike="noStrike" dirty="0" err="1">
                <a:effectLst/>
                <a:latin typeface="+mn-lt"/>
                <a:cs typeface="Poppins"/>
              </a:rPr>
              <a:t>ihtiyacını</a:t>
            </a:r>
            <a:r>
              <a:rPr lang="en-US" sz="1000" i="0" u="none" strike="noStrike" dirty="0">
                <a:effectLst/>
                <a:latin typeface="+mn-lt"/>
                <a:cs typeface="Poppins"/>
              </a:rPr>
              <a:t> </a:t>
            </a:r>
            <a:r>
              <a:rPr lang="en-US" sz="1000" i="0" u="none" strike="noStrike" dirty="0" err="1">
                <a:effectLst/>
                <a:latin typeface="+mn-lt"/>
                <a:cs typeface="Poppins"/>
              </a:rPr>
              <a:t>bir</a:t>
            </a:r>
            <a:r>
              <a:rPr lang="en-US" sz="1000" i="0" u="none" strike="noStrike" dirty="0">
                <a:effectLst/>
                <a:latin typeface="+mn-lt"/>
                <a:cs typeface="Poppins"/>
              </a:rPr>
              <a:t> </a:t>
            </a:r>
            <a:r>
              <a:rPr lang="en-US" sz="1000" i="0" u="none" strike="noStrike" dirty="0" err="1">
                <a:effectLst/>
                <a:latin typeface="+mn-lt"/>
                <a:cs typeface="Poppins"/>
              </a:rPr>
              <a:t>kez</a:t>
            </a:r>
            <a:r>
              <a:rPr lang="en-US" sz="1000" i="0" u="none" strike="noStrike" dirty="0">
                <a:effectLst/>
                <a:latin typeface="+mn-lt"/>
                <a:cs typeface="Poppins"/>
              </a:rPr>
              <a:t> </a:t>
            </a:r>
            <a:r>
              <a:rPr lang="en-US" sz="1000" i="0" u="none" strike="noStrike" dirty="0" err="1">
                <a:effectLst/>
                <a:latin typeface="+mn-lt"/>
                <a:cs typeface="Poppins"/>
              </a:rPr>
              <a:t>daha</a:t>
            </a:r>
            <a:r>
              <a:rPr lang="en-US" sz="1000" i="0" u="none" strike="noStrike" dirty="0">
                <a:effectLst/>
                <a:latin typeface="+mn-lt"/>
                <a:cs typeface="Poppins"/>
              </a:rPr>
              <a:t> </a:t>
            </a:r>
            <a:r>
              <a:rPr lang="en-US" sz="1000" i="0" u="none" strike="noStrike" dirty="0" err="1">
                <a:effectLst/>
                <a:latin typeface="+mn-lt"/>
                <a:cs typeface="Poppins"/>
              </a:rPr>
              <a:t>daha</a:t>
            </a:r>
            <a:r>
              <a:rPr lang="en-US" sz="1000" i="0" u="none" strike="noStrike" dirty="0">
                <a:effectLst/>
                <a:latin typeface="+mn-lt"/>
                <a:cs typeface="Poppins"/>
              </a:rPr>
              <a:t> </a:t>
            </a:r>
            <a:r>
              <a:rPr lang="en-US" sz="1000" i="0" u="none" strike="noStrike" dirty="0" err="1">
                <a:effectLst/>
                <a:latin typeface="+mn-lt"/>
                <a:cs typeface="Poppins"/>
              </a:rPr>
              <a:t>kritik</a:t>
            </a:r>
            <a:r>
              <a:rPr lang="en-US" sz="1000" i="0" u="none" strike="noStrike" dirty="0">
                <a:effectLst/>
                <a:latin typeface="+mn-lt"/>
                <a:cs typeface="Poppins"/>
              </a:rPr>
              <a:t> hale </a:t>
            </a:r>
            <a:r>
              <a:rPr lang="en-US" sz="1000" i="0" u="none" strike="noStrike" dirty="0" err="1">
                <a:effectLst/>
                <a:latin typeface="+mn-lt"/>
                <a:cs typeface="Poppins"/>
              </a:rPr>
              <a:t>getiriyor</a:t>
            </a:r>
            <a:r>
              <a:rPr lang="en-US" sz="1000" i="0" u="none" strike="noStrike" dirty="0">
                <a:effectLst/>
                <a:latin typeface="+mn-lt"/>
                <a:cs typeface="Poppins"/>
              </a:rPr>
              <a:t>. </a:t>
            </a:r>
            <a:r>
              <a:rPr lang="en-US" sz="1000" i="0" u="none" strike="noStrike" dirty="0" err="1">
                <a:effectLst/>
                <a:latin typeface="+mn-lt"/>
                <a:cs typeface="Poppins"/>
              </a:rPr>
              <a:t>Markaların</a:t>
            </a:r>
            <a:r>
              <a:rPr lang="en-US" sz="1000" i="0" u="none" strike="noStrike" dirty="0">
                <a:effectLst/>
                <a:latin typeface="+mn-lt"/>
                <a:cs typeface="Poppins"/>
              </a:rPr>
              <a:t> </a:t>
            </a:r>
            <a:r>
              <a:rPr lang="en-US" sz="1000" i="0" u="none" strike="noStrike" dirty="0" err="1">
                <a:effectLst/>
                <a:latin typeface="+mn-lt"/>
                <a:cs typeface="Poppins"/>
              </a:rPr>
              <a:t>kendilerini</a:t>
            </a:r>
            <a:r>
              <a:rPr lang="en-US" sz="1000" i="0" u="none" strike="noStrike" dirty="0">
                <a:effectLst/>
                <a:latin typeface="+mn-lt"/>
                <a:cs typeface="Poppins"/>
              </a:rPr>
              <a:t> </a:t>
            </a:r>
            <a:r>
              <a:rPr lang="en-US" sz="1000" i="0" u="none" strike="noStrike" dirty="0" err="1">
                <a:effectLst/>
                <a:latin typeface="+mn-lt"/>
                <a:cs typeface="Poppins"/>
              </a:rPr>
              <a:t>teknoloji</a:t>
            </a:r>
            <a:r>
              <a:rPr lang="en-US" sz="1000" i="0" u="none" strike="noStrike" dirty="0">
                <a:effectLst/>
                <a:latin typeface="+mn-lt"/>
                <a:cs typeface="Poppins"/>
              </a:rPr>
              <a:t> </a:t>
            </a:r>
            <a:r>
              <a:rPr lang="en-US" sz="1000" i="0" u="none" strike="noStrike" dirty="0" err="1">
                <a:effectLst/>
                <a:latin typeface="+mn-lt"/>
                <a:cs typeface="Poppins"/>
              </a:rPr>
              <a:t>veya</a:t>
            </a:r>
            <a:r>
              <a:rPr lang="en-US" sz="1000" i="0" u="none" strike="noStrike" dirty="0">
                <a:effectLst/>
                <a:latin typeface="+mn-lt"/>
                <a:cs typeface="Poppins"/>
              </a:rPr>
              <a:t> </a:t>
            </a:r>
            <a:r>
              <a:rPr lang="en-US" sz="1000" i="0" u="none" strike="noStrike" dirty="0" err="1">
                <a:effectLst/>
                <a:latin typeface="+mn-lt"/>
                <a:cs typeface="Poppins"/>
              </a:rPr>
              <a:t>siyasi</a:t>
            </a:r>
            <a:r>
              <a:rPr lang="en-US" sz="1000" i="0" u="none" strike="noStrike" dirty="0">
                <a:effectLst/>
                <a:latin typeface="+mn-lt"/>
                <a:cs typeface="Poppins"/>
              </a:rPr>
              <a:t> </a:t>
            </a:r>
            <a:r>
              <a:rPr lang="en-US" sz="1000" i="0" u="none" strike="noStrike" dirty="0" err="1">
                <a:effectLst/>
                <a:latin typeface="+mn-lt"/>
                <a:cs typeface="Poppins"/>
              </a:rPr>
              <a:t>düzenden</a:t>
            </a:r>
            <a:r>
              <a:rPr lang="en-US" sz="1000" i="0" u="none" strike="noStrike" dirty="0">
                <a:effectLst/>
                <a:latin typeface="+mn-lt"/>
                <a:cs typeface="Poppins"/>
              </a:rPr>
              <a:t> </a:t>
            </a:r>
            <a:r>
              <a:rPr lang="en-US" sz="1000" i="0" u="none" strike="noStrike" dirty="0" err="1">
                <a:effectLst/>
                <a:latin typeface="+mn-lt"/>
                <a:cs typeface="Poppins"/>
              </a:rPr>
              <a:t>farklı</a:t>
            </a:r>
            <a:r>
              <a:rPr lang="en-US" sz="1000" i="0" u="none" strike="noStrike" dirty="0">
                <a:effectLst/>
                <a:latin typeface="+mn-lt"/>
                <a:cs typeface="Poppins"/>
              </a:rPr>
              <a:t> </a:t>
            </a:r>
            <a:r>
              <a:rPr lang="en-US" sz="1000" i="0" u="none" strike="noStrike" dirty="0" err="1">
                <a:effectLst/>
                <a:latin typeface="+mn-lt"/>
                <a:cs typeface="Poppins"/>
              </a:rPr>
              <a:t>olarak</a:t>
            </a:r>
            <a:r>
              <a:rPr lang="en-US" sz="1000" i="0" u="none" strike="noStrike" dirty="0">
                <a:effectLst/>
                <a:latin typeface="+mn-lt"/>
                <a:cs typeface="Poppins"/>
              </a:rPr>
              <a:t> </a:t>
            </a:r>
            <a:r>
              <a:rPr lang="en-US" sz="1000" i="0" u="none" strike="noStrike" dirty="0" err="1">
                <a:effectLst/>
                <a:latin typeface="+mn-lt"/>
                <a:cs typeface="Poppins"/>
              </a:rPr>
              <a:t>özgün</a:t>
            </a:r>
            <a:r>
              <a:rPr lang="en-US" sz="1000" i="0" u="none" strike="noStrike" dirty="0">
                <a:effectLst/>
                <a:latin typeface="+mn-lt"/>
                <a:cs typeface="Poppins"/>
              </a:rPr>
              <a:t> </a:t>
            </a:r>
            <a:r>
              <a:rPr lang="en-US" sz="1000" i="0" u="none" strike="noStrike" dirty="0" err="1">
                <a:effectLst/>
                <a:latin typeface="+mn-lt"/>
                <a:cs typeface="Poppins"/>
              </a:rPr>
              <a:t>bir</a:t>
            </a:r>
            <a:r>
              <a:rPr lang="en-US" sz="1000" i="0" u="none" strike="noStrike" dirty="0">
                <a:effectLst/>
                <a:latin typeface="+mn-lt"/>
                <a:cs typeface="Poppins"/>
              </a:rPr>
              <a:t> </a:t>
            </a:r>
            <a:r>
              <a:rPr lang="en-US" sz="1000" i="0" u="none" strike="noStrike" dirty="0" err="1">
                <a:effectLst/>
                <a:latin typeface="+mn-lt"/>
                <a:cs typeface="Poppins"/>
              </a:rPr>
              <a:t>şekilde</a:t>
            </a:r>
            <a:r>
              <a:rPr lang="en-US" sz="1000" i="0" u="none" strike="noStrike" dirty="0">
                <a:effectLst/>
                <a:latin typeface="+mn-lt"/>
                <a:cs typeface="Poppins"/>
              </a:rPr>
              <a:t> </a:t>
            </a:r>
            <a:r>
              <a:rPr lang="en-US" sz="1000" i="0" u="none" strike="noStrike" dirty="0" err="1">
                <a:effectLst/>
                <a:latin typeface="+mn-lt"/>
                <a:cs typeface="Poppins"/>
              </a:rPr>
              <a:t>konumlandırmaya</a:t>
            </a:r>
            <a:r>
              <a:rPr lang="en-US" sz="1000" i="0" u="none" strike="noStrike" dirty="0">
                <a:effectLst/>
                <a:latin typeface="+mn-lt"/>
                <a:cs typeface="Poppins"/>
              </a:rPr>
              <a:t> </a:t>
            </a:r>
            <a:r>
              <a:rPr lang="en-US" sz="1000" i="0" u="none" strike="noStrike" dirty="0" err="1">
                <a:effectLst/>
                <a:latin typeface="+mn-lt"/>
                <a:cs typeface="Poppins"/>
              </a:rPr>
              <a:t>çalıştıklarını</a:t>
            </a:r>
            <a:r>
              <a:rPr lang="en-US" sz="1000" i="0" u="none" strike="noStrike" dirty="0">
                <a:effectLst/>
                <a:latin typeface="+mn-lt"/>
                <a:cs typeface="Poppins"/>
              </a:rPr>
              <a:t> </a:t>
            </a:r>
            <a:r>
              <a:rPr lang="en-US" sz="1000" i="0" u="none" strike="noStrike" dirty="0" err="1">
                <a:effectLst/>
                <a:latin typeface="+mn-lt"/>
                <a:cs typeface="Poppins"/>
              </a:rPr>
              <a:t>görmeyi</a:t>
            </a:r>
            <a:r>
              <a:rPr lang="en-US" sz="1000" i="0" u="none" strike="noStrike" dirty="0">
                <a:effectLst/>
                <a:latin typeface="+mn-lt"/>
                <a:cs typeface="Poppins"/>
              </a:rPr>
              <a:t> </a:t>
            </a:r>
            <a:r>
              <a:rPr lang="en-US" sz="1000" i="0" u="none" strike="noStrike" dirty="0" err="1">
                <a:effectLst/>
                <a:latin typeface="+mn-lt"/>
                <a:cs typeface="Poppins"/>
              </a:rPr>
              <a:t>bekleyebiliriz</a:t>
            </a:r>
            <a:r>
              <a:rPr lang="en-US" sz="1000" i="0" u="none" strike="noStrike" dirty="0">
                <a:effectLst/>
                <a:latin typeface="+mn-lt"/>
                <a:cs typeface="Poppins"/>
              </a:rPr>
              <a:t>.</a:t>
            </a:r>
            <a:endParaRPr lang="en-US" sz="1000" u="none" strike="noStrike" kern="1200" cap="none" spc="0" normalizeH="0" baseline="0" noProof="0" dirty="0">
              <a:ln>
                <a:noFill/>
              </a:ln>
              <a:effectLst/>
              <a:uLnTx/>
              <a:uFillTx/>
              <a:latin typeface="+mn-lt"/>
              <a:ea typeface="+mj-lt"/>
              <a:cs typeface="Poppins"/>
            </a:endParaRPr>
          </a:p>
        </p:txBody>
      </p:sp>
      <p:sp>
        <p:nvSpPr>
          <p:cNvPr id="14" name="Text Placeholder 1">
            <a:extLst>
              <a:ext uri="{FF2B5EF4-FFF2-40B4-BE49-F238E27FC236}">
                <a16:creationId xmlns:a16="http://schemas.microsoft.com/office/drawing/2014/main" id="{74BA9BBA-8FEB-5C7B-3041-431D28257BA0}"/>
              </a:ext>
            </a:extLst>
          </p:cNvPr>
          <p:cNvSpPr txBox="1">
            <a:spLocks/>
          </p:cNvSpPr>
          <p:nvPr/>
        </p:nvSpPr>
        <p:spPr>
          <a:xfrm>
            <a:off x="1916721" y="6910892"/>
            <a:ext cx="4989662" cy="110846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2000"/>
              </a:lnSpc>
              <a:defRPr/>
            </a:pPr>
            <a:r>
              <a:rPr lang="en-US" sz="1000" b="1" u="none" strike="noStrike" dirty="0" err="1">
                <a:effectLst/>
                <a:latin typeface="Georgia" panose="02040502050405020303" pitchFamily="18" charset="0"/>
              </a:rPr>
              <a:t>Yapay</a:t>
            </a:r>
            <a:r>
              <a:rPr lang="en-US" sz="1000" b="1" u="none" strike="noStrike" dirty="0">
                <a:effectLst/>
                <a:latin typeface="Georgia" panose="02040502050405020303" pitchFamily="18" charset="0"/>
              </a:rPr>
              <a:t> </a:t>
            </a:r>
            <a:r>
              <a:rPr lang="en-US" sz="1000" b="1" u="none" strike="noStrike" dirty="0" err="1">
                <a:effectLst/>
                <a:latin typeface="Georgia" panose="02040502050405020303" pitchFamily="18" charset="0"/>
              </a:rPr>
              <a:t>zekanın</a:t>
            </a:r>
            <a:r>
              <a:rPr lang="en-US" sz="1000" b="1" u="none" strike="noStrike" dirty="0">
                <a:effectLst/>
                <a:latin typeface="Georgia" panose="02040502050405020303" pitchFamily="18" charset="0"/>
              </a:rPr>
              <a:t> </a:t>
            </a:r>
            <a:r>
              <a:rPr lang="en-US" sz="1000" b="1" u="none" strike="noStrike" dirty="0" err="1">
                <a:effectLst/>
                <a:latin typeface="Georgia" panose="02040502050405020303" pitchFamily="18" charset="0"/>
              </a:rPr>
              <a:t>en</a:t>
            </a:r>
            <a:r>
              <a:rPr lang="en-US" sz="1000" b="1" u="none" strike="noStrike" dirty="0">
                <a:effectLst/>
                <a:latin typeface="Georgia" panose="02040502050405020303" pitchFamily="18" charset="0"/>
              </a:rPr>
              <a:t> iyi (</a:t>
            </a:r>
            <a:r>
              <a:rPr lang="en-US" sz="1000" b="1" u="none" strike="noStrike" dirty="0" err="1">
                <a:effectLst/>
                <a:latin typeface="Georgia" panose="02040502050405020303" pitchFamily="18" charset="0"/>
              </a:rPr>
              <a:t>ve</a:t>
            </a:r>
            <a:r>
              <a:rPr lang="en-US" sz="1000" b="1" u="none" strike="noStrike" dirty="0">
                <a:effectLst/>
                <a:latin typeface="Georgia" panose="02040502050405020303" pitchFamily="18" charset="0"/>
              </a:rPr>
              <a:t> </a:t>
            </a:r>
            <a:r>
              <a:rPr lang="en-US" sz="1000" b="1" u="none" strike="noStrike" dirty="0" err="1">
                <a:effectLst/>
                <a:latin typeface="Georgia" panose="02040502050405020303" pitchFamily="18" charset="0"/>
              </a:rPr>
              <a:t>geliştirilmesi</a:t>
            </a:r>
            <a:r>
              <a:rPr lang="en-US" sz="1000" b="1" u="none" strike="noStrike" dirty="0">
                <a:effectLst/>
                <a:latin typeface="Georgia" panose="02040502050405020303" pitchFamily="18" charset="0"/>
              </a:rPr>
              <a:t> </a:t>
            </a:r>
            <a:r>
              <a:rPr lang="en-US" sz="1000" b="1" u="none" strike="noStrike" dirty="0" err="1">
                <a:effectLst/>
                <a:latin typeface="Georgia" panose="02040502050405020303" pitchFamily="18" charset="0"/>
              </a:rPr>
              <a:t>gereken</a:t>
            </a:r>
            <a:r>
              <a:rPr lang="en-US" sz="1000" b="1" u="none" strike="noStrike" dirty="0">
                <a:effectLst/>
                <a:latin typeface="Georgia" panose="02040502050405020303" pitchFamily="18" charset="0"/>
              </a:rPr>
              <a:t>)</a:t>
            </a:r>
            <a:r>
              <a:rPr lang="tr-TR" sz="1000" b="1" u="none" strike="noStrike" dirty="0">
                <a:effectLst/>
                <a:latin typeface="Georgia" panose="02040502050405020303" pitchFamily="18" charset="0"/>
              </a:rPr>
              <a:t> –</a:t>
            </a:r>
            <a:r>
              <a:rPr lang="en-US" sz="1000" b="1" u="none" strike="noStrike" dirty="0">
                <a:effectLst/>
                <a:latin typeface="Georgia" panose="02040502050405020303" pitchFamily="18" charset="0"/>
              </a:rPr>
              <a:t> </a:t>
            </a:r>
            <a:r>
              <a:rPr lang="en-US" sz="1000" b="1" u="none" strike="noStrike" dirty="0" err="1">
                <a:effectLst/>
                <a:latin typeface="Georgia" panose="02040502050405020303" pitchFamily="18" charset="0"/>
              </a:rPr>
              <a:t>yönlerini</a:t>
            </a:r>
            <a:r>
              <a:rPr lang="en-US" sz="1000" b="1" u="none" strike="noStrike" dirty="0">
                <a:effectLst/>
                <a:latin typeface="Georgia" panose="02040502050405020303" pitchFamily="18" charset="0"/>
              </a:rPr>
              <a:t> </a:t>
            </a:r>
            <a:r>
              <a:rPr lang="en-US" sz="1000" b="1" u="none" strike="noStrike" dirty="0" err="1">
                <a:effectLst/>
                <a:latin typeface="Georgia" panose="02040502050405020303" pitchFamily="18" charset="0"/>
              </a:rPr>
              <a:t>kullanmak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Yapay</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zekanın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başlı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başına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reklamcılık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büyümesinin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itici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gücü</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değil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görünüşte</a:t>
            </a:r>
            <a:r>
              <a:rPr lang="en-US" sz="1000" u="none" strike="noStrike" dirty="0">
                <a:effectLst/>
                <a:latin typeface="Georgia" panose="02040502050405020303" pitchFamily="18" charset="0"/>
              </a:rPr>
              <a:t> her yeni </a:t>
            </a:r>
            <a:r>
              <a:rPr lang="en-US" sz="1000" u="none" strike="noStrike" dirty="0" err="1">
                <a:effectLst/>
                <a:latin typeface="Georgia" panose="02040502050405020303" pitchFamily="18" charset="0"/>
              </a:rPr>
              <a:t>ürün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sürece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dahil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edilen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teknoloji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yaratıcılığın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yaygın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çarpanı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olduğunu</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düzenli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olarak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vurguladık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Markalardan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verimliliği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artırmak</a:t>
            </a:r>
            <a:r>
              <a:rPr lang="en-US" sz="1000" u="none" strike="noStrike" dirty="0">
                <a:effectLst/>
                <a:latin typeface="Georgia" panose="02040502050405020303" pitchFamily="18" charset="0"/>
              </a:rPr>
              <a:t> ve </a:t>
            </a:r>
            <a:r>
              <a:rPr lang="en-US" sz="1000" u="none" strike="noStrike" dirty="0" err="1">
                <a:effectLst/>
                <a:latin typeface="Georgia" panose="02040502050405020303" pitchFamily="18" charset="0"/>
              </a:rPr>
              <a:t>üretkenliği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artırmak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için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teknolojiyi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kullanmalarının</a:t>
            </a:r>
            <a:r>
              <a:rPr lang="en-US" sz="1000" u="none" strike="noStrike" dirty="0">
                <a:effectLst/>
                <a:latin typeface="Georgia" panose="02040502050405020303" pitchFamily="18" charset="0"/>
              </a:rPr>
              <a:t> </a:t>
            </a:r>
            <a:r>
              <a:rPr lang="tr-TR" sz="1000" u="none" strike="noStrike" dirty="0">
                <a:effectLst/>
                <a:latin typeface="Georgia" panose="02040502050405020303" pitchFamily="18" charset="0"/>
              </a:rPr>
              <a:t>öne çıkarılması </a:t>
            </a:r>
            <a:r>
              <a:rPr lang="en-US" sz="1000" u="none" strike="noStrike" dirty="0" err="1">
                <a:effectLst/>
                <a:latin typeface="Georgia" panose="02040502050405020303" pitchFamily="18" charset="0"/>
              </a:rPr>
              <a:t>isteniyor</a:t>
            </a:r>
            <a:r>
              <a:rPr lang="en-US" sz="1000" u="none" strike="noStrike" dirty="0">
                <a:effectLst/>
                <a:latin typeface="Georgia" panose="02040502050405020303" pitchFamily="18" charset="0"/>
              </a:rPr>
              <a:t> (ve </a:t>
            </a:r>
            <a:r>
              <a:rPr lang="en-US" sz="1000" u="none" strike="noStrike" dirty="0" err="1">
                <a:effectLst/>
                <a:latin typeface="Georgia" panose="02040502050405020303" pitchFamily="18" charset="0"/>
              </a:rPr>
              <a:t>hissedarlar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tarafından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sıklıkla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ödüllendiriliyor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Ancak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tüketiciler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daha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kararsız</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bazen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kullanımlarını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benimsiyor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bazen</a:t>
            </a:r>
            <a:r>
              <a:rPr lang="en-US" sz="1000" u="none" strike="noStrike" dirty="0">
                <a:effectLst/>
                <a:latin typeface="Georgia" panose="02040502050405020303" pitchFamily="18" charset="0"/>
              </a:rPr>
              <a:t> de </a:t>
            </a:r>
            <a:r>
              <a:rPr lang="en-US" sz="1000" u="none" strike="noStrike" dirty="0" err="1">
                <a:effectLst/>
                <a:latin typeface="Georgia" panose="02040502050405020303" pitchFamily="18" charset="0"/>
              </a:rPr>
              <a:t>onları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kınıyor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İddialı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inovasyon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programları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etrafında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sağlam</a:t>
            </a:r>
            <a:r>
              <a:rPr lang="en-US" sz="1000" u="none" strike="noStrike" dirty="0">
                <a:effectLst/>
                <a:latin typeface="Georgia" panose="02040502050405020303" pitchFamily="18" charset="0"/>
              </a:rPr>
              <a:t> </a:t>
            </a:r>
            <a:r>
              <a:rPr lang="tr-TR" sz="1000" dirty="0">
                <a:latin typeface="Georgia" panose="02040502050405020303" pitchFamily="18" charset="0"/>
              </a:rPr>
              <a:t>duvarlar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oluşturan</a:t>
            </a:r>
            <a:r>
              <a:rPr lang="en-US" sz="1000" u="none" strike="noStrike" dirty="0">
                <a:effectLst/>
                <a:latin typeface="Georgia" panose="02040502050405020303" pitchFamily="18" charset="0"/>
              </a:rPr>
              <a:t> ve </a:t>
            </a:r>
            <a:r>
              <a:rPr lang="en-US" sz="1000" u="none" strike="noStrike" dirty="0" err="1">
                <a:effectLst/>
                <a:latin typeface="Georgia" panose="02040502050405020303" pitchFamily="18" charset="0"/>
              </a:rPr>
              <a:t>daha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fazla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yapay</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zekaya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doğru</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ilerlemenin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bariz</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yönüne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yaslanan</a:t>
            </a:r>
            <a:r>
              <a:rPr lang="en-US" sz="1000" u="none" strike="noStrike" dirty="0">
                <a:effectLst/>
                <a:latin typeface="Georgia" panose="02040502050405020303" pitchFamily="18" charset="0"/>
              </a:rPr>
              <a:t> ve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yandan</a:t>
            </a:r>
            <a:r>
              <a:rPr lang="en-US" sz="1000" u="none" strike="noStrike" dirty="0">
                <a:effectLst/>
                <a:latin typeface="Georgia" panose="02040502050405020303" pitchFamily="18" charset="0"/>
              </a:rPr>
              <a:t> da </a:t>
            </a:r>
            <a:r>
              <a:rPr lang="en-US" sz="1000" u="none" strike="noStrike" dirty="0" err="1">
                <a:effectLst/>
                <a:latin typeface="Georgia" panose="02040502050405020303" pitchFamily="18" charset="0"/>
              </a:rPr>
              <a:t>yapay</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zekanın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etik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açıdan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sorumlu</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kalmasını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sağlamak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için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üzerlerine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düşeni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yapan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markalar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muhtemelen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uzun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vadede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etkilerden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yararlan</a:t>
            </a:r>
            <a:r>
              <a:rPr lang="tr-TR" sz="1000" u="none" strike="noStrike" dirty="0">
                <a:effectLst/>
                <a:latin typeface="Georgia" panose="02040502050405020303" pitchFamily="18" charset="0"/>
              </a:rPr>
              <a:t>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en</a:t>
            </a:r>
            <a:r>
              <a:rPr lang="en-US" sz="1000" u="none" strike="noStrike" dirty="0">
                <a:effectLst/>
                <a:latin typeface="Georgia" panose="02040502050405020303" pitchFamily="18" charset="0"/>
              </a:rPr>
              <a:t> iyi </a:t>
            </a:r>
            <a:r>
              <a:rPr lang="tr-TR" sz="1000" u="none" strike="noStrike" dirty="0">
                <a:effectLst/>
                <a:latin typeface="Georgia" panose="02040502050405020303" pitchFamily="18" charset="0"/>
              </a:rPr>
              <a:t>pozisyonda </a:t>
            </a:r>
            <a:r>
              <a:rPr lang="en-US" sz="1000" u="none" strike="noStrike" dirty="0" err="1">
                <a:effectLst/>
                <a:latin typeface="Georgia" panose="02040502050405020303" pitchFamily="18" charset="0"/>
              </a:rPr>
              <a:t>olacaklar</a:t>
            </a:r>
            <a:r>
              <a:rPr lang="en-US" sz="1000" u="none" strike="noStrike" dirty="0">
                <a:effectLst/>
                <a:latin typeface="Georgia" panose="02040502050405020303" pitchFamily="18" charset="0"/>
              </a:rPr>
              <a:t>.</a:t>
            </a:r>
            <a:endParaRPr lang="en-US" sz="1000" u="none" strike="noStrike" kern="1200" cap="none" spc="0" normalizeH="0" baseline="0" noProof="0" dirty="0">
              <a:ln>
                <a:noFill/>
              </a:ln>
              <a:effectLst/>
              <a:highlight>
                <a:srgbClr val="FFFF00"/>
              </a:highlight>
              <a:uLnTx/>
              <a:uFillTx/>
              <a:latin typeface="Georgia" panose="02040502050405020303" pitchFamily="18" charset="0"/>
              <a:ea typeface="+mj-lt"/>
              <a:cs typeface="+mj-lt"/>
            </a:endParaRPr>
          </a:p>
        </p:txBody>
      </p:sp>
      <p:sp>
        <p:nvSpPr>
          <p:cNvPr id="15" name="TextBox 14">
            <a:extLst>
              <a:ext uri="{FF2B5EF4-FFF2-40B4-BE49-F238E27FC236}">
                <a16:creationId xmlns:a16="http://schemas.microsoft.com/office/drawing/2014/main" id="{1BA75ABE-BA0B-2DAA-AB2D-42A26421F0A9}"/>
              </a:ext>
            </a:extLst>
          </p:cNvPr>
          <p:cNvSpPr txBox="1"/>
          <p:nvPr/>
        </p:nvSpPr>
        <p:spPr>
          <a:xfrm>
            <a:off x="1140062" y="4245261"/>
            <a:ext cx="745784"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02</a:t>
            </a:r>
          </a:p>
        </p:txBody>
      </p:sp>
      <p:sp>
        <p:nvSpPr>
          <p:cNvPr id="16" name="TextBox 15">
            <a:extLst>
              <a:ext uri="{FF2B5EF4-FFF2-40B4-BE49-F238E27FC236}">
                <a16:creationId xmlns:a16="http://schemas.microsoft.com/office/drawing/2014/main" id="{FE0B04E5-255A-BB3F-2523-41C60F28C7F2}"/>
              </a:ext>
            </a:extLst>
          </p:cNvPr>
          <p:cNvSpPr txBox="1"/>
          <p:nvPr/>
        </p:nvSpPr>
        <p:spPr>
          <a:xfrm>
            <a:off x="1125995" y="5672642"/>
            <a:ext cx="745784"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03</a:t>
            </a:r>
          </a:p>
        </p:txBody>
      </p:sp>
      <p:sp>
        <p:nvSpPr>
          <p:cNvPr id="17" name="TextBox 16">
            <a:extLst>
              <a:ext uri="{FF2B5EF4-FFF2-40B4-BE49-F238E27FC236}">
                <a16:creationId xmlns:a16="http://schemas.microsoft.com/office/drawing/2014/main" id="{69B65F80-ABA6-C282-800F-CD19729AC5EC}"/>
              </a:ext>
            </a:extLst>
          </p:cNvPr>
          <p:cNvSpPr txBox="1"/>
          <p:nvPr/>
        </p:nvSpPr>
        <p:spPr>
          <a:xfrm>
            <a:off x="1151785" y="6944043"/>
            <a:ext cx="745784"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04</a:t>
            </a:r>
          </a:p>
        </p:txBody>
      </p:sp>
      <p:sp>
        <p:nvSpPr>
          <p:cNvPr id="18" name="Text Placeholder 1">
            <a:extLst>
              <a:ext uri="{FF2B5EF4-FFF2-40B4-BE49-F238E27FC236}">
                <a16:creationId xmlns:a16="http://schemas.microsoft.com/office/drawing/2014/main" id="{6A859080-FAC4-78F0-FB42-8D684065CE26}"/>
              </a:ext>
            </a:extLst>
          </p:cNvPr>
          <p:cNvSpPr txBox="1">
            <a:spLocks/>
          </p:cNvSpPr>
          <p:nvPr/>
        </p:nvSpPr>
        <p:spPr>
          <a:xfrm>
            <a:off x="493659" y="8797527"/>
            <a:ext cx="6655081" cy="110846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2000"/>
              </a:lnSpc>
              <a:defRPr/>
            </a:pPr>
            <a:r>
              <a:rPr lang="en-US" sz="1000" u="none" strike="noStrike" dirty="0">
                <a:effectLst/>
                <a:latin typeface="Georgia"/>
                <a:cs typeface="Poppins"/>
              </a:rPr>
              <a:t>Bu </a:t>
            </a:r>
            <a:r>
              <a:rPr lang="en-US" sz="1000" u="none" strike="noStrike" dirty="0" err="1">
                <a:effectLst/>
                <a:latin typeface="Georgia"/>
                <a:cs typeface="Poppins"/>
              </a:rPr>
              <a:t>zorluklar</a:t>
            </a:r>
            <a:r>
              <a:rPr lang="en-US" sz="1000" u="none" strike="noStrike" dirty="0">
                <a:effectLst/>
                <a:latin typeface="Georgia"/>
                <a:cs typeface="Poppins"/>
              </a:rPr>
              <a:t> </a:t>
            </a:r>
            <a:r>
              <a:rPr lang="en-US" sz="1000" u="none" strike="noStrike" dirty="0" err="1">
                <a:effectLst/>
                <a:latin typeface="Georgia"/>
                <a:cs typeface="Poppins"/>
              </a:rPr>
              <a:t>pazarlamanın</a:t>
            </a:r>
            <a:r>
              <a:rPr lang="en-US" sz="1000" u="none" strike="noStrike" dirty="0">
                <a:effectLst/>
                <a:latin typeface="Georgia"/>
                <a:cs typeface="Poppins"/>
              </a:rPr>
              <a:t> </a:t>
            </a:r>
            <a:r>
              <a:rPr lang="en-US" sz="1000" u="none" strike="noStrike" dirty="0" err="1">
                <a:effectLst/>
                <a:latin typeface="Georgia"/>
                <a:cs typeface="Poppins"/>
              </a:rPr>
              <a:t>önemini</a:t>
            </a:r>
            <a:r>
              <a:rPr lang="en-US" sz="1000" u="none" strike="noStrike" dirty="0">
                <a:effectLst/>
                <a:latin typeface="Georgia"/>
                <a:cs typeface="Poppins"/>
              </a:rPr>
              <a:t> </a:t>
            </a:r>
            <a:r>
              <a:rPr lang="en-US" sz="1000" u="none" strike="noStrike" dirty="0" err="1">
                <a:effectLst/>
                <a:latin typeface="Georgia"/>
                <a:cs typeface="Poppins"/>
              </a:rPr>
              <a:t>azaltmak</a:t>
            </a:r>
            <a:r>
              <a:rPr lang="en-US" sz="1000" u="none" strike="noStrike" dirty="0">
                <a:effectLst/>
                <a:latin typeface="Georgia"/>
                <a:cs typeface="Poppins"/>
              </a:rPr>
              <a:t> </a:t>
            </a:r>
            <a:r>
              <a:rPr lang="en-US" sz="1000" u="none" strike="noStrike" dirty="0" err="1">
                <a:effectLst/>
                <a:latin typeface="Georgia"/>
                <a:cs typeface="Poppins"/>
              </a:rPr>
              <a:t>yerine</a:t>
            </a:r>
            <a:r>
              <a:rPr lang="en-US" sz="1000" u="none" strike="noStrike" dirty="0">
                <a:effectLst/>
                <a:latin typeface="Georgia"/>
                <a:cs typeface="Poppins"/>
              </a:rPr>
              <a:t> </a:t>
            </a:r>
            <a:r>
              <a:rPr lang="en-US" sz="1000" u="none" strike="noStrike" dirty="0" err="1">
                <a:effectLst/>
                <a:latin typeface="Georgia"/>
                <a:cs typeface="Poppins"/>
              </a:rPr>
              <a:t>artırıyor</a:t>
            </a:r>
            <a:r>
              <a:rPr lang="en-US" sz="1000" u="none" strike="noStrike" dirty="0">
                <a:effectLst/>
                <a:latin typeface="Georgia"/>
                <a:cs typeface="Poppins"/>
              </a:rPr>
              <a:t>. </a:t>
            </a:r>
            <a:r>
              <a:rPr lang="en-US" sz="1000" u="none" strike="noStrike" dirty="0" err="1">
                <a:effectLst/>
                <a:latin typeface="Georgia"/>
                <a:cs typeface="Poppins"/>
              </a:rPr>
              <a:t>Aslında</a:t>
            </a:r>
            <a:r>
              <a:rPr lang="en-US" sz="1000" u="none" strike="noStrike" dirty="0">
                <a:effectLst/>
                <a:latin typeface="Georgia"/>
                <a:cs typeface="Poppins"/>
              </a:rPr>
              <a:t> ABD </a:t>
            </a:r>
            <a:r>
              <a:rPr lang="en-US" sz="1000" u="none" strike="noStrike" dirty="0" err="1">
                <a:effectLst/>
                <a:latin typeface="Georgia"/>
                <a:cs typeface="Poppins"/>
              </a:rPr>
              <a:t>Çalışma</a:t>
            </a:r>
            <a:r>
              <a:rPr lang="en-US" sz="1000" u="none" strike="noStrike" dirty="0">
                <a:effectLst/>
                <a:latin typeface="Georgia"/>
                <a:cs typeface="Poppins"/>
              </a:rPr>
              <a:t> </a:t>
            </a:r>
            <a:r>
              <a:rPr lang="en-US" sz="1000" u="none" strike="noStrike" dirty="0" err="1">
                <a:effectLst/>
                <a:latin typeface="Georgia"/>
                <a:cs typeface="Poppins"/>
              </a:rPr>
              <a:t>Hizmetleri</a:t>
            </a:r>
            <a:r>
              <a:rPr lang="en-US" sz="1000" u="none" strike="noStrike" dirty="0">
                <a:effectLst/>
                <a:latin typeface="Georgia"/>
                <a:cs typeface="Poppins"/>
              </a:rPr>
              <a:t> </a:t>
            </a:r>
            <a:r>
              <a:rPr lang="en-US" sz="1000" u="none" strike="noStrike" dirty="0" err="1">
                <a:effectLst/>
                <a:latin typeface="Georgia"/>
                <a:cs typeface="Poppins"/>
              </a:rPr>
              <a:t>Bürosu</a:t>
            </a:r>
            <a:r>
              <a:rPr lang="en-US" sz="1000" u="none" strike="noStrike" dirty="0">
                <a:effectLst/>
                <a:latin typeface="Georgia"/>
                <a:cs typeface="Poppins"/>
              </a:rPr>
              <a:t>, </a:t>
            </a:r>
            <a:r>
              <a:rPr lang="en-US" sz="1000" u="none" strike="noStrike" dirty="0" err="1">
                <a:effectLst/>
                <a:latin typeface="Georgia"/>
                <a:cs typeface="Poppins"/>
              </a:rPr>
              <a:t>reklamcılık</a:t>
            </a:r>
            <a:r>
              <a:rPr lang="en-US" sz="1000" u="none" strike="noStrike" dirty="0">
                <a:effectLst/>
                <a:latin typeface="Georgia"/>
                <a:cs typeface="Poppins"/>
              </a:rPr>
              <a:t>, </a:t>
            </a:r>
            <a:r>
              <a:rPr lang="en-US" sz="1000" u="none" strike="noStrike" dirty="0" err="1">
                <a:effectLst/>
                <a:latin typeface="Georgia"/>
                <a:cs typeface="Poppins"/>
              </a:rPr>
              <a:t>halkla</a:t>
            </a:r>
            <a:r>
              <a:rPr lang="en-US" sz="1000" u="none" strike="noStrike" dirty="0">
                <a:effectLst/>
                <a:latin typeface="Georgia"/>
                <a:cs typeface="Poppins"/>
              </a:rPr>
              <a:t> </a:t>
            </a:r>
            <a:r>
              <a:rPr lang="en-US" sz="1000" u="none" strike="noStrike" dirty="0" err="1">
                <a:effectLst/>
                <a:latin typeface="Georgia"/>
                <a:cs typeface="Poppins"/>
              </a:rPr>
              <a:t>ilişkiler</a:t>
            </a:r>
            <a:r>
              <a:rPr lang="en-US" sz="1000" u="none" strike="noStrike" dirty="0">
                <a:effectLst/>
                <a:latin typeface="Georgia"/>
                <a:cs typeface="Poppins"/>
              </a:rPr>
              <a:t> ve </a:t>
            </a:r>
            <a:r>
              <a:rPr lang="en-US" sz="1000" u="none" strike="noStrike" dirty="0" err="1">
                <a:effectLst/>
                <a:latin typeface="Georgia"/>
                <a:cs typeface="Poppins"/>
              </a:rPr>
              <a:t>ilgili</a:t>
            </a:r>
            <a:r>
              <a:rPr lang="en-US" sz="1000" u="none" strike="noStrike" dirty="0">
                <a:effectLst/>
                <a:latin typeface="Georgia"/>
                <a:cs typeface="Poppins"/>
              </a:rPr>
              <a:t> </a:t>
            </a:r>
            <a:r>
              <a:rPr lang="en-US" sz="1000" u="none" strike="noStrike" dirty="0" err="1">
                <a:effectLst/>
                <a:latin typeface="Georgia"/>
                <a:cs typeface="Poppins"/>
              </a:rPr>
              <a:t>hizmetler</a:t>
            </a:r>
            <a:r>
              <a:rPr lang="en-US" sz="1000" u="none" strike="noStrike" dirty="0">
                <a:effectLst/>
                <a:latin typeface="Georgia"/>
                <a:cs typeface="Poppins"/>
              </a:rPr>
              <a:t> </a:t>
            </a:r>
            <a:r>
              <a:rPr lang="en-US" sz="1000" u="none" strike="noStrike" dirty="0" err="1">
                <a:effectLst/>
                <a:latin typeface="Georgia"/>
                <a:cs typeface="Poppins"/>
              </a:rPr>
              <a:t>sektöründeki</a:t>
            </a:r>
            <a:r>
              <a:rPr lang="en-US" sz="1000" u="none" strike="noStrike" dirty="0">
                <a:effectLst/>
                <a:latin typeface="Georgia"/>
                <a:cs typeface="Poppins"/>
              </a:rPr>
              <a:t> </a:t>
            </a:r>
            <a:r>
              <a:rPr lang="en-US" sz="1000" u="none" strike="noStrike" dirty="0" err="1">
                <a:effectLst/>
                <a:latin typeface="Georgia"/>
                <a:cs typeface="Poppins"/>
              </a:rPr>
              <a:t>istihdamın</a:t>
            </a:r>
            <a:r>
              <a:rPr lang="en-US" sz="1000" u="none" strike="noStrike" dirty="0">
                <a:effectLst/>
                <a:latin typeface="Georgia"/>
                <a:cs typeface="Poppins"/>
              </a:rPr>
              <a:t> 2023'ten 2033'e kadar %5,3 </a:t>
            </a:r>
            <a:r>
              <a:rPr lang="en-US" sz="1000" u="none" strike="noStrike" dirty="0" err="1">
                <a:effectLst/>
                <a:latin typeface="Georgia"/>
                <a:cs typeface="Poppins"/>
              </a:rPr>
              <a:t>artacağını</a:t>
            </a:r>
            <a:r>
              <a:rPr lang="en-US" sz="1000" u="none" strike="noStrike" dirty="0">
                <a:effectLst/>
                <a:latin typeface="Georgia"/>
                <a:cs typeface="Poppins"/>
              </a:rPr>
              <a:t> </a:t>
            </a:r>
            <a:r>
              <a:rPr lang="en-US" sz="1000" u="none" strike="noStrike" dirty="0" err="1">
                <a:effectLst/>
                <a:latin typeface="Georgia"/>
                <a:cs typeface="Poppins"/>
              </a:rPr>
              <a:t>tahmin</a:t>
            </a:r>
            <a:r>
              <a:rPr lang="en-US" sz="1000" u="none" strike="noStrike" dirty="0">
                <a:effectLst/>
                <a:latin typeface="Georgia"/>
                <a:cs typeface="Poppins"/>
              </a:rPr>
              <a:t> </a:t>
            </a:r>
            <a:r>
              <a:rPr lang="en-US" sz="1000" u="none" strike="noStrike" dirty="0" err="1">
                <a:effectLst/>
                <a:latin typeface="Georgia"/>
                <a:cs typeface="Poppins"/>
              </a:rPr>
              <a:t>ediyor</a:t>
            </a:r>
            <a:r>
              <a:rPr lang="tr-TR" sz="1000" u="none" strike="noStrike" dirty="0">
                <a:effectLst/>
                <a:latin typeface="Georgia"/>
                <a:cs typeface="Poppins"/>
              </a:rPr>
              <a:t>. </a:t>
            </a:r>
            <a:r>
              <a:rPr lang="en-US" sz="1000" u="none" strike="noStrike" dirty="0" err="1">
                <a:effectLst/>
                <a:latin typeface="Georgia"/>
                <a:cs typeface="Poppins"/>
              </a:rPr>
              <a:t>Platformların</a:t>
            </a:r>
            <a:r>
              <a:rPr lang="en-US" sz="1000" u="none" strike="noStrike" dirty="0">
                <a:effectLst/>
                <a:latin typeface="Georgia"/>
                <a:cs typeface="Poppins"/>
              </a:rPr>
              <a:t> </a:t>
            </a:r>
            <a:r>
              <a:rPr lang="en-US" sz="1000" u="none" strike="noStrike" dirty="0" err="1">
                <a:effectLst/>
                <a:latin typeface="Georgia"/>
                <a:cs typeface="Poppins"/>
              </a:rPr>
              <a:t>birleşmesi</a:t>
            </a:r>
            <a:r>
              <a:rPr lang="en-US" sz="1000" u="none" strike="noStrike" dirty="0">
                <a:effectLst/>
                <a:latin typeface="Georgia"/>
                <a:cs typeface="Poppins"/>
              </a:rPr>
              <a:t> ve </a:t>
            </a:r>
            <a:r>
              <a:rPr lang="en-US" sz="1000" u="none" strike="noStrike" dirty="0" err="1">
                <a:effectLst/>
                <a:latin typeface="Georgia"/>
                <a:cs typeface="Poppins"/>
              </a:rPr>
              <a:t>teknolojik</a:t>
            </a:r>
            <a:r>
              <a:rPr lang="en-US" sz="1000" u="none" strike="noStrike" dirty="0">
                <a:effectLst/>
                <a:latin typeface="Georgia"/>
                <a:cs typeface="Poppins"/>
              </a:rPr>
              <a:t> </a:t>
            </a:r>
            <a:r>
              <a:rPr lang="en-US" sz="1000" u="none" strike="noStrike" dirty="0" err="1">
                <a:effectLst/>
                <a:latin typeface="Georgia"/>
                <a:cs typeface="Poppins"/>
              </a:rPr>
              <a:t>gelişmeler</a:t>
            </a:r>
            <a:r>
              <a:rPr lang="en-US" sz="1000" u="none" strike="noStrike" dirty="0">
                <a:effectLst/>
                <a:latin typeface="Georgia"/>
                <a:cs typeface="Poppins"/>
              </a:rPr>
              <a:t>, </a:t>
            </a:r>
            <a:r>
              <a:rPr lang="en-US" sz="1000" u="none" strike="noStrike" dirty="0" err="1">
                <a:effectLst/>
                <a:latin typeface="Georgia"/>
                <a:cs typeface="Poppins"/>
              </a:rPr>
              <a:t>pazarlamayı</a:t>
            </a:r>
            <a:r>
              <a:rPr lang="en-US" sz="1000" u="none" strike="noStrike" dirty="0">
                <a:effectLst/>
                <a:latin typeface="Georgia"/>
                <a:cs typeface="Poppins"/>
              </a:rPr>
              <a:t> </a:t>
            </a:r>
            <a:r>
              <a:rPr lang="en-US" sz="1000" u="none" strike="noStrike" dirty="0" err="1">
                <a:effectLst/>
                <a:latin typeface="Georgia"/>
                <a:cs typeface="Poppins"/>
              </a:rPr>
              <a:t>aynı</a:t>
            </a:r>
            <a:r>
              <a:rPr lang="en-US" sz="1000" u="none" strike="noStrike" dirty="0">
                <a:effectLst/>
                <a:latin typeface="Georgia"/>
                <a:cs typeface="Poppins"/>
              </a:rPr>
              <a:t> </a:t>
            </a:r>
            <a:r>
              <a:rPr lang="en-US" sz="1000" u="none" strike="noStrike" dirty="0" err="1">
                <a:effectLst/>
                <a:latin typeface="Georgia"/>
                <a:cs typeface="Poppins"/>
              </a:rPr>
              <a:t>anda</a:t>
            </a:r>
            <a:r>
              <a:rPr lang="en-US" sz="1000" u="none" strike="noStrike" dirty="0">
                <a:effectLst/>
                <a:latin typeface="Georgia"/>
                <a:cs typeface="Poppins"/>
              </a:rPr>
              <a:t> hem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verimli</a:t>
            </a:r>
            <a:r>
              <a:rPr lang="en-US" sz="1000" u="none" strike="noStrike" dirty="0">
                <a:effectLst/>
                <a:latin typeface="Georgia"/>
                <a:cs typeface="Poppins"/>
              </a:rPr>
              <a:t> (</a:t>
            </a:r>
            <a:r>
              <a:rPr lang="en-US" sz="1000" u="none" strike="noStrike" dirty="0" err="1">
                <a:effectLst/>
                <a:latin typeface="Georgia"/>
                <a:cs typeface="Poppins"/>
              </a:rPr>
              <a:t>araçlar</a:t>
            </a:r>
            <a:r>
              <a:rPr lang="en-US" sz="1000" u="none" strike="noStrike" dirty="0">
                <a:effectLst/>
                <a:latin typeface="Georgia"/>
                <a:cs typeface="Poppins"/>
              </a:rPr>
              <a:t> ve </a:t>
            </a:r>
            <a:r>
              <a:rPr lang="en-US" sz="1000" u="none" strike="noStrike" dirty="0" err="1">
                <a:effectLst/>
                <a:latin typeface="Georgia"/>
                <a:cs typeface="Poppins"/>
              </a:rPr>
              <a:t>otomasyon</a:t>
            </a:r>
            <a:r>
              <a:rPr lang="en-US" sz="1000" u="none" strike="noStrike" dirty="0">
                <a:effectLst/>
                <a:latin typeface="Georgia"/>
                <a:cs typeface="Poppins"/>
              </a:rPr>
              <a:t> </a:t>
            </a:r>
            <a:r>
              <a:rPr lang="en-US" sz="1000" u="none" strike="noStrike" dirty="0" err="1">
                <a:effectLst/>
                <a:latin typeface="Georgia"/>
                <a:cs typeface="Poppins"/>
              </a:rPr>
              <a:t>sayesinde</a:t>
            </a:r>
            <a:r>
              <a:rPr lang="en-US" sz="1000" u="none" strike="noStrike" dirty="0">
                <a:effectLst/>
                <a:latin typeface="Georgia"/>
                <a:cs typeface="Poppins"/>
              </a:rPr>
              <a:t>) hem de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zor</a:t>
            </a:r>
            <a:r>
              <a:rPr lang="en-US" sz="1000" u="none" strike="noStrike" dirty="0">
                <a:effectLst/>
                <a:latin typeface="Georgia"/>
                <a:cs typeface="Poppins"/>
              </a:rPr>
              <a:t> (</a:t>
            </a:r>
            <a:r>
              <a:rPr lang="en-US" sz="1000" u="none" strike="noStrike" dirty="0" err="1">
                <a:effectLst/>
                <a:latin typeface="Georgia"/>
                <a:cs typeface="Poppins"/>
              </a:rPr>
              <a:t>karmaşıklık</a:t>
            </a:r>
            <a:r>
              <a:rPr lang="en-US" sz="1000" u="none" strike="noStrike" dirty="0">
                <a:effectLst/>
                <a:latin typeface="Georgia"/>
                <a:cs typeface="Poppins"/>
              </a:rPr>
              <a:t> ve </a:t>
            </a:r>
            <a:r>
              <a:rPr lang="en-US" sz="1000" u="none" strike="noStrike" dirty="0" err="1">
                <a:effectLst/>
                <a:latin typeface="Georgia"/>
                <a:cs typeface="Poppins"/>
              </a:rPr>
              <a:t>farklılaşma</a:t>
            </a:r>
            <a:r>
              <a:rPr lang="en-US" sz="1000" u="none" strike="noStrike" dirty="0">
                <a:effectLst/>
                <a:latin typeface="Georgia"/>
                <a:cs typeface="Poppins"/>
              </a:rPr>
              <a:t> </a:t>
            </a:r>
            <a:r>
              <a:rPr lang="en-US" sz="1000" u="none" strike="noStrike" dirty="0" err="1">
                <a:effectLst/>
                <a:latin typeface="Georgia"/>
                <a:cs typeface="Poppins"/>
              </a:rPr>
              <a:t>ihtiyacı</a:t>
            </a:r>
            <a:r>
              <a:rPr lang="en-US" sz="1000" u="none" strike="noStrike" dirty="0">
                <a:effectLst/>
                <a:latin typeface="Georgia"/>
                <a:cs typeface="Poppins"/>
              </a:rPr>
              <a:t> </a:t>
            </a:r>
            <a:r>
              <a:rPr lang="en-US" sz="1000" u="none" strike="noStrike" dirty="0" err="1">
                <a:effectLst/>
                <a:latin typeface="Georgia"/>
                <a:cs typeface="Poppins"/>
              </a:rPr>
              <a:t>nedeniyle</a:t>
            </a:r>
            <a:r>
              <a:rPr lang="en-US" sz="1000" u="none" strike="noStrike" dirty="0">
                <a:effectLst/>
                <a:latin typeface="Georgia"/>
                <a:cs typeface="Poppins"/>
              </a:rPr>
              <a:t>) hale </a:t>
            </a:r>
            <a:r>
              <a:rPr lang="en-US" sz="1000" u="none" strike="noStrike" dirty="0" err="1">
                <a:effectLst/>
                <a:latin typeface="Georgia"/>
                <a:cs typeface="Poppins"/>
              </a:rPr>
              <a:t>getiriyor</a:t>
            </a:r>
            <a:r>
              <a:rPr lang="en-US" sz="1000" u="none" strike="noStrike" dirty="0">
                <a:effectLst/>
                <a:latin typeface="Georgia"/>
                <a:cs typeface="Poppins"/>
              </a:rPr>
              <a:t>.</a:t>
            </a:r>
            <a:r>
              <a:rPr lang="tr-TR" sz="1000" u="none" strike="noStrike" dirty="0">
                <a:effectLst/>
                <a:latin typeface="Georgia"/>
                <a:cs typeface="Poppins"/>
              </a:rPr>
              <a:t> </a:t>
            </a:r>
            <a:r>
              <a:rPr lang="en-US" sz="1000" u="none" strike="noStrike" dirty="0" err="1">
                <a:effectLst/>
                <a:latin typeface="Georgia"/>
                <a:cs typeface="Poppins"/>
              </a:rPr>
              <a:t>Başarı</a:t>
            </a:r>
            <a:r>
              <a:rPr lang="en-US" sz="1000" u="none" strike="noStrike" dirty="0">
                <a:effectLst/>
                <a:latin typeface="Georgia"/>
                <a:cs typeface="Poppins"/>
              </a:rPr>
              <a:t>, </a:t>
            </a:r>
            <a:r>
              <a:rPr lang="en-US" sz="1000" u="none" strike="noStrike" dirty="0" err="1">
                <a:effectLst/>
                <a:latin typeface="Georgia"/>
                <a:cs typeface="Poppins"/>
              </a:rPr>
              <a:t>kuruluşların</a:t>
            </a:r>
            <a:r>
              <a:rPr lang="en-US" sz="1000" u="none" strike="noStrike" dirty="0">
                <a:effectLst/>
                <a:latin typeface="Georgia"/>
                <a:cs typeface="Poppins"/>
              </a:rPr>
              <a:t> </a:t>
            </a:r>
            <a:r>
              <a:rPr lang="en-US" sz="1000" u="none" strike="noStrike" dirty="0" err="1">
                <a:effectLst/>
                <a:latin typeface="Georgia"/>
                <a:cs typeface="Poppins"/>
              </a:rPr>
              <a:t>birini</a:t>
            </a:r>
            <a:r>
              <a:rPr lang="en-US" sz="1000" u="none" strike="noStrike" dirty="0">
                <a:effectLst/>
                <a:latin typeface="Georgia"/>
                <a:cs typeface="Poppins"/>
              </a:rPr>
              <a:t> </a:t>
            </a:r>
            <a:r>
              <a:rPr lang="en-US" sz="1000" u="none" strike="noStrike" dirty="0" err="1">
                <a:effectLst/>
                <a:latin typeface="Georgia"/>
                <a:cs typeface="Poppins"/>
              </a:rPr>
              <a:t>diğerine</a:t>
            </a:r>
            <a:r>
              <a:rPr lang="en-US" sz="1000" u="none" strike="noStrike" dirty="0">
                <a:effectLst/>
                <a:latin typeface="Georgia"/>
                <a:cs typeface="Poppins"/>
              </a:rPr>
              <a:t> </a:t>
            </a:r>
            <a:r>
              <a:rPr lang="en-US" sz="1000" u="none" strike="noStrike" dirty="0" err="1">
                <a:effectLst/>
                <a:latin typeface="Georgia"/>
                <a:cs typeface="Poppins"/>
              </a:rPr>
              <a:t>tercih</a:t>
            </a:r>
            <a:r>
              <a:rPr lang="en-US" sz="1000" u="none" strike="noStrike" dirty="0">
                <a:effectLst/>
                <a:latin typeface="Georgia"/>
                <a:cs typeface="Poppins"/>
              </a:rPr>
              <a:t> </a:t>
            </a:r>
            <a:r>
              <a:rPr lang="en-US" sz="1000" u="none" strike="noStrike" dirty="0" err="1">
                <a:effectLst/>
                <a:latin typeface="Georgia"/>
                <a:cs typeface="Poppins"/>
              </a:rPr>
              <a:t>etmek</a:t>
            </a:r>
            <a:r>
              <a:rPr lang="en-US" sz="1000" u="none" strike="noStrike" dirty="0">
                <a:effectLst/>
                <a:latin typeface="Georgia"/>
                <a:cs typeface="Poppins"/>
              </a:rPr>
              <a:t> </a:t>
            </a:r>
            <a:r>
              <a:rPr lang="en-US" sz="1000" u="none" strike="noStrike" dirty="0" err="1">
                <a:effectLst/>
                <a:latin typeface="Georgia"/>
                <a:cs typeface="Poppins"/>
              </a:rPr>
              <a:t>yerine</a:t>
            </a:r>
            <a:r>
              <a:rPr lang="en-US" sz="1000" u="none" strike="noStrike" dirty="0">
                <a:effectLst/>
                <a:latin typeface="Georgia"/>
                <a:cs typeface="Poppins"/>
              </a:rPr>
              <a:t>, hem </a:t>
            </a:r>
            <a:r>
              <a:rPr lang="en-US" sz="1000" u="none" strike="noStrike" dirty="0" err="1">
                <a:effectLst/>
                <a:latin typeface="Georgia"/>
                <a:cs typeface="Poppins"/>
              </a:rPr>
              <a:t>teknolojik</a:t>
            </a:r>
            <a:r>
              <a:rPr lang="en-US" sz="1000" u="none" strike="noStrike" dirty="0">
                <a:effectLst/>
                <a:latin typeface="Georgia"/>
                <a:cs typeface="Poppins"/>
              </a:rPr>
              <a:t> </a:t>
            </a:r>
            <a:r>
              <a:rPr lang="en-US" sz="1000" u="none" strike="noStrike" dirty="0" err="1">
                <a:effectLst/>
                <a:latin typeface="Georgia"/>
                <a:cs typeface="Poppins"/>
              </a:rPr>
              <a:t>verimliliği</a:t>
            </a:r>
            <a:r>
              <a:rPr lang="en-US" sz="1000" u="none" strike="noStrike" dirty="0">
                <a:effectLst/>
                <a:latin typeface="Georgia"/>
                <a:cs typeface="Poppins"/>
              </a:rPr>
              <a:t> hem de </a:t>
            </a:r>
            <a:r>
              <a:rPr lang="en-US" sz="1000" u="none" strike="noStrike" dirty="0" err="1">
                <a:effectLst/>
                <a:latin typeface="Georgia"/>
                <a:cs typeface="Poppins"/>
              </a:rPr>
              <a:t>ayırt</a:t>
            </a:r>
            <a:r>
              <a:rPr lang="en-US" sz="1000" u="none" strike="noStrike" dirty="0">
                <a:effectLst/>
                <a:latin typeface="Georgia"/>
                <a:cs typeface="Poppins"/>
              </a:rPr>
              <a:t> </a:t>
            </a:r>
            <a:r>
              <a:rPr lang="en-US" sz="1000" u="none" strike="noStrike" dirty="0" err="1">
                <a:effectLst/>
                <a:latin typeface="Georgia"/>
                <a:cs typeface="Poppins"/>
              </a:rPr>
              <a:t>edici</a:t>
            </a:r>
            <a:r>
              <a:rPr lang="en-US" sz="1000" u="none" strike="noStrike" dirty="0">
                <a:effectLst/>
                <a:latin typeface="Georgia"/>
                <a:cs typeface="Poppins"/>
              </a:rPr>
              <a:t> </a:t>
            </a:r>
            <a:r>
              <a:rPr lang="en-US" sz="1000" u="none" strike="noStrike" dirty="0" err="1">
                <a:effectLst/>
                <a:latin typeface="Georgia"/>
                <a:cs typeface="Poppins"/>
              </a:rPr>
              <a:t>marka</a:t>
            </a:r>
            <a:r>
              <a:rPr lang="en-US" sz="1000" u="none" strike="noStrike" dirty="0">
                <a:effectLst/>
                <a:latin typeface="Georgia"/>
                <a:cs typeface="Poppins"/>
              </a:rPr>
              <a:t> </a:t>
            </a:r>
            <a:r>
              <a:rPr lang="en-US" sz="1000" u="none" strike="noStrike" dirty="0" err="1">
                <a:effectLst/>
                <a:latin typeface="Georgia"/>
                <a:cs typeface="Poppins"/>
              </a:rPr>
              <a:t>oluşturmayı</a:t>
            </a:r>
            <a:r>
              <a:rPr lang="en-US" sz="1000" u="none" strike="noStrike" dirty="0">
                <a:effectLst/>
                <a:latin typeface="Georgia"/>
                <a:cs typeface="Poppins"/>
              </a:rPr>
              <a:t> </a:t>
            </a:r>
            <a:r>
              <a:rPr lang="en-US" sz="1000" u="none" strike="noStrike" dirty="0" err="1">
                <a:effectLst/>
                <a:latin typeface="Georgia"/>
                <a:cs typeface="Poppins"/>
              </a:rPr>
              <a:t>benimseyerek</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paradoksu</a:t>
            </a:r>
            <a:r>
              <a:rPr lang="en-US" sz="1000" u="none" strike="noStrike" dirty="0">
                <a:effectLst/>
                <a:latin typeface="Georgia"/>
                <a:cs typeface="Poppins"/>
              </a:rPr>
              <a:t> </a:t>
            </a:r>
            <a:r>
              <a:rPr lang="en-US" sz="1000" u="none" strike="noStrike" dirty="0" err="1">
                <a:effectLst/>
                <a:latin typeface="Georgia"/>
                <a:cs typeface="Poppins"/>
              </a:rPr>
              <a:t>aşmasını</a:t>
            </a:r>
            <a:r>
              <a:rPr lang="en-US" sz="1000" u="none" strike="noStrike" dirty="0">
                <a:effectLst/>
                <a:latin typeface="Georgia"/>
                <a:cs typeface="Poppins"/>
              </a:rPr>
              <a:t> </a:t>
            </a:r>
            <a:r>
              <a:rPr lang="en-US" sz="1000" u="none" strike="noStrike" dirty="0" err="1">
                <a:effectLst/>
                <a:latin typeface="Georgia"/>
                <a:cs typeface="Poppins"/>
              </a:rPr>
              <a:t>gerekti</a:t>
            </a:r>
            <a:r>
              <a:rPr lang="tr-TR" sz="1000" dirty="0">
                <a:latin typeface="Georgia"/>
                <a:cs typeface="Poppins"/>
              </a:rPr>
              <a:t>riyor</a:t>
            </a:r>
            <a:r>
              <a:rPr lang="en-US" sz="1000" u="none" strike="noStrike" dirty="0">
                <a:effectLst/>
                <a:latin typeface="Georgia"/>
                <a:cs typeface="Poppins"/>
              </a:rPr>
              <a:t>.</a:t>
            </a:r>
            <a:endParaRPr lang="en-US" sz="1000" u="none" strike="noStrike" kern="1200" cap="none" spc="0" normalizeH="0" baseline="0" noProof="0" dirty="0">
              <a:ln>
                <a:noFill/>
              </a:ln>
              <a:effectLst/>
              <a:highlight>
                <a:srgbClr val="FFFF00"/>
              </a:highlight>
              <a:uLnTx/>
              <a:uFillTx/>
              <a:latin typeface="Georgia"/>
              <a:ea typeface="+mj-lt"/>
              <a:cs typeface="Poppins"/>
            </a:endParaRPr>
          </a:p>
        </p:txBody>
      </p:sp>
      <p:grpSp>
        <p:nvGrpSpPr>
          <p:cNvPr id="20" name="Group 19">
            <a:extLst>
              <a:ext uri="{FF2B5EF4-FFF2-40B4-BE49-F238E27FC236}">
                <a16:creationId xmlns:a16="http://schemas.microsoft.com/office/drawing/2014/main" id="{8BE2B093-FD4F-9F8E-F83E-01878E2FB7C6}"/>
              </a:ext>
            </a:extLst>
          </p:cNvPr>
          <p:cNvGrpSpPr/>
          <p:nvPr/>
        </p:nvGrpSpPr>
        <p:grpSpPr>
          <a:xfrm rot="5400000">
            <a:off x="-1865943" y="4996817"/>
            <a:ext cx="4853946" cy="1676892"/>
            <a:chOff x="8036172" y="3249408"/>
            <a:chExt cx="7188407" cy="2483389"/>
          </a:xfrm>
        </p:grpSpPr>
        <p:sp>
          <p:nvSpPr>
            <p:cNvPr id="21" name="Freeform 20">
              <a:extLst>
                <a:ext uri="{FF2B5EF4-FFF2-40B4-BE49-F238E27FC236}">
                  <a16:creationId xmlns:a16="http://schemas.microsoft.com/office/drawing/2014/main" id="{8709C1A7-E79A-592E-ABDA-4CAF28FA6FB2}"/>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6000"/>
                </a:schemeClr>
              </a:solid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7297C28-4B72-9CCB-2216-6B36A921AB85}"/>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6000"/>
                </a:schemeClr>
              </a:solid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1572F63-E6DA-1CB0-10BA-3BB5D1158A54}"/>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6000"/>
                </a:schemeClr>
              </a:solidFill>
              <a:prstDash val="solid"/>
              <a:bevel/>
            </a:ln>
          </p:spPr>
          <p:txBody>
            <a:bodyPr rtlCol="0" anchor="ctr"/>
            <a:lstStyle/>
            <a:p>
              <a:endParaRPr lang="en-US" dirty="0"/>
            </a:p>
          </p:txBody>
        </p:sp>
        <p:sp>
          <p:nvSpPr>
            <p:cNvPr id="25" name="Freeform 24">
              <a:extLst>
                <a:ext uri="{FF2B5EF4-FFF2-40B4-BE49-F238E27FC236}">
                  <a16:creationId xmlns:a16="http://schemas.microsoft.com/office/drawing/2014/main" id="{87F267C0-9978-18BD-270F-51684805B711}"/>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6000"/>
                </a:schemeClr>
              </a:solid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80FAC726-7262-FF25-9480-91D06BE9BB49}"/>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6000"/>
                </a:schemeClr>
              </a:solid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3FC05448-ACD8-AAEB-111D-225249812725}"/>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6000"/>
                </a:schemeClr>
              </a:solid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35F57F23-B7ED-D5CF-1FD1-0F05EC969629}"/>
                </a:ext>
              </a:extLst>
            </p:cNvPr>
            <p:cNvSpPr/>
            <p:nvPr/>
          </p:nvSpPr>
          <p:spPr>
            <a:xfrm>
              <a:off x="1198502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6000"/>
                </a:schemeClr>
              </a:solid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E5CDBB9-A76C-1FC6-7D7F-B8DE3A987712}"/>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6000"/>
                </a:schemeClr>
              </a:solid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B496932A-117E-0392-782C-0142625BE077}"/>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6000"/>
                </a:schemeClr>
              </a:solidFill>
              <a:prstDash val="solid"/>
              <a:bevel/>
            </a:ln>
          </p:spPr>
          <p:txBody>
            <a:bodyPr rtlCol="0" anchor="ctr"/>
            <a:lstStyle/>
            <a:p>
              <a:endParaRPr lang="en-US" dirty="0"/>
            </a:p>
          </p:txBody>
        </p:sp>
        <p:sp>
          <p:nvSpPr>
            <p:cNvPr id="32" name="Freeform 31">
              <a:extLst>
                <a:ext uri="{FF2B5EF4-FFF2-40B4-BE49-F238E27FC236}">
                  <a16:creationId xmlns:a16="http://schemas.microsoft.com/office/drawing/2014/main" id="{D40F1F01-C790-A929-E370-2D129FB7E54F}"/>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6000"/>
                </a:schemeClr>
              </a:solid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4DA60A4D-9933-B25E-131F-9F1556ECC590}"/>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6000"/>
                </a:schemeClr>
              </a:solid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52F490F5-B523-9106-ACAE-04BC3D5AA048}"/>
                </a:ext>
              </a:extLst>
            </p:cNvPr>
            <p:cNvSpPr/>
            <p:nvPr/>
          </p:nvSpPr>
          <p:spPr>
            <a:xfrm>
              <a:off x="13064079"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6000"/>
                </a:schemeClr>
              </a:solid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D3CAFFD-6EA8-8ED7-177E-3EC737267B68}"/>
                </a:ext>
              </a:extLst>
            </p:cNvPr>
            <p:cNvSpPr/>
            <p:nvPr/>
          </p:nvSpPr>
          <p:spPr>
            <a:xfrm>
              <a:off x="13423765"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6000"/>
                </a:schemeClr>
              </a:solidFill>
              <a:prstDash val="solid"/>
              <a:bevel/>
            </a:ln>
          </p:spPr>
          <p:txBody>
            <a:bodyPr rtlCol="0" anchor="ctr"/>
            <a:lstStyle/>
            <a:p>
              <a:endParaRPr lang="en-US" dirty="0"/>
            </a:p>
          </p:txBody>
        </p:sp>
        <p:sp>
          <p:nvSpPr>
            <p:cNvPr id="44" name="Freeform 43">
              <a:extLst>
                <a:ext uri="{FF2B5EF4-FFF2-40B4-BE49-F238E27FC236}">
                  <a16:creationId xmlns:a16="http://schemas.microsoft.com/office/drawing/2014/main" id="{8FCFFAE7-4EB5-C407-685B-3E1492B5A9A7}"/>
                </a:ext>
              </a:extLst>
            </p:cNvPr>
            <p:cNvSpPr/>
            <p:nvPr/>
          </p:nvSpPr>
          <p:spPr>
            <a:xfrm>
              <a:off x="10911751"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6000"/>
                </a:schemeClr>
              </a:solid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D96E71A-6046-1DB6-EB0A-3E0DD4CCF33B}"/>
                </a:ext>
              </a:extLst>
            </p:cNvPr>
            <p:cNvSpPr/>
            <p:nvPr/>
          </p:nvSpPr>
          <p:spPr>
            <a:xfrm>
              <a:off x="10911751"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6000"/>
                </a:schemeClr>
              </a:solid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4BDDC098-63B0-E2D2-CF68-83362EBB7A1D}"/>
                </a:ext>
              </a:extLst>
            </p:cNvPr>
            <p:cNvSpPr/>
            <p:nvPr/>
          </p:nvSpPr>
          <p:spPr>
            <a:xfrm>
              <a:off x="11271436"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6000"/>
                </a:schemeClr>
              </a:solidFill>
              <a:prstDash val="solid"/>
              <a:bevel/>
            </a:ln>
          </p:spPr>
          <p:txBody>
            <a:bodyPr rtlCol="0" anchor="ctr"/>
            <a:lstStyle/>
            <a:p>
              <a:endParaRPr lang="en-US" dirty="0"/>
            </a:p>
          </p:txBody>
        </p:sp>
        <p:sp>
          <p:nvSpPr>
            <p:cNvPr id="47" name="Freeform 46">
              <a:extLst>
                <a:ext uri="{FF2B5EF4-FFF2-40B4-BE49-F238E27FC236}">
                  <a16:creationId xmlns:a16="http://schemas.microsoft.com/office/drawing/2014/main" id="{F9399013-09A7-A368-BB08-2D3E6DA81FEF}"/>
                </a:ext>
              </a:extLst>
            </p:cNvPr>
            <p:cNvSpPr/>
            <p:nvPr/>
          </p:nvSpPr>
          <p:spPr>
            <a:xfrm>
              <a:off x="10907049" y="32494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6000"/>
                </a:schemeClr>
              </a:solid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BF4A07A-DC38-6586-CB51-B12D062AE708}"/>
                </a:ext>
              </a:extLst>
            </p:cNvPr>
            <p:cNvSpPr/>
            <p:nvPr/>
          </p:nvSpPr>
          <p:spPr>
            <a:xfrm>
              <a:off x="8753537"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6000"/>
                </a:schemeClr>
              </a:solid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54AFFEB-AB71-1202-A847-275A011FEB84}"/>
                </a:ext>
              </a:extLst>
            </p:cNvPr>
            <p:cNvSpPr/>
            <p:nvPr/>
          </p:nvSpPr>
          <p:spPr>
            <a:xfrm>
              <a:off x="9826905" y="3252984"/>
              <a:ext cx="359685"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6000"/>
                </a:schemeClr>
              </a:solid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6CC8C52-431F-507E-FA47-C0E6766E3B42}"/>
                </a:ext>
              </a:extLst>
            </p:cNvPr>
            <p:cNvSpPr/>
            <p:nvPr/>
          </p:nvSpPr>
          <p:spPr>
            <a:xfrm>
              <a:off x="9826905" y="3874580"/>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6000"/>
                </a:schemeClr>
              </a:solid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46617CDF-796C-070E-BEC3-7A4EDEBBAA99}"/>
                </a:ext>
              </a:extLst>
            </p:cNvPr>
            <p:cNvSpPr/>
            <p:nvPr/>
          </p:nvSpPr>
          <p:spPr>
            <a:xfrm>
              <a:off x="14145521" y="3871001"/>
              <a:ext cx="359685"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6000"/>
                </a:schemeClr>
              </a:solid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728099F-0782-2664-9408-B183E5D80FBD}"/>
                </a:ext>
              </a:extLst>
            </p:cNvPr>
            <p:cNvSpPr/>
            <p:nvPr/>
          </p:nvSpPr>
          <p:spPr>
            <a:xfrm>
              <a:off x="14505207" y="448960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6000"/>
                </a:schemeClr>
              </a:solidFill>
              <a:prstDash val="solid"/>
              <a:bevel/>
            </a:ln>
          </p:spPr>
          <p:txBody>
            <a:bodyPr rtlCol="0" anchor="ctr"/>
            <a:lstStyle/>
            <a:p>
              <a:endParaRPr lang="en-US" dirty="0"/>
            </a:p>
          </p:txBody>
        </p:sp>
        <p:sp>
          <p:nvSpPr>
            <p:cNvPr id="58" name="Freeform 57">
              <a:extLst>
                <a:ext uri="{FF2B5EF4-FFF2-40B4-BE49-F238E27FC236}">
                  <a16:creationId xmlns:a16="http://schemas.microsoft.com/office/drawing/2014/main" id="{4A44C679-ED2D-9BDC-07FF-EDA50D3C0F08}"/>
                </a:ext>
              </a:extLst>
            </p:cNvPr>
            <p:cNvSpPr/>
            <p:nvPr/>
          </p:nvSpPr>
          <p:spPr>
            <a:xfrm>
              <a:off x="8752487"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6000"/>
                </a:schemeClr>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E1971D8-69E3-FA9B-4AC7-0BF597F3C1EF}"/>
                </a:ext>
              </a:extLst>
            </p:cNvPr>
            <p:cNvSpPr/>
            <p:nvPr/>
          </p:nvSpPr>
          <p:spPr>
            <a:xfrm>
              <a:off x="8036172" y="448960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6000"/>
                </a:schemeClr>
              </a:solidFill>
              <a:prstDash val="solid"/>
              <a:bevel/>
            </a:ln>
          </p:spPr>
          <p:txBody>
            <a:bodyPr rtlCol="0" anchor="ctr"/>
            <a:lstStyle/>
            <a:p>
              <a:endParaRPr lang="en-US" dirty="0"/>
            </a:p>
          </p:txBody>
        </p:sp>
        <p:sp>
          <p:nvSpPr>
            <p:cNvPr id="60" name="Freeform 59">
              <a:extLst>
                <a:ext uri="{FF2B5EF4-FFF2-40B4-BE49-F238E27FC236}">
                  <a16:creationId xmlns:a16="http://schemas.microsoft.com/office/drawing/2014/main" id="{2327F5D6-85DB-5962-3861-7A523A5A6CC3}"/>
                </a:ext>
              </a:extLst>
            </p:cNvPr>
            <p:cNvSpPr/>
            <p:nvPr/>
          </p:nvSpPr>
          <p:spPr>
            <a:xfrm>
              <a:off x="13064080" y="3253746"/>
              <a:ext cx="359687"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6000"/>
                </a:schemeClr>
              </a:solidFill>
              <a:prstDash val="solid"/>
              <a:miter/>
            </a:ln>
          </p:spPr>
          <p:txBody>
            <a:bodyPr rtlCol="0" anchor="ctr"/>
            <a:lstStyle/>
            <a:p>
              <a:endParaRPr lang="en-US" dirty="0"/>
            </a:p>
          </p:txBody>
        </p:sp>
      </p:grpSp>
      <p:sp>
        <p:nvSpPr>
          <p:cNvPr id="11" name="TextBox 10">
            <a:extLst>
              <a:ext uri="{FF2B5EF4-FFF2-40B4-BE49-F238E27FC236}">
                <a16:creationId xmlns:a16="http://schemas.microsoft.com/office/drawing/2014/main" id="{2546C9CF-DAAB-9D72-0DFE-2181365F970C}"/>
              </a:ext>
            </a:extLst>
          </p:cNvPr>
          <p:cNvSpPr txBox="1"/>
          <p:nvPr/>
        </p:nvSpPr>
        <p:spPr>
          <a:xfrm>
            <a:off x="370072" y="689371"/>
            <a:ext cx="7237745" cy="2213683"/>
          </a:xfrm>
          <a:prstGeom prst="rect">
            <a:avLst/>
          </a:prstGeom>
          <a:noFill/>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Dijital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ekonomi</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her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biri</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diğerinin</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tr-TR"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alanına</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doğru</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genişleyen</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birkaç</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devasa</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platform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etrafında</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birleşiyor</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Bu </a:t>
            </a:r>
            <a:r>
              <a:rPr kumimoji="0" lang="tr-TR"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da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bir</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paradoks</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yaratıyor</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Her ne kadar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daha</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fazla</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rekabet</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olsa</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da,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bu</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rekabet</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büyük</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ölçüde</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yalnızca</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kaynaklara</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ve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rekabet</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edecek</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ölçeğe</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sahip</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sınırlı</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sayıda</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oyuncu</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arasında</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gerçekleşiyor</a:t>
            </a:r>
            <a:r>
              <a:rPr kumimoji="0" lang="tr-TR"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Birleşmeler</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reklamverenler</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için</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çeşitli</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zorunlulukları</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beraberinde</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getiriyor</a:t>
            </a:r>
            <a:r>
              <a:rPr kumimoji="0" lang="en-US"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a:t>
            </a:r>
          </a:p>
        </p:txBody>
      </p:sp>
    </p:spTree>
    <p:extLst>
      <p:ext uri="{BB962C8B-B14F-4D97-AF65-F5344CB8AC3E}">
        <p14:creationId xmlns:p14="http://schemas.microsoft.com/office/powerpoint/2010/main" val="791883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D7063-F145-22FC-6460-CC7DD0F4B86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C12F12-7B35-08ED-BE61-12185FF8D7D9}"/>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40</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3" name="Text Placeholder 1">
            <a:extLst>
              <a:ext uri="{FF2B5EF4-FFF2-40B4-BE49-F238E27FC236}">
                <a16:creationId xmlns:a16="http://schemas.microsoft.com/office/drawing/2014/main" id="{BDAF8E95-73BB-58DC-1402-0EFDDE1FB012}"/>
              </a:ext>
            </a:extLst>
          </p:cNvPr>
          <p:cNvSpPr txBox="1">
            <a:spLocks/>
          </p:cNvSpPr>
          <p:nvPr/>
        </p:nvSpPr>
        <p:spPr>
          <a:xfrm>
            <a:off x="503129" y="2869417"/>
            <a:ext cx="7249954" cy="2511444"/>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0000"/>
              </a:lnSpc>
              <a:spcAft>
                <a:spcPts val="800"/>
              </a:spcAft>
            </a:pPr>
            <a:r>
              <a:rPr lang="en-US" sz="2400" u="none" strike="noStrike" dirty="0" err="1">
                <a:solidFill>
                  <a:schemeClr val="accent1"/>
                </a:solidFill>
                <a:effectLst/>
                <a:latin typeface="Poppins Light" pitchFamily="2" charset="77"/>
                <a:cs typeface="Poppins Light" pitchFamily="2" charset="77"/>
              </a:rPr>
              <a:t>Reklam</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verenlerin</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perakende</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segmenti</a:t>
            </a:r>
            <a:r>
              <a:rPr lang="en-US" sz="2400" u="none" strike="noStrike" dirty="0">
                <a:solidFill>
                  <a:schemeClr val="accent1"/>
                </a:solidFill>
                <a:effectLst/>
                <a:latin typeface="Poppins Light" pitchFamily="2" charset="77"/>
                <a:cs typeface="Poppins Light" pitchFamily="2" charset="77"/>
              </a:rPr>
              <a:t>, </a:t>
            </a:r>
            <a:br>
              <a:rPr lang="en-US" sz="2400" u="none" strike="noStrike" dirty="0">
                <a:solidFill>
                  <a:schemeClr val="accent1"/>
                </a:solidFill>
                <a:effectLst/>
                <a:latin typeface="Poppins Light" pitchFamily="2" charset="77"/>
                <a:cs typeface="Poppins Light" pitchFamily="2" charset="77"/>
              </a:rPr>
            </a:br>
            <a:r>
              <a:rPr lang="en-US" sz="2400" u="none" strike="noStrike" dirty="0">
                <a:solidFill>
                  <a:schemeClr val="accent1"/>
                </a:solidFill>
                <a:effectLst/>
                <a:latin typeface="Poppins Light" pitchFamily="2" charset="77"/>
                <a:cs typeface="Poppins Light" pitchFamily="2" charset="77"/>
              </a:rPr>
              <a:t>Haziran </a:t>
            </a:r>
            <a:r>
              <a:rPr lang="en-US" sz="2400" u="none" strike="noStrike" dirty="0" err="1">
                <a:solidFill>
                  <a:schemeClr val="accent1"/>
                </a:solidFill>
                <a:effectLst/>
                <a:latin typeface="Poppins Light" pitchFamily="2" charset="77"/>
                <a:cs typeface="Poppins Light" pitchFamily="2" charset="77"/>
              </a:rPr>
              <a:t>ayında</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yayınlanan</a:t>
            </a:r>
            <a:r>
              <a:rPr lang="en-US" sz="2400" u="none" strike="noStrike" dirty="0">
                <a:solidFill>
                  <a:schemeClr val="accent1"/>
                </a:solidFill>
                <a:effectLst/>
                <a:latin typeface="Poppins Light" pitchFamily="2" charset="77"/>
                <a:cs typeface="Poppins Light" pitchFamily="2" charset="77"/>
              </a:rPr>
              <a:t> "This Year Next Year" </a:t>
            </a:r>
            <a:r>
              <a:rPr lang="en-US" sz="2400" u="none" strike="noStrike" dirty="0" err="1">
                <a:solidFill>
                  <a:schemeClr val="accent1"/>
                </a:solidFill>
                <a:effectLst/>
                <a:latin typeface="Poppins Light" pitchFamily="2" charset="77"/>
                <a:cs typeface="Poppins Light" pitchFamily="2" charset="77"/>
              </a:rPr>
              <a:t>raporunda</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ele</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aldığımız</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küreselleşmenin</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kaçınılmaz</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ilerleyişi</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ve</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ölçek</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ekonomilerinin</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cüzdan</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payını</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artırmadaki</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faydaları</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gibi</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dinamiklerin</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mükemmel</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bir</a:t>
            </a:r>
            <a:r>
              <a:rPr lang="en-US" sz="2400" u="none" strike="noStrike" dirty="0">
                <a:solidFill>
                  <a:schemeClr val="accent1"/>
                </a:solidFill>
                <a:effectLst/>
                <a:latin typeface="Poppins Light" pitchFamily="2" charset="77"/>
                <a:cs typeface="Poppins Light" pitchFamily="2" charset="77"/>
              </a:rPr>
              <a:t> </a:t>
            </a:r>
            <a:r>
              <a:rPr lang="en-US" sz="2400" u="none" strike="noStrike" dirty="0" err="1">
                <a:solidFill>
                  <a:schemeClr val="accent1"/>
                </a:solidFill>
                <a:effectLst/>
                <a:latin typeface="Poppins Light" pitchFamily="2" charset="77"/>
                <a:cs typeface="Poppins Light" pitchFamily="2" charset="77"/>
              </a:rPr>
              <a:t>örneğidir</a:t>
            </a:r>
            <a:r>
              <a:rPr lang="en-US" sz="2400" u="none" strike="noStrike" dirty="0">
                <a:solidFill>
                  <a:schemeClr val="accent1"/>
                </a:solidFill>
                <a:effectLst/>
                <a:latin typeface="Poppins Light" pitchFamily="2" charset="77"/>
                <a:cs typeface="Poppins Light" pitchFamily="2" charset="77"/>
              </a:rPr>
              <a:t>.</a:t>
            </a:r>
            <a:endParaRPr lang="en-US" sz="2400" dirty="0">
              <a:solidFill>
                <a:schemeClr val="accent1"/>
              </a:solidFill>
              <a:latin typeface="Poppins Light" pitchFamily="2" charset="77"/>
              <a:cs typeface="Poppins Light" pitchFamily="2" charset="77"/>
            </a:endParaRPr>
          </a:p>
        </p:txBody>
      </p:sp>
      <p:sp>
        <p:nvSpPr>
          <p:cNvPr id="11" name="Text Placeholder 1">
            <a:extLst>
              <a:ext uri="{FF2B5EF4-FFF2-40B4-BE49-F238E27FC236}">
                <a16:creationId xmlns:a16="http://schemas.microsoft.com/office/drawing/2014/main" id="{E03CFB8E-E9C5-50B1-72F6-757CA5BE11E4}"/>
              </a:ext>
            </a:extLst>
          </p:cNvPr>
          <p:cNvSpPr txBox="1">
            <a:spLocks/>
          </p:cNvSpPr>
          <p:nvPr/>
        </p:nvSpPr>
        <p:spPr>
          <a:xfrm>
            <a:off x="503129" y="5501146"/>
            <a:ext cx="6579842" cy="4252454"/>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pPr>
            <a:r>
              <a:rPr lang="en-US" sz="1000" u="none" strike="noStrike" dirty="0">
                <a:effectLst/>
                <a:latin typeface="Georgia"/>
                <a:cs typeface="Poppins"/>
              </a:rPr>
              <a:t>Perakende </a:t>
            </a:r>
            <a:r>
              <a:rPr lang="en-US" sz="1000" u="none" strike="noStrike" dirty="0" err="1">
                <a:effectLst/>
                <a:latin typeface="Georgia"/>
                <a:cs typeface="Poppins"/>
              </a:rPr>
              <a:t>şirketlerinden</a:t>
            </a:r>
            <a:r>
              <a:rPr lang="en-US" sz="1000" u="none" strike="noStrike" dirty="0">
                <a:effectLst/>
                <a:latin typeface="Georgia"/>
                <a:cs typeface="Poppins"/>
              </a:rPr>
              <a:t> </a:t>
            </a:r>
            <a:r>
              <a:rPr lang="en-US" sz="1000" u="none" strike="noStrike" dirty="0" err="1">
                <a:effectLst/>
                <a:latin typeface="Georgia"/>
                <a:cs typeface="Poppins"/>
              </a:rPr>
              <a:t>oluşan</a:t>
            </a:r>
            <a:r>
              <a:rPr lang="en-US" sz="1000" u="none" strike="noStrike" dirty="0">
                <a:effectLst/>
                <a:latin typeface="Georgia"/>
                <a:cs typeface="Poppins"/>
              </a:rPr>
              <a:t> , </a:t>
            </a:r>
            <a:r>
              <a:rPr lang="en-US" sz="1000" u="none" strike="noStrike" dirty="0" err="1">
                <a:effectLst/>
                <a:latin typeface="Georgia"/>
                <a:cs typeface="Poppins"/>
              </a:rPr>
              <a:t>en</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market, </a:t>
            </a:r>
            <a:r>
              <a:rPr lang="en-US" sz="1000" u="none" strike="noStrike" dirty="0" err="1">
                <a:effectLst/>
                <a:latin typeface="Georgia"/>
                <a:cs typeface="Poppins"/>
              </a:rPr>
              <a:t>toplu</a:t>
            </a:r>
            <a:r>
              <a:rPr lang="en-US" sz="1000" u="none" strike="noStrike" dirty="0">
                <a:effectLst/>
                <a:latin typeface="Georgia"/>
                <a:cs typeface="Poppins"/>
              </a:rPr>
              <a:t>, </a:t>
            </a:r>
            <a:r>
              <a:rPr lang="en-US" sz="1000" u="none" strike="noStrike" dirty="0" err="1">
                <a:effectLst/>
                <a:latin typeface="Georgia"/>
                <a:cs typeface="Poppins"/>
              </a:rPr>
              <a:t>ilaç</a:t>
            </a:r>
            <a:r>
              <a:rPr lang="en-US" sz="1000" u="none" strike="noStrike" dirty="0">
                <a:effectLst/>
                <a:latin typeface="Georgia"/>
                <a:cs typeface="Poppins"/>
              </a:rPr>
              <a:t>, </a:t>
            </a:r>
            <a:r>
              <a:rPr lang="en-US" sz="1000" u="none" strike="noStrike" dirty="0" err="1">
                <a:effectLst/>
                <a:latin typeface="Georgia"/>
                <a:cs typeface="Poppins"/>
              </a:rPr>
              <a:t>hızlı</a:t>
            </a:r>
            <a:r>
              <a:rPr lang="en-US" sz="1000" u="none" strike="noStrike" dirty="0">
                <a:effectLst/>
                <a:latin typeface="Georgia"/>
                <a:cs typeface="Poppins"/>
              </a:rPr>
              <a:t> </a:t>
            </a:r>
            <a:r>
              <a:rPr lang="en-US" sz="1000" u="none" strike="noStrike" dirty="0" err="1">
                <a:effectLst/>
                <a:latin typeface="Georgia"/>
                <a:cs typeface="Poppins"/>
              </a:rPr>
              <a:t>ticaret</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pure-play e-</a:t>
            </a:r>
            <a:r>
              <a:rPr lang="en-US" sz="1000" u="none" strike="noStrike" dirty="0" err="1">
                <a:effectLst/>
                <a:latin typeface="Georgia"/>
                <a:cs typeface="Poppins"/>
              </a:rPr>
              <a:t>ticaret</a:t>
            </a:r>
            <a:r>
              <a:rPr lang="en-US" sz="1000" u="none" strike="noStrike" dirty="0">
                <a:effectLst/>
                <a:latin typeface="Georgia"/>
                <a:cs typeface="Poppins"/>
              </a:rPr>
              <a:t> </a:t>
            </a:r>
            <a:r>
              <a:rPr lang="en-US" sz="1000" u="none" strike="noStrike" dirty="0" err="1">
                <a:effectLst/>
                <a:latin typeface="Georgia"/>
                <a:cs typeface="Poppins"/>
              </a:rPr>
              <a:t>oyuncularının</a:t>
            </a:r>
            <a:r>
              <a:rPr lang="en-US" sz="1000" u="none" strike="noStrike" dirty="0">
                <a:effectLst/>
                <a:latin typeface="Georgia"/>
                <a:cs typeface="Poppins"/>
              </a:rPr>
              <a:t> </a:t>
            </a:r>
            <a:r>
              <a:rPr lang="en-US" sz="1000" u="none" strike="noStrike" dirty="0" err="1">
                <a:effectLst/>
                <a:latin typeface="Georgia"/>
                <a:cs typeface="Poppins"/>
              </a:rPr>
              <a:t>çoğunu</a:t>
            </a:r>
            <a:r>
              <a:rPr lang="en-US" sz="1000" u="none" strike="noStrike" dirty="0">
                <a:effectLst/>
                <a:latin typeface="Georgia"/>
                <a:cs typeface="Poppins"/>
              </a:rPr>
              <a:t> </a:t>
            </a:r>
            <a:r>
              <a:rPr lang="en-US" sz="1000" u="none" strike="noStrike" dirty="0" err="1">
                <a:effectLst/>
                <a:latin typeface="Georgia"/>
                <a:cs typeface="Poppins"/>
              </a:rPr>
              <a:t>kapsamaktadır</a:t>
            </a:r>
            <a:r>
              <a:rPr lang="en-US" sz="1000" u="none" strike="noStrike" dirty="0">
                <a:effectLst/>
                <a:latin typeface="Georgia"/>
                <a:cs typeface="Poppins"/>
              </a:rPr>
              <a:t> ve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geleneksel</a:t>
            </a:r>
            <a:r>
              <a:rPr lang="en-US" sz="1000" u="none" strike="noStrike" dirty="0">
                <a:effectLst/>
                <a:latin typeface="Georgia"/>
                <a:cs typeface="Poppins"/>
              </a:rPr>
              <a:t> </a:t>
            </a:r>
            <a:r>
              <a:rPr lang="en-US" sz="1000" u="none" strike="noStrike" dirty="0" err="1">
                <a:effectLst/>
                <a:latin typeface="Georgia"/>
                <a:cs typeface="Poppins"/>
              </a:rPr>
              <a:t>perakendeciler</a:t>
            </a:r>
            <a:r>
              <a:rPr lang="en-US" sz="1000" u="none" strike="noStrike" dirty="0">
                <a:effectLst/>
                <a:latin typeface="Georgia"/>
                <a:cs typeface="Poppins"/>
              </a:rPr>
              <a:t> </a:t>
            </a:r>
            <a:r>
              <a:rPr lang="en-US" sz="1000" u="none" strike="noStrike" dirty="0" err="1">
                <a:effectLst/>
                <a:latin typeface="Georgia"/>
                <a:cs typeface="Poppins"/>
              </a:rPr>
              <a:t>ile</a:t>
            </a:r>
            <a:r>
              <a:rPr lang="en-US" sz="1000" u="none" strike="noStrike" dirty="0">
                <a:effectLst/>
                <a:latin typeface="Georgia"/>
                <a:cs typeface="Poppins"/>
              </a:rPr>
              <a:t> e-</a:t>
            </a:r>
            <a:r>
              <a:rPr lang="en-US" sz="1000" u="none" strike="noStrike" dirty="0" err="1">
                <a:effectLst/>
                <a:latin typeface="Georgia"/>
                <a:cs typeface="Poppins"/>
              </a:rPr>
              <a:t>ticaretin</a:t>
            </a:r>
            <a:r>
              <a:rPr lang="en-US" sz="1000" u="none" strike="noStrike" dirty="0">
                <a:effectLst/>
                <a:latin typeface="Georgia"/>
                <a:cs typeface="Poppins"/>
              </a:rPr>
              <a:t> </a:t>
            </a:r>
            <a:r>
              <a:rPr lang="en-US" sz="1000" u="none" strike="noStrike" dirty="0" err="1">
                <a:effectLst/>
                <a:latin typeface="Georgia"/>
                <a:cs typeface="Poppins"/>
              </a:rPr>
              <a:t>yerlileri</a:t>
            </a:r>
            <a:r>
              <a:rPr lang="en-US" sz="1000" u="none" strike="noStrike" dirty="0">
                <a:effectLst/>
                <a:latin typeface="Georgia"/>
                <a:cs typeface="Poppins"/>
              </a:rPr>
              <a:t> </a:t>
            </a:r>
            <a:r>
              <a:rPr lang="en-US" sz="1000" u="none" strike="noStrike" dirty="0" err="1">
                <a:effectLst/>
                <a:latin typeface="Georgia"/>
                <a:cs typeface="Poppins"/>
              </a:rPr>
              <a:t>arasında</a:t>
            </a:r>
            <a:r>
              <a:rPr lang="en-US" sz="1000" u="none" strike="noStrike" dirty="0">
                <a:effectLst/>
                <a:latin typeface="Georgia"/>
                <a:cs typeface="Poppins"/>
              </a:rPr>
              <a:t> </a:t>
            </a:r>
            <a:r>
              <a:rPr lang="en-US" sz="1000" u="none" strike="noStrike" dirty="0" err="1">
                <a:effectLst/>
                <a:latin typeface="Georgia"/>
                <a:cs typeface="Poppins"/>
              </a:rPr>
              <a:t>keskin</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fark </a:t>
            </a:r>
            <a:r>
              <a:rPr lang="en-US" sz="1000" u="none" strike="noStrike" dirty="0" err="1">
                <a:effectLst/>
                <a:latin typeface="Georgia"/>
                <a:cs typeface="Poppins"/>
              </a:rPr>
              <a:t>vardır</a:t>
            </a:r>
            <a:r>
              <a:rPr lang="en-US" sz="1000" u="none" strike="noStrike" dirty="0">
                <a:effectLst/>
                <a:latin typeface="Georgia"/>
                <a:cs typeface="Poppins"/>
              </a:rPr>
              <a:t>. Bir </a:t>
            </a:r>
            <a:r>
              <a:rPr lang="en-US" sz="1000" u="none" strike="noStrike" dirty="0" err="1">
                <a:effectLst/>
                <a:latin typeface="Georgia"/>
                <a:cs typeface="Poppins"/>
              </a:rPr>
              <a:t>bütün</a:t>
            </a:r>
            <a:r>
              <a:rPr lang="en-US" sz="1000" u="none" strike="noStrike" dirty="0">
                <a:effectLst/>
                <a:latin typeface="Georgia"/>
                <a:cs typeface="Poppins"/>
              </a:rPr>
              <a:t> </a:t>
            </a:r>
            <a:r>
              <a:rPr lang="en-US" sz="1000" u="none" strike="noStrike" dirty="0" err="1">
                <a:effectLst/>
                <a:latin typeface="Georgia"/>
                <a:cs typeface="Poppins"/>
              </a:rPr>
              <a:t>olarak</a:t>
            </a:r>
            <a:r>
              <a:rPr lang="en-US" sz="1000" u="none" strike="noStrike" dirty="0">
                <a:effectLst/>
                <a:latin typeface="Georgia"/>
                <a:cs typeface="Poppins"/>
              </a:rPr>
              <a:t> </a:t>
            </a:r>
            <a:r>
              <a:rPr lang="en-US" sz="1000" u="none" strike="noStrike" dirty="0" err="1">
                <a:effectLst/>
                <a:latin typeface="Georgia"/>
                <a:cs typeface="Poppins"/>
              </a:rPr>
              <a:t>bileşik</a:t>
            </a:r>
            <a:r>
              <a:rPr lang="en-US" sz="1000" u="none" strike="noStrike" dirty="0">
                <a:effectLst/>
                <a:latin typeface="Georgia"/>
                <a:cs typeface="Poppins"/>
              </a:rPr>
              <a:t> </a:t>
            </a:r>
            <a:r>
              <a:rPr lang="en-US" sz="1000" u="none" strike="noStrike" dirty="0" err="1">
                <a:effectLst/>
                <a:latin typeface="Georgia"/>
                <a:cs typeface="Poppins"/>
              </a:rPr>
              <a:t>genelinde</a:t>
            </a:r>
            <a:r>
              <a:rPr lang="en-US" sz="1000" u="none" strike="noStrike" dirty="0">
                <a:effectLst/>
                <a:latin typeface="Georgia"/>
                <a:cs typeface="Poppins"/>
              </a:rPr>
              <a:t>, </a:t>
            </a:r>
            <a:r>
              <a:rPr lang="en-US" sz="1000" u="none" strike="noStrike" dirty="0" err="1">
                <a:effectLst/>
                <a:latin typeface="Georgia"/>
                <a:cs typeface="Poppins"/>
              </a:rPr>
              <a:t>gelir</a:t>
            </a:r>
            <a:r>
              <a:rPr lang="en-US" sz="1000" u="none" strike="noStrike" dirty="0">
                <a:effectLst/>
                <a:latin typeface="Georgia"/>
                <a:cs typeface="Poppins"/>
              </a:rPr>
              <a:t> </a:t>
            </a:r>
            <a:r>
              <a:rPr lang="en-US" sz="1000" u="none" strike="noStrike" dirty="0" err="1">
                <a:effectLst/>
                <a:latin typeface="Georgia"/>
                <a:cs typeface="Poppins"/>
              </a:rPr>
              <a:t>yüzdesi</a:t>
            </a:r>
            <a:r>
              <a:rPr lang="en-US" sz="1000" u="none" strike="noStrike" dirty="0">
                <a:effectLst/>
                <a:latin typeface="Georgia"/>
                <a:cs typeface="Poppins"/>
              </a:rPr>
              <a:t> </a:t>
            </a:r>
            <a:r>
              <a:rPr lang="en-US" sz="1000" u="none" strike="noStrike" dirty="0" err="1">
                <a:effectLst/>
                <a:latin typeface="Georgia"/>
                <a:cs typeface="Poppins"/>
              </a:rPr>
              <a:t>olarak</a:t>
            </a:r>
            <a:r>
              <a:rPr lang="en-US" sz="1000" u="none" strike="noStrike" dirty="0">
                <a:effectLst/>
                <a:latin typeface="Georgia"/>
                <a:cs typeface="Poppins"/>
              </a:rPr>
              <a:t> </a:t>
            </a:r>
            <a:r>
              <a:rPr lang="en-US" sz="1000" u="none" strike="noStrike" dirty="0" err="1">
                <a:effectLst/>
                <a:latin typeface="Georgia"/>
                <a:cs typeface="Poppins"/>
              </a:rPr>
              <a:t>Ortalama</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harcaması</a:t>
            </a:r>
            <a:r>
              <a:rPr lang="en-US" sz="1000" u="none" strike="noStrike" dirty="0">
                <a:effectLst/>
                <a:latin typeface="Georgia"/>
                <a:cs typeface="Poppins"/>
              </a:rPr>
              <a:t> 2023'te %5,1 </a:t>
            </a:r>
            <a:r>
              <a:rPr lang="en-US" sz="1000" u="none" strike="noStrike" dirty="0" err="1">
                <a:effectLst/>
                <a:latin typeface="Georgia"/>
                <a:cs typeface="Poppins"/>
              </a:rPr>
              <a:t>oldu</a:t>
            </a:r>
            <a:r>
              <a:rPr lang="en-US" sz="1000" u="none" strike="noStrike" dirty="0">
                <a:effectLst/>
                <a:latin typeface="Georgia"/>
                <a:cs typeface="Poppins"/>
              </a:rPr>
              <a:t> (2021'deki %7,2'den </a:t>
            </a:r>
            <a:r>
              <a:rPr lang="en-US" sz="1000" u="none" strike="noStrike" dirty="0" err="1">
                <a:effectLst/>
                <a:latin typeface="Georgia"/>
                <a:cs typeface="Poppins"/>
              </a:rPr>
              <a:t>düşük</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Amazon, Alibaba, PDD, eBay, Uber, Mercado Libre, Grab ve Instacart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endemik</a:t>
            </a:r>
            <a:r>
              <a:rPr lang="en-US" sz="1000" u="none" strike="noStrike" dirty="0">
                <a:effectLst/>
                <a:latin typeface="Georgia"/>
                <a:cs typeface="Poppins"/>
              </a:rPr>
              <a:t> </a:t>
            </a:r>
            <a:r>
              <a:rPr lang="en-US" sz="1000" u="none" strike="noStrike" dirty="0" err="1">
                <a:effectLst/>
                <a:latin typeface="Georgia"/>
                <a:cs typeface="Poppins"/>
              </a:rPr>
              <a:t>kategorimize</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doğal</a:t>
            </a:r>
            <a:r>
              <a:rPr lang="en-US" sz="1000" u="none" strike="noStrike" dirty="0">
                <a:effectLst/>
                <a:latin typeface="Georgia"/>
                <a:cs typeface="Poppins"/>
              </a:rPr>
              <a:t> </a:t>
            </a:r>
            <a:r>
              <a:rPr lang="en-US" sz="1000" u="none" strike="noStrike" dirty="0" err="1">
                <a:effectLst/>
                <a:latin typeface="Georgia"/>
                <a:cs typeface="Poppins"/>
              </a:rPr>
              <a:t>olarak</a:t>
            </a:r>
            <a:r>
              <a:rPr lang="en-US" sz="1000" u="none" strike="noStrike" dirty="0">
                <a:effectLst/>
                <a:latin typeface="Georgia"/>
                <a:cs typeface="Poppins"/>
              </a:rPr>
              <a:t> </a:t>
            </a:r>
            <a:r>
              <a:rPr lang="en-US" sz="1000" u="none" strike="noStrike" dirty="0" err="1">
                <a:effectLst/>
                <a:latin typeface="Georgia"/>
                <a:cs typeface="Poppins"/>
              </a:rPr>
              <a:t>uyan</a:t>
            </a:r>
            <a:r>
              <a:rPr lang="en-US" sz="1000" u="none" strike="noStrike" dirty="0">
                <a:effectLst/>
                <a:latin typeface="Georgia"/>
                <a:cs typeface="Poppins"/>
              </a:rPr>
              <a:t> </a:t>
            </a:r>
            <a:r>
              <a:rPr lang="en-US" sz="1000" u="none" strike="noStrike" dirty="0" err="1">
                <a:effectLst/>
                <a:latin typeface="Georgia"/>
                <a:cs typeface="Poppins"/>
              </a:rPr>
              <a:t>şirketleri</a:t>
            </a:r>
            <a:r>
              <a:rPr lang="en-US" sz="1000" u="none" strike="noStrike" dirty="0">
                <a:effectLst/>
                <a:latin typeface="Georgia"/>
                <a:cs typeface="Poppins"/>
              </a:rPr>
              <a:t> </a:t>
            </a:r>
            <a:r>
              <a:rPr lang="en-US" sz="1000" u="none" strike="noStrike" dirty="0" err="1">
                <a:effectLst/>
                <a:latin typeface="Georgia"/>
                <a:cs typeface="Poppins"/>
              </a:rPr>
              <a:t>hariç</a:t>
            </a:r>
            <a:r>
              <a:rPr lang="en-US" sz="1000" u="none" strike="noStrike" dirty="0">
                <a:effectLst/>
                <a:latin typeface="Georgia"/>
                <a:cs typeface="Poppins"/>
              </a:rPr>
              <a:t> </a:t>
            </a:r>
            <a:r>
              <a:rPr lang="en-US" sz="1000" u="none" strike="noStrike" dirty="0" err="1">
                <a:effectLst/>
                <a:latin typeface="Georgia"/>
                <a:cs typeface="Poppins"/>
              </a:rPr>
              <a:t>tu</a:t>
            </a:r>
            <a:r>
              <a:rPr lang="tr-TR" sz="1000" dirty="0">
                <a:latin typeface="Georgia"/>
                <a:cs typeface="Poppins"/>
              </a:rPr>
              <a:t>tulursa</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yoğunluğu</a:t>
            </a:r>
            <a:r>
              <a:rPr lang="en-US" sz="1000" u="none" strike="noStrike" dirty="0">
                <a:effectLst/>
                <a:latin typeface="Georgia"/>
                <a:cs typeface="Poppins"/>
              </a:rPr>
              <a:t> %0,8'e </a:t>
            </a:r>
            <a:r>
              <a:rPr lang="en-US" sz="1000" u="none" strike="noStrike" dirty="0" err="1">
                <a:effectLst/>
                <a:latin typeface="Georgia"/>
                <a:cs typeface="Poppins"/>
              </a:rPr>
              <a:t>düşüyor</a:t>
            </a:r>
            <a:r>
              <a:rPr lang="en-US" sz="1000" u="none" strike="noStrike" dirty="0">
                <a:effectLst/>
                <a:latin typeface="Georgia"/>
                <a:cs typeface="Poppins"/>
              </a:rPr>
              <a:t>. </a:t>
            </a:r>
            <a:r>
              <a:rPr lang="en-US" sz="1000" u="none" strike="noStrike" dirty="0" err="1">
                <a:effectLst/>
                <a:latin typeface="Georgia"/>
                <a:cs typeface="Poppins"/>
              </a:rPr>
              <a:t>Yalnızca</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endemik</a:t>
            </a:r>
            <a:r>
              <a:rPr lang="en-US" sz="1000" u="none" strike="noStrike" dirty="0">
                <a:effectLst/>
                <a:latin typeface="Georgia"/>
                <a:cs typeface="Poppins"/>
              </a:rPr>
              <a:t> </a:t>
            </a:r>
            <a:r>
              <a:rPr lang="en-US" sz="1000" u="none" strike="noStrike" dirty="0" err="1">
                <a:effectLst/>
                <a:latin typeface="Georgia"/>
                <a:cs typeface="Poppins"/>
              </a:rPr>
              <a:t>perakendeciler</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gelir</a:t>
            </a:r>
            <a:r>
              <a:rPr lang="en-US" sz="1000" u="none" strike="noStrike" dirty="0">
                <a:effectLst/>
                <a:latin typeface="Georgia"/>
                <a:cs typeface="Poppins"/>
              </a:rPr>
              <a:t> </a:t>
            </a:r>
            <a:r>
              <a:rPr lang="en-US" sz="1000" u="none" strike="noStrike" dirty="0" err="1">
                <a:effectLst/>
                <a:latin typeface="Georgia"/>
                <a:cs typeface="Poppins"/>
              </a:rPr>
              <a:t>yüzdesi</a:t>
            </a:r>
            <a:r>
              <a:rPr lang="en-US" sz="1000" u="none" strike="noStrike" dirty="0">
                <a:effectLst/>
                <a:latin typeface="Georgia"/>
                <a:cs typeface="Poppins"/>
              </a:rPr>
              <a:t> </a:t>
            </a:r>
            <a:r>
              <a:rPr lang="en-US" sz="1000" u="none" strike="noStrike" dirty="0" err="1">
                <a:effectLst/>
                <a:latin typeface="Georgia"/>
                <a:cs typeface="Poppins"/>
              </a:rPr>
              <a:t>olarak</a:t>
            </a:r>
            <a:r>
              <a:rPr lang="en-US" sz="1000" u="none" strike="noStrike" dirty="0">
                <a:effectLst/>
                <a:latin typeface="Georgia"/>
                <a:cs typeface="Poppins"/>
              </a:rPr>
              <a:t> </a:t>
            </a:r>
            <a:r>
              <a:rPr lang="en-US" sz="1000" u="none" strike="noStrike" dirty="0" err="1">
                <a:effectLst/>
                <a:latin typeface="Georgia"/>
                <a:cs typeface="Poppins"/>
              </a:rPr>
              <a:t>ortalama</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rakamı</a:t>
            </a:r>
            <a:r>
              <a:rPr lang="en-US" sz="1000" u="none" strike="noStrike" dirty="0">
                <a:effectLst/>
                <a:latin typeface="Georgia"/>
                <a:cs typeface="Poppins"/>
              </a:rPr>
              <a:t> 2023'te %10,8'di. </a:t>
            </a:r>
            <a:r>
              <a:rPr lang="en-US" sz="1000" u="none" strike="noStrike" dirty="0" err="1">
                <a:effectLst/>
                <a:latin typeface="Georgia"/>
                <a:cs typeface="Poppins"/>
              </a:rPr>
              <a:t>Düşük</a:t>
            </a:r>
            <a:r>
              <a:rPr lang="en-US" sz="1000" u="none" strike="noStrike" dirty="0">
                <a:effectLst/>
                <a:latin typeface="Georgia"/>
                <a:cs typeface="Poppins"/>
              </a:rPr>
              <a:t> </a:t>
            </a:r>
            <a:r>
              <a:rPr lang="en-US" sz="1000" u="none" strike="noStrike" dirty="0" err="1">
                <a:effectLst/>
                <a:latin typeface="Georgia"/>
                <a:cs typeface="Poppins"/>
              </a:rPr>
              <a:t>marjlar</a:t>
            </a:r>
            <a:r>
              <a:rPr lang="en-US" sz="1000" u="none" strike="noStrike" dirty="0">
                <a:effectLst/>
                <a:latin typeface="Georgia"/>
                <a:cs typeface="Poppins"/>
              </a:rPr>
              <a:t> ve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fiziksel</a:t>
            </a:r>
            <a:r>
              <a:rPr lang="en-US" sz="1000" u="none" strike="noStrike" dirty="0">
                <a:effectLst/>
                <a:latin typeface="Georgia"/>
                <a:cs typeface="Poppins"/>
              </a:rPr>
              <a:t> </a:t>
            </a:r>
            <a:r>
              <a:rPr lang="en-US" sz="1000" u="none" strike="noStrike" dirty="0" err="1">
                <a:effectLst/>
                <a:latin typeface="Georgia"/>
                <a:cs typeface="Poppins"/>
              </a:rPr>
              <a:t>ayak</a:t>
            </a:r>
            <a:r>
              <a:rPr lang="en-US" sz="1000" u="none" strike="noStrike" dirty="0">
                <a:effectLst/>
                <a:latin typeface="Georgia"/>
                <a:cs typeface="Poppins"/>
              </a:rPr>
              <a:t> </a:t>
            </a:r>
            <a:r>
              <a:rPr lang="en-US" sz="1000" u="none" strike="noStrike" dirty="0" err="1">
                <a:effectLst/>
                <a:latin typeface="Georgia"/>
                <a:cs typeface="Poppins"/>
              </a:rPr>
              <a:t>izleri</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birçok</a:t>
            </a:r>
            <a:r>
              <a:rPr lang="en-US" sz="1000" u="none" strike="noStrike" dirty="0">
                <a:effectLst/>
                <a:latin typeface="Georgia"/>
                <a:cs typeface="Poppins"/>
              </a:rPr>
              <a:t> </a:t>
            </a:r>
            <a:r>
              <a:rPr lang="en-US" sz="1000" u="none" strike="noStrike" dirty="0" err="1">
                <a:effectLst/>
                <a:latin typeface="Georgia"/>
                <a:cs typeface="Poppins"/>
              </a:rPr>
              <a:t>geleneksel</a:t>
            </a:r>
            <a:r>
              <a:rPr lang="en-US" sz="1000" u="none" strike="noStrike" dirty="0">
                <a:effectLst/>
                <a:latin typeface="Georgia"/>
                <a:cs typeface="Poppins"/>
              </a:rPr>
              <a:t> </a:t>
            </a:r>
            <a:r>
              <a:rPr lang="en-US" sz="1000" u="none" strike="noStrike" dirty="0" err="1">
                <a:effectLst/>
                <a:latin typeface="Georgia"/>
                <a:cs typeface="Poppins"/>
              </a:rPr>
              <a:t>perakendecinin</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yoğunluğunu</a:t>
            </a:r>
            <a:r>
              <a:rPr lang="en-US" sz="1000" u="none" strike="noStrike" dirty="0">
                <a:effectLst/>
                <a:latin typeface="Georgia"/>
                <a:cs typeface="Poppins"/>
              </a:rPr>
              <a:t> </a:t>
            </a:r>
            <a:r>
              <a:rPr lang="en-US" sz="1000" u="none" strike="noStrike" dirty="0" err="1">
                <a:effectLst/>
                <a:latin typeface="Georgia"/>
                <a:cs typeface="Poppins"/>
              </a:rPr>
              <a:t>PDD'nin</a:t>
            </a:r>
            <a:r>
              <a:rPr lang="en-US" sz="1000" u="none" strike="noStrike" dirty="0">
                <a:effectLst/>
                <a:latin typeface="Georgia"/>
                <a:cs typeface="Poppins"/>
              </a:rPr>
              <a:t> </a:t>
            </a:r>
            <a:r>
              <a:rPr lang="en-US" sz="1000" u="none" strike="noStrike" dirty="0" err="1">
                <a:effectLst/>
                <a:latin typeface="Georgia"/>
                <a:cs typeface="Poppins"/>
              </a:rPr>
              <a:t>Temu'su</a:t>
            </a:r>
            <a:r>
              <a:rPr lang="en-US" sz="1000" u="none" strike="noStrike" dirty="0">
                <a:effectLst/>
                <a:latin typeface="Georgia"/>
                <a:cs typeface="Poppins"/>
              </a:rPr>
              <a:t> </a:t>
            </a:r>
            <a:r>
              <a:rPr lang="en-US" sz="1000" u="none" strike="noStrike" dirty="0" err="1">
                <a:effectLst/>
                <a:latin typeface="Georgia"/>
                <a:cs typeface="Poppins"/>
              </a:rPr>
              <a:t>ile</a:t>
            </a:r>
            <a:r>
              <a:rPr lang="en-US" sz="1000" u="none" strike="noStrike" dirty="0">
                <a:effectLst/>
                <a:latin typeface="Georgia"/>
                <a:cs typeface="Poppins"/>
              </a:rPr>
              <a:t> </a:t>
            </a:r>
            <a:r>
              <a:rPr lang="en-US" sz="1000" u="none" strike="noStrike" dirty="0" err="1">
                <a:effectLst/>
                <a:latin typeface="Georgia"/>
                <a:cs typeface="Poppins"/>
              </a:rPr>
              <a:t>aynı</a:t>
            </a:r>
            <a:r>
              <a:rPr lang="en-US" sz="1000" u="none" strike="noStrike" dirty="0">
                <a:effectLst/>
                <a:latin typeface="Georgia"/>
                <a:cs typeface="Poppins"/>
              </a:rPr>
              <a:t> </a:t>
            </a:r>
            <a:r>
              <a:rPr lang="en-US" sz="1000" u="none" strike="noStrike" dirty="0" err="1">
                <a:effectLst/>
                <a:latin typeface="Georgia"/>
                <a:cs typeface="Poppins"/>
              </a:rPr>
              <a:t>seviyelere</a:t>
            </a:r>
            <a:r>
              <a:rPr lang="en-US" sz="1000" u="none" strike="noStrike" dirty="0">
                <a:effectLst/>
                <a:latin typeface="Georgia"/>
                <a:cs typeface="Poppins"/>
              </a:rPr>
              <a:t> </a:t>
            </a:r>
            <a:r>
              <a:rPr lang="en-US" sz="1000" u="none" strike="noStrike" dirty="0" err="1">
                <a:effectLst/>
                <a:latin typeface="Georgia"/>
                <a:cs typeface="Poppins"/>
              </a:rPr>
              <a:t>çıkarmasını</a:t>
            </a:r>
            <a:r>
              <a:rPr lang="en-US" sz="1000" u="none" strike="noStrike" dirty="0">
                <a:effectLst/>
                <a:latin typeface="Georgia"/>
                <a:cs typeface="Poppins"/>
              </a:rPr>
              <a:t> </a:t>
            </a:r>
            <a:r>
              <a:rPr lang="en-US" sz="1000" u="none" strike="noStrike" dirty="0" err="1">
                <a:effectLst/>
                <a:latin typeface="Georgia"/>
                <a:cs typeface="Poppins"/>
              </a:rPr>
              <a:t>engelleyebilir</a:t>
            </a:r>
            <a:r>
              <a:rPr lang="en-US" sz="1000" u="none" strike="noStrike" dirty="0">
                <a:effectLst/>
                <a:latin typeface="Georgia"/>
                <a:cs typeface="Poppins"/>
              </a:rPr>
              <a:t>; </a:t>
            </a:r>
            <a:r>
              <a:rPr lang="en-US" sz="1000" u="none" strike="noStrike" dirty="0" err="1">
                <a:effectLst/>
                <a:latin typeface="Georgia"/>
                <a:cs typeface="Poppins"/>
              </a:rPr>
              <a:t>örneğin</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yüksek</a:t>
            </a:r>
            <a:r>
              <a:rPr lang="en-US" sz="1000" u="none" strike="noStrike" dirty="0">
                <a:effectLst/>
                <a:latin typeface="Georgia"/>
                <a:cs typeface="Poppins"/>
              </a:rPr>
              <a:t> </a:t>
            </a:r>
            <a:r>
              <a:rPr lang="tr-TR" sz="1000" dirty="0">
                <a:latin typeface="Georgia"/>
                <a:cs typeface="Poppins"/>
              </a:rPr>
              <a:t>r</a:t>
            </a:r>
            <a:r>
              <a:rPr lang="en-US" sz="1000" u="none" strike="noStrike" dirty="0" err="1">
                <a:effectLst/>
                <a:latin typeface="Georgia"/>
                <a:cs typeface="Poppins"/>
              </a:rPr>
              <a:t>eklamlardan</a:t>
            </a:r>
            <a:r>
              <a:rPr lang="en-US" sz="1000" u="none" strike="noStrike" dirty="0">
                <a:effectLst/>
                <a:latin typeface="Georgia"/>
                <a:cs typeface="Poppins"/>
              </a:rPr>
              <a:t> </a:t>
            </a:r>
            <a:r>
              <a:rPr lang="en-US" sz="1000" u="none" strike="noStrike" dirty="0" err="1">
                <a:effectLst/>
                <a:latin typeface="Georgia"/>
                <a:cs typeface="Poppins"/>
              </a:rPr>
              <a:t>elde</a:t>
            </a:r>
            <a:r>
              <a:rPr lang="en-US" sz="1000" u="none" strike="noStrike" dirty="0">
                <a:effectLst/>
                <a:latin typeface="Georgia"/>
                <a:cs typeface="Poppins"/>
              </a:rPr>
              <a:t> </a:t>
            </a:r>
            <a:r>
              <a:rPr lang="en-US" sz="1000" u="none" strike="noStrike" dirty="0" err="1">
                <a:effectLst/>
                <a:latin typeface="Georgia"/>
                <a:cs typeface="Poppins"/>
              </a:rPr>
              <a:t>edilen</a:t>
            </a:r>
            <a:r>
              <a:rPr lang="en-US" sz="1000" u="none" strike="noStrike" dirty="0">
                <a:effectLst/>
                <a:latin typeface="Georgia"/>
                <a:cs typeface="Poppins"/>
              </a:rPr>
              <a:t> </a:t>
            </a:r>
            <a:r>
              <a:rPr lang="en-US" sz="1000" u="none" strike="noStrike" dirty="0" err="1">
                <a:effectLst/>
                <a:latin typeface="Georgia"/>
                <a:cs typeface="Poppins"/>
              </a:rPr>
              <a:t>marj</a:t>
            </a:r>
            <a:r>
              <a:rPr lang="en-US" sz="1000" u="none" strike="noStrike" dirty="0">
                <a:effectLst/>
                <a:latin typeface="Georgia"/>
                <a:cs typeface="Poppins"/>
              </a:rPr>
              <a:t> </a:t>
            </a:r>
            <a:r>
              <a:rPr lang="en-US" sz="1000" u="none" strike="noStrike" dirty="0" err="1">
                <a:effectLst/>
                <a:latin typeface="Georgia"/>
                <a:cs typeface="Poppins"/>
              </a:rPr>
              <a:t>gelir</a:t>
            </a:r>
            <a:r>
              <a:rPr lang="en-US" sz="1000" u="none" strike="noStrike" dirty="0">
                <a:effectLst/>
                <a:latin typeface="Georgia"/>
                <a:cs typeface="Poppins"/>
              </a:rPr>
              <a:t> </a:t>
            </a:r>
            <a:r>
              <a:rPr lang="en-US" sz="1000" u="none" strike="noStrike" dirty="0" err="1">
                <a:effectLst/>
                <a:latin typeface="Georgia"/>
                <a:cs typeface="Poppins"/>
              </a:rPr>
              <a:t>akışları</a:t>
            </a:r>
            <a:r>
              <a:rPr lang="en-US" sz="1000" u="none" strike="noStrike" dirty="0">
                <a:effectLst/>
                <a:latin typeface="Georgia"/>
                <a:cs typeface="Poppins"/>
              </a:rPr>
              <a:t>, </a:t>
            </a:r>
            <a:r>
              <a:rPr lang="en-US" sz="1000" u="none" strike="noStrike" dirty="0" err="1">
                <a:effectLst/>
                <a:latin typeface="Georgia"/>
                <a:cs typeface="Poppins"/>
              </a:rPr>
              <a:t>gelecekteki</a:t>
            </a:r>
            <a:r>
              <a:rPr lang="en-US" sz="1000" u="none" strike="noStrike" dirty="0">
                <a:effectLst/>
                <a:latin typeface="Georgia"/>
                <a:cs typeface="Poppins"/>
              </a:rPr>
              <a:t> </a:t>
            </a:r>
            <a:r>
              <a:rPr lang="en-US" sz="1000" u="none" strike="noStrike" dirty="0" err="1">
                <a:effectLst/>
                <a:latin typeface="Georgia"/>
                <a:cs typeface="Poppins"/>
              </a:rPr>
              <a:t>büyüme</a:t>
            </a:r>
            <a:r>
              <a:rPr lang="en-US" sz="1000" u="none" strike="noStrike" dirty="0">
                <a:effectLst/>
                <a:latin typeface="Georgia"/>
                <a:cs typeface="Poppins"/>
              </a:rPr>
              <a:t> </a:t>
            </a:r>
            <a:r>
              <a:rPr lang="en-US" sz="1000" u="none" strike="noStrike" dirty="0" err="1">
                <a:effectLst/>
                <a:latin typeface="Georgia"/>
                <a:cs typeface="Poppins"/>
              </a:rPr>
              <a:t>girişimlerini</a:t>
            </a:r>
            <a:r>
              <a:rPr lang="en-US" sz="1000" u="none" strike="noStrike" dirty="0">
                <a:effectLst/>
                <a:latin typeface="Georgia"/>
                <a:cs typeface="Poppins"/>
              </a:rPr>
              <a:t> </a:t>
            </a:r>
            <a:r>
              <a:rPr lang="en-US" sz="1000" u="none" strike="noStrike" dirty="0" err="1">
                <a:effectLst/>
                <a:latin typeface="Georgia"/>
                <a:cs typeface="Poppins"/>
              </a:rPr>
              <a:t>finanse</a:t>
            </a:r>
            <a:r>
              <a:rPr lang="en-US" sz="1000" u="none" strike="noStrike" dirty="0">
                <a:effectLst/>
                <a:latin typeface="Georgia"/>
                <a:cs typeface="Poppins"/>
              </a:rPr>
              <a:t> </a:t>
            </a:r>
            <a:r>
              <a:rPr lang="en-US" sz="1000" u="none" strike="noStrike" dirty="0" err="1">
                <a:effectLst/>
                <a:latin typeface="Georgia"/>
                <a:cs typeface="Poppins"/>
              </a:rPr>
              <a:t>etmek</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cazip</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yol</a:t>
            </a:r>
            <a:r>
              <a:rPr lang="en-US" sz="1000" u="none" strike="noStrike" dirty="0">
                <a:effectLst/>
                <a:latin typeface="Georgia"/>
                <a:cs typeface="Poppins"/>
              </a:rPr>
              <a:t> </a:t>
            </a:r>
            <a:r>
              <a:rPr lang="en-US" sz="1000" u="none" strike="noStrike" dirty="0" err="1">
                <a:effectLst/>
                <a:latin typeface="Georgia"/>
                <a:cs typeface="Poppins"/>
              </a:rPr>
              <a:t>sunuyor</a:t>
            </a:r>
            <a:r>
              <a:rPr lang="en-US" sz="1000" u="none" strike="noStrike" dirty="0">
                <a:effectLst/>
                <a:latin typeface="Georgia"/>
                <a:cs typeface="Poppins"/>
              </a:rPr>
              <a:t>.</a:t>
            </a:r>
            <a:br>
              <a:rPr lang="en-US" sz="1000" u="none" strike="noStrike" dirty="0">
                <a:effectLst/>
                <a:latin typeface="Georgia"/>
                <a:cs typeface="Poppins"/>
              </a:rPr>
            </a:br>
            <a:r>
              <a:rPr lang="en-US" sz="1000" u="none" strike="noStrike" dirty="0">
                <a:effectLst/>
                <a:latin typeface="Georgia"/>
                <a:cs typeface="Poppins"/>
              </a:rPr>
              <a:t>Amazon, PDD </a:t>
            </a:r>
            <a:r>
              <a:rPr lang="en-US" sz="1000" u="none" strike="noStrike" dirty="0" err="1">
                <a:effectLst/>
                <a:latin typeface="Georgia"/>
                <a:cs typeface="Poppins"/>
              </a:rPr>
              <a:t>ve</a:t>
            </a:r>
            <a:r>
              <a:rPr lang="en-US" sz="1000" u="none" strike="noStrike" dirty="0">
                <a:effectLst/>
                <a:latin typeface="Georgia"/>
                <a:cs typeface="Poppins"/>
              </a:rPr>
              <a:t> Walmart </a:t>
            </a:r>
            <a:r>
              <a:rPr lang="en-US" sz="1000" u="none" strike="noStrike" dirty="0" err="1">
                <a:effectLst/>
                <a:latin typeface="Georgia"/>
                <a:cs typeface="Poppins"/>
              </a:rPr>
              <a:t>dahil</a:t>
            </a:r>
            <a:r>
              <a:rPr lang="en-US" sz="1000" u="none" strike="noStrike" dirty="0">
                <a:effectLst/>
                <a:latin typeface="Georgia"/>
                <a:cs typeface="Poppins"/>
              </a:rPr>
              <a:t> </a:t>
            </a:r>
            <a:r>
              <a:rPr lang="en-US" sz="1000" u="none" strike="noStrike" dirty="0" err="1">
                <a:effectLst/>
                <a:latin typeface="Georgia"/>
                <a:cs typeface="Poppins"/>
              </a:rPr>
              <a:t>olmak</a:t>
            </a:r>
            <a:r>
              <a:rPr lang="en-US" sz="1000" u="none" strike="noStrike" dirty="0">
                <a:effectLst/>
                <a:latin typeface="Georgia"/>
                <a:cs typeface="Poppins"/>
              </a:rPr>
              <a:t> </a:t>
            </a:r>
            <a:r>
              <a:rPr lang="en-US" sz="1000" u="none" strike="noStrike" dirty="0" err="1">
                <a:effectLst/>
                <a:latin typeface="Georgia"/>
                <a:cs typeface="Poppins"/>
              </a:rPr>
              <a:t>üzere</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gruptaki</a:t>
            </a:r>
            <a:r>
              <a:rPr lang="en-US" sz="1000" u="none" strike="noStrike" dirty="0">
                <a:effectLst/>
                <a:latin typeface="Georgia"/>
                <a:cs typeface="Poppins"/>
              </a:rPr>
              <a:t> </a:t>
            </a:r>
            <a:r>
              <a:rPr lang="en-US" sz="1000" u="none" strike="noStrike" dirty="0" err="1">
                <a:effectLst/>
                <a:latin typeface="Georgia"/>
                <a:cs typeface="Poppins"/>
              </a:rPr>
              <a:t>en</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şirketler</a:t>
            </a:r>
            <a:r>
              <a:rPr lang="en-US" sz="1000" u="none" strike="noStrike" dirty="0">
                <a:effectLst/>
                <a:latin typeface="Georgia"/>
                <a:cs typeface="Poppins"/>
              </a:rPr>
              <a:t> </a:t>
            </a:r>
            <a:r>
              <a:rPr lang="en-US" sz="1000" u="none" strike="noStrike" dirty="0" err="1">
                <a:effectLst/>
                <a:latin typeface="Georgia"/>
                <a:cs typeface="Poppins"/>
              </a:rPr>
              <a:t>güçlü</a:t>
            </a:r>
            <a:r>
              <a:rPr lang="en-US" sz="1000" u="none" strike="noStrike" dirty="0">
                <a:effectLst/>
                <a:latin typeface="Georgia"/>
                <a:cs typeface="Poppins"/>
              </a:rPr>
              <a:t> GMV </a:t>
            </a:r>
            <a:r>
              <a:rPr lang="en-US" sz="1000" u="none" strike="noStrike" dirty="0" err="1">
                <a:effectLst/>
                <a:latin typeface="Georgia"/>
                <a:cs typeface="Poppins"/>
              </a:rPr>
              <a:t>büyümesi</a:t>
            </a:r>
            <a:r>
              <a:rPr lang="en-US" sz="1000" u="none" strike="noStrike" dirty="0">
                <a:effectLst/>
                <a:latin typeface="Georgia"/>
                <a:cs typeface="Poppins"/>
              </a:rPr>
              <a:t> </a:t>
            </a:r>
            <a:r>
              <a:rPr lang="en-US" sz="1000" u="none" strike="noStrike" dirty="0" err="1">
                <a:effectLst/>
                <a:latin typeface="Georgia"/>
                <a:cs typeface="Poppins"/>
              </a:rPr>
              <a:t>bildirmeye</a:t>
            </a:r>
            <a:r>
              <a:rPr lang="en-US" sz="1000" u="none" strike="noStrike" dirty="0">
                <a:effectLst/>
                <a:latin typeface="Georgia"/>
                <a:cs typeface="Poppins"/>
              </a:rPr>
              <a:t> </a:t>
            </a:r>
            <a:r>
              <a:rPr lang="en-US" sz="1000" u="none" strike="noStrike" dirty="0" err="1">
                <a:effectLst/>
                <a:latin typeface="Georgia"/>
                <a:cs typeface="Poppins"/>
              </a:rPr>
              <a:t>devam</a:t>
            </a:r>
            <a:r>
              <a:rPr lang="en-US" sz="1000" u="none" strike="noStrike" dirty="0">
                <a:effectLst/>
                <a:latin typeface="Georgia"/>
                <a:cs typeface="Poppins"/>
              </a:rPr>
              <a:t> </a:t>
            </a:r>
            <a:r>
              <a:rPr lang="en-US" sz="1000" u="none" strike="noStrike" dirty="0" err="1">
                <a:effectLst/>
                <a:latin typeface="Georgia"/>
                <a:cs typeface="Poppins"/>
              </a:rPr>
              <a:t>ederken</a:t>
            </a:r>
            <a:r>
              <a:rPr lang="en-US" sz="1000" u="none" strike="noStrike" dirty="0">
                <a:effectLst/>
                <a:latin typeface="Georgia"/>
                <a:cs typeface="Poppins"/>
              </a:rPr>
              <a:t>, </a:t>
            </a:r>
            <a:r>
              <a:rPr lang="en-US" sz="1000" u="none" strike="noStrike" dirty="0" err="1">
                <a:effectLst/>
                <a:latin typeface="Georgia"/>
                <a:cs typeface="Poppins"/>
              </a:rPr>
              <a:t>diğerleri</a:t>
            </a:r>
            <a:r>
              <a:rPr lang="en-US" sz="1000" u="none" strike="noStrike" dirty="0">
                <a:effectLst/>
                <a:latin typeface="Georgia"/>
                <a:cs typeface="Poppins"/>
              </a:rPr>
              <a:t> (</a:t>
            </a:r>
            <a:r>
              <a:rPr lang="en-US" sz="1000" u="none" strike="noStrike" dirty="0" err="1">
                <a:effectLst/>
                <a:latin typeface="Georgia"/>
                <a:cs typeface="Poppins"/>
              </a:rPr>
              <a:t>özellikle</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küçük</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ulusal</a:t>
            </a:r>
            <a:r>
              <a:rPr lang="en-US" sz="1000" u="none" strike="noStrike" dirty="0">
                <a:effectLst/>
                <a:latin typeface="Georgia"/>
                <a:cs typeface="Poppins"/>
              </a:rPr>
              <a:t> </a:t>
            </a:r>
            <a:r>
              <a:rPr lang="en-US" sz="1000" u="none" strike="noStrike" dirty="0" err="1">
                <a:effectLst/>
                <a:latin typeface="Georgia"/>
                <a:cs typeface="Poppins"/>
              </a:rPr>
              <a:t>odaklı</a:t>
            </a:r>
            <a:r>
              <a:rPr lang="en-US" sz="1000" u="none" strike="noStrike" dirty="0">
                <a:effectLst/>
                <a:latin typeface="Georgia"/>
                <a:cs typeface="Poppins"/>
              </a:rPr>
              <a:t> </a:t>
            </a:r>
            <a:r>
              <a:rPr lang="en-US" sz="1000" u="none" strike="noStrike" dirty="0" err="1">
                <a:effectLst/>
                <a:latin typeface="Georgia"/>
                <a:cs typeface="Poppins"/>
              </a:rPr>
              <a:t>fiziksel</a:t>
            </a:r>
            <a:r>
              <a:rPr lang="en-US" sz="1000" u="none" strike="noStrike" dirty="0">
                <a:effectLst/>
                <a:latin typeface="Georgia"/>
                <a:cs typeface="Poppins"/>
              </a:rPr>
              <a:t> </a:t>
            </a:r>
            <a:r>
              <a:rPr lang="en-US" sz="1000" u="none" strike="noStrike" dirty="0" err="1">
                <a:effectLst/>
                <a:latin typeface="Georgia"/>
                <a:cs typeface="Poppins"/>
              </a:rPr>
              <a:t>aktörler</a:t>
            </a:r>
            <a:r>
              <a:rPr lang="en-US" sz="1000" u="none" strike="noStrike" dirty="0">
                <a:effectLst/>
                <a:latin typeface="Georgia"/>
                <a:cs typeface="Poppins"/>
              </a:rPr>
              <a:t>) </a:t>
            </a:r>
            <a:r>
              <a:rPr lang="en-US" sz="1000" u="none" strike="noStrike" dirty="0" err="1">
                <a:effectLst/>
                <a:latin typeface="Georgia"/>
                <a:cs typeface="Poppins"/>
              </a:rPr>
              <a:t>tüketici</a:t>
            </a:r>
            <a:r>
              <a:rPr lang="en-US" sz="1000" u="none" strike="noStrike" dirty="0">
                <a:effectLst/>
                <a:latin typeface="Georgia"/>
                <a:cs typeface="Poppins"/>
              </a:rPr>
              <a:t> </a:t>
            </a:r>
            <a:r>
              <a:rPr lang="en-US" sz="1000" u="none" strike="noStrike" dirty="0" err="1">
                <a:effectLst/>
                <a:latin typeface="Georgia"/>
                <a:cs typeface="Poppins"/>
              </a:rPr>
              <a:t>ihtiyatlılığı</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satışların</a:t>
            </a:r>
            <a:r>
              <a:rPr lang="en-US" sz="1000" u="none" strike="noStrike" dirty="0">
                <a:effectLst/>
                <a:latin typeface="Georgia"/>
                <a:cs typeface="Poppins"/>
              </a:rPr>
              <a:t> </a:t>
            </a:r>
            <a:r>
              <a:rPr lang="en-US" sz="1000" u="none" strike="noStrike" dirty="0" err="1">
                <a:effectLst/>
                <a:latin typeface="Georgia"/>
                <a:cs typeface="Poppins"/>
              </a:rPr>
              <a:t>yavaşlaması</a:t>
            </a:r>
            <a:r>
              <a:rPr lang="en-US" sz="1000" u="none" strike="noStrike" dirty="0">
                <a:effectLst/>
                <a:latin typeface="Georgia"/>
                <a:cs typeface="Poppins"/>
              </a:rPr>
              <a:t> </a:t>
            </a:r>
            <a:r>
              <a:rPr lang="en-US" sz="1000" u="none" strike="noStrike" dirty="0" err="1">
                <a:effectLst/>
                <a:latin typeface="Georgia"/>
                <a:cs typeface="Poppins"/>
              </a:rPr>
              <a:t>konusunda</a:t>
            </a:r>
            <a:r>
              <a:rPr lang="en-US" sz="1000" u="none" strike="noStrike" dirty="0">
                <a:effectLst/>
                <a:latin typeface="Georgia"/>
                <a:cs typeface="Poppins"/>
              </a:rPr>
              <a:t> </a:t>
            </a:r>
            <a:r>
              <a:rPr lang="en-US" sz="1000" u="none" strike="noStrike" dirty="0" err="1">
                <a:effectLst/>
                <a:latin typeface="Georgia"/>
                <a:cs typeface="Poppins"/>
              </a:rPr>
              <a:t>alarma</a:t>
            </a:r>
            <a:r>
              <a:rPr lang="en-US" sz="1000" u="none" strike="noStrike" dirty="0">
                <a:effectLst/>
                <a:latin typeface="Georgia"/>
                <a:cs typeface="Poppins"/>
              </a:rPr>
              <a:t> </a:t>
            </a:r>
            <a:r>
              <a:rPr lang="en-US" sz="1000" u="none" strike="noStrike" dirty="0" err="1">
                <a:effectLst/>
                <a:latin typeface="Georgia"/>
                <a:cs typeface="Poppins"/>
              </a:rPr>
              <a:t>geçti</a:t>
            </a:r>
            <a:r>
              <a:rPr lang="en-US" sz="1000" u="none" strike="noStrike" dirty="0">
                <a:effectLst/>
                <a:latin typeface="Georgia"/>
                <a:cs typeface="Poppins"/>
              </a:rPr>
              <a:t>. Bu </a:t>
            </a:r>
            <a:r>
              <a:rPr lang="en-US" sz="1000" u="none" strike="noStrike" dirty="0" err="1">
                <a:effectLst/>
                <a:latin typeface="Georgia"/>
                <a:cs typeface="Poppins"/>
              </a:rPr>
              <a:t>şirketler</a:t>
            </a:r>
            <a:r>
              <a:rPr lang="en-US" sz="1000" u="none" strike="noStrike" dirty="0">
                <a:effectLst/>
                <a:latin typeface="Georgia"/>
                <a:cs typeface="Poppins"/>
              </a:rPr>
              <a:t>, e-</a:t>
            </a:r>
            <a:r>
              <a:rPr lang="en-US" sz="1000" u="none" strike="noStrike" dirty="0" err="1">
                <a:effectLst/>
                <a:latin typeface="Georgia"/>
                <a:cs typeface="Poppins"/>
              </a:rPr>
              <a:t>ticaret</a:t>
            </a:r>
            <a:r>
              <a:rPr lang="en-US" sz="1000" u="none" strike="noStrike" dirty="0">
                <a:effectLst/>
                <a:latin typeface="Georgia"/>
                <a:cs typeface="Poppins"/>
              </a:rPr>
              <a:t> </a:t>
            </a:r>
            <a:r>
              <a:rPr lang="en-US" sz="1000" u="none" strike="noStrike" dirty="0" err="1">
                <a:effectLst/>
                <a:latin typeface="Georgia"/>
                <a:cs typeface="Poppins"/>
              </a:rPr>
              <a:t>oyuncularının</a:t>
            </a:r>
            <a:r>
              <a:rPr lang="en-US" sz="1000" u="none" strike="noStrike" dirty="0">
                <a:effectLst/>
                <a:latin typeface="Georgia"/>
                <a:cs typeface="Poppins"/>
              </a:rPr>
              <a:t> </a:t>
            </a:r>
            <a:r>
              <a:rPr lang="en-US" sz="1000" u="none" strike="noStrike" dirty="0" err="1">
                <a:effectLst/>
                <a:latin typeface="Georgia"/>
                <a:cs typeface="Poppins"/>
              </a:rPr>
              <a:t>sunamayacağı</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mağaza</a:t>
            </a:r>
            <a:r>
              <a:rPr lang="en-US" sz="1000" u="none" strike="noStrike" dirty="0">
                <a:effectLst/>
                <a:latin typeface="Georgia"/>
                <a:cs typeface="Poppins"/>
              </a:rPr>
              <a:t> </a:t>
            </a:r>
            <a:r>
              <a:rPr lang="en-US" sz="1000" u="none" strike="noStrike" dirty="0" err="1">
                <a:effectLst/>
                <a:latin typeface="Georgia"/>
                <a:cs typeface="Poppins"/>
              </a:rPr>
              <a:t>içi</a:t>
            </a:r>
            <a:r>
              <a:rPr lang="en-US" sz="1000" u="none" strike="noStrike" dirty="0">
                <a:effectLst/>
                <a:latin typeface="Georgia"/>
                <a:cs typeface="Poppins"/>
              </a:rPr>
              <a:t> </a:t>
            </a:r>
            <a:r>
              <a:rPr lang="en-US" sz="1000" u="none" strike="noStrike" dirty="0" err="1">
                <a:effectLst/>
                <a:latin typeface="Georgia"/>
                <a:cs typeface="Poppins"/>
              </a:rPr>
              <a:t>deneyim</a:t>
            </a:r>
            <a:r>
              <a:rPr lang="en-US" sz="1000" u="none" strike="noStrike" dirty="0">
                <a:effectLst/>
                <a:latin typeface="Georgia"/>
                <a:cs typeface="Poppins"/>
              </a:rPr>
              <a:t> </a:t>
            </a:r>
            <a:r>
              <a:rPr lang="en-US" sz="1000" u="none" strike="noStrike" dirty="0" err="1">
                <a:effectLst/>
                <a:latin typeface="Georgia"/>
                <a:cs typeface="Poppins"/>
              </a:rPr>
              <a:t>sunabilir</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a:t>
            </a:r>
            <a:r>
              <a:rPr lang="en-US" sz="1000" u="none" strike="noStrike" dirty="0" err="1">
                <a:effectLst/>
                <a:latin typeface="Georgia"/>
                <a:cs typeface="Poppins"/>
              </a:rPr>
              <a:t>bazı</a:t>
            </a:r>
            <a:r>
              <a:rPr lang="en-US" sz="1000" u="none" strike="noStrike" dirty="0">
                <a:effectLst/>
                <a:latin typeface="Georgia"/>
                <a:cs typeface="Poppins"/>
              </a:rPr>
              <a:t> </a:t>
            </a:r>
            <a:r>
              <a:rPr lang="en-US" sz="1000" u="none" strike="noStrike" dirty="0" err="1">
                <a:effectLst/>
                <a:latin typeface="Georgia"/>
                <a:cs typeface="Poppins"/>
              </a:rPr>
              <a:t>pazarlamacılar</a:t>
            </a:r>
            <a:r>
              <a:rPr lang="en-US" sz="1000" u="none" strike="noStrike" dirty="0">
                <a:effectLst/>
                <a:latin typeface="Georgia"/>
                <a:cs typeface="Poppins"/>
              </a:rPr>
              <a:t> </a:t>
            </a:r>
            <a:r>
              <a:rPr lang="en-US" sz="1000" u="none" strike="noStrike" dirty="0" err="1">
                <a:effectLst/>
                <a:latin typeface="Georgia"/>
                <a:cs typeface="Poppins"/>
              </a:rPr>
              <a:t>mağazalarının</a:t>
            </a:r>
            <a:r>
              <a:rPr lang="en-US" sz="1000" u="none" strike="noStrike" dirty="0">
                <a:effectLst/>
                <a:latin typeface="Georgia"/>
                <a:cs typeface="Poppins"/>
              </a:rPr>
              <a:t> </a:t>
            </a:r>
            <a:r>
              <a:rPr lang="en-US" sz="1000" u="none" strike="noStrike" dirty="0" err="1">
                <a:effectLst/>
                <a:latin typeface="Georgia"/>
                <a:cs typeface="Poppins"/>
              </a:rPr>
              <a:t>tekliflerini</a:t>
            </a:r>
            <a:r>
              <a:rPr lang="en-US" sz="1000" u="none" strike="noStrike" dirty="0">
                <a:effectLst/>
                <a:latin typeface="Georgia"/>
                <a:cs typeface="Poppins"/>
              </a:rPr>
              <a:t> </a:t>
            </a:r>
            <a:r>
              <a:rPr lang="en-US" sz="1000" u="none" strike="noStrike" dirty="0" err="1">
                <a:effectLst/>
                <a:latin typeface="Georgia"/>
                <a:cs typeface="Poppins"/>
              </a:rPr>
              <a:t>etkileyici</a:t>
            </a:r>
            <a:r>
              <a:rPr lang="en-US" sz="1000" u="none" strike="noStrike" dirty="0">
                <a:effectLst/>
                <a:latin typeface="Georgia"/>
                <a:cs typeface="Poppins"/>
              </a:rPr>
              <a:t> </a:t>
            </a:r>
            <a:r>
              <a:rPr lang="en-US" sz="1000" u="none" strike="noStrike" dirty="0" err="1">
                <a:effectLst/>
                <a:latin typeface="Georgia"/>
                <a:cs typeface="Poppins"/>
              </a:rPr>
              <a:t>pazarlama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canlı</a:t>
            </a:r>
            <a:r>
              <a:rPr lang="en-US" sz="1000" u="none" strike="noStrike" dirty="0">
                <a:effectLst/>
                <a:latin typeface="Georgia"/>
                <a:cs typeface="Poppins"/>
              </a:rPr>
              <a:t> </a:t>
            </a:r>
            <a:r>
              <a:rPr lang="en-US" sz="1000" u="none" strike="noStrike" dirty="0" err="1">
                <a:effectLst/>
                <a:latin typeface="Georgia"/>
                <a:cs typeface="Poppins"/>
              </a:rPr>
              <a:t>alışveriş</a:t>
            </a:r>
            <a:r>
              <a:rPr lang="en-US" sz="1000" u="none" strike="noStrike" dirty="0">
                <a:effectLst/>
                <a:latin typeface="Georgia"/>
                <a:cs typeface="Poppins"/>
              </a:rPr>
              <a:t>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çeşitli</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temas</a:t>
            </a:r>
            <a:r>
              <a:rPr lang="en-US" sz="1000" u="none" strike="noStrike" dirty="0">
                <a:effectLst/>
                <a:latin typeface="Georgia"/>
                <a:cs typeface="Poppins"/>
              </a:rPr>
              <a:t> </a:t>
            </a:r>
            <a:r>
              <a:rPr lang="en-US" sz="1000" u="none" strike="noStrike" dirty="0" err="1">
                <a:effectLst/>
                <a:latin typeface="Georgia"/>
                <a:cs typeface="Poppins"/>
              </a:rPr>
              <a:t>noktalarında</a:t>
            </a:r>
            <a:r>
              <a:rPr lang="en-US" sz="1000" u="none" strike="noStrike" dirty="0">
                <a:effectLst/>
                <a:latin typeface="Georgia"/>
                <a:cs typeface="Poppins"/>
              </a:rPr>
              <a:t> </a:t>
            </a:r>
            <a:r>
              <a:rPr lang="en-US" sz="1000" u="none" strike="noStrike" dirty="0" err="1">
                <a:effectLst/>
                <a:latin typeface="Georgia"/>
                <a:cs typeface="Poppins"/>
              </a:rPr>
              <a:t>farklılaştırmayı</a:t>
            </a:r>
            <a:r>
              <a:rPr lang="en-US" sz="1000" u="none" strike="noStrike" dirty="0">
                <a:effectLst/>
                <a:latin typeface="Georgia"/>
                <a:cs typeface="Poppins"/>
              </a:rPr>
              <a:t> </a:t>
            </a:r>
            <a:r>
              <a:rPr lang="en-US" sz="1000" u="none" strike="noStrike" dirty="0" err="1">
                <a:effectLst/>
                <a:latin typeface="Georgia"/>
                <a:cs typeface="Poppins"/>
              </a:rPr>
              <a:t>zor</a:t>
            </a:r>
            <a:r>
              <a:rPr lang="en-US" sz="1000" u="none" strike="noStrike" dirty="0">
                <a:effectLst/>
                <a:latin typeface="Georgia"/>
                <a:cs typeface="Poppins"/>
              </a:rPr>
              <a:t> </a:t>
            </a:r>
            <a:r>
              <a:rPr lang="en-US" sz="1000" u="none" strike="noStrike" dirty="0" err="1">
                <a:effectLst/>
                <a:latin typeface="Georgia"/>
                <a:cs typeface="Poppins"/>
              </a:rPr>
              <a:t>bulabilir</a:t>
            </a:r>
            <a:r>
              <a:rPr lang="en-US" sz="1000" u="none" strike="noStrike" dirty="0">
                <a:effectLst/>
                <a:latin typeface="Georgia"/>
                <a:cs typeface="Poppins"/>
              </a:rPr>
              <a:t>. </a:t>
            </a:r>
            <a:r>
              <a:rPr lang="en-US" sz="1000" dirty="0">
                <a:solidFill>
                  <a:srgbClr val="092656"/>
                </a:solidFill>
                <a:latin typeface="Georgia" panose="02040502050405020303" pitchFamily="18" charset="0"/>
                <a:cs typeface="Poppins Light" pitchFamily="2" charset="77"/>
              </a:rPr>
              <a:t>Ç</a:t>
            </a:r>
            <a:r>
              <a:rPr kumimoji="0" lang="en-US" sz="1000" u="none" strike="noStrike" kern="1200" cap="none" spc="0" normalizeH="0" baseline="0" noProof="0" dirty="0" err="1">
                <a:ln>
                  <a:noFill/>
                </a:ln>
                <a:solidFill>
                  <a:srgbClr val="092656"/>
                </a:solidFill>
                <a:effectLst/>
                <a:uLnTx/>
                <a:uFillTx/>
                <a:latin typeface="Georgia" panose="02040502050405020303" pitchFamily="18" charset="0"/>
                <a:cs typeface="Poppins Light" pitchFamily="2" charset="77"/>
                <a:sym typeface="Poppins"/>
              </a:rPr>
              <a:t>evrimiçi</a:t>
            </a:r>
            <a:r>
              <a:rPr kumimoji="0" lang="en-US" sz="1000" u="none" strike="noStrike" kern="1200" cap="none" spc="0" normalizeH="0" baseline="0" noProof="0" dirty="0">
                <a:ln>
                  <a:noFill/>
                </a:ln>
                <a:solidFill>
                  <a:srgbClr val="092656"/>
                </a:solidFill>
                <a:effectLst/>
                <a:uLnTx/>
                <a:uFillTx/>
                <a:latin typeface="Georgia" panose="02040502050405020303" pitchFamily="18" charset="0"/>
                <a:cs typeface="Poppins Light" pitchFamily="2" charset="77"/>
                <a:sym typeface="Poppins"/>
              </a:rPr>
              <a:t> tv </a:t>
            </a:r>
            <a:r>
              <a:rPr kumimoji="0" lang="en-US" sz="1000" u="none" strike="noStrike" kern="1200" cap="none" spc="0" normalizeH="0" baseline="0" noProof="0" dirty="0" err="1">
                <a:ln>
                  <a:noFill/>
                </a:ln>
                <a:solidFill>
                  <a:srgbClr val="092656"/>
                </a:solidFill>
                <a:effectLst/>
                <a:uLnTx/>
                <a:uFillTx/>
                <a:latin typeface="Georgia" panose="02040502050405020303" pitchFamily="18" charset="0"/>
                <a:cs typeface="Poppins Light" pitchFamily="2" charset="77"/>
                <a:sym typeface="Poppins"/>
              </a:rPr>
              <a:t>yayın</a:t>
            </a:r>
            <a:r>
              <a:rPr lang="en-US" sz="1000" u="none" strike="noStrike" dirty="0">
                <a:effectLst/>
                <a:latin typeface="Georgia"/>
                <a:cs typeface="Poppins"/>
              </a:rPr>
              <a:t> </a:t>
            </a:r>
            <a:r>
              <a:rPr lang="en-US" sz="1000" u="none" strike="noStrike" dirty="0" err="1">
                <a:effectLst/>
                <a:latin typeface="Georgia"/>
                <a:cs typeface="Poppins"/>
              </a:rPr>
              <a:t>akışı</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alışveriş</a:t>
            </a:r>
            <a:r>
              <a:rPr lang="en-US" sz="1000" u="none" strike="noStrike" dirty="0">
                <a:effectLst/>
                <a:latin typeface="Georgia"/>
                <a:cs typeface="Poppins"/>
              </a:rPr>
              <a:t> </a:t>
            </a:r>
            <a:r>
              <a:rPr lang="en-US" sz="1000" u="none" strike="noStrike" dirty="0" err="1">
                <a:effectLst/>
                <a:latin typeface="Georgia"/>
                <a:cs typeface="Poppins"/>
              </a:rPr>
              <a:t>yapılabilir</a:t>
            </a:r>
            <a:r>
              <a:rPr lang="en-US" sz="1000" u="none" strike="noStrike" dirty="0">
                <a:effectLst/>
                <a:latin typeface="Georgia"/>
                <a:cs typeface="Poppins"/>
              </a:rPr>
              <a:t> </a:t>
            </a:r>
            <a:r>
              <a:rPr lang="en-US" sz="1000" u="none" strike="noStrike" dirty="0" err="1">
                <a:effectLst/>
                <a:latin typeface="Georgia"/>
                <a:cs typeface="Poppins"/>
              </a:rPr>
              <a:t>reklamlar</a:t>
            </a:r>
            <a:r>
              <a:rPr lang="en-US" sz="1000" u="none" strike="noStrike" dirty="0">
                <a:effectLst/>
                <a:latin typeface="Georgia"/>
                <a:cs typeface="Poppins"/>
              </a:rPr>
              <a:t>, </a:t>
            </a:r>
            <a:r>
              <a:rPr lang="en-US" sz="1000" u="none" strike="noStrike" dirty="0" err="1">
                <a:effectLst/>
                <a:latin typeface="Georgia"/>
                <a:cs typeface="Poppins"/>
              </a:rPr>
              <a:t>oyunlar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yapay</a:t>
            </a:r>
            <a:r>
              <a:rPr lang="en-US" sz="1000" u="none" strike="noStrike" dirty="0">
                <a:effectLst/>
                <a:latin typeface="Georgia"/>
                <a:cs typeface="Poppins"/>
              </a:rPr>
              <a:t> </a:t>
            </a:r>
            <a:r>
              <a:rPr lang="en-US" sz="1000" u="none" strike="noStrike" dirty="0" err="1">
                <a:effectLst/>
                <a:latin typeface="Georgia"/>
                <a:cs typeface="Poppins"/>
              </a:rPr>
              <a:t>zeka</a:t>
            </a:r>
            <a:r>
              <a:rPr lang="en-US" sz="1000" u="none" strike="noStrike" dirty="0">
                <a:effectLst/>
                <a:latin typeface="Georgia"/>
                <a:cs typeface="Poppins"/>
              </a:rPr>
              <a:t>. </a:t>
            </a:r>
            <a:r>
              <a:rPr lang="en-US" sz="1000" u="none" strike="noStrike" dirty="0" err="1">
                <a:effectLst/>
                <a:latin typeface="Georgia"/>
                <a:cs typeface="Poppins"/>
              </a:rPr>
              <a:t>Perakende</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hazır</a:t>
            </a:r>
            <a:r>
              <a:rPr lang="en-US" sz="1000" u="none" strike="noStrike" dirty="0">
                <a:effectLst/>
                <a:latin typeface="Georgia"/>
                <a:cs typeface="Poppins"/>
              </a:rPr>
              <a:t> </a:t>
            </a:r>
            <a:r>
              <a:rPr lang="en-US" sz="1000" u="none" strike="noStrike" dirty="0" err="1">
                <a:effectLst/>
                <a:latin typeface="Georgia"/>
                <a:cs typeface="Poppins"/>
              </a:rPr>
              <a:t>giyim</a:t>
            </a:r>
            <a:r>
              <a:rPr lang="en-US" sz="1000" u="none" strike="noStrike" dirty="0">
                <a:effectLst/>
                <a:latin typeface="Georgia"/>
                <a:cs typeface="Poppins"/>
              </a:rPr>
              <a:t>) </a:t>
            </a:r>
            <a:r>
              <a:rPr lang="en-US" sz="1000" u="none" strike="noStrike" dirty="0" err="1">
                <a:effectLst/>
                <a:latin typeface="Georgia"/>
                <a:cs typeface="Poppins"/>
              </a:rPr>
              <a:t>reklamverenleri</a:t>
            </a:r>
            <a:r>
              <a:rPr lang="en-US" sz="1000" u="none" strike="noStrike" dirty="0">
                <a:effectLst/>
                <a:latin typeface="Georgia"/>
                <a:cs typeface="Poppins"/>
              </a:rPr>
              <a:t> </a:t>
            </a:r>
            <a:r>
              <a:rPr lang="en-US" sz="1000" u="none" strike="noStrike" dirty="0" err="1">
                <a:effectLst/>
                <a:latin typeface="Georgia"/>
                <a:cs typeface="Poppins"/>
              </a:rPr>
              <a:t>birçok</a:t>
            </a:r>
            <a:r>
              <a:rPr lang="en-US" sz="1000" u="none" strike="noStrike" dirty="0">
                <a:effectLst/>
                <a:latin typeface="Georgia"/>
                <a:cs typeface="Poppins"/>
              </a:rPr>
              <a:t> </a:t>
            </a:r>
            <a:r>
              <a:rPr lang="en-US" sz="1000" u="none" strike="noStrike" dirty="0" err="1">
                <a:effectLst/>
                <a:latin typeface="Georgia"/>
                <a:cs typeface="Poppins"/>
              </a:rPr>
              <a:t>durumda</a:t>
            </a:r>
            <a:r>
              <a:rPr lang="en-US" sz="1000" u="none" strike="noStrike" dirty="0">
                <a:effectLst/>
                <a:latin typeface="Georgia"/>
                <a:cs typeface="Poppins"/>
              </a:rPr>
              <a:t> </a:t>
            </a:r>
            <a:r>
              <a:rPr lang="en-US" sz="1000" u="none" strike="noStrike" dirty="0" err="1">
                <a:effectLst/>
                <a:latin typeface="Georgia"/>
                <a:cs typeface="Poppins"/>
              </a:rPr>
              <a:t>karasal</a:t>
            </a:r>
            <a:r>
              <a:rPr lang="en-US" sz="1000" u="none" strike="noStrike" dirty="0">
                <a:effectLst/>
                <a:latin typeface="Georgia"/>
                <a:cs typeface="Poppins"/>
              </a:rPr>
              <a:t> </a:t>
            </a:r>
            <a:r>
              <a:rPr lang="en-US" sz="1000" u="none" strike="noStrike" dirty="0" err="1">
                <a:effectLst/>
                <a:latin typeface="Georgia"/>
                <a:cs typeface="Poppins"/>
              </a:rPr>
              <a:t>TV'ye</a:t>
            </a:r>
            <a:r>
              <a:rPr lang="en-US" sz="1000" u="none" strike="noStrike" dirty="0">
                <a:effectLst/>
                <a:latin typeface="Georgia"/>
                <a:cs typeface="Poppins"/>
              </a:rPr>
              <a:t> </a:t>
            </a:r>
            <a:r>
              <a:rPr lang="en-US" sz="1000" u="none" strike="noStrike" dirty="0" err="1">
                <a:effectLst/>
                <a:latin typeface="Georgia"/>
                <a:cs typeface="Poppins"/>
              </a:rPr>
              <a:t>yatırım</a:t>
            </a:r>
            <a:r>
              <a:rPr lang="en-US" sz="1000" u="none" strike="noStrike" dirty="0">
                <a:effectLst/>
                <a:latin typeface="Georgia"/>
                <a:cs typeface="Poppins"/>
              </a:rPr>
              <a:t> </a:t>
            </a:r>
            <a:r>
              <a:rPr lang="en-US" sz="1000" u="none" strike="noStrike" dirty="0" err="1">
                <a:effectLst/>
                <a:latin typeface="Georgia"/>
                <a:cs typeface="Poppins"/>
              </a:rPr>
              <a:t>düzeylerini</a:t>
            </a:r>
            <a:r>
              <a:rPr lang="en-US" sz="1000" u="none" strike="noStrike" dirty="0">
                <a:effectLst/>
                <a:latin typeface="Georgia"/>
                <a:cs typeface="Poppins"/>
              </a:rPr>
              <a:t> </a:t>
            </a:r>
            <a:r>
              <a:rPr lang="en-US" sz="1000" u="none" strike="noStrike" dirty="0" err="1">
                <a:effectLst/>
                <a:latin typeface="Georgia"/>
                <a:cs typeface="Poppins"/>
              </a:rPr>
              <a:t>korudu</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toplam</a:t>
            </a:r>
            <a:r>
              <a:rPr lang="en-US" sz="1000" u="none" strike="noStrike" dirty="0">
                <a:effectLst/>
                <a:latin typeface="Georgia"/>
                <a:cs typeface="Poppins"/>
              </a:rPr>
              <a:t> </a:t>
            </a:r>
            <a:r>
              <a:rPr lang="en-US" sz="1000" u="none" strike="noStrike" dirty="0" err="1">
                <a:effectLst/>
                <a:latin typeface="Georgia"/>
                <a:cs typeface="Poppins"/>
              </a:rPr>
              <a:t>reklamcılıkta</a:t>
            </a:r>
            <a:r>
              <a:rPr lang="en-US" sz="1000" u="none" strike="noStrike" dirty="0">
                <a:effectLst/>
                <a:latin typeface="Georgia"/>
                <a:cs typeface="Poppins"/>
              </a:rPr>
              <a:t> </a:t>
            </a:r>
            <a:r>
              <a:rPr lang="en-US" sz="1000" u="none" strike="noStrike" dirty="0" err="1">
                <a:effectLst/>
                <a:latin typeface="Georgia"/>
                <a:cs typeface="Poppins"/>
              </a:rPr>
              <a:t>en</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payı</a:t>
            </a:r>
            <a:r>
              <a:rPr lang="en-US" sz="1000" u="none" strike="noStrike" dirty="0">
                <a:effectLst/>
                <a:latin typeface="Georgia"/>
                <a:cs typeface="Poppins"/>
              </a:rPr>
              <a:t> </a:t>
            </a:r>
            <a:r>
              <a:rPr lang="en-US" sz="1000" u="none" strike="noStrike" dirty="0" err="1">
                <a:effectLst/>
                <a:latin typeface="Georgia"/>
                <a:cs typeface="Poppins"/>
              </a:rPr>
              <a:t>elinde</a:t>
            </a:r>
            <a:r>
              <a:rPr lang="en-US" sz="1000" u="none" strike="noStrike" dirty="0">
                <a:effectLst/>
                <a:latin typeface="Georgia"/>
                <a:cs typeface="Poppins"/>
              </a:rPr>
              <a:t> </a:t>
            </a:r>
            <a:r>
              <a:rPr lang="en-US" sz="1000" u="none" strike="noStrike" dirty="0" err="1">
                <a:effectLst/>
                <a:latin typeface="Georgia"/>
                <a:cs typeface="Poppins"/>
              </a:rPr>
              <a:t>tutuyor</a:t>
            </a:r>
            <a:r>
              <a:rPr lang="en-US" sz="1000" u="none" strike="noStrike" dirty="0">
                <a:effectLst/>
                <a:latin typeface="Georgia"/>
                <a:cs typeface="Poppins"/>
              </a:rPr>
              <a:t>. </a:t>
            </a:r>
            <a:r>
              <a:rPr lang="en-US" sz="1000" u="none" strike="noStrike" dirty="0" err="1">
                <a:effectLst/>
                <a:latin typeface="Georgia"/>
                <a:cs typeface="Poppins"/>
              </a:rPr>
              <a:t>İlginç</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şekilde</a:t>
            </a:r>
            <a:r>
              <a:rPr lang="en-US" sz="1000" u="none" strike="noStrike" dirty="0">
                <a:effectLst/>
                <a:latin typeface="Georgia"/>
                <a:cs typeface="Poppins"/>
              </a:rPr>
              <a:t>, </a:t>
            </a:r>
            <a:r>
              <a:rPr lang="en-US" sz="1000" u="none" strike="noStrike" dirty="0" err="1">
                <a:effectLst/>
                <a:latin typeface="Georgia"/>
                <a:cs typeface="Poppins"/>
              </a:rPr>
              <a:t>pazarlamacılar</a:t>
            </a:r>
            <a:r>
              <a:rPr lang="en-US" sz="1000" u="none" strike="noStrike" dirty="0">
                <a:effectLst/>
                <a:latin typeface="Georgia"/>
                <a:cs typeface="Poppins"/>
              </a:rPr>
              <a:t> </a:t>
            </a:r>
            <a:r>
              <a:rPr lang="en-US" sz="1000" u="none" strike="noStrike" dirty="0" err="1">
                <a:effectLst/>
                <a:latin typeface="Georgia"/>
                <a:cs typeface="Poppins"/>
              </a:rPr>
              <a:t>karasal</a:t>
            </a:r>
            <a:r>
              <a:rPr lang="en-US" sz="1000" u="none" strike="noStrike" dirty="0">
                <a:effectLst/>
                <a:latin typeface="Georgia"/>
                <a:cs typeface="Poppins"/>
              </a:rPr>
              <a:t> </a:t>
            </a:r>
            <a:r>
              <a:rPr lang="en-US" sz="1000" u="none" strike="noStrike" dirty="0" err="1">
                <a:effectLst/>
                <a:latin typeface="Georgia"/>
                <a:cs typeface="Poppins"/>
              </a:rPr>
              <a:t>TV'nin</a:t>
            </a:r>
            <a:r>
              <a:rPr lang="en-US" sz="1000" u="none" strike="noStrike" dirty="0">
                <a:effectLst/>
                <a:latin typeface="Georgia"/>
                <a:cs typeface="Poppins"/>
              </a:rPr>
              <a:t> </a:t>
            </a:r>
            <a:r>
              <a:rPr lang="en-US" sz="1000" u="none" strike="noStrike" dirty="0" err="1">
                <a:effectLst/>
                <a:latin typeface="Georgia"/>
                <a:cs typeface="Poppins"/>
              </a:rPr>
              <a:t>erişim</a:t>
            </a:r>
            <a:r>
              <a:rPr lang="en-US" sz="1000" dirty="0" err="1">
                <a:latin typeface="Georgia"/>
                <a:cs typeface="Poppins"/>
              </a:rPr>
              <a:t>i</a:t>
            </a:r>
            <a:r>
              <a:rPr lang="en-US" sz="1000" dirty="0">
                <a:latin typeface="Georgia"/>
                <a:cs typeface="Poppins"/>
              </a:rPr>
              <a:t> </a:t>
            </a:r>
            <a:r>
              <a:rPr lang="en-US" sz="1000" dirty="0" err="1">
                <a:latin typeface="Georgia"/>
                <a:cs typeface="Poppins"/>
              </a:rPr>
              <a:t>oranını</a:t>
            </a:r>
            <a:r>
              <a:rPr lang="en-US" sz="1000" dirty="0">
                <a:latin typeface="Georgia"/>
                <a:cs typeface="Poppins"/>
              </a:rPr>
              <a:t> </a:t>
            </a:r>
            <a:r>
              <a:rPr lang="en-US" sz="1000" u="none" strike="noStrike" dirty="0" err="1">
                <a:effectLst/>
                <a:latin typeface="Georgia"/>
                <a:cs typeface="Poppins"/>
              </a:rPr>
              <a:t>azaltmaya</a:t>
            </a:r>
            <a:r>
              <a:rPr lang="en-US" sz="1000" u="none" strike="noStrike" dirty="0">
                <a:effectLst/>
                <a:latin typeface="Georgia"/>
                <a:cs typeface="Poppins"/>
              </a:rPr>
              <a:t> </a:t>
            </a:r>
            <a:r>
              <a:rPr lang="en-US" sz="1000" u="none" strike="noStrike" dirty="0" err="1">
                <a:effectLst/>
                <a:latin typeface="Georgia"/>
                <a:cs typeface="Poppins"/>
              </a:rPr>
              <a:t>çalışırken</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marka</a:t>
            </a:r>
            <a:r>
              <a:rPr lang="en-US" sz="1000" u="none" strike="noStrike" dirty="0">
                <a:effectLst/>
                <a:latin typeface="Georgia"/>
                <a:cs typeface="Poppins"/>
              </a:rPr>
              <a:t> </a:t>
            </a:r>
            <a:r>
              <a:rPr lang="en-US" sz="1000" u="none" strike="noStrike" dirty="0" err="1">
                <a:effectLst/>
                <a:latin typeface="Georgia"/>
                <a:cs typeface="Poppins"/>
              </a:rPr>
              <a:t>oluşturmaya</a:t>
            </a:r>
            <a:r>
              <a:rPr lang="en-US" sz="1000" u="none" strike="noStrike" dirty="0">
                <a:effectLst/>
                <a:latin typeface="Georgia"/>
                <a:cs typeface="Poppins"/>
              </a:rPr>
              <a:t> </a:t>
            </a:r>
            <a:r>
              <a:rPr lang="en-US" sz="1000" u="none" strike="noStrike" dirty="0" err="1">
                <a:effectLst/>
                <a:latin typeface="Georgia"/>
                <a:cs typeface="Poppins"/>
              </a:rPr>
              <a:t>yeniden</a:t>
            </a:r>
            <a:r>
              <a:rPr lang="en-US" sz="1000" u="none" strike="noStrike" dirty="0">
                <a:effectLst/>
                <a:latin typeface="Georgia"/>
                <a:cs typeface="Poppins"/>
              </a:rPr>
              <a:t> </a:t>
            </a:r>
            <a:r>
              <a:rPr lang="en-US" sz="1000" u="none" strike="noStrike" dirty="0" err="1">
                <a:effectLst/>
                <a:latin typeface="Georgia"/>
                <a:cs typeface="Poppins"/>
              </a:rPr>
              <a:t>odaklanırken</a:t>
            </a:r>
            <a:r>
              <a:rPr lang="en-US" sz="1000" u="none" strike="noStrike" dirty="0">
                <a:effectLst/>
                <a:latin typeface="Georgia"/>
                <a:cs typeface="Poppins"/>
              </a:rPr>
              <a:t>, </a:t>
            </a:r>
            <a:r>
              <a:rPr lang="en-US" sz="1000" u="none" strike="noStrike" dirty="0" err="1">
                <a:effectLst/>
                <a:latin typeface="Georgia"/>
                <a:cs typeface="Poppins"/>
              </a:rPr>
              <a:t>açık</a:t>
            </a:r>
            <a:r>
              <a:rPr lang="en-US" sz="1000" u="none" strike="noStrike" dirty="0">
                <a:effectLst/>
                <a:latin typeface="Georgia"/>
                <a:cs typeface="Poppins"/>
              </a:rPr>
              <a:t> </a:t>
            </a:r>
            <a:r>
              <a:rPr lang="en-US" sz="1000" u="none" strike="noStrike" dirty="0" err="1">
                <a:effectLst/>
                <a:latin typeface="Georgia"/>
                <a:cs typeface="Poppins"/>
              </a:rPr>
              <a:t>hava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ses</a:t>
            </a:r>
            <a:r>
              <a:rPr lang="en-US" sz="1000" u="none" strike="noStrike" dirty="0">
                <a:effectLst/>
                <a:latin typeface="Georgia"/>
                <a:cs typeface="Poppins"/>
              </a:rPr>
              <a:t> </a:t>
            </a:r>
            <a:r>
              <a:rPr lang="en-US" sz="1000" u="none" strike="noStrike" dirty="0" err="1">
                <a:effectLst/>
                <a:latin typeface="Georgia"/>
                <a:cs typeface="Poppins"/>
              </a:rPr>
              <a:t>yatırımlarında</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artış</a:t>
            </a:r>
            <a:r>
              <a:rPr lang="en-US" sz="1000" u="none" strike="noStrike" dirty="0">
                <a:effectLst/>
                <a:latin typeface="Georgia"/>
                <a:cs typeface="Poppins"/>
              </a:rPr>
              <a:t> </a:t>
            </a:r>
            <a:r>
              <a:rPr lang="en-US" sz="1000" u="none" strike="noStrike" dirty="0" err="1">
                <a:effectLst/>
                <a:latin typeface="Georgia"/>
                <a:cs typeface="Poppins"/>
              </a:rPr>
              <a:t>olduğunu</a:t>
            </a:r>
            <a:r>
              <a:rPr lang="en-US" sz="1000" u="none" strike="noStrike" dirty="0">
                <a:effectLst/>
                <a:latin typeface="Georgia"/>
                <a:cs typeface="Poppins"/>
              </a:rPr>
              <a:t> fark </a:t>
            </a:r>
            <a:r>
              <a:rPr lang="en-US" sz="1000" u="none" strike="noStrike" dirty="0" err="1">
                <a:effectLst/>
                <a:latin typeface="Georgia"/>
                <a:cs typeface="Poppins"/>
              </a:rPr>
              <a:t>ettik</a:t>
            </a:r>
            <a:r>
              <a:rPr lang="en-US" sz="1000" u="none" strike="noStrike" dirty="0">
                <a:effectLst/>
                <a:latin typeface="Georgia"/>
                <a:cs typeface="Poppins"/>
              </a:rPr>
              <a:t>. </a:t>
            </a:r>
            <a:r>
              <a:rPr lang="en-US" sz="1000" u="none" strike="noStrike" dirty="0" err="1">
                <a:effectLst/>
                <a:latin typeface="Georgia"/>
                <a:cs typeface="Poppins"/>
              </a:rPr>
              <a:t>Kültürün</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sık</a:t>
            </a:r>
            <a:r>
              <a:rPr lang="en-US" sz="1000" u="none" strike="noStrike" dirty="0">
                <a:effectLst/>
                <a:latin typeface="Georgia"/>
                <a:cs typeface="Poppins"/>
              </a:rPr>
              <a:t> </a:t>
            </a:r>
            <a:r>
              <a:rPr lang="en-US" sz="1000" u="none" strike="noStrike" dirty="0" err="1">
                <a:effectLst/>
                <a:latin typeface="Georgia"/>
                <a:cs typeface="Poppins"/>
              </a:rPr>
              <a:t>ortaya</a:t>
            </a:r>
            <a:r>
              <a:rPr lang="en-US" sz="1000" u="none" strike="noStrike" dirty="0">
                <a:effectLst/>
                <a:latin typeface="Georgia"/>
                <a:cs typeface="Poppins"/>
              </a:rPr>
              <a:t> </a:t>
            </a:r>
            <a:r>
              <a:rPr lang="en-US" sz="1000" u="none" strike="noStrike" dirty="0" err="1">
                <a:effectLst/>
                <a:latin typeface="Georgia"/>
                <a:cs typeface="Poppins"/>
              </a:rPr>
              <a:t>çıktığı</a:t>
            </a:r>
            <a:r>
              <a:rPr lang="en-US" sz="1000" u="none" strike="noStrike" dirty="0">
                <a:effectLst/>
                <a:latin typeface="Georgia"/>
                <a:cs typeface="Poppins"/>
              </a:rPr>
              <a:t> </a:t>
            </a:r>
            <a:r>
              <a:rPr lang="en-US" sz="1000" u="none" strike="noStrike" dirty="0" err="1">
                <a:effectLst/>
                <a:latin typeface="Georgia"/>
                <a:cs typeface="Poppins"/>
              </a:rPr>
              <a:t>kanallar</a:t>
            </a:r>
            <a:r>
              <a:rPr lang="en-US" sz="1000" u="none" strike="noStrike" dirty="0">
                <a:effectLst/>
                <a:latin typeface="Georgia"/>
                <a:cs typeface="Poppins"/>
              </a:rPr>
              <a:t> (</a:t>
            </a:r>
            <a:r>
              <a:rPr lang="en-US" sz="1000" u="none" strike="noStrike" dirty="0" err="1">
                <a:effectLst/>
                <a:latin typeface="Georgia"/>
                <a:cs typeface="Poppins"/>
              </a:rPr>
              <a:t>ör</a:t>
            </a:r>
            <a:r>
              <a:rPr lang="en-US" sz="1000" u="none" strike="noStrike" dirty="0">
                <a:effectLst/>
                <a:latin typeface="Georgia"/>
                <a:cs typeface="Poppins"/>
              </a:rPr>
              <a:t>. </a:t>
            </a:r>
            <a:r>
              <a:rPr lang="en-US" sz="1000" u="none" strike="noStrike" dirty="0" err="1">
                <a:effectLst/>
                <a:latin typeface="Georgia"/>
                <a:cs typeface="Poppins"/>
              </a:rPr>
              <a:t>spor</a:t>
            </a:r>
            <a:r>
              <a:rPr lang="en-US" sz="1000" u="none" strike="noStrike" dirty="0">
                <a:effectLst/>
                <a:latin typeface="Georgia"/>
                <a:cs typeface="Poppins"/>
              </a:rPr>
              <a:t> </a:t>
            </a:r>
            <a:r>
              <a:rPr lang="en-US" sz="1000" u="none" strike="noStrike" dirty="0" err="1">
                <a:effectLst/>
                <a:latin typeface="Georgia"/>
                <a:cs typeface="Poppins"/>
              </a:rPr>
              <a:t>sponsorlukları</a:t>
            </a:r>
            <a:r>
              <a:rPr lang="en-US" sz="1000" u="none" strike="noStrike" dirty="0">
                <a:effectLst/>
                <a:latin typeface="Georgia"/>
                <a:cs typeface="Poppins"/>
              </a:rPr>
              <a:t> ve </a:t>
            </a:r>
            <a:r>
              <a:rPr lang="en-US" sz="1000" u="none" strike="noStrike" dirty="0" err="1">
                <a:effectLst/>
                <a:latin typeface="Georgia"/>
                <a:cs typeface="Poppins"/>
              </a:rPr>
              <a:t>oyunlar</a:t>
            </a:r>
            <a:r>
              <a:rPr lang="en-US" sz="1000" u="none" strike="noStrike" dirty="0">
                <a:effectLst/>
                <a:latin typeface="Georgia"/>
                <a:cs typeface="Poppins"/>
              </a:rPr>
              <a:t>) </a:t>
            </a:r>
            <a:r>
              <a:rPr lang="en-US" sz="1000" u="none" strike="noStrike" dirty="0" err="1">
                <a:effectLst/>
                <a:latin typeface="Georgia"/>
                <a:cs typeface="Poppins"/>
              </a:rPr>
              <a:t>aynı</a:t>
            </a:r>
            <a:r>
              <a:rPr lang="en-US" sz="1000" u="none" strike="noStrike" dirty="0">
                <a:effectLst/>
                <a:latin typeface="Georgia"/>
                <a:cs typeface="Poppins"/>
              </a:rPr>
              <a:t> </a:t>
            </a:r>
            <a:r>
              <a:rPr lang="en-US" sz="1000" u="none" strike="noStrike" dirty="0" err="1">
                <a:effectLst/>
                <a:latin typeface="Georgia"/>
                <a:cs typeface="Poppins"/>
              </a:rPr>
              <a:t>zamanda</a:t>
            </a:r>
            <a:r>
              <a:rPr lang="en-US" sz="1000" u="none" strike="noStrike" dirty="0">
                <a:effectLst/>
                <a:latin typeface="Georgia"/>
                <a:cs typeface="Poppins"/>
              </a:rPr>
              <a:t> </a:t>
            </a:r>
            <a:r>
              <a:rPr lang="en-US" sz="1000" u="none" strike="noStrike" dirty="0" err="1">
                <a:effectLst/>
                <a:latin typeface="Georgia"/>
                <a:cs typeface="Poppins"/>
              </a:rPr>
              <a:t>değişen</a:t>
            </a:r>
            <a:r>
              <a:rPr lang="en-US" sz="1000" u="none" strike="noStrike" dirty="0">
                <a:effectLst/>
                <a:latin typeface="Georgia"/>
                <a:cs typeface="Poppins"/>
              </a:rPr>
              <a:t> </a:t>
            </a:r>
            <a:r>
              <a:rPr lang="en-US" sz="1000" u="none" strike="noStrike" dirty="0" err="1">
                <a:effectLst/>
                <a:latin typeface="Georgia"/>
                <a:cs typeface="Poppins"/>
              </a:rPr>
              <a:t>harcama</a:t>
            </a:r>
            <a:r>
              <a:rPr lang="en-US" sz="1000" u="none" strike="noStrike" dirty="0">
                <a:effectLst/>
                <a:latin typeface="Georgia"/>
                <a:cs typeface="Poppins"/>
              </a:rPr>
              <a:t> </a:t>
            </a:r>
            <a:r>
              <a:rPr lang="en-US" sz="1000" u="none" strike="noStrike" dirty="0" err="1">
                <a:effectLst/>
                <a:latin typeface="Georgia"/>
                <a:cs typeface="Poppins"/>
              </a:rPr>
              <a:t>profillerinden</a:t>
            </a:r>
            <a:r>
              <a:rPr lang="en-US" sz="1000" u="none" strike="noStrike" dirty="0">
                <a:effectLst/>
                <a:latin typeface="Georgia"/>
                <a:cs typeface="Poppins"/>
              </a:rPr>
              <a:t> de </a:t>
            </a:r>
            <a:r>
              <a:rPr lang="tr-TR" sz="1000" u="none" strike="noStrike" dirty="0">
                <a:effectLst/>
                <a:latin typeface="Georgia"/>
                <a:cs typeface="Poppins"/>
              </a:rPr>
              <a:t>yararlanır</a:t>
            </a:r>
            <a:r>
              <a:rPr lang="en-US" sz="1000" u="none" strike="noStrike" dirty="0">
                <a:effectLst/>
                <a:latin typeface="Georgia"/>
                <a:cs typeface="Poppins"/>
              </a:rPr>
              <a:t>. </a:t>
            </a:r>
          </a:p>
          <a:p>
            <a:pPr marL="7620">
              <a:lnSpc>
                <a:spcPct val="120000"/>
              </a:lnSpc>
              <a:spcAft>
                <a:spcPts val="800"/>
              </a:spcAft>
            </a:pPr>
            <a:r>
              <a:rPr lang="en-US" sz="1000" u="none" strike="noStrike" dirty="0" err="1">
                <a:effectLst/>
                <a:latin typeface="Georgia"/>
                <a:cs typeface="Poppins"/>
              </a:rPr>
              <a:t>Giyim</a:t>
            </a:r>
            <a:r>
              <a:rPr lang="en-US" sz="1000" u="none" strike="noStrike" dirty="0">
                <a:effectLst/>
                <a:latin typeface="Georgia"/>
                <a:cs typeface="Poppins"/>
              </a:rPr>
              <a:t> </a:t>
            </a:r>
            <a:r>
              <a:rPr lang="en-US" sz="1000" u="none" strike="noStrike" dirty="0" err="1">
                <a:effectLst/>
                <a:latin typeface="Georgia"/>
                <a:cs typeface="Poppins"/>
              </a:rPr>
              <a:t>reklamverenleri</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pazarlamayı</a:t>
            </a:r>
            <a:r>
              <a:rPr lang="en-US" sz="1000" u="none" strike="noStrike" dirty="0">
                <a:effectLst/>
                <a:latin typeface="Georgia"/>
                <a:cs typeface="Poppins"/>
              </a:rPr>
              <a:t> hem </a:t>
            </a:r>
            <a:r>
              <a:rPr lang="en-US" sz="1000" u="none" strike="noStrike" dirty="0" err="1">
                <a:effectLst/>
                <a:latin typeface="Georgia"/>
                <a:cs typeface="Poppins"/>
              </a:rPr>
              <a:t>kolaylaştıran</a:t>
            </a:r>
            <a:r>
              <a:rPr lang="en-US" sz="1000" u="none" strike="noStrike" dirty="0">
                <a:effectLst/>
                <a:latin typeface="Georgia"/>
                <a:cs typeface="Poppins"/>
              </a:rPr>
              <a:t> hem de </a:t>
            </a:r>
            <a:r>
              <a:rPr lang="en-US" sz="1000" u="none" strike="noStrike" dirty="0" err="1">
                <a:effectLst/>
                <a:latin typeface="Georgia"/>
                <a:cs typeface="Poppins"/>
              </a:rPr>
              <a:t>zorlaştıran</a:t>
            </a:r>
            <a:r>
              <a:rPr lang="en-US" sz="1000" u="none" strike="noStrike" dirty="0">
                <a:effectLst/>
                <a:latin typeface="Georgia"/>
                <a:cs typeface="Poppins"/>
              </a:rPr>
              <a:t> </a:t>
            </a:r>
            <a:r>
              <a:rPr lang="en-US" sz="1000" u="none" strike="noStrike" dirty="0" err="1">
                <a:effectLst/>
                <a:latin typeface="Georgia"/>
                <a:cs typeface="Poppins"/>
              </a:rPr>
              <a:t>teknoloji</a:t>
            </a:r>
            <a:r>
              <a:rPr lang="en-US" sz="1000" u="none" strike="noStrike" dirty="0">
                <a:effectLst/>
                <a:latin typeface="Georgia"/>
                <a:cs typeface="Poppins"/>
              </a:rPr>
              <a:t> </a:t>
            </a:r>
            <a:r>
              <a:rPr lang="en-US" sz="1000" u="none" strike="noStrike" dirty="0" err="1">
                <a:effectLst/>
                <a:latin typeface="Georgia"/>
                <a:cs typeface="Poppins"/>
              </a:rPr>
              <a:t>paradoksu</a:t>
            </a:r>
            <a:r>
              <a:rPr lang="en-US" sz="1000" u="none" strike="noStrike" dirty="0">
                <a:effectLst/>
                <a:latin typeface="Georgia"/>
                <a:cs typeface="Poppins"/>
              </a:rPr>
              <a:t>, </a:t>
            </a:r>
            <a:r>
              <a:rPr lang="en-US" sz="1000" u="none" strike="noStrike" dirty="0" err="1">
                <a:effectLst/>
                <a:latin typeface="Georgia"/>
                <a:cs typeface="Poppins"/>
              </a:rPr>
              <a:t>perakende</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toptan</a:t>
            </a:r>
            <a:r>
              <a:rPr lang="en-US" sz="1000" u="none" strike="noStrike" dirty="0">
                <a:effectLst/>
                <a:latin typeface="Georgia"/>
                <a:cs typeface="Poppins"/>
              </a:rPr>
              <a:t> </a:t>
            </a:r>
            <a:r>
              <a:rPr lang="en-US" sz="1000" u="none" strike="noStrike" dirty="0" err="1">
                <a:effectLst/>
                <a:latin typeface="Georgia"/>
                <a:cs typeface="Poppins"/>
              </a:rPr>
              <a:t>satış</a:t>
            </a:r>
            <a:r>
              <a:rPr lang="en-US" sz="1000" u="none" strike="noStrike" dirty="0">
                <a:effectLst/>
                <a:latin typeface="Georgia"/>
                <a:cs typeface="Poppins"/>
              </a:rPr>
              <a:t> </a:t>
            </a:r>
            <a:r>
              <a:rPr lang="en-US" sz="1000" u="none" strike="noStrike" dirty="0" err="1">
                <a:effectLst/>
                <a:latin typeface="Georgia"/>
                <a:cs typeface="Poppins"/>
              </a:rPr>
              <a:t>ortaklarından</a:t>
            </a:r>
            <a:r>
              <a:rPr lang="en-US" sz="1000" u="none" strike="noStrike" dirty="0">
                <a:effectLst/>
                <a:latin typeface="Georgia"/>
                <a:cs typeface="Poppins"/>
              </a:rPr>
              <a:t> </a:t>
            </a:r>
            <a:r>
              <a:rPr lang="en-US" sz="1000" u="none" strike="noStrike" dirty="0" err="1">
                <a:effectLst/>
                <a:latin typeface="Georgia"/>
                <a:cs typeface="Poppins"/>
              </a:rPr>
              <a:t>oluşan</a:t>
            </a:r>
            <a:r>
              <a:rPr lang="en-US" sz="1000" u="none" strike="noStrike" dirty="0">
                <a:effectLst/>
                <a:latin typeface="Georgia"/>
                <a:cs typeface="Poppins"/>
              </a:rPr>
              <a:t> </a:t>
            </a:r>
            <a:r>
              <a:rPr lang="en-US" sz="1000" u="none" strike="noStrike" dirty="0" err="1">
                <a:effectLst/>
                <a:latin typeface="Georgia"/>
                <a:cs typeface="Poppins"/>
              </a:rPr>
              <a:t>parçalanmış</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ortamla</a:t>
            </a:r>
            <a:r>
              <a:rPr lang="en-US" sz="1000" u="none" strike="noStrike" dirty="0">
                <a:effectLst/>
                <a:latin typeface="Georgia"/>
                <a:cs typeface="Poppins"/>
              </a:rPr>
              <a:t> </a:t>
            </a:r>
            <a:r>
              <a:rPr lang="en-US" sz="1000" u="none" strike="noStrike" dirty="0" err="1">
                <a:effectLst/>
                <a:latin typeface="Georgia"/>
                <a:cs typeface="Poppins"/>
              </a:rPr>
              <a:t>karşı</a:t>
            </a:r>
            <a:r>
              <a:rPr lang="en-US" sz="1000" u="none" strike="noStrike" dirty="0">
                <a:effectLst/>
                <a:latin typeface="Georgia"/>
                <a:cs typeface="Poppins"/>
              </a:rPr>
              <a:t> </a:t>
            </a:r>
            <a:r>
              <a:rPr lang="en-US" sz="1000" u="none" strike="noStrike" dirty="0" err="1">
                <a:effectLst/>
                <a:latin typeface="Georgia"/>
                <a:cs typeface="Poppins"/>
              </a:rPr>
              <a:t>karşıya</a:t>
            </a:r>
            <a:r>
              <a:rPr lang="en-US" sz="1000" u="none" strike="noStrike" dirty="0">
                <a:effectLst/>
                <a:latin typeface="Georgia"/>
                <a:cs typeface="Poppins"/>
              </a:rPr>
              <a:t> </a:t>
            </a:r>
            <a:r>
              <a:rPr lang="en-US" sz="1000" u="none" strike="noStrike" dirty="0" err="1">
                <a:effectLst/>
                <a:latin typeface="Georgia"/>
                <a:cs typeface="Poppins"/>
              </a:rPr>
              <a:t>kaldıkları</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özellikle</a:t>
            </a:r>
            <a:r>
              <a:rPr lang="en-US" sz="1000" u="none" strike="noStrike" dirty="0">
                <a:effectLst/>
                <a:latin typeface="Georgia"/>
                <a:cs typeface="Poppins"/>
              </a:rPr>
              <a:t> </a:t>
            </a:r>
            <a:r>
              <a:rPr lang="en-US" sz="1000" u="none" strike="noStrike" dirty="0" err="1">
                <a:effectLst/>
                <a:latin typeface="Georgia"/>
                <a:cs typeface="Poppins"/>
              </a:rPr>
              <a:t>önemli</a:t>
            </a:r>
            <a:r>
              <a:rPr lang="en-US" sz="1000" u="none" strike="noStrike" dirty="0">
                <a:effectLst/>
                <a:latin typeface="Georgia"/>
                <a:cs typeface="Poppins"/>
              </a:rPr>
              <a:t> </a:t>
            </a:r>
            <a:r>
              <a:rPr lang="en-US" sz="1000" u="none" strike="noStrike" dirty="0" err="1">
                <a:effectLst/>
                <a:latin typeface="Georgia"/>
                <a:cs typeface="Poppins"/>
              </a:rPr>
              <a:t>olabilir</a:t>
            </a:r>
            <a:r>
              <a:rPr lang="en-US" sz="1000" u="none" strike="noStrike" dirty="0">
                <a:effectLst/>
                <a:latin typeface="Georgia"/>
                <a:cs typeface="Poppins"/>
              </a:rPr>
              <a:t>; </a:t>
            </a:r>
            <a:r>
              <a:rPr lang="en-US" sz="1000" u="none" strike="noStrike" dirty="0" err="1">
                <a:effectLst/>
                <a:latin typeface="Georgia"/>
                <a:cs typeface="Poppins"/>
              </a:rPr>
              <a:t>bazen</a:t>
            </a:r>
            <a:r>
              <a:rPr lang="en-US" sz="1000" u="none" strike="noStrike" dirty="0">
                <a:effectLst/>
                <a:latin typeface="Georgia"/>
                <a:cs typeface="Poppins"/>
              </a:rPr>
              <a:t> </a:t>
            </a:r>
            <a:r>
              <a:rPr lang="en-US" sz="1000" u="none" strike="noStrike" dirty="0" err="1">
                <a:effectLst/>
                <a:latin typeface="Georgia"/>
                <a:cs typeface="Poppins"/>
              </a:rPr>
              <a:t>performanslarını</a:t>
            </a:r>
            <a:r>
              <a:rPr lang="en-US" sz="1000" u="none" strike="noStrike" dirty="0">
                <a:effectLst/>
                <a:latin typeface="Georgia"/>
                <a:cs typeface="Poppins"/>
              </a:rPr>
              <a:t> </a:t>
            </a:r>
            <a:r>
              <a:rPr lang="en-US" sz="1000" u="none" strike="noStrike" dirty="0" err="1">
                <a:effectLst/>
                <a:latin typeface="Georgia"/>
                <a:cs typeface="Poppins"/>
              </a:rPr>
              <a:t>yeterince</a:t>
            </a:r>
            <a:r>
              <a:rPr lang="en-US" sz="1000" u="none" strike="noStrike" dirty="0">
                <a:effectLst/>
                <a:latin typeface="Georgia"/>
                <a:cs typeface="Poppins"/>
              </a:rPr>
              <a:t> </a:t>
            </a:r>
            <a:r>
              <a:rPr lang="en-US" sz="1000" u="none" strike="noStrike" dirty="0" err="1">
                <a:effectLst/>
                <a:latin typeface="Georgia"/>
                <a:cs typeface="Poppins"/>
              </a:rPr>
              <a:t>ölçmek</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gerekli</a:t>
            </a:r>
            <a:r>
              <a:rPr lang="en-US" sz="1000" u="none" strike="noStrike" dirty="0">
                <a:effectLst/>
                <a:latin typeface="Georgia"/>
                <a:cs typeface="Poppins"/>
              </a:rPr>
              <a:t> </a:t>
            </a:r>
            <a:r>
              <a:rPr lang="en-US" sz="1000" u="none" strike="noStrike" dirty="0" err="1">
                <a:effectLst/>
                <a:latin typeface="Georgia"/>
                <a:cs typeface="Poppins"/>
              </a:rPr>
              <a:t>araçlara</a:t>
            </a:r>
            <a:r>
              <a:rPr lang="en-US" sz="1000" u="none" strike="noStrike" dirty="0">
                <a:effectLst/>
                <a:latin typeface="Georgia"/>
                <a:cs typeface="Poppins"/>
              </a:rPr>
              <a:t> </a:t>
            </a:r>
            <a:r>
              <a:rPr lang="en-US" sz="1000" u="none" strike="noStrike" dirty="0" err="1">
                <a:effectLst/>
                <a:latin typeface="Georgia"/>
                <a:cs typeface="Poppins"/>
              </a:rPr>
              <a:t>veya</a:t>
            </a:r>
            <a:r>
              <a:rPr lang="en-US" sz="1000" u="none" strike="noStrike" dirty="0">
                <a:effectLst/>
                <a:latin typeface="Georgia"/>
                <a:cs typeface="Poppins"/>
              </a:rPr>
              <a:t> </a:t>
            </a:r>
            <a:r>
              <a:rPr lang="en-US" sz="1000" u="none" strike="noStrike" dirty="0" err="1">
                <a:effectLst/>
                <a:latin typeface="Georgia"/>
                <a:cs typeface="Poppins"/>
              </a:rPr>
              <a:t>veri</a:t>
            </a:r>
            <a:r>
              <a:rPr lang="en-US" sz="1000" u="none" strike="noStrike" dirty="0">
                <a:effectLst/>
                <a:latin typeface="Georgia"/>
                <a:cs typeface="Poppins"/>
              </a:rPr>
              <a:t> </a:t>
            </a:r>
            <a:r>
              <a:rPr lang="en-US" sz="1000" u="none" strike="noStrike" dirty="0" err="1">
                <a:effectLst/>
                <a:latin typeface="Georgia"/>
                <a:cs typeface="Poppins"/>
              </a:rPr>
              <a:t>bütünlüğüne</a:t>
            </a:r>
            <a:r>
              <a:rPr lang="en-US" sz="1000" u="none" strike="noStrike" dirty="0">
                <a:effectLst/>
                <a:latin typeface="Georgia"/>
                <a:cs typeface="Poppins"/>
              </a:rPr>
              <a:t> </a:t>
            </a:r>
            <a:r>
              <a:rPr lang="en-US" sz="1000" u="none" strike="noStrike" dirty="0" err="1">
                <a:effectLst/>
                <a:latin typeface="Georgia"/>
                <a:cs typeface="Poppins"/>
              </a:rPr>
              <a:t>sahip</a:t>
            </a:r>
            <a:r>
              <a:rPr lang="en-US" sz="1000" u="none" strike="noStrike" dirty="0">
                <a:effectLst/>
                <a:latin typeface="Georgia"/>
                <a:cs typeface="Poppins"/>
              </a:rPr>
              <a:t> </a:t>
            </a:r>
            <a:r>
              <a:rPr lang="en-US" sz="1000" u="none" strike="noStrike" dirty="0" err="1">
                <a:effectLst/>
                <a:latin typeface="Georgia"/>
                <a:cs typeface="Poppins"/>
              </a:rPr>
              <a:t>olmayabilirler</a:t>
            </a:r>
            <a:r>
              <a:rPr lang="en-US" sz="1000" u="none" strike="noStrike" dirty="0">
                <a:effectLst/>
                <a:latin typeface="Georgia"/>
                <a:cs typeface="Poppins"/>
              </a:rPr>
              <a:t>.</a:t>
            </a:r>
          </a:p>
          <a:p>
            <a:pPr marL="7620">
              <a:lnSpc>
                <a:spcPct val="120000"/>
              </a:lnSpc>
              <a:spcAft>
                <a:spcPts val="800"/>
              </a:spcAft>
            </a:pPr>
            <a:endParaRPr lang="en-US" sz="1000" u="none" strike="noStrike" dirty="0">
              <a:effectLst/>
              <a:latin typeface="Georgia"/>
              <a:cs typeface="Poppins"/>
            </a:endParaRPr>
          </a:p>
        </p:txBody>
      </p:sp>
      <p:pic>
        <p:nvPicPr>
          <p:cNvPr id="5" name="Picture 4" descr="A blue and black logo&#10;&#10;Description automatically generated">
            <a:extLst>
              <a:ext uri="{FF2B5EF4-FFF2-40B4-BE49-F238E27FC236}">
                <a16:creationId xmlns:a16="http://schemas.microsoft.com/office/drawing/2014/main" id="{A75BA86D-666D-E3F4-BBA3-02A39991AC27}"/>
              </a:ext>
            </a:extLst>
          </p:cNvPr>
          <p:cNvPicPr>
            <a:picLocks noChangeAspect="1"/>
          </p:cNvPicPr>
          <p:nvPr/>
        </p:nvPicPr>
        <p:blipFill>
          <a:blip r:embed="rId3"/>
          <a:stretch>
            <a:fillRect/>
          </a:stretch>
        </p:blipFill>
        <p:spPr>
          <a:xfrm>
            <a:off x="6495276" y="332839"/>
            <a:ext cx="897530" cy="256235"/>
          </a:xfrm>
          <a:prstGeom prst="rect">
            <a:avLst/>
          </a:prstGeom>
        </p:spPr>
      </p:pic>
      <p:grpSp>
        <p:nvGrpSpPr>
          <p:cNvPr id="46" name="Group 45">
            <a:extLst>
              <a:ext uri="{FF2B5EF4-FFF2-40B4-BE49-F238E27FC236}">
                <a16:creationId xmlns:a16="http://schemas.microsoft.com/office/drawing/2014/main" id="{2989897B-0BCC-0053-0072-3B6C46959983}"/>
              </a:ext>
            </a:extLst>
          </p:cNvPr>
          <p:cNvGrpSpPr/>
          <p:nvPr/>
        </p:nvGrpSpPr>
        <p:grpSpPr>
          <a:xfrm>
            <a:off x="495300" y="918320"/>
            <a:ext cx="726077" cy="726076"/>
            <a:chOff x="2671529" y="8871433"/>
            <a:chExt cx="920268" cy="920269"/>
          </a:xfrm>
          <a:solidFill>
            <a:schemeClr val="accent1"/>
          </a:solidFill>
        </p:grpSpPr>
        <p:sp>
          <p:nvSpPr>
            <p:cNvPr id="47" name="Rectangle 46">
              <a:extLst>
                <a:ext uri="{FF2B5EF4-FFF2-40B4-BE49-F238E27FC236}">
                  <a16:creationId xmlns:a16="http://schemas.microsoft.com/office/drawing/2014/main" id="{67C91824-6090-E664-0E3A-C74D9C1FFC4C}"/>
                </a:ext>
              </a:extLst>
            </p:cNvPr>
            <p:cNvSpPr/>
            <p:nvPr/>
          </p:nvSpPr>
          <p:spPr>
            <a:xfrm>
              <a:off x="2671529" y="8871433"/>
              <a:ext cx="920268" cy="920269"/>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49" name="TextBox 48">
              <a:extLst>
                <a:ext uri="{FF2B5EF4-FFF2-40B4-BE49-F238E27FC236}">
                  <a16:creationId xmlns:a16="http://schemas.microsoft.com/office/drawing/2014/main" id="{76E8B382-E8F5-7131-8A5A-51D63E80CA6F}"/>
                </a:ext>
              </a:extLst>
            </p:cNvPr>
            <p:cNvSpPr txBox="1"/>
            <p:nvPr/>
          </p:nvSpPr>
          <p:spPr>
            <a:xfrm>
              <a:off x="2748210" y="8877219"/>
              <a:ext cx="538729" cy="321827"/>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rgbClr val="FFFFFF"/>
                  </a:solidFill>
                  <a:latin typeface="Poppins Light" pitchFamily="2" charset="77"/>
                  <a:cs typeface="Poppins Light" pitchFamily="2" charset="77"/>
                </a:rPr>
                <a:t>0</a:t>
              </a:r>
              <a:r>
                <a:rPr kumimoji="0" lang="en-US" sz="1050" b="0" i="0" u="none" strike="noStrike" kern="1200" cap="none" spc="0" normalizeH="0" baseline="0" noProof="0" dirty="0">
                  <a:ln>
                    <a:noFill/>
                  </a:ln>
                  <a:solidFill>
                    <a:srgbClr val="FFFFFF"/>
                  </a:solidFill>
                  <a:effectLst/>
                  <a:uLnTx/>
                  <a:uFillTx/>
                  <a:latin typeface="Poppins Light" pitchFamily="2" charset="77"/>
                  <a:ea typeface="+mn-ea"/>
                  <a:cs typeface="Poppins Light" pitchFamily="2" charset="77"/>
                </a:rPr>
                <a:t>.8</a:t>
              </a:r>
              <a:r>
                <a:rPr kumimoji="0" lang="en-US" sz="1050" b="0" i="0" u="none" strike="noStrike" kern="1200" cap="none" spc="0" normalizeH="0" baseline="30000" noProof="0" dirty="0">
                  <a:ln>
                    <a:noFill/>
                  </a:ln>
                  <a:solidFill>
                    <a:srgbClr val="FFFFFF"/>
                  </a:solidFill>
                  <a:effectLst/>
                  <a:uLnTx/>
                  <a:uFillTx/>
                  <a:latin typeface="Poppins Light" pitchFamily="2" charset="77"/>
                  <a:ea typeface="+mn-ea"/>
                  <a:cs typeface="Poppins Light" pitchFamily="2" charset="77"/>
                </a:rPr>
                <a:t>%</a:t>
              </a:r>
            </a:p>
          </p:txBody>
        </p:sp>
        <p:sp>
          <p:nvSpPr>
            <p:cNvPr id="50" name="TextBox 49">
              <a:extLst>
                <a:ext uri="{FF2B5EF4-FFF2-40B4-BE49-F238E27FC236}">
                  <a16:creationId xmlns:a16="http://schemas.microsoft.com/office/drawing/2014/main" id="{338B863F-CEF5-6B19-4547-5CFFE99329CC}"/>
                </a:ext>
              </a:extLst>
            </p:cNvPr>
            <p:cNvSpPr txBox="1"/>
            <p:nvPr/>
          </p:nvSpPr>
          <p:spPr>
            <a:xfrm>
              <a:off x="2737059" y="9080141"/>
              <a:ext cx="780308" cy="585140"/>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FFFFFF"/>
                  </a:solidFill>
                  <a:latin typeface="Poppins Light" pitchFamily="2" charset="77"/>
                  <a:cs typeface="Poppins Light" pitchFamily="2" charset="77"/>
                </a:rPr>
                <a:t>Rt</a:t>
              </a:r>
              <a:endParaRPr kumimoji="0" lang="en-US" sz="2400" b="0" i="0" u="none" strike="noStrike" kern="1200" cap="none" spc="0" normalizeH="0" baseline="30000" noProof="0" dirty="0">
                <a:ln>
                  <a:noFill/>
                </a:ln>
                <a:solidFill>
                  <a:srgbClr val="FFFFFF"/>
                </a:solidFill>
                <a:effectLst/>
                <a:uLnTx/>
                <a:uFillTx/>
                <a:latin typeface="Poppins Light" pitchFamily="2" charset="77"/>
                <a:ea typeface="+mn-ea"/>
                <a:cs typeface="Poppins Light" pitchFamily="2" charset="77"/>
              </a:endParaRPr>
            </a:p>
          </p:txBody>
        </p:sp>
        <p:sp>
          <p:nvSpPr>
            <p:cNvPr id="51" name="TextBox 50">
              <a:extLst>
                <a:ext uri="{FF2B5EF4-FFF2-40B4-BE49-F238E27FC236}">
                  <a16:creationId xmlns:a16="http://schemas.microsoft.com/office/drawing/2014/main" id="{1AB97D70-382E-52CB-C09E-DCE20E701243}"/>
                </a:ext>
              </a:extLst>
            </p:cNvPr>
            <p:cNvSpPr txBox="1"/>
            <p:nvPr/>
          </p:nvSpPr>
          <p:spPr>
            <a:xfrm>
              <a:off x="2761400" y="9531089"/>
              <a:ext cx="830397" cy="234056"/>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err="1">
                  <a:ln>
                    <a:noFill/>
                  </a:ln>
                  <a:solidFill>
                    <a:srgbClr val="FFFFFF"/>
                  </a:solidFill>
                  <a:effectLst/>
                  <a:uLnTx/>
                  <a:uFillTx/>
                  <a:latin typeface="Poppins" pitchFamily="2" charset="77"/>
                  <a:cs typeface="Poppins" pitchFamily="2" charset="77"/>
                </a:rPr>
                <a:t>Perakendeciler</a:t>
              </a:r>
              <a:endParaRPr kumimoji="0" lang="en-US" sz="600" u="none" strike="noStrike" kern="1200" cap="none" spc="0" normalizeH="0" baseline="30000" noProof="0" dirty="0">
                <a:ln>
                  <a:noFill/>
                </a:ln>
                <a:solidFill>
                  <a:srgbClr val="FFFFFF"/>
                </a:solidFill>
                <a:effectLst/>
                <a:uLnTx/>
                <a:uFillTx/>
                <a:latin typeface="Poppins" pitchFamily="2" charset="77"/>
                <a:cs typeface="Poppins" pitchFamily="2" charset="77"/>
              </a:endParaRPr>
            </a:p>
          </p:txBody>
        </p:sp>
      </p:grpSp>
      <p:cxnSp>
        <p:nvCxnSpPr>
          <p:cNvPr id="2" name="Straight Connector 1">
            <a:extLst>
              <a:ext uri="{FF2B5EF4-FFF2-40B4-BE49-F238E27FC236}">
                <a16:creationId xmlns:a16="http://schemas.microsoft.com/office/drawing/2014/main" id="{E13CB194-1604-6A3A-E499-F6504520C4DE}"/>
              </a:ext>
            </a:extLst>
          </p:cNvPr>
          <p:cNvCxnSpPr>
            <a:cxnSpLocks/>
          </p:cNvCxnSpPr>
          <p:nvPr/>
        </p:nvCxnSpPr>
        <p:spPr>
          <a:xfrm>
            <a:off x="0" y="490497"/>
            <a:ext cx="557380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406C067D-496B-E82C-3C00-C8D3F3BF0CCF}"/>
              </a:ext>
            </a:extLst>
          </p:cNvPr>
          <p:cNvSpPr txBox="1">
            <a:spLocks/>
          </p:cNvSpPr>
          <p:nvPr/>
        </p:nvSpPr>
        <p:spPr>
          <a:xfrm>
            <a:off x="495300" y="241591"/>
            <a:ext cx="5091953"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PERAKENDECİLER</a:t>
            </a:r>
            <a:endParaRPr lang="en-US" sz="600" b="1" spc="40" dirty="0">
              <a:solidFill>
                <a:schemeClr val="accent6"/>
              </a:solidFill>
              <a:latin typeface="Poppins" pitchFamily="2" charset="77"/>
              <a:cs typeface="Poppins" pitchFamily="2" charset="77"/>
            </a:endParaRPr>
          </a:p>
        </p:txBody>
      </p:sp>
      <p:sp>
        <p:nvSpPr>
          <p:cNvPr id="45" name="Oval 44">
            <a:extLst>
              <a:ext uri="{FF2B5EF4-FFF2-40B4-BE49-F238E27FC236}">
                <a16:creationId xmlns:a16="http://schemas.microsoft.com/office/drawing/2014/main" id="{1FB7A182-D284-0B0F-9908-09BAE8249BB3}"/>
              </a:ext>
            </a:extLst>
          </p:cNvPr>
          <p:cNvSpPr/>
          <p:nvPr/>
        </p:nvSpPr>
        <p:spPr>
          <a:xfrm>
            <a:off x="4394202" y="786408"/>
            <a:ext cx="57510" cy="57510"/>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 name="Group 55">
            <a:extLst>
              <a:ext uri="{FF2B5EF4-FFF2-40B4-BE49-F238E27FC236}">
                <a16:creationId xmlns:a16="http://schemas.microsoft.com/office/drawing/2014/main" id="{B5454801-DD2C-13F2-C6FF-CCFDDDEFC54C}"/>
              </a:ext>
            </a:extLst>
          </p:cNvPr>
          <p:cNvGrpSpPr/>
          <p:nvPr/>
        </p:nvGrpSpPr>
        <p:grpSpPr>
          <a:xfrm>
            <a:off x="493691" y="761008"/>
            <a:ext cx="7278723" cy="2041885"/>
            <a:chOff x="493691" y="761008"/>
            <a:chExt cx="7278723" cy="2041885"/>
          </a:xfrm>
        </p:grpSpPr>
        <p:sp>
          <p:nvSpPr>
            <p:cNvPr id="48" name="Oval 47">
              <a:extLst>
                <a:ext uri="{FF2B5EF4-FFF2-40B4-BE49-F238E27FC236}">
                  <a16:creationId xmlns:a16="http://schemas.microsoft.com/office/drawing/2014/main" id="{745A2072-770C-6738-20AD-D7271239A3AA}"/>
                </a:ext>
              </a:extLst>
            </p:cNvPr>
            <p:cNvSpPr/>
            <p:nvPr/>
          </p:nvSpPr>
          <p:spPr>
            <a:xfrm>
              <a:off x="3927477" y="2364383"/>
              <a:ext cx="57510" cy="57510"/>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E8C25D4D-4CE5-D023-0700-9584384F0722}"/>
                </a:ext>
              </a:extLst>
            </p:cNvPr>
            <p:cNvSpPr/>
            <p:nvPr/>
          </p:nvSpPr>
          <p:spPr>
            <a:xfrm>
              <a:off x="6432552" y="2723158"/>
              <a:ext cx="57510" cy="5751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88D5D851-E521-607A-9D9A-C6044CF28ED0}"/>
                </a:ext>
              </a:extLst>
            </p:cNvPr>
            <p:cNvSpPr/>
            <p:nvPr/>
          </p:nvSpPr>
          <p:spPr>
            <a:xfrm>
              <a:off x="2319316" y="2745383"/>
              <a:ext cx="57510" cy="57510"/>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29E081D2-1555-C000-B740-E8E359258515}"/>
                </a:ext>
              </a:extLst>
            </p:cNvPr>
            <p:cNvSpPr/>
            <p:nvPr/>
          </p:nvSpPr>
          <p:spPr>
            <a:xfrm>
              <a:off x="493691" y="1945283"/>
              <a:ext cx="57510" cy="57510"/>
            </a:xfrm>
            <a:prstGeom prst="ellipse">
              <a:avLst/>
            </a:prstGeom>
            <a:solidFill>
              <a:schemeClr val="accent1">
                <a:alpha val="27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C1904F7D-E345-0C26-A3BB-6FC1E7532C0A}"/>
                </a:ext>
              </a:extLst>
            </p:cNvPr>
            <p:cNvGrpSpPr/>
            <p:nvPr/>
          </p:nvGrpSpPr>
          <p:grpSpPr>
            <a:xfrm>
              <a:off x="555707" y="761008"/>
              <a:ext cx="7216707" cy="2011789"/>
              <a:chOff x="555707" y="761008"/>
              <a:chExt cx="7216707" cy="2011789"/>
            </a:xfrm>
          </p:grpSpPr>
          <p:sp>
            <p:nvSpPr>
              <p:cNvPr id="40" name="Text Placeholder 1">
                <a:extLst>
                  <a:ext uri="{FF2B5EF4-FFF2-40B4-BE49-F238E27FC236}">
                    <a16:creationId xmlns:a16="http://schemas.microsoft.com/office/drawing/2014/main" id="{2FEE9265-8922-F034-FAE0-93F0D5C9309E}"/>
                  </a:ext>
                </a:extLst>
              </p:cNvPr>
              <p:cNvSpPr txBox="1">
                <a:spLocks/>
              </p:cNvSpPr>
              <p:nvPr/>
            </p:nvSpPr>
            <p:spPr>
              <a:xfrm>
                <a:off x="1849648" y="1507387"/>
                <a:ext cx="574375" cy="14816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gn="ctr">
                  <a:lnSpc>
                    <a:spcPct val="110000"/>
                  </a:lnSpc>
                  <a:spcAft>
                    <a:spcPts val="800"/>
                  </a:spcAft>
                </a:pPr>
                <a:r>
                  <a:rPr lang="en-US" sz="900" u="none" strike="noStrike" dirty="0" err="1">
                    <a:solidFill>
                      <a:schemeClr val="accent1"/>
                    </a:solidFill>
                    <a:effectLst/>
                    <a:latin typeface="Poppins" pitchFamily="2" charset="77"/>
                  </a:rPr>
                  <a:t>Pazar</a:t>
                </a:r>
                <a:endParaRPr lang="en-US" sz="900" dirty="0">
                  <a:solidFill>
                    <a:schemeClr val="accent1"/>
                  </a:solidFill>
                  <a:latin typeface="Poppins Light" pitchFamily="2" charset="77"/>
                  <a:cs typeface="Poppins Light" pitchFamily="2" charset="77"/>
                </a:endParaRPr>
              </a:p>
            </p:txBody>
          </p:sp>
          <p:sp>
            <p:nvSpPr>
              <p:cNvPr id="41" name="Text Placeholder 1">
                <a:extLst>
                  <a:ext uri="{FF2B5EF4-FFF2-40B4-BE49-F238E27FC236}">
                    <a16:creationId xmlns:a16="http://schemas.microsoft.com/office/drawing/2014/main" id="{0335C521-4A06-F78D-EC44-A881C9A72D97}"/>
                  </a:ext>
                </a:extLst>
              </p:cNvPr>
              <p:cNvSpPr txBox="1">
                <a:spLocks/>
              </p:cNvSpPr>
              <p:nvPr/>
            </p:nvSpPr>
            <p:spPr>
              <a:xfrm>
                <a:off x="4546123" y="1524639"/>
                <a:ext cx="574375" cy="14816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gn="ctr">
                  <a:lnSpc>
                    <a:spcPct val="110000"/>
                  </a:lnSpc>
                  <a:spcAft>
                    <a:spcPts val="800"/>
                  </a:spcAft>
                </a:pPr>
                <a:r>
                  <a:rPr lang="en-US" sz="900" u="none" strike="noStrike" dirty="0" err="1">
                    <a:solidFill>
                      <a:schemeClr val="accent1"/>
                    </a:solidFill>
                    <a:effectLst/>
                    <a:latin typeface="Poppins" pitchFamily="2" charset="77"/>
                  </a:rPr>
                  <a:t>Kitle</a:t>
                </a:r>
                <a:endParaRPr lang="en-US" sz="900" dirty="0">
                  <a:solidFill>
                    <a:schemeClr val="accent1"/>
                  </a:solidFill>
                  <a:latin typeface="Poppins" pitchFamily="2" charset="77"/>
                </a:endParaRPr>
              </a:p>
            </p:txBody>
          </p:sp>
          <p:sp>
            <p:nvSpPr>
              <p:cNvPr id="42" name="Text Placeholder 1">
                <a:extLst>
                  <a:ext uri="{FF2B5EF4-FFF2-40B4-BE49-F238E27FC236}">
                    <a16:creationId xmlns:a16="http://schemas.microsoft.com/office/drawing/2014/main" id="{8B19C680-B681-54FE-48CA-5EF3BA25E2EC}"/>
                  </a:ext>
                </a:extLst>
              </p:cNvPr>
              <p:cNvSpPr txBox="1">
                <a:spLocks/>
              </p:cNvSpPr>
              <p:nvPr/>
            </p:nvSpPr>
            <p:spPr>
              <a:xfrm>
                <a:off x="5901905" y="1507387"/>
                <a:ext cx="574375" cy="14816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gn="ctr">
                  <a:lnSpc>
                    <a:spcPct val="110000"/>
                  </a:lnSpc>
                  <a:spcAft>
                    <a:spcPts val="800"/>
                  </a:spcAft>
                </a:pPr>
                <a:r>
                  <a:rPr lang="en-US" sz="900" u="none" strike="noStrike" dirty="0" err="1">
                    <a:solidFill>
                      <a:schemeClr val="accent1"/>
                    </a:solidFill>
                    <a:effectLst/>
                    <a:latin typeface="Poppins" pitchFamily="2" charset="77"/>
                  </a:rPr>
                  <a:t>İlaç</a:t>
                </a:r>
                <a:endParaRPr lang="en-US" sz="900" dirty="0">
                  <a:solidFill>
                    <a:schemeClr val="accent1"/>
                  </a:solidFill>
                  <a:latin typeface="Poppins" pitchFamily="2" charset="77"/>
                </a:endParaRPr>
              </a:p>
            </p:txBody>
          </p:sp>
          <p:sp>
            <p:nvSpPr>
              <p:cNvPr id="43" name="Text Placeholder 1">
                <a:extLst>
                  <a:ext uri="{FF2B5EF4-FFF2-40B4-BE49-F238E27FC236}">
                    <a16:creationId xmlns:a16="http://schemas.microsoft.com/office/drawing/2014/main" id="{ED870340-59FE-0886-FBAD-581576A2AE10}"/>
                  </a:ext>
                </a:extLst>
              </p:cNvPr>
              <p:cNvSpPr txBox="1">
                <a:spLocks/>
              </p:cNvSpPr>
              <p:nvPr/>
            </p:nvSpPr>
            <p:spPr>
              <a:xfrm>
                <a:off x="4451712" y="2257990"/>
                <a:ext cx="810882" cy="32780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gn="ctr">
                  <a:lnSpc>
                    <a:spcPct val="100000"/>
                  </a:lnSpc>
                  <a:spcAft>
                    <a:spcPts val="800"/>
                  </a:spcAft>
                </a:pPr>
                <a:r>
                  <a:rPr lang="en-US" sz="900" dirty="0" err="1">
                    <a:solidFill>
                      <a:schemeClr val="accent1"/>
                    </a:solidFill>
                    <a:latin typeface="Poppins" pitchFamily="2" charset="77"/>
                  </a:rPr>
                  <a:t>Hızlı</a:t>
                </a:r>
                <a:r>
                  <a:rPr lang="en-US" sz="900" dirty="0">
                    <a:solidFill>
                      <a:schemeClr val="accent1"/>
                    </a:solidFill>
                    <a:latin typeface="Poppins" pitchFamily="2" charset="77"/>
                  </a:rPr>
                  <a:t> Ticaret</a:t>
                </a:r>
              </a:p>
            </p:txBody>
          </p:sp>
          <p:sp>
            <p:nvSpPr>
              <p:cNvPr id="44" name="Text Placeholder 1">
                <a:extLst>
                  <a:ext uri="{FF2B5EF4-FFF2-40B4-BE49-F238E27FC236}">
                    <a16:creationId xmlns:a16="http://schemas.microsoft.com/office/drawing/2014/main" id="{050AEF43-FBD8-90F0-4471-51550AAFF12E}"/>
                  </a:ext>
                </a:extLst>
              </p:cNvPr>
              <p:cNvSpPr txBox="1">
                <a:spLocks/>
              </p:cNvSpPr>
              <p:nvPr/>
            </p:nvSpPr>
            <p:spPr>
              <a:xfrm>
                <a:off x="2326259" y="1827359"/>
                <a:ext cx="969035" cy="32780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gn="ctr">
                  <a:lnSpc>
                    <a:spcPct val="100000"/>
                  </a:lnSpc>
                  <a:spcAft>
                    <a:spcPts val="800"/>
                  </a:spcAft>
                </a:pPr>
                <a:r>
                  <a:rPr lang="en-US" sz="850" dirty="0">
                    <a:solidFill>
                      <a:schemeClr val="accent1"/>
                    </a:solidFill>
                    <a:latin typeface="Poppins"/>
                    <a:cs typeface="Poppins"/>
                  </a:rPr>
                  <a:t>Pure-play </a:t>
                </a:r>
                <a:br>
                  <a:rPr lang="en-US" sz="850" dirty="0">
                    <a:latin typeface="Poppins" pitchFamily="2" charset="77"/>
                  </a:rPr>
                </a:br>
                <a:r>
                  <a:rPr lang="en-US" sz="850" dirty="0">
                    <a:solidFill>
                      <a:schemeClr val="accent1"/>
                    </a:solidFill>
                    <a:latin typeface="Poppins"/>
                    <a:cs typeface="Poppins"/>
                  </a:rPr>
                  <a:t>e- </a:t>
                </a:r>
                <a:r>
                  <a:rPr lang="en-US" sz="850" dirty="0" err="1">
                    <a:solidFill>
                      <a:schemeClr val="accent1"/>
                    </a:solidFill>
                    <a:latin typeface="Poppins"/>
                    <a:cs typeface="Poppins"/>
                  </a:rPr>
                  <a:t>ticaret</a:t>
                </a:r>
                <a:endParaRPr lang="en-US" sz="850" dirty="0">
                  <a:solidFill>
                    <a:schemeClr val="accent1"/>
                  </a:solidFill>
                  <a:latin typeface="Poppins"/>
                  <a:cs typeface="Poppins"/>
                </a:endParaRPr>
              </a:p>
            </p:txBody>
          </p:sp>
          <p:grpSp>
            <p:nvGrpSpPr>
              <p:cNvPr id="33" name="Group 32">
                <a:extLst>
                  <a:ext uri="{FF2B5EF4-FFF2-40B4-BE49-F238E27FC236}">
                    <a16:creationId xmlns:a16="http://schemas.microsoft.com/office/drawing/2014/main" id="{44103F9A-F454-59D0-2CC9-4AF0646BA53F}"/>
                  </a:ext>
                </a:extLst>
              </p:cNvPr>
              <p:cNvGrpSpPr/>
              <p:nvPr/>
            </p:nvGrpSpPr>
            <p:grpSpPr>
              <a:xfrm>
                <a:off x="555707" y="761008"/>
                <a:ext cx="7216707" cy="2011789"/>
                <a:chOff x="555707" y="761008"/>
                <a:chExt cx="7216707" cy="2011789"/>
              </a:xfrm>
            </p:grpSpPr>
            <p:grpSp>
              <p:nvGrpSpPr>
                <p:cNvPr id="71" name="Group 70">
                  <a:extLst>
                    <a:ext uri="{FF2B5EF4-FFF2-40B4-BE49-F238E27FC236}">
                      <a16:creationId xmlns:a16="http://schemas.microsoft.com/office/drawing/2014/main" id="{566CA21C-DACF-20CD-B3CD-778CCB8CDD98}"/>
                    </a:ext>
                  </a:extLst>
                </p:cNvPr>
                <p:cNvGrpSpPr/>
                <p:nvPr/>
              </p:nvGrpSpPr>
              <p:grpSpPr>
                <a:xfrm>
                  <a:off x="555707" y="811360"/>
                  <a:ext cx="7216707" cy="1961437"/>
                  <a:chOff x="10186590" y="3871002"/>
                  <a:chExt cx="11503373" cy="3126497"/>
                </a:xfrm>
              </p:grpSpPr>
              <p:sp>
                <p:nvSpPr>
                  <p:cNvPr id="75" name="Freeform 74">
                    <a:extLst>
                      <a:ext uri="{FF2B5EF4-FFF2-40B4-BE49-F238E27FC236}">
                        <a16:creationId xmlns:a16="http://schemas.microsoft.com/office/drawing/2014/main" id="{AEA5C989-54FC-927E-C8C0-E8EC27FE7F31}"/>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A3DE9FB8-0BB3-5FB4-CF58-6FA989833F37}"/>
                      </a:ext>
                    </a:extLst>
                  </p:cNvPr>
                  <p:cNvSpPr/>
                  <p:nvPr/>
                </p:nvSpPr>
                <p:spPr>
                  <a:xfrm>
                    <a:off x="10905962"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A354083-4DD0-649E-D7FE-7168E27EEE9D}"/>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F98DCB7C-7E7D-B071-88A9-7FF0CB0F4AAB}"/>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29730615-A3C0-EE14-4DCF-510217FE6F87}"/>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60414B1B-D86F-6426-7C82-C285DA1895D0}"/>
                      </a:ext>
                    </a:extLst>
                  </p:cNvPr>
                  <p:cNvSpPr/>
                  <p:nvPr/>
                </p:nvSpPr>
                <p:spPr>
                  <a:xfrm>
                    <a:off x="15227553"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AE4F8E9A-2123-9987-5368-92AEF4B1960D}"/>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bevel/>
                  </a:ln>
                </p:spPr>
                <p:txBody>
                  <a:bodyPr rtlCol="0" anchor="ctr"/>
                  <a:lstStyle/>
                  <a:p>
                    <a:endParaRPr lang="en-US" dirty="0"/>
                  </a:p>
                </p:txBody>
              </p:sp>
              <p:sp>
                <p:nvSpPr>
                  <p:cNvPr id="83" name="Freeform 82">
                    <a:extLst>
                      <a:ext uri="{FF2B5EF4-FFF2-40B4-BE49-F238E27FC236}">
                        <a16:creationId xmlns:a16="http://schemas.microsoft.com/office/drawing/2014/main" id="{262E9F1E-F39C-9910-EAA9-FC93344D0E0C}"/>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501281AB-2BC9-4A42-A014-ADC774E11427}"/>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C1DB0CCB-06EB-B3C5-C948-75102B543FE6}"/>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7155DACF-EC6F-CA24-A088-2CF86AA3602B}"/>
                      </a:ext>
                    </a:extLst>
                  </p:cNvPr>
                  <p:cNvSpPr/>
                  <p:nvPr/>
                </p:nvSpPr>
                <p:spPr>
                  <a:xfrm>
                    <a:off x="13064079"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0A0590F7-E53F-8DEE-D927-63F14314F3C9}"/>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9D28631C-9961-6194-3D06-C7A1F60A8574}"/>
                      </a:ext>
                    </a:extLst>
                  </p:cNvPr>
                  <p:cNvSpPr/>
                  <p:nvPr/>
                </p:nvSpPr>
                <p:spPr>
                  <a:xfrm>
                    <a:off x="134237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56D32DC4-FF65-6E9D-35DC-8D230814DA3B}"/>
                      </a:ext>
                    </a:extLst>
                  </p:cNvPr>
                  <p:cNvSpPr/>
                  <p:nvPr/>
                </p:nvSpPr>
                <p:spPr>
                  <a:xfrm>
                    <a:off x="14143137"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24181287-DC90-7F41-C7FC-77FCA5ECB9E3}"/>
                      </a:ext>
                    </a:extLst>
                  </p:cNvPr>
                  <p:cNvSpPr/>
                  <p:nvPr/>
                </p:nvSpPr>
                <p:spPr>
                  <a:xfrm>
                    <a:off x="14143137"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0077482E-BA1E-880E-9E65-83F432B1EA46}"/>
                      </a:ext>
                    </a:extLst>
                  </p:cNvPr>
                  <p:cNvSpPr/>
                  <p:nvPr/>
                </p:nvSpPr>
                <p:spPr>
                  <a:xfrm>
                    <a:off x="141431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2F59C739-AFD7-5519-630E-81723C1E487E}"/>
                      </a:ext>
                    </a:extLst>
                  </p:cNvPr>
                  <p:cNvSpPr/>
                  <p:nvPr/>
                </p:nvSpPr>
                <p:spPr>
                  <a:xfrm>
                    <a:off x="14502823"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96" name="Freeform 95">
                    <a:extLst>
                      <a:ext uri="{FF2B5EF4-FFF2-40B4-BE49-F238E27FC236}">
                        <a16:creationId xmlns:a16="http://schemas.microsoft.com/office/drawing/2014/main" id="{78E08B16-5A5A-1832-CB7A-C17A8883AC5C}"/>
                      </a:ext>
                    </a:extLst>
                  </p:cNvPr>
                  <p:cNvSpPr/>
                  <p:nvPr/>
                </p:nvSpPr>
                <p:spPr>
                  <a:xfrm>
                    <a:off x="145028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BF9AEABF-B7D8-372A-2E2D-80F08D4B31BA}"/>
                      </a:ext>
                    </a:extLst>
                  </p:cNvPr>
                  <p:cNvSpPr/>
                  <p:nvPr/>
                </p:nvSpPr>
                <p:spPr>
                  <a:xfrm>
                    <a:off x="15222195" y="448960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A538AB01-7584-A65A-B4C8-4647BA8DC9B3}"/>
                      </a:ext>
                    </a:extLst>
                  </p:cNvPr>
                  <p:cNvSpPr/>
                  <p:nvPr/>
                </p:nvSpPr>
                <p:spPr>
                  <a:xfrm>
                    <a:off x="15222195" y="51112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1C9B0D06-0933-6446-DACD-02A5B1DD2D77}"/>
                      </a:ext>
                    </a:extLst>
                  </p:cNvPr>
                  <p:cNvSpPr/>
                  <p:nvPr/>
                </p:nvSpPr>
                <p:spPr>
                  <a:xfrm>
                    <a:off x="15222195" y="573279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8F2F09D8-F448-A4B3-49AB-B2483D8D56CE}"/>
                      </a:ext>
                    </a:extLst>
                  </p:cNvPr>
                  <p:cNvSpPr/>
                  <p:nvPr/>
                </p:nvSpPr>
                <p:spPr>
                  <a:xfrm>
                    <a:off x="16657942"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5E1978DA-9B22-2138-9878-3EE35EF463DA}"/>
                      </a:ext>
                    </a:extLst>
                  </p:cNvPr>
                  <p:cNvSpPr/>
                  <p:nvPr/>
                </p:nvSpPr>
                <p:spPr>
                  <a:xfrm>
                    <a:off x="17377315" y="5732798"/>
                    <a:ext cx="359686" cy="621593"/>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E44DE0E7-7404-7717-1B29-7F8225B65F7E}"/>
                      </a:ext>
                    </a:extLst>
                  </p:cNvPr>
                  <p:cNvSpPr/>
                  <p:nvPr/>
                </p:nvSpPr>
                <p:spPr>
                  <a:xfrm>
                    <a:off x="15578884"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E1F38C57-FC3F-1A29-59AC-052AA1820B37}"/>
                      </a:ext>
                    </a:extLst>
                  </p:cNvPr>
                  <p:cNvSpPr/>
                  <p:nvPr/>
                </p:nvSpPr>
                <p:spPr>
                  <a:xfrm>
                    <a:off x="16298256"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6646EF2-D6FD-CB98-51B4-56E8061E2E66}"/>
                      </a:ext>
                    </a:extLst>
                  </p:cNvPr>
                  <p:cNvSpPr/>
                  <p:nvPr/>
                </p:nvSpPr>
                <p:spPr>
                  <a:xfrm>
                    <a:off x="16298256"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2ED5E040-366D-B606-298E-C693F7B29F8B}"/>
                      </a:ext>
                    </a:extLst>
                  </p:cNvPr>
                  <p:cNvSpPr/>
                  <p:nvPr/>
                </p:nvSpPr>
                <p:spPr>
                  <a:xfrm>
                    <a:off x="16652599" y="4489606"/>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bevel/>
                  </a:ln>
                </p:spPr>
                <p:txBody>
                  <a:bodyPr rtlCol="0" anchor="ctr"/>
                  <a:lstStyle/>
                  <a:p>
                    <a:endParaRPr lang="en-US" dirty="0"/>
                  </a:p>
                </p:txBody>
              </p:sp>
              <p:sp>
                <p:nvSpPr>
                  <p:cNvPr id="108" name="Freeform 107">
                    <a:extLst>
                      <a:ext uri="{FF2B5EF4-FFF2-40B4-BE49-F238E27FC236}">
                        <a16:creationId xmlns:a16="http://schemas.microsoft.com/office/drawing/2014/main" id="{46BEB5E4-4936-FA76-C133-7B108C351ECA}"/>
                      </a:ext>
                    </a:extLst>
                  </p:cNvPr>
                  <p:cNvSpPr/>
                  <p:nvPr/>
                </p:nvSpPr>
                <p:spPr>
                  <a:xfrm>
                    <a:off x="17371972" y="4489606"/>
                    <a:ext cx="356686"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solid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38A0764D-79F8-BBE6-6737-912991BE7362}"/>
                      </a:ext>
                    </a:extLst>
                  </p:cNvPr>
                  <p:cNvSpPr/>
                  <p:nvPr/>
                </p:nvSpPr>
                <p:spPr>
                  <a:xfrm>
                    <a:off x="17371972" y="5111204"/>
                    <a:ext cx="356686"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solid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CACF5A81-B4F9-A171-187E-D615E092F756}"/>
                      </a:ext>
                    </a:extLst>
                  </p:cNvPr>
                  <p:cNvSpPr/>
                  <p:nvPr/>
                </p:nvSpPr>
                <p:spPr>
                  <a:xfrm>
                    <a:off x="17715722" y="5111204"/>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EB87D2D6-34DE-D890-4467-D3E6798ED0F3}"/>
                      </a:ext>
                    </a:extLst>
                  </p:cNvPr>
                  <p:cNvSpPr/>
                  <p:nvPr/>
                </p:nvSpPr>
                <p:spPr>
                  <a:xfrm>
                    <a:off x="1198198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solid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112ABC3F-3077-58E3-AB6D-A07A1843AEFF}"/>
                      </a:ext>
                    </a:extLst>
                  </p:cNvPr>
                  <p:cNvSpPr/>
                  <p:nvPr/>
                </p:nvSpPr>
                <p:spPr>
                  <a:xfrm>
                    <a:off x="15578884" y="38749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FF661ED6-D4F6-9064-5285-A92DDD9E74A2}"/>
                      </a:ext>
                    </a:extLst>
                  </p:cNvPr>
                  <p:cNvSpPr/>
                  <p:nvPr/>
                </p:nvSpPr>
                <p:spPr>
                  <a:xfrm>
                    <a:off x="10187623"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10" name="Freeform 9">
                    <a:extLst>
                      <a:ext uri="{FF2B5EF4-FFF2-40B4-BE49-F238E27FC236}">
                        <a16:creationId xmlns:a16="http://schemas.microsoft.com/office/drawing/2014/main" id="{074BC75D-821A-FF0F-7FD4-6B19A79CAE80}"/>
                      </a:ext>
                    </a:extLst>
                  </p:cNvPr>
                  <p:cNvSpPr/>
                  <p:nvPr/>
                </p:nvSpPr>
                <p:spPr>
                  <a:xfrm>
                    <a:off x="18815421"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F739480-6062-BA27-7336-616D3C0858F4}"/>
                      </a:ext>
                    </a:extLst>
                  </p:cNvPr>
                  <p:cNvSpPr/>
                  <p:nvPr/>
                </p:nvSpPr>
                <p:spPr>
                  <a:xfrm>
                    <a:off x="18455732" y="4489608"/>
                    <a:ext cx="359685"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A372B94-57D9-9C21-5456-320E844B0F26}"/>
                      </a:ext>
                    </a:extLst>
                  </p:cNvPr>
                  <p:cNvSpPr/>
                  <p:nvPr/>
                </p:nvSpPr>
                <p:spPr>
                  <a:xfrm>
                    <a:off x="18455732" y="5111203"/>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1BD4B631-2919-F7B0-CCB3-6D3F24910E3B}"/>
                      </a:ext>
                    </a:extLst>
                  </p:cNvPr>
                  <p:cNvSpPr/>
                  <p:nvPr/>
                </p:nvSpPr>
                <p:spPr>
                  <a:xfrm>
                    <a:off x="18810076" y="4489606"/>
                    <a:ext cx="719374"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bevel/>
                  </a:ln>
                </p:spPr>
                <p:txBody>
                  <a:bodyPr rtlCol="0" anchor="ctr"/>
                  <a:lstStyle/>
                  <a:p>
                    <a:endParaRPr lang="en-US" dirty="0"/>
                  </a:p>
                </p:txBody>
              </p:sp>
              <p:sp>
                <p:nvSpPr>
                  <p:cNvPr id="15" name="Freeform 14">
                    <a:extLst>
                      <a:ext uri="{FF2B5EF4-FFF2-40B4-BE49-F238E27FC236}">
                        <a16:creationId xmlns:a16="http://schemas.microsoft.com/office/drawing/2014/main" id="{6E1D6DBD-15BE-65E7-A7F7-C898E979F1B2}"/>
                      </a:ext>
                    </a:extLst>
                  </p:cNvPr>
                  <p:cNvSpPr/>
                  <p:nvPr/>
                </p:nvSpPr>
                <p:spPr>
                  <a:xfrm>
                    <a:off x="19529450" y="4489606"/>
                    <a:ext cx="356686"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solid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4848A95-A47D-8A35-CE58-722F40797A51}"/>
                      </a:ext>
                    </a:extLst>
                  </p:cNvPr>
                  <p:cNvSpPr/>
                  <p:nvPr/>
                </p:nvSpPr>
                <p:spPr>
                  <a:xfrm>
                    <a:off x="19529450" y="5111203"/>
                    <a:ext cx="356686"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solid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5CFA80F0-28F3-A20B-CC4D-84F9FF1CE33C}"/>
                      </a:ext>
                    </a:extLst>
                  </p:cNvPr>
                  <p:cNvSpPr/>
                  <p:nvPr/>
                </p:nvSpPr>
                <p:spPr>
                  <a:xfrm>
                    <a:off x="19520567"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D9C74710-1D35-2C45-AFC6-3EE1ABDC7496}"/>
                      </a:ext>
                    </a:extLst>
                  </p:cNvPr>
                  <p:cNvSpPr/>
                  <p:nvPr/>
                </p:nvSpPr>
                <p:spPr>
                  <a:xfrm>
                    <a:off x="18456225" y="3871002"/>
                    <a:ext cx="359685"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52E15417-93C7-5692-9410-78B1EBC23060}"/>
                      </a:ext>
                    </a:extLst>
                  </p:cNvPr>
                  <p:cNvSpPr/>
                  <p:nvPr/>
                </p:nvSpPr>
                <p:spPr>
                  <a:xfrm>
                    <a:off x="19893006" y="5111203"/>
                    <a:ext cx="719374"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4F5076AD-1DAB-D884-77FE-B094BE1FBABF}"/>
                      </a:ext>
                    </a:extLst>
                  </p:cNvPr>
                  <p:cNvSpPr/>
                  <p:nvPr/>
                </p:nvSpPr>
                <p:spPr>
                  <a:xfrm>
                    <a:off x="20970591"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3D04EB-F673-47A2-628C-C224C6714DB3}"/>
                      </a:ext>
                    </a:extLst>
                  </p:cNvPr>
                  <p:cNvSpPr/>
                  <p:nvPr/>
                </p:nvSpPr>
                <p:spPr>
                  <a:xfrm>
                    <a:off x="20610902" y="5111203"/>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A125FE7C-C38D-8232-3870-47B949498FF4}"/>
                      </a:ext>
                    </a:extLst>
                  </p:cNvPr>
                  <p:cNvSpPr/>
                  <p:nvPr/>
                </p:nvSpPr>
                <p:spPr>
                  <a:xfrm>
                    <a:off x="13064078" y="5735743"/>
                    <a:ext cx="359686" cy="621593"/>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FA96E271-E863-B953-B8ED-BA617E2D4360}"/>
                      </a:ext>
                    </a:extLst>
                  </p:cNvPr>
                  <p:cNvSpPr/>
                  <p:nvPr/>
                </p:nvSpPr>
                <p:spPr>
                  <a:xfrm>
                    <a:off x="13423764" y="635733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0D61EA4-9C81-FB57-542D-D55FDA997427}"/>
                      </a:ext>
                    </a:extLst>
                  </p:cNvPr>
                  <p:cNvSpPr/>
                  <p:nvPr/>
                </p:nvSpPr>
                <p:spPr>
                  <a:xfrm>
                    <a:off x="14143137" y="573574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B86DDC99-E731-7341-21D3-62D796F55BCD}"/>
                      </a:ext>
                    </a:extLst>
                  </p:cNvPr>
                  <p:cNvSpPr/>
                  <p:nvPr/>
                </p:nvSpPr>
                <p:spPr>
                  <a:xfrm>
                    <a:off x="11985021" y="6343054"/>
                    <a:ext cx="359686" cy="621593"/>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3DF953D7-585C-C7C2-F6FC-169B73ECDC58}"/>
                      </a:ext>
                    </a:extLst>
                  </p:cNvPr>
                  <p:cNvSpPr/>
                  <p:nvPr/>
                </p:nvSpPr>
                <p:spPr>
                  <a:xfrm>
                    <a:off x="13064078" y="6343054"/>
                    <a:ext cx="359686" cy="621593"/>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8D90AEA-6BBF-6CAD-4917-37643156A6D3}"/>
                      </a:ext>
                    </a:extLst>
                  </p:cNvPr>
                  <p:cNvSpPr/>
                  <p:nvPr/>
                </p:nvSpPr>
                <p:spPr>
                  <a:xfrm>
                    <a:off x="10905962" y="6344512"/>
                    <a:ext cx="359686" cy="621593"/>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ED193460-3CE3-A6F1-7E13-BC32CD57D0FF}"/>
                      </a:ext>
                    </a:extLst>
                  </p:cNvPr>
                  <p:cNvSpPr/>
                  <p:nvPr/>
                </p:nvSpPr>
                <p:spPr>
                  <a:xfrm>
                    <a:off x="11265649" y="634451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5064922E-CD38-7561-F31A-641D54CB1176}"/>
                      </a:ext>
                    </a:extLst>
                  </p:cNvPr>
                  <p:cNvSpPr/>
                  <p:nvPr/>
                </p:nvSpPr>
                <p:spPr>
                  <a:xfrm>
                    <a:off x="16657942" y="696610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CC10FA0-EDD6-1DED-5983-DAD38BC5EE2B}"/>
                      </a:ext>
                    </a:extLst>
                  </p:cNvPr>
                  <p:cNvSpPr/>
                  <p:nvPr/>
                </p:nvSpPr>
                <p:spPr>
                  <a:xfrm>
                    <a:off x="16298256" y="6344512"/>
                    <a:ext cx="359686" cy="621593"/>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503BCB9F-AD81-C22E-1186-08ECFF89586E}"/>
                      </a:ext>
                    </a:extLst>
                  </p:cNvPr>
                  <p:cNvSpPr/>
                  <p:nvPr/>
                </p:nvSpPr>
                <p:spPr>
                  <a:xfrm>
                    <a:off x="17377123" y="6344514"/>
                    <a:ext cx="356686" cy="621593"/>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solid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6BDC702F-1E64-0B3F-1FBF-E182293DB68A}"/>
                      </a:ext>
                    </a:extLst>
                  </p:cNvPr>
                  <p:cNvSpPr/>
                  <p:nvPr/>
                </p:nvSpPr>
                <p:spPr>
                  <a:xfrm>
                    <a:off x="17725845" y="6346021"/>
                    <a:ext cx="719372"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172CCD8B-0D6A-9BE6-E843-71DC52313A46}"/>
                      </a:ext>
                    </a:extLst>
                  </p:cNvPr>
                  <p:cNvSpPr/>
                  <p:nvPr/>
                </p:nvSpPr>
                <p:spPr>
                  <a:xfrm>
                    <a:off x="18825542" y="696761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AEA8E3AE-425A-219F-7DBB-1343AA4C8981}"/>
                      </a:ext>
                    </a:extLst>
                  </p:cNvPr>
                  <p:cNvSpPr/>
                  <p:nvPr/>
                </p:nvSpPr>
                <p:spPr>
                  <a:xfrm>
                    <a:off x="18459756" y="6346021"/>
                    <a:ext cx="359684" cy="621593"/>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BF1D1EC-6AF3-4A38-222C-282720682300}"/>
                      </a:ext>
                    </a:extLst>
                  </p:cNvPr>
                  <p:cNvSpPr/>
                  <p:nvPr/>
                </p:nvSpPr>
                <p:spPr>
                  <a:xfrm>
                    <a:off x="19882129" y="63573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EAB32D35-63B3-A40E-563B-8EEFF3F28ED4}"/>
                      </a:ext>
                    </a:extLst>
                  </p:cNvPr>
                  <p:cNvSpPr/>
                  <p:nvPr/>
                </p:nvSpPr>
                <p:spPr>
                  <a:xfrm>
                    <a:off x="20601501" y="5735742"/>
                    <a:ext cx="359686" cy="621593"/>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04A404AB-C6DD-0898-A308-B8B5821B90C3}"/>
                      </a:ext>
                    </a:extLst>
                  </p:cNvPr>
                  <p:cNvSpPr/>
                  <p:nvPr/>
                </p:nvSpPr>
                <p:spPr>
                  <a:xfrm>
                    <a:off x="16298256" y="5726315"/>
                    <a:ext cx="359686" cy="621593"/>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grpSp>
            <p:sp>
              <p:nvSpPr>
                <p:cNvPr id="25" name="Oval 24">
                  <a:extLst>
                    <a:ext uri="{FF2B5EF4-FFF2-40B4-BE49-F238E27FC236}">
                      <a16:creationId xmlns:a16="http://schemas.microsoft.com/office/drawing/2014/main" id="{CC6CD58C-0573-ABEA-3D30-7F1C1739C8C8}"/>
                    </a:ext>
                  </a:extLst>
                </p:cNvPr>
                <p:cNvSpPr/>
                <p:nvPr/>
              </p:nvSpPr>
              <p:spPr>
                <a:xfrm>
                  <a:off x="1638302" y="761008"/>
                  <a:ext cx="57510" cy="5751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Tree>
    <p:extLst>
      <p:ext uri="{BB962C8B-B14F-4D97-AF65-F5344CB8AC3E}">
        <p14:creationId xmlns:p14="http://schemas.microsoft.com/office/powerpoint/2010/main" val="3163663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86CEA1-8BEC-9803-922E-6AC863F3867A}"/>
            </a:ext>
          </a:extLst>
        </p:cNvPr>
        <p:cNvGrpSpPr/>
        <p:nvPr/>
      </p:nvGrpSpPr>
      <p:grpSpPr>
        <a:xfrm>
          <a:off x="0" y="0"/>
          <a:ext cx="0" cy="0"/>
          <a:chOff x="0" y="0"/>
          <a:chExt cx="0" cy="0"/>
        </a:xfrm>
      </p:grpSpPr>
      <p:sp>
        <p:nvSpPr>
          <p:cNvPr id="91" name="Oval 90">
            <a:extLst>
              <a:ext uri="{FF2B5EF4-FFF2-40B4-BE49-F238E27FC236}">
                <a16:creationId xmlns:a16="http://schemas.microsoft.com/office/drawing/2014/main" id="{FDE577CE-8BEE-9232-CD3F-F53F9902A107}"/>
              </a:ext>
            </a:extLst>
          </p:cNvPr>
          <p:cNvSpPr/>
          <p:nvPr/>
        </p:nvSpPr>
        <p:spPr>
          <a:xfrm>
            <a:off x="495301" y="1627157"/>
            <a:ext cx="6812162" cy="6812162"/>
          </a:xfrm>
          <a:prstGeom prst="ellipse">
            <a:avLst/>
          </a:prstGeom>
          <a:solidFill>
            <a:schemeClr val="accent1">
              <a:alpha val="595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0" name="TextBox 29">
            <a:extLst>
              <a:ext uri="{FF2B5EF4-FFF2-40B4-BE49-F238E27FC236}">
                <a16:creationId xmlns:a16="http://schemas.microsoft.com/office/drawing/2014/main" id="{85BB3D8B-62D7-72F4-2636-5C376AB36A4A}"/>
              </a:ext>
            </a:extLst>
          </p:cNvPr>
          <p:cNvSpPr txBox="1"/>
          <p:nvPr/>
        </p:nvSpPr>
        <p:spPr>
          <a:xfrm>
            <a:off x="9072748" y="604454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9" name="TextBox 8">
            <a:extLst>
              <a:ext uri="{FF2B5EF4-FFF2-40B4-BE49-F238E27FC236}">
                <a16:creationId xmlns:a16="http://schemas.microsoft.com/office/drawing/2014/main" id="{C652576F-363D-1C1C-F200-D80716F2F75E}"/>
              </a:ext>
            </a:extLst>
          </p:cNvPr>
          <p:cNvSpPr txBox="1"/>
          <p:nvPr/>
        </p:nvSpPr>
        <p:spPr>
          <a:xfrm>
            <a:off x="-957431" y="407714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25" name="Slide Number Placeholder 4">
            <a:extLst>
              <a:ext uri="{FF2B5EF4-FFF2-40B4-BE49-F238E27FC236}">
                <a16:creationId xmlns:a16="http://schemas.microsoft.com/office/drawing/2014/main" id="{983F7D80-1A99-34E7-603A-6D5E7BF0AE08}"/>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FFFFFF">
                    <a:alpha val="19000"/>
                  </a:srgb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41</a:t>
            </a:fld>
            <a:endParaRPr kumimoji="0" lang="en-US" sz="700" b="0" i="0" u="none" strike="noStrike" kern="1200" cap="none" spc="0" normalizeH="0" baseline="0" noProof="0" dirty="0">
              <a:ln>
                <a:noFill/>
              </a:ln>
              <a:solidFill>
                <a:srgbClr val="FFFFFF">
                  <a:alpha val="19000"/>
                </a:srgbClr>
              </a:solidFill>
              <a:effectLst/>
              <a:uLnTx/>
              <a:uFillTx/>
              <a:latin typeface="Poppins" pitchFamily="2" charset="77"/>
              <a:cs typeface="Poppins" pitchFamily="2" charset="77"/>
              <a:sym typeface="Poppins"/>
            </a:endParaRPr>
          </a:p>
        </p:txBody>
      </p:sp>
      <p:pic>
        <p:nvPicPr>
          <p:cNvPr id="74" name="Picture 73" descr="A blue and black logo&#10;&#10;Description automatically generated">
            <a:extLst>
              <a:ext uri="{FF2B5EF4-FFF2-40B4-BE49-F238E27FC236}">
                <a16:creationId xmlns:a16="http://schemas.microsoft.com/office/drawing/2014/main" id="{18C1147E-F708-38FF-C025-BF0C2B0020EA}"/>
              </a:ext>
            </a:extLst>
          </p:cNvPr>
          <p:cNvPicPr>
            <a:picLocks noChangeAspect="1"/>
          </p:cNvPicPr>
          <p:nvPr/>
        </p:nvPicPr>
        <p:blipFill>
          <a:blip r:embed="rId3"/>
          <a:stretch>
            <a:fillRect/>
          </a:stretch>
        </p:blipFill>
        <p:spPr>
          <a:xfrm>
            <a:off x="6495752" y="331145"/>
            <a:ext cx="897270" cy="256160"/>
          </a:xfrm>
          <a:prstGeom prst="rect">
            <a:avLst/>
          </a:prstGeom>
        </p:spPr>
      </p:pic>
      <p:grpSp>
        <p:nvGrpSpPr>
          <p:cNvPr id="21" name="Group 20">
            <a:extLst>
              <a:ext uri="{FF2B5EF4-FFF2-40B4-BE49-F238E27FC236}">
                <a16:creationId xmlns:a16="http://schemas.microsoft.com/office/drawing/2014/main" id="{04DEF5F1-9518-FD59-B87A-A60E83F72A6E}"/>
              </a:ext>
            </a:extLst>
          </p:cNvPr>
          <p:cNvGrpSpPr/>
          <p:nvPr/>
        </p:nvGrpSpPr>
        <p:grpSpPr>
          <a:xfrm>
            <a:off x="6847677" y="4917003"/>
            <a:ext cx="471750" cy="4184806"/>
            <a:chOff x="1472335" y="3189472"/>
            <a:chExt cx="471750" cy="4184806"/>
          </a:xfrm>
        </p:grpSpPr>
        <p:grpSp>
          <p:nvGrpSpPr>
            <p:cNvPr id="22" name="Group 21">
              <a:extLst>
                <a:ext uri="{FF2B5EF4-FFF2-40B4-BE49-F238E27FC236}">
                  <a16:creationId xmlns:a16="http://schemas.microsoft.com/office/drawing/2014/main" id="{DAF84DC7-2CEF-04C1-AF76-5C67F1DDC7B4}"/>
                </a:ext>
              </a:extLst>
            </p:cNvPr>
            <p:cNvGrpSpPr/>
            <p:nvPr/>
          </p:nvGrpSpPr>
          <p:grpSpPr>
            <a:xfrm rot="16200000">
              <a:off x="659993" y="6090186"/>
              <a:ext cx="2096434" cy="471750"/>
              <a:chOff x="88616" y="8213726"/>
              <a:chExt cx="755712" cy="170255"/>
            </a:xfrm>
          </p:grpSpPr>
          <p:grpSp>
            <p:nvGrpSpPr>
              <p:cNvPr id="40" name="Group 39">
                <a:extLst>
                  <a:ext uri="{FF2B5EF4-FFF2-40B4-BE49-F238E27FC236}">
                    <a16:creationId xmlns:a16="http://schemas.microsoft.com/office/drawing/2014/main" id="{1F9B8DC1-DFBE-A807-4FC5-D0BF5B328A71}"/>
                  </a:ext>
                </a:extLst>
              </p:cNvPr>
              <p:cNvGrpSpPr/>
              <p:nvPr/>
            </p:nvGrpSpPr>
            <p:grpSpPr>
              <a:xfrm>
                <a:off x="88616" y="8213726"/>
                <a:ext cx="755712" cy="170255"/>
                <a:chOff x="88616" y="8157882"/>
                <a:chExt cx="755712" cy="226099"/>
              </a:xfrm>
            </p:grpSpPr>
            <p:cxnSp>
              <p:nvCxnSpPr>
                <p:cNvPr id="50" name="Straight Connector 49">
                  <a:extLst>
                    <a:ext uri="{FF2B5EF4-FFF2-40B4-BE49-F238E27FC236}">
                      <a16:creationId xmlns:a16="http://schemas.microsoft.com/office/drawing/2014/main" id="{FC57CDB2-6588-1BEB-1C3A-43F7BBA06A04}"/>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6D1445D-E9DC-F597-1EFA-34F2DF128269}"/>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0EFF31F-9D82-58A7-E0DB-751CB7BF3E5A}"/>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867D2A11-8A58-CC56-6041-B5ED12B6D7CE}"/>
                  </a:ext>
                </a:extLst>
              </p:cNvPr>
              <p:cNvGrpSpPr/>
              <p:nvPr/>
            </p:nvGrpSpPr>
            <p:grpSpPr>
              <a:xfrm>
                <a:off x="173130" y="8308975"/>
                <a:ext cx="605163" cy="75006"/>
                <a:chOff x="173130" y="8289549"/>
                <a:chExt cx="605163" cy="94432"/>
              </a:xfrm>
            </p:grpSpPr>
            <p:cxnSp>
              <p:nvCxnSpPr>
                <p:cNvPr id="42" name="Straight Connector 41">
                  <a:extLst>
                    <a:ext uri="{FF2B5EF4-FFF2-40B4-BE49-F238E27FC236}">
                      <a16:creationId xmlns:a16="http://schemas.microsoft.com/office/drawing/2014/main" id="{34F85512-5D80-3563-7C20-4A3E42DAE82C}"/>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22A5DF-F324-F645-E5FE-6BF3B465F148}"/>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3BFCF0E-5C62-D8ED-5278-D7A3D7090188}"/>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87F414C-CD25-7D16-7CC7-7A91D3977115}"/>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437678E-F17D-778B-5BE2-D0B687BFAD99}"/>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D38B706-0090-5B9D-E6F0-2C52D4566936}"/>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5A962BB-9111-4940-9408-561C7F855860}"/>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CC7144B-B736-DD5D-4002-66C96D4783E6}"/>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46E057AF-2510-9911-17F1-97A69C01E17B}"/>
                </a:ext>
              </a:extLst>
            </p:cNvPr>
            <p:cNvGrpSpPr/>
            <p:nvPr/>
          </p:nvGrpSpPr>
          <p:grpSpPr>
            <a:xfrm rot="16200000">
              <a:off x="777219" y="3884588"/>
              <a:ext cx="1861982" cy="471750"/>
              <a:chOff x="173130" y="8213726"/>
              <a:chExt cx="671198" cy="170255"/>
            </a:xfrm>
          </p:grpSpPr>
          <p:grpSp>
            <p:nvGrpSpPr>
              <p:cNvPr id="24" name="Group 23">
                <a:extLst>
                  <a:ext uri="{FF2B5EF4-FFF2-40B4-BE49-F238E27FC236}">
                    <a16:creationId xmlns:a16="http://schemas.microsoft.com/office/drawing/2014/main" id="{F9D55534-AEF7-0F47-55E0-D5280C146172}"/>
                  </a:ext>
                </a:extLst>
              </p:cNvPr>
              <p:cNvGrpSpPr/>
              <p:nvPr/>
            </p:nvGrpSpPr>
            <p:grpSpPr>
              <a:xfrm>
                <a:off x="466298" y="8213726"/>
                <a:ext cx="378030" cy="170255"/>
                <a:chOff x="466298" y="8157882"/>
                <a:chExt cx="378030" cy="226099"/>
              </a:xfrm>
            </p:grpSpPr>
            <p:cxnSp>
              <p:nvCxnSpPr>
                <p:cNvPr id="38" name="Straight Connector 37">
                  <a:extLst>
                    <a:ext uri="{FF2B5EF4-FFF2-40B4-BE49-F238E27FC236}">
                      <a16:creationId xmlns:a16="http://schemas.microsoft.com/office/drawing/2014/main" id="{C3422F2F-0785-AB51-6C2C-C290A5E539B8}"/>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E4FFA84-1F21-4862-17FA-585070FC4EB6}"/>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DEA5EFF-5C83-9CB0-DFA5-0BE6542A372A}"/>
                  </a:ext>
                </a:extLst>
              </p:cNvPr>
              <p:cNvGrpSpPr/>
              <p:nvPr/>
            </p:nvGrpSpPr>
            <p:grpSpPr>
              <a:xfrm>
                <a:off x="173130" y="8308975"/>
                <a:ext cx="605163" cy="75006"/>
                <a:chOff x="173130" y="8289549"/>
                <a:chExt cx="605163" cy="94432"/>
              </a:xfrm>
            </p:grpSpPr>
            <p:cxnSp>
              <p:nvCxnSpPr>
                <p:cNvPr id="27" name="Straight Connector 26">
                  <a:extLst>
                    <a:ext uri="{FF2B5EF4-FFF2-40B4-BE49-F238E27FC236}">
                      <a16:creationId xmlns:a16="http://schemas.microsoft.com/office/drawing/2014/main" id="{74DA726D-0B43-F555-AEB8-107E20E0226C}"/>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7C52D6-0C35-C7E7-634F-A2B5BB2543DF}"/>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3A09D8B-42E3-957B-9572-21125A773577}"/>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E91FAD0-E76A-C1B9-1ABE-0041CEE60195}"/>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1841F9F-6B77-B2C9-11CB-1D88F9D309A1}"/>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630EE72-C142-9AB1-0246-3AC6808B386E}"/>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E9C9D3A-F953-F513-6FF0-2B3A04C6650B}"/>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DEB2839-601E-EAB7-1D5D-F319BACD629A}"/>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46" name="Group 145">
            <a:extLst>
              <a:ext uri="{FF2B5EF4-FFF2-40B4-BE49-F238E27FC236}">
                <a16:creationId xmlns:a16="http://schemas.microsoft.com/office/drawing/2014/main" id="{9A472CDB-3A24-24FD-0C41-F6D8D6789754}"/>
              </a:ext>
            </a:extLst>
          </p:cNvPr>
          <p:cNvGrpSpPr/>
          <p:nvPr/>
        </p:nvGrpSpPr>
        <p:grpSpPr>
          <a:xfrm>
            <a:off x="5284632" y="1269333"/>
            <a:ext cx="2180608" cy="942498"/>
            <a:chOff x="2585193" y="867598"/>
            <a:chExt cx="2180608" cy="942498"/>
          </a:xfrm>
        </p:grpSpPr>
        <p:sp>
          <p:nvSpPr>
            <p:cNvPr id="98" name="Rectangle 97">
              <a:extLst>
                <a:ext uri="{FF2B5EF4-FFF2-40B4-BE49-F238E27FC236}">
                  <a16:creationId xmlns:a16="http://schemas.microsoft.com/office/drawing/2014/main" id="{CD546332-860E-5C4C-EFCD-E9181B43B392}"/>
                </a:ext>
              </a:extLst>
            </p:cNvPr>
            <p:cNvSpPr/>
            <p:nvPr/>
          </p:nvSpPr>
          <p:spPr>
            <a:xfrm>
              <a:off x="2585193" y="867598"/>
              <a:ext cx="920268" cy="92026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8" name="TextBox 117">
              <a:extLst>
                <a:ext uri="{FF2B5EF4-FFF2-40B4-BE49-F238E27FC236}">
                  <a16:creationId xmlns:a16="http://schemas.microsoft.com/office/drawing/2014/main" id="{7E178566-E026-F28C-CBE1-0A8F9A870BF2}"/>
                </a:ext>
              </a:extLst>
            </p:cNvPr>
            <p:cNvSpPr txBox="1"/>
            <p:nvPr/>
          </p:nvSpPr>
          <p:spPr>
            <a:xfrm>
              <a:off x="2650721" y="1118684"/>
              <a:ext cx="832926" cy="492443"/>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600" dirty="0">
                  <a:solidFill>
                    <a:srgbClr val="092656"/>
                  </a:solidFill>
                  <a:latin typeface="Poppins Light" pitchFamily="2" charset="77"/>
                  <a:cs typeface="Poppins Light" pitchFamily="2" charset="77"/>
                </a:rPr>
                <a:t>Me</a:t>
              </a:r>
              <a:endParaRPr kumimoji="0" lang="en-US" sz="26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grpSp>
          <p:nvGrpSpPr>
            <p:cNvPr id="142" name="Group 141">
              <a:extLst>
                <a:ext uri="{FF2B5EF4-FFF2-40B4-BE49-F238E27FC236}">
                  <a16:creationId xmlns:a16="http://schemas.microsoft.com/office/drawing/2014/main" id="{2348AF66-EC92-6BFD-2FE6-82DBEC31775D}"/>
                </a:ext>
              </a:extLst>
            </p:cNvPr>
            <p:cNvGrpSpPr/>
            <p:nvPr/>
          </p:nvGrpSpPr>
          <p:grpSpPr>
            <a:xfrm>
              <a:off x="3548048" y="1291223"/>
              <a:ext cx="1217753" cy="458950"/>
              <a:chOff x="3548048" y="1291223"/>
              <a:chExt cx="1217753" cy="458950"/>
            </a:xfrm>
          </p:grpSpPr>
          <p:sp>
            <p:nvSpPr>
              <p:cNvPr id="132" name="TextBox 131">
                <a:extLst>
                  <a:ext uri="{FF2B5EF4-FFF2-40B4-BE49-F238E27FC236}">
                    <a16:creationId xmlns:a16="http://schemas.microsoft.com/office/drawing/2014/main" id="{40168A46-79EA-8172-FB88-F9AC2C6CB3C0}"/>
                  </a:ext>
                </a:extLst>
              </p:cNvPr>
              <p:cNvSpPr txBox="1"/>
              <p:nvPr/>
            </p:nvSpPr>
            <p:spPr>
              <a:xfrm>
                <a:off x="3928103" y="1291223"/>
                <a:ext cx="837698"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Sembolü</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4" name="Straight Arrow Connector 133">
                <a:extLst>
                  <a:ext uri="{FF2B5EF4-FFF2-40B4-BE49-F238E27FC236}">
                    <a16:creationId xmlns:a16="http://schemas.microsoft.com/office/drawing/2014/main" id="{60B6FF24-BFC3-B394-67B2-C2C408E3F859}"/>
                  </a:ext>
                </a:extLst>
              </p:cNvPr>
              <p:cNvCxnSpPr>
                <a:cxnSpLocks/>
              </p:cNvCxnSpPr>
              <p:nvPr/>
            </p:nvCxnSpPr>
            <p:spPr>
              <a:xfrm flipH="1">
                <a:off x="3550582" y="1387308"/>
                <a:ext cx="344647"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5FC5A3FD-8E9E-837D-76CD-EC49C5127EE7}"/>
                  </a:ext>
                </a:extLst>
              </p:cNvPr>
              <p:cNvSpPr txBox="1"/>
              <p:nvPr/>
            </p:nvSpPr>
            <p:spPr>
              <a:xfrm>
                <a:off x="3928103" y="1550118"/>
                <a:ext cx="559839"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İsmi</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9" name="Straight Arrow Connector 138">
                <a:extLst>
                  <a:ext uri="{FF2B5EF4-FFF2-40B4-BE49-F238E27FC236}">
                    <a16:creationId xmlns:a16="http://schemas.microsoft.com/office/drawing/2014/main" id="{B7D7BDBE-2907-8490-D084-83A9FEDFC8A5}"/>
                  </a:ext>
                </a:extLst>
              </p:cNvPr>
              <p:cNvCxnSpPr>
                <a:cxnSpLocks/>
              </p:cNvCxnSpPr>
              <p:nvPr/>
            </p:nvCxnSpPr>
            <p:spPr>
              <a:xfrm flipH="1">
                <a:off x="3548048" y="1642583"/>
                <a:ext cx="345042"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38C5816C-F12D-D0F2-0D0B-541556A5DED7}"/>
                </a:ext>
              </a:extLst>
            </p:cNvPr>
            <p:cNvSpPr txBox="1"/>
            <p:nvPr/>
          </p:nvSpPr>
          <p:spPr>
            <a:xfrm>
              <a:off x="2675062" y="1495138"/>
              <a:ext cx="758001" cy="314958"/>
            </a:xfrm>
            <a:prstGeom prst="rect">
              <a:avLst/>
            </a:prstGeom>
            <a:noFill/>
          </p:spPr>
          <p:txBody>
            <a:bodyPr wrap="square" lIns="0" rIns="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800" dirty="0" err="1">
                  <a:latin typeface="Poppins Light" pitchFamily="2" charset="77"/>
                  <a:cs typeface="Poppins Light" pitchFamily="2" charset="77"/>
                </a:rPr>
                <a:t>Medya</a:t>
              </a:r>
              <a:r>
                <a:rPr lang="en-US" sz="800" dirty="0">
                  <a:latin typeface="Poppins Light" pitchFamily="2" charset="77"/>
                  <a:cs typeface="Poppins Light" pitchFamily="2" charset="77"/>
                </a:rPr>
                <a:t> &amp; </a:t>
              </a:r>
              <a:r>
                <a:rPr lang="en-US" sz="800" dirty="0" err="1">
                  <a:latin typeface="Poppins Light" pitchFamily="2" charset="77"/>
                  <a:cs typeface="Poppins Light" pitchFamily="2" charset="77"/>
                </a:rPr>
                <a:t>Eğlence</a:t>
              </a:r>
              <a:endParaRPr kumimoji="0" lang="en-US" sz="800" b="0" i="0" u="none" strike="noStrike" kern="1200" cap="none" spc="0" normalizeH="0" baseline="0" noProof="0" dirty="0">
                <a:ln>
                  <a:noFill/>
                </a:ln>
                <a:effectLst/>
                <a:uLnTx/>
                <a:uFillTx/>
                <a:latin typeface="Poppins Light" pitchFamily="2" charset="77"/>
                <a:ea typeface="+mn-ea"/>
                <a:cs typeface="Poppins Light" pitchFamily="2" charset="77"/>
              </a:endParaRPr>
            </a:p>
          </p:txBody>
        </p:sp>
      </p:grpSp>
      <p:grpSp>
        <p:nvGrpSpPr>
          <p:cNvPr id="4" name="Group 3">
            <a:extLst>
              <a:ext uri="{FF2B5EF4-FFF2-40B4-BE49-F238E27FC236}">
                <a16:creationId xmlns:a16="http://schemas.microsoft.com/office/drawing/2014/main" id="{6D7E4A2E-E885-A728-A598-E93D75C112D9}"/>
              </a:ext>
            </a:extLst>
          </p:cNvPr>
          <p:cNvGrpSpPr/>
          <p:nvPr/>
        </p:nvGrpSpPr>
        <p:grpSpPr>
          <a:xfrm>
            <a:off x="6853473" y="9317238"/>
            <a:ext cx="473767" cy="474462"/>
            <a:chOff x="8094113" y="5776238"/>
            <a:chExt cx="3738441" cy="3743928"/>
          </a:xfrm>
        </p:grpSpPr>
        <p:sp>
          <p:nvSpPr>
            <p:cNvPr id="7" name="Freeform 6">
              <a:extLst>
                <a:ext uri="{FF2B5EF4-FFF2-40B4-BE49-F238E27FC236}">
                  <a16:creationId xmlns:a16="http://schemas.microsoft.com/office/drawing/2014/main" id="{57281991-E3D7-4C64-E105-E2038CB5FA2C}"/>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8" name="Freeform 7">
              <a:extLst>
                <a:ext uri="{FF2B5EF4-FFF2-40B4-BE49-F238E27FC236}">
                  <a16:creationId xmlns:a16="http://schemas.microsoft.com/office/drawing/2014/main" id="{1C66BD73-34C4-C56C-2713-7F7DFC36BF45}"/>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0" name="Freeform 9">
              <a:extLst>
                <a:ext uri="{FF2B5EF4-FFF2-40B4-BE49-F238E27FC236}">
                  <a16:creationId xmlns:a16="http://schemas.microsoft.com/office/drawing/2014/main" id="{D0E671C3-4161-CC80-7826-A1ABB768159C}"/>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1" name="Freeform 10">
              <a:extLst>
                <a:ext uri="{FF2B5EF4-FFF2-40B4-BE49-F238E27FC236}">
                  <a16:creationId xmlns:a16="http://schemas.microsoft.com/office/drawing/2014/main" id="{E2A896D1-F2F8-5CFA-B0E4-EC57AF8CE0E5}"/>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grpSp>
      <p:grpSp>
        <p:nvGrpSpPr>
          <p:cNvPr id="12" name="Group 11">
            <a:extLst>
              <a:ext uri="{FF2B5EF4-FFF2-40B4-BE49-F238E27FC236}">
                <a16:creationId xmlns:a16="http://schemas.microsoft.com/office/drawing/2014/main" id="{90A36204-BE93-2140-F040-D8B2F54B4FA2}"/>
              </a:ext>
            </a:extLst>
          </p:cNvPr>
          <p:cNvGrpSpPr/>
          <p:nvPr/>
        </p:nvGrpSpPr>
        <p:grpSpPr>
          <a:xfrm>
            <a:off x="1577022" y="2721163"/>
            <a:ext cx="4624774" cy="4616074"/>
            <a:chOff x="625350" y="1428466"/>
            <a:chExt cx="4624774" cy="4616074"/>
          </a:xfrm>
        </p:grpSpPr>
        <p:grpSp>
          <p:nvGrpSpPr>
            <p:cNvPr id="13" name="Group 12">
              <a:extLst>
                <a:ext uri="{FF2B5EF4-FFF2-40B4-BE49-F238E27FC236}">
                  <a16:creationId xmlns:a16="http://schemas.microsoft.com/office/drawing/2014/main" id="{C74D4E60-2486-F239-87BC-4B5C6CDDA9EC}"/>
                </a:ext>
              </a:extLst>
            </p:cNvPr>
            <p:cNvGrpSpPr/>
            <p:nvPr/>
          </p:nvGrpSpPr>
          <p:grpSpPr>
            <a:xfrm>
              <a:off x="627632" y="1428466"/>
              <a:ext cx="4622492" cy="4616074"/>
              <a:chOff x="1136193" y="1004490"/>
              <a:chExt cx="6199091" cy="6190488"/>
            </a:xfrm>
          </p:grpSpPr>
          <p:sp>
            <p:nvSpPr>
              <p:cNvPr id="15" name="Rectangle 14">
                <a:extLst>
                  <a:ext uri="{FF2B5EF4-FFF2-40B4-BE49-F238E27FC236}">
                    <a16:creationId xmlns:a16="http://schemas.microsoft.com/office/drawing/2014/main" id="{9C55499F-11D9-70EB-B5E6-34FE8C39A173}"/>
                  </a:ext>
                </a:extLst>
              </p:cNvPr>
              <p:cNvSpPr/>
              <p:nvPr/>
            </p:nvSpPr>
            <p:spPr>
              <a:xfrm>
                <a:off x="1136193" y="1004490"/>
                <a:ext cx="6190488" cy="6190488"/>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TextBox 15">
                <a:extLst>
                  <a:ext uri="{FF2B5EF4-FFF2-40B4-BE49-F238E27FC236}">
                    <a16:creationId xmlns:a16="http://schemas.microsoft.com/office/drawing/2014/main" id="{AF43DD5B-7091-D8D2-E87F-BDB9C17FFCA8}"/>
                  </a:ext>
                </a:extLst>
              </p:cNvPr>
              <p:cNvSpPr txBox="1"/>
              <p:nvPr/>
            </p:nvSpPr>
            <p:spPr>
              <a:xfrm>
                <a:off x="1293662" y="2086073"/>
                <a:ext cx="6041622" cy="4251331"/>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0" b="0" i="0" u="none" strike="noStrike" kern="1200" cap="none" spc="-300" normalizeH="0" baseline="0" noProof="0" dirty="0">
                    <a:ln>
                      <a:noFill/>
                    </a:ln>
                    <a:effectLst/>
                    <a:uLnTx/>
                    <a:uFillTx/>
                    <a:latin typeface="Poppins Light" pitchFamily="2" charset="77"/>
                    <a:ea typeface="+mn-ea"/>
                    <a:cs typeface="Poppins Light" pitchFamily="2" charset="77"/>
                  </a:rPr>
                  <a:t>Me</a:t>
                </a:r>
              </a:p>
            </p:txBody>
          </p:sp>
          <p:sp>
            <p:nvSpPr>
              <p:cNvPr id="17" name="TextBox 16">
                <a:extLst>
                  <a:ext uri="{FF2B5EF4-FFF2-40B4-BE49-F238E27FC236}">
                    <a16:creationId xmlns:a16="http://schemas.microsoft.com/office/drawing/2014/main" id="{F5D38FF5-4D36-E0BF-8046-C7A7BD4E51FD}"/>
                  </a:ext>
                </a:extLst>
              </p:cNvPr>
              <p:cNvSpPr txBox="1"/>
              <p:nvPr/>
            </p:nvSpPr>
            <p:spPr>
              <a:xfrm>
                <a:off x="1514807" y="5449908"/>
                <a:ext cx="5474218" cy="723689"/>
              </a:xfrm>
              <a:prstGeom prst="rect">
                <a:avLst/>
              </a:prstGeom>
              <a:noFill/>
            </p:spPr>
            <p:txBody>
              <a:bodyPr wrap="square" lIns="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3200" dirty="0" err="1">
                    <a:latin typeface="Poppins Light" pitchFamily="2" charset="77"/>
                    <a:cs typeface="Poppins Light" pitchFamily="2" charset="77"/>
                  </a:rPr>
                  <a:t>Medya</a:t>
                </a:r>
                <a:r>
                  <a:rPr lang="en-US" sz="3200" dirty="0">
                    <a:latin typeface="Poppins Light" pitchFamily="2" charset="77"/>
                    <a:cs typeface="Poppins Light" pitchFamily="2" charset="77"/>
                  </a:rPr>
                  <a:t> &amp; </a:t>
                </a:r>
                <a:r>
                  <a:rPr lang="en-US" sz="3200" dirty="0" err="1">
                    <a:latin typeface="Poppins Light" pitchFamily="2" charset="77"/>
                    <a:cs typeface="Poppins Light" pitchFamily="2" charset="77"/>
                  </a:rPr>
                  <a:t>Eğlence</a:t>
                </a:r>
                <a:endParaRPr kumimoji="0" lang="en-US" sz="3200" b="0" i="0" u="none" strike="noStrike" kern="1200" cap="none" spc="0" normalizeH="0" baseline="0" noProof="0" dirty="0">
                  <a:ln>
                    <a:noFill/>
                  </a:ln>
                  <a:effectLst/>
                  <a:uLnTx/>
                  <a:uFillTx/>
                  <a:latin typeface="Poppins Light" pitchFamily="2" charset="77"/>
                  <a:ea typeface="+mn-ea"/>
                  <a:cs typeface="Poppins Light" pitchFamily="2" charset="77"/>
                </a:endParaRPr>
              </a:p>
            </p:txBody>
          </p:sp>
          <p:sp>
            <p:nvSpPr>
              <p:cNvPr id="18" name="TextBox 17">
                <a:extLst>
                  <a:ext uri="{FF2B5EF4-FFF2-40B4-BE49-F238E27FC236}">
                    <a16:creationId xmlns:a16="http://schemas.microsoft.com/office/drawing/2014/main" id="{8BF74F54-C846-DFB4-3E8C-A35C3CE698B4}"/>
                  </a:ext>
                </a:extLst>
              </p:cNvPr>
              <p:cNvSpPr txBox="1"/>
              <p:nvPr/>
            </p:nvSpPr>
            <p:spPr>
              <a:xfrm>
                <a:off x="1496947" y="1392042"/>
                <a:ext cx="2400966" cy="1238252"/>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lang="en-US" sz="6600" spc="-150" dirty="0">
                    <a:latin typeface="Poppins Light" pitchFamily="2" charset="77"/>
                    <a:cs typeface="Poppins Light" pitchFamily="2" charset="77"/>
                  </a:rPr>
                  <a:t>5</a:t>
                </a:r>
                <a:r>
                  <a:rPr kumimoji="0" lang="en-US" sz="6600" b="0" i="0" u="none" strike="noStrike" kern="1200" cap="none" spc="-150" normalizeH="0" baseline="0" noProof="0" dirty="0">
                    <a:ln>
                      <a:noFill/>
                    </a:ln>
                    <a:effectLst/>
                    <a:uLnTx/>
                    <a:uFillTx/>
                    <a:latin typeface="Poppins Light" pitchFamily="2" charset="77"/>
                    <a:ea typeface="+mn-ea"/>
                    <a:cs typeface="Poppins Light" pitchFamily="2" charset="77"/>
                  </a:rPr>
                  <a:t>.9</a:t>
                </a:r>
                <a:r>
                  <a:rPr kumimoji="0" lang="en-US" sz="6600" b="0" i="0" u="none" strike="noStrike" kern="1200" cap="none" spc="-150" normalizeH="0" baseline="30000" noProof="0" dirty="0">
                    <a:ln>
                      <a:noFill/>
                    </a:ln>
                    <a:effectLst/>
                    <a:uLnTx/>
                    <a:uFillTx/>
                    <a:latin typeface="Poppins Light" pitchFamily="2" charset="77"/>
                    <a:ea typeface="+mn-ea"/>
                    <a:cs typeface="Poppins Light" pitchFamily="2" charset="77"/>
                  </a:rPr>
                  <a:t>%</a:t>
                </a:r>
              </a:p>
            </p:txBody>
          </p:sp>
        </p:grpSp>
        <p:sp>
          <p:nvSpPr>
            <p:cNvPr id="14" name="Rectangle 13">
              <a:extLst>
                <a:ext uri="{FF2B5EF4-FFF2-40B4-BE49-F238E27FC236}">
                  <a16:creationId xmlns:a16="http://schemas.microsoft.com/office/drawing/2014/main" id="{72D068DC-BD6F-CD0F-CEC6-1BB189D671AF}"/>
                </a:ext>
              </a:extLst>
            </p:cNvPr>
            <p:cNvSpPr/>
            <p:nvPr/>
          </p:nvSpPr>
          <p:spPr>
            <a:xfrm>
              <a:off x="625350" y="5865827"/>
              <a:ext cx="4616074" cy="178713"/>
            </a:xfrm>
            <a:prstGeom prst="rect">
              <a:avLst/>
            </a:prstGeom>
            <a:solidFill>
              <a:schemeClr val="tx1"/>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cxnSp>
        <p:nvCxnSpPr>
          <p:cNvPr id="60" name="Straight Connector 59">
            <a:extLst>
              <a:ext uri="{FF2B5EF4-FFF2-40B4-BE49-F238E27FC236}">
                <a16:creationId xmlns:a16="http://schemas.microsoft.com/office/drawing/2014/main" id="{5B805DA1-70F7-6830-957D-3E4EC177FF7C}"/>
              </a:ext>
            </a:extLst>
          </p:cNvPr>
          <p:cNvCxnSpPr>
            <a:cxnSpLocks/>
          </p:cNvCxnSpPr>
          <p:nvPr/>
        </p:nvCxnSpPr>
        <p:spPr>
          <a:xfrm>
            <a:off x="0" y="490497"/>
            <a:ext cx="61805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Slide Number Placeholder 5">
            <a:extLst>
              <a:ext uri="{FF2B5EF4-FFF2-40B4-BE49-F238E27FC236}">
                <a16:creationId xmlns:a16="http://schemas.microsoft.com/office/drawing/2014/main" id="{06D3485C-624B-7098-3A56-E26D712C279E}"/>
              </a:ext>
            </a:extLst>
          </p:cNvPr>
          <p:cNvSpPr txBox="1">
            <a:spLocks/>
          </p:cNvSpPr>
          <p:nvPr/>
        </p:nvSpPr>
        <p:spPr>
          <a:xfrm>
            <a:off x="495299" y="241591"/>
            <a:ext cx="5714581"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MEDYA &amp; EĞLENCE</a:t>
            </a:r>
            <a:endParaRPr lang="en-US" sz="600" b="1" spc="40" dirty="0">
              <a:solidFill>
                <a:schemeClr val="accent6"/>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5A93D365-35E1-CC55-36AD-91D74D5327C4}"/>
              </a:ext>
            </a:extLst>
          </p:cNvPr>
          <p:cNvSpPr txBox="1"/>
          <p:nvPr/>
        </p:nvSpPr>
        <p:spPr>
          <a:xfrm>
            <a:off x="4453477" y="1319271"/>
            <a:ext cx="777138" cy="415498"/>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Reklam</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Harcamalarının</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Gelire</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Oranı</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28" name="Straight Arrow Connector 27">
            <a:extLst>
              <a:ext uri="{FF2B5EF4-FFF2-40B4-BE49-F238E27FC236}">
                <a16:creationId xmlns:a16="http://schemas.microsoft.com/office/drawing/2014/main" id="{F5813027-56EB-A18A-4CA6-51D73CD5F1ED}"/>
              </a:ext>
            </a:extLst>
          </p:cNvPr>
          <p:cNvCxnSpPr>
            <a:cxnSpLocks/>
          </p:cNvCxnSpPr>
          <p:nvPr/>
        </p:nvCxnSpPr>
        <p:spPr>
          <a:xfrm>
            <a:off x="4890782" y="1419698"/>
            <a:ext cx="345264"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9543A82-188C-65CF-4441-1E2BE803BC42}"/>
              </a:ext>
            </a:extLst>
          </p:cNvPr>
          <p:cNvSpPr txBox="1"/>
          <p:nvPr/>
        </p:nvSpPr>
        <p:spPr>
          <a:xfrm>
            <a:off x="5373263" y="1304287"/>
            <a:ext cx="486254" cy="307777"/>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400" dirty="0">
                <a:latin typeface="Poppins Light" pitchFamily="2" charset="77"/>
                <a:cs typeface="Poppins Light" pitchFamily="2" charset="77"/>
              </a:rPr>
              <a:t>5.9</a:t>
            </a:r>
            <a:r>
              <a:rPr kumimoji="0" lang="en-US" sz="1400" b="0" i="0" u="none" strike="noStrike" kern="1200" cap="none" normalizeH="0" baseline="30000" noProof="0" dirty="0">
                <a:ln>
                  <a:noFill/>
                </a:ln>
                <a:effectLst/>
                <a:uLnTx/>
                <a:uFillTx/>
                <a:latin typeface="Poppins Light" pitchFamily="2" charset="77"/>
                <a:ea typeface="+mn-ea"/>
                <a:cs typeface="Poppins Light" pitchFamily="2" charset="77"/>
              </a:rPr>
              <a:t>%</a:t>
            </a:r>
          </a:p>
        </p:txBody>
      </p:sp>
      <p:grpSp>
        <p:nvGrpSpPr>
          <p:cNvPr id="2" name="Group 1">
            <a:extLst>
              <a:ext uri="{FF2B5EF4-FFF2-40B4-BE49-F238E27FC236}">
                <a16:creationId xmlns:a16="http://schemas.microsoft.com/office/drawing/2014/main" id="{65072972-E7D9-6D2A-DC07-9C35541743C3}"/>
              </a:ext>
            </a:extLst>
          </p:cNvPr>
          <p:cNvGrpSpPr/>
          <p:nvPr/>
        </p:nvGrpSpPr>
        <p:grpSpPr>
          <a:xfrm>
            <a:off x="-106788" y="494488"/>
            <a:ext cx="3931004" cy="2036715"/>
            <a:chOff x="-106788" y="476791"/>
            <a:chExt cx="3931004" cy="2036715"/>
          </a:xfrm>
        </p:grpSpPr>
        <p:grpSp>
          <p:nvGrpSpPr>
            <p:cNvPr id="3" name="Group 2">
              <a:extLst>
                <a:ext uri="{FF2B5EF4-FFF2-40B4-BE49-F238E27FC236}">
                  <a16:creationId xmlns:a16="http://schemas.microsoft.com/office/drawing/2014/main" id="{635C0C5D-B8A4-E5B8-53F4-078A5B38DAB5}"/>
                </a:ext>
              </a:extLst>
            </p:cNvPr>
            <p:cNvGrpSpPr/>
            <p:nvPr/>
          </p:nvGrpSpPr>
          <p:grpSpPr>
            <a:xfrm>
              <a:off x="-106788" y="476791"/>
              <a:ext cx="3837088" cy="1948458"/>
              <a:chOff x="9259935" y="0"/>
              <a:chExt cx="6114663" cy="3104985"/>
            </a:xfrm>
          </p:grpSpPr>
          <p:sp>
            <p:nvSpPr>
              <p:cNvPr id="29" name="Freeform 28">
                <a:extLst>
                  <a:ext uri="{FF2B5EF4-FFF2-40B4-BE49-F238E27FC236}">
                    <a16:creationId xmlns:a16="http://schemas.microsoft.com/office/drawing/2014/main" id="{E44B61BC-0CF4-51E5-4CCB-4A039F09A58D}"/>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AC37752-B690-7DCD-12B4-9412AD4146BB}"/>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DFA7999F-BCED-9DF2-AF3E-9896CB99F4A8}"/>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16B86B2-8C57-2315-1BE3-07C860DBA767}"/>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42E77CFB-3DC6-406A-0C98-D437DE1FC9F6}"/>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32664450-6F29-6343-2560-E6915F357688}"/>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32B896E-D442-DF33-A796-DB85D6302FBE}"/>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37E912E-C5EB-A8D4-D293-25E1A834E8FC}"/>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06B976C1-69EB-676C-F925-4AC562123D4C}"/>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75" name="Freeform 74">
                <a:extLst>
                  <a:ext uri="{FF2B5EF4-FFF2-40B4-BE49-F238E27FC236}">
                    <a16:creationId xmlns:a16="http://schemas.microsoft.com/office/drawing/2014/main" id="{06DB49FC-D41A-8F2B-B6FA-92C44AB89576}"/>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4D84A31A-A615-C261-5AE2-9A328C317700}"/>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953C3230-FA92-4538-C392-18AF1D9C8DCF}"/>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78" name="Freeform 77">
                <a:extLst>
                  <a:ext uri="{FF2B5EF4-FFF2-40B4-BE49-F238E27FC236}">
                    <a16:creationId xmlns:a16="http://schemas.microsoft.com/office/drawing/2014/main" id="{E7A06BCB-FDEB-FCD3-E325-D9E2FB9DB474}"/>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D8201C61-F434-17F6-1658-50B67DA5C386}"/>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6B498272-DC38-0461-1E49-06E45CCF2F9E}"/>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C647A615-087D-769A-CA9F-D655770059F0}"/>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82" name="Freeform 81">
                <a:extLst>
                  <a:ext uri="{FF2B5EF4-FFF2-40B4-BE49-F238E27FC236}">
                    <a16:creationId xmlns:a16="http://schemas.microsoft.com/office/drawing/2014/main" id="{AE0F7D2E-CC3E-D941-5717-F093405B4AC3}"/>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DEE215D0-B638-15B2-461C-AEFD7402DF87}"/>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7BAF29D8-35D9-A8F5-133C-72DAC558DCC4}"/>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C417DA9A-2786-F1E1-6436-E8CA16D2B000}"/>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E7A84E91-02AB-C1FE-5D47-908F886CD5FB}"/>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C22F1B93-D3EF-6905-1612-656F473ABEA1}"/>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AB177688-ED21-6472-DD2B-2549C636630D}"/>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41DBCDEA-6D79-93B5-D151-5930C66004EC}"/>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27BDCD01-9C35-9AB5-236D-E9694975C000}"/>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D7897FCF-24EE-19C7-B9C9-AA5E9A75C77F}"/>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6" name="Oval 5">
              <a:extLst>
                <a:ext uri="{FF2B5EF4-FFF2-40B4-BE49-F238E27FC236}">
                  <a16:creationId xmlns:a16="http://schemas.microsoft.com/office/drawing/2014/main" id="{2BC01BE8-B7AC-5A43-82AF-2B6049896ACF}"/>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5A52384-BF54-957C-EBBE-4618974B392A}"/>
                </a:ext>
              </a:extLst>
            </p:cNvPr>
            <p:cNvSpPr/>
            <p:nvPr/>
          </p:nvSpPr>
          <p:spPr>
            <a:xfrm>
              <a:off x="2577438" y="242293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AFA5E1EC-8A69-11A0-0C43-96A7BD67617D}"/>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a:extLst>
              <a:ext uri="{FF2B5EF4-FFF2-40B4-BE49-F238E27FC236}">
                <a16:creationId xmlns:a16="http://schemas.microsoft.com/office/drawing/2014/main" id="{FAF584A9-2E28-4780-F073-E405DC030055}"/>
              </a:ext>
            </a:extLst>
          </p:cNvPr>
          <p:cNvGrpSpPr/>
          <p:nvPr/>
        </p:nvGrpSpPr>
        <p:grpSpPr>
          <a:xfrm>
            <a:off x="1795242" y="8531928"/>
            <a:ext cx="603397" cy="603397"/>
            <a:chOff x="1151607" y="8531928"/>
            <a:chExt cx="603397" cy="603397"/>
          </a:xfrm>
        </p:grpSpPr>
        <p:sp>
          <p:nvSpPr>
            <p:cNvPr id="61" name="Rectangle 60">
              <a:extLst>
                <a:ext uri="{FF2B5EF4-FFF2-40B4-BE49-F238E27FC236}">
                  <a16:creationId xmlns:a16="http://schemas.microsoft.com/office/drawing/2014/main" id="{781810F1-7F91-AE6F-F27D-9DA7DE28B185}"/>
                </a:ext>
              </a:extLst>
            </p:cNvPr>
            <p:cNvSpPr/>
            <p:nvPr/>
          </p:nvSpPr>
          <p:spPr>
            <a:xfrm>
              <a:off x="1151607"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64" name="TextBox 63">
              <a:extLst>
                <a:ext uri="{FF2B5EF4-FFF2-40B4-BE49-F238E27FC236}">
                  <a16:creationId xmlns:a16="http://schemas.microsoft.com/office/drawing/2014/main" id="{BFB72C89-38F2-76B6-AE90-5809493BF424}"/>
                </a:ext>
              </a:extLst>
            </p:cNvPr>
            <p:cNvSpPr txBox="1"/>
            <p:nvPr/>
          </p:nvSpPr>
          <p:spPr>
            <a:xfrm>
              <a:off x="1201885"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65" name="TextBox 64">
              <a:extLst>
                <a:ext uri="{FF2B5EF4-FFF2-40B4-BE49-F238E27FC236}">
                  <a16:creationId xmlns:a16="http://schemas.microsoft.com/office/drawing/2014/main" id="{626C3A82-9D62-D8CA-1135-47CBCD9E5858}"/>
                </a:ext>
              </a:extLst>
            </p:cNvPr>
            <p:cNvSpPr txBox="1"/>
            <p:nvPr/>
          </p:nvSpPr>
          <p:spPr>
            <a:xfrm>
              <a:off x="1194573" y="868554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Rt</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66" name="TextBox 65">
              <a:extLst>
                <a:ext uri="{FF2B5EF4-FFF2-40B4-BE49-F238E27FC236}">
                  <a16:creationId xmlns:a16="http://schemas.microsoft.com/office/drawing/2014/main" id="{8F815F73-A14C-555B-62A1-C5B70B28DEDA}"/>
                </a:ext>
              </a:extLst>
            </p:cNvPr>
            <p:cNvSpPr txBox="1"/>
            <p:nvPr/>
          </p:nvSpPr>
          <p:spPr>
            <a:xfrm>
              <a:off x="1210533" y="8931868"/>
              <a:ext cx="502320"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perakendeciler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83" name="Group 82">
            <a:extLst>
              <a:ext uri="{FF2B5EF4-FFF2-40B4-BE49-F238E27FC236}">
                <a16:creationId xmlns:a16="http://schemas.microsoft.com/office/drawing/2014/main" id="{B6F5B2B2-2A44-039E-A5CE-13B788AE3EBE}"/>
              </a:ext>
            </a:extLst>
          </p:cNvPr>
          <p:cNvGrpSpPr/>
          <p:nvPr/>
        </p:nvGrpSpPr>
        <p:grpSpPr>
          <a:xfrm>
            <a:off x="492918" y="9189153"/>
            <a:ext cx="603397" cy="624489"/>
            <a:chOff x="1814115" y="8531928"/>
            <a:chExt cx="603397" cy="624489"/>
          </a:xfrm>
        </p:grpSpPr>
        <p:sp>
          <p:nvSpPr>
            <p:cNvPr id="84" name="Rectangle 83">
              <a:extLst>
                <a:ext uri="{FF2B5EF4-FFF2-40B4-BE49-F238E27FC236}">
                  <a16:creationId xmlns:a16="http://schemas.microsoft.com/office/drawing/2014/main" id="{CF772685-FCE2-822C-DF9B-E75B96BD824B}"/>
                </a:ext>
              </a:extLst>
            </p:cNvPr>
            <p:cNvSpPr/>
            <p:nvPr/>
          </p:nvSpPr>
          <p:spPr>
            <a:xfrm>
              <a:off x="1814115"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5" name="TextBox 84">
              <a:extLst>
                <a:ext uri="{FF2B5EF4-FFF2-40B4-BE49-F238E27FC236}">
                  <a16:creationId xmlns:a16="http://schemas.microsoft.com/office/drawing/2014/main" id="{164520BC-A8F4-5983-E1DD-5869710B67C5}"/>
                </a:ext>
              </a:extLst>
            </p:cNvPr>
            <p:cNvSpPr txBox="1"/>
            <p:nvPr/>
          </p:nvSpPr>
          <p:spPr>
            <a:xfrm>
              <a:off x="1864394" y="853228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86" name="TextBox 85">
              <a:extLst>
                <a:ext uri="{FF2B5EF4-FFF2-40B4-BE49-F238E27FC236}">
                  <a16:creationId xmlns:a16="http://schemas.microsoft.com/office/drawing/2014/main" id="{E1F9254D-7F7B-A9EC-E7CF-19417C768729}"/>
                </a:ext>
              </a:extLst>
            </p:cNvPr>
            <p:cNvSpPr txBox="1"/>
            <p:nvPr/>
          </p:nvSpPr>
          <p:spPr>
            <a:xfrm>
              <a:off x="1857081" y="868554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Fs</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87" name="TextBox 86">
              <a:extLst>
                <a:ext uri="{FF2B5EF4-FFF2-40B4-BE49-F238E27FC236}">
                  <a16:creationId xmlns:a16="http://schemas.microsoft.com/office/drawing/2014/main" id="{04FB60ED-5976-4E6B-88B3-411F01439D66}"/>
                </a:ext>
              </a:extLst>
            </p:cNvPr>
            <p:cNvSpPr txBox="1"/>
            <p:nvPr/>
          </p:nvSpPr>
          <p:spPr>
            <a:xfrm>
              <a:off x="1873040" y="8931868"/>
              <a:ext cx="458536" cy="224549"/>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Finansal</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Hizmetler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90" name="Group 89">
            <a:extLst>
              <a:ext uri="{FF2B5EF4-FFF2-40B4-BE49-F238E27FC236}">
                <a16:creationId xmlns:a16="http://schemas.microsoft.com/office/drawing/2014/main" id="{96948F70-B32C-7F3C-F6A7-414FB98A2700}"/>
              </a:ext>
            </a:extLst>
          </p:cNvPr>
          <p:cNvGrpSpPr/>
          <p:nvPr/>
        </p:nvGrpSpPr>
        <p:grpSpPr>
          <a:xfrm>
            <a:off x="1144133" y="8533326"/>
            <a:ext cx="603397" cy="624488"/>
            <a:chOff x="495300" y="9185508"/>
            <a:chExt cx="603397" cy="624488"/>
          </a:xfrm>
        </p:grpSpPr>
        <p:sp>
          <p:nvSpPr>
            <p:cNvPr id="102" name="Rectangle 101">
              <a:extLst>
                <a:ext uri="{FF2B5EF4-FFF2-40B4-BE49-F238E27FC236}">
                  <a16:creationId xmlns:a16="http://schemas.microsoft.com/office/drawing/2014/main" id="{58D927AB-B38F-6FC2-1F9A-CFDA45DA07B8}"/>
                </a:ext>
              </a:extLst>
            </p:cNvPr>
            <p:cNvSpPr/>
            <p:nvPr/>
          </p:nvSpPr>
          <p:spPr>
            <a:xfrm>
              <a:off x="495300"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3" name="TextBox 102">
              <a:extLst>
                <a:ext uri="{FF2B5EF4-FFF2-40B4-BE49-F238E27FC236}">
                  <a16:creationId xmlns:a16="http://schemas.microsoft.com/office/drawing/2014/main" id="{31B84E26-B078-A561-0E3E-59A5AC1C0BA9}"/>
                </a:ext>
              </a:extLst>
            </p:cNvPr>
            <p:cNvSpPr txBox="1"/>
            <p:nvPr/>
          </p:nvSpPr>
          <p:spPr>
            <a:xfrm>
              <a:off x="545578"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04" name="TextBox 103">
              <a:extLst>
                <a:ext uri="{FF2B5EF4-FFF2-40B4-BE49-F238E27FC236}">
                  <a16:creationId xmlns:a16="http://schemas.microsoft.com/office/drawing/2014/main" id="{28AE5DCA-ECFE-8E77-6ED6-C4125FB6FECA}"/>
                </a:ext>
              </a:extLst>
            </p:cNvPr>
            <p:cNvSpPr txBox="1"/>
            <p:nvPr/>
          </p:nvSpPr>
          <p:spPr>
            <a:xfrm>
              <a:off x="538267"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De</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05" name="TextBox 104">
              <a:extLst>
                <a:ext uri="{FF2B5EF4-FFF2-40B4-BE49-F238E27FC236}">
                  <a16:creationId xmlns:a16="http://schemas.microsoft.com/office/drawing/2014/main" id="{1985AB96-1E30-8C84-9ECC-92B8F5993132}"/>
                </a:ext>
              </a:extLst>
            </p:cNvPr>
            <p:cNvSpPr txBox="1"/>
            <p:nvPr/>
          </p:nvSpPr>
          <p:spPr>
            <a:xfrm>
              <a:off x="554226" y="9585447"/>
              <a:ext cx="502320" cy="224549"/>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Dijital</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Endemikler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11" name="Group 110">
            <a:extLst>
              <a:ext uri="{FF2B5EF4-FFF2-40B4-BE49-F238E27FC236}">
                <a16:creationId xmlns:a16="http://schemas.microsoft.com/office/drawing/2014/main" id="{BF04E54B-D8E2-C1EF-111C-AD3B60C0000B}"/>
              </a:ext>
            </a:extLst>
          </p:cNvPr>
          <p:cNvGrpSpPr/>
          <p:nvPr/>
        </p:nvGrpSpPr>
        <p:grpSpPr>
          <a:xfrm>
            <a:off x="1143937" y="9185506"/>
            <a:ext cx="603397" cy="603397"/>
            <a:chOff x="1814115" y="9185508"/>
            <a:chExt cx="603397" cy="603397"/>
          </a:xfrm>
        </p:grpSpPr>
        <p:sp>
          <p:nvSpPr>
            <p:cNvPr id="112" name="Rectangle 111">
              <a:extLst>
                <a:ext uri="{FF2B5EF4-FFF2-40B4-BE49-F238E27FC236}">
                  <a16:creationId xmlns:a16="http://schemas.microsoft.com/office/drawing/2014/main" id="{AEF16569-FEA0-3680-0D0C-AA48D63BAC31}"/>
                </a:ext>
              </a:extLst>
            </p:cNvPr>
            <p:cNvSpPr/>
            <p:nvPr/>
          </p:nvSpPr>
          <p:spPr>
            <a:xfrm>
              <a:off x="1814115"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3" name="TextBox 112">
              <a:extLst>
                <a:ext uri="{FF2B5EF4-FFF2-40B4-BE49-F238E27FC236}">
                  <a16:creationId xmlns:a16="http://schemas.microsoft.com/office/drawing/2014/main" id="{F1E042D5-E4BB-3501-8912-53617165934D}"/>
                </a:ext>
              </a:extLst>
            </p:cNvPr>
            <p:cNvSpPr txBox="1"/>
            <p:nvPr/>
          </p:nvSpPr>
          <p:spPr>
            <a:xfrm>
              <a:off x="1864394" y="918586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.1</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17" name="TextBox 116">
              <a:extLst>
                <a:ext uri="{FF2B5EF4-FFF2-40B4-BE49-F238E27FC236}">
                  <a16:creationId xmlns:a16="http://schemas.microsoft.com/office/drawing/2014/main" id="{66FC0B6F-67DA-6516-827D-DEDD4A8B1767}"/>
                </a:ext>
              </a:extLst>
            </p:cNvPr>
            <p:cNvSpPr txBox="1"/>
            <p:nvPr/>
          </p:nvSpPr>
          <p:spPr>
            <a:xfrm>
              <a:off x="1857081" y="933912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Tn</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19" name="TextBox 118">
              <a:extLst>
                <a:ext uri="{FF2B5EF4-FFF2-40B4-BE49-F238E27FC236}">
                  <a16:creationId xmlns:a16="http://schemas.microsoft.com/office/drawing/2014/main" id="{48AF2305-6ADA-8804-AB43-24B5349335C9}"/>
                </a:ext>
              </a:extLst>
            </p:cNvPr>
            <p:cNvSpPr txBox="1"/>
            <p:nvPr/>
          </p:nvSpPr>
          <p:spPr>
            <a:xfrm>
              <a:off x="1873040" y="9585448"/>
              <a:ext cx="458536"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Teknoloji</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22" name="Group 121">
            <a:extLst>
              <a:ext uri="{FF2B5EF4-FFF2-40B4-BE49-F238E27FC236}">
                <a16:creationId xmlns:a16="http://schemas.microsoft.com/office/drawing/2014/main" id="{C6804183-E604-1F47-95CB-41607B1005B1}"/>
              </a:ext>
            </a:extLst>
          </p:cNvPr>
          <p:cNvGrpSpPr/>
          <p:nvPr/>
        </p:nvGrpSpPr>
        <p:grpSpPr>
          <a:xfrm>
            <a:off x="3102277" y="9185508"/>
            <a:ext cx="603397" cy="603397"/>
            <a:chOff x="2472239" y="9185508"/>
            <a:chExt cx="603397" cy="603397"/>
          </a:xfrm>
        </p:grpSpPr>
        <p:sp>
          <p:nvSpPr>
            <p:cNvPr id="126" name="Rectangle 125">
              <a:extLst>
                <a:ext uri="{FF2B5EF4-FFF2-40B4-BE49-F238E27FC236}">
                  <a16:creationId xmlns:a16="http://schemas.microsoft.com/office/drawing/2014/main" id="{9FB66D5E-EA54-4DC9-48CC-55E8613728CC}"/>
                </a:ext>
              </a:extLst>
            </p:cNvPr>
            <p:cNvSpPr/>
            <p:nvPr/>
          </p:nvSpPr>
          <p:spPr>
            <a:xfrm>
              <a:off x="2472239"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27" name="TextBox 126">
              <a:extLst>
                <a:ext uri="{FF2B5EF4-FFF2-40B4-BE49-F238E27FC236}">
                  <a16:creationId xmlns:a16="http://schemas.microsoft.com/office/drawing/2014/main" id="{D7B62438-DEF1-4472-288E-736A5C6FCE3C}"/>
                </a:ext>
              </a:extLst>
            </p:cNvPr>
            <p:cNvSpPr txBox="1"/>
            <p:nvPr/>
          </p:nvSpPr>
          <p:spPr>
            <a:xfrm>
              <a:off x="2522517"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29" name="TextBox 128">
              <a:extLst>
                <a:ext uri="{FF2B5EF4-FFF2-40B4-BE49-F238E27FC236}">
                  <a16:creationId xmlns:a16="http://schemas.microsoft.com/office/drawing/2014/main" id="{7E260BEE-4D11-B854-EBBB-DC0C45DD8ED9}"/>
                </a:ext>
              </a:extLst>
            </p:cNvPr>
            <p:cNvSpPr txBox="1"/>
            <p:nvPr/>
          </p:nvSpPr>
          <p:spPr>
            <a:xfrm>
              <a:off x="2515205"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Lx</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38" name="TextBox 137">
              <a:extLst>
                <a:ext uri="{FF2B5EF4-FFF2-40B4-BE49-F238E27FC236}">
                  <a16:creationId xmlns:a16="http://schemas.microsoft.com/office/drawing/2014/main" id="{FAE0945F-AEB9-BF7F-DCA3-B662BB7AFCC8}"/>
                </a:ext>
              </a:extLst>
            </p:cNvPr>
            <p:cNvSpPr txBox="1"/>
            <p:nvPr/>
          </p:nvSpPr>
          <p:spPr>
            <a:xfrm>
              <a:off x="2531166" y="9585448"/>
              <a:ext cx="332288"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Lüks</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41" name="Group 140">
            <a:extLst>
              <a:ext uri="{FF2B5EF4-FFF2-40B4-BE49-F238E27FC236}">
                <a16:creationId xmlns:a16="http://schemas.microsoft.com/office/drawing/2014/main" id="{FC472DEF-1AEF-ACD1-BD34-224D60268A47}"/>
              </a:ext>
            </a:extLst>
          </p:cNvPr>
          <p:cNvGrpSpPr/>
          <p:nvPr/>
        </p:nvGrpSpPr>
        <p:grpSpPr>
          <a:xfrm>
            <a:off x="2449497" y="9185508"/>
            <a:ext cx="603397" cy="603397"/>
            <a:chOff x="3134747" y="9185508"/>
            <a:chExt cx="603397" cy="603397"/>
          </a:xfrm>
        </p:grpSpPr>
        <p:sp>
          <p:nvSpPr>
            <p:cNvPr id="143" name="Rectangle 142">
              <a:extLst>
                <a:ext uri="{FF2B5EF4-FFF2-40B4-BE49-F238E27FC236}">
                  <a16:creationId xmlns:a16="http://schemas.microsoft.com/office/drawing/2014/main" id="{8C48F1C0-6E5A-58F8-3DD0-8CF25FB131BB}"/>
                </a:ext>
              </a:extLst>
            </p:cNvPr>
            <p:cNvSpPr/>
            <p:nvPr/>
          </p:nvSpPr>
          <p:spPr>
            <a:xfrm>
              <a:off x="3134747"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44" name="TextBox 143">
              <a:extLst>
                <a:ext uri="{FF2B5EF4-FFF2-40B4-BE49-F238E27FC236}">
                  <a16:creationId xmlns:a16="http://schemas.microsoft.com/office/drawing/2014/main" id="{6F7FC216-51D5-D2B6-C1D9-809DDF72E781}"/>
                </a:ext>
              </a:extLst>
            </p:cNvPr>
            <p:cNvSpPr txBox="1"/>
            <p:nvPr/>
          </p:nvSpPr>
          <p:spPr>
            <a:xfrm>
              <a:off x="3185026" y="918586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45" name="TextBox 144">
              <a:extLst>
                <a:ext uri="{FF2B5EF4-FFF2-40B4-BE49-F238E27FC236}">
                  <a16:creationId xmlns:a16="http://schemas.microsoft.com/office/drawing/2014/main" id="{BEA91F55-354F-D01C-B418-5A524D846F5C}"/>
                </a:ext>
              </a:extLst>
            </p:cNvPr>
            <p:cNvSpPr txBox="1"/>
            <p:nvPr/>
          </p:nvSpPr>
          <p:spPr>
            <a:xfrm>
              <a:off x="3177713" y="933912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Ph</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49" name="TextBox 148">
              <a:extLst>
                <a:ext uri="{FF2B5EF4-FFF2-40B4-BE49-F238E27FC236}">
                  <a16:creationId xmlns:a16="http://schemas.microsoft.com/office/drawing/2014/main" id="{4604687F-94E7-B2A8-9AF8-39DA3AB9F5F6}"/>
                </a:ext>
              </a:extLst>
            </p:cNvPr>
            <p:cNvSpPr txBox="1"/>
            <p:nvPr/>
          </p:nvSpPr>
          <p:spPr>
            <a:xfrm>
              <a:off x="3193672" y="9585448"/>
              <a:ext cx="526097"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Eczacılık</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Sağlık</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50" name="Group 149">
            <a:extLst>
              <a:ext uri="{FF2B5EF4-FFF2-40B4-BE49-F238E27FC236}">
                <a16:creationId xmlns:a16="http://schemas.microsoft.com/office/drawing/2014/main" id="{2F284B26-4409-5C95-711C-677D02DA1A6C}"/>
              </a:ext>
            </a:extLst>
          </p:cNvPr>
          <p:cNvGrpSpPr/>
          <p:nvPr/>
        </p:nvGrpSpPr>
        <p:grpSpPr>
          <a:xfrm>
            <a:off x="1796717" y="9183823"/>
            <a:ext cx="603397" cy="603397"/>
            <a:chOff x="2472239" y="8531928"/>
            <a:chExt cx="603397" cy="603397"/>
          </a:xfrm>
        </p:grpSpPr>
        <p:sp>
          <p:nvSpPr>
            <p:cNvPr id="152" name="Rectangle 151">
              <a:extLst>
                <a:ext uri="{FF2B5EF4-FFF2-40B4-BE49-F238E27FC236}">
                  <a16:creationId xmlns:a16="http://schemas.microsoft.com/office/drawing/2014/main" id="{628D5BBF-0735-1596-7739-6C8106D8C26A}"/>
                </a:ext>
              </a:extLst>
            </p:cNvPr>
            <p:cNvSpPr/>
            <p:nvPr/>
          </p:nvSpPr>
          <p:spPr>
            <a:xfrm>
              <a:off x="2472239"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53" name="TextBox 152">
              <a:extLst>
                <a:ext uri="{FF2B5EF4-FFF2-40B4-BE49-F238E27FC236}">
                  <a16:creationId xmlns:a16="http://schemas.microsoft.com/office/drawing/2014/main" id="{18E2A4A4-1BC7-0B02-16ED-EBF8C0D9630B}"/>
                </a:ext>
              </a:extLst>
            </p:cNvPr>
            <p:cNvSpPr txBox="1"/>
            <p:nvPr/>
          </p:nvSpPr>
          <p:spPr>
            <a:xfrm>
              <a:off x="2522517"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2.4</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54" name="TextBox 153">
              <a:extLst>
                <a:ext uri="{FF2B5EF4-FFF2-40B4-BE49-F238E27FC236}">
                  <a16:creationId xmlns:a16="http://schemas.microsoft.com/office/drawing/2014/main" id="{966DACD6-17ED-0578-EA4A-2011F22DFFFD}"/>
                </a:ext>
              </a:extLst>
            </p:cNvPr>
            <p:cNvSpPr txBox="1"/>
            <p:nvPr/>
          </p:nvSpPr>
          <p:spPr>
            <a:xfrm>
              <a:off x="2515205" y="8685549"/>
              <a:ext cx="366441"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Am</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55" name="TextBox 154">
              <a:extLst>
                <a:ext uri="{FF2B5EF4-FFF2-40B4-BE49-F238E27FC236}">
                  <a16:creationId xmlns:a16="http://schemas.microsoft.com/office/drawing/2014/main" id="{8BF68201-3EB6-F84F-FABF-207FE72BC434}"/>
                </a:ext>
              </a:extLst>
            </p:cNvPr>
            <p:cNvSpPr txBox="1"/>
            <p:nvPr/>
          </p:nvSpPr>
          <p:spPr>
            <a:xfrm>
              <a:off x="2531166" y="8931868"/>
              <a:ext cx="411536"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Otomotiv</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56" name="Group 155">
            <a:extLst>
              <a:ext uri="{FF2B5EF4-FFF2-40B4-BE49-F238E27FC236}">
                <a16:creationId xmlns:a16="http://schemas.microsoft.com/office/drawing/2014/main" id="{8E3FE56C-CC15-9DBC-AB9C-7B0B9CD2A772}"/>
              </a:ext>
            </a:extLst>
          </p:cNvPr>
          <p:cNvGrpSpPr/>
          <p:nvPr/>
        </p:nvGrpSpPr>
        <p:grpSpPr>
          <a:xfrm>
            <a:off x="495300" y="8531928"/>
            <a:ext cx="608265" cy="632695"/>
            <a:chOff x="495300" y="8531928"/>
            <a:chExt cx="608265" cy="632695"/>
          </a:xfrm>
        </p:grpSpPr>
        <p:sp>
          <p:nvSpPr>
            <p:cNvPr id="157" name="Rectangle 156">
              <a:extLst>
                <a:ext uri="{FF2B5EF4-FFF2-40B4-BE49-F238E27FC236}">
                  <a16:creationId xmlns:a16="http://schemas.microsoft.com/office/drawing/2014/main" id="{91808C29-0E74-890B-37B4-7F116532C09F}"/>
                </a:ext>
              </a:extLst>
            </p:cNvPr>
            <p:cNvSpPr/>
            <p:nvPr/>
          </p:nvSpPr>
          <p:spPr>
            <a:xfrm>
              <a:off x="495300"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1" name="TextBox 160">
              <a:extLst>
                <a:ext uri="{FF2B5EF4-FFF2-40B4-BE49-F238E27FC236}">
                  <a16:creationId xmlns:a16="http://schemas.microsoft.com/office/drawing/2014/main" id="{9A3F1A0D-6E96-1305-003B-F1AE25C59A44}"/>
                </a:ext>
              </a:extLst>
            </p:cNvPr>
            <p:cNvSpPr txBox="1"/>
            <p:nvPr/>
          </p:nvSpPr>
          <p:spPr>
            <a:xfrm>
              <a:off x="545578"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67" name="TextBox 166">
              <a:extLst>
                <a:ext uri="{FF2B5EF4-FFF2-40B4-BE49-F238E27FC236}">
                  <a16:creationId xmlns:a16="http://schemas.microsoft.com/office/drawing/2014/main" id="{F6C25E6E-776D-03FD-463C-D95889F76237}"/>
                </a:ext>
              </a:extLst>
            </p:cNvPr>
            <p:cNvSpPr txBox="1"/>
            <p:nvPr/>
          </p:nvSpPr>
          <p:spPr>
            <a:xfrm>
              <a:off x="538267" y="8685549"/>
              <a:ext cx="496519"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CPG</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68" name="TextBox 167">
              <a:extLst>
                <a:ext uri="{FF2B5EF4-FFF2-40B4-BE49-F238E27FC236}">
                  <a16:creationId xmlns:a16="http://schemas.microsoft.com/office/drawing/2014/main" id="{ABF60966-08C0-F8FB-E991-6F1FD4777F76}"/>
                </a:ext>
              </a:extLst>
            </p:cNvPr>
            <p:cNvSpPr txBox="1"/>
            <p:nvPr/>
          </p:nvSpPr>
          <p:spPr>
            <a:xfrm>
              <a:off x="554224" y="8931867"/>
              <a:ext cx="549341" cy="23275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Ambalajlı</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Tüketici</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Ürünleri</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54" name="Group 53">
            <a:extLst>
              <a:ext uri="{FF2B5EF4-FFF2-40B4-BE49-F238E27FC236}">
                <a16:creationId xmlns:a16="http://schemas.microsoft.com/office/drawing/2014/main" id="{944600D9-B97C-A94C-09E3-406C853BCA74}"/>
              </a:ext>
            </a:extLst>
          </p:cNvPr>
          <p:cNvGrpSpPr/>
          <p:nvPr/>
        </p:nvGrpSpPr>
        <p:grpSpPr>
          <a:xfrm rot="5400000">
            <a:off x="270737" y="5612998"/>
            <a:ext cx="615734" cy="307867"/>
            <a:chOff x="6999595" y="5328350"/>
            <a:chExt cx="615734" cy="307867"/>
          </a:xfrm>
        </p:grpSpPr>
        <p:sp>
          <p:nvSpPr>
            <p:cNvPr id="55" name="Oval 54">
              <a:extLst>
                <a:ext uri="{FF2B5EF4-FFF2-40B4-BE49-F238E27FC236}">
                  <a16:creationId xmlns:a16="http://schemas.microsoft.com/office/drawing/2014/main" id="{5E9AE2DE-8CFA-6383-D048-978DAEF9B671}"/>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6" name="Oval 55">
              <a:extLst>
                <a:ext uri="{FF2B5EF4-FFF2-40B4-BE49-F238E27FC236}">
                  <a16:creationId xmlns:a16="http://schemas.microsoft.com/office/drawing/2014/main" id="{FCDA4953-1956-321A-E132-529814764156}"/>
                </a:ext>
              </a:extLst>
            </p:cNvPr>
            <p:cNvSpPr/>
            <p:nvPr/>
          </p:nvSpPr>
          <p:spPr>
            <a:xfrm>
              <a:off x="7307462"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57" name="TextBox 56">
            <a:extLst>
              <a:ext uri="{FF2B5EF4-FFF2-40B4-BE49-F238E27FC236}">
                <a16:creationId xmlns:a16="http://schemas.microsoft.com/office/drawing/2014/main" id="{2ECA4D59-8F37-31D9-751B-573C92E6D467}"/>
              </a:ext>
            </a:extLst>
          </p:cNvPr>
          <p:cNvSpPr txBox="1"/>
          <p:nvPr/>
        </p:nvSpPr>
        <p:spPr>
          <a:xfrm rot="16200000">
            <a:off x="-1458932" y="3046942"/>
            <a:ext cx="3868706" cy="777136"/>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Kategori</a:t>
            </a:r>
            <a:r>
              <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Bİlgisi</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spTree>
    <p:extLst>
      <p:ext uri="{BB962C8B-B14F-4D97-AF65-F5344CB8AC3E}">
        <p14:creationId xmlns:p14="http://schemas.microsoft.com/office/powerpoint/2010/main" val="3689270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F17DB7-62B4-07DF-3575-250A96BDCC62}"/>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42</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3" name="Text Placeholder 1">
            <a:extLst>
              <a:ext uri="{FF2B5EF4-FFF2-40B4-BE49-F238E27FC236}">
                <a16:creationId xmlns:a16="http://schemas.microsoft.com/office/drawing/2014/main" id="{16CFC228-DC9F-89CB-9C9A-F1B3EA985300}"/>
              </a:ext>
            </a:extLst>
          </p:cNvPr>
          <p:cNvSpPr txBox="1">
            <a:spLocks/>
          </p:cNvSpPr>
          <p:nvPr/>
        </p:nvSpPr>
        <p:spPr>
          <a:xfrm>
            <a:off x="1441973" y="2923315"/>
            <a:ext cx="5788269" cy="339263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defRPr/>
            </a:pPr>
            <a:r>
              <a:rPr lang="en-US" sz="1000" u="none" strike="noStrike" kern="1200" cap="none" spc="0" normalizeH="0" baseline="0" noProof="0" dirty="0" err="1">
                <a:ln>
                  <a:noFill/>
                </a:ln>
                <a:effectLst/>
                <a:uLnTx/>
                <a:uFillTx/>
                <a:latin typeface="Georgia"/>
                <a:cs typeface="Poppins"/>
              </a:rPr>
              <a:t>Takip</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ettiğimiz</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eğlence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reklam</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yatırımlarının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üçte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ikisinden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fazlası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karasal</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televizyon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a:t>
            </a:r>
            <a:r>
              <a:rPr lang="en-US" sz="1000" u="none" strike="noStrike" kern="1200" cap="none" spc="0" normalizeH="0" baseline="0" noProof="0" dirty="0">
                <a:ln>
                  <a:noFill/>
                </a:ln>
                <a:effectLst/>
                <a:uLnTx/>
                <a:uFillTx/>
                <a:latin typeface="Georgia"/>
                <a:cs typeface="Poppins"/>
              </a:rPr>
              <a:t> film </a:t>
            </a:r>
            <a:r>
              <a:rPr lang="en-US" sz="1000" u="none" strike="noStrike" kern="1200" cap="none" spc="0" normalizeH="0" baseline="0" noProof="0" dirty="0" err="1">
                <a:ln>
                  <a:noFill/>
                </a:ln>
                <a:effectLst/>
                <a:uLnTx/>
                <a:uFillTx/>
                <a:latin typeface="Georgia"/>
                <a:cs typeface="Poppins"/>
              </a:rPr>
              <a:t>yapımcılarından</a:t>
            </a:r>
            <a:r>
              <a:rPr lang="en-US" sz="1000" u="none" strike="noStrike" kern="1200" cap="none" spc="0" normalizeH="0" baseline="0" noProof="0" dirty="0">
                <a:ln>
                  <a:noFill/>
                </a:ln>
                <a:effectLst/>
                <a:uLnTx/>
                <a:uFillTx/>
                <a:latin typeface="Georgia"/>
                <a:cs typeface="Poppins"/>
              </a:rPr>
              <a:t> </a:t>
            </a:r>
            <a:r>
              <a:rPr lang="en-US" sz="1000" dirty="0" err="1">
                <a:cs typeface="Poppins"/>
              </a:rPr>
              <a:t>gelmektedir</a:t>
            </a:r>
            <a:r>
              <a:rPr lang="en-US" sz="1000" dirty="0">
                <a:cs typeface="Poppins"/>
              </a:rPr>
              <a:t> </a:t>
            </a:r>
            <a:r>
              <a:rPr lang="en-US" sz="1000" u="none" strike="noStrike" kern="1200" cap="none" spc="0" normalizeH="0" baseline="0" noProof="0" dirty="0">
                <a:ln>
                  <a:noFill/>
                </a:ln>
                <a:effectLst/>
                <a:uLnTx/>
                <a:uFillTx/>
                <a:latin typeface="Georgia"/>
                <a:cs typeface="Poppins"/>
              </a:rPr>
              <a:t>(</a:t>
            </a:r>
            <a:r>
              <a:rPr lang="en-US" sz="1000" u="none" strike="noStrike" kern="1200" cap="none" spc="0" normalizeH="0" baseline="0" noProof="0" dirty="0" err="1">
                <a:ln>
                  <a:noFill/>
                </a:ln>
                <a:effectLst/>
                <a:uLnTx/>
                <a:uFillTx/>
                <a:latin typeface="Georgia"/>
                <a:cs typeface="Poppins"/>
              </a:rPr>
              <a:t>diğer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kategoriler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ise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oyun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müzik</a:t>
            </a:r>
            <a:r>
              <a:rPr lang="en-US" sz="1000" u="none" strike="noStrike" kern="1200" cap="none" spc="0" normalizeH="0" baseline="0" noProof="0" dirty="0">
                <a:ln>
                  <a:noFill/>
                </a:ln>
                <a:effectLst/>
                <a:uLnTx/>
                <a:uFillTx/>
                <a:latin typeface="Georgia"/>
                <a:cs typeface="Poppins"/>
              </a:rPr>
              <a:t>). </a:t>
            </a:r>
            <a:r>
              <a:rPr lang="en-US" sz="1000" dirty="0">
                <a:latin typeface="Georgia"/>
                <a:cs typeface="Poppins"/>
              </a:rPr>
              <a:t>R</a:t>
            </a:r>
            <a:r>
              <a:rPr lang="en-US" sz="1000" u="none" strike="noStrike" kern="1200" cap="none" spc="0" normalizeH="0" baseline="0" noProof="0" dirty="0" err="1">
                <a:ln>
                  <a:noFill/>
                </a:ln>
                <a:effectLst/>
                <a:uLnTx/>
                <a:uFillTx/>
                <a:latin typeface="Georgia"/>
                <a:cs typeface="Poppins"/>
              </a:rPr>
              <a:t>eklam</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verenlerin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genellikle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çok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kısa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kampanya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sürelerinde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belirli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bir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gösterim</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tarihi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genellikle</a:t>
            </a:r>
            <a:r>
              <a:rPr lang="en-US" sz="1000" u="none" strike="noStrike" kern="1200" cap="none" spc="0" normalizeH="0" baseline="0" noProof="0" dirty="0">
                <a:ln>
                  <a:noFill/>
                </a:ln>
                <a:effectLst/>
                <a:uLnTx/>
                <a:uFillTx/>
                <a:latin typeface="Georgia"/>
                <a:cs typeface="Poppins"/>
              </a:rPr>
              <a:t> yeni </a:t>
            </a:r>
            <a:r>
              <a:rPr lang="en-US" sz="1000" u="none" strike="noStrike" kern="1200" cap="none" spc="0" normalizeH="0" baseline="0" noProof="0" dirty="0" err="1">
                <a:ln>
                  <a:noFill/>
                </a:ln>
                <a:effectLst/>
                <a:uLnTx/>
                <a:uFillTx/>
                <a:latin typeface="Georgia"/>
                <a:cs typeface="Poppins"/>
              </a:rPr>
              <a:t>fikri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ürünleri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için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için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izleyici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veya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bilet</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satışı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yaratma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gibi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özel</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bir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zorlukları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vardır</a:t>
            </a:r>
            <a:r>
              <a:rPr lang="en-US" sz="1000" u="none" strike="noStrike" kern="1200" cap="none" spc="0" normalizeH="0" baseline="0" noProof="0" dirty="0">
                <a:ln>
                  <a:noFill/>
                </a:ln>
                <a:effectLst/>
                <a:uLnTx/>
                <a:uFillTx/>
                <a:latin typeface="Georgia"/>
                <a:cs typeface="Poppins"/>
              </a:rPr>
              <a:t>. Bu, </a:t>
            </a:r>
            <a:r>
              <a:rPr lang="en-US" sz="1000" u="none" strike="noStrike" kern="1200" cap="none" spc="0" normalizeH="0" baseline="0" noProof="0" dirty="0" err="1">
                <a:ln>
                  <a:noFill/>
                </a:ln>
                <a:effectLst/>
                <a:uLnTx/>
                <a:uFillTx/>
                <a:latin typeface="Georgia"/>
                <a:cs typeface="Poppins"/>
              </a:rPr>
              <a:t>çoğu</a:t>
            </a:r>
            <a:r>
              <a:rPr lang="en-US" sz="1000" u="none" strike="noStrike" kern="1200" cap="none" spc="0" normalizeH="0" baseline="0" noProof="0" dirty="0">
                <a:ln>
                  <a:noFill/>
                </a:ln>
                <a:effectLst/>
                <a:uLnTx/>
                <a:uFillTx/>
                <a:latin typeface="Georgia"/>
                <a:cs typeface="Poppins"/>
              </a:rPr>
              <a:t> zaman, </a:t>
            </a:r>
            <a:r>
              <a:rPr lang="en-US" sz="1000" u="none" strike="noStrike" kern="1200" cap="none" spc="0" normalizeH="0" baseline="0" noProof="0" dirty="0" err="1">
                <a:ln>
                  <a:noFill/>
                </a:ln>
                <a:effectLst/>
                <a:uLnTx/>
                <a:uFillTx/>
                <a:latin typeface="Georgia"/>
                <a:cs typeface="Poppins"/>
              </a:rPr>
              <a:t>eş</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zamanlı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erişim</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sağlayan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kitle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medyası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kanallarına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daha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fazla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güvenmeyi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gerektirir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Ancak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özellikle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çocuklar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veya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korku</a:t>
            </a:r>
            <a:r>
              <a:rPr lang="en-US" sz="1000" u="none" strike="noStrike" kern="1200" cap="none" spc="0" normalizeH="0" baseline="0" noProof="0" dirty="0">
                <a:ln>
                  <a:noFill/>
                </a:ln>
                <a:effectLst/>
                <a:uLnTx/>
                <a:uFillTx/>
                <a:latin typeface="Georgia"/>
                <a:cs typeface="Poppins"/>
              </a:rPr>
              <a:t> filmi </a:t>
            </a:r>
            <a:r>
              <a:rPr lang="en-US" sz="1000" u="none" strike="noStrike" kern="1200" cap="none" spc="0" normalizeH="0" baseline="0" noProof="0" dirty="0" err="1">
                <a:ln>
                  <a:noFill/>
                </a:ln>
                <a:effectLst/>
                <a:uLnTx/>
                <a:uFillTx/>
                <a:latin typeface="Georgia"/>
                <a:cs typeface="Poppins"/>
              </a:rPr>
              <a:t>hayranları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gibi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belirli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hedef</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kitleleri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bulmak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talep</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üzerine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içerik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tüketilen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çoklu</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medya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platformları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medya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ortamında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giderek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daha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zor</a:t>
            </a:r>
            <a:r>
              <a:rPr lang="en-US" sz="1000" u="none" strike="noStrike" kern="1200" cap="none" spc="0" normalizeH="0" baseline="0" noProof="0" dirty="0">
                <a:ln>
                  <a:noFill/>
                </a:ln>
                <a:effectLst/>
                <a:uLnTx/>
                <a:uFillTx/>
                <a:latin typeface="Georgia"/>
                <a:cs typeface="Poppins"/>
              </a:rPr>
              <a:t> hale </a:t>
            </a:r>
            <a:r>
              <a:rPr lang="en-US" sz="1000" u="none" strike="noStrike" kern="1200" cap="none" spc="0" normalizeH="0" baseline="0" noProof="0" dirty="0" err="1">
                <a:ln>
                  <a:noFill/>
                </a:ln>
                <a:effectLst/>
                <a:uLnTx/>
                <a:uFillTx/>
                <a:latin typeface="Georgia"/>
                <a:cs typeface="Poppins"/>
              </a:rPr>
              <a:t>gelmiştir</a:t>
            </a:r>
            <a:r>
              <a:rPr lang="en-US" sz="1000" u="none" strike="noStrike" kern="1200" cap="none" spc="0" normalizeH="0" baseline="0" noProof="0" dirty="0">
                <a:ln>
                  <a:noFill/>
                </a:ln>
                <a:effectLst/>
                <a:uLnTx/>
                <a:uFillTx/>
                <a:latin typeface="Georgia"/>
                <a:cs typeface="Poppins"/>
              </a:rPr>
              <a:t>. Bu durum, </a:t>
            </a:r>
            <a:r>
              <a:rPr lang="en-US" sz="1000" u="none" strike="noStrike" kern="1200" cap="none" spc="0" normalizeH="0" baseline="0" noProof="0" dirty="0" err="1">
                <a:ln>
                  <a:noFill/>
                </a:ln>
                <a:effectLst/>
                <a:uLnTx/>
                <a:uFillTx/>
                <a:latin typeface="Georgia"/>
                <a:cs typeface="Poppins"/>
              </a:rPr>
              <a:t>spor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dış</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mekan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reklamcılığının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bu</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grup</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pazarlamacıları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için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öneminin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artmasına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yol</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açmıştır</a:t>
            </a:r>
            <a:r>
              <a:rPr lang="en-US" sz="1000" u="none" strike="noStrike" kern="1200" cap="none" spc="0" normalizeH="0" baseline="0" noProof="0" dirty="0">
                <a:ln>
                  <a:noFill/>
                </a:ln>
                <a:effectLst/>
                <a:uLnTx/>
                <a:uFillTx/>
                <a:latin typeface="Georgia"/>
                <a:cs typeface="Poppins"/>
              </a:rPr>
              <a:t>. </a:t>
            </a:r>
          </a:p>
          <a:p>
            <a:pPr marL="7620">
              <a:lnSpc>
                <a:spcPct val="120000"/>
              </a:lnSpc>
              <a:spcAft>
                <a:spcPts val="800"/>
              </a:spcAft>
              <a:defRPr/>
            </a:pPr>
            <a:r>
              <a:rPr lang="en-US" sz="1000" u="none" strike="noStrike" kern="1200" cap="none" spc="0" normalizeH="0" baseline="0" noProof="0" dirty="0" err="1">
                <a:ln>
                  <a:noFill/>
                </a:ln>
                <a:effectLst/>
                <a:uLnTx/>
                <a:uFillTx/>
                <a:latin typeface="Georgia"/>
                <a:cs typeface="Poppins"/>
              </a:rPr>
              <a:t>Dünya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genelinde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sinema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trafiği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veya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reklam</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gelirlerinin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önümüzdeki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beş</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yıl</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içinde</a:t>
            </a:r>
            <a:r>
              <a:rPr lang="en-US" sz="1000" u="none" strike="noStrike" kern="1200" cap="none" spc="0" normalizeH="0" baseline="0" noProof="0" dirty="0">
                <a:ln>
                  <a:noFill/>
                </a:ln>
                <a:effectLst/>
                <a:uLnTx/>
                <a:uFillTx/>
                <a:latin typeface="Georgia"/>
                <a:cs typeface="Poppins"/>
              </a:rPr>
              <a:t> tam </a:t>
            </a:r>
            <a:r>
              <a:rPr lang="en-US" sz="1000" u="none" strike="noStrike" kern="1200" cap="none" spc="0" normalizeH="0" baseline="0" noProof="0" dirty="0" err="1">
                <a:ln>
                  <a:noFill/>
                </a:ln>
                <a:effectLst/>
                <a:uLnTx/>
                <a:uFillTx/>
                <a:latin typeface="Georgia"/>
                <a:cs typeface="Poppins"/>
              </a:rPr>
              <a:t>olarak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toparlanmasını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öngörmesek</a:t>
            </a:r>
            <a:r>
              <a:rPr lang="en-US" sz="1000" u="none" strike="noStrike" kern="1200" cap="none" spc="0" normalizeH="0" baseline="0" noProof="0" dirty="0">
                <a:ln>
                  <a:noFill/>
                </a:ln>
                <a:effectLst/>
                <a:uLnTx/>
                <a:uFillTx/>
                <a:latin typeface="Georgia"/>
                <a:cs typeface="Poppins"/>
              </a:rPr>
              <a:t> de, </a:t>
            </a:r>
            <a:r>
              <a:rPr lang="en-US" sz="1000" u="none" strike="noStrike" kern="1200" cap="none" spc="0" normalizeH="0" baseline="0" noProof="0" dirty="0" err="1">
                <a:ln>
                  <a:noFill/>
                </a:ln>
                <a:effectLst/>
                <a:uLnTx/>
                <a:uFillTx/>
                <a:latin typeface="Georgia"/>
                <a:cs typeface="Poppins"/>
              </a:rPr>
              <a:t>medya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eğlence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reklamcıları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arasında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toplu</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izleme</a:t>
            </a:r>
            <a:r>
              <a:rPr lang="en-US" sz="1000" u="none" strike="noStrike" kern="1200" cap="none" spc="0" normalizeH="0" baseline="0" noProof="0" dirty="0">
                <a:ln>
                  <a:noFill/>
                </a:ln>
                <a:effectLst/>
                <a:uLnTx/>
                <a:uFillTx/>
                <a:latin typeface="Georgia"/>
                <a:cs typeface="Poppins"/>
              </a:rPr>
              <a:t>/</a:t>
            </a:r>
            <a:r>
              <a:rPr lang="en-US" sz="1000" u="none" strike="noStrike" kern="1200" cap="none" spc="0" normalizeH="0" baseline="0" noProof="0" dirty="0" err="1">
                <a:ln>
                  <a:noFill/>
                </a:ln>
                <a:effectLst/>
                <a:uLnTx/>
                <a:uFillTx/>
                <a:latin typeface="Georgia"/>
                <a:cs typeface="Poppins"/>
              </a:rPr>
              <a:t>oynama</a:t>
            </a:r>
            <a:r>
              <a:rPr lang="en-US" sz="1000" u="none" strike="noStrike" kern="1200" cap="none" spc="0" normalizeH="0" baseline="0" noProof="0" dirty="0">
                <a:ln>
                  <a:noFill/>
                </a:ln>
                <a:effectLst/>
                <a:uLnTx/>
                <a:uFillTx/>
                <a:latin typeface="Georgia"/>
                <a:cs typeface="Poppins"/>
              </a:rPr>
              <a:t>/</a:t>
            </a:r>
            <a:r>
              <a:rPr lang="en-US" sz="1000" u="none" strike="noStrike" kern="1200" cap="none" spc="0" normalizeH="0" baseline="0" noProof="0" dirty="0" err="1">
                <a:ln>
                  <a:noFill/>
                </a:ln>
                <a:effectLst/>
                <a:uLnTx/>
                <a:uFillTx/>
                <a:latin typeface="Georgia"/>
                <a:cs typeface="Poppins"/>
              </a:rPr>
              <a:t>dinleme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deneyimlerine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olan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talebin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devam</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etmesi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bekleniyor</a:t>
            </a:r>
            <a:r>
              <a:rPr lang="en-US" sz="1000" u="none" strike="noStrike" kern="1200" cap="none" spc="0" normalizeH="0" baseline="0" noProof="0" dirty="0">
                <a:ln>
                  <a:noFill/>
                </a:ln>
                <a:effectLst/>
                <a:uLnTx/>
                <a:uFillTx/>
                <a:latin typeface="Georgia"/>
                <a:cs typeface="Poppins"/>
              </a:rPr>
              <a:t>. </a:t>
            </a:r>
          </a:p>
          <a:p>
            <a:pPr marL="7620">
              <a:lnSpc>
                <a:spcPct val="120000"/>
              </a:lnSpc>
              <a:spcAft>
                <a:spcPts val="800"/>
              </a:spcAft>
              <a:defRPr/>
            </a:pPr>
            <a:r>
              <a:rPr lang="en-US" sz="1000" u="none" strike="noStrike" kern="1200" cap="none" spc="0" normalizeH="0" baseline="0" noProof="0" dirty="0" err="1">
                <a:ln>
                  <a:noFill/>
                </a:ln>
                <a:effectLst/>
                <a:uLnTx/>
                <a:uFillTx/>
                <a:latin typeface="Georgia"/>
                <a:cs typeface="Poppins"/>
              </a:rPr>
              <a:t>Bununla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birlikte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izleyicilerin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eğlence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içerikleriyle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nerede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a:t>
            </a:r>
            <a:r>
              <a:rPr lang="en-US" sz="1000" u="none" strike="noStrike" kern="1200" cap="none" spc="0" normalizeH="0" baseline="0" noProof="0" dirty="0">
                <a:ln>
                  <a:noFill/>
                </a:ln>
                <a:effectLst/>
                <a:uLnTx/>
                <a:uFillTx/>
                <a:latin typeface="Georgia"/>
                <a:cs typeface="Poppins"/>
              </a:rPr>
              <a:t> ne zaman </a:t>
            </a:r>
            <a:r>
              <a:rPr lang="en-US" sz="1000" u="none" strike="noStrike" kern="1200" cap="none" spc="0" normalizeH="0" baseline="0" noProof="0" dirty="0" err="1">
                <a:ln>
                  <a:noFill/>
                </a:ln>
                <a:effectLst/>
                <a:uLnTx/>
                <a:uFillTx/>
                <a:latin typeface="Georgia"/>
                <a:cs typeface="Poppins"/>
              </a:rPr>
              <a:t>etkileşime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geçtiği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sınırları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giderek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zorlaşıyor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bir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oyun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oynayıp</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ardından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Twitch'te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başkalarının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oynamasını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izlemek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ya</a:t>
            </a:r>
            <a:r>
              <a:rPr lang="en-US" sz="1000" u="none" strike="noStrike" kern="1200" cap="none" spc="0" normalizeH="0" baseline="0" noProof="0" dirty="0">
                <a:ln>
                  <a:noFill/>
                </a:ln>
                <a:effectLst/>
                <a:uLnTx/>
                <a:uFillTx/>
                <a:latin typeface="Georgia"/>
                <a:cs typeface="Poppins"/>
              </a:rPr>
              <a:t> da </a:t>
            </a:r>
            <a:r>
              <a:rPr lang="en-US" sz="1000" u="none" strike="noStrike" kern="1200" cap="none" spc="0" normalizeH="0" baseline="0" noProof="0" dirty="0" err="1">
                <a:ln>
                  <a:noFill/>
                </a:ln>
                <a:effectLst/>
                <a:uLnTx/>
                <a:uFillTx/>
                <a:latin typeface="Georgia"/>
                <a:cs typeface="Poppins"/>
              </a:rPr>
              <a:t>bir</a:t>
            </a:r>
            <a:r>
              <a:rPr lang="en-US" sz="1000" u="none" strike="noStrike" kern="1200" cap="none" spc="0" normalizeH="0" baseline="0" noProof="0" dirty="0">
                <a:ln>
                  <a:noFill/>
                </a:ln>
                <a:effectLst/>
                <a:uLnTx/>
                <a:uFillTx/>
                <a:latin typeface="Georgia"/>
                <a:cs typeface="Poppins"/>
              </a:rPr>
              <a:t> filmi </a:t>
            </a:r>
            <a:r>
              <a:rPr lang="en-US" sz="1000" u="none" strike="noStrike" kern="1200" cap="none" spc="0" normalizeH="0" baseline="0" noProof="0" dirty="0" err="1">
                <a:ln>
                  <a:noFill/>
                </a:ln>
                <a:effectLst/>
                <a:uLnTx/>
                <a:uFillTx/>
                <a:latin typeface="Georgia"/>
                <a:cs typeface="Poppins"/>
              </a:rPr>
              <a:t>dijital</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olarak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izlemeye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başlamadan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önce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YouTube'da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fragmanlarını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izlemek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gibi</a:t>
            </a:r>
            <a:r>
              <a:rPr lang="en-US" sz="1000" u="none" strike="noStrike" kern="1200" cap="none" spc="0" normalizeH="0" baseline="0" noProof="0" dirty="0">
                <a:ln>
                  <a:noFill/>
                </a:ln>
                <a:effectLst/>
                <a:uLnTx/>
                <a:uFillTx/>
                <a:latin typeface="Georgia"/>
                <a:cs typeface="Poppins"/>
              </a:rPr>
              <a:t>). Ev </a:t>
            </a:r>
            <a:r>
              <a:rPr lang="en-US" sz="1000" u="none" strike="noStrike" kern="1200" cap="none" spc="0" normalizeH="0" baseline="0" noProof="0" dirty="0" err="1">
                <a:ln>
                  <a:noFill/>
                </a:ln>
                <a:effectLst/>
                <a:uLnTx/>
                <a:uFillTx/>
                <a:latin typeface="Georgia"/>
                <a:cs typeface="Poppins"/>
              </a:rPr>
              <a:t>eğlencesi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sinema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kablolu</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yayın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açık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yayın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dijital</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yayın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arasındaki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geçmişteki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ayrımlar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artık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izleyici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yolculuğunu</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yansıtmıyor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Medya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sahiplerinin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gelir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modellerini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güncelleyerek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ticari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ürünler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abonelikler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reklamcılık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gibi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alanlarda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fayda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sağlaması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muhtemel</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olan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bu</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dönüşüm</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pazarlamacılar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ajans</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ekipleri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arasında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daha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fazla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uyum</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iş</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birliği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gerektirecek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gibi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görünüyor</a:t>
            </a:r>
            <a:r>
              <a:rPr lang="en-US" sz="1000" u="none" strike="noStrike" kern="1200" cap="none" spc="0" normalizeH="0" baseline="0" noProof="0" dirty="0">
                <a:ln>
                  <a:noFill/>
                </a:ln>
                <a:effectLst/>
                <a:uLnTx/>
                <a:uFillTx/>
                <a:latin typeface="Georgia"/>
                <a:cs typeface="Poppins"/>
              </a:rPr>
              <a:t>.</a:t>
            </a:r>
            <a:endParaRPr lang="en-US" sz="1000" u="none" strike="noStrike" kern="1200" cap="none" spc="0" normalizeH="0" baseline="0" noProof="0" dirty="0">
              <a:ln>
                <a:noFill/>
              </a:ln>
              <a:effectLst/>
              <a:highlight>
                <a:srgbClr val="FFFF00"/>
              </a:highlight>
              <a:uLnTx/>
              <a:uFillTx/>
              <a:latin typeface="Georgia"/>
              <a:cs typeface="Poppins"/>
            </a:endParaRPr>
          </a:p>
        </p:txBody>
      </p:sp>
      <p:sp>
        <p:nvSpPr>
          <p:cNvPr id="6" name="TextBox 5">
            <a:extLst>
              <a:ext uri="{FF2B5EF4-FFF2-40B4-BE49-F238E27FC236}">
                <a16:creationId xmlns:a16="http://schemas.microsoft.com/office/drawing/2014/main" id="{73DC5B12-8CD7-6997-370D-692FF53FEA4B}"/>
              </a:ext>
            </a:extLst>
          </p:cNvPr>
          <p:cNvSpPr txBox="1"/>
          <p:nvPr/>
        </p:nvSpPr>
        <p:spPr>
          <a:xfrm>
            <a:off x="1354781" y="729874"/>
            <a:ext cx="5962652" cy="2253887"/>
          </a:xfrm>
          <a:prstGeom prst="rect">
            <a:avLst/>
          </a:prstGeom>
          <a:noFill/>
        </p:spPr>
        <p:txBody>
          <a:bodyPr wrap="square" lIns="91440" tIns="45720" rIns="91440" bIns="45720" anchor="t">
            <a:spAutoFit/>
          </a:bodyPr>
          <a:lstStyle/>
          <a:p>
            <a:pPr>
              <a:lnSpc>
                <a:spcPct val="112000"/>
              </a:lnSpc>
            </a:pPr>
            <a:r>
              <a:rPr lang="en-US" sz="1400" u="none" strike="noStrike" dirty="0" err="1">
                <a:solidFill>
                  <a:schemeClr val="accent1"/>
                </a:solidFill>
                <a:effectLst/>
                <a:latin typeface="Poppins Light"/>
                <a:cs typeface="Poppins Light"/>
              </a:rPr>
              <a:t>Geçen</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yılki</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raporumuzda</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Medya</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ve</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Eğlence</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sektörü</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reklamverenlerinin</a:t>
            </a:r>
            <a:r>
              <a:rPr lang="en-US" sz="1400" u="none" strike="noStrike" dirty="0">
                <a:solidFill>
                  <a:schemeClr val="accent1"/>
                </a:solidFill>
                <a:effectLst/>
                <a:latin typeface="Poppins Light"/>
                <a:cs typeface="Poppins Light"/>
              </a:rPr>
              <a:t> 2023 </a:t>
            </a:r>
            <a:r>
              <a:rPr lang="en-US" sz="1400" u="none" strike="noStrike" dirty="0" err="1">
                <a:solidFill>
                  <a:schemeClr val="accent1"/>
                </a:solidFill>
                <a:effectLst/>
                <a:latin typeface="Poppins Light"/>
                <a:cs typeface="Poppins Light"/>
              </a:rPr>
              <a:t>ve</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muhtemelen</a:t>
            </a:r>
            <a:r>
              <a:rPr lang="en-US" sz="1400" u="none" strike="noStrike" dirty="0">
                <a:solidFill>
                  <a:schemeClr val="accent1"/>
                </a:solidFill>
                <a:effectLst/>
                <a:latin typeface="Poppins Light"/>
                <a:cs typeface="Poppins Light"/>
              </a:rPr>
              <a:t> 2024'te </a:t>
            </a:r>
            <a:r>
              <a:rPr lang="en-US" sz="1400" u="none" strike="noStrike" dirty="0" err="1">
                <a:solidFill>
                  <a:schemeClr val="accent1"/>
                </a:solidFill>
                <a:effectLst/>
                <a:latin typeface="Poppins Light"/>
                <a:cs typeface="Poppins Light"/>
              </a:rPr>
              <a:t>reklam</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yatırımlarını</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azaltabileceğini</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öngörmüştük</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Gerçekten</a:t>
            </a:r>
            <a:r>
              <a:rPr lang="en-US" sz="1400" u="none" strike="noStrike" dirty="0">
                <a:solidFill>
                  <a:schemeClr val="accent1"/>
                </a:solidFill>
                <a:effectLst/>
                <a:latin typeface="Poppins Light"/>
                <a:cs typeface="Poppins Light"/>
              </a:rPr>
              <a:t> de, </a:t>
            </a:r>
            <a:r>
              <a:rPr lang="en-US" sz="1400" u="none" strike="noStrike" dirty="0" err="1">
                <a:solidFill>
                  <a:schemeClr val="accent1"/>
                </a:solidFill>
                <a:effectLst/>
                <a:latin typeface="Poppins Light"/>
                <a:cs typeface="Poppins Light"/>
              </a:rPr>
              <a:t>incelediğimiz</a:t>
            </a:r>
            <a:r>
              <a:rPr lang="en-US" sz="1400" u="none" strike="noStrike" dirty="0">
                <a:solidFill>
                  <a:schemeClr val="accent1"/>
                </a:solidFill>
                <a:effectLst/>
                <a:latin typeface="Poppins Light"/>
                <a:cs typeface="Poppins Light"/>
              </a:rPr>
              <a:t> 18 </a:t>
            </a:r>
            <a:r>
              <a:rPr lang="en-US" sz="1400" u="none" strike="noStrike" dirty="0" err="1">
                <a:solidFill>
                  <a:schemeClr val="accent1"/>
                </a:solidFill>
                <a:effectLst/>
                <a:latin typeface="Poppins Light"/>
                <a:cs typeface="Poppins Light"/>
              </a:rPr>
              <a:t>şirketin</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toplam</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reklam</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harcaması</a:t>
            </a:r>
            <a:r>
              <a:rPr lang="en-US" sz="1400" u="none" strike="noStrike" dirty="0">
                <a:solidFill>
                  <a:schemeClr val="accent1"/>
                </a:solidFill>
                <a:effectLst/>
                <a:latin typeface="Poppins Light"/>
                <a:cs typeface="Poppins Light"/>
              </a:rPr>
              <a:t> 2023'te, 2022'ye </a:t>
            </a:r>
            <a:r>
              <a:rPr lang="en-US" sz="1400" u="none" strike="noStrike" dirty="0" err="1">
                <a:solidFill>
                  <a:schemeClr val="accent1"/>
                </a:solidFill>
                <a:effectLst/>
                <a:latin typeface="Poppins Light"/>
                <a:cs typeface="Poppins Light"/>
              </a:rPr>
              <a:t>kıyasla</a:t>
            </a:r>
            <a:r>
              <a:rPr lang="en-US" sz="1400" u="none" strike="noStrike" dirty="0">
                <a:solidFill>
                  <a:schemeClr val="accent1"/>
                </a:solidFill>
                <a:effectLst/>
                <a:latin typeface="Poppins Light"/>
                <a:cs typeface="Poppins Light"/>
              </a:rPr>
              <a:t> %2,3 </a:t>
            </a:r>
            <a:r>
              <a:rPr lang="en-US" sz="1400" u="none" strike="noStrike" dirty="0" err="1">
                <a:solidFill>
                  <a:schemeClr val="accent1"/>
                </a:solidFill>
                <a:effectLst/>
                <a:latin typeface="Poppins Light"/>
                <a:cs typeface="Poppins Light"/>
              </a:rPr>
              <a:t>daha</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düşük</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oldu</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Ancak</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ortalama</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büyüme</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oranı</a:t>
            </a:r>
            <a:r>
              <a:rPr lang="en-US" sz="1400" u="none" strike="noStrike" dirty="0">
                <a:solidFill>
                  <a:schemeClr val="accent1"/>
                </a:solidFill>
                <a:effectLst/>
                <a:latin typeface="Poppins Light"/>
                <a:cs typeface="Poppins Light"/>
              </a:rPr>
              <a:t> %1,2 </a:t>
            </a:r>
            <a:r>
              <a:rPr lang="en-US" sz="1400" u="none" strike="noStrike" dirty="0" err="1">
                <a:solidFill>
                  <a:schemeClr val="accent1"/>
                </a:solidFill>
                <a:effectLst/>
                <a:latin typeface="Poppins Light"/>
                <a:cs typeface="Poppins Light"/>
              </a:rPr>
              <a:t>olarak</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gerçekleşti</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ve</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bu</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rakam</a:t>
            </a:r>
            <a:r>
              <a:rPr lang="en-US" sz="1400" u="none" strike="noStrike" dirty="0">
                <a:solidFill>
                  <a:schemeClr val="accent1"/>
                </a:solidFill>
                <a:effectLst/>
                <a:latin typeface="Poppins Light"/>
                <a:cs typeface="Poppins Light"/>
              </a:rPr>
              <a:t>, %1,9 </a:t>
            </a:r>
            <a:r>
              <a:rPr lang="en-US" sz="1400" u="none" strike="noStrike" dirty="0" err="1">
                <a:solidFill>
                  <a:schemeClr val="accent1"/>
                </a:solidFill>
                <a:effectLst/>
                <a:latin typeface="Poppins Light"/>
                <a:cs typeface="Poppins Light"/>
              </a:rPr>
              <a:t>olan</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ortalama</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gelir</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artışıyla</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uyumlu</a:t>
            </a:r>
            <a:r>
              <a:rPr lang="en-US" sz="1400" u="none" strike="noStrike" dirty="0">
                <a:solidFill>
                  <a:schemeClr val="accent1"/>
                </a:solidFill>
                <a:effectLst/>
                <a:latin typeface="Poppins Light"/>
                <a:cs typeface="Poppins Light"/>
              </a:rPr>
              <a:t>. Disney, </a:t>
            </a:r>
            <a:r>
              <a:rPr lang="en-US" sz="1400" u="none" strike="noStrike" dirty="0" err="1">
                <a:solidFill>
                  <a:schemeClr val="accent1"/>
                </a:solidFill>
                <a:effectLst/>
                <a:latin typeface="Poppins Light"/>
                <a:cs typeface="Poppins Light"/>
              </a:rPr>
              <a:t>Eylül</a:t>
            </a:r>
            <a:r>
              <a:rPr lang="en-US" sz="1400" u="none" strike="noStrike" dirty="0">
                <a:solidFill>
                  <a:schemeClr val="accent1"/>
                </a:solidFill>
                <a:effectLst/>
                <a:latin typeface="Poppins Light"/>
                <a:cs typeface="Poppins Light"/>
              </a:rPr>
              <a:t> 2024'te </a:t>
            </a:r>
            <a:r>
              <a:rPr lang="en-US" sz="1400" u="none" strike="noStrike" dirty="0" err="1">
                <a:solidFill>
                  <a:schemeClr val="accent1"/>
                </a:solidFill>
                <a:effectLst/>
                <a:latin typeface="Poppins Light"/>
                <a:cs typeface="Poppins Light"/>
              </a:rPr>
              <a:t>sona</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eren</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mali</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yıl</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için</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reklam</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harcamalarının</a:t>
            </a:r>
            <a:r>
              <a:rPr lang="en-US" sz="1400" u="none" strike="noStrike" dirty="0">
                <a:solidFill>
                  <a:schemeClr val="accent1"/>
                </a:solidFill>
                <a:effectLst/>
                <a:latin typeface="Poppins Light"/>
                <a:cs typeface="Poppins Light"/>
              </a:rPr>
              <a:t> 6,4 </a:t>
            </a:r>
            <a:r>
              <a:rPr lang="en-US" sz="1400" u="none" strike="noStrike" dirty="0" err="1">
                <a:solidFill>
                  <a:schemeClr val="accent1"/>
                </a:solidFill>
                <a:effectLst/>
                <a:latin typeface="Poppins Light"/>
                <a:cs typeface="Poppins Light"/>
              </a:rPr>
              <a:t>milyar</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dolardan</a:t>
            </a:r>
            <a:r>
              <a:rPr lang="en-US" sz="1400" u="none" strike="noStrike" dirty="0">
                <a:solidFill>
                  <a:schemeClr val="accent1"/>
                </a:solidFill>
                <a:effectLst/>
                <a:latin typeface="Poppins Light"/>
                <a:cs typeface="Poppins Light"/>
              </a:rPr>
              <a:t> 6,1 </a:t>
            </a:r>
            <a:r>
              <a:rPr lang="en-US" sz="1400" u="none" strike="noStrike" dirty="0" err="1">
                <a:solidFill>
                  <a:schemeClr val="accent1"/>
                </a:solidFill>
                <a:effectLst/>
                <a:latin typeface="Poppins Light"/>
                <a:cs typeface="Poppins Light"/>
              </a:rPr>
              <a:t>milyar</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dolara</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düştüğünü</a:t>
            </a:r>
            <a:r>
              <a:rPr lang="en-US" sz="1400" u="none" strike="noStrike" dirty="0">
                <a:solidFill>
                  <a:schemeClr val="accent1"/>
                </a:solidFill>
                <a:effectLst/>
                <a:latin typeface="Poppins Light"/>
                <a:cs typeface="Poppins Light"/>
              </a:rPr>
              <a:t> </a:t>
            </a:r>
            <a:r>
              <a:rPr lang="en-US" sz="1400" u="none" strike="noStrike" dirty="0" err="1">
                <a:solidFill>
                  <a:schemeClr val="accent1"/>
                </a:solidFill>
                <a:effectLst/>
                <a:latin typeface="Poppins Light"/>
                <a:cs typeface="Poppins Light"/>
              </a:rPr>
              <a:t>bildirdi</a:t>
            </a:r>
            <a:r>
              <a:rPr lang="en-US" sz="1400" u="none" strike="noStrike" dirty="0">
                <a:solidFill>
                  <a:schemeClr val="accent1"/>
                </a:solidFill>
                <a:effectLst/>
                <a:latin typeface="Poppins Light"/>
                <a:cs typeface="Poppins Light"/>
              </a:rPr>
              <a:t>.</a:t>
            </a:r>
          </a:p>
        </p:txBody>
      </p:sp>
      <p:pic>
        <p:nvPicPr>
          <p:cNvPr id="5" name="Picture 4" descr="A blue and black logo&#10;&#10;Description automatically generated">
            <a:extLst>
              <a:ext uri="{FF2B5EF4-FFF2-40B4-BE49-F238E27FC236}">
                <a16:creationId xmlns:a16="http://schemas.microsoft.com/office/drawing/2014/main" id="{1830B6A3-C22F-F2BB-4965-85B6D2E48A72}"/>
              </a:ext>
            </a:extLst>
          </p:cNvPr>
          <p:cNvPicPr>
            <a:picLocks noChangeAspect="1"/>
          </p:cNvPicPr>
          <p:nvPr/>
        </p:nvPicPr>
        <p:blipFill>
          <a:blip r:embed="rId3"/>
          <a:stretch>
            <a:fillRect/>
          </a:stretch>
        </p:blipFill>
        <p:spPr>
          <a:xfrm>
            <a:off x="6495276" y="332839"/>
            <a:ext cx="897530" cy="256235"/>
          </a:xfrm>
          <a:prstGeom prst="rect">
            <a:avLst/>
          </a:prstGeom>
        </p:spPr>
      </p:pic>
      <p:grpSp>
        <p:nvGrpSpPr>
          <p:cNvPr id="55" name="Group 54">
            <a:extLst>
              <a:ext uri="{FF2B5EF4-FFF2-40B4-BE49-F238E27FC236}">
                <a16:creationId xmlns:a16="http://schemas.microsoft.com/office/drawing/2014/main" id="{A9A3FDF8-38B8-B888-A0F4-A25821A8CBA3}"/>
              </a:ext>
            </a:extLst>
          </p:cNvPr>
          <p:cNvGrpSpPr/>
          <p:nvPr/>
        </p:nvGrpSpPr>
        <p:grpSpPr>
          <a:xfrm>
            <a:off x="495300" y="918317"/>
            <a:ext cx="726077" cy="741561"/>
            <a:chOff x="2671529" y="8871433"/>
            <a:chExt cx="920268" cy="939896"/>
          </a:xfrm>
          <a:solidFill>
            <a:schemeClr val="accent1"/>
          </a:solidFill>
        </p:grpSpPr>
        <p:sp>
          <p:nvSpPr>
            <p:cNvPr id="58" name="Rectangle 57">
              <a:extLst>
                <a:ext uri="{FF2B5EF4-FFF2-40B4-BE49-F238E27FC236}">
                  <a16:creationId xmlns:a16="http://schemas.microsoft.com/office/drawing/2014/main" id="{B3187576-5592-18D8-B41C-254D1339EFCE}"/>
                </a:ext>
              </a:extLst>
            </p:cNvPr>
            <p:cNvSpPr/>
            <p:nvPr/>
          </p:nvSpPr>
          <p:spPr>
            <a:xfrm>
              <a:off x="2671529" y="8871433"/>
              <a:ext cx="920268" cy="920269"/>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60" name="TextBox 59">
              <a:extLst>
                <a:ext uri="{FF2B5EF4-FFF2-40B4-BE49-F238E27FC236}">
                  <a16:creationId xmlns:a16="http://schemas.microsoft.com/office/drawing/2014/main" id="{8EA8E311-C908-6E1E-12C3-09F0660F12E6}"/>
                </a:ext>
              </a:extLst>
            </p:cNvPr>
            <p:cNvSpPr txBox="1"/>
            <p:nvPr/>
          </p:nvSpPr>
          <p:spPr>
            <a:xfrm>
              <a:off x="2748210" y="8877219"/>
              <a:ext cx="538729" cy="321827"/>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rgbClr val="FFFFFF"/>
                  </a:solidFill>
                  <a:latin typeface="Poppins Light" pitchFamily="2" charset="77"/>
                  <a:cs typeface="Poppins Light" pitchFamily="2" charset="77"/>
                </a:rPr>
                <a:t>5</a:t>
              </a:r>
              <a:r>
                <a:rPr kumimoji="0" lang="en-US" sz="1050" b="0" i="0" u="none" strike="noStrike" kern="1200" cap="none" spc="0" normalizeH="0" baseline="0" noProof="0" dirty="0">
                  <a:ln>
                    <a:noFill/>
                  </a:ln>
                  <a:solidFill>
                    <a:srgbClr val="FFFFFF"/>
                  </a:solidFill>
                  <a:effectLst/>
                  <a:uLnTx/>
                  <a:uFillTx/>
                  <a:latin typeface="Poppins Light" pitchFamily="2" charset="77"/>
                  <a:ea typeface="+mn-ea"/>
                  <a:cs typeface="Poppins Light" pitchFamily="2" charset="77"/>
                </a:rPr>
                <a:t>.9</a:t>
              </a:r>
              <a:r>
                <a:rPr kumimoji="0" lang="en-US" sz="1050" b="0" i="0" u="none" strike="noStrike" kern="1200" cap="none" spc="0" normalizeH="0" baseline="30000" noProof="0" dirty="0">
                  <a:ln>
                    <a:noFill/>
                  </a:ln>
                  <a:solidFill>
                    <a:srgbClr val="FFFFFF"/>
                  </a:solidFill>
                  <a:effectLst/>
                  <a:uLnTx/>
                  <a:uFillTx/>
                  <a:latin typeface="Poppins Light" pitchFamily="2" charset="77"/>
                  <a:ea typeface="+mn-ea"/>
                  <a:cs typeface="Poppins Light" pitchFamily="2" charset="77"/>
                </a:rPr>
                <a:t>%</a:t>
              </a:r>
            </a:p>
          </p:txBody>
        </p:sp>
        <p:sp>
          <p:nvSpPr>
            <p:cNvPr id="61" name="TextBox 60">
              <a:extLst>
                <a:ext uri="{FF2B5EF4-FFF2-40B4-BE49-F238E27FC236}">
                  <a16:creationId xmlns:a16="http://schemas.microsoft.com/office/drawing/2014/main" id="{0F3804D2-69F4-09DA-C7E7-F110BC61E083}"/>
                </a:ext>
              </a:extLst>
            </p:cNvPr>
            <p:cNvSpPr txBox="1"/>
            <p:nvPr/>
          </p:nvSpPr>
          <p:spPr>
            <a:xfrm>
              <a:off x="2737059" y="9080141"/>
              <a:ext cx="780308" cy="52662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noProof="0" dirty="0">
                  <a:ln>
                    <a:noFill/>
                  </a:ln>
                  <a:solidFill>
                    <a:srgbClr val="FFFFFF"/>
                  </a:solidFill>
                  <a:effectLst/>
                  <a:uLnTx/>
                  <a:uFillTx/>
                  <a:latin typeface="Poppins Light" pitchFamily="2" charset="77"/>
                  <a:ea typeface="+mn-ea"/>
                  <a:cs typeface="Poppins Light" pitchFamily="2" charset="77"/>
                </a:rPr>
                <a:t>Me</a:t>
              </a:r>
            </a:p>
          </p:txBody>
        </p:sp>
        <p:sp>
          <p:nvSpPr>
            <p:cNvPr id="62" name="TextBox 61">
              <a:extLst>
                <a:ext uri="{FF2B5EF4-FFF2-40B4-BE49-F238E27FC236}">
                  <a16:creationId xmlns:a16="http://schemas.microsoft.com/office/drawing/2014/main" id="{017E2BE7-AE7E-BE32-22D0-095A2A0B52AA}"/>
                </a:ext>
              </a:extLst>
            </p:cNvPr>
            <p:cNvSpPr txBox="1"/>
            <p:nvPr/>
          </p:nvSpPr>
          <p:spPr>
            <a:xfrm>
              <a:off x="2749006" y="9460245"/>
              <a:ext cx="715088" cy="351084"/>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err="1">
                  <a:ln>
                    <a:noFill/>
                  </a:ln>
                  <a:solidFill>
                    <a:srgbClr val="FFFFFF"/>
                  </a:solidFill>
                  <a:effectLst/>
                  <a:uLnTx/>
                  <a:uFillTx/>
                  <a:latin typeface="Poppins" pitchFamily="2" charset="77"/>
                  <a:cs typeface="Poppins" pitchFamily="2" charset="77"/>
                </a:rPr>
                <a:t>Medya</a:t>
              </a:r>
              <a:r>
                <a:rPr lang="en-US" sz="600" dirty="0">
                  <a:solidFill>
                    <a:srgbClr val="FFFFFF"/>
                  </a:solidFill>
                  <a:latin typeface="Poppins" pitchFamily="2" charset="77"/>
                  <a:cs typeface="Poppins" pitchFamily="2" charset="77"/>
                </a:rPr>
                <a:t> &amp; </a:t>
              </a:r>
              <a:r>
                <a:rPr lang="en-US" sz="600" dirty="0" err="1">
                  <a:solidFill>
                    <a:srgbClr val="FFFFFF"/>
                  </a:solidFill>
                  <a:latin typeface="Poppins" pitchFamily="2" charset="77"/>
                  <a:cs typeface="Poppins" pitchFamily="2" charset="77"/>
                </a:rPr>
                <a:t>Eğlence</a:t>
              </a:r>
              <a:endParaRPr kumimoji="0" lang="en-US" sz="600" u="none" strike="noStrike" kern="1200" cap="none" spc="0" normalizeH="0" baseline="30000" noProof="0" dirty="0">
                <a:ln>
                  <a:noFill/>
                </a:ln>
                <a:solidFill>
                  <a:srgbClr val="FFFFFF"/>
                </a:solidFill>
                <a:effectLst/>
                <a:uLnTx/>
                <a:uFillTx/>
                <a:latin typeface="Poppins" pitchFamily="2" charset="77"/>
                <a:cs typeface="Poppins" pitchFamily="2" charset="77"/>
              </a:endParaRPr>
            </a:p>
          </p:txBody>
        </p:sp>
      </p:grpSp>
      <p:sp>
        <p:nvSpPr>
          <p:cNvPr id="88" name="TextBox 87">
            <a:extLst>
              <a:ext uri="{FF2B5EF4-FFF2-40B4-BE49-F238E27FC236}">
                <a16:creationId xmlns:a16="http://schemas.microsoft.com/office/drawing/2014/main" id="{C616933D-1986-CDCC-603A-EF49EB646B6E}"/>
              </a:ext>
            </a:extLst>
          </p:cNvPr>
          <p:cNvSpPr txBox="1"/>
          <p:nvPr/>
        </p:nvSpPr>
        <p:spPr>
          <a:xfrm>
            <a:off x="1441973" y="6514327"/>
            <a:ext cx="5335217" cy="232115"/>
          </a:xfrm>
          <a:prstGeom prst="rect">
            <a:avLst/>
          </a:prstGeom>
          <a:noFill/>
        </p:spPr>
        <p:txBody>
          <a:bodyPr wrap="square" lIns="91440" tIns="45720" rIns="91440" bIns="45720" anchor="t">
            <a:spAutoFit/>
          </a:bodyPr>
          <a:lstStyle/>
          <a:p>
            <a:pPr marL="7620" algn="ctr">
              <a:lnSpc>
                <a:spcPct val="90000"/>
              </a:lnSpc>
              <a:defRPr/>
            </a:pPr>
            <a:r>
              <a:rPr kumimoji="0" lang="en-US" sz="1000" b="1" u="none" strike="noStrike" kern="1200" cap="none" normalizeH="0" baseline="0" noProof="0" dirty="0" err="1">
                <a:ln>
                  <a:noFill/>
                </a:ln>
                <a:effectLst/>
                <a:uLnTx/>
                <a:uFillTx/>
                <a:latin typeface="Poppins"/>
                <a:cs typeface="Poppins"/>
              </a:rPr>
              <a:t>Gelir</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Yüzdesi</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Olarak</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Medya</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ve</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Eğlence</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Reklamcılığı</a:t>
            </a:r>
            <a:endParaRPr lang="en-US" sz="1000" b="1" dirty="0">
              <a:latin typeface="Poppins"/>
              <a:cs typeface="Poppins"/>
            </a:endParaRPr>
          </a:p>
        </p:txBody>
      </p:sp>
      <p:sp>
        <p:nvSpPr>
          <p:cNvPr id="89" name="TextBox 88">
            <a:extLst>
              <a:ext uri="{FF2B5EF4-FFF2-40B4-BE49-F238E27FC236}">
                <a16:creationId xmlns:a16="http://schemas.microsoft.com/office/drawing/2014/main" id="{667B6525-A9F3-71B4-02B8-EFFE8B02851B}"/>
              </a:ext>
            </a:extLst>
          </p:cNvPr>
          <p:cNvSpPr txBox="1"/>
          <p:nvPr/>
        </p:nvSpPr>
        <p:spPr>
          <a:xfrm>
            <a:off x="1162126" y="9447977"/>
            <a:ext cx="3315744" cy="193707"/>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Source: ????</a:t>
            </a:r>
          </a:p>
        </p:txBody>
      </p:sp>
      <p:pic>
        <p:nvPicPr>
          <p:cNvPr id="90" name="Google Shape;429;p65" descr="GroupM_SingleColor_Logo_Navy_RGB.png">
            <a:extLst>
              <a:ext uri="{FF2B5EF4-FFF2-40B4-BE49-F238E27FC236}">
                <a16:creationId xmlns:a16="http://schemas.microsoft.com/office/drawing/2014/main" id="{4CCC0A88-F764-471E-4169-FDB2CEA4E44A}"/>
              </a:ext>
            </a:extLst>
          </p:cNvPr>
          <p:cNvPicPr preferRelativeResize="0">
            <a:picLocks noChangeAspect="1"/>
          </p:cNvPicPr>
          <p:nvPr/>
        </p:nvPicPr>
        <p:blipFill rotWithShape="1">
          <a:blip r:embed="rId4" cstate="screen">
            <a:alphaModFix amt="30000"/>
            <a:extLst>
              <a:ext uri="{28A0092B-C50C-407E-A947-70E740481C1C}">
                <a14:useLocalDpi xmlns:a14="http://schemas.microsoft.com/office/drawing/2010/main"/>
              </a:ext>
            </a:extLst>
          </a:blip>
          <a:srcRect/>
          <a:stretch/>
        </p:blipFill>
        <p:spPr>
          <a:xfrm>
            <a:off x="6296084" y="6514327"/>
            <a:ext cx="524147" cy="149845"/>
          </a:xfrm>
          <a:prstGeom prst="rect">
            <a:avLst/>
          </a:prstGeom>
          <a:noFill/>
          <a:ln>
            <a:noFill/>
          </a:ln>
        </p:spPr>
      </p:pic>
      <p:cxnSp>
        <p:nvCxnSpPr>
          <p:cNvPr id="2" name="Straight Connector 1">
            <a:extLst>
              <a:ext uri="{FF2B5EF4-FFF2-40B4-BE49-F238E27FC236}">
                <a16:creationId xmlns:a16="http://schemas.microsoft.com/office/drawing/2014/main" id="{135656E4-E88E-7A0C-4C92-EB91D4AC8F75}"/>
              </a:ext>
            </a:extLst>
          </p:cNvPr>
          <p:cNvCxnSpPr>
            <a:cxnSpLocks/>
          </p:cNvCxnSpPr>
          <p:nvPr/>
        </p:nvCxnSpPr>
        <p:spPr>
          <a:xfrm>
            <a:off x="0" y="490497"/>
            <a:ext cx="61805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CB25E02-8679-D06E-1479-4795F9FD7999}"/>
              </a:ext>
            </a:extLst>
          </p:cNvPr>
          <p:cNvSpPr txBox="1">
            <a:spLocks/>
          </p:cNvSpPr>
          <p:nvPr/>
        </p:nvSpPr>
        <p:spPr>
          <a:xfrm>
            <a:off x="495299" y="241591"/>
            <a:ext cx="5714581"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MEDYA &amp; EĞLENCE</a:t>
            </a:r>
            <a:endParaRPr lang="en-US" sz="600" b="1" spc="40" dirty="0">
              <a:solidFill>
                <a:schemeClr val="accent6"/>
              </a:solidFill>
              <a:latin typeface="Poppins" pitchFamily="2" charset="77"/>
              <a:cs typeface="Poppins" pitchFamily="2" charset="77"/>
            </a:endParaRPr>
          </a:p>
        </p:txBody>
      </p:sp>
      <p:grpSp>
        <p:nvGrpSpPr>
          <p:cNvPr id="7" name="Group 6">
            <a:extLst>
              <a:ext uri="{FF2B5EF4-FFF2-40B4-BE49-F238E27FC236}">
                <a16:creationId xmlns:a16="http://schemas.microsoft.com/office/drawing/2014/main" id="{5930EC2A-37A8-A12D-A26F-4212AF5BC753}"/>
              </a:ext>
            </a:extLst>
          </p:cNvPr>
          <p:cNvGrpSpPr/>
          <p:nvPr/>
        </p:nvGrpSpPr>
        <p:grpSpPr>
          <a:xfrm rot="5400000">
            <a:off x="-2041588" y="3655105"/>
            <a:ext cx="5162997" cy="1129368"/>
            <a:chOff x="10186590" y="3871002"/>
            <a:chExt cx="11503373" cy="2516220"/>
          </a:xfrm>
        </p:grpSpPr>
        <p:sp>
          <p:nvSpPr>
            <p:cNvPr id="9" name="Freeform 8">
              <a:extLst>
                <a:ext uri="{FF2B5EF4-FFF2-40B4-BE49-F238E27FC236}">
                  <a16:creationId xmlns:a16="http://schemas.microsoft.com/office/drawing/2014/main" id="{278DE5BB-4AFA-867A-E8E6-553D33891641}"/>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0A4A7701-9C1A-0F42-A7CC-1B2E468D89F7}"/>
                </a:ext>
              </a:extLst>
            </p:cNvPr>
            <p:cNvSpPr/>
            <p:nvPr/>
          </p:nvSpPr>
          <p:spPr>
            <a:xfrm>
              <a:off x="10905962"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C9E3F77-C2D3-E0D4-5C53-2F874A9AFA0A}"/>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19C7D3BC-7123-6C90-B848-9FF0E3ED0902}"/>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8B20B5FC-2463-40A5-4200-018E79432AEB}"/>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FFCF0062-54E4-6BAE-C0A2-5CE31A578057}"/>
                </a:ext>
              </a:extLst>
            </p:cNvPr>
            <p:cNvSpPr/>
            <p:nvPr/>
          </p:nvSpPr>
          <p:spPr>
            <a:xfrm>
              <a:off x="15227553"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18699111-9EA2-78C9-DC60-0F0844BF1376}"/>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17" name="Freeform 16">
              <a:extLst>
                <a:ext uri="{FF2B5EF4-FFF2-40B4-BE49-F238E27FC236}">
                  <a16:creationId xmlns:a16="http://schemas.microsoft.com/office/drawing/2014/main" id="{749101A5-F633-5739-8845-2E875415495C}"/>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3E117BCA-BD73-23D8-7DD4-96C496DD929F}"/>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472514B-3F22-5909-587A-5F9C702F7476}"/>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FDE975B7-7120-C9FE-7844-91ACB085FC86}"/>
                </a:ext>
              </a:extLst>
            </p:cNvPr>
            <p:cNvSpPr/>
            <p:nvPr/>
          </p:nvSpPr>
          <p:spPr>
            <a:xfrm>
              <a:off x="13064079"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70DB7D51-7237-93A4-D682-F82C9C0F84B6}"/>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FFBB94E3-9B80-1940-49DB-2FD79B4FDDE1}"/>
                </a:ext>
              </a:extLst>
            </p:cNvPr>
            <p:cNvSpPr/>
            <p:nvPr/>
          </p:nvSpPr>
          <p:spPr>
            <a:xfrm>
              <a:off x="134237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26ED648-0B24-18D5-F80F-1FE8C781B5C8}"/>
                </a:ext>
              </a:extLst>
            </p:cNvPr>
            <p:cNvSpPr/>
            <p:nvPr/>
          </p:nvSpPr>
          <p:spPr>
            <a:xfrm>
              <a:off x="14143137"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F8B8E438-F0C1-B093-F5E8-39E4B8B9BD5D}"/>
                </a:ext>
              </a:extLst>
            </p:cNvPr>
            <p:cNvSpPr/>
            <p:nvPr/>
          </p:nvSpPr>
          <p:spPr>
            <a:xfrm>
              <a:off x="14143137"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32581E61-0324-8E77-4752-2DA0D2815E70}"/>
                </a:ext>
              </a:extLst>
            </p:cNvPr>
            <p:cNvSpPr/>
            <p:nvPr/>
          </p:nvSpPr>
          <p:spPr>
            <a:xfrm>
              <a:off x="141431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F5A5461A-3C92-EC8C-63A8-4D1608F6BCE3}"/>
                </a:ext>
              </a:extLst>
            </p:cNvPr>
            <p:cNvSpPr/>
            <p:nvPr/>
          </p:nvSpPr>
          <p:spPr>
            <a:xfrm>
              <a:off x="14502823"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27" name="Freeform 26">
              <a:extLst>
                <a:ext uri="{FF2B5EF4-FFF2-40B4-BE49-F238E27FC236}">
                  <a16:creationId xmlns:a16="http://schemas.microsoft.com/office/drawing/2014/main" id="{25CD76AD-1F08-C335-320D-D208D84BC094}"/>
                </a:ext>
              </a:extLst>
            </p:cNvPr>
            <p:cNvSpPr/>
            <p:nvPr/>
          </p:nvSpPr>
          <p:spPr>
            <a:xfrm>
              <a:off x="145028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C443FCBD-F0F2-E05F-7F24-CBD9C8C58BB4}"/>
                </a:ext>
              </a:extLst>
            </p:cNvPr>
            <p:cNvSpPr/>
            <p:nvPr/>
          </p:nvSpPr>
          <p:spPr>
            <a:xfrm>
              <a:off x="15222195" y="448960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A2ECA184-0C97-39AB-16F8-3676CE694006}"/>
                </a:ext>
              </a:extLst>
            </p:cNvPr>
            <p:cNvSpPr/>
            <p:nvPr/>
          </p:nvSpPr>
          <p:spPr>
            <a:xfrm>
              <a:off x="15222195" y="51112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36C2999E-2A76-D791-7FAF-1A152E2F7003}"/>
                </a:ext>
              </a:extLst>
            </p:cNvPr>
            <p:cNvSpPr/>
            <p:nvPr/>
          </p:nvSpPr>
          <p:spPr>
            <a:xfrm>
              <a:off x="15222195" y="573279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260D67BC-8E51-2EFC-93C1-805D3060CD1E}"/>
                </a:ext>
              </a:extLst>
            </p:cNvPr>
            <p:cNvSpPr/>
            <p:nvPr/>
          </p:nvSpPr>
          <p:spPr>
            <a:xfrm>
              <a:off x="16657942"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526D9CC5-4D25-422A-9010-935B538B2CB6}"/>
                </a:ext>
              </a:extLst>
            </p:cNvPr>
            <p:cNvSpPr/>
            <p:nvPr/>
          </p:nvSpPr>
          <p:spPr>
            <a:xfrm>
              <a:off x="17377315" y="5732798"/>
              <a:ext cx="359686" cy="621593"/>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8395E0-F6DA-0F8C-FCFF-BFE7E2C708C3}"/>
                </a:ext>
              </a:extLst>
            </p:cNvPr>
            <p:cNvSpPr/>
            <p:nvPr/>
          </p:nvSpPr>
          <p:spPr>
            <a:xfrm>
              <a:off x="15578884"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6502D01D-0BF7-279D-4CF8-657AF0BE6001}"/>
                </a:ext>
              </a:extLst>
            </p:cNvPr>
            <p:cNvSpPr/>
            <p:nvPr/>
          </p:nvSpPr>
          <p:spPr>
            <a:xfrm>
              <a:off x="16298256"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C151D489-A1DE-25CB-04E3-4C9F2ECA9E8C}"/>
                </a:ext>
              </a:extLst>
            </p:cNvPr>
            <p:cNvSpPr/>
            <p:nvPr/>
          </p:nvSpPr>
          <p:spPr>
            <a:xfrm>
              <a:off x="16298256"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D789FB4D-8CD8-D982-691F-A2589E82C349}"/>
                </a:ext>
              </a:extLst>
            </p:cNvPr>
            <p:cNvSpPr/>
            <p:nvPr/>
          </p:nvSpPr>
          <p:spPr>
            <a:xfrm>
              <a:off x="16652599" y="4489606"/>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37" name="Freeform 36">
              <a:extLst>
                <a:ext uri="{FF2B5EF4-FFF2-40B4-BE49-F238E27FC236}">
                  <a16:creationId xmlns:a16="http://schemas.microsoft.com/office/drawing/2014/main" id="{11D8203D-55BD-8C67-5DC2-9437CB3CC858}"/>
                </a:ext>
              </a:extLst>
            </p:cNvPr>
            <p:cNvSpPr/>
            <p:nvPr/>
          </p:nvSpPr>
          <p:spPr>
            <a:xfrm>
              <a:off x="17371972" y="4489606"/>
              <a:ext cx="356686"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9DBEC24-D541-26F5-B975-DEA28395E789}"/>
                </a:ext>
              </a:extLst>
            </p:cNvPr>
            <p:cNvSpPr/>
            <p:nvPr/>
          </p:nvSpPr>
          <p:spPr>
            <a:xfrm>
              <a:off x="17371972" y="5111204"/>
              <a:ext cx="356686"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420AEF3-9CB3-772D-047B-1E2257ACC3DD}"/>
                </a:ext>
              </a:extLst>
            </p:cNvPr>
            <p:cNvSpPr/>
            <p:nvPr/>
          </p:nvSpPr>
          <p:spPr>
            <a:xfrm>
              <a:off x="17715722" y="5111204"/>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7F5CEA65-029B-0DDA-53E9-5FE20B424871}"/>
                </a:ext>
              </a:extLst>
            </p:cNvPr>
            <p:cNvSpPr/>
            <p:nvPr/>
          </p:nvSpPr>
          <p:spPr>
            <a:xfrm>
              <a:off x="1198198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D694035-8A87-7CBC-BF81-2A9389064A3F}"/>
                </a:ext>
              </a:extLst>
            </p:cNvPr>
            <p:cNvSpPr/>
            <p:nvPr/>
          </p:nvSpPr>
          <p:spPr>
            <a:xfrm>
              <a:off x="15578884" y="38749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50E6E55-3FF0-F864-93F4-F516436C7BC1}"/>
                </a:ext>
              </a:extLst>
            </p:cNvPr>
            <p:cNvSpPr/>
            <p:nvPr/>
          </p:nvSpPr>
          <p:spPr>
            <a:xfrm>
              <a:off x="10187623"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43" name="Freeform 42">
              <a:extLst>
                <a:ext uri="{FF2B5EF4-FFF2-40B4-BE49-F238E27FC236}">
                  <a16:creationId xmlns:a16="http://schemas.microsoft.com/office/drawing/2014/main" id="{02E0CFA4-71CE-F5B3-1A94-4AF7FF2B3FB8}"/>
                </a:ext>
              </a:extLst>
            </p:cNvPr>
            <p:cNvSpPr/>
            <p:nvPr/>
          </p:nvSpPr>
          <p:spPr>
            <a:xfrm>
              <a:off x="18815421"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0D16AE03-83A6-56FF-9749-F56EDBE5821E}"/>
                </a:ext>
              </a:extLst>
            </p:cNvPr>
            <p:cNvSpPr/>
            <p:nvPr/>
          </p:nvSpPr>
          <p:spPr>
            <a:xfrm>
              <a:off x="18455732" y="4489608"/>
              <a:ext cx="359685"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8B9AC3C-A48B-B810-0BBD-3D4A785BAA15}"/>
                </a:ext>
              </a:extLst>
            </p:cNvPr>
            <p:cNvSpPr/>
            <p:nvPr/>
          </p:nvSpPr>
          <p:spPr>
            <a:xfrm>
              <a:off x="18455732" y="5111203"/>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8EAE7442-6034-D999-7D30-17FCBC240881}"/>
                </a:ext>
              </a:extLst>
            </p:cNvPr>
            <p:cNvSpPr/>
            <p:nvPr/>
          </p:nvSpPr>
          <p:spPr>
            <a:xfrm>
              <a:off x="18810076" y="4489606"/>
              <a:ext cx="719374"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47" name="Freeform 46">
              <a:extLst>
                <a:ext uri="{FF2B5EF4-FFF2-40B4-BE49-F238E27FC236}">
                  <a16:creationId xmlns:a16="http://schemas.microsoft.com/office/drawing/2014/main" id="{1471C735-24F5-4A6A-CE4C-75F20E72CE6C}"/>
                </a:ext>
              </a:extLst>
            </p:cNvPr>
            <p:cNvSpPr/>
            <p:nvPr/>
          </p:nvSpPr>
          <p:spPr>
            <a:xfrm>
              <a:off x="19529450" y="4489606"/>
              <a:ext cx="356686"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711E9D60-9CFC-3E63-F368-270666582B46}"/>
                </a:ext>
              </a:extLst>
            </p:cNvPr>
            <p:cNvSpPr/>
            <p:nvPr/>
          </p:nvSpPr>
          <p:spPr>
            <a:xfrm>
              <a:off x="19529450" y="5111203"/>
              <a:ext cx="356686"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BACC73D5-D063-EC51-A73C-1016158BF58A}"/>
                </a:ext>
              </a:extLst>
            </p:cNvPr>
            <p:cNvSpPr/>
            <p:nvPr/>
          </p:nvSpPr>
          <p:spPr>
            <a:xfrm>
              <a:off x="19520567"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8D7A012-C839-CEEB-FDEA-735853ABFE3C}"/>
                </a:ext>
              </a:extLst>
            </p:cNvPr>
            <p:cNvSpPr/>
            <p:nvPr/>
          </p:nvSpPr>
          <p:spPr>
            <a:xfrm>
              <a:off x="18456225" y="3871002"/>
              <a:ext cx="359685"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A584C6DA-7C14-C5C4-E4D5-AE0887139895}"/>
                </a:ext>
              </a:extLst>
            </p:cNvPr>
            <p:cNvSpPr/>
            <p:nvPr/>
          </p:nvSpPr>
          <p:spPr>
            <a:xfrm>
              <a:off x="19893006" y="5111203"/>
              <a:ext cx="719374"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48101D77-B45C-EA61-0DBC-38ED766B6521}"/>
                </a:ext>
              </a:extLst>
            </p:cNvPr>
            <p:cNvSpPr/>
            <p:nvPr/>
          </p:nvSpPr>
          <p:spPr>
            <a:xfrm>
              <a:off x="20970591"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628E085-F86D-BA23-D209-167D6D2A468D}"/>
                </a:ext>
              </a:extLst>
            </p:cNvPr>
            <p:cNvSpPr/>
            <p:nvPr/>
          </p:nvSpPr>
          <p:spPr>
            <a:xfrm>
              <a:off x="20610902" y="5111203"/>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1F67C6E-600A-D6F6-9ED9-CE004939860A}"/>
                </a:ext>
              </a:extLst>
            </p:cNvPr>
            <p:cNvSpPr/>
            <p:nvPr/>
          </p:nvSpPr>
          <p:spPr>
            <a:xfrm>
              <a:off x="13064078" y="5735743"/>
              <a:ext cx="359686" cy="621593"/>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1CCA353-948E-AE2E-8E44-CF1CB8A5A593}"/>
                </a:ext>
              </a:extLst>
            </p:cNvPr>
            <p:cNvSpPr/>
            <p:nvPr/>
          </p:nvSpPr>
          <p:spPr>
            <a:xfrm>
              <a:off x="13423764" y="635733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EDAA482C-BC51-8178-73AB-A075E5632601}"/>
                </a:ext>
              </a:extLst>
            </p:cNvPr>
            <p:cNvSpPr/>
            <p:nvPr/>
          </p:nvSpPr>
          <p:spPr>
            <a:xfrm>
              <a:off x="14143137" y="573574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5F229710-8138-06EA-21B7-A429AEBED14E}"/>
                </a:ext>
              </a:extLst>
            </p:cNvPr>
            <p:cNvSpPr/>
            <p:nvPr/>
          </p:nvSpPr>
          <p:spPr>
            <a:xfrm>
              <a:off x="11265649" y="634451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B53EF73A-45FC-62F5-7F35-0F1D6AFFBD89}"/>
                </a:ext>
              </a:extLst>
            </p:cNvPr>
            <p:cNvSpPr/>
            <p:nvPr/>
          </p:nvSpPr>
          <p:spPr>
            <a:xfrm>
              <a:off x="17725845" y="6346021"/>
              <a:ext cx="719372"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0FC0941A-E793-1929-605A-A108C868444A}"/>
                </a:ext>
              </a:extLst>
            </p:cNvPr>
            <p:cNvSpPr/>
            <p:nvPr/>
          </p:nvSpPr>
          <p:spPr>
            <a:xfrm>
              <a:off x="19882129" y="63573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0568CBE4-2953-7F02-124F-52242B851BA4}"/>
                </a:ext>
              </a:extLst>
            </p:cNvPr>
            <p:cNvSpPr/>
            <p:nvPr/>
          </p:nvSpPr>
          <p:spPr>
            <a:xfrm>
              <a:off x="20601501" y="5735742"/>
              <a:ext cx="359686" cy="621593"/>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A4984ABC-6527-61CF-A2DC-B6CF140C6A75}"/>
                </a:ext>
              </a:extLst>
            </p:cNvPr>
            <p:cNvSpPr/>
            <p:nvPr/>
          </p:nvSpPr>
          <p:spPr>
            <a:xfrm>
              <a:off x="16298256" y="5726315"/>
              <a:ext cx="359686" cy="621593"/>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grpSp>
      <p:grpSp>
        <p:nvGrpSpPr>
          <p:cNvPr id="97" name="Group 96">
            <a:extLst>
              <a:ext uri="{FF2B5EF4-FFF2-40B4-BE49-F238E27FC236}">
                <a16:creationId xmlns:a16="http://schemas.microsoft.com/office/drawing/2014/main" id="{4D950C5C-7ABA-2190-E9DE-BF3F18110349}"/>
              </a:ext>
            </a:extLst>
          </p:cNvPr>
          <p:cNvGrpSpPr/>
          <p:nvPr/>
        </p:nvGrpSpPr>
        <p:grpSpPr>
          <a:xfrm>
            <a:off x="891117" y="6876665"/>
            <a:ext cx="6347012" cy="2850454"/>
            <a:chOff x="903643" y="6632816"/>
            <a:chExt cx="6347012" cy="2850454"/>
          </a:xfrm>
        </p:grpSpPr>
        <p:pic>
          <p:nvPicPr>
            <p:cNvPr id="11" name="Picture 10" descr="A graph with blue bars and a line&#10;&#10;Description automatically generated">
              <a:extLst>
                <a:ext uri="{FF2B5EF4-FFF2-40B4-BE49-F238E27FC236}">
                  <a16:creationId xmlns:a16="http://schemas.microsoft.com/office/drawing/2014/main" id="{30FE4477-4E33-7EF0-2494-E40C64755554}"/>
                </a:ext>
              </a:extLst>
            </p:cNvPr>
            <p:cNvPicPr>
              <a:picLocks noChangeAspect="1"/>
            </p:cNvPicPr>
            <p:nvPr/>
          </p:nvPicPr>
          <p:blipFill>
            <a:blip r:embed="rId5"/>
            <a:stretch>
              <a:fillRect/>
            </a:stretch>
          </p:blipFill>
          <p:spPr>
            <a:xfrm>
              <a:off x="903643" y="6632816"/>
              <a:ext cx="6347012" cy="2850454"/>
            </a:xfrm>
            <a:prstGeom prst="rect">
              <a:avLst/>
            </a:prstGeom>
          </p:spPr>
        </p:pic>
        <p:sp>
          <p:nvSpPr>
            <p:cNvPr id="65" name="TextBox 64">
              <a:extLst>
                <a:ext uri="{FF2B5EF4-FFF2-40B4-BE49-F238E27FC236}">
                  <a16:creationId xmlns:a16="http://schemas.microsoft.com/office/drawing/2014/main" id="{F9FDB2DE-45EB-6E30-18DC-9F4A03D64B9F}"/>
                </a:ext>
              </a:extLst>
            </p:cNvPr>
            <p:cNvSpPr txBox="1"/>
            <p:nvPr/>
          </p:nvSpPr>
          <p:spPr>
            <a:xfrm>
              <a:off x="1582309" y="7688911"/>
              <a:ext cx="412292"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5.8%</a:t>
              </a:r>
            </a:p>
          </p:txBody>
        </p:sp>
        <p:sp>
          <p:nvSpPr>
            <p:cNvPr id="66" name="TextBox 65">
              <a:extLst>
                <a:ext uri="{FF2B5EF4-FFF2-40B4-BE49-F238E27FC236}">
                  <a16:creationId xmlns:a16="http://schemas.microsoft.com/office/drawing/2014/main" id="{F3916EF9-7E9C-12A1-1B6B-17FF64CD0973}"/>
                </a:ext>
              </a:extLst>
            </p:cNvPr>
            <p:cNvSpPr txBox="1"/>
            <p:nvPr/>
          </p:nvSpPr>
          <p:spPr>
            <a:xfrm>
              <a:off x="2339009" y="7769749"/>
              <a:ext cx="412292"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5.4%</a:t>
              </a:r>
            </a:p>
          </p:txBody>
        </p:sp>
        <p:sp>
          <p:nvSpPr>
            <p:cNvPr id="73" name="TextBox 72">
              <a:extLst>
                <a:ext uri="{FF2B5EF4-FFF2-40B4-BE49-F238E27FC236}">
                  <a16:creationId xmlns:a16="http://schemas.microsoft.com/office/drawing/2014/main" id="{DF2CC065-D689-2B43-2B80-3F26BD8A7145}"/>
                </a:ext>
              </a:extLst>
            </p:cNvPr>
            <p:cNvSpPr txBox="1"/>
            <p:nvPr/>
          </p:nvSpPr>
          <p:spPr>
            <a:xfrm>
              <a:off x="3070528" y="7594820"/>
              <a:ext cx="409086"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6.2%</a:t>
              </a:r>
            </a:p>
          </p:txBody>
        </p:sp>
        <p:sp>
          <p:nvSpPr>
            <p:cNvPr id="74" name="TextBox 73">
              <a:extLst>
                <a:ext uri="{FF2B5EF4-FFF2-40B4-BE49-F238E27FC236}">
                  <a16:creationId xmlns:a16="http://schemas.microsoft.com/office/drawing/2014/main" id="{621EA207-78B3-1DE4-FF22-7B392980B561}"/>
                </a:ext>
              </a:extLst>
            </p:cNvPr>
            <p:cNvSpPr txBox="1"/>
            <p:nvPr/>
          </p:nvSpPr>
          <p:spPr>
            <a:xfrm>
              <a:off x="3827228" y="7675658"/>
              <a:ext cx="412292"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5.8%</a:t>
              </a:r>
            </a:p>
          </p:txBody>
        </p:sp>
        <p:sp>
          <p:nvSpPr>
            <p:cNvPr id="76" name="TextBox 75">
              <a:extLst>
                <a:ext uri="{FF2B5EF4-FFF2-40B4-BE49-F238E27FC236}">
                  <a16:creationId xmlns:a16="http://schemas.microsoft.com/office/drawing/2014/main" id="{E044AF7B-B6DC-4C5D-C01D-701902F49FBF}"/>
                </a:ext>
              </a:extLst>
            </p:cNvPr>
            <p:cNvSpPr txBox="1"/>
            <p:nvPr/>
          </p:nvSpPr>
          <p:spPr>
            <a:xfrm>
              <a:off x="4566698" y="7620000"/>
              <a:ext cx="381836"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6.1%</a:t>
              </a:r>
            </a:p>
          </p:txBody>
        </p:sp>
        <p:sp>
          <p:nvSpPr>
            <p:cNvPr id="81" name="TextBox 80">
              <a:extLst>
                <a:ext uri="{FF2B5EF4-FFF2-40B4-BE49-F238E27FC236}">
                  <a16:creationId xmlns:a16="http://schemas.microsoft.com/office/drawing/2014/main" id="{8ED5927A-7214-770A-1E70-8E274AB7A3D7}"/>
                </a:ext>
              </a:extLst>
            </p:cNvPr>
            <p:cNvSpPr txBox="1"/>
            <p:nvPr/>
          </p:nvSpPr>
          <p:spPr>
            <a:xfrm>
              <a:off x="5299544" y="7772400"/>
              <a:ext cx="409086"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5.3%</a:t>
              </a:r>
            </a:p>
          </p:txBody>
        </p:sp>
        <p:sp>
          <p:nvSpPr>
            <p:cNvPr id="83" name="TextBox 82">
              <a:extLst>
                <a:ext uri="{FF2B5EF4-FFF2-40B4-BE49-F238E27FC236}">
                  <a16:creationId xmlns:a16="http://schemas.microsoft.com/office/drawing/2014/main" id="{20A913C3-2567-78AB-ADD4-87BD1431A922}"/>
                </a:ext>
              </a:extLst>
            </p:cNvPr>
            <p:cNvSpPr txBox="1"/>
            <p:nvPr/>
          </p:nvSpPr>
          <p:spPr>
            <a:xfrm>
              <a:off x="6032389" y="7741920"/>
              <a:ext cx="412292" cy="215444"/>
            </a:xfrm>
            <a:prstGeom prst="rect">
              <a:avLst/>
            </a:prstGeom>
            <a:noFill/>
          </p:spPr>
          <p:txBody>
            <a:bodyPr wrap="none" rtlCol="0">
              <a:spAutoFit/>
            </a:bodyPr>
            <a:lstStyle/>
            <a:p>
              <a:r>
                <a:rPr lang="en-US" sz="800" dirty="0">
                  <a:solidFill>
                    <a:schemeClr val="bg1"/>
                  </a:solidFill>
                  <a:latin typeface="Poppins" pitchFamily="2" charset="77"/>
                  <a:cs typeface="Poppins" pitchFamily="2" charset="77"/>
                </a:rPr>
                <a:t>5.5%</a:t>
              </a:r>
            </a:p>
          </p:txBody>
        </p:sp>
        <p:sp>
          <p:nvSpPr>
            <p:cNvPr id="87" name="TextBox 86">
              <a:extLst>
                <a:ext uri="{FF2B5EF4-FFF2-40B4-BE49-F238E27FC236}">
                  <a16:creationId xmlns:a16="http://schemas.microsoft.com/office/drawing/2014/main" id="{B8A4B1FD-E45D-2900-B73E-E7BF7FDECF52}"/>
                </a:ext>
              </a:extLst>
            </p:cNvPr>
            <p:cNvSpPr txBox="1"/>
            <p:nvPr/>
          </p:nvSpPr>
          <p:spPr>
            <a:xfrm>
              <a:off x="4530918" y="6892455"/>
              <a:ext cx="473206" cy="215444"/>
            </a:xfrm>
            <a:prstGeom prst="rect">
              <a:avLst/>
            </a:prstGeom>
            <a:noFill/>
          </p:spPr>
          <p:txBody>
            <a:bodyPr wrap="none" rtlCol="0">
              <a:spAutoFit/>
            </a:bodyPr>
            <a:lstStyle/>
            <a:p>
              <a:r>
                <a:rPr lang="en-US" sz="800" dirty="0">
                  <a:latin typeface="Poppins" pitchFamily="2" charset="77"/>
                  <a:cs typeface="Poppins" pitchFamily="2" charset="77"/>
                </a:rPr>
                <a:t>29.6%</a:t>
              </a:r>
            </a:p>
          </p:txBody>
        </p:sp>
        <p:sp>
          <p:nvSpPr>
            <p:cNvPr id="91" name="TextBox 90">
              <a:extLst>
                <a:ext uri="{FF2B5EF4-FFF2-40B4-BE49-F238E27FC236}">
                  <a16:creationId xmlns:a16="http://schemas.microsoft.com/office/drawing/2014/main" id="{E1FFD19A-5E10-83BD-B5A7-F12E5B138132}"/>
                </a:ext>
              </a:extLst>
            </p:cNvPr>
            <p:cNvSpPr txBox="1"/>
            <p:nvPr/>
          </p:nvSpPr>
          <p:spPr>
            <a:xfrm>
              <a:off x="1606163" y="7951304"/>
              <a:ext cx="441146" cy="215444"/>
            </a:xfrm>
            <a:prstGeom prst="rect">
              <a:avLst/>
            </a:prstGeom>
            <a:noFill/>
          </p:spPr>
          <p:txBody>
            <a:bodyPr wrap="none" rtlCol="0">
              <a:spAutoFit/>
            </a:bodyPr>
            <a:lstStyle/>
            <a:p>
              <a:r>
                <a:rPr lang="en-US" sz="800" dirty="0">
                  <a:latin typeface="Poppins" pitchFamily="2" charset="77"/>
                  <a:cs typeface="Poppins" pitchFamily="2" charset="77"/>
                </a:rPr>
                <a:t>14.3%</a:t>
              </a:r>
            </a:p>
          </p:txBody>
        </p:sp>
        <p:sp>
          <p:nvSpPr>
            <p:cNvPr id="92" name="TextBox 91">
              <a:extLst>
                <a:ext uri="{FF2B5EF4-FFF2-40B4-BE49-F238E27FC236}">
                  <a16:creationId xmlns:a16="http://schemas.microsoft.com/office/drawing/2014/main" id="{FBFA586F-0DB7-9649-E50A-AA09147D5204}"/>
                </a:ext>
              </a:extLst>
            </p:cNvPr>
            <p:cNvSpPr txBox="1"/>
            <p:nvPr/>
          </p:nvSpPr>
          <p:spPr>
            <a:xfrm>
              <a:off x="2362862" y="8381999"/>
              <a:ext cx="396262" cy="215444"/>
            </a:xfrm>
            <a:prstGeom prst="rect">
              <a:avLst/>
            </a:prstGeom>
            <a:noFill/>
          </p:spPr>
          <p:txBody>
            <a:bodyPr wrap="none" rtlCol="0">
              <a:spAutoFit/>
            </a:bodyPr>
            <a:lstStyle/>
            <a:p>
              <a:r>
                <a:rPr lang="en-US" sz="800" dirty="0">
                  <a:latin typeface="Poppins" pitchFamily="2" charset="77"/>
                  <a:cs typeface="Poppins" pitchFamily="2" charset="77"/>
                </a:rPr>
                <a:t>7.7%</a:t>
              </a:r>
            </a:p>
          </p:txBody>
        </p:sp>
        <p:sp>
          <p:nvSpPr>
            <p:cNvPr id="93" name="TextBox 92">
              <a:extLst>
                <a:ext uri="{FF2B5EF4-FFF2-40B4-BE49-F238E27FC236}">
                  <a16:creationId xmlns:a16="http://schemas.microsoft.com/office/drawing/2014/main" id="{2FE33EA5-2EB7-8528-B964-68339AA0B6DF}"/>
                </a:ext>
              </a:extLst>
            </p:cNvPr>
            <p:cNvSpPr txBox="1"/>
            <p:nvPr/>
          </p:nvSpPr>
          <p:spPr>
            <a:xfrm>
              <a:off x="3111609" y="8613912"/>
              <a:ext cx="409086" cy="215444"/>
            </a:xfrm>
            <a:prstGeom prst="rect">
              <a:avLst/>
            </a:prstGeom>
            <a:noFill/>
          </p:spPr>
          <p:txBody>
            <a:bodyPr wrap="none" rtlCol="0">
              <a:spAutoFit/>
            </a:bodyPr>
            <a:lstStyle/>
            <a:p>
              <a:r>
                <a:rPr lang="en-US" sz="800" dirty="0">
                  <a:latin typeface="Poppins" pitchFamily="2" charset="77"/>
                  <a:cs typeface="Poppins" pitchFamily="2" charset="77"/>
                </a:rPr>
                <a:t>3.9%</a:t>
              </a:r>
            </a:p>
          </p:txBody>
        </p:sp>
        <p:sp>
          <p:nvSpPr>
            <p:cNvPr id="94" name="TextBox 93">
              <a:extLst>
                <a:ext uri="{FF2B5EF4-FFF2-40B4-BE49-F238E27FC236}">
                  <a16:creationId xmlns:a16="http://schemas.microsoft.com/office/drawing/2014/main" id="{256E6F5D-AC2E-4A43-FCA9-B9C64D4E53F5}"/>
                </a:ext>
              </a:extLst>
            </p:cNvPr>
            <p:cNvSpPr txBox="1"/>
            <p:nvPr/>
          </p:nvSpPr>
          <p:spPr>
            <a:xfrm>
              <a:off x="3942612" y="8205608"/>
              <a:ext cx="409086" cy="215444"/>
            </a:xfrm>
            <a:prstGeom prst="rect">
              <a:avLst/>
            </a:prstGeom>
            <a:noFill/>
          </p:spPr>
          <p:txBody>
            <a:bodyPr wrap="none" rtlCol="0">
              <a:spAutoFit/>
            </a:bodyPr>
            <a:lstStyle/>
            <a:p>
              <a:r>
                <a:rPr lang="en-US" sz="800" dirty="0">
                  <a:latin typeface="Poppins" pitchFamily="2" charset="77"/>
                  <a:cs typeface="Poppins" pitchFamily="2" charset="77"/>
                </a:rPr>
                <a:t>9.3%</a:t>
              </a:r>
            </a:p>
          </p:txBody>
        </p:sp>
        <p:sp>
          <p:nvSpPr>
            <p:cNvPr id="95" name="TextBox 94">
              <a:extLst>
                <a:ext uri="{FF2B5EF4-FFF2-40B4-BE49-F238E27FC236}">
                  <a16:creationId xmlns:a16="http://schemas.microsoft.com/office/drawing/2014/main" id="{B4349A99-B791-A39D-0717-5A340DE4E39B}"/>
                </a:ext>
              </a:extLst>
            </p:cNvPr>
            <p:cNvSpPr txBox="1"/>
            <p:nvPr/>
          </p:nvSpPr>
          <p:spPr>
            <a:xfrm>
              <a:off x="5192292" y="8061617"/>
              <a:ext cx="434734" cy="215444"/>
            </a:xfrm>
            <a:prstGeom prst="rect">
              <a:avLst/>
            </a:prstGeom>
            <a:noFill/>
          </p:spPr>
          <p:txBody>
            <a:bodyPr wrap="none" rtlCol="0">
              <a:spAutoFit/>
            </a:bodyPr>
            <a:lstStyle/>
            <a:p>
              <a:r>
                <a:rPr lang="en-US" sz="800" dirty="0">
                  <a:latin typeface="Poppins" pitchFamily="2" charset="77"/>
                  <a:cs typeface="Poppins" pitchFamily="2" charset="77"/>
                </a:rPr>
                <a:t>12.2%</a:t>
              </a:r>
            </a:p>
          </p:txBody>
        </p:sp>
        <p:sp>
          <p:nvSpPr>
            <p:cNvPr id="96" name="TextBox 95">
              <a:extLst>
                <a:ext uri="{FF2B5EF4-FFF2-40B4-BE49-F238E27FC236}">
                  <a16:creationId xmlns:a16="http://schemas.microsoft.com/office/drawing/2014/main" id="{0AC511D1-CC64-A495-6C51-E76D1FA999C0}"/>
                </a:ext>
              </a:extLst>
            </p:cNvPr>
            <p:cNvSpPr txBox="1"/>
            <p:nvPr/>
          </p:nvSpPr>
          <p:spPr>
            <a:xfrm>
              <a:off x="6164499" y="8680676"/>
              <a:ext cx="375424" cy="215444"/>
            </a:xfrm>
            <a:prstGeom prst="rect">
              <a:avLst/>
            </a:prstGeom>
            <a:noFill/>
          </p:spPr>
          <p:txBody>
            <a:bodyPr wrap="none" rtlCol="0">
              <a:spAutoFit/>
            </a:bodyPr>
            <a:lstStyle/>
            <a:p>
              <a:r>
                <a:rPr lang="en-US" sz="800" dirty="0">
                  <a:latin typeface="Poppins" pitchFamily="2" charset="77"/>
                  <a:cs typeface="Poppins" pitchFamily="2" charset="77"/>
                </a:rPr>
                <a:t>1.2%</a:t>
              </a:r>
            </a:p>
          </p:txBody>
        </p:sp>
      </p:grpSp>
      <p:sp>
        <p:nvSpPr>
          <p:cNvPr id="64" name="TextBox 63">
            <a:extLst>
              <a:ext uri="{FF2B5EF4-FFF2-40B4-BE49-F238E27FC236}">
                <a16:creationId xmlns:a16="http://schemas.microsoft.com/office/drawing/2014/main" id="{A97BF012-BA9F-6CF5-EC82-FA01AC4CDACE}"/>
              </a:ext>
            </a:extLst>
          </p:cNvPr>
          <p:cNvSpPr txBox="1"/>
          <p:nvPr/>
        </p:nvSpPr>
        <p:spPr>
          <a:xfrm>
            <a:off x="1408153" y="9666467"/>
            <a:ext cx="3074647" cy="192168"/>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GroupM </a:t>
            </a:r>
            <a:r>
              <a:rPr lang="en-US" sz="600" dirty="0" err="1">
                <a:solidFill>
                  <a:schemeClr val="bg1">
                    <a:lumMod val="75000"/>
                  </a:schemeClr>
                </a:solidFill>
                <a:latin typeface="Poppins"/>
                <a:cs typeface="Poppins"/>
              </a:rPr>
              <a:t>ve</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Şirket</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Başvuruları</a:t>
            </a:r>
            <a:endParaRPr lang="en-US" sz="600" dirty="0">
              <a:solidFill>
                <a:schemeClr val="bg1">
                  <a:lumMod val="75000"/>
                </a:schemeClr>
              </a:solidFill>
              <a:latin typeface="Poppins"/>
              <a:cs typeface="Poppins"/>
            </a:endParaRPr>
          </a:p>
        </p:txBody>
      </p:sp>
      <p:sp>
        <p:nvSpPr>
          <p:cNvPr id="63" name="Rectangle 62">
            <a:extLst>
              <a:ext uri="{FF2B5EF4-FFF2-40B4-BE49-F238E27FC236}">
                <a16:creationId xmlns:a16="http://schemas.microsoft.com/office/drawing/2014/main" id="{932117D3-E91A-8AB5-2FAD-E314F5C64982}"/>
              </a:ext>
            </a:extLst>
          </p:cNvPr>
          <p:cNvSpPr/>
          <p:nvPr/>
        </p:nvSpPr>
        <p:spPr>
          <a:xfrm>
            <a:off x="902825" y="7349924"/>
            <a:ext cx="259301" cy="15741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3EB8EF3A-A592-C28B-E727-0E98CB02D762}"/>
              </a:ext>
            </a:extLst>
          </p:cNvPr>
          <p:cNvSpPr txBox="1"/>
          <p:nvPr/>
        </p:nvSpPr>
        <p:spPr>
          <a:xfrm rot="16200000">
            <a:off x="-270578" y="7828127"/>
            <a:ext cx="2558140" cy="276999"/>
          </a:xfrm>
          <a:prstGeom prst="rect">
            <a:avLst/>
          </a:prstGeom>
          <a:noFill/>
        </p:spPr>
        <p:txBody>
          <a:bodyPr wrap="square">
            <a:spAutoFit/>
          </a:bodyPr>
          <a:lstStyle/>
          <a:p>
            <a:r>
              <a:rPr lang="en-US" sz="1200" dirty="0" err="1">
                <a:latin typeface="Poppins" panose="00000500000000000000" pitchFamily="2" charset="0"/>
                <a:cs typeface="Poppins" panose="00000500000000000000" pitchFamily="2" charset="0"/>
              </a:rPr>
              <a:t>Gelirin</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Yüzdesi</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Olarak</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Reklam</a:t>
            </a:r>
            <a:endParaRPr lang="en-US" sz="1200" dirty="0">
              <a:latin typeface="Poppins" panose="00000500000000000000" pitchFamily="2" charset="0"/>
              <a:cs typeface="Poppins" panose="00000500000000000000" pitchFamily="2" charset="0"/>
            </a:endParaRPr>
          </a:p>
        </p:txBody>
      </p:sp>
      <p:sp>
        <p:nvSpPr>
          <p:cNvPr id="70" name="Rectangle 69">
            <a:extLst>
              <a:ext uri="{FF2B5EF4-FFF2-40B4-BE49-F238E27FC236}">
                <a16:creationId xmlns:a16="http://schemas.microsoft.com/office/drawing/2014/main" id="{ED0E01EB-1F1E-66C5-5937-899638631E0C}"/>
              </a:ext>
            </a:extLst>
          </p:cNvPr>
          <p:cNvSpPr/>
          <p:nvPr/>
        </p:nvSpPr>
        <p:spPr>
          <a:xfrm>
            <a:off x="6944041" y="7364932"/>
            <a:ext cx="259301" cy="15741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9B017A14-DD09-31EB-7AAE-61CC3B599CD2}"/>
              </a:ext>
            </a:extLst>
          </p:cNvPr>
          <p:cNvSpPr txBox="1"/>
          <p:nvPr/>
        </p:nvSpPr>
        <p:spPr>
          <a:xfrm rot="16200000">
            <a:off x="6248808" y="7885649"/>
            <a:ext cx="1799864" cy="276999"/>
          </a:xfrm>
          <a:prstGeom prst="rect">
            <a:avLst/>
          </a:prstGeom>
          <a:noFill/>
        </p:spPr>
        <p:txBody>
          <a:bodyPr wrap="square">
            <a:spAutoFit/>
          </a:bodyPr>
          <a:lstStyle/>
          <a:p>
            <a:r>
              <a:rPr lang="en-US" sz="1200" dirty="0" err="1">
                <a:latin typeface="Poppins" panose="00000500000000000000" pitchFamily="2" charset="0"/>
                <a:cs typeface="Poppins" panose="00000500000000000000" pitchFamily="2" charset="0"/>
              </a:rPr>
              <a:t>Yıldan</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yıla</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Büyüme</a:t>
            </a:r>
            <a:endParaRPr lang="en-US" sz="12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430928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B41CC-557E-9398-8B49-FE6604A5BEC3}"/>
            </a:ext>
          </a:extLst>
        </p:cNvPr>
        <p:cNvGrpSpPr/>
        <p:nvPr/>
      </p:nvGrpSpPr>
      <p:grpSpPr>
        <a:xfrm>
          <a:off x="0" y="0"/>
          <a:ext cx="0" cy="0"/>
          <a:chOff x="0" y="0"/>
          <a:chExt cx="0" cy="0"/>
        </a:xfrm>
      </p:grpSpPr>
      <p:pic>
        <p:nvPicPr>
          <p:cNvPr id="16" name="Picture 15" descr="A graph of different colored lines&#10;&#10;Description automatically generated">
            <a:extLst>
              <a:ext uri="{FF2B5EF4-FFF2-40B4-BE49-F238E27FC236}">
                <a16:creationId xmlns:a16="http://schemas.microsoft.com/office/drawing/2014/main" id="{1FE929B7-AE2C-C19E-7712-BE013047782C}"/>
              </a:ext>
            </a:extLst>
          </p:cNvPr>
          <p:cNvPicPr>
            <a:picLocks noChangeAspect="1"/>
          </p:cNvPicPr>
          <p:nvPr/>
        </p:nvPicPr>
        <p:blipFill>
          <a:blip r:embed="rId3"/>
          <a:stretch>
            <a:fillRect/>
          </a:stretch>
        </p:blipFill>
        <p:spPr>
          <a:xfrm>
            <a:off x="332509" y="2329213"/>
            <a:ext cx="7020791" cy="2964956"/>
          </a:xfrm>
          <a:prstGeom prst="rect">
            <a:avLst/>
          </a:prstGeom>
        </p:spPr>
      </p:pic>
      <p:sp>
        <p:nvSpPr>
          <p:cNvPr id="4" name="Slide Number Placeholder 3">
            <a:extLst>
              <a:ext uri="{FF2B5EF4-FFF2-40B4-BE49-F238E27FC236}">
                <a16:creationId xmlns:a16="http://schemas.microsoft.com/office/drawing/2014/main" id="{AF16A923-60AE-933C-1A48-593408C88C0D}"/>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43</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3" name="Text Placeholder 1">
            <a:extLst>
              <a:ext uri="{FF2B5EF4-FFF2-40B4-BE49-F238E27FC236}">
                <a16:creationId xmlns:a16="http://schemas.microsoft.com/office/drawing/2014/main" id="{7B7798B0-6E0D-2E43-0E30-6C2FB60D3BC7}"/>
              </a:ext>
            </a:extLst>
          </p:cNvPr>
          <p:cNvSpPr txBox="1">
            <a:spLocks/>
          </p:cNvSpPr>
          <p:nvPr/>
        </p:nvSpPr>
        <p:spPr>
          <a:xfrm>
            <a:off x="472409" y="990600"/>
            <a:ext cx="6833391" cy="113127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defRPr/>
            </a:pPr>
            <a:r>
              <a:rPr lang="en-US" sz="1000" u="none" strike="noStrike" kern="1200" cap="none" spc="0" normalizeH="0" baseline="0" noProof="0" dirty="0" err="1">
                <a:ln>
                  <a:noFill/>
                </a:ln>
                <a:effectLst/>
                <a:uLnTx/>
                <a:uFillTx/>
                <a:latin typeface="Georgia"/>
                <a:cs typeface="Poppins"/>
              </a:rPr>
              <a:t>Önümüzdeki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yılın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görünümü</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geçen</a:t>
            </a:r>
            <a:r>
              <a:rPr lang="en-US" sz="1000" u="none" strike="noStrike" kern="1200" cap="none" spc="0" normalizeH="0" baseline="0" noProof="0" dirty="0">
                <a:ln>
                  <a:noFill/>
                </a:ln>
                <a:effectLst/>
                <a:uLnTx/>
                <a:uFillTx/>
                <a:latin typeface="Georgia"/>
                <a:cs typeface="Poppins"/>
              </a:rPr>
              <a:t> yıl</a:t>
            </a:r>
            <a:r>
              <a:rPr lang="tr-TR" sz="1000" u="none" strike="noStrike" kern="1200" cap="none" spc="0" normalizeH="0" baseline="0" noProof="0" dirty="0">
                <a:ln>
                  <a:noFill/>
                </a:ln>
                <a:effectLst/>
                <a:uLnTx/>
                <a:uFillTx/>
                <a:latin typeface="Georgia"/>
                <a:cs typeface="Poppins"/>
              </a:rPr>
              <a:t>ın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raporu</a:t>
            </a:r>
            <a:r>
              <a:rPr lang="tr-TR" sz="1000" dirty="0">
                <a:latin typeface="Georgia"/>
                <a:cs typeface="Poppins"/>
              </a:rPr>
              <a:t>nda belirtildiği </a:t>
            </a:r>
            <a:r>
              <a:rPr lang="en-US" sz="1000" u="none" strike="noStrike" kern="1200" cap="none" spc="0" normalizeH="0" baseline="0" noProof="0" dirty="0" err="1">
                <a:ln>
                  <a:noFill/>
                </a:ln>
                <a:effectLst/>
                <a:uLnTx/>
                <a:uFillTx/>
                <a:latin typeface="Georgia"/>
                <a:cs typeface="Poppins"/>
              </a:rPr>
              <a:t>zamana</a:t>
            </a:r>
            <a:r>
              <a:rPr lang="en-US" sz="1000" u="none" strike="noStrike" kern="1200" cap="none" spc="0" normalizeH="0" baseline="0" noProof="0" dirty="0">
                <a:ln>
                  <a:noFill/>
                </a:ln>
                <a:effectLst/>
                <a:uLnTx/>
                <a:uFillTx/>
                <a:latin typeface="Georgia"/>
                <a:cs typeface="Poppins"/>
              </a:rPr>
              <a:t> </a:t>
            </a:r>
            <a:r>
              <a:rPr lang="tr-TR" sz="1000" u="none" strike="noStrike" kern="1200" cap="none" spc="0" normalizeH="0" baseline="0" noProof="0" dirty="0">
                <a:ln>
                  <a:noFill/>
                </a:ln>
                <a:effectLst/>
                <a:uLnTx/>
                <a:uFillTx/>
                <a:latin typeface="Georgia"/>
                <a:cs typeface="Poppins"/>
              </a:rPr>
              <a:t>kıyasla </a:t>
            </a:r>
            <a:r>
              <a:rPr lang="en-US" sz="1000" u="none" strike="noStrike" kern="1200" cap="none" spc="0" normalizeH="0" baseline="0" noProof="0" dirty="0" err="1">
                <a:ln>
                  <a:noFill/>
                </a:ln>
                <a:effectLst/>
                <a:uLnTx/>
                <a:uFillTx/>
                <a:latin typeface="Georgia"/>
                <a:cs typeface="Poppins"/>
              </a:rPr>
              <a:t>daha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olumlu</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görünüyor</a:t>
            </a:r>
            <a:r>
              <a:rPr lang="en-US" sz="1000" u="none" strike="noStrike" kern="1200" cap="none" spc="0" normalizeH="0" baseline="0" noProof="0" dirty="0">
                <a:ln>
                  <a:noFill/>
                </a:ln>
                <a:effectLst/>
                <a:uLnTx/>
                <a:uFillTx/>
                <a:latin typeface="Georgia"/>
                <a:cs typeface="Poppins"/>
              </a:rPr>
              <a:t>. Disney, WBD, Paramount </a:t>
            </a:r>
            <a:r>
              <a:rPr lang="en-US" sz="1000" u="none" strike="noStrike" kern="1200" cap="none" spc="0" normalizeH="0" baseline="0" noProof="0" dirty="0" err="1">
                <a:ln>
                  <a:noFill/>
                </a:ln>
                <a:effectLst/>
                <a:uLnTx/>
                <a:uFillTx/>
                <a:latin typeface="Georgia"/>
                <a:cs typeface="Poppins"/>
              </a:rPr>
              <a:t>ve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Netflix'teki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yayın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platformlarının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tümü</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üç</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ayda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bir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kâr,elde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etti</a:t>
            </a:r>
            <a:r>
              <a:rPr lang="en-US" sz="1000" u="none" strike="noStrike" kern="1200" cap="none" spc="0" normalizeH="0" baseline="0" noProof="0" dirty="0">
                <a:ln>
                  <a:noFill/>
                </a:ln>
                <a:effectLst/>
                <a:uLnTx/>
                <a:uFillTx/>
                <a:latin typeface="Georgia"/>
                <a:cs typeface="Poppins"/>
              </a:rPr>
              <a:t>; Comcast, ITV </a:t>
            </a:r>
            <a:r>
              <a:rPr lang="en-US" sz="1000" u="none" strike="noStrike" kern="1200" cap="none" spc="0" normalizeH="0" baseline="0" noProof="0" dirty="0" err="1">
                <a:ln>
                  <a:noFill/>
                </a:ln>
                <a:effectLst/>
                <a:uLnTx/>
                <a:uFillTx/>
                <a:latin typeface="Georgia"/>
                <a:cs typeface="Poppins"/>
              </a:rPr>
              <a:t>ve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diğerlerinde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ise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kayıplar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daralıyor</a:t>
            </a:r>
            <a:r>
              <a:rPr lang="en-US" sz="1000" u="none" strike="noStrike" kern="1200" cap="none" spc="0" normalizeH="0" baseline="0" noProof="0" dirty="0">
                <a:ln>
                  <a:noFill/>
                </a:ln>
                <a:effectLst/>
                <a:uLnTx/>
                <a:uFillTx/>
                <a:latin typeface="Georgia"/>
                <a:cs typeface="Poppins"/>
              </a:rPr>
              <a:t>. Bu </a:t>
            </a:r>
            <a:r>
              <a:rPr lang="en-US" sz="1000" u="none" strike="noStrike" kern="1200" cap="none" spc="0" normalizeH="0" baseline="0" noProof="0" dirty="0" err="1">
                <a:ln>
                  <a:noFill/>
                </a:ln>
                <a:effectLst/>
                <a:uLnTx/>
                <a:uFillTx/>
                <a:latin typeface="Georgia"/>
                <a:cs typeface="Poppins"/>
              </a:rPr>
              <a:t>yılın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üçüncü</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çeyreğinde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müzik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dışındaki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tüm</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segmentlerde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gelir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artışı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hızlandı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tüm</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segmentlerde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pozitif</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büyüme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görüldü</a:t>
            </a:r>
            <a:r>
              <a:rPr lang="en-US" sz="1000" u="none" strike="noStrike" kern="1200" cap="none" spc="0" normalizeH="0" baseline="0" noProof="0" dirty="0">
                <a:ln>
                  <a:noFill/>
                </a:ln>
                <a:effectLst/>
                <a:uLnTx/>
                <a:uFillTx/>
                <a:latin typeface="Georgia"/>
                <a:cs typeface="Poppins"/>
              </a:rPr>
              <a:t> (2022'nin ilk </a:t>
            </a:r>
            <a:r>
              <a:rPr lang="en-US" sz="1000" u="none" strike="noStrike" kern="1200" cap="none" spc="0" normalizeH="0" baseline="0" noProof="0" dirty="0" err="1">
                <a:ln>
                  <a:noFill/>
                </a:ln>
                <a:effectLst/>
                <a:uLnTx/>
                <a:uFillTx/>
                <a:latin typeface="Georgia"/>
                <a:cs typeface="Poppins"/>
              </a:rPr>
              <a:t>çeyreğinden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bu</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yana</a:t>
            </a:r>
            <a:r>
              <a:rPr lang="en-US" sz="1000" u="none" strike="noStrike" kern="1200" cap="none" spc="0" normalizeH="0" baseline="0" noProof="0" dirty="0">
                <a:ln>
                  <a:noFill/>
                </a:ln>
                <a:effectLst/>
                <a:uLnTx/>
                <a:uFillTx/>
                <a:latin typeface="Georgia"/>
                <a:cs typeface="Poppins"/>
              </a:rPr>
              <a:t> ilk </a:t>
            </a:r>
            <a:r>
              <a:rPr lang="en-US" sz="1000" u="none" strike="noStrike" kern="1200" cap="none" spc="0" normalizeH="0" baseline="0" noProof="0" dirty="0" err="1">
                <a:ln>
                  <a:noFill/>
                </a:ln>
                <a:effectLst/>
                <a:uLnTx/>
                <a:uFillTx/>
                <a:latin typeface="Georgia"/>
                <a:cs typeface="Poppins"/>
              </a:rPr>
              <a:t>kez</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bu</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doğruydu</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Bununla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birlikte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Lineer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TV'nin</a:t>
            </a:r>
            <a:r>
              <a:rPr lang="en-US" sz="1000" u="none" strike="noStrike" kern="1200" cap="none" spc="0" normalizeH="0" baseline="0" noProof="0" dirty="0">
                <a:ln>
                  <a:noFill/>
                </a:ln>
                <a:effectLst/>
                <a:uLnTx/>
                <a:uFillTx/>
                <a:latin typeface="Georgia"/>
                <a:cs typeface="Poppins"/>
              </a:rPr>
              <a:t> ABD </a:t>
            </a:r>
            <a:r>
              <a:rPr lang="en-US" sz="1000" u="none" strike="noStrike" kern="1200" cap="none" spc="0" normalizeH="0" baseline="0" noProof="0" dirty="0" err="1">
                <a:ln>
                  <a:noFill/>
                </a:ln>
                <a:effectLst/>
                <a:uLnTx/>
                <a:uFillTx/>
                <a:latin typeface="Georgia"/>
                <a:cs typeface="Poppins"/>
              </a:rPr>
              <a:t>seçimlerini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Olimpiyatları</a:t>
            </a:r>
            <a:r>
              <a:rPr lang="en-US" sz="1000" u="none" strike="noStrike" kern="1200" cap="none" spc="0" normalizeH="0" baseline="0" noProof="0" dirty="0">
                <a:ln>
                  <a:noFill/>
                </a:ln>
                <a:effectLst/>
                <a:uLnTx/>
                <a:uFillTx/>
                <a:latin typeface="Georgia"/>
                <a:cs typeface="Poppins"/>
              </a:rPr>
              <a:t>, Copa </a:t>
            </a:r>
            <a:r>
              <a:rPr lang="en-US" sz="1000" u="none" strike="noStrike" kern="1200" cap="none" spc="0" normalizeH="0" baseline="0" noProof="0" dirty="0" err="1">
                <a:ln>
                  <a:noFill/>
                </a:ln>
                <a:effectLst/>
                <a:uLnTx/>
                <a:uFillTx/>
                <a:latin typeface="Georgia"/>
                <a:cs typeface="Poppins"/>
              </a:rPr>
              <a:t>America'yı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Euro'yu</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aynı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çeyrekte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gerçekleştirmesinden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elde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ettiği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kazanımların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gelecekte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sürdürülebilir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olması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pek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olası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değil</a:t>
            </a:r>
            <a:r>
              <a:rPr lang="en-US" sz="1000" u="none" strike="noStrike" kern="1200" cap="none" spc="0" normalizeH="0" baseline="0" noProof="0" dirty="0">
                <a:ln>
                  <a:noFill/>
                </a:ln>
                <a:effectLst/>
                <a:uLnTx/>
                <a:uFillTx/>
                <a:latin typeface="Georgia"/>
                <a:cs typeface="Poppins"/>
              </a:rPr>
              <a:t>.</a:t>
            </a:r>
          </a:p>
        </p:txBody>
      </p:sp>
      <p:pic>
        <p:nvPicPr>
          <p:cNvPr id="5" name="Picture 4" descr="A blue and black logo&#10;&#10;Description automatically generated">
            <a:extLst>
              <a:ext uri="{FF2B5EF4-FFF2-40B4-BE49-F238E27FC236}">
                <a16:creationId xmlns:a16="http://schemas.microsoft.com/office/drawing/2014/main" id="{A6D55160-9BCA-6342-7330-C491BA3EBA0D}"/>
              </a:ext>
            </a:extLst>
          </p:cNvPr>
          <p:cNvPicPr>
            <a:picLocks noChangeAspect="1"/>
          </p:cNvPicPr>
          <p:nvPr/>
        </p:nvPicPr>
        <p:blipFill>
          <a:blip r:embed="rId4"/>
          <a:stretch>
            <a:fillRect/>
          </a:stretch>
        </p:blipFill>
        <p:spPr>
          <a:xfrm>
            <a:off x="6495276" y="332839"/>
            <a:ext cx="897530" cy="256235"/>
          </a:xfrm>
          <a:prstGeom prst="rect">
            <a:avLst/>
          </a:prstGeom>
        </p:spPr>
      </p:pic>
      <p:sp>
        <p:nvSpPr>
          <p:cNvPr id="88" name="TextBox 87">
            <a:extLst>
              <a:ext uri="{FF2B5EF4-FFF2-40B4-BE49-F238E27FC236}">
                <a16:creationId xmlns:a16="http://schemas.microsoft.com/office/drawing/2014/main" id="{EF63A925-4771-EA52-3DDC-FAFA791D74A2}"/>
              </a:ext>
            </a:extLst>
          </p:cNvPr>
          <p:cNvSpPr txBox="1"/>
          <p:nvPr/>
        </p:nvSpPr>
        <p:spPr>
          <a:xfrm>
            <a:off x="530117" y="2135030"/>
            <a:ext cx="6712165" cy="234680"/>
          </a:xfrm>
          <a:prstGeom prst="rect">
            <a:avLst/>
          </a:prstGeom>
          <a:noFill/>
        </p:spPr>
        <p:txBody>
          <a:bodyPr wrap="square" lIns="91440" tIns="45720" rIns="91440" bIns="45720" anchor="t">
            <a:spAutoFit/>
          </a:bodyPr>
          <a:lstStyle/>
          <a:p>
            <a:pPr marL="7620" algn="ctr">
              <a:lnSpc>
                <a:spcPct val="90000"/>
              </a:lnSpc>
              <a:defRPr/>
            </a:pPr>
            <a:r>
              <a:rPr kumimoji="0" lang="en-US" sz="1000" b="1" u="none" strike="noStrike" kern="1200" cap="none" normalizeH="0" baseline="0" noProof="0" dirty="0">
                <a:ln>
                  <a:noFill/>
                </a:ln>
                <a:effectLst/>
                <a:uLnTx/>
                <a:uFillTx/>
                <a:latin typeface="Poppins"/>
                <a:cs typeface="Poppins"/>
              </a:rPr>
              <a:t>Segment </a:t>
            </a:r>
            <a:r>
              <a:rPr kumimoji="0" lang="en-US" sz="1000" b="1" u="none" strike="noStrike" kern="1200" cap="none" normalizeH="0" baseline="0" noProof="0" dirty="0" err="1">
                <a:ln>
                  <a:noFill/>
                </a:ln>
                <a:effectLst/>
                <a:uLnTx/>
                <a:uFillTx/>
                <a:latin typeface="Poppins"/>
                <a:cs typeface="Poppins"/>
              </a:rPr>
              <a:t>Bazında</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Medya</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ve</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Eğlence</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Gelir</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Artışı</a:t>
            </a:r>
            <a:endParaRPr lang="en-US" sz="1000" b="1" dirty="0">
              <a:latin typeface="Poppins"/>
              <a:cs typeface="Poppins"/>
            </a:endParaRPr>
          </a:p>
        </p:txBody>
      </p:sp>
      <p:sp>
        <p:nvSpPr>
          <p:cNvPr id="89" name="TextBox 88">
            <a:extLst>
              <a:ext uri="{FF2B5EF4-FFF2-40B4-BE49-F238E27FC236}">
                <a16:creationId xmlns:a16="http://schemas.microsoft.com/office/drawing/2014/main" id="{4F68851D-0459-0EE4-1740-41803C17DAA5}"/>
              </a:ext>
            </a:extLst>
          </p:cNvPr>
          <p:cNvSpPr txBox="1"/>
          <p:nvPr/>
        </p:nvSpPr>
        <p:spPr>
          <a:xfrm>
            <a:off x="606704" y="4788507"/>
            <a:ext cx="3263074" cy="298030"/>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Source: Company Filings • Expenses provided on a fiscal year basis and may not directly match calendar years. Comcast expense includes their cable business.</a:t>
            </a:r>
          </a:p>
        </p:txBody>
      </p:sp>
      <p:pic>
        <p:nvPicPr>
          <p:cNvPr id="90" name="Google Shape;429;p65" descr="GroupM_SingleColor_Logo_Navy_RGB.png">
            <a:extLst>
              <a:ext uri="{FF2B5EF4-FFF2-40B4-BE49-F238E27FC236}">
                <a16:creationId xmlns:a16="http://schemas.microsoft.com/office/drawing/2014/main" id="{E3C1334F-2193-1CA0-4F90-AEDBC856A56F}"/>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6748326" y="2135030"/>
            <a:ext cx="524147" cy="149845"/>
          </a:xfrm>
          <a:prstGeom prst="rect">
            <a:avLst/>
          </a:prstGeom>
          <a:noFill/>
          <a:ln>
            <a:noFill/>
          </a:ln>
        </p:spPr>
      </p:pic>
      <p:sp>
        <p:nvSpPr>
          <p:cNvPr id="2" name="Text Placeholder 1">
            <a:extLst>
              <a:ext uri="{FF2B5EF4-FFF2-40B4-BE49-F238E27FC236}">
                <a16:creationId xmlns:a16="http://schemas.microsoft.com/office/drawing/2014/main" id="{67ED4934-AF24-58E8-5191-2D5A1E7612D6}"/>
              </a:ext>
            </a:extLst>
          </p:cNvPr>
          <p:cNvSpPr txBox="1">
            <a:spLocks/>
          </p:cNvSpPr>
          <p:nvPr/>
        </p:nvSpPr>
        <p:spPr>
          <a:xfrm>
            <a:off x="472409" y="5410071"/>
            <a:ext cx="6677304" cy="109490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defRPr/>
            </a:pPr>
            <a:r>
              <a:rPr lang="en-US" sz="1000" dirty="0">
                <a:latin typeface="Georgia"/>
                <a:cs typeface="Poppins"/>
              </a:rPr>
              <a:t>Ç</a:t>
            </a:r>
            <a:r>
              <a:rPr lang="en-US" sz="1000" u="none" strike="noStrike" kern="1200" cap="none" spc="0" normalizeH="0" baseline="0" noProof="0" dirty="0" err="1">
                <a:ln>
                  <a:noFill/>
                </a:ln>
                <a:effectLst/>
                <a:uLnTx/>
                <a:uFillTx/>
                <a:latin typeface="Georgia"/>
                <a:cs typeface="Poppins"/>
              </a:rPr>
              <a:t>evrimiçi</a:t>
            </a:r>
            <a:r>
              <a:rPr lang="en-US" sz="1000" u="none" strike="noStrike" kern="1200" cap="none" spc="0" normalizeH="0" baseline="0" noProof="0" dirty="0">
                <a:ln>
                  <a:noFill/>
                </a:ln>
                <a:effectLst/>
                <a:uLnTx/>
                <a:uFillTx/>
                <a:latin typeface="Georgia"/>
                <a:cs typeface="Poppins"/>
              </a:rPr>
              <a:t> tv </a:t>
            </a:r>
            <a:r>
              <a:rPr lang="en-US" sz="1000" u="none" strike="noStrike" kern="1200" cap="none" spc="0" normalizeH="0" baseline="0" noProof="0" dirty="0" err="1">
                <a:ln>
                  <a:noFill/>
                </a:ln>
                <a:effectLst/>
                <a:uLnTx/>
                <a:uFillTx/>
                <a:latin typeface="Georgia"/>
                <a:cs typeface="Poppins"/>
              </a:rPr>
              <a:t>yayını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gelirleri</a:t>
            </a:r>
            <a:r>
              <a:rPr lang="en-US" sz="1000" u="none" strike="noStrike" kern="1200" cap="none" spc="0" normalizeH="0" baseline="0" noProof="0" dirty="0">
                <a:ln>
                  <a:noFill/>
                </a:ln>
                <a:effectLst/>
                <a:uLnTx/>
                <a:uFillTx/>
                <a:latin typeface="Georgia"/>
                <a:cs typeface="Poppins"/>
              </a:rPr>
              <a:t>, 2024'ün ilk </a:t>
            </a:r>
            <a:r>
              <a:rPr lang="en-US" sz="1000" u="none" strike="noStrike" kern="1200" cap="none" spc="0" normalizeH="0" baseline="0" noProof="0" dirty="0" err="1">
                <a:ln>
                  <a:noFill/>
                </a:ln>
                <a:effectLst/>
                <a:uLnTx/>
                <a:uFillTx/>
                <a:latin typeface="Georgia"/>
                <a:cs typeface="Poppins"/>
              </a:rPr>
              <a:t>üç</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çeyreğinde</a:t>
            </a:r>
            <a:r>
              <a:rPr lang="en-US" sz="1000" u="none" strike="noStrike" kern="1200" cap="none" spc="0" normalizeH="0" baseline="0" noProof="0" dirty="0">
                <a:ln>
                  <a:noFill/>
                </a:ln>
                <a:effectLst/>
                <a:uLnTx/>
                <a:uFillTx/>
                <a:latin typeface="Georgia"/>
                <a:cs typeface="Poppins"/>
              </a:rPr>
              <a:t> Disney </a:t>
            </a:r>
            <a:r>
              <a:rPr lang="en-US" sz="1000" u="none" strike="noStrike" kern="1200" cap="none" spc="0" normalizeH="0" baseline="0" noProof="0" dirty="0" err="1">
                <a:ln>
                  <a:noFill/>
                </a:ln>
                <a:effectLst/>
                <a:uLnTx/>
                <a:uFillTx/>
                <a:latin typeface="Georgia"/>
                <a:cs typeface="Poppins"/>
              </a:rPr>
              <a:t>için</a:t>
            </a:r>
            <a:r>
              <a:rPr lang="en-US" sz="1000" u="none" strike="noStrike" kern="1200" cap="none" spc="0" normalizeH="0" baseline="0" noProof="0" dirty="0">
                <a:ln>
                  <a:noFill/>
                </a:ln>
                <a:effectLst/>
                <a:uLnTx/>
                <a:uFillTx/>
                <a:latin typeface="Georgia"/>
                <a:cs typeface="Poppins"/>
              </a:rPr>
              <a:t> %40'a </a:t>
            </a:r>
            <a:r>
              <a:rPr lang="en-US" sz="1000" u="none" strike="noStrike" kern="1200" cap="none" spc="0" normalizeH="0" baseline="0" noProof="0" dirty="0" err="1">
                <a:ln>
                  <a:noFill/>
                </a:ln>
                <a:effectLst/>
                <a:uLnTx/>
                <a:uFillTx/>
                <a:latin typeface="Georgia"/>
                <a:cs typeface="Poppins"/>
              </a:rPr>
              <a:t>kadar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çıkarak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dünyanın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en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büyük</a:t>
            </a:r>
            <a:r>
              <a:rPr lang="en-US" sz="1000" u="none" strike="noStrike" kern="1200" cap="none" spc="0" normalizeH="0" baseline="0" noProof="0" dirty="0">
                <a:ln>
                  <a:noFill/>
                </a:ln>
                <a:effectLst/>
                <a:uLnTx/>
                <a:uFillTx/>
                <a:latin typeface="Georgia"/>
                <a:cs typeface="Poppins"/>
              </a:rPr>
              <a:t> TV </a:t>
            </a:r>
            <a:r>
              <a:rPr lang="en-US" sz="1000" u="none" strike="noStrike" kern="1200" cap="none" spc="0" normalizeH="0" baseline="0" noProof="0" dirty="0" err="1">
                <a:ln>
                  <a:noFill/>
                </a:ln>
                <a:effectLst/>
                <a:uLnTx/>
                <a:uFillTx/>
                <a:latin typeface="Georgia"/>
                <a:cs typeface="Poppins"/>
              </a:rPr>
              <a:t>medya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sahiplerinde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daha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büyük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bir</a:t>
            </a:r>
            <a:r>
              <a:rPr lang="en-US" sz="1000" u="none" strike="noStrike" kern="1200" cap="none" spc="0" normalizeH="0" baseline="0" noProof="0" dirty="0">
                <a:ln>
                  <a:noFill/>
                </a:ln>
                <a:effectLst/>
                <a:uLnTx/>
                <a:uFillTx/>
                <a:latin typeface="Georgia"/>
                <a:cs typeface="Poppins"/>
              </a:rPr>
              <a:t> paya </a:t>
            </a:r>
            <a:r>
              <a:rPr lang="en-US" sz="1000" u="none" strike="noStrike" kern="1200" cap="none" spc="0" normalizeH="0" baseline="0" noProof="0" dirty="0" err="1">
                <a:ln>
                  <a:noFill/>
                </a:ln>
                <a:effectLst/>
                <a:uLnTx/>
                <a:uFillTx/>
                <a:latin typeface="Georgia"/>
                <a:cs typeface="Poppins"/>
              </a:rPr>
              <a:t>sahip</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olmaya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başladı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Ancak</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medya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sahipleri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arasında</a:t>
            </a:r>
            <a:r>
              <a:rPr lang="en-US" sz="1000" u="none" strike="noStrike" kern="1200" cap="none" spc="0" normalizeH="0" baseline="0" noProof="0" dirty="0">
                <a:ln>
                  <a:noFill/>
                </a:ln>
                <a:effectLst/>
                <a:uLnTx/>
                <a:uFillTx/>
                <a:latin typeface="Georgia"/>
                <a:cs typeface="Poppins"/>
              </a:rPr>
              <a:t> </a:t>
            </a:r>
            <a:r>
              <a:rPr lang="en-US" sz="1000" dirty="0">
                <a:solidFill>
                  <a:srgbClr val="092656"/>
                </a:solidFill>
                <a:latin typeface="Georgia" panose="02040502050405020303"/>
                <a:cs typeface="Poppins"/>
              </a:rPr>
              <a:t>h</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âlâ</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farklar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mevcut</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tıpkı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izlediğimiz</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pazarlarda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olduğu</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gibi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Fransa'da</a:t>
            </a:r>
            <a:r>
              <a:rPr lang="en-US" sz="1000" u="none" strike="noStrike" kern="1200" cap="none" spc="0" normalizeH="0" baseline="0" noProof="0" dirty="0">
                <a:ln>
                  <a:noFill/>
                </a:ln>
                <a:effectLst/>
                <a:uLnTx/>
                <a:uFillTx/>
                <a:latin typeface="Georgia"/>
                <a:cs typeface="Poppins"/>
              </a:rPr>
              <a:t>, 2025'te </a:t>
            </a:r>
            <a:r>
              <a:rPr lang="en-US" sz="1000" u="none" strike="noStrike" kern="1200" cap="none" spc="0" normalizeH="0" baseline="0" noProof="0" dirty="0" err="1">
                <a:ln>
                  <a:noFill/>
                </a:ln>
                <a:effectLst/>
                <a:uLnTx/>
                <a:uFillTx/>
                <a:latin typeface="Georgia"/>
                <a:cs typeface="Poppins"/>
              </a:rPr>
              <a:t>çevrimiçi</a:t>
            </a:r>
            <a:r>
              <a:rPr lang="en-US" sz="1000" u="none" strike="noStrike" kern="1200" cap="none" spc="0" normalizeH="0" baseline="0" noProof="0" dirty="0">
                <a:ln>
                  <a:noFill/>
                </a:ln>
                <a:effectLst/>
                <a:uLnTx/>
                <a:uFillTx/>
                <a:latin typeface="Georgia"/>
                <a:cs typeface="Poppins"/>
              </a:rPr>
              <a:t> tv </a:t>
            </a:r>
            <a:r>
              <a:rPr lang="en-US" sz="1000" u="none" strike="noStrike" kern="1200" cap="none" spc="0" normalizeH="0" baseline="0" noProof="0" dirty="0" err="1">
                <a:ln>
                  <a:noFill/>
                </a:ln>
                <a:effectLst/>
                <a:uLnTx/>
                <a:uFillTx/>
                <a:latin typeface="Georgia"/>
                <a:cs typeface="Poppins"/>
              </a:rPr>
              <a:t>yayını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reklam</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gelirlerinin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toplam</a:t>
            </a:r>
            <a:r>
              <a:rPr lang="en-US" sz="1000" dirty="0">
                <a:latin typeface="Georgia"/>
                <a:cs typeface="Poppins"/>
              </a:rPr>
              <a:t>ı </a:t>
            </a:r>
            <a:r>
              <a:rPr lang="en-US" sz="1000" u="none" strike="noStrike" kern="1200" cap="none" spc="0" normalizeH="0" baseline="0" noProof="0" dirty="0">
                <a:ln>
                  <a:noFill/>
                </a:ln>
                <a:effectLst/>
                <a:uLnTx/>
                <a:uFillTx/>
                <a:latin typeface="Georgia"/>
                <a:cs typeface="Poppins"/>
              </a:rPr>
              <a:t>TV </a:t>
            </a:r>
            <a:r>
              <a:rPr lang="en-US" sz="1000" u="none" strike="noStrike" kern="1200" cap="none" spc="0" normalizeH="0" baseline="0" noProof="0" dirty="0" err="1">
                <a:ln>
                  <a:noFill/>
                </a:ln>
                <a:effectLst/>
                <a:uLnTx/>
                <a:uFillTx/>
                <a:latin typeface="Georgia"/>
                <a:cs typeface="Poppins"/>
              </a:rPr>
              <a:t>reklam</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gelirlerinin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yalnızca</a:t>
            </a:r>
            <a:r>
              <a:rPr lang="en-US" sz="1000" u="none" strike="noStrike" kern="1200" cap="none" spc="0" normalizeH="0" baseline="0" noProof="0" dirty="0">
                <a:ln>
                  <a:noFill/>
                </a:ln>
                <a:effectLst/>
                <a:uLnTx/>
                <a:uFillTx/>
                <a:latin typeface="Georgia"/>
                <a:cs typeface="Poppins"/>
              </a:rPr>
              <a:t> %16,3'ünü </a:t>
            </a:r>
            <a:r>
              <a:rPr lang="en-US" sz="1000" u="none" strike="noStrike" kern="1200" cap="none" spc="0" normalizeH="0" baseline="0" noProof="0" dirty="0" err="1">
                <a:ln>
                  <a:noFill/>
                </a:ln>
                <a:effectLst/>
                <a:uLnTx/>
                <a:uFillTx/>
                <a:latin typeface="Georgia"/>
                <a:cs typeface="Poppins"/>
              </a:rPr>
              <a:t>oluşturmasını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bekleniyor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ve</a:t>
            </a:r>
            <a:r>
              <a:rPr lang="en-US" sz="1000" u="none" strike="noStrike" kern="1200" cap="none" spc="0" normalizeH="0" baseline="0" noProof="0" dirty="0">
                <a:ln>
                  <a:noFill/>
                </a:ln>
                <a:effectLst/>
                <a:uLnTx/>
                <a:uFillTx/>
                <a:latin typeface="Georgia"/>
                <a:cs typeface="Poppins"/>
              </a:rPr>
              <a:t> TF1, </a:t>
            </a:r>
            <a:r>
              <a:rPr lang="en-US" sz="1000" u="none" strike="noStrike" kern="1200" cap="none" spc="0" normalizeH="0" baseline="0" noProof="0" dirty="0" err="1">
                <a:ln>
                  <a:noFill/>
                </a:ln>
                <a:effectLst/>
                <a:uLnTx/>
                <a:uFillTx/>
                <a:latin typeface="Georgia"/>
                <a:cs typeface="Poppins"/>
              </a:rPr>
              <a:t>küresel</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rakiplerinin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gerisinde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kalarak</a:t>
            </a:r>
            <a:r>
              <a:rPr lang="en-US" sz="1000" u="none" strike="noStrike" kern="1200" cap="none" spc="0" normalizeH="0" baseline="0" noProof="0" dirty="0">
                <a:ln>
                  <a:noFill/>
                </a:ln>
                <a:effectLst/>
                <a:uLnTx/>
                <a:uFillTx/>
                <a:latin typeface="Georgia"/>
                <a:cs typeface="Poppins"/>
              </a:rPr>
              <a:t>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gelirlerinin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toplam</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medya</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gelirlerinin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sadece</a:t>
            </a:r>
            <a:r>
              <a:rPr lang="en-US" sz="1000" u="none" strike="noStrike" kern="1200" cap="none" spc="0" normalizeH="0" baseline="0" noProof="0" dirty="0">
                <a:ln>
                  <a:noFill/>
                </a:ln>
                <a:effectLst/>
                <a:uLnTx/>
                <a:uFillTx/>
                <a:latin typeface="Georgia"/>
                <a:cs typeface="Poppins"/>
              </a:rPr>
              <a:t> %10'unu </a:t>
            </a:r>
            <a:r>
              <a:rPr lang="en-US" sz="1000" u="none" strike="noStrike" kern="1200" cap="none" spc="0" normalizeH="0" baseline="0" noProof="0" dirty="0" err="1">
                <a:ln>
                  <a:noFill/>
                </a:ln>
                <a:effectLst/>
                <a:uLnTx/>
                <a:uFillTx/>
                <a:latin typeface="Georgia"/>
                <a:cs typeface="Poppins"/>
              </a:rPr>
              <a:t>oluşturuyor</a:t>
            </a:r>
            <a:r>
              <a:rPr lang="en-US" sz="1000" u="none" strike="noStrike" kern="1200" cap="none" spc="0" normalizeH="0" baseline="0" noProof="0" dirty="0">
                <a:ln>
                  <a:noFill/>
                </a:ln>
                <a:effectLst/>
                <a:uLnTx/>
                <a:uFillTx/>
                <a:latin typeface="Georgia"/>
                <a:cs typeface="Poppins"/>
              </a:rPr>
              <a:t>. 2025'te </a:t>
            </a:r>
            <a:r>
              <a:rPr lang="en-US" sz="1000" u="none" strike="noStrike" kern="1200" cap="none" spc="0" normalizeH="0" baseline="0" noProof="0" dirty="0" err="1">
                <a:ln>
                  <a:noFill/>
                </a:ln>
                <a:effectLst/>
                <a:uLnTx/>
                <a:uFillTx/>
                <a:latin typeface="Georgia"/>
                <a:cs typeface="Poppins"/>
              </a:rPr>
              <a:t>reklam</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yatırımlarının</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kârlı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bir</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çevrimiçi</a:t>
            </a:r>
            <a:r>
              <a:rPr lang="en-US" sz="1000" u="none" strike="noStrike" kern="1200" cap="none" spc="0" normalizeH="0" baseline="0" noProof="0" dirty="0">
                <a:ln>
                  <a:noFill/>
                </a:ln>
                <a:effectLst/>
                <a:uLnTx/>
                <a:uFillTx/>
                <a:latin typeface="Georgia"/>
                <a:cs typeface="Poppins"/>
              </a:rPr>
              <a:t> tv </a:t>
            </a:r>
            <a:r>
              <a:rPr lang="en-US" sz="1000" u="none" strike="noStrike" kern="1200" cap="none" spc="0" normalizeH="0" baseline="0" noProof="0" dirty="0" err="1">
                <a:ln>
                  <a:noFill/>
                </a:ln>
                <a:effectLst/>
                <a:uLnTx/>
                <a:uFillTx/>
                <a:latin typeface="Georgia"/>
                <a:cs typeface="Poppins"/>
              </a:rPr>
              <a:t>yayını</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işlerine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geçişi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desteklemeye</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devam</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etmesini</a:t>
            </a:r>
            <a:r>
              <a:rPr lang="en-US" sz="1000" u="none" strike="noStrike" kern="1200" cap="none" spc="0" normalizeH="0" baseline="0" noProof="0" dirty="0">
                <a:ln>
                  <a:noFill/>
                </a:ln>
                <a:effectLst/>
                <a:uLnTx/>
                <a:uFillTx/>
                <a:latin typeface="Georgia"/>
                <a:cs typeface="Poppins"/>
              </a:rPr>
              <a:t> </a:t>
            </a:r>
            <a:r>
              <a:rPr lang="en-US" sz="1000" u="none" strike="noStrike" kern="1200" cap="none" spc="0" normalizeH="0" baseline="0" noProof="0" dirty="0" err="1">
                <a:ln>
                  <a:noFill/>
                </a:ln>
                <a:effectLst/>
                <a:uLnTx/>
                <a:uFillTx/>
                <a:latin typeface="Georgia"/>
                <a:cs typeface="Poppins"/>
              </a:rPr>
              <a:t>bekliyoruz</a:t>
            </a:r>
            <a:r>
              <a:rPr lang="en-US" sz="1000" u="none" strike="noStrike" kern="1200" cap="none" spc="0" normalizeH="0" baseline="0" noProof="0" dirty="0">
                <a:ln>
                  <a:noFill/>
                </a:ln>
                <a:effectLst/>
                <a:uLnTx/>
                <a:uFillTx/>
                <a:latin typeface="Georgia"/>
                <a:cs typeface="Poppins"/>
              </a:rPr>
              <a:t>.</a:t>
            </a:r>
          </a:p>
        </p:txBody>
      </p:sp>
      <p:cxnSp>
        <p:nvCxnSpPr>
          <p:cNvPr id="6" name="Straight Connector 5">
            <a:extLst>
              <a:ext uri="{FF2B5EF4-FFF2-40B4-BE49-F238E27FC236}">
                <a16:creationId xmlns:a16="http://schemas.microsoft.com/office/drawing/2014/main" id="{5613F8AA-5055-A9E9-C2D0-79F6ED07A98B}"/>
              </a:ext>
            </a:extLst>
          </p:cNvPr>
          <p:cNvCxnSpPr>
            <a:cxnSpLocks/>
          </p:cNvCxnSpPr>
          <p:nvPr/>
        </p:nvCxnSpPr>
        <p:spPr>
          <a:xfrm>
            <a:off x="0" y="490497"/>
            <a:ext cx="61805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A5DE85BC-5686-04C3-3A26-A4404B83AB22}"/>
              </a:ext>
            </a:extLst>
          </p:cNvPr>
          <p:cNvSpPr txBox="1">
            <a:spLocks/>
          </p:cNvSpPr>
          <p:nvPr/>
        </p:nvSpPr>
        <p:spPr>
          <a:xfrm>
            <a:off x="495299" y="241591"/>
            <a:ext cx="5714581"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MEDYA &amp; EĞLENCE</a:t>
            </a:r>
            <a:endParaRPr lang="en-US" sz="600" b="1" spc="40" dirty="0">
              <a:solidFill>
                <a:schemeClr val="accent6"/>
              </a:solidFill>
              <a:latin typeface="Poppins" pitchFamily="2" charset="77"/>
              <a:cs typeface="Poppins" pitchFamily="2" charset="77"/>
            </a:endParaRPr>
          </a:p>
        </p:txBody>
      </p:sp>
      <p:pic>
        <p:nvPicPr>
          <p:cNvPr id="18" name="Picture 17" descr="A graph with numbers and percentages&#10;&#10;Description automatically generated">
            <a:extLst>
              <a:ext uri="{FF2B5EF4-FFF2-40B4-BE49-F238E27FC236}">
                <a16:creationId xmlns:a16="http://schemas.microsoft.com/office/drawing/2014/main" id="{D37C4245-3C84-A356-82BF-BCDA003DBC84}"/>
              </a:ext>
            </a:extLst>
          </p:cNvPr>
          <p:cNvPicPr>
            <a:picLocks noChangeAspect="1"/>
          </p:cNvPicPr>
          <p:nvPr/>
        </p:nvPicPr>
        <p:blipFill>
          <a:blip r:embed="rId6"/>
          <a:srcRect b="10782"/>
          <a:stretch/>
        </p:blipFill>
        <p:spPr>
          <a:xfrm>
            <a:off x="409700" y="6717690"/>
            <a:ext cx="6858000" cy="3071535"/>
          </a:xfrm>
          <a:prstGeom prst="rect">
            <a:avLst/>
          </a:prstGeom>
        </p:spPr>
      </p:pic>
      <p:sp>
        <p:nvSpPr>
          <p:cNvPr id="10" name="TextBox 9">
            <a:extLst>
              <a:ext uri="{FF2B5EF4-FFF2-40B4-BE49-F238E27FC236}">
                <a16:creationId xmlns:a16="http://schemas.microsoft.com/office/drawing/2014/main" id="{C7EC70EA-C738-8ACD-97BC-656FDEB70FFC}"/>
              </a:ext>
            </a:extLst>
          </p:cNvPr>
          <p:cNvSpPr txBox="1"/>
          <p:nvPr/>
        </p:nvSpPr>
        <p:spPr>
          <a:xfrm>
            <a:off x="490022" y="9600728"/>
            <a:ext cx="3074647" cy="298030"/>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GroupM, </a:t>
            </a:r>
            <a:r>
              <a:rPr lang="en-US" sz="600" dirty="0" err="1">
                <a:solidFill>
                  <a:schemeClr val="bg1">
                    <a:lumMod val="75000"/>
                  </a:schemeClr>
                </a:solidFill>
                <a:latin typeface="Poppins"/>
                <a:cs typeface="Poppins"/>
              </a:rPr>
              <a:t>Şirket</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Başvuruları</a:t>
            </a:r>
            <a:r>
              <a:rPr lang="en-US" sz="600" dirty="0">
                <a:solidFill>
                  <a:schemeClr val="bg1">
                    <a:lumMod val="75000"/>
                  </a:schemeClr>
                </a:solidFill>
                <a:latin typeface="Poppins"/>
                <a:cs typeface="Poppins"/>
              </a:rPr>
              <a:t> • </a:t>
            </a:r>
            <a:r>
              <a:rPr lang="en-US" sz="600" dirty="0" err="1">
                <a:solidFill>
                  <a:schemeClr val="bg1">
                    <a:lumMod val="75000"/>
                  </a:schemeClr>
                </a:solidFill>
                <a:latin typeface="Poppins"/>
                <a:cs typeface="Poppins"/>
              </a:rPr>
              <a:t>Abonelikler</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dahil</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tüm</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dinleme</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gelirlerini</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içerir</a:t>
            </a:r>
            <a:r>
              <a:rPr lang="en-US" sz="600" dirty="0">
                <a:solidFill>
                  <a:schemeClr val="bg1">
                    <a:lumMod val="75000"/>
                  </a:schemeClr>
                </a:solidFill>
                <a:latin typeface="Poppins"/>
                <a:cs typeface="Poppins"/>
              </a:rPr>
              <a:t>. Hulu Live TV </a:t>
            </a:r>
            <a:r>
              <a:rPr lang="en-US" sz="600" dirty="0" err="1">
                <a:solidFill>
                  <a:schemeClr val="bg1">
                    <a:lumMod val="75000"/>
                  </a:schemeClr>
                </a:solidFill>
                <a:latin typeface="Poppins"/>
                <a:cs typeface="Poppins"/>
              </a:rPr>
              <a:t>abonelik</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geliri</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hariçtir</a:t>
            </a:r>
            <a:endParaRPr lang="en-US" sz="600" dirty="0">
              <a:solidFill>
                <a:schemeClr val="bg1">
                  <a:lumMod val="75000"/>
                </a:schemeClr>
              </a:solidFill>
              <a:latin typeface="Poppins"/>
              <a:cs typeface="Poppins"/>
            </a:endParaRPr>
          </a:p>
        </p:txBody>
      </p:sp>
      <p:sp>
        <p:nvSpPr>
          <p:cNvPr id="8" name="TextBox 7">
            <a:extLst>
              <a:ext uri="{FF2B5EF4-FFF2-40B4-BE49-F238E27FC236}">
                <a16:creationId xmlns:a16="http://schemas.microsoft.com/office/drawing/2014/main" id="{690B767A-447E-639A-7446-0890C291A75A}"/>
              </a:ext>
            </a:extLst>
          </p:cNvPr>
          <p:cNvSpPr txBox="1"/>
          <p:nvPr/>
        </p:nvSpPr>
        <p:spPr>
          <a:xfrm>
            <a:off x="939786" y="6576045"/>
            <a:ext cx="5905501" cy="234680"/>
          </a:xfrm>
          <a:prstGeom prst="rect">
            <a:avLst/>
          </a:prstGeom>
          <a:noFill/>
        </p:spPr>
        <p:txBody>
          <a:bodyPr wrap="square" lIns="91440" tIns="45720" rIns="91440" bIns="45720" anchor="t">
            <a:spAutoFit/>
          </a:bodyPr>
          <a:lstStyle/>
          <a:p>
            <a:pPr marL="7620" algn="ctr">
              <a:lnSpc>
                <a:spcPct val="90000"/>
              </a:lnSpc>
              <a:defRPr/>
            </a:pPr>
            <a:r>
              <a:rPr lang="en-US" sz="1000" b="1" dirty="0">
                <a:latin typeface="Poppins" pitchFamily="2" charset="77"/>
                <a:cs typeface="Poppins" pitchFamily="2" charset="77"/>
              </a:rPr>
              <a:t>Ç</a:t>
            </a:r>
            <a:r>
              <a:rPr kumimoji="0" lang="en-US" sz="1000" b="1" u="none" strike="noStrike" kern="1200" cap="none" normalizeH="0" baseline="0" noProof="0" dirty="0" err="1">
                <a:ln>
                  <a:noFill/>
                </a:ln>
                <a:effectLst/>
                <a:uLnTx/>
                <a:uFillTx/>
                <a:latin typeface="Poppins" pitchFamily="2" charset="77"/>
                <a:cs typeface="Poppins" pitchFamily="2" charset="77"/>
              </a:rPr>
              <a:t>evrimiçi</a:t>
            </a:r>
            <a:r>
              <a:rPr kumimoji="0" lang="en-US" sz="1000" b="1" u="none" strike="noStrike" kern="1200" cap="none" normalizeH="0" baseline="0" noProof="0" dirty="0">
                <a:ln>
                  <a:noFill/>
                </a:ln>
                <a:effectLst/>
                <a:uLnTx/>
                <a:uFillTx/>
                <a:latin typeface="Poppins" pitchFamily="2" charset="77"/>
                <a:cs typeface="Poppins" pitchFamily="2" charset="77"/>
              </a:rPr>
              <a:t> TV </a:t>
            </a:r>
            <a:r>
              <a:rPr lang="en-US" sz="1000" b="1" dirty="0">
                <a:latin typeface="Poppins" pitchFamily="2" charset="77"/>
                <a:cs typeface="Poppins" pitchFamily="2" charset="77"/>
              </a:rPr>
              <a:t>Y</a:t>
            </a:r>
            <a:r>
              <a:rPr kumimoji="0" lang="en-US" sz="1000" b="1" u="none" strike="noStrike" kern="1200" cap="none" normalizeH="0" baseline="0" noProof="0" dirty="0" err="1">
                <a:ln>
                  <a:noFill/>
                </a:ln>
                <a:effectLst/>
                <a:uLnTx/>
                <a:uFillTx/>
                <a:latin typeface="Poppins" pitchFamily="2" charset="77"/>
                <a:cs typeface="Poppins" pitchFamily="2" charset="77"/>
              </a:rPr>
              <a:t>ayın</a:t>
            </a:r>
            <a:r>
              <a:rPr kumimoji="0" lang="en-US" sz="1000" b="1" u="none" strike="noStrike" kern="1200" cap="none" normalizeH="0" baseline="0" noProof="0" dirty="0">
                <a:ln>
                  <a:noFill/>
                </a:ln>
                <a:effectLst/>
                <a:uLnTx/>
                <a:uFillTx/>
                <a:latin typeface="Poppins" pitchFamily="2" charset="77"/>
                <a:cs typeface="Poppins" pitchFamily="2" charset="77"/>
              </a:rPr>
              <a:t> </a:t>
            </a:r>
            <a:r>
              <a:rPr kumimoji="0" lang="en-US" sz="1000" b="1" u="none" strike="noStrike" kern="1200" cap="none" normalizeH="0" baseline="0" noProof="0" dirty="0" err="1">
                <a:ln>
                  <a:noFill/>
                </a:ln>
                <a:effectLst/>
                <a:uLnTx/>
                <a:uFillTx/>
                <a:latin typeface="Poppins" pitchFamily="2" charset="77"/>
                <a:cs typeface="Poppins" pitchFamily="2" charset="77"/>
              </a:rPr>
              <a:t>Geliri</a:t>
            </a:r>
            <a:r>
              <a:rPr kumimoji="0" lang="en-US" sz="1000" b="1" u="none" strike="noStrike" kern="1200" cap="none" normalizeH="0" baseline="0" noProof="0" dirty="0">
                <a:ln>
                  <a:noFill/>
                </a:ln>
                <a:effectLst/>
                <a:uLnTx/>
                <a:uFillTx/>
                <a:latin typeface="Poppins" pitchFamily="2" charset="77"/>
                <a:cs typeface="Poppins" pitchFamily="2" charset="77"/>
              </a:rPr>
              <a:t> </a:t>
            </a:r>
            <a:r>
              <a:rPr kumimoji="0" lang="en-US" sz="1000" b="1" u="none" strike="noStrike" kern="1200" cap="none" normalizeH="0" baseline="0" noProof="0" dirty="0" err="1">
                <a:ln>
                  <a:noFill/>
                </a:ln>
                <a:effectLst/>
                <a:uLnTx/>
                <a:uFillTx/>
                <a:latin typeface="Poppins" pitchFamily="2" charset="77"/>
                <a:cs typeface="Poppins" pitchFamily="2" charset="77"/>
              </a:rPr>
              <a:t>Katkısı</a:t>
            </a:r>
            <a:endParaRPr lang="en-US" sz="1000" b="1" dirty="0">
              <a:latin typeface="Poppins" pitchFamily="2" charset="77"/>
              <a:cs typeface="Poppins" pitchFamily="2" charset="77"/>
            </a:endParaRPr>
          </a:p>
        </p:txBody>
      </p:sp>
      <p:pic>
        <p:nvPicPr>
          <p:cNvPr id="9" name="Google Shape;429;p65" descr="GroupM_SingleColor_Logo_Navy_RGB.png">
            <a:extLst>
              <a:ext uri="{FF2B5EF4-FFF2-40B4-BE49-F238E27FC236}">
                <a16:creationId xmlns:a16="http://schemas.microsoft.com/office/drawing/2014/main" id="{C30247A0-2939-79E5-A5D9-A04DFE585750}"/>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6628591" y="6601872"/>
            <a:ext cx="524147" cy="149845"/>
          </a:xfrm>
          <a:prstGeom prst="rect">
            <a:avLst/>
          </a:prstGeom>
          <a:noFill/>
          <a:ln>
            <a:noFill/>
          </a:ln>
        </p:spPr>
      </p:pic>
      <p:pic>
        <p:nvPicPr>
          <p:cNvPr id="7" name="Picture 6" descr="A graph of different colored lines&#10;&#10;Description automatically generated">
            <a:extLst>
              <a:ext uri="{FF2B5EF4-FFF2-40B4-BE49-F238E27FC236}">
                <a16:creationId xmlns:a16="http://schemas.microsoft.com/office/drawing/2014/main" id="{3AA6F224-CB73-E676-77A9-7944C714DDF7}"/>
              </a:ext>
            </a:extLst>
          </p:cNvPr>
          <p:cNvPicPr>
            <a:picLocks noChangeAspect="1"/>
          </p:cNvPicPr>
          <p:nvPr/>
        </p:nvPicPr>
        <p:blipFill>
          <a:blip r:embed="rId3"/>
          <a:stretch>
            <a:fillRect/>
          </a:stretch>
        </p:blipFill>
        <p:spPr>
          <a:xfrm>
            <a:off x="420741" y="2369318"/>
            <a:ext cx="6798208" cy="2870957"/>
          </a:xfrm>
          <a:prstGeom prst="rect">
            <a:avLst/>
          </a:prstGeom>
        </p:spPr>
      </p:pic>
      <p:sp>
        <p:nvSpPr>
          <p:cNvPr id="12" name="TextBox 11">
            <a:extLst>
              <a:ext uri="{FF2B5EF4-FFF2-40B4-BE49-F238E27FC236}">
                <a16:creationId xmlns:a16="http://schemas.microsoft.com/office/drawing/2014/main" id="{2E25E2CE-B2A6-090A-1AA1-1D35E998FBE7}"/>
              </a:ext>
            </a:extLst>
          </p:cNvPr>
          <p:cNvSpPr txBox="1"/>
          <p:nvPr/>
        </p:nvSpPr>
        <p:spPr>
          <a:xfrm>
            <a:off x="422910" y="4916556"/>
            <a:ext cx="3074647" cy="192168"/>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GroupM, </a:t>
            </a:r>
            <a:r>
              <a:rPr lang="en-US" sz="600" dirty="0" err="1">
                <a:solidFill>
                  <a:schemeClr val="bg1">
                    <a:lumMod val="75000"/>
                  </a:schemeClr>
                </a:solidFill>
                <a:latin typeface="Poppins"/>
                <a:cs typeface="Poppins"/>
              </a:rPr>
              <a:t>Şirket</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Belgeleri</a:t>
            </a:r>
            <a:endParaRPr lang="en-US" sz="600" dirty="0">
              <a:solidFill>
                <a:schemeClr val="bg1">
                  <a:lumMod val="75000"/>
                </a:schemeClr>
              </a:solidFill>
              <a:latin typeface="Poppins"/>
              <a:cs typeface="Poppins"/>
            </a:endParaRPr>
          </a:p>
        </p:txBody>
      </p:sp>
    </p:spTree>
    <p:extLst>
      <p:ext uri="{BB962C8B-B14F-4D97-AF65-F5344CB8AC3E}">
        <p14:creationId xmlns:p14="http://schemas.microsoft.com/office/powerpoint/2010/main" val="2340810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EFB243-FF23-277C-F13D-A49ABCCFF4A7}"/>
            </a:ext>
          </a:extLst>
        </p:cNvPr>
        <p:cNvGrpSpPr/>
        <p:nvPr/>
      </p:nvGrpSpPr>
      <p:grpSpPr>
        <a:xfrm>
          <a:off x="0" y="0"/>
          <a:ext cx="0" cy="0"/>
          <a:chOff x="0" y="0"/>
          <a:chExt cx="0" cy="0"/>
        </a:xfrm>
      </p:grpSpPr>
      <p:sp>
        <p:nvSpPr>
          <p:cNvPr id="91" name="Oval 90">
            <a:extLst>
              <a:ext uri="{FF2B5EF4-FFF2-40B4-BE49-F238E27FC236}">
                <a16:creationId xmlns:a16="http://schemas.microsoft.com/office/drawing/2014/main" id="{F801C2DC-0D55-01E2-4F29-A7556ACE4DB1}"/>
              </a:ext>
            </a:extLst>
          </p:cNvPr>
          <p:cNvSpPr/>
          <p:nvPr/>
        </p:nvSpPr>
        <p:spPr>
          <a:xfrm>
            <a:off x="495301" y="1627157"/>
            <a:ext cx="6812162" cy="6812162"/>
          </a:xfrm>
          <a:prstGeom prst="ellipse">
            <a:avLst/>
          </a:prstGeom>
          <a:solidFill>
            <a:schemeClr val="accent1">
              <a:alpha val="595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0" name="TextBox 29">
            <a:extLst>
              <a:ext uri="{FF2B5EF4-FFF2-40B4-BE49-F238E27FC236}">
                <a16:creationId xmlns:a16="http://schemas.microsoft.com/office/drawing/2014/main" id="{A51A13A6-A05C-7ADD-904C-D6ABC7EA02CC}"/>
              </a:ext>
            </a:extLst>
          </p:cNvPr>
          <p:cNvSpPr txBox="1"/>
          <p:nvPr/>
        </p:nvSpPr>
        <p:spPr>
          <a:xfrm>
            <a:off x="9072748" y="604454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9" name="TextBox 8">
            <a:extLst>
              <a:ext uri="{FF2B5EF4-FFF2-40B4-BE49-F238E27FC236}">
                <a16:creationId xmlns:a16="http://schemas.microsoft.com/office/drawing/2014/main" id="{FCD91345-891A-724F-D9DD-E86D027A67E9}"/>
              </a:ext>
            </a:extLst>
          </p:cNvPr>
          <p:cNvSpPr txBox="1"/>
          <p:nvPr/>
        </p:nvSpPr>
        <p:spPr>
          <a:xfrm>
            <a:off x="-957431" y="407714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25" name="Slide Number Placeholder 4">
            <a:extLst>
              <a:ext uri="{FF2B5EF4-FFF2-40B4-BE49-F238E27FC236}">
                <a16:creationId xmlns:a16="http://schemas.microsoft.com/office/drawing/2014/main" id="{0468CEDD-19A7-F007-212C-101B24A2DF91}"/>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FFFFFF">
                    <a:alpha val="19000"/>
                  </a:srgb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44</a:t>
            </a:fld>
            <a:endParaRPr kumimoji="0" lang="en-US" sz="700" b="0" i="0" u="none" strike="noStrike" kern="1200" cap="none" spc="0" normalizeH="0" baseline="0" noProof="0" dirty="0">
              <a:ln>
                <a:noFill/>
              </a:ln>
              <a:solidFill>
                <a:srgbClr val="FFFFFF">
                  <a:alpha val="19000"/>
                </a:srgbClr>
              </a:solidFill>
              <a:effectLst/>
              <a:uLnTx/>
              <a:uFillTx/>
              <a:latin typeface="Poppins" pitchFamily="2" charset="77"/>
              <a:cs typeface="Poppins" pitchFamily="2" charset="77"/>
              <a:sym typeface="Poppins"/>
            </a:endParaRPr>
          </a:p>
        </p:txBody>
      </p:sp>
      <p:pic>
        <p:nvPicPr>
          <p:cNvPr id="74" name="Picture 73" descr="A blue and black logo&#10;&#10;Description automatically generated">
            <a:extLst>
              <a:ext uri="{FF2B5EF4-FFF2-40B4-BE49-F238E27FC236}">
                <a16:creationId xmlns:a16="http://schemas.microsoft.com/office/drawing/2014/main" id="{5E05A31D-7CF7-AD84-4B75-F1D5DEFFCF09}"/>
              </a:ext>
            </a:extLst>
          </p:cNvPr>
          <p:cNvPicPr>
            <a:picLocks noChangeAspect="1"/>
          </p:cNvPicPr>
          <p:nvPr/>
        </p:nvPicPr>
        <p:blipFill>
          <a:blip r:embed="rId3"/>
          <a:stretch>
            <a:fillRect/>
          </a:stretch>
        </p:blipFill>
        <p:spPr>
          <a:xfrm>
            <a:off x="6495752" y="331145"/>
            <a:ext cx="897270" cy="256160"/>
          </a:xfrm>
          <a:prstGeom prst="rect">
            <a:avLst/>
          </a:prstGeom>
        </p:spPr>
      </p:pic>
      <p:grpSp>
        <p:nvGrpSpPr>
          <p:cNvPr id="21" name="Group 20">
            <a:extLst>
              <a:ext uri="{FF2B5EF4-FFF2-40B4-BE49-F238E27FC236}">
                <a16:creationId xmlns:a16="http://schemas.microsoft.com/office/drawing/2014/main" id="{80910C48-4D06-0FA1-8B24-F7C7CD0B05E0}"/>
              </a:ext>
            </a:extLst>
          </p:cNvPr>
          <p:cNvGrpSpPr/>
          <p:nvPr/>
        </p:nvGrpSpPr>
        <p:grpSpPr>
          <a:xfrm>
            <a:off x="6847677" y="4917003"/>
            <a:ext cx="471750" cy="4184806"/>
            <a:chOff x="1472335" y="3189472"/>
            <a:chExt cx="471750" cy="4184806"/>
          </a:xfrm>
        </p:grpSpPr>
        <p:grpSp>
          <p:nvGrpSpPr>
            <p:cNvPr id="22" name="Group 21">
              <a:extLst>
                <a:ext uri="{FF2B5EF4-FFF2-40B4-BE49-F238E27FC236}">
                  <a16:creationId xmlns:a16="http://schemas.microsoft.com/office/drawing/2014/main" id="{65664B62-A094-EB7E-9E54-5078BACB473E}"/>
                </a:ext>
              </a:extLst>
            </p:cNvPr>
            <p:cNvGrpSpPr/>
            <p:nvPr/>
          </p:nvGrpSpPr>
          <p:grpSpPr>
            <a:xfrm rot="16200000">
              <a:off x="659993" y="6090186"/>
              <a:ext cx="2096434" cy="471750"/>
              <a:chOff x="88616" y="8213726"/>
              <a:chExt cx="755712" cy="170255"/>
            </a:xfrm>
          </p:grpSpPr>
          <p:grpSp>
            <p:nvGrpSpPr>
              <p:cNvPr id="40" name="Group 39">
                <a:extLst>
                  <a:ext uri="{FF2B5EF4-FFF2-40B4-BE49-F238E27FC236}">
                    <a16:creationId xmlns:a16="http://schemas.microsoft.com/office/drawing/2014/main" id="{1AFF582E-1832-8275-07A0-CF05138EE5FE}"/>
                  </a:ext>
                </a:extLst>
              </p:cNvPr>
              <p:cNvGrpSpPr/>
              <p:nvPr/>
            </p:nvGrpSpPr>
            <p:grpSpPr>
              <a:xfrm>
                <a:off x="88616" y="8213726"/>
                <a:ext cx="755712" cy="170255"/>
                <a:chOff x="88616" y="8157882"/>
                <a:chExt cx="755712" cy="226099"/>
              </a:xfrm>
            </p:grpSpPr>
            <p:cxnSp>
              <p:nvCxnSpPr>
                <p:cNvPr id="50" name="Straight Connector 49">
                  <a:extLst>
                    <a:ext uri="{FF2B5EF4-FFF2-40B4-BE49-F238E27FC236}">
                      <a16:creationId xmlns:a16="http://schemas.microsoft.com/office/drawing/2014/main" id="{5A1E5ACC-CFDA-B17B-6F40-DFC36BFB395C}"/>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811A9D-2267-80FA-C695-A14F0CF80EE9}"/>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14AFFC9-4B9F-8B67-E720-BEE0BF10B297}"/>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55B76650-4090-AEAD-B935-5122AEFD85FE}"/>
                  </a:ext>
                </a:extLst>
              </p:cNvPr>
              <p:cNvGrpSpPr/>
              <p:nvPr/>
            </p:nvGrpSpPr>
            <p:grpSpPr>
              <a:xfrm>
                <a:off x="173130" y="8308975"/>
                <a:ext cx="605163" cy="75006"/>
                <a:chOff x="173130" y="8289549"/>
                <a:chExt cx="605163" cy="94432"/>
              </a:xfrm>
            </p:grpSpPr>
            <p:cxnSp>
              <p:nvCxnSpPr>
                <p:cNvPr id="42" name="Straight Connector 41">
                  <a:extLst>
                    <a:ext uri="{FF2B5EF4-FFF2-40B4-BE49-F238E27FC236}">
                      <a16:creationId xmlns:a16="http://schemas.microsoft.com/office/drawing/2014/main" id="{469D2FD7-50DF-6B0A-ABC8-A44DC2E10132}"/>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9D3330C-1B4A-9A2A-AAAC-2F6A4FC94871}"/>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07B138F-9FC9-8048-74E8-26DF6BA00D30}"/>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A62E6D3-BF6A-72C8-B220-EE79B78F3130}"/>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33106B1-1796-CE6C-9BFC-25F192DC2AFA}"/>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5FFDA33-F7CE-9F59-D95B-E81F193852BF}"/>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1B18538-CA65-12D2-080B-4872F897E7F8}"/>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A16F903-3275-D56F-DF86-B78C65FC0B7B}"/>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5A01116E-B2F3-D196-21F4-32662520E825}"/>
                </a:ext>
              </a:extLst>
            </p:cNvPr>
            <p:cNvGrpSpPr/>
            <p:nvPr/>
          </p:nvGrpSpPr>
          <p:grpSpPr>
            <a:xfrm rot="16200000">
              <a:off x="777219" y="3884588"/>
              <a:ext cx="1861982" cy="471750"/>
              <a:chOff x="173130" y="8213726"/>
              <a:chExt cx="671198" cy="170255"/>
            </a:xfrm>
          </p:grpSpPr>
          <p:grpSp>
            <p:nvGrpSpPr>
              <p:cNvPr id="24" name="Group 23">
                <a:extLst>
                  <a:ext uri="{FF2B5EF4-FFF2-40B4-BE49-F238E27FC236}">
                    <a16:creationId xmlns:a16="http://schemas.microsoft.com/office/drawing/2014/main" id="{6FE4E697-B23D-686C-9202-4606F853E0BD}"/>
                  </a:ext>
                </a:extLst>
              </p:cNvPr>
              <p:cNvGrpSpPr/>
              <p:nvPr/>
            </p:nvGrpSpPr>
            <p:grpSpPr>
              <a:xfrm>
                <a:off x="466298" y="8213726"/>
                <a:ext cx="378030" cy="170255"/>
                <a:chOff x="466298" y="8157882"/>
                <a:chExt cx="378030" cy="226099"/>
              </a:xfrm>
            </p:grpSpPr>
            <p:cxnSp>
              <p:nvCxnSpPr>
                <p:cNvPr id="38" name="Straight Connector 37">
                  <a:extLst>
                    <a:ext uri="{FF2B5EF4-FFF2-40B4-BE49-F238E27FC236}">
                      <a16:creationId xmlns:a16="http://schemas.microsoft.com/office/drawing/2014/main" id="{3A69A7AD-8DCA-B80A-6C07-20B8D3343281}"/>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4954D55-89E5-A56E-7532-06FF3C73B827}"/>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08F718D-1801-57A4-9B08-958B23D5F0D5}"/>
                  </a:ext>
                </a:extLst>
              </p:cNvPr>
              <p:cNvGrpSpPr/>
              <p:nvPr/>
            </p:nvGrpSpPr>
            <p:grpSpPr>
              <a:xfrm>
                <a:off x="173130" y="8308975"/>
                <a:ext cx="605163" cy="75006"/>
                <a:chOff x="173130" y="8289549"/>
                <a:chExt cx="605163" cy="94432"/>
              </a:xfrm>
            </p:grpSpPr>
            <p:cxnSp>
              <p:nvCxnSpPr>
                <p:cNvPr id="27" name="Straight Connector 26">
                  <a:extLst>
                    <a:ext uri="{FF2B5EF4-FFF2-40B4-BE49-F238E27FC236}">
                      <a16:creationId xmlns:a16="http://schemas.microsoft.com/office/drawing/2014/main" id="{ACFDEA62-F6E3-305E-39A5-09FBCB8668EC}"/>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7315588-9ED6-60DF-D6B4-F5423F452AAD}"/>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888FA2C-7305-5E78-AF50-73257F3DEC55}"/>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507A2D6-C4B6-AF18-A008-F657A7CAFA87}"/>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56190D0-DBC7-DA0D-80A8-138A8361DC72}"/>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71C8A7-9F93-6E89-B7E2-6EEE438DA1AE}"/>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DF6D40F-6B1B-214D-293D-3E411C5AFE79}"/>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FA7C07-0FD7-2549-27C4-A85F27D22DF1}"/>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46" name="Group 145">
            <a:extLst>
              <a:ext uri="{FF2B5EF4-FFF2-40B4-BE49-F238E27FC236}">
                <a16:creationId xmlns:a16="http://schemas.microsoft.com/office/drawing/2014/main" id="{A5954973-4F15-686C-E0FB-5C089DB1626C}"/>
              </a:ext>
            </a:extLst>
          </p:cNvPr>
          <p:cNvGrpSpPr/>
          <p:nvPr/>
        </p:nvGrpSpPr>
        <p:grpSpPr>
          <a:xfrm>
            <a:off x="5284632" y="1269333"/>
            <a:ext cx="2053416" cy="920268"/>
            <a:chOff x="2585193" y="867598"/>
            <a:chExt cx="2053416" cy="920268"/>
          </a:xfrm>
        </p:grpSpPr>
        <p:sp>
          <p:nvSpPr>
            <p:cNvPr id="98" name="Rectangle 97">
              <a:extLst>
                <a:ext uri="{FF2B5EF4-FFF2-40B4-BE49-F238E27FC236}">
                  <a16:creationId xmlns:a16="http://schemas.microsoft.com/office/drawing/2014/main" id="{8E1911AA-F45D-30CA-6CE2-3FD7813222B9}"/>
                </a:ext>
              </a:extLst>
            </p:cNvPr>
            <p:cNvSpPr/>
            <p:nvPr/>
          </p:nvSpPr>
          <p:spPr>
            <a:xfrm>
              <a:off x="2585193" y="867598"/>
              <a:ext cx="920268" cy="92026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8" name="TextBox 117">
              <a:extLst>
                <a:ext uri="{FF2B5EF4-FFF2-40B4-BE49-F238E27FC236}">
                  <a16:creationId xmlns:a16="http://schemas.microsoft.com/office/drawing/2014/main" id="{5F3920DA-39E5-B1A4-6878-67E91FA479E3}"/>
                </a:ext>
              </a:extLst>
            </p:cNvPr>
            <p:cNvSpPr txBox="1"/>
            <p:nvPr/>
          </p:nvSpPr>
          <p:spPr>
            <a:xfrm>
              <a:off x="2650721" y="1118684"/>
              <a:ext cx="832926" cy="492443"/>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noProof="0" dirty="0">
                  <a:ln>
                    <a:noFill/>
                  </a:ln>
                  <a:solidFill>
                    <a:srgbClr val="092656"/>
                  </a:solidFill>
                  <a:effectLst/>
                  <a:uLnTx/>
                  <a:uFillTx/>
                  <a:latin typeface="Poppins Light" pitchFamily="2" charset="77"/>
                  <a:ea typeface="+mn-ea"/>
                  <a:cs typeface="Poppins Light" pitchFamily="2" charset="77"/>
                </a:rPr>
                <a:t>Fs</a:t>
              </a:r>
            </a:p>
          </p:txBody>
        </p:sp>
        <p:grpSp>
          <p:nvGrpSpPr>
            <p:cNvPr id="142" name="Group 141">
              <a:extLst>
                <a:ext uri="{FF2B5EF4-FFF2-40B4-BE49-F238E27FC236}">
                  <a16:creationId xmlns:a16="http://schemas.microsoft.com/office/drawing/2014/main" id="{6C275263-942D-031A-5B59-65F8ED4F36AF}"/>
                </a:ext>
              </a:extLst>
            </p:cNvPr>
            <p:cNvGrpSpPr/>
            <p:nvPr/>
          </p:nvGrpSpPr>
          <p:grpSpPr>
            <a:xfrm>
              <a:off x="3548048" y="1291223"/>
              <a:ext cx="1090561" cy="458950"/>
              <a:chOff x="3548048" y="1291223"/>
              <a:chExt cx="1090561" cy="458950"/>
            </a:xfrm>
          </p:grpSpPr>
          <p:sp>
            <p:nvSpPr>
              <p:cNvPr id="132" name="TextBox 131">
                <a:extLst>
                  <a:ext uri="{FF2B5EF4-FFF2-40B4-BE49-F238E27FC236}">
                    <a16:creationId xmlns:a16="http://schemas.microsoft.com/office/drawing/2014/main" id="{DA854004-CE14-E433-31BE-58354B740BC9}"/>
                  </a:ext>
                </a:extLst>
              </p:cNvPr>
              <p:cNvSpPr txBox="1"/>
              <p:nvPr/>
            </p:nvSpPr>
            <p:spPr>
              <a:xfrm>
                <a:off x="3928103" y="1291223"/>
                <a:ext cx="710506"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Sembolü</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4" name="Straight Arrow Connector 133">
                <a:extLst>
                  <a:ext uri="{FF2B5EF4-FFF2-40B4-BE49-F238E27FC236}">
                    <a16:creationId xmlns:a16="http://schemas.microsoft.com/office/drawing/2014/main" id="{0B0F3763-5C43-34D6-15C8-B4794D726B20}"/>
                  </a:ext>
                </a:extLst>
              </p:cNvPr>
              <p:cNvCxnSpPr>
                <a:cxnSpLocks/>
              </p:cNvCxnSpPr>
              <p:nvPr/>
            </p:nvCxnSpPr>
            <p:spPr>
              <a:xfrm flipH="1">
                <a:off x="3550582" y="1387308"/>
                <a:ext cx="344647"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EB59DD95-B9C6-9F90-123C-91F033CB6EBA}"/>
                  </a:ext>
                </a:extLst>
              </p:cNvPr>
              <p:cNvSpPr txBox="1"/>
              <p:nvPr/>
            </p:nvSpPr>
            <p:spPr>
              <a:xfrm>
                <a:off x="3928103" y="1550118"/>
                <a:ext cx="559839"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Adı</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9" name="Straight Arrow Connector 138">
                <a:extLst>
                  <a:ext uri="{FF2B5EF4-FFF2-40B4-BE49-F238E27FC236}">
                    <a16:creationId xmlns:a16="http://schemas.microsoft.com/office/drawing/2014/main" id="{AC043FC5-4435-3706-7AB7-9DF5597E345E}"/>
                  </a:ext>
                </a:extLst>
              </p:cNvPr>
              <p:cNvCxnSpPr>
                <a:cxnSpLocks/>
              </p:cNvCxnSpPr>
              <p:nvPr/>
            </p:nvCxnSpPr>
            <p:spPr>
              <a:xfrm flipH="1">
                <a:off x="3548048" y="1642583"/>
                <a:ext cx="345042"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7F84278A-500D-1085-9BF5-AF775B288550}"/>
                </a:ext>
              </a:extLst>
            </p:cNvPr>
            <p:cNvSpPr txBox="1"/>
            <p:nvPr/>
          </p:nvSpPr>
          <p:spPr>
            <a:xfrm>
              <a:off x="2675062" y="1495138"/>
              <a:ext cx="758001" cy="184666"/>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err="1">
                  <a:ln>
                    <a:noFill/>
                  </a:ln>
                  <a:solidFill>
                    <a:srgbClr val="092656"/>
                  </a:solidFill>
                  <a:effectLst/>
                  <a:uLnTx/>
                  <a:uFillTx/>
                  <a:latin typeface="Poppins" pitchFamily="2" charset="77"/>
                  <a:cs typeface="Poppins" pitchFamily="2" charset="77"/>
                </a:rPr>
                <a:t>Finansal</a:t>
              </a:r>
              <a:r>
                <a:rPr kumimoji="0" lang="en-US" sz="600" u="none" strike="noStrike" kern="1200" cap="none" spc="0" normalizeH="0" baseline="0" noProof="0" dirty="0">
                  <a:ln>
                    <a:noFill/>
                  </a:ln>
                  <a:solidFill>
                    <a:srgbClr val="092656"/>
                  </a:solidFill>
                  <a:effectLst/>
                  <a:uLnTx/>
                  <a:uFillTx/>
                  <a:latin typeface="Poppins" pitchFamily="2" charset="77"/>
                  <a:cs typeface="Poppins" pitchFamily="2" charset="77"/>
                </a:rPr>
                <a:t> </a:t>
              </a:r>
              <a:r>
                <a:rPr kumimoji="0" lang="en-US" sz="600" u="none" strike="noStrike" kern="1200" cap="none" spc="0" normalizeH="0" baseline="0" noProof="0" dirty="0" err="1">
                  <a:ln>
                    <a:noFill/>
                  </a:ln>
                  <a:solidFill>
                    <a:srgbClr val="092656"/>
                  </a:solidFill>
                  <a:effectLst/>
                  <a:uLnTx/>
                  <a:uFillTx/>
                  <a:latin typeface="Poppins" pitchFamily="2" charset="77"/>
                  <a:cs typeface="Poppins" pitchFamily="2" charset="77"/>
                </a:rPr>
                <a:t>Hizmetler</a:t>
              </a:r>
              <a:endParaRPr kumimoji="0" lang="en-US" sz="600" u="none" strike="noStrike" kern="1200" cap="none" spc="0" normalizeH="0" baseline="30000" noProof="0" dirty="0">
                <a:ln>
                  <a:noFill/>
                </a:ln>
                <a:solidFill>
                  <a:srgbClr val="092656"/>
                </a:solidFill>
                <a:effectLst/>
                <a:uLnTx/>
                <a:uFillTx/>
                <a:latin typeface="Poppins" pitchFamily="2" charset="77"/>
                <a:cs typeface="Poppins" pitchFamily="2" charset="77"/>
              </a:endParaRPr>
            </a:p>
          </p:txBody>
        </p:sp>
      </p:grpSp>
      <p:grpSp>
        <p:nvGrpSpPr>
          <p:cNvPr id="4" name="Group 3">
            <a:extLst>
              <a:ext uri="{FF2B5EF4-FFF2-40B4-BE49-F238E27FC236}">
                <a16:creationId xmlns:a16="http://schemas.microsoft.com/office/drawing/2014/main" id="{B1EA1036-FB2B-168A-42FF-FC7B6E834829}"/>
              </a:ext>
            </a:extLst>
          </p:cNvPr>
          <p:cNvGrpSpPr/>
          <p:nvPr/>
        </p:nvGrpSpPr>
        <p:grpSpPr>
          <a:xfrm>
            <a:off x="6853473" y="9317238"/>
            <a:ext cx="473767" cy="474462"/>
            <a:chOff x="8094113" y="5776238"/>
            <a:chExt cx="3738441" cy="3743928"/>
          </a:xfrm>
        </p:grpSpPr>
        <p:sp>
          <p:nvSpPr>
            <p:cNvPr id="7" name="Freeform 6">
              <a:extLst>
                <a:ext uri="{FF2B5EF4-FFF2-40B4-BE49-F238E27FC236}">
                  <a16:creationId xmlns:a16="http://schemas.microsoft.com/office/drawing/2014/main" id="{F95FA64D-78C4-22ED-F6B7-C417F8473521}"/>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8" name="Freeform 7">
              <a:extLst>
                <a:ext uri="{FF2B5EF4-FFF2-40B4-BE49-F238E27FC236}">
                  <a16:creationId xmlns:a16="http://schemas.microsoft.com/office/drawing/2014/main" id="{2C52F586-836A-C552-94A9-2AED0F6C0B93}"/>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0" name="Freeform 9">
              <a:extLst>
                <a:ext uri="{FF2B5EF4-FFF2-40B4-BE49-F238E27FC236}">
                  <a16:creationId xmlns:a16="http://schemas.microsoft.com/office/drawing/2014/main" id="{3C0B5835-9ED8-530A-FD5C-D0F35CA032EE}"/>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1" name="Freeform 10">
              <a:extLst>
                <a:ext uri="{FF2B5EF4-FFF2-40B4-BE49-F238E27FC236}">
                  <a16:creationId xmlns:a16="http://schemas.microsoft.com/office/drawing/2014/main" id="{1B4BC5EF-12B9-6A11-E5B5-784A42116032}"/>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grpSp>
      <p:grpSp>
        <p:nvGrpSpPr>
          <p:cNvPr id="12" name="Group 11">
            <a:extLst>
              <a:ext uri="{FF2B5EF4-FFF2-40B4-BE49-F238E27FC236}">
                <a16:creationId xmlns:a16="http://schemas.microsoft.com/office/drawing/2014/main" id="{BCC7269E-5815-440B-643C-13D924F91F67}"/>
              </a:ext>
            </a:extLst>
          </p:cNvPr>
          <p:cNvGrpSpPr/>
          <p:nvPr/>
        </p:nvGrpSpPr>
        <p:grpSpPr>
          <a:xfrm>
            <a:off x="1577022" y="2721163"/>
            <a:ext cx="4629646" cy="4616074"/>
            <a:chOff x="625350" y="1428466"/>
            <a:chExt cx="4629646" cy="4616074"/>
          </a:xfrm>
        </p:grpSpPr>
        <p:grpSp>
          <p:nvGrpSpPr>
            <p:cNvPr id="13" name="Group 12">
              <a:extLst>
                <a:ext uri="{FF2B5EF4-FFF2-40B4-BE49-F238E27FC236}">
                  <a16:creationId xmlns:a16="http://schemas.microsoft.com/office/drawing/2014/main" id="{901CE583-7BCF-0677-D1AE-244DB0CEB879}"/>
                </a:ext>
              </a:extLst>
            </p:cNvPr>
            <p:cNvGrpSpPr/>
            <p:nvPr/>
          </p:nvGrpSpPr>
          <p:grpSpPr>
            <a:xfrm>
              <a:off x="627632" y="1428466"/>
              <a:ext cx="4627364" cy="4616074"/>
              <a:chOff x="1136193" y="1004490"/>
              <a:chExt cx="6205625" cy="6190487"/>
            </a:xfrm>
          </p:grpSpPr>
          <p:sp>
            <p:nvSpPr>
              <p:cNvPr id="15" name="Rectangle 14">
                <a:extLst>
                  <a:ext uri="{FF2B5EF4-FFF2-40B4-BE49-F238E27FC236}">
                    <a16:creationId xmlns:a16="http://schemas.microsoft.com/office/drawing/2014/main" id="{689C7259-76C8-800A-0EE3-4655CD2DCFCF}"/>
                  </a:ext>
                </a:extLst>
              </p:cNvPr>
              <p:cNvSpPr/>
              <p:nvPr/>
            </p:nvSpPr>
            <p:spPr>
              <a:xfrm>
                <a:off x="1136193" y="1004490"/>
                <a:ext cx="6190488" cy="6190487"/>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TextBox 15">
                <a:extLst>
                  <a:ext uri="{FF2B5EF4-FFF2-40B4-BE49-F238E27FC236}">
                    <a16:creationId xmlns:a16="http://schemas.microsoft.com/office/drawing/2014/main" id="{687CDF8A-0330-2BE7-CD10-CE7702DA938B}"/>
                  </a:ext>
                </a:extLst>
              </p:cNvPr>
              <p:cNvSpPr txBox="1"/>
              <p:nvPr/>
            </p:nvSpPr>
            <p:spPr>
              <a:xfrm>
                <a:off x="1300195" y="2100167"/>
                <a:ext cx="6041623" cy="4251331"/>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0" b="0" i="0" u="none" strike="noStrike" kern="1200" cap="none" spc="-300" normalizeH="0" baseline="0" noProof="0" dirty="0">
                    <a:ln>
                      <a:noFill/>
                    </a:ln>
                    <a:effectLst/>
                    <a:uLnTx/>
                    <a:uFillTx/>
                    <a:latin typeface="Poppins Light" pitchFamily="2" charset="77"/>
                    <a:ea typeface="+mn-ea"/>
                    <a:cs typeface="Poppins Light" pitchFamily="2" charset="77"/>
                  </a:rPr>
                  <a:t>Fs</a:t>
                </a:r>
              </a:p>
            </p:txBody>
          </p:sp>
          <p:sp>
            <p:nvSpPr>
              <p:cNvPr id="17" name="TextBox 16">
                <a:extLst>
                  <a:ext uri="{FF2B5EF4-FFF2-40B4-BE49-F238E27FC236}">
                    <a16:creationId xmlns:a16="http://schemas.microsoft.com/office/drawing/2014/main" id="{DE594AF4-1F64-947D-87D2-D45024E29C25}"/>
                  </a:ext>
                </a:extLst>
              </p:cNvPr>
              <p:cNvSpPr txBox="1"/>
              <p:nvPr/>
            </p:nvSpPr>
            <p:spPr>
              <a:xfrm>
                <a:off x="1514807" y="5517102"/>
                <a:ext cx="5474218" cy="723689"/>
              </a:xfrm>
              <a:prstGeom prst="rect">
                <a:avLst/>
              </a:prstGeom>
              <a:noFill/>
            </p:spPr>
            <p:txBody>
              <a:bodyPr wrap="square" lIns="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3200" dirty="0" err="1">
                    <a:latin typeface="Poppins Light" pitchFamily="2" charset="77"/>
                    <a:cs typeface="Poppins Light" pitchFamily="2" charset="77"/>
                  </a:rPr>
                  <a:t>Finansal</a:t>
                </a:r>
                <a:r>
                  <a:rPr lang="en-US" sz="3200" dirty="0">
                    <a:latin typeface="Poppins Light" pitchFamily="2" charset="77"/>
                    <a:cs typeface="Poppins Light" pitchFamily="2" charset="77"/>
                  </a:rPr>
                  <a:t> </a:t>
                </a:r>
                <a:r>
                  <a:rPr lang="en-US" sz="3200" dirty="0" err="1">
                    <a:latin typeface="Poppins Light" pitchFamily="2" charset="77"/>
                    <a:cs typeface="Poppins Light" pitchFamily="2" charset="77"/>
                  </a:rPr>
                  <a:t>Hizmetler</a:t>
                </a:r>
                <a:endParaRPr kumimoji="0" lang="en-US" sz="3200" b="0" i="0" u="none" strike="noStrike" kern="1200" cap="none" spc="0" normalizeH="0" baseline="0" noProof="0" dirty="0">
                  <a:ln>
                    <a:noFill/>
                  </a:ln>
                  <a:effectLst/>
                  <a:uLnTx/>
                  <a:uFillTx/>
                  <a:latin typeface="Poppins Light" pitchFamily="2" charset="77"/>
                  <a:ea typeface="+mn-ea"/>
                  <a:cs typeface="Poppins Light" pitchFamily="2" charset="77"/>
                </a:endParaRPr>
              </a:p>
            </p:txBody>
          </p:sp>
          <p:sp>
            <p:nvSpPr>
              <p:cNvPr id="18" name="TextBox 17">
                <a:extLst>
                  <a:ext uri="{FF2B5EF4-FFF2-40B4-BE49-F238E27FC236}">
                    <a16:creationId xmlns:a16="http://schemas.microsoft.com/office/drawing/2014/main" id="{50B24829-22FF-F402-0C67-94D0A3576A3F}"/>
                  </a:ext>
                </a:extLst>
              </p:cNvPr>
              <p:cNvSpPr txBox="1"/>
              <p:nvPr/>
            </p:nvSpPr>
            <p:spPr>
              <a:xfrm>
                <a:off x="1496947" y="1392042"/>
                <a:ext cx="2400966" cy="1238252"/>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lang="en-US" sz="6600" spc="-150" dirty="0">
                    <a:latin typeface="Poppins Light" pitchFamily="2" charset="77"/>
                    <a:cs typeface="Poppins Light" pitchFamily="2" charset="77"/>
                  </a:rPr>
                  <a:t>1</a:t>
                </a:r>
                <a:r>
                  <a:rPr kumimoji="0" lang="en-US" sz="6600" b="0" i="0" u="none" strike="noStrike" kern="1200" cap="none" spc="-150" normalizeH="0" baseline="0" noProof="0" dirty="0">
                    <a:ln>
                      <a:noFill/>
                    </a:ln>
                    <a:effectLst/>
                    <a:uLnTx/>
                    <a:uFillTx/>
                    <a:latin typeface="Poppins Light" pitchFamily="2" charset="77"/>
                    <a:ea typeface="+mn-ea"/>
                    <a:cs typeface="Poppins Light" pitchFamily="2" charset="77"/>
                  </a:rPr>
                  <a:t>.9</a:t>
                </a:r>
                <a:r>
                  <a:rPr kumimoji="0" lang="en-US" sz="6600" b="0" i="0" u="none" strike="noStrike" kern="1200" cap="none" spc="-150" normalizeH="0" baseline="30000" noProof="0" dirty="0">
                    <a:ln>
                      <a:noFill/>
                    </a:ln>
                    <a:effectLst/>
                    <a:uLnTx/>
                    <a:uFillTx/>
                    <a:latin typeface="Poppins Light" pitchFamily="2" charset="77"/>
                    <a:ea typeface="+mn-ea"/>
                    <a:cs typeface="Poppins Light" pitchFamily="2" charset="77"/>
                  </a:rPr>
                  <a:t>%</a:t>
                </a:r>
              </a:p>
            </p:txBody>
          </p:sp>
        </p:grpSp>
        <p:sp>
          <p:nvSpPr>
            <p:cNvPr id="14" name="Rectangle 13">
              <a:extLst>
                <a:ext uri="{FF2B5EF4-FFF2-40B4-BE49-F238E27FC236}">
                  <a16:creationId xmlns:a16="http://schemas.microsoft.com/office/drawing/2014/main" id="{D214514D-DC46-7D8B-FA2D-B901C34F6D9E}"/>
                </a:ext>
              </a:extLst>
            </p:cNvPr>
            <p:cNvSpPr/>
            <p:nvPr/>
          </p:nvSpPr>
          <p:spPr>
            <a:xfrm>
              <a:off x="625350" y="5865827"/>
              <a:ext cx="4616074" cy="178713"/>
            </a:xfrm>
            <a:prstGeom prst="rect">
              <a:avLst/>
            </a:prstGeom>
            <a:solidFill>
              <a:schemeClr val="tx1"/>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cxnSp>
        <p:nvCxnSpPr>
          <p:cNvPr id="60" name="Straight Connector 59">
            <a:extLst>
              <a:ext uri="{FF2B5EF4-FFF2-40B4-BE49-F238E27FC236}">
                <a16:creationId xmlns:a16="http://schemas.microsoft.com/office/drawing/2014/main" id="{C80D0E78-7BEF-CC1F-B5FD-C8D971D6D014}"/>
              </a:ext>
            </a:extLst>
          </p:cNvPr>
          <p:cNvCxnSpPr>
            <a:cxnSpLocks/>
          </p:cNvCxnSpPr>
          <p:nvPr/>
        </p:nvCxnSpPr>
        <p:spPr>
          <a:xfrm>
            <a:off x="0" y="490497"/>
            <a:ext cx="60003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Slide Number Placeholder 5">
            <a:extLst>
              <a:ext uri="{FF2B5EF4-FFF2-40B4-BE49-F238E27FC236}">
                <a16:creationId xmlns:a16="http://schemas.microsoft.com/office/drawing/2014/main" id="{AC78DC04-057D-5D75-2AAE-B52D07529B05}"/>
              </a:ext>
            </a:extLst>
          </p:cNvPr>
          <p:cNvSpPr txBox="1">
            <a:spLocks/>
          </p:cNvSpPr>
          <p:nvPr/>
        </p:nvSpPr>
        <p:spPr>
          <a:xfrm>
            <a:off x="495300" y="241591"/>
            <a:ext cx="5505034"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FİNANSAL HİZMETLER </a:t>
            </a:r>
            <a:endParaRPr lang="en-US" sz="600" b="1" spc="40" dirty="0">
              <a:solidFill>
                <a:schemeClr val="accent6"/>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8D4FD757-6918-8D8F-2181-4E09CF05D756}"/>
              </a:ext>
            </a:extLst>
          </p:cNvPr>
          <p:cNvSpPr txBox="1"/>
          <p:nvPr/>
        </p:nvSpPr>
        <p:spPr>
          <a:xfrm>
            <a:off x="4453477" y="1319271"/>
            <a:ext cx="777138" cy="415498"/>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Reklam</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Harcamalarının</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Gelire</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Oranı</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28" name="Straight Arrow Connector 27">
            <a:extLst>
              <a:ext uri="{FF2B5EF4-FFF2-40B4-BE49-F238E27FC236}">
                <a16:creationId xmlns:a16="http://schemas.microsoft.com/office/drawing/2014/main" id="{9F6C3AC2-1370-0983-B737-9ED23A237FC7}"/>
              </a:ext>
            </a:extLst>
          </p:cNvPr>
          <p:cNvCxnSpPr>
            <a:cxnSpLocks/>
          </p:cNvCxnSpPr>
          <p:nvPr/>
        </p:nvCxnSpPr>
        <p:spPr>
          <a:xfrm>
            <a:off x="4890782" y="1419698"/>
            <a:ext cx="345264"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093D7AC0-78DC-5861-66F4-D602A8B138F0}"/>
              </a:ext>
            </a:extLst>
          </p:cNvPr>
          <p:cNvSpPr txBox="1"/>
          <p:nvPr/>
        </p:nvSpPr>
        <p:spPr>
          <a:xfrm>
            <a:off x="5373263" y="1304287"/>
            <a:ext cx="486254" cy="307777"/>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400" dirty="0">
                <a:latin typeface="Poppins Light" pitchFamily="2" charset="77"/>
                <a:cs typeface="Poppins Light" pitchFamily="2" charset="77"/>
              </a:rPr>
              <a:t>1.9</a:t>
            </a:r>
            <a:r>
              <a:rPr kumimoji="0" lang="en-US" sz="1400" b="0" i="0" u="none" strike="noStrike" kern="1200" cap="none" normalizeH="0" baseline="30000" noProof="0" dirty="0">
                <a:ln>
                  <a:noFill/>
                </a:ln>
                <a:effectLst/>
                <a:uLnTx/>
                <a:uFillTx/>
                <a:latin typeface="Poppins Light" pitchFamily="2" charset="77"/>
                <a:ea typeface="+mn-ea"/>
                <a:cs typeface="Poppins Light" pitchFamily="2" charset="77"/>
              </a:rPr>
              <a:t>%</a:t>
            </a:r>
          </a:p>
        </p:txBody>
      </p:sp>
      <p:grpSp>
        <p:nvGrpSpPr>
          <p:cNvPr id="2" name="Group 1">
            <a:extLst>
              <a:ext uri="{FF2B5EF4-FFF2-40B4-BE49-F238E27FC236}">
                <a16:creationId xmlns:a16="http://schemas.microsoft.com/office/drawing/2014/main" id="{A73F2A2C-CA50-2456-F71D-5E7DB1967C8C}"/>
              </a:ext>
            </a:extLst>
          </p:cNvPr>
          <p:cNvGrpSpPr/>
          <p:nvPr/>
        </p:nvGrpSpPr>
        <p:grpSpPr>
          <a:xfrm>
            <a:off x="-106788" y="494488"/>
            <a:ext cx="3931004" cy="2036715"/>
            <a:chOff x="-106788" y="476791"/>
            <a:chExt cx="3931004" cy="2036715"/>
          </a:xfrm>
        </p:grpSpPr>
        <p:grpSp>
          <p:nvGrpSpPr>
            <p:cNvPr id="3" name="Group 2">
              <a:extLst>
                <a:ext uri="{FF2B5EF4-FFF2-40B4-BE49-F238E27FC236}">
                  <a16:creationId xmlns:a16="http://schemas.microsoft.com/office/drawing/2014/main" id="{CF60C63B-92B0-FC9B-FB18-FC6D751FCBD2}"/>
                </a:ext>
              </a:extLst>
            </p:cNvPr>
            <p:cNvGrpSpPr/>
            <p:nvPr/>
          </p:nvGrpSpPr>
          <p:grpSpPr>
            <a:xfrm>
              <a:off x="-106788" y="476791"/>
              <a:ext cx="3837088" cy="1948458"/>
              <a:chOff x="9259935" y="0"/>
              <a:chExt cx="6114663" cy="3104985"/>
            </a:xfrm>
          </p:grpSpPr>
          <p:sp>
            <p:nvSpPr>
              <p:cNvPr id="29" name="Freeform 28">
                <a:extLst>
                  <a:ext uri="{FF2B5EF4-FFF2-40B4-BE49-F238E27FC236}">
                    <a16:creationId xmlns:a16="http://schemas.microsoft.com/office/drawing/2014/main" id="{0C4FB780-ADAE-6875-53E8-16898E2D3090}"/>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D78317D-85F1-B86D-4AD7-9236330C9863}"/>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C2E46FC7-D9F9-A75E-B1DC-A608D2138BEA}"/>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2884E7CA-E2E0-A568-085D-09C057FB2D91}"/>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045EC163-0CED-7CBF-ED6A-F118923209FF}"/>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1DFA55A1-9D3E-5E48-292C-9FFE02B4A653}"/>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6DB7544-4D14-721C-1851-36F570824C37}"/>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C0D72678-2941-56D8-6827-2B61EC100DE2}"/>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D9359B98-6F56-60D5-3ACA-FB5635727597}"/>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80" name="Freeform 79">
                <a:extLst>
                  <a:ext uri="{FF2B5EF4-FFF2-40B4-BE49-F238E27FC236}">
                    <a16:creationId xmlns:a16="http://schemas.microsoft.com/office/drawing/2014/main" id="{5E234F59-1142-AA08-F31A-E802FAF6AE52}"/>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51A27E8-4FAE-F18A-7E26-12FE489A3F5F}"/>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719281F1-3FD3-D83F-0575-656A048D2E8E}"/>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83" name="Freeform 82">
                <a:extLst>
                  <a:ext uri="{FF2B5EF4-FFF2-40B4-BE49-F238E27FC236}">
                    <a16:creationId xmlns:a16="http://schemas.microsoft.com/office/drawing/2014/main" id="{287AD72C-3B2A-9B64-C7AF-29E599EFB739}"/>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CC0759CE-EE50-30F9-3BE2-A9D3F7164DEF}"/>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4CACDA63-572B-2AFD-1693-35279673502E}"/>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C4D1787B-E32C-6959-EB43-3C6657A4748F}"/>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90" name="Freeform 89">
                <a:extLst>
                  <a:ext uri="{FF2B5EF4-FFF2-40B4-BE49-F238E27FC236}">
                    <a16:creationId xmlns:a16="http://schemas.microsoft.com/office/drawing/2014/main" id="{4A3CB06E-3FBA-2FF7-15C4-AE3D8F8EE445}"/>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C0CA556D-0FA1-7A69-7924-123A9EF58678}"/>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8B137E40-F6DE-FE33-5947-9DC172413A8C}"/>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F2CEC7D3-B4F4-ABEC-A1FB-F8DBE74B7C56}"/>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4697835A-A3F9-6885-8DFB-AEBBB0D751ED}"/>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EEF69C53-1992-2749-9D01-0F13D58B23FC}"/>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D1920D51-987B-7AAC-4413-C1821CA0DEB7}"/>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60213DC6-281A-D0EE-6A53-BB1B63F1BF57}"/>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285A7812-4110-487C-9565-621FB2FBCF10}"/>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022624F9-AAC0-D553-BDCD-50CF59210F9C}"/>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6" name="Oval 5">
              <a:extLst>
                <a:ext uri="{FF2B5EF4-FFF2-40B4-BE49-F238E27FC236}">
                  <a16:creationId xmlns:a16="http://schemas.microsoft.com/office/drawing/2014/main" id="{8567B8F4-FCCE-FD4E-331D-A90FBC9FA85F}"/>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C553BA4-8468-EA08-B00E-8F9A62BF6F43}"/>
                </a:ext>
              </a:extLst>
            </p:cNvPr>
            <p:cNvSpPr/>
            <p:nvPr/>
          </p:nvSpPr>
          <p:spPr>
            <a:xfrm>
              <a:off x="2577438" y="242293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3EBB8D2-530A-B609-E091-62D656347416}"/>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a:extLst>
              <a:ext uri="{FF2B5EF4-FFF2-40B4-BE49-F238E27FC236}">
                <a16:creationId xmlns:a16="http://schemas.microsoft.com/office/drawing/2014/main" id="{99175CAB-6FA1-538F-F255-E6E8FF716236}"/>
              </a:ext>
            </a:extLst>
          </p:cNvPr>
          <p:cNvGrpSpPr/>
          <p:nvPr/>
        </p:nvGrpSpPr>
        <p:grpSpPr>
          <a:xfrm>
            <a:off x="1795242" y="8531928"/>
            <a:ext cx="603397" cy="603397"/>
            <a:chOff x="1151607" y="8531928"/>
            <a:chExt cx="603397" cy="603397"/>
          </a:xfrm>
        </p:grpSpPr>
        <p:sp>
          <p:nvSpPr>
            <p:cNvPr id="61" name="Rectangle 60">
              <a:extLst>
                <a:ext uri="{FF2B5EF4-FFF2-40B4-BE49-F238E27FC236}">
                  <a16:creationId xmlns:a16="http://schemas.microsoft.com/office/drawing/2014/main" id="{DD0735F5-BF27-107C-FA44-F75EF30E9297}"/>
                </a:ext>
              </a:extLst>
            </p:cNvPr>
            <p:cNvSpPr/>
            <p:nvPr/>
          </p:nvSpPr>
          <p:spPr>
            <a:xfrm>
              <a:off x="1151607"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64" name="TextBox 63">
              <a:extLst>
                <a:ext uri="{FF2B5EF4-FFF2-40B4-BE49-F238E27FC236}">
                  <a16:creationId xmlns:a16="http://schemas.microsoft.com/office/drawing/2014/main" id="{3EBA0AE5-CB8C-4F5D-9FEB-77622C214CC8}"/>
                </a:ext>
              </a:extLst>
            </p:cNvPr>
            <p:cNvSpPr txBox="1"/>
            <p:nvPr/>
          </p:nvSpPr>
          <p:spPr>
            <a:xfrm>
              <a:off x="1201885"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65" name="TextBox 64">
              <a:extLst>
                <a:ext uri="{FF2B5EF4-FFF2-40B4-BE49-F238E27FC236}">
                  <a16:creationId xmlns:a16="http://schemas.microsoft.com/office/drawing/2014/main" id="{B9D30E5A-E1BF-FE38-A6BD-35944265BAB9}"/>
                </a:ext>
              </a:extLst>
            </p:cNvPr>
            <p:cNvSpPr txBox="1"/>
            <p:nvPr/>
          </p:nvSpPr>
          <p:spPr>
            <a:xfrm>
              <a:off x="1194573" y="868554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Rt</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66" name="TextBox 65">
              <a:extLst>
                <a:ext uri="{FF2B5EF4-FFF2-40B4-BE49-F238E27FC236}">
                  <a16:creationId xmlns:a16="http://schemas.microsoft.com/office/drawing/2014/main" id="{B8AB8727-F6FC-0E16-79CA-8680C061C0CE}"/>
                </a:ext>
              </a:extLst>
            </p:cNvPr>
            <p:cNvSpPr txBox="1"/>
            <p:nvPr/>
          </p:nvSpPr>
          <p:spPr>
            <a:xfrm>
              <a:off x="1210533" y="8931868"/>
              <a:ext cx="465800"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Perakendeciler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87" name="Group 86">
            <a:extLst>
              <a:ext uri="{FF2B5EF4-FFF2-40B4-BE49-F238E27FC236}">
                <a16:creationId xmlns:a16="http://schemas.microsoft.com/office/drawing/2014/main" id="{764BA847-0CC0-70EB-D822-1681BCEB5A64}"/>
              </a:ext>
            </a:extLst>
          </p:cNvPr>
          <p:cNvGrpSpPr/>
          <p:nvPr/>
        </p:nvGrpSpPr>
        <p:grpSpPr>
          <a:xfrm>
            <a:off x="1144133" y="8533326"/>
            <a:ext cx="603397" cy="624488"/>
            <a:chOff x="495300" y="9185508"/>
            <a:chExt cx="603397" cy="624488"/>
          </a:xfrm>
        </p:grpSpPr>
        <p:sp>
          <p:nvSpPr>
            <p:cNvPr id="102" name="Rectangle 101">
              <a:extLst>
                <a:ext uri="{FF2B5EF4-FFF2-40B4-BE49-F238E27FC236}">
                  <a16:creationId xmlns:a16="http://schemas.microsoft.com/office/drawing/2014/main" id="{6D4F1C34-D660-99BC-B74D-FD6149EB2E63}"/>
                </a:ext>
              </a:extLst>
            </p:cNvPr>
            <p:cNvSpPr/>
            <p:nvPr/>
          </p:nvSpPr>
          <p:spPr>
            <a:xfrm>
              <a:off x="495300"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3" name="TextBox 102">
              <a:extLst>
                <a:ext uri="{FF2B5EF4-FFF2-40B4-BE49-F238E27FC236}">
                  <a16:creationId xmlns:a16="http://schemas.microsoft.com/office/drawing/2014/main" id="{A19B1D38-4026-6953-4969-A0404483352E}"/>
                </a:ext>
              </a:extLst>
            </p:cNvPr>
            <p:cNvSpPr txBox="1"/>
            <p:nvPr/>
          </p:nvSpPr>
          <p:spPr>
            <a:xfrm>
              <a:off x="545578"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04" name="TextBox 103">
              <a:extLst>
                <a:ext uri="{FF2B5EF4-FFF2-40B4-BE49-F238E27FC236}">
                  <a16:creationId xmlns:a16="http://schemas.microsoft.com/office/drawing/2014/main" id="{80B3FE36-C2FF-4725-9CF8-214F79A8BE93}"/>
                </a:ext>
              </a:extLst>
            </p:cNvPr>
            <p:cNvSpPr txBox="1"/>
            <p:nvPr/>
          </p:nvSpPr>
          <p:spPr>
            <a:xfrm>
              <a:off x="538267"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De</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05" name="TextBox 104">
              <a:extLst>
                <a:ext uri="{FF2B5EF4-FFF2-40B4-BE49-F238E27FC236}">
                  <a16:creationId xmlns:a16="http://schemas.microsoft.com/office/drawing/2014/main" id="{14E894DB-16A4-07D9-A958-FC9725A07681}"/>
                </a:ext>
              </a:extLst>
            </p:cNvPr>
            <p:cNvSpPr txBox="1"/>
            <p:nvPr/>
          </p:nvSpPr>
          <p:spPr>
            <a:xfrm>
              <a:off x="554226" y="9585447"/>
              <a:ext cx="502320" cy="224549"/>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Dijital</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Endemikler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06" name="Group 105">
            <a:extLst>
              <a:ext uri="{FF2B5EF4-FFF2-40B4-BE49-F238E27FC236}">
                <a16:creationId xmlns:a16="http://schemas.microsoft.com/office/drawing/2014/main" id="{8E03283C-152C-0DBA-5C6B-E43232C3C6B1}"/>
              </a:ext>
            </a:extLst>
          </p:cNvPr>
          <p:cNvGrpSpPr/>
          <p:nvPr/>
        </p:nvGrpSpPr>
        <p:grpSpPr>
          <a:xfrm>
            <a:off x="2446351" y="8533327"/>
            <a:ext cx="603397" cy="624489"/>
            <a:chOff x="1151607" y="9185508"/>
            <a:chExt cx="603397" cy="624489"/>
          </a:xfrm>
        </p:grpSpPr>
        <p:sp>
          <p:nvSpPr>
            <p:cNvPr id="107" name="Rectangle 106">
              <a:extLst>
                <a:ext uri="{FF2B5EF4-FFF2-40B4-BE49-F238E27FC236}">
                  <a16:creationId xmlns:a16="http://schemas.microsoft.com/office/drawing/2014/main" id="{B3F2E911-C46E-9324-38B8-57A5D0F3803F}"/>
                </a:ext>
              </a:extLst>
            </p:cNvPr>
            <p:cNvSpPr/>
            <p:nvPr/>
          </p:nvSpPr>
          <p:spPr>
            <a:xfrm>
              <a:off x="1151607"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8" name="TextBox 107">
              <a:extLst>
                <a:ext uri="{FF2B5EF4-FFF2-40B4-BE49-F238E27FC236}">
                  <a16:creationId xmlns:a16="http://schemas.microsoft.com/office/drawing/2014/main" id="{A1F171B7-1D0F-BFC4-566F-7DC7316B9190}"/>
                </a:ext>
              </a:extLst>
            </p:cNvPr>
            <p:cNvSpPr txBox="1"/>
            <p:nvPr/>
          </p:nvSpPr>
          <p:spPr>
            <a:xfrm>
              <a:off x="1201885"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09" name="TextBox 108">
              <a:extLst>
                <a:ext uri="{FF2B5EF4-FFF2-40B4-BE49-F238E27FC236}">
                  <a16:creationId xmlns:a16="http://schemas.microsoft.com/office/drawing/2014/main" id="{94612E3B-C662-FCC2-D284-46B2BA2DE385}"/>
                </a:ext>
              </a:extLst>
            </p:cNvPr>
            <p:cNvSpPr txBox="1"/>
            <p:nvPr/>
          </p:nvSpPr>
          <p:spPr>
            <a:xfrm>
              <a:off x="1194573"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Me</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10" name="TextBox 109">
              <a:extLst>
                <a:ext uri="{FF2B5EF4-FFF2-40B4-BE49-F238E27FC236}">
                  <a16:creationId xmlns:a16="http://schemas.microsoft.com/office/drawing/2014/main" id="{C319A8FA-EF93-D4D0-0C20-1FCB992ADC14}"/>
                </a:ext>
              </a:extLst>
            </p:cNvPr>
            <p:cNvSpPr txBox="1"/>
            <p:nvPr/>
          </p:nvSpPr>
          <p:spPr>
            <a:xfrm>
              <a:off x="1210533" y="9585448"/>
              <a:ext cx="488859" cy="224549"/>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Medya</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&amp;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Eğlence</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11" name="Group 110">
            <a:extLst>
              <a:ext uri="{FF2B5EF4-FFF2-40B4-BE49-F238E27FC236}">
                <a16:creationId xmlns:a16="http://schemas.microsoft.com/office/drawing/2014/main" id="{3B06F2C8-A9E5-FC27-70DA-A00E4C10D962}"/>
              </a:ext>
            </a:extLst>
          </p:cNvPr>
          <p:cNvGrpSpPr/>
          <p:nvPr/>
        </p:nvGrpSpPr>
        <p:grpSpPr>
          <a:xfrm>
            <a:off x="1143937" y="9185506"/>
            <a:ext cx="603397" cy="603397"/>
            <a:chOff x="1814115" y="9185508"/>
            <a:chExt cx="603397" cy="603397"/>
          </a:xfrm>
        </p:grpSpPr>
        <p:sp>
          <p:nvSpPr>
            <p:cNvPr id="112" name="Rectangle 111">
              <a:extLst>
                <a:ext uri="{FF2B5EF4-FFF2-40B4-BE49-F238E27FC236}">
                  <a16:creationId xmlns:a16="http://schemas.microsoft.com/office/drawing/2014/main" id="{98A9753D-490E-AA76-35C6-BADFAD51C452}"/>
                </a:ext>
              </a:extLst>
            </p:cNvPr>
            <p:cNvSpPr/>
            <p:nvPr/>
          </p:nvSpPr>
          <p:spPr>
            <a:xfrm>
              <a:off x="1814115"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3" name="TextBox 112">
              <a:extLst>
                <a:ext uri="{FF2B5EF4-FFF2-40B4-BE49-F238E27FC236}">
                  <a16:creationId xmlns:a16="http://schemas.microsoft.com/office/drawing/2014/main" id="{4DD54851-5E66-424C-3B26-1E92859462AC}"/>
                </a:ext>
              </a:extLst>
            </p:cNvPr>
            <p:cNvSpPr txBox="1"/>
            <p:nvPr/>
          </p:nvSpPr>
          <p:spPr>
            <a:xfrm>
              <a:off x="1864394" y="918586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.1</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17" name="TextBox 116">
              <a:extLst>
                <a:ext uri="{FF2B5EF4-FFF2-40B4-BE49-F238E27FC236}">
                  <a16:creationId xmlns:a16="http://schemas.microsoft.com/office/drawing/2014/main" id="{E47ED72D-18BC-0350-FE6E-3010AC6D37FC}"/>
                </a:ext>
              </a:extLst>
            </p:cNvPr>
            <p:cNvSpPr txBox="1"/>
            <p:nvPr/>
          </p:nvSpPr>
          <p:spPr>
            <a:xfrm>
              <a:off x="1857081" y="933912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Tn</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19" name="TextBox 118">
              <a:extLst>
                <a:ext uri="{FF2B5EF4-FFF2-40B4-BE49-F238E27FC236}">
                  <a16:creationId xmlns:a16="http://schemas.microsoft.com/office/drawing/2014/main" id="{4D398C8A-8273-3E93-B60B-7510C3B68A96}"/>
                </a:ext>
              </a:extLst>
            </p:cNvPr>
            <p:cNvSpPr txBox="1"/>
            <p:nvPr/>
          </p:nvSpPr>
          <p:spPr>
            <a:xfrm>
              <a:off x="1873040" y="9585448"/>
              <a:ext cx="458536"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Teknoloji</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22" name="Group 121">
            <a:extLst>
              <a:ext uri="{FF2B5EF4-FFF2-40B4-BE49-F238E27FC236}">
                <a16:creationId xmlns:a16="http://schemas.microsoft.com/office/drawing/2014/main" id="{1AC8AC57-9E98-F976-5EA7-101F372AC941}"/>
              </a:ext>
            </a:extLst>
          </p:cNvPr>
          <p:cNvGrpSpPr/>
          <p:nvPr/>
        </p:nvGrpSpPr>
        <p:grpSpPr>
          <a:xfrm>
            <a:off x="3102277" y="9185508"/>
            <a:ext cx="603397" cy="603397"/>
            <a:chOff x="2472239" y="9185508"/>
            <a:chExt cx="603397" cy="603397"/>
          </a:xfrm>
        </p:grpSpPr>
        <p:sp>
          <p:nvSpPr>
            <p:cNvPr id="124" name="Rectangle 123">
              <a:extLst>
                <a:ext uri="{FF2B5EF4-FFF2-40B4-BE49-F238E27FC236}">
                  <a16:creationId xmlns:a16="http://schemas.microsoft.com/office/drawing/2014/main" id="{EF67E3E9-6EA6-D520-AC69-0DD3215E07C0}"/>
                </a:ext>
              </a:extLst>
            </p:cNvPr>
            <p:cNvSpPr/>
            <p:nvPr/>
          </p:nvSpPr>
          <p:spPr>
            <a:xfrm>
              <a:off x="2472239"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25" name="TextBox 124">
              <a:extLst>
                <a:ext uri="{FF2B5EF4-FFF2-40B4-BE49-F238E27FC236}">
                  <a16:creationId xmlns:a16="http://schemas.microsoft.com/office/drawing/2014/main" id="{239A18FC-7A61-C1EC-768B-5E080301D762}"/>
                </a:ext>
              </a:extLst>
            </p:cNvPr>
            <p:cNvSpPr txBox="1"/>
            <p:nvPr/>
          </p:nvSpPr>
          <p:spPr>
            <a:xfrm>
              <a:off x="2522517"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26" name="TextBox 125">
              <a:extLst>
                <a:ext uri="{FF2B5EF4-FFF2-40B4-BE49-F238E27FC236}">
                  <a16:creationId xmlns:a16="http://schemas.microsoft.com/office/drawing/2014/main" id="{CCFC62C2-91EB-5CE9-09CB-D2BCF50245AC}"/>
                </a:ext>
              </a:extLst>
            </p:cNvPr>
            <p:cNvSpPr txBox="1"/>
            <p:nvPr/>
          </p:nvSpPr>
          <p:spPr>
            <a:xfrm>
              <a:off x="2515205"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Lx</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27" name="TextBox 126">
              <a:extLst>
                <a:ext uri="{FF2B5EF4-FFF2-40B4-BE49-F238E27FC236}">
                  <a16:creationId xmlns:a16="http://schemas.microsoft.com/office/drawing/2014/main" id="{C4771EB7-6B88-3CB7-A90A-DF5AF79FB975}"/>
                </a:ext>
              </a:extLst>
            </p:cNvPr>
            <p:cNvSpPr txBox="1"/>
            <p:nvPr/>
          </p:nvSpPr>
          <p:spPr>
            <a:xfrm>
              <a:off x="2531166" y="9585448"/>
              <a:ext cx="332288"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lang="en-US" sz="475" dirty="0" err="1">
                  <a:solidFill>
                    <a:schemeClr val="bg1"/>
                  </a:solidFill>
                  <a:latin typeface="Poppins Light" pitchFamily="2" charset="77"/>
                  <a:cs typeface="Poppins Light" pitchFamily="2" charset="77"/>
                </a:rPr>
                <a:t>Lüks</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28" name="Group 127">
            <a:extLst>
              <a:ext uri="{FF2B5EF4-FFF2-40B4-BE49-F238E27FC236}">
                <a16:creationId xmlns:a16="http://schemas.microsoft.com/office/drawing/2014/main" id="{9ABDF3E4-5610-3885-8E7D-1576E5D6AB1F}"/>
              </a:ext>
            </a:extLst>
          </p:cNvPr>
          <p:cNvGrpSpPr/>
          <p:nvPr/>
        </p:nvGrpSpPr>
        <p:grpSpPr>
          <a:xfrm>
            <a:off x="2449497" y="9185508"/>
            <a:ext cx="603397" cy="603397"/>
            <a:chOff x="3134747" y="9185508"/>
            <a:chExt cx="603397" cy="603397"/>
          </a:xfrm>
        </p:grpSpPr>
        <p:sp>
          <p:nvSpPr>
            <p:cNvPr id="129" name="Rectangle 128">
              <a:extLst>
                <a:ext uri="{FF2B5EF4-FFF2-40B4-BE49-F238E27FC236}">
                  <a16:creationId xmlns:a16="http://schemas.microsoft.com/office/drawing/2014/main" id="{335F71A5-9282-377E-5932-BC8F73ADE2CC}"/>
                </a:ext>
              </a:extLst>
            </p:cNvPr>
            <p:cNvSpPr/>
            <p:nvPr/>
          </p:nvSpPr>
          <p:spPr>
            <a:xfrm>
              <a:off x="3134747"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30" name="TextBox 129">
              <a:extLst>
                <a:ext uri="{FF2B5EF4-FFF2-40B4-BE49-F238E27FC236}">
                  <a16:creationId xmlns:a16="http://schemas.microsoft.com/office/drawing/2014/main" id="{BB58EDD5-DC22-AE83-79E9-F23667A6564F}"/>
                </a:ext>
              </a:extLst>
            </p:cNvPr>
            <p:cNvSpPr txBox="1"/>
            <p:nvPr/>
          </p:nvSpPr>
          <p:spPr>
            <a:xfrm>
              <a:off x="3185026" y="918586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31" name="TextBox 130">
              <a:extLst>
                <a:ext uri="{FF2B5EF4-FFF2-40B4-BE49-F238E27FC236}">
                  <a16:creationId xmlns:a16="http://schemas.microsoft.com/office/drawing/2014/main" id="{15BB51CC-6C57-BDB5-13AF-9DF0E45AC4D9}"/>
                </a:ext>
              </a:extLst>
            </p:cNvPr>
            <p:cNvSpPr txBox="1"/>
            <p:nvPr/>
          </p:nvSpPr>
          <p:spPr>
            <a:xfrm>
              <a:off x="3177713" y="933912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Ph</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38" name="TextBox 137">
              <a:extLst>
                <a:ext uri="{FF2B5EF4-FFF2-40B4-BE49-F238E27FC236}">
                  <a16:creationId xmlns:a16="http://schemas.microsoft.com/office/drawing/2014/main" id="{A5167848-82A3-8690-1A90-7B4BFE2DA8C0}"/>
                </a:ext>
              </a:extLst>
            </p:cNvPr>
            <p:cNvSpPr txBox="1"/>
            <p:nvPr/>
          </p:nvSpPr>
          <p:spPr>
            <a:xfrm>
              <a:off x="3193672" y="9585448"/>
              <a:ext cx="526097"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Eczacılık</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Sağlık</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41" name="Group 140">
            <a:extLst>
              <a:ext uri="{FF2B5EF4-FFF2-40B4-BE49-F238E27FC236}">
                <a16:creationId xmlns:a16="http://schemas.microsoft.com/office/drawing/2014/main" id="{3EEE27EA-337C-C0C1-D637-581B47F5C788}"/>
              </a:ext>
            </a:extLst>
          </p:cNvPr>
          <p:cNvGrpSpPr/>
          <p:nvPr/>
        </p:nvGrpSpPr>
        <p:grpSpPr>
          <a:xfrm>
            <a:off x="1796717" y="9183823"/>
            <a:ext cx="603397" cy="603397"/>
            <a:chOff x="2472239" y="8531928"/>
            <a:chExt cx="603397" cy="603397"/>
          </a:xfrm>
        </p:grpSpPr>
        <p:sp>
          <p:nvSpPr>
            <p:cNvPr id="143" name="Rectangle 142">
              <a:extLst>
                <a:ext uri="{FF2B5EF4-FFF2-40B4-BE49-F238E27FC236}">
                  <a16:creationId xmlns:a16="http://schemas.microsoft.com/office/drawing/2014/main" id="{65FD2805-3E19-EC24-F451-CC46D010F528}"/>
                </a:ext>
              </a:extLst>
            </p:cNvPr>
            <p:cNvSpPr/>
            <p:nvPr/>
          </p:nvSpPr>
          <p:spPr>
            <a:xfrm>
              <a:off x="2472239"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44" name="TextBox 143">
              <a:extLst>
                <a:ext uri="{FF2B5EF4-FFF2-40B4-BE49-F238E27FC236}">
                  <a16:creationId xmlns:a16="http://schemas.microsoft.com/office/drawing/2014/main" id="{DD91282C-62CA-057D-E354-AB0C8A1A81D9}"/>
                </a:ext>
              </a:extLst>
            </p:cNvPr>
            <p:cNvSpPr txBox="1"/>
            <p:nvPr/>
          </p:nvSpPr>
          <p:spPr>
            <a:xfrm>
              <a:off x="2522517"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2.4</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45" name="TextBox 144">
              <a:extLst>
                <a:ext uri="{FF2B5EF4-FFF2-40B4-BE49-F238E27FC236}">
                  <a16:creationId xmlns:a16="http://schemas.microsoft.com/office/drawing/2014/main" id="{2455D70D-17B6-E8C3-A9EF-A1D9CEF2EC89}"/>
                </a:ext>
              </a:extLst>
            </p:cNvPr>
            <p:cNvSpPr txBox="1"/>
            <p:nvPr/>
          </p:nvSpPr>
          <p:spPr>
            <a:xfrm>
              <a:off x="2515205" y="8685549"/>
              <a:ext cx="366441"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Am</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49" name="TextBox 148">
              <a:extLst>
                <a:ext uri="{FF2B5EF4-FFF2-40B4-BE49-F238E27FC236}">
                  <a16:creationId xmlns:a16="http://schemas.microsoft.com/office/drawing/2014/main" id="{B8342E8C-AC9D-299E-454D-752FE2FF15BD}"/>
                </a:ext>
              </a:extLst>
            </p:cNvPr>
            <p:cNvSpPr txBox="1"/>
            <p:nvPr/>
          </p:nvSpPr>
          <p:spPr>
            <a:xfrm>
              <a:off x="2531166" y="8931868"/>
              <a:ext cx="411536"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Otomotiv</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50" name="Group 149">
            <a:extLst>
              <a:ext uri="{FF2B5EF4-FFF2-40B4-BE49-F238E27FC236}">
                <a16:creationId xmlns:a16="http://schemas.microsoft.com/office/drawing/2014/main" id="{27E073CD-A78F-4CB2-BE94-0E1D090E47F2}"/>
              </a:ext>
            </a:extLst>
          </p:cNvPr>
          <p:cNvGrpSpPr/>
          <p:nvPr/>
        </p:nvGrpSpPr>
        <p:grpSpPr>
          <a:xfrm>
            <a:off x="495300" y="8531928"/>
            <a:ext cx="608265" cy="632695"/>
            <a:chOff x="495300" y="8531928"/>
            <a:chExt cx="608265" cy="632695"/>
          </a:xfrm>
        </p:grpSpPr>
        <p:sp>
          <p:nvSpPr>
            <p:cNvPr id="155" name="Rectangle 154">
              <a:extLst>
                <a:ext uri="{FF2B5EF4-FFF2-40B4-BE49-F238E27FC236}">
                  <a16:creationId xmlns:a16="http://schemas.microsoft.com/office/drawing/2014/main" id="{CD5E6849-EBB9-E5C9-9297-8A5C35F6E17C}"/>
                </a:ext>
              </a:extLst>
            </p:cNvPr>
            <p:cNvSpPr/>
            <p:nvPr/>
          </p:nvSpPr>
          <p:spPr>
            <a:xfrm>
              <a:off x="495300"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1" name="TextBox 160">
              <a:extLst>
                <a:ext uri="{FF2B5EF4-FFF2-40B4-BE49-F238E27FC236}">
                  <a16:creationId xmlns:a16="http://schemas.microsoft.com/office/drawing/2014/main" id="{E3CFDEF4-652F-F0D7-0C86-D22668D8F467}"/>
                </a:ext>
              </a:extLst>
            </p:cNvPr>
            <p:cNvSpPr txBox="1"/>
            <p:nvPr/>
          </p:nvSpPr>
          <p:spPr>
            <a:xfrm>
              <a:off x="545578"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67" name="TextBox 166">
              <a:extLst>
                <a:ext uri="{FF2B5EF4-FFF2-40B4-BE49-F238E27FC236}">
                  <a16:creationId xmlns:a16="http://schemas.microsoft.com/office/drawing/2014/main" id="{49CBD18F-C607-BC75-CD90-DB0BB42262A0}"/>
                </a:ext>
              </a:extLst>
            </p:cNvPr>
            <p:cNvSpPr txBox="1"/>
            <p:nvPr/>
          </p:nvSpPr>
          <p:spPr>
            <a:xfrm>
              <a:off x="538267" y="8685549"/>
              <a:ext cx="496519"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CPG</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68" name="TextBox 167">
              <a:extLst>
                <a:ext uri="{FF2B5EF4-FFF2-40B4-BE49-F238E27FC236}">
                  <a16:creationId xmlns:a16="http://schemas.microsoft.com/office/drawing/2014/main" id="{AABA73C6-6BAD-E124-3CAF-28591E1269D0}"/>
                </a:ext>
              </a:extLst>
            </p:cNvPr>
            <p:cNvSpPr txBox="1"/>
            <p:nvPr/>
          </p:nvSpPr>
          <p:spPr>
            <a:xfrm>
              <a:off x="554224" y="8931867"/>
              <a:ext cx="549341" cy="23275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Ambalajlı</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Tüketici</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Ürünleri</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54" name="Group 53">
            <a:extLst>
              <a:ext uri="{FF2B5EF4-FFF2-40B4-BE49-F238E27FC236}">
                <a16:creationId xmlns:a16="http://schemas.microsoft.com/office/drawing/2014/main" id="{3AEFE919-DF07-FEB6-F0B8-221C8CD3596D}"/>
              </a:ext>
            </a:extLst>
          </p:cNvPr>
          <p:cNvGrpSpPr/>
          <p:nvPr/>
        </p:nvGrpSpPr>
        <p:grpSpPr>
          <a:xfrm rot="5400000">
            <a:off x="270737" y="5612998"/>
            <a:ext cx="615734" cy="307867"/>
            <a:chOff x="6999595" y="5328350"/>
            <a:chExt cx="615734" cy="307867"/>
          </a:xfrm>
        </p:grpSpPr>
        <p:sp>
          <p:nvSpPr>
            <p:cNvPr id="55" name="Oval 54">
              <a:extLst>
                <a:ext uri="{FF2B5EF4-FFF2-40B4-BE49-F238E27FC236}">
                  <a16:creationId xmlns:a16="http://schemas.microsoft.com/office/drawing/2014/main" id="{2C5766DD-4B41-149D-01ED-AB36FA075058}"/>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6" name="Oval 55">
              <a:extLst>
                <a:ext uri="{FF2B5EF4-FFF2-40B4-BE49-F238E27FC236}">
                  <a16:creationId xmlns:a16="http://schemas.microsoft.com/office/drawing/2014/main" id="{C5190D6D-9D8A-748F-F6C0-DD8A49C950E2}"/>
                </a:ext>
              </a:extLst>
            </p:cNvPr>
            <p:cNvSpPr/>
            <p:nvPr/>
          </p:nvSpPr>
          <p:spPr>
            <a:xfrm>
              <a:off x="7307462"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57" name="TextBox 56">
            <a:extLst>
              <a:ext uri="{FF2B5EF4-FFF2-40B4-BE49-F238E27FC236}">
                <a16:creationId xmlns:a16="http://schemas.microsoft.com/office/drawing/2014/main" id="{1976A6D9-996E-DA6F-2431-30CBE7614692}"/>
              </a:ext>
            </a:extLst>
          </p:cNvPr>
          <p:cNvSpPr txBox="1"/>
          <p:nvPr/>
        </p:nvSpPr>
        <p:spPr>
          <a:xfrm rot="16200000">
            <a:off x="-1458932" y="3046942"/>
            <a:ext cx="3868706" cy="777136"/>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Kategori</a:t>
            </a:r>
            <a:r>
              <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Bİlgisi</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spTree>
    <p:extLst>
      <p:ext uri="{BB962C8B-B14F-4D97-AF65-F5344CB8AC3E}">
        <p14:creationId xmlns:p14="http://schemas.microsoft.com/office/powerpoint/2010/main" val="3561249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F17DB7-62B4-07DF-3575-250A96BDCC62}"/>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45</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2" name="Text Placeholder 1">
            <a:extLst>
              <a:ext uri="{FF2B5EF4-FFF2-40B4-BE49-F238E27FC236}">
                <a16:creationId xmlns:a16="http://schemas.microsoft.com/office/drawing/2014/main" id="{23AA6D65-8887-30A2-81C3-4984BC97B94C}"/>
              </a:ext>
            </a:extLst>
          </p:cNvPr>
          <p:cNvSpPr txBox="1">
            <a:spLocks/>
          </p:cNvSpPr>
          <p:nvPr/>
        </p:nvSpPr>
        <p:spPr>
          <a:xfrm>
            <a:off x="495300" y="1654490"/>
            <a:ext cx="3390900" cy="102237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0000"/>
              </a:lnSpc>
              <a:defRPr/>
            </a:pPr>
            <a:r>
              <a:rPr lang="en-US" sz="1600" dirty="0" err="1">
                <a:solidFill>
                  <a:schemeClr val="accent1"/>
                </a:solidFill>
                <a:latin typeface="Poppins Light" pitchFamily="2" charset="77"/>
                <a:ea typeface="+mj-lt"/>
                <a:cs typeface="Poppins Light" pitchFamily="2" charset="77"/>
              </a:rPr>
              <a:t>Finansal</a:t>
            </a:r>
            <a:r>
              <a:rPr lang="en-US" sz="1600" dirty="0">
                <a:solidFill>
                  <a:schemeClr val="accent1"/>
                </a:solidFill>
                <a:latin typeface="Poppins Light" pitchFamily="2" charset="77"/>
                <a:ea typeface="+mj-lt"/>
                <a:cs typeface="Poppins Light" pitchFamily="2" charset="77"/>
              </a:rPr>
              <a:t> </a:t>
            </a:r>
            <a:r>
              <a:rPr lang="en-US" sz="1600" dirty="0" err="1">
                <a:solidFill>
                  <a:schemeClr val="accent1"/>
                </a:solidFill>
                <a:latin typeface="Poppins Light" pitchFamily="2" charset="77"/>
                <a:ea typeface="+mj-lt"/>
                <a:cs typeface="Poppins Light" pitchFamily="2" charset="77"/>
              </a:rPr>
              <a:t>hizmetler</a:t>
            </a:r>
            <a:r>
              <a:rPr lang="en-US" sz="1600" dirty="0">
                <a:solidFill>
                  <a:schemeClr val="accent1"/>
                </a:solidFill>
                <a:latin typeface="Poppins Light" pitchFamily="2" charset="77"/>
                <a:ea typeface="+mj-lt"/>
                <a:cs typeface="Poppins Light" pitchFamily="2" charset="77"/>
              </a:rPr>
              <a:t> </a:t>
            </a:r>
            <a:r>
              <a:rPr lang="en-US" sz="1600" dirty="0" err="1">
                <a:solidFill>
                  <a:schemeClr val="accent1"/>
                </a:solidFill>
                <a:latin typeface="Poppins Light" pitchFamily="2" charset="77"/>
                <a:ea typeface="+mj-lt"/>
                <a:cs typeface="Poppins Light" pitchFamily="2" charset="77"/>
              </a:rPr>
              <a:t>sektörü</a:t>
            </a:r>
            <a:r>
              <a:rPr lang="en-US" sz="1600" dirty="0">
                <a:solidFill>
                  <a:schemeClr val="accent1"/>
                </a:solidFill>
                <a:latin typeface="Poppins Light" pitchFamily="2" charset="77"/>
                <a:ea typeface="+mj-lt"/>
                <a:cs typeface="Poppins Light" pitchFamily="2" charset="77"/>
              </a:rPr>
              <a:t>, </a:t>
            </a:r>
            <a:r>
              <a:rPr lang="en-US" sz="1600" dirty="0" err="1">
                <a:solidFill>
                  <a:schemeClr val="accent1"/>
                </a:solidFill>
                <a:latin typeface="Poppins Light" pitchFamily="2" charset="77"/>
                <a:ea typeface="+mj-lt"/>
                <a:cs typeface="Poppins Light" pitchFamily="2" charset="77"/>
              </a:rPr>
              <a:t>fırsatlarla</a:t>
            </a:r>
            <a:r>
              <a:rPr lang="en-US" sz="1600" dirty="0">
                <a:solidFill>
                  <a:schemeClr val="accent1"/>
                </a:solidFill>
                <a:latin typeface="Poppins Light" pitchFamily="2" charset="77"/>
                <a:ea typeface="+mj-lt"/>
                <a:cs typeface="Poppins Light" pitchFamily="2" charset="77"/>
              </a:rPr>
              <a:t> </a:t>
            </a:r>
            <a:r>
              <a:rPr lang="tr-TR" sz="1600" dirty="0">
                <a:solidFill>
                  <a:schemeClr val="accent1"/>
                </a:solidFill>
                <a:latin typeface="Poppins Light" pitchFamily="2" charset="77"/>
                <a:ea typeface="+mj-lt"/>
                <a:cs typeface="Poppins Light" pitchFamily="2" charset="77"/>
              </a:rPr>
              <a:t>ve </a:t>
            </a:r>
            <a:r>
              <a:rPr lang="en-US" sz="1600" dirty="0" err="1">
                <a:solidFill>
                  <a:schemeClr val="accent1"/>
                </a:solidFill>
                <a:latin typeface="Poppins Light" pitchFamily="2" charset="77"/>
                <a:ea typeface="+mj-lt"/>
                <a:cs typeface="Poppins Light" pitchFamily="2" charset="77"/>
              </a:rPr>
              <a:t>aynı</a:t>
            </a:r>
            <a:r>
              <a:rPr lang="en-US" sz="1600" dirty="0">
                <a:solidFill>
                  <a:schemeClr val="accent1"/>
                </a:solidFill>
                <a:latin typeface="Poppins Light" pitchFamily="2" charset="77"/>
                <a:ea typeface="+mj-lt"/>
                <a:cs typeface="Poppins Light" pitchFamily="2" charset="77"/>
              </a:rPr>
              <a:t> </a:t>
            </a:r>
            <a:r>
              <a:rPr lang="en-US" sz="1600" dirty="0" err="1">
                <a:solidFill>
                  <a:schemeClr val="accent1"/>
                </a:solidFill>
                <a:latin typeface="Poppins Light" pitchFamily="2" charset="77"/>
                <a:ea typeface="+mj-lt"/>
                <a:cs typeface="Poppins Light" pitchFamily="2" charset="77"/>
              </a:rPr>
              <a:t>zamanda</a:t>
            </a:r>
            <a:r>
              <a:rPr lang="en-US" sz="1600" dirty="0">
                <a:solidFill>
                  <a:schemeClr val="accent1"/>
                </a:solidFill>
                <a:latin typeface="Poppins Light" pitchFamily="2" charset="77"/>
                <a:ea typeface="+mj-lt"/>
                <a:cs typeface="Poppins Light" pitchFamily="2" charset="77"/>
              </a:rPr>
              <a:t> </a:t>
            </a:r>
            <a:r>
              <a:rPr lang="tr-TR" sz="1600" dirty="0">
                <a:solidFill>
                  <a:schemeClr val="accent1"/>
                </a:solidFill>
                <a:latin typeface="Poppins Light" pitchFamily="2" charset="77"/>
                <a:ea typeface="+mj-lt"/>
                <a:cs typeface="Poppins Light" pitchFamily="2" charset="77"/>
              </a:rPr>
              <a:t>zorluklarla</a:t>
            </a:r>
            <a:r>
              <a:rPr lang="en-US" sz="1600" dirty="0">
                <a:solidFill>
                  <a:schemeClr val="accent1"/>
                </a:solidFill>
                <a:latin typeface="Poppins Light" pitchFamily="2" charset="77"/>
                <a:ea typeface="+mj-lt"/>
                <a:cs typeface="Poppins Light" pitchFamily="2" charset="77"/>
              </a:rPr>
              <a:t> </a:t>
            </a:r>
            <a:r>
              <a:rPr lang="en-US" sz="1600" dirty="0" err="1">
                <a:solidFill>
                  <a:schemeClr val="accent1"/>
                </a:solidFill>
                <a:latin typeface="Poppins Light" pitchFamily="2" charset="77"/>
                <a:ea typeface="+mj-lt"/>
                <a:cs typeface="Poppins Light" pitchFamily="2" charset="77"/>
              </a:rPr>
              <a:t>dolu</a:t>
            </a:r>
            <a:r>
              <a:rPr lang="en-US" sz="1600" dirty="0">
                <a:solidFill>
                  <a:schemeClr val="accent1"/>
                </a:solidFill>
                <a:latin typeface="Poppins Light" pitchFamily="2" charset="77"/>
                <a:ea typeface="+mj-lt"/>
                <a:cs typeface="Poppins Light" pitchFamily="2" charset="77"/>
              </a:rPr>
              <a:t> </a:t>
            </a:r>
            <a:r>
              <a:rPr lang="en-US" sz="1600" dirty="0" err="1">
                <a:solidFill>
                  <a:schemeClr val="accent1"/>
                </a:solidFill>
                <a:latin typeface="Poppins Light" pitchFamily="2" charset="77"/>
                <a:ea typeface="+mj-lt"/>
                <a:cs typeface="Poppins Light" pitchFamily="2" charset="77"/>
              </a:rPr>
              <a:t>bir</a:t>
            </a:r>
            <a:r>
              <a:rPr lang="en-US" sz="1600" dirty="0">
                <a:solidFill>
                  <a:schemeClr val="accent1"/>
                </a:solidFill>
                <a:latin typeface="Poppins Light" pitchFamily="2" charset="77"/>
                <a:ea typeface="+mj-lt"/>
                <a:cs typeface="Poppins Light" pitchFamily="2" charset="77"/>
              </a:rPr>
              <a:t> </a:t>
            </a:r>
            <a:r>
              <a:rPr lang="en-US" sz="1600" dirty="0" err="1">
                <a:solidFill>
                  <a:schemeClr val="accent1"/>
                </a:solidFill>
                <a:latin typeface="Poppins Light" pitchFamily="2" charset="77"/>
                <a:ea typeface="+mj-lt"/>
                <a:cs typeface="Poppins Light" pitchFamily="2" charset="77"/>
              </a:rPr>
              <a:t>reklam</a:t>
            </a:r>
            <a:r>
              <a:rPr lang="en-US" sz="1600" dirty="0">
                <a:solidFill>
                  <a:schemeClr val="accent1"/>
                </a:solidFill>
                <a:latin typeface="Poppins Light" pitchFamily="2" charset="77"/>
                <a:ea typeface="+mj-lt"/>
                <a:cs typeface="Poppins Light" pitchFamily="2" charset="77"/>
              </a:rPr>
              <a:t> </a:t>
            </a:r>
            <a:r>
              <a:rPr lang="en-US" sz="1600" dirty="0" err="1">
                <a:solidFill>
                  <a:schemeClr val="accent1"/>
                </a:solidFill>
                <a:latin typeface="Poppins Light" pitchFamily="2" charset="77"/>
                <a:ea typeface="+mj-lt"/>
                <a:cs typeface="Poppins Light" pitchFamily="2" charset="77"/>
              </a:rPr>
              <a:t>ortamıyla</a:t>
            </a:r>
            <a:r>
              <a:rPr lang="en-US" sz="1600" dirty="0">
                <a:solidFill>
                  <a:schemeClr val="accent1"/>
                </a:solidFill>
                <a:latin typeface="Poppins Light" pitchFamily="2" charset="77"/>
                <a:ea typeface="+mj-lt"/>
                <a:cs typeface="Poppins Light" pitchFamily="2" charset="77"/>
              </a:rPr>
              <a:t> </a:t>
            </a:r>
            <a:r>
              <a:rPr lang="en-US" sz="1600" dirty="0" err="1">
                <a:solidFill>
                  <a:schemeClr val="accent1"/>
                </a:solidFill>
                <a:latin typeface="Poppins Light" pitchFamily="2" charset="77"/>
                <a:ea typeface="+mj-lt"/>
                <a:cs typeface="Poppins Light" pitchFamily="2" charset="77"/>
              </a:rPr>
              <a:t>karşı</a:t>
            </a:r>
            <a:r>
              <a:rPr lang="en-US" sz="1600" dirty="0">
                <a:solidFill>
                  <a:schemeClr val="accent1"/>
                </a:solidFill>
                <a:latin typeface="Poppins Light" pitchFamily="2" charset="77"/>
                <a:ea typeface="+mj-lt"/>
                <a:cs typeface="Poppins Light" pitchFamily="2" charset="77"/>
              </a:rPr>
              <a:t> </a:t>
            </a:r>
            <a:r>
              <a:rPr lang="en-US" sz="1600" dirty="0" err="1">
                <a:solidFill>
                  <a:schemeClr val="accent1"/>
                </a:solidFill>
                <a:latin typeface="Poppins Light" pitchFamily="2" charset="77"/>
                <a:ea typeface="+mj-lt"/>
                <a:cs typeface="Poppins Light" pitchFamily="2" charset="77"/>
              </a:rPr>
              <a:t>karşıya</a:t>
            </a:r>
            <a:r>
              <a:rPr lang="en-US" sz="1600" dirty="0">
                <a:solidFill>
                  <a:schemeClr val="accent1"/>
                </a:solidFill>
                <a:latin typeface="Poppins Light" pitchFamily="2" charset="77"/>
                <a:ea typeface="+mj-lt"/>
                <a:cs typeface="Poppins Light" pitchFamily="2" charset="77"/>
              </a:rPr>
              <a:t>.</a:t>
            </a:r>
          </a:p>
        </p:txBody>
      </p:sp>
      <p:pic>
        <p:nvPicPr>
          <p:cNvPr id="42" name="Picture 41" descr="A blue and black logo&#10;&#10;Description automatically generated">
            <a:extLst>
              <a:ext uri="{FF2B5EF4-FFF2-40B4-BE49-F238E27FC236}">
                <a16:creationId xmlns:a16="http://schemas.microsoft.com/office/drawing/2014/main" id="{5F918727-261E-5547-C6EF-4846D1B7517A}"/>
              </a:ext>
            </a:extLst>
          </p:cNvPr>
          <p:cNvPicPr>
            <a:picLocks noChangeAspect="1"/>
          </p:cNvPicPr>
          <p:nvPr/>
        </p:nvPicPr>
        <p:blipFill>
          <a:blip r:embed="rId3"/>
          <a:stretch>
            <a:fillRect/>
          </a:stretch>
        </p:blipFill>
        <p:spPr>
          <a:xfrm>
            <a:off x="6495276" y="332839"/>
            <a:ext cx="897530" cy="256235"/>
          </a:xfrm>
          <a:prstGeom prst="rect">
            <a:avLst/>
          </a:prstGeom>
        </p:spPr>
      </p:pic>
      <p:grpSp>
        <p:nvGrpSpPr>
          <p:cNvPr id="46" name="Group 45">
            <a:extLst>
              <a:ext uri="{FF2B5EF4-FFF2-40B4-BE49-F238E27FC236}">
                <a16:creationId xmlns:a16="http://schemas.microsoft.com/office/drawing/2014/main" id="{0306C6B3-2869-8CB1-5E1F-C4604946E5BD}"/>
              </a:ext>
            </a:extLst>
          </p:cNvPr>
          <p:cNvGrpSpPr/>
          <p:nvPr/>
        </p:nvGrpSpPr>
        <p:grpSpPr>
          <a:xfrm>
            <a:off x="518911" y="831869"/>
            <a:ext cx="726077" cy="746451"/>
            <a:chOff x="2671529" y="8871433"/>
            <a:chExt cx="920268" cy="946094"/>
          </a:xfrm>
          <a:solidFill>
            <a:schemeClr val="accent1"/>
          </a:solidFill>
        </p:grpSpPr>
        <p:sp>
          <p:nvSpPr>
            <p:cNvPr id="47" name="Rectangle 46">
              <a:extLst>
                <a:ext uri="{FF2B5EF4-FFF2-40B4-BE49-F238E27FC236}">
                  <a16:creationId xmlns:a16="http://schemas.microsoft.com/office/drawing/2014/main" id="{6303CEC7-5A0F-9B46-C663-71AF898C3222}"/>
                </a:ext>
              </a:extLst>
            </p:cNvPr>
            <p:cNvSpPr/>
            <p:nvPr/>
          </p:nvSpPr>
          <p:spPr>
            <a:xfrm>
              <a:off x="2671529" y="8871433"/>
              <a:ext cx="920268" cy="920269"/>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49" name="TextBox 48">
              <a:extLst>
                <a:ext uri="{FF2B5EF4-FFF2-40B4-BE49-F238E27FC236}">
                  <a16:creationId xmlns:a16="http://schemas.microsoft.com/office/drawing/2014/main" id="{62FC2511-44C8-647A-DB5C-62B3338D9081}"/>
                </a:ext>
              </a:extLst>
            </p:cNvPr>
            <p:cNvSpPr txBox="1"/>
            <p:nvPr/>
          </p:nvSpPr>
          <p:spPr>
            <a:xfrm>
              <a:off x="2748210" y="8877219"/>
              <a:ext cx="538729" cy="321827"/>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rgbClr val="FFFFFF"/>
                  </a:solidFill>
                  <a:latin typeface="Poppins Light" pitchFamily="2" charset="77"/>
                  <a:cs typeface="Poppins Light" pitchFamily="2" charset="77"/>
                </a:rPr>
                <a:t>1</a:t>
              </a:r>
              <a:r>
                <a:rPr kumimoji="0" lang="en-US" sz="1050" b="0" i="0" u="none" strike="noStrike" kern="1200" cap="none" spc="0" normalizeH="0" baseline="0" noProof="0" dirty="0">
                  <a:ln>
                    <a:noFill/>
                  </a:ln>
                  <a:solidFill>
                    <a:srgbClr val="FFFFFF"/>
                  </a:solidFill>
                  <a:effectLst/>
                  <a:uLnTx/>
                  <a:uFillTx/>
                  <a:latin typeface="Poppins Light" pitchFamily="2" charset="77"/>
                  <a:ea typeface="+mn-ea"/>
                  <a:cs typeface="Poppins Light" pitchFamily="2" charset="77"/>
                </a:rPr>
                <a:t>.9</a:t>
              </a:r>
              <a:r>
                <a:rPr kumimoji="0" lang="en-US" sz="1050" b="0" i="0" u="none" strike="noStrike" kern="1200" cap="none" spc="0" normalizeH="0" baseline="30000" noProof="0" dirty="0">
                  <a:ln>
                    <a:noFill/>
                  </a:ln>
                  <a:solidFill>
                    <a:srgbClr val="FFFFFF"/>
                  </a:solidFill>
                  <a:effectLst/>
                  <a:uLnTx/>
                  <a:uFillTx/>
                  <a:latin typeface="Poppins Light" pitchFamily="2" charset="77"/>
                  <a:ea typeface="+mn-ea"/>
                  <a:cs typeface="Poppins Light" pitchFamily="2" charset="77"/>
                </a:rPr>
                <a:t>%</a:t>
              </a:r>
            </a:p>
          </p:txBody>
        </p:sp>
        <p:sp>
          <p:nvSpPr>
            <p:cNvPr id="50" name="TextBox 49">
              <a:extLst>
                <a:ext uri="{FF2B5EF4-FFF2-40B4-BE49-F238E27FC236}">
                  <a16:creationId xmlns:a16="http://schemas.microsoft.com/office/drawing/2014/main" id="{02442078-5F74-1503-18ED-FCEF5309E9CA}"/>
                </a:ext>
              </a:extLst>
            </p:cNvPr>
            <p:cNvSpPr txBox="1"/>
            <p:nvPr/>
          </p:nvSpPr>
          <p:spPr>
            <a:xfrm>
              <a:off x="2737059" y="9080141"/>
              <a:ext cx="780308" cy="52662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dirty="0">
                  <a:solidFill>
                    <a:srgbClr val="FFFFFF"/>
                  </a:solidFill>
                  <a:latin typeface="Poppins Light" pitchFamily="2" charset="77"/>
                  <a:cs typeface="Poppins Light" pitchFamily="2" charset="77"/>
                </a:rPr>
                <a:t>Fs</a:t>
              </a:r>
              <a:endParaRPr kumimoji="0" lang="en-US" sz="2100" b="0" i="0" u="none" strike="noStrike" kern="1200" cap="none" spc="0" normalizeH="0" baseline="0" noProof="0" dirty="0">
                <a:ln>
                  <a:noFill/>
                </a:ln>
                <a:solidFill>
                  <a:srgbClr val="FFFFFF"/>
                </a:solidFill>
                <a:effectLst/>
                <a:uLnTx/>
                <a:uFillTx/>
                <a:latin typeface="Poppins Light" pitchFamily="2" charset="77"/>
                <a:ea typeface="+mn-ea"/>
                <a:cs typeface="Poppins Light" pitchFamily="2" charset="77"/>
              </a:endParaRPr>
            </a:p>
          </p:txBody>
        </p:sp>
        <p:sp>
          <p:nvSpPr>
            <p:cNvPr id="51" name="TextBox 50">
              <a:extLst>
                <a:ext uri="{FF2B5EF4-FFF2-40B4-BE49-F238E27FC236}">
                  <a16:creationId xmlns:a16="http://schemas.microsoft.com/office/drawing/2014/main" id="{1A4150E1-3175-F6B1-2C00-0F4BB9A41DAA}"/>
                </a:ext>
              </a:extLst>
            </p:cNvPr>
            <p:cNvSpPr txBox="1"/>
            <p:nvPr/>
          </p:nvSpPr>
          <p:spPr>
            <a:xfrm>
              <a:off x="2749005" y="9466443"/>
              <a:ext cx="715088" cy="351084"/>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err="1">
                  <a:solidFill>
                    <a:srgbClr val="FFFFFF"/>
                  </a:solidFill>
                  <a:latin typeface="Poppins" pitchFamily="2" charset="77"/>
                  <a:cs typeface="Poppins" pitchFamily="2" charset="77"/>
                </a:rPr>
                <a:t>Finansal</a:t>
              </a:r>
              <a:r>
                <a:rPr lang="en-US" sz="600" dirty="0">
                  <a:solidFill>
                    <a:srgbClr val="FFFFFF"/>
                  </a:solidFill>
                  <a:latin typeface="Poppins" pitchFamily="2" charset="77"/>
                  <a:cs typeface="Poppins" pitchFamily="2" charset="77"/>
                </a:rPr>
                <a:t> </a:t>
              </a:r>
              <a:r>
                <a:rPr lang="en-US" sz="600" dirty="0" err="1">
                  <a:solidFill>
                    <a:srgbClr val="FFFFFF"/>
                  </a:solidFill>
                  <a:latin typeface="Poppins" pitchFamily="2" charset="77"/>
                  <a:cs typeface="Poppins" pitchFamily="2" charset="77"/>
                </a:rPr>
                <a:t>Hizmetler</a:t>
              </a:r>
              <a:r>
                <a:rPr lang="en-US" sz="600" dirty="0">
                  <a:solidFill>
                    <a:srgbClr val="FFFFFF"/>
                  </a:solidFill>
                  <a:latin typeface="Poppins" pitchFamily="2" charset="77"/>
                  <a:cs typeface="Poppins" pitchFamily="2" charset="77"/>
                </a:rPr>
                <a:t> </a:t>
              </a:r>
              <a:endParaRPr kumimoji="0" lang="en-US" sz="600" u="none" strike="noStrike" kern="1200" cap="none" spc="0" normalizeH="0" baseline="30000" noProof="0" dirty="0">
                <a:ln>
                  <a:noFill/>
                </a:ln>
                <a:solidFill>
                  <a:srgbClr val="FFFFFF"/>
                </a:solidFill>
                <a:effectLst/>
                <a:uLnTx/>
                <a:uFillTx/>
                <a:latin typeface="Poppins" pitchFamily="2" charset="77"/>
                <a:cs typeface="Poppins" pitchFamily="2" charset="77"/>
              </a:endParaRPr>
            </a:p>
          </p:txBody>
        </p:sp>
      </p:grpSp>
      <p:sp>
        <p:nvSpPr>
          <p:cNvPr id="127" name="Text Placeholder 1">
            <a:extLst>
              <a:ext uri="{FF2B5EF4-FFF2-40B4-BE49-F238E27FC236}">
                <a16:creationId xmlns:a16="http://schemas.microsoft.com/office/drawing/2014/main" id="{0A4F4EAB-837E-CDB9-54AB-A22768A43FE7}"/>
              </a:ext>
            </a:extLst>
          </p:cNvPr>
          <p:cNvSpPr txBox="1">
            <a:spLocks/>
          </p:cNvSpPr>
          <p:nvPr/>
        </p:nvSpPr>
        <p:spPr>
          <a:xfrm>
            <a:off x="4025694" y="1317460"/>
            <a:ext cx="3526344" cy="435374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0000"/>
              </a:lnSpc>
              <a:defRPr/>
            </a:pPr>
            <a:r>
              <a:rPr lang="en-US" sz="1000" dirty="0">
                <a:latin typeface="+mn-lt"/>
                <a:ea typeface="+mj-lt"/>
                <a:cs typeface="+mj-lt"/>
              </a:rPr>
              <a:t>Pek </a:t>
            </a:r>
            <a:r>
              <a:rPr lang="en-US" sz="1000" dirty="0" err="1">
                <a:latin typeface="+mn-lt"/>
                <a:ea typeface="+mj-lt"/>
                <a:cs typeface="+mj-lt"/>
              </a:rPr>
              <a:t>çok</a:t>
            </a:r>
            <a:r>
              <a:rPr lang="en-US" sz="1000" dirty="0">
                <a:latin typeface="+mn-lt"/>
                <a:ea typeface="+mj-lt"/>
                <a:cs typeface="+mj-lt"/>
              </a:rPr>
              <a:t> </a:t>
            </a:r>
            <a:r>
              <a:rPr lang="en-US" sz="1000" dirty="0" err="1">
                <a:latin typeface="+mn-lt"/>
                <a:ea typeface="+mj-lt"/>
                <a:cs typeface="+mj-lt"/>
              </a:rPr>
              <a:t>finansal</a:t>
            </a:r>
            <a:r>
              <a:rPr lang="en-US" sz="1000" dirty="0">
                <a:latin typeface="+mn-lt"/>
                <a:ea typeface="+mj-lt"/>
                <a:cs typeface="+mj-lt"/>
              </a:rPr>
              <a:t> </a:t>
            </a:r>
            <a:r>
              <a:rPr lang="en-US" sz="1000" dirty="0" err="1">
                <a:latin typeface="+mn-lt"/>
                <a:ea typeface="+mj-lt"/>
                <a:cs typeface="+mj-lt"/>
              </a:rPr>
              <a:t>hizmet</a:t>
            </a:r>
            <a:r>
              <a:rPr lang="en-US" sz="1000" dirty="0">
                <a:latin typeface="+mn-lt"/>
                <a:ea typeface="+mj-lt"/>
                <a:cs typeface="+mj-lt"/>
              </a:rPr>
              <a:t> </a:t>
            </a:r>
            <a:r>
              <a:rPr lang="en-US" sz="1000" dirty="0" err="1">
                <a:latin typeface="+mn-lt"/>
                <a:ea typeface="+mj-lt"/>
                <a:cs typeface="+mj-lt"/>
              </a:rPr>
              <a:t>markası</a:t>
            </a:r>
            <a:r>
              <a:rPr lang="en-US" sz="1000" dirty="0">
                <a:latin typeface="+mn-lt"/>
                <a:ea typeface="+mj-lt"/>
                <a:cs typeface="+mj-lt"/>
              </a:rPr>
              <a:t>, </a:t>
            </a:r>
            <a:r>
              <a:rPr lang="en-US" sz="1000" dirty="0" err="1">
                <a:latin typeface="+mn-lt"/>
                <a:ea typeface="+mj-lt"/>
                <a:cs typeface="+mj-lt"/>
              </a:rPr>
              <a:t>bu</a:t>
            </a:r>
            <a:r>
              <a:rPr lang="en-US" sz="1000" dirty="0">
                <a:latin typeface="+mn-lt"/>
                <a:ea typeface="+mj-lt"/>
                <a:cs typeface="+mj-lt"/>
              </a:rPr>
              <a:t> </a:t>
            </a:r>
            <a:r>
              <a:rPr lang="en-US" sz="1000" dirty="0" err="1">
                <a:latin typeface="+mn-lt"/>
                <a:ea typeface="+mj-lt"/>
                <a:cs typeface="+mj-lt"/>
              </a:rPr>
              <a:t>ağlarda</a:t>
            </a:r>
            <a:r>
              <a:rPr lang="en-US" sz="1000" dirty="0">
                <a:latin typeface="+mn-lt"/>
                <a:ea typeface="+mj-lt"/>
                <a:cs typeface="+mj-lt"/>
              </a:rPr>
              <a:t> </a:t>
            </a:r>
            <a:r>
              <a:rPr lang="en-US" sz="1000" dirty="0" err="1">
                <a:latin typeface="+mn-lt"/>
                <a:ea typeface="+mj-lt"/>
                <a:cs typeface="+mj-lt"/>
              </a:rPr>
              <a:t>yerinde</a:t>
            </a:r>
            <a:r>
              <a:rPr lang="en-US" sz="1000" dirty="0">
                <a:latin typeface="+mn-lt"/>
                <a:ea typeface="+mj-lt"/>
                <a:cs typeface="+mj-lt"/>
              </a:rPr>
              <a:t> </a:t>
            </a:r>
            <a:r>
              <a:rPr lang="en-US" sz="1000" dirty="0" err="1">
                <a:latin typeface="+mn-lt"/>
                <a:ea typeface="+mj-lt"/>
                <a:cs typeface="+mj-lt"/>
              </a:rPr>
              <a:t>reklam</a:t>
            </a:r>
            <a:r>
              <a:rPr lang="en-US" sz="1000" dirty="0">
                <a:latin typeface="+mn-lt"/>
                <a:ea typeface="+mj-lt"/>
                <a:cs typeface="+mj-lt"/>
              </a:rPr>
              <a:t> </a:t>
            </a:r>
            <a:r>
              <a:rPr lang="en-US" sz="1000" dirty="0" err="1">
                <a:latin typeface="+mn-lt"/>
                <a:ea typeface="+mj-lt"/>
                <a:cs typeface="+mj-lt"/>
              </a:rPr>
              <a:t>yapmak</a:t>
            </a:r>
            <a:r>
              <a:rPr lang="en-US" sz="1000" dirty="0">
                <a:latin typeface="+mn-lt"/>
                <a:ea typeface="+mj-lt"/>
                <a:cs typeface="+mj-lt"/>
              </a:rPr>
              <a:t> </a:t>
            </a:r>
            <a:r>
              <a:rPr lang="en-US" sz="1000" dirty="0" err="1">
                <a:latin typeface="+mn-lt"/>
                <a:ea typeface="+mj-lt"/>
                <a:cs typeface="+mj-lt"/>
              </a:rPr>
              <a:t>yerine</a:t>
            </a:r>
            <a:r>
              <a:rPr lang="en-US" sz="1000" dirty="0">
                <a:latin typeface="+mn-lt"/>
                <a:ea typeface="+mj-lt"/>
                <a:cs typeface="+mj-lt"/>
              </a:rPr>
              <a:t> </a:t>
            </a:r>
            <a:r>
              <a:rPr lang="en-US" sz="1000" dirty="0" err="1">
                <a:latin typeface="+mn-lt"/>
                <a:ea typeface="+mj-lt"/>
                <a:cs typeface="+mj-lt"/>
              </a:rPr>
              <a:t>veriyi</a:t>
            </a:r>
            <a:r>
              <a:rPr lang="en-US" sz="1000" dirty="0">
                <a:latin typeface="+mn-lt"/>
                <a:ea typeface="+mj-lt"/>
                <a:cs typeface="+mj-lt"/>
              </a:rPr>
              <a:t> </a:t>
            </a:r>
            <a:r>
              <a:rPr lang="en-US" sz="1000" dirty="0" err="1">
                <a:latin typeface="+mn-lt"/>
                <a:ea typeface="+mj-lt"/>
                <a:cs typeface="+mj-lt"/>
              </a:rPr>
              <a:t>bağımsız</a:t>
            </a:r>
            <a:r>
              <a:rPr lang="en-US" sz="1000" dirty="0">
                <a:latin typeface="+mn-lt"/>
                <a:ea typeface="+mj-lt"/>
                <a:cs typeface="+mj-lt"/>
              </a:rPr>
              <a:t> </a:t>
            </a:r>
            <a:r>
              <a:rPr lang="en-US" sz="1000" dirty="0" err="1">
                <a:latin typeface="+mn-lt"/>
                <a:ea typeface="+mj-lt"/>
                <a:cs typeface="+mj-lt"/>
              </a:rPr>
              <a:t>olarak</a:t>
            </a:r>
            <a:r>
              <a:rPr lang="en-US" sz="1000" dirty="0">
                <a:latin typeface="+mn-lt"/>
                <a:ea typeface="+mj-lt"/>
                <a:cs typeface="+mj-lt"/>
              </a:rPr>
              <a:t> </a:t>
            </a:r>
            <a:r>
              <a:rPr lang="en-US" sz="1000" dirty="0" err="1">
                <a:latin typeface="+mn-lt"/>
                <a:ea typeface="+mj-lt"/>
                <a:cs typeface="+mj-lt"/>
              </a:rPr>
              <a:t>satın</a:t>
            </a:r>
            <a:r>
              <a:rPr lang="en-US" sz="1000" dirty="0">
                <a:latin typeface="+mn-lt"/>
                <a:ea typeface="+mj-lt"/>
                <a:cs typeface="+mj-lt"/>
              </a:rPr>
              <a:t> </a:t>
            </a:r>
            <a:r>
              <a:rPr lang="en-US" sz="1000" dirty="0" err="1">
                <a:latin typeface="+mn-lt"/>
                <a:ea typeface="+mj-lt"/>
                <a:cs typeface="+mj-lt"/>
              </a:rPr>
              <a:t>almayı</a:t>
            </a:r>
            <a:r>
              <a:rPr lang="en-US" sz="1000" dirty="0">
                <a:latin typeface="+mn-lt"/>
                <a:ea typeface="+mj-lt"/>
                <a:cs typeface="+mj-lt"/>
              </a:rPr>
              <a:t> </a:t>
            </a:r>
            <a:r>
              <a:rPr lang="en-US" sz="1000" dirty="0" err="1">
                <a:latin typeface="+mn-lt"/>
                <a:ea typeface="+mj-lt"/>
                <a:cs typeface="+mj-lt"/>
              </a:rPr>
              <a:t>tercih</a:t>
            </a:r>
            <a:r>
              <a:rPr lang="en-US" sz="1000" dirty="0">
                <a:latin typeface="+mn-lt"/>
                <a:ea typeface="+mj-lt"/>
                <a:cs typeface="+mj-lt"/>
              </a:rPr>
              <a:t> </a:t>
            </a:r>
            <a:r>
              <a:rPr lang="en-US" sz="1000" dirty="0" err="1">
                <a:latin typeface="+mn-lt"/>
                <a:ea typeface="+mj-lt"/>
                <a:cs typeface="+mj-lt"/>
              </a:rPr>
              <a:t>ediyor</a:t>
            </a:r>
            <a:r>
              <a:rPr lang="en-US" sz="1000" dirty="0">
                <a:latin typeface="+mn-lt"/>
                <a:ea typeface="+mj-lt"/>
                <a:cs typeface="+mj-lt"/>
              </a:rPr>
              <a:t>. </a:t>
            </a:r>
            <a:r>
              <a:rPr lang="en-US" sz="1000" dirty="0" err="1">
                <a:latin typeface="+mn-lt"/>
                <a:ea typeface="+mj-lt"/>
                <a:cs typeface="+mj-lt"/>
              </a:rPr>
              <a:t>Sosyal</a:t>
            </a:r>
            <a:r>
              <a:rPr lang="en-US" sz="1000" dirty="0">
                <a:latin typeface="+mn-lt"/>
                <a:ea typeface="+mj-lt"/>
                <a:cs typeface="+mj-lt"/>
              </a:rPr>
              <a:t> </a:t>
            </a:r>
            <a:r>
              <a:rPr lang="en-US" sz="1000" dirty="0" err="1">
                <a:latin typeface="+mn-lt"/>
                <a:ea typeface="+mj-lt"/>
                <a:cs typeface="+mj-lt"/>
              </a:rPr>
              <a:t>medya</a:t>
            </a:r>
            <a:r>
              <a:rPr lang="en-US" sz="1000" dirty="0">
                <a:latin typeface="+mn-lt"/>
                <a:ea typeface="+mj-lt"/>
                <a:cs typeface="+mj-lt"/>
              </a:rPr>
              <a:t> </a:t>
            </a:r>
            <a:r>
              <a:rPr lang="en-US" sz="1000" dirty="0" err="1">
                <a:latin typeface="+mn-lt"/>
                <a:ea typeface="+mj-lt"/>
                <a:cs typeface="+mj-lt"/>
              </a:rPr>
              <a:t>ve</a:t>
            </a:r>
            <a:r>
              <a:rPr lang="en-US" sz="1000" dirty="0">
                <a:latin typeface="+mn-lt"/>
                <a:ea typeface="+mj-lt"/>
                <a:cs typeface="+mj-lt"/>
              </a:rPr>
              <a:t> </a:t>
            </a:r>
            <a:r>
              <a:rPr lang="en-US" sz="1000" dirty="0" err="1">
                <a:latin typeface="+mn-lt"/>
                <a:ea typeface="+mj-lt"/>
                <a:cs typeface="+mj-lt"/>
              </a:rPr>
              <a:t>etkileyici</a:t>
            </a:r>
            <a:r>
              <a:rPr lang="en-US" sz="1000" dirty="0">
                <a:latin typeface="+mn-lt"/>
                <a:ea typeface="+mj-lt"/>
                <a:cs typeface="+mj-lt"/>
              </a:rPr>
              <a:t> </a:t>
            </a:r>
            <a:r>
              <a:rPr lang="en-US" sz="1000" dirty="0" err="1">
                <a:latin typeface="+mn-lt"/>
                <a:ea typeface="+mj-lt"/>
                <a:cs typeface="+mj-lt"/>
              </a:rPr>
              <a:t>pazarlama</a:t>
            </a:r>
            <a:r>
              <a:rPr lang="en-US" sz="1000" dirty="0">
                <a:latin typeface="+mn-lt"/>
                <a:ea typeface="+mj-lt"/>
                <a:cs typeface="+mj-lt"/>
              </a:rPr>
              <a:t>, </a:t>
            </a:r>
            <a:r>
              <a:rPr lang="en-US" sz="1000" dirty="0" err="1">
                <a:latin typeface="+mn-lt"/>
                <a:ea typeface="+mj-lt"/>
                <a:cs typeface="+mj-lt"/>
              </a:rPr>
              <a:t>potansiyellerine</a:t>
            </a:r>
            <a:r>
              <a:rPr lang="en-US" sz="1000" dirty="0">
                <a:latin typeface="+mn-lt"/>
                <a:ea typeface="+mj-lt"/>
                <a:cs typeface="+mj-lt"/>
              </a:rPr>
              <a:t> </a:t>
            </a:r>
            <a:r>
              <a:rPr lang="en-US" sz="1000" dirty="0" err="1">
                <a:latin typeface="+mn-lt"/>
                <a:ea typeface="+mj-lt"/>
                <a:cs typeface="+mj-lt"/>
              </a:rPr>
              <a:t>rağmen</a:t>
            </a:r>
            <a:r>
              <a:rPr lang="en-US" sz="1000" dirty="0">
                <a:latin typeface="+mn-lt"/>
                <a:ea typeface="+mj-lt"/>
                <a:cs typeface="+mj-lt"/>
              </a:rPr>
              <a:t>, </a:t>
            </a:r>
            <a:r>
              <a:rPr lang="en-US" sz="1000" dirty="0" err="1">
                <a:latin typeface="+mn-lt"/>
                <a:ea typeface="+mj-lt"/>
                <a:cs typeface="+mj-lt"/>
              </a:rPr>
              <a:t>büyük</a:t>
            </a:r>
            <a:r>
              <a:rPr lang="en-US" sz="1000" dirty="0">
                <a:latin typeface="+mn-lt"/>
                <a:ea typeface="+mj-lt"/>
                <a:cs typeface="+mj-lt"/>
              </a:rPr>
              <a:t> </a:t>
            </a:r>
            <a:r>
              <a:rPr lang="en-US" sz="1000" dirty="0" err="1">
                <a:latin typeface="+mn-lt"/>
                <a:ea typeface="+mj-lt"/>
                <a:cs typeface="+mj-lt"/>
              </a:rPr>
              <a:t>ölçüde</a:t>
            </a:r>
            <a:r>
              <a:rPr lang="en-US" sz="1000" dirty="0">
                <a:latin typeface="+mn-lt"/>
                <a:ea typeface="+mj-lt"/>
                <a:cs typeface="+mj-lt"/>
              </a:rPr>
              <a:t> </a:t>
            </a:r>
            <a:r>
              <a:rPr lang="en-US" sz="1000" dirty="0" err="1">
                <a:latin typeface="+mn-lt"/>
                <a:ea typeface="+mj-lt"/>
                <a:cs typeface="+mj-lt"/>
              </a:rPr>
              <a:t>uyumluluk</a:t>
            </a:r>
            <a:r>
              <a:rPr lang="en-US" sz="1000" dirty="0">
                <a:latin typeface="+mn-lt"/>
                <a:ea typeface="+mj-lt"/>
                <a:cs typeface="+mj-lt"/>
              </a:rPr>
              <a:t> </a:t>
            </a:r>
            <a:r>
              <a:rPr lang="en-US" sz="1000" dirty="0" err="1">
                <a:latin typeface="+mn-lt"/>
                <a:ea typeface="+mj-lt"/>
                <a:cs typeface="+mj-lt"/>
              </a:rPr>
              <a:t>endişeleri</a:t>
            </a:r>
            <a:r>
              <a:rPr lang="en-US" sz="1000" dirty="0">
                <a:latin typeface="+mn-lt"/>
                <a:ea typeface="+mj-lt"/>
                <a:cs typeface="+mj-lt"/>
              </a:rPr>
              <a:t> </a:t>
            </a:r>
            <a:r>
              <a:rPr lang="en-US" sz="1000" dirty="0" err="1">
                <a:latin typeface="+mn-lt"/>
                <a:ea typeface="+mj-lt"/>
                <a:cs typeface="+mj-lt"/>
              </a:rPr>
              <a:t>nedeniyle</a:t>
            </a:r>
            <a:r>
              <a:rPr lang="en-US" sz="1000" dirty="0">
                <a:latin typeface="+mn-lt"/>
                <a:ea typeface="+mj-lt"/>
                <a:cs typeface="+mj-lt"/>
              </a:rPr>
              <a:t> </a:t>
            </a:r>
            <a:r>
              <a:rPr lang="tr-TR" sz="1000" dirty="0">
                <a:latin typeface="+mn-lt"/>
                <a:ea typeface="+mj-lt"/>
                <a:cs typeface="+mj-lt"/>
              </a:rPr>
              <a:t>değerlendirilemiyor</a:t>
            </a:r>
            <a:r>
              <a:rPr lang="en-US" sz="1000" dirty="0">
                <a:latin typeface="+mn-lt"/>
                <a:ea typeface="+mj-lt"/>
                <a:cs typeface="+mj-lt"/>
              </a:rPr>
              <a:t>. </a:t>
            </a:r>
            <a:r>
              <a:rPr lang="en-US" sz="1000" dirty="0" err="1">
                <a:latin typeface="+mn-lt"/>
                <a:ea typeface="+mj-lt"/>
                <a:cs typeface="+mj-lt"/>
              </a:rPr>
              <a:t>Daha</a:t>
            </a:r>
            <a:r>
              <a:rPr lang="en-US" sz="1000" dirty="0">
                <a:latin typeface="+mn-lt"/>
                <a:ea typeface="+mj-lt"/>
                <a:cs typeface="+mj-lt"/>
              </a:rPr>
              <a:t> </a:t>
            </a:r>
            <a:r>
              <a:rPr lang="en-US" sz="1000" dirty="0" err="1">
                <a:latin typeface="+mn-lt"/>
                <a:ea typeface="+mj-lt"/>
                <a:cs typeface="+mj-lt"/>
              </a:rPr>
              <a:t>büyük</a:t>
            </a:r>
            <a:r>
              <a:rPr lang="en-US" sz="1000" dirty="0">
                <a:latin typeface="+mn-lt"/>
                <a:ea typeface="+mj-lt"/>
                <a:cs typeface="+mj-lt"/>
              </a:rPr>
              <a:t> </a:t>
            </a:r>
            <a:r>
              <a:rPr lang="en-US" sz="1000" dirty="0" err="1">
                <a:latin typeface="+mn-lt"/>
                <a:ea typeface="+mj-lt"/>
                <a:cs typeface="+mj-lt"/>
              </a:rPr>
              <a:t>hedefleme</a:t>
            </a:r>
            <a:r>
              <a:rPr lang="en-US" sz="1000" dirty="0">
                <a:latin typeface="+mn-lt"/>
                <a:ea typeface="+mj-lt"/>
                <a:cs typeface="+mj-lt"/>
              </a:rPr>
              <a:t> </a:t>
            </a:r>
            <a:r>
              <a:rPr lang="en-US" sz="1000" dirty="0" err="1">
                <a:latin typeface="+mn-lt"/>
                <a:ea typeface="+mj-lt"/>
                <a:cs typeface="+mj-lt"/>
              </a:rPr>
              <a:t>potansiyeli</a:t>
            </a:r>
            <a:r>
              <a:rPr lang="en-US" sz="1000" dirty="0">
                <a:latin typeface="+mn-lt"/>
                <a:ea typeface="+mj-lt"/>
                <a:cs typeface="+mj-lt"/>
              </a:rPr>
              <a:t> </a:t>
            </a:r>
            <a:r>
              <a:rPr lang="en-US" sz="1000" dirty="0" err="1">
                <a:latin typeface="+mn-lt"/>
                <a:ea typeface="+mj-lt"/>
                <a:cs typeface="+mj-lt"/>
              </a:rPr>
              <a:t>sunan</a:t>
            </a:r>
            <a:r>
              <a:rPr lang="en-US" sz="1000" dirty="0">
                <a:latin typeface="+mn-lt"/>
                <a:ea typeface="+mj-lt"/>
                <a:cs typeface="+mj-lt"/>
              </a:rPr>
              <a:t> </a:t>
            </a:r>
            <a:r>
              <a:rPr lang="en-US" sz="1000" dirty="0" err="1">
                <a:latin typeface="+mn-lt"/>
                <a:ea typeface="+mj-lt"/>
                <a:cs typeface="+mj-lt"/>
              </a:rPr>
              <a:t>adreslenebilir</a:t>
            </a:r>
            <a:r>
              <a:rPr lang="en-US" sz="1000" dirty="0">
                <a:latin typeface="+mn-lt"/>
                <a:ea typeface="+mj-lt"/>
                <a:cs typeface="+mj-lt"/>
              </a:rPr>
              <a:t> </a:t>
            </a:r>
            <a:r>
              <a:rPr lang="en-US" sz="1000" dirty="0" err="1">
                <a:latin typeface="+mn-lt"/>
                <a:ea typeface="+mj-lt"/>
                <a:cs typeface="+mj-lt"/>
              </a:rPr>
              <a:t>formatlar</a:t>
            </a:r>
            <a:r>
              <a:rPr lang="en-US" sz="1000" dirty="0">
                <a:latin typeface="+mn-lt"/>
                <a:ea typeface="+mj-lt"/>
                <a:cs typeface="+mj-lt"/>
              </a:rPr>
              <a:t> </a:t>
            </a:r>
            <a:r>
              <a:rPr lang="en-US" sz="1000" dirty="0" err="1">
                <a:latin typeface="+mn-lt"/>
                <a:ea typeface="+mj-lt"/>
                <a:cs typeface="+mj-lt"/>
              </a:rPr>
              <a:t>uyumluluk</a:t>
            </a:r>
            <a:r>
              <a:rPr lang="en-US" sz="1000" dirty="0">
                <a:latin typeface="+mn-lt"/>
                <a:ea typeface="+mj-lt"/>
                <a:cs typeface="+mj-lt"/>
              </a:rPr>
              <a:t> </a:t>
            </a:r>
            <a:r>
              <a:rPr lang="en-US" sz="1000" dirty="0" err="1">
                <a:latin typeface="+mn-lt"/>
                <a:ea typeface="+mj-lt"/>
                <a:cs typeface="+mj-lt"/>
              </a:rPr>
              <a:t>risklerini</a:t>
            </a:r>
            <a:r>
              <a:rPr lang="en-US" sz="1000" dirty="0">
                <a:latin typeface="+mn-lt"/>
                <a:ea typeface="+mj-lt"/>
                <a:cs typeface="+mj-lt"/>
              </a:rPr>
              <a:t> de </a:t>
            </a:r>
            <a:r>
              <a:rPr lang="en-US" sz="1000" dirty="0" err="1">
                <a:latin typeface="+mn-lt"/>
                <a:ea typeface="+mj-lt"/>
                <a:cs typeface="+mj-lt"/>
              </a:rPr>
              <a:t>artırı</a:t>
            </a:r>
            <a:r>
              <a:rPr lang="tr-TR" sz="1000" dirty="0">
                <a:latin typeface="+mn-lt"/>
                <a:ea typeface="+mj-lt"/>
                <a:cs typeface="+mj-lt"/>
              </a:rPr>
              <a:t>yor</a:t>
            </a:r>
            <a:r>
              <a:rPr lang="en-US" sz="1000" dirty="0">
                <a:latin typeface="+mn-lt"/>
                <a:ea typeface="+mj-lt"/>
                <a:cs typeface="+mj-lt"/>
              </a:rPr>
              <a:t>. </a:t>
            </a:r>
          </a:p>
          <a:p>
            <a:pPr marL="0">
              <a:lnSpc>
                <a:spcPct val="110000"/>
              </a:lnSpc>
              <a:defRPr/>
            </a:pPr>
            <a:r>
              <a:rPr lang="en-US" sz="1000" dirty="0" err="1">
                <a:latin typeface="+mn-lt"/>
                <a:ea typeface="+mj-lt"/>
                <a:cs typeface="+mj-lt"/>
              </a:rPr>
              <a:t>Sektör</a:t>
            </a:r>
            <a:r>
              <a:rPr lang="en-US" sz="1000" dirty="0">
                <a:latin typeface="+mn-lt"/>
                <a:ea typeface="+mj-lt"/>
                <a:cs typeface="+mj-lt"/>
              </a:rPr>
              <a:t>, "</a:t>
            </a:r>
            <a:r>
              <a:rPr lang="en-US" sz="1000" dirty="0" err="1">
                <a:latin typeface="+mn-lt"/>
                <a:ea typeface="+mj-lt"/>
                <a:cs typeface="+mj-lt"/>
              </a:rPr>
              <a:t>veri</a:t>
            </a:r>
            <a:r>
              <a:rPr lang="en-US" sz="1000" dirty="0">
                <a:latin typeface="+mn-lt"/>
                <a:ea typeface="+mj-lt"/>
                <a:cs typeface="+mj-lt"/>
              </a:rPr>
              <a:t> </a:t>
            </a:r>
            <a:r>
              <a:rPr lang="en-US" sz="1000" dirty="0" err="1">
                <a:latin typeface="+mn-lt"/>
                <a:ea typeface="+mj-lt"/>
                <a:cs typeface="+mj-lt"/>
              </a:rPr>
              <a:t>zengini</a:t>
            </a:r>
            <a:r>
              <a:rPr lang="en-US" sz="1000" dirty="0">
                <a:latin typeface="+mn-lt"/>
                <a:ea typeface="+mj-lt"/>
                <a:cs typeface="+mj-lt"/>
              </a:rPr>
              <a:t>, </a:t>
            </a:r>
            <a:r>
              <a:rPr lang="en-US" sz="1000" dirty="0" err="1">
                <a:latin typeface="+mn-lt"/>
                <a:ea typeface="+mj-lt"/>
                <a:cs typeface="+mj-lt"/>
              </a:rPr>
              <a:t>zeka</a:t>
            </a:r>
            <a:r>
              <a:rPr lang="en-US" sz="1000" dirty="0">
                <a:latin typeface="+mn-lt"/>
                <a:ea typeface="+mj-lt"/>
                <a:cs typeface="+mj-lt"/>
              </a:rPr>
              <a:t> </a:t>
            </a:r>
            <a:r>
              <a:rPr lang="en-US" sz="1000" dirty="0" err="1">
                <a:latin typeface="+mn-lt"/>
                <a:ea typeface="+mj-lt"/>
                <a:cs typeface="+mj-lt"/>
              </a:rPr>
              <a:t>fakiri</a:t>
            </a:r>
            <a:r>
              <a:rPr lang="en-US" sz="1000" dirty="0">
                <a:latin typeface="+mn-lt"/>
                <a:ea typeface="+mj-lt"/>
                <a:cs typeface="+mj-lt"/>
              </a:rPr>
              <a:t>" </a:t>
            </a:r>
            <a:r>
              <a:rPr lang="en-US" sz="1000" dirty="0" err="1">
                <a:latin typeface="+mn-lt"/>
                <a:ea typeface="+mj-lt"/>
                <a:cs typeface="+mj-lt"/>
              </a:rPr>
              <a:t>olma</a:t>
            </a:r>
            <a:r>
              <a:rPr lang="en-US" sz="1000" dirty="0">
                <a:latin typeface="+mn-lt"/>
                <a:ea typeface="+mj-lt"/>
                <a:cs typeface="+mj-lt"/>
              </a:rPr>
              <a:t> </a:t>
            </a:r>
            <a:r>
              <a:rPr lang="en-US" sz="1000" dirty="0" err="1">
                <a:latin typeface="+mn-lt"/>
                <a:ea typeface="+mj-lt"/>
                <a:cs typeface="+mj-lt"/>
              </a:rPr>
              <a:t>ve</a:t>
            </a:r>
            <a:r>
              <a:rPr lang="en-US" sz="1000" dirty="0">
                <a:latin typeface="+mn-lt"/>
                <a:ea typeface="+mj-lt"/>
                <a:cs typeface="+mj-lt"/>
              </a:rPr>
              <a:t> </a:t>
            </a:r>
            <a:r>
              <a:rPr lang="en-US" sz="1000" dirty="0" err="1">
                <a:latin typeface="+mn-lt"/>
                <a:ea typeface="+mj-lt"/>
                <a:cs typeface="+mj-lt"/>
              </a:rPr>
              <a:t>büyük</a:t>
            </a:r>
            <a:r>
              <a:rPr lang="en-US" sz="1000" dirty="0">
                <a:latin typeface="+mn-lt"/>
                <a:ea typeface="+mj-lt"/>
                <a:cs typeface="+mj-lt"/>
              </a:rPr>
              <a:t> </a:t>
            </a:r>
            <a:r>
              <a:rPr lang="en-US" sz="1000" dirty="0" err="1">
                <a:latin typeface="+mn-lt"/>
                <a:ea typeface="+mj-lt"/>
                <a:cs typeface="+mj-lt"/>
              </a:rPr>
              <a:t>miktarlarda</a:t>
            </a:r>
            <a:r>
              <a:rPr lang="en-US" sz="1000" dirty="0">
                <a:latin typeface="+mn-lt"/>
                <a:ea typeface="+mj-lt"/>
                <a:cs typeface="+mj-lt"/>
              </a:rPr>
              <a:t> </a:t>
            </a:r>
            <a:r>
              <a:rPr lang="en-US" sz="1000" dirty="0" err="1">
                <a:latin typeface="+mn-lt"/>
                <a:ea typeface="+mj-lt"/>
                <a:cs typeface="+mj-lt"/>
              </a:rPr>
              <a:t>veriyi</a:t>
            </a:r>
            <a:r>
              <a:rPr lang="en-US" sz="1000" dirty="0">
                <a:latin typeface="+mn-lt"/>
                <a:ea typeface="+mj-lt"/>
                <a:cs typeface="+mj-lt"/>
              </a:rPr>
              <a:t> </a:t>
            </a:r>
            <a:r>
              <a:rPr lang="en-US" sz="1000" dirty="0" err="1">
                <a:latin typeface="+mn-lt"/>
                <a:ea typeface="+mj-lt"/>
                <a:cs typeface="+mj-lt"/>
              </a:rPr>
              <a:t>eyleme</a:t>
            </a:r>
            <a:r>
              <a:rPr lang="en-US" sz="1000" dirty="0">
                <a:latin typeface="+mn-lt"/>
                <a:ea typeface="+mj-lt"/>
                <a:cs typeface="+mj-lt"/>
              </a:rPr>
              <a:t> </a:t>
            </a:r>
            <a:r>
              <a:rPr lang="en-US" sz="1000" dirty="0" err="1">
                <a:latin typeface="+mn-lt"/>
                <a:ea typeface="+mj-lt"/>
                <a:cs typeface="+mj-lt"/>
              </a:rPr>
              <a:t>dönüştürülebilir</a:t>
            </a:r>
            <a:r>
              <a:rPr lang="en-US" sz="1000" dirty="0">
                <a:latin typeface="+mn-lt"/>
                <a:ea typeface="+mj-lt"/>
                <a:cs typeface="+mj-lt"/>
              </a:rPr>
              <a:t> </a:t>
            </a:r>
            <a:r>
              <a:rPr lang="en-US" sz="1000" dirty="0" err="1">
                <a:latin typeface="+mn-lt"/>
                <a:ea typeface="+mj-lt"/>
                <a:cs typeface="+mj-lt"/>
              </a:rPr>
              <a:t>ve</a:t>
            </a:r>
            <a:r>
              <a:rPr lang="en-US" sz="1000" dirty="0">
                <a:latin typeface="+mn-lt"/>
                <a:ea typeface="+mj-lt"/>
                <a:cs typeface="+mj-lt"/>
              </a:rPr>
              <a:t> </a:t>
            </a:r>
            <a:r>
              <a:rPr lang="en-US" sz="1000" dirty="0" err="1">
                <a:latin typeface="+mn-lt"/>
                <a:ea typeface="+mj-lt"/>
                <a:cs typeface="+mj-lt"/>
              </a:rPr>
              <a:t>içgörülere</a:t>
            </a:r>
            <a:r>
              <a:rPr lang="en-US" sz="1000" dirty="0">
                <a:latin typeface="+mn-lt"/>
                <a:ea typeface="+mj-lt"/>
                <a:cs typeface="+mj-lt"/>
              </a:rPr>
              <a:t> </a:t>
            </a:r>
            <a:r>
              <a:rPr lang="en-US" sz="1000" dirty="0" err="1">
                <a:latin typeface="+mn-lt"/>
                <a:ea typeface="+mj-lt"/>
                <a:cs typeface="+mj-lt"/>
              </a:rPr>
              <a:t>dönüştürme</a:t>
            </a:r>
            <a:r>
              <a:rPr lang="en-US" sz="1000" dirty="0">
                <a:latin typeface="+mn-lt"/>
                <a:ea typeface="+mj-lt"/>
                <a:cs typeface="+mj-lt"/>
              </a:rPr>
              <a:t> </a:t>
            </a:r>
            <a:r>
              <a:rPr lang="en-US" sz="1000" dirty="0" err="1">
                <a:latin typeface="+mn-lt"/>
                <a:ea typeface="+mj-lt"/>
                <a:cs typeface="+mj-lt"/>
              </a:rPr>
              <a:t>çabası</a:t>
            </a:r>
            <a:r>
              <a:rPr lang="en-US" sz="1000" dirty="0">
                <a:latin typeface="+mn-lt"/>
                <a:ea typeface="+mj-lt"/>
                <a:cs typeface="+mj-lt"/>
              </a:rPr>
              <a:t> </a:t>
            </a:r>
            <a:r>
              <a:rPr lang="en-US" sz="1000" dirty="0" err="1">
                <a:latin typeface="+mn-lt"/>
                <a:ea typeface="+mj-lt"/>
                <a:cs typeface="+mj-lt"/>
              </a:rPr>
              <a:t>gibi</a:t>
            </a:r>
            <a:r>
              <a:rPr lang="en-US" sz="1000" dirty="0">
                <a:latin typeface="+mn-lt"/>
                <a:ea typeface="+mj-lt"/>
                <a:cs typeface="+mj-lt"/>
              </a:rPr>
              <a:t> </a:t>
            </a:r>
            <a:r>
              <a:rPr lang="en-US" sz="1000" dirty="0" err="1">
                <a:latin typeface="+mn-lt"/>
                <a:ea typeface="+mj-lt"/>
                <a:cs typeface="+mj-lt"/>
              </a:rPr>
              <a:t>bir</a:t>
            </a:r>
            <a:r>
              <a:rPr lang="en-US" sz="1000" dirty="0">
                <a:latin typeface="+mn-lt"/>
                <a:ea typeface="+mj-lt"/>
                <a:cs typeface="+mj-lt"/>
              </a:rPr>
              <a:t> </a:t>
            </a:r>
            <a:r>
              <a:rPr lang="en-US" sz="1000" dirty="0" err="1">
                <a:latin typeface="+mn-lt"/>
                <a:ea typeface="+mj-lt"/>
                <a:cs typeface="+mj-lt"/>
              </a:rPr>
              <a:t>paradoksla</a:t>
            </a:r>
            <a:r>
              <a:rPr lang="en-US" sz="1000" dirty="0">
                <a:latin typeface="+mn-lt"/>
                <a:ea typeface="+mj-lt"/>
                <a:cs typeface="+mj-lt"/>
              </a:rPr>
              <a:t> </a:t>
            </a:r>
            <a:r>
              <a:rPr lang="en-US" sz="1000" dirty="0" err="1">
                <a:latin typeface="+mn-lt"/>
                <a:ea typeface="+mj-lt"/>
                <a:cs typeface="+mj-lt"/>
              </a:rPr>
              <a:t>karşı</a:t>
            </a:r>
            <a:r>
              <a:rPr lang="en-US" sz="1000" dirty="0">
                <a:latin typeface="+mn-lt"/>
                <a:ea typeface="+mj-lt"/>
                <a:cs typeface="+mj-lt"/>
              </a:rPr>
              <a:t> </a:t>
            </a:r>
            <a:r>
              <a:rPr lang="en-US" sz="1000" dirty="0" err="1">
                <a:latin typeface="+mn-lt"/>
                <a:ea typeface="+mj-lt"/>
                <a:cs typeface="+mj-lt"/>
              </a:rPr>
              <a:t>karşıya</a:t>
            </a:r>
            <a:r>
              <a:rPr lang="en-US" sz="1000" dirty="0">
                <a:latin typeface="+mn-lt"/>
                <a:ea typeface="+mj-lt"/>
                <a:cs typeface="+mj-lt"/>
              </a:rPr>
              <a:t>. </a:t>
            </a:r>
            <a:r>
              <a:rPr lang="en-US" sz="1000" dirty="0" err="1">
                <a:latin typeface="+mn-lt"/>
                <a:ea typeface="+mj-lt"/>
                <a:cs typeface="+mj-lt"/>
              </a:rPr>
              <a:t>Ölçüm</a:t>
            </a:r>
            <a:r>
              <a:rPr lang="en-US" sz="1000" dirty="0">
                <a:latin typeface="+mn-lt"/>
                <a:ea typeface="+mj-lt"/>
                <a:cs typeface="+mj-lt"/>
              </a:rPr>
              <a:t> de, </a:t>
            </a:r>
            <a:r>
              <a:rPr lang="en-US" sz="1000" dirty="0" err="1">
                <a:latin typeface="+mn-lt"/>
                <a:ea typeface="+mj-lt"/>
                <a:cs typeface="+mj-lt"/>
              </a:rPr>
              <a:t>özellikle</a:t>
            </a:r>
            <a:r>
              <a:rPr lang="en-US" sz="1000" dirty="0">
                <a:latin typeface="+mn-lt"/>
                <a:ea typeface="+mj-lt"/>
                <a:cs typeface="+mj-lt"/>
              </a:rPr>
              <a:t> </a:t>
            </a:r>
            <a:r>
              <a:rPr lang="en-US" sz="1000" dirty="0" err="1">
                <a:latin typeface="+mn-lt"/>
                <a:ea typeface="+mj-lt"/>
                <a:cs typeface="+mj-lt"/>
              </a:rPr>
              <a:t>arama</a:t>
            </a:r>
            <a:r>
              <a:rPr lang="en-US" sz="1000" dirty="0">
                <a:latin typeface="+mn-lt"/>
                <a:ea typeface="+mj-lt"/>
                <a:cs typeface="+mj-lt"/>
              </a:rPr>
              <a:t> </a:t>
            </a:r>
            <a:r>
              <a:rPr lang="en-US" sz="1000" dirty="0" err="1">
                <a:latin typeface="+mn-lt"/>
                <a:ea typeface="+mj-lt"/>
                <a:cs typeface="+mj-lt"/>
              </a:rPr>
              <a:t>ile</a:t>
            </a:r>
            <a:r>
              <a:rPr lang="en-US" sz="1000" dirty="0">
                <a:latin typeface="+mn-lt"/>
                <a:ea typeface="+mj-lt"/>
                <a:cs typeface="+mj-lt"/>
              </a:rPr>
              <a:t> TV </a:t>
            </a:r>
            <a:r>
              <a:rPr lang="en-US" sz="1000" dirty="0" err="1">
                <a:latin typeface="+mn-lt"/>
                <a:ea typeface="+mj-lt"/>
                <a:cs typeface="+mj-lt"/>
              </a:rPr>
              <a:t>arasındaki</a:t>
            </a:r>
            <a:r>
              <a:rPr lang="en-US" sz="1000" dirty="0">
                <a:latin typeface="+mn-lt"/>
                <a:ea typeface="+mj-lt"/>
                <a:cs typeface="+mj-lt"/>
              </a:rPr>
              <a:t> </a:t>
            </a:r>
            <a:r>
              <a:rPr lang="en-US" sz="1000" dirty="0" err="1">
                <a:latin typeface="+mn-lt"/>
                <a:ea typeface="+mj-lt"/>
                <a:cs typeface="+mj-lt"/>
              </a:rPr>
              <a:t>boşluğun</a:t>
            </a:r>
            <a:r>
              <a:rPr lang="en-US" sz="1000" dirty="0">
                <a:latin typeface="+mn-lt"/>
                <a:ea typeface="+mj-lt"/>
                <a:cs typeface="+mj-lt"/>
              </a:rPr>
              <a:t> </a:t>
            </a:r>
            <a:r>
              <a:rPr lang="en-US" sz="1000" dirty="0" err="1">
                <a:latin typeface="+mn-lt"/>
                <a:ea typeface="+mj-lt"/>
                <a:cs typeface="+mj-lt"/>
              </a:rPr>
              <a:t>kapatılmasında</a:t>
            </a:r>
            <a:r>
              <a:rPr lang="en-US" sz="1000" dirty="0">
                <a:latin typeface="+mn-lt"/>
                <a:ea typeface="+mj-lt"/>
                <a:cs typeface="+mj-lt"/>
              </a:rPr>
              <a:t> </a:t>
            </a:r>
            <a:r>
              <a:rPr lang="en-US" sz="1000" dirty="0" err="1">
                <a:latin typeface="+mn-lt"/>
                <a:ea typeface="+mj-lt"/>
                <a:cs typeface="+mj-lt"/>
              </a:rPr>
              <a:t>önemli</a:t>
            </a:r>
            <a:r>
              <a:rPr lang="en-US" sz="1000" dirty="0">
                <a:latin typeface="+mn-lt"/>
                <a:ea typeface="+mj-lt"/>
                <a:cs typeface="+mj-lt"/>
              </a:rPr>
              <a:t> </a:t>
            </a:r>
            <a:r>
              <a:rPr lang="en-US" sz="1000" dirty="0" err="1">
                <a:latin typeface="+mn-lt"/>
                <a:ea typeface="+mj-lt"/>
                <a:cs typeface="+mj-lt"/>
              </a:rPr>
              <a:t>bir</a:t>
            </a:r>
            <a:r>
              <a:rPr lang="en-US" sz="1000" dirty="0">
                <a:latin typeface="+mn-lt"/>
                <a:ea typeface="+mj-lt"/>
                <a:cs typeface="+mj-lt"/>
              </a:rPr>
              <a:t> </a:t>
            </a:r>
            <a:r>
              <a:rPr lang="en-US" sz="1000" dirty="0" err="1">
                <a:latin typeface="+mn-lt"/>
                <a:ea typeface="+mj-lt"/>
                <a:cs typeface="+mj-lt"/>
              </a:rPr>
              <a:t>engel</a:t>
            </a:r>
            <a:r>
              <a:rPr lang="en-US" sz="1000" dirty="0">
                <a:latin typeface="+mn-lt"/>
                <a:ea typeface="+mj-lt"/>
                <a:cs typeface="+mj-lt"/>
              </a:rPr>
              <a:t> </a:t>
            </a:r>
            <a:r>
              <a:rPr lang="en-US" sz="1000" dirty="0" err="1">
                <a:latin typeface="+mn-lt"/>
                <a:ea typeface="+mj-lt"/>
                <a:cs typeface="+mj-lt"/>
              </a:rPr>
              <a:t>olmaya</a:t>
            </a:r>
            <a:r>
              <a:rPr lang="en-US" sz="1000" dirty="0">
                <a:latin typeface="+mn-lt"/>
                <a:ea typeface="+mj-lt"/>
                <a:cs typeface="+mj-lt"/>
              </a:rPr>
              <a:t> </a:t>
            </a:r>
            <a:r>
              <a:rPr lang="en-US" sz="1000" dirty="0" err="1">
                <a:latin typeface="+mn-lt"/>
                <a:ea typeface="+mj-lt"/>
                <a:cs typeface="+mj-lt"/>
              </a:rPr>
              <a:t>devam</a:t>
            </a:r>
            <a:r>
              <a:rPr lang="en-US" sz="1000" dirty="0">
                <a:latin typeface="+mn-lt"/>
                <a:ea typeface="+mj-lt"/>
                <a:cs typeface="+mj-lt"/>
              </a:rPr>
              <a:t> </a:t>
            </a:r>
            <a:r>
              <a:rPr lang="en-US" sz="1000" dirty="0" err="1">
                <a:latin typeface="+mn-lt"/>
                <a:ea typeface="+mj-lt"/>
                <a:cs typeface="+mj-lt"/>
              </a:rPr>
              <a:t>ediyor</a:t>
            </a:r>
            <a:r>
              <a:rPr lang="en-US" sz="1000" dirty="0">
                <a:latin typeface="+mn-lt"/>
                <a:ea typeface="+mj-lt"/>
                <a:cs typeface="+mj-lt"/>
              </a:rPr>
              <a:t>.</a:t>
            </a:r>
          </a:p>
          <a:p>
            <a:pPr marL="0">
              <a:lnSpc>
                <a:spcPct val="110000"/>
              </a:lnSpc>
              <a:defRPr/>
            </a:pPr>
            <a:r>
              <a:rPr lang="en-US" sz="1000" dirty="0" err="1">
                <a:latin typeface="+mn-lt"/>
                <a:ea typeface="+mj-lt"/>
                <a:cs typeface="+mj-lt"/>
              </a:rPr>
              <a:t>Yapay</a:t>
            </a:r>
            <a:r>
              <a:rPr lang="en-US" sz="1000" dirty="0">
                <a:latin typeface="+mn-lt"/>
                <a:ea typeface="+mj-lt"/>
                <a:cs typeface="+mj-lt"/>
              </a:rPr>
              <a:t> </a:t>
            </a:r>
            <a:r>
              <a:rPr lang="en-US" sz="1000" dirty="0" err="1">
                <a:latin typeface="+mn-lt"/>
                <a:ea typeface="+mj-lt"/>
                <a:cs typeface="+mj-lt"/>
              </a:rPr>
              <a:t>zeka</a:t>
            </a:r>
            <a:r>
              <a:rPr lang="en-US" sz="1000" dirty="0">
                <a:latin typeface="+mn-lt"/>
                <a:ea typeface="+mj-lt"/>
                <a:cs typeface="+mj-lt"/>
              </a:rPr>
              <a:t>, hem </a:t>
            </a:r>
            <a:r>
              <a:rPr lang="en-US" sz="1000" dirty="0" err="1">
                <a:latin typeface="+mn-lt"/>
                <a:ea typeface="+mj-lt"/>
                <a:cs typeface="+mj-lt"/>
              </a:rPr>
              <a:t>heyecan</a:t>
            </a:r>
            <a:r>
              <a:rPr lang="en-US" sz="1000" dirty="0">
                <a:latin typeface="+mn-lt"/>
                <a:ea typeface="+mj-lt"/>
                <a:cs typeface="+mj-lt"/>
              </a:rPr>
              <a:t> </a:t>
            </a:r>
            <a:r>
              <a:rPr lang="en-US" sz="1000" dirty="0" err="1">
                <a:latin typeface="+mn-lt"/>
                <a:ea typeface="+mj-lt"/>
                <a:cs typeface="+mj-lt"/>
              </a:rPr>
              <a:t>verici</a:t>
            </a:r>
            <a:r>
              <a:rPr lang="en-US" sz="1000" dirty="0">
                <a:latin typeface="+mn-lt"/>
                <a:ea typeface="+mj-lt"/>
                <a:cs typeface="+mj-lt"/>
              </a:rPr>
              <a:t> </a:t>
            </a:r>
            <a:r>
              <a:rPr lang="en-US" sz="1000" dirty="0" err="1">
                <a:latin typeface="+mn-lt"/>
                <a:ea typeface="+mj-lt"/>
                <a:cs typeface="+mj-lt"/>
              </a:rPr>
              <a:t>fırsatlar</a:t>
            </a:r>
            <a:r>
              <a:rPr lang="en-US" sz="1000" dirty="0">
                <a:latin typeface="+mn-lt"/>
                <a:ea typeface="+mj-lt"/>
                <a:cs typeface="+mj-lt"/>
              </a:rPr>
              <a:t> hem de </a:t>
            </a:r>
            <a:r>
              <a:rPr lang="en-US" sz="1000" dirty="0" err="1">
                <a:latin typeface="+mn-lt"/>
                <a:ea typeface="+mj-lt"/>
                <a:cs typeface="+mj-lt"/>
              </a:rPr>
              <a:t>potansiyel</a:t>
            </a:r>
            <a:r>
              <a:rPr lang="en-US" sz="1000" dirty="0">
                <a:latin typeface="+mn-lt"/>
                <a:ea typeface="+mj-lt"/>
                <a:cs typeface="+mj-lt"/>
              </a:rPr>
              <a:t> </a:t>
            </a:r>
            <a:r>
              <a:rPr lang="en-US" sz="1000" dirty="0" err="1">
                <a:latin typeface="+mn-lt"/>
                <a:ea typeface="+mj-lt"/>
                <a:cs typeface="+mj-lt"/>
              </a:rPr>
              <a:t>riskler</a:t>
            </a:r>
            <a:r>
              <a:rPr lang="en-US" sz="1000" dirty="0">
                <a:latin typeface="+mn-lt"/>
                <a:ea typeface="+mj-lt"/>
                <a:cs typeface="+mj-lt"/>
              </a:rPr>
              <a:t> </a:t>
            </a:r>
            <a:r>
              <a:rPr lang="en-US" sz="1000" dirty="0" err="1">
                <a:latin typeface="+mn-lt"/>
                <a:ea typeface="+mj-lt"/>
                <a:cs typeface="+mj-lt"/>
              </a:rPr>
              <a:t>sunarak</a:t>
            </a:r>
            <a:r>
              <a:rPr lang="en-US" sz="1000" dirty="0">
                <a:latin typeface="+mn-lt"/>
                <a:ea typeface="+mj-lt"/>
                <a:cs typeface="+mj-lt"/>
              </a:rPr>
              <a:t> </a:t>
            </a:r>
            <a:r>
              <a:rPr lang="en-US" sz="1000" dirty="0" err="1">
                <a:latin typeface="+mn-lt"/>
                <a:ea typeface="+mj-lt"/>
                <a:cs typeface="+mj-lt"/>
              </a:rPr>
              <a:t>temkinli</a:t>
            </a:r>
            <a:r>
              <a:rPr lang="en-US" sz="1000" dirty="0">
                <a:latin typeface="+mn-lt"/>
                <a:ea typeface="+mj-lt"/>
                <a:cs typeface="+mj-lt"/>
              </a:rPr>
              <a:t> ama </a:t>
            </a:r>
            <a:r>
              <a:rPr lang="en-US" sz="1000" dirty="0" err="1">
                <a:latin typeface="+mn-lt"/>
                <a:ea typeface="+mj-lt"/>
                <a:cs typeface="+mj-lt"/>
              </a:rPr>
              <a:t>iyimser</a:t>
            </a:r>
            <a:r>
              <a:rPr lang="en-US" sz="1000" dirty="0">
                <a:latin typeface="+mn-lt"/>
                <a:ea typeface="+mj-lt"/>
                <a:cs typeface="+mj-lt"/>
              </a:rPr>
              <a:t> </a:t>
            </a:r>
            <a:r>
              <a:rPr lang="en-US" sz="1000" dirty="0" err="1">
                <a:latin typeface="+mn-lt"/>
                <a:ea typeface="+mj-lt"/>
                <a:cs typeface="+mj-lt"/>
              </a:rPr>
              <a:t>bir</a:t>
            </a:r>
            <a:r>
              <a:rPr lang="en-US" sz="1000" dirty="0">
                <a:latin typeface="+mn-lt"/>
                <a:ea typeface="+mj-lt"/>
                <a:cs typeface="+mj-lt"/>
              </a:rPr>
              <a:t> </a:t>
            </a:r>
            <a:r>
              <a:rPr lang="en-US" sz="1000" dirty="0" err="1">
                <a:latin typeface="+mn-lt"/>
                <a:ea typeface="+mj-lt"/>
                <a:cs typeface="+mj-lt"/>
              </a:rPr>
              <a:t>yaklaşıma</a:t>
            </a:r>
            <a:r>
              <a:rPr lang="en-US" sz="1000" dirty="0">
                <a:latin typeface="+mn-lt"/>
                <a:ea typeface="+mj-lt"/>
                <a:cs typeface="+mj-lt"/>
              </a:rPr>
              <a:t> </a:t>
            </a:r>
            <a:r>
              <a:rPr lang="en-US" sz="1000" dirty="0" err="1">
                <a:latin typeface="+mn-lt"/>
                <a:ea typeface="+mj-lt"/>
                <a:cs typeface="+mj-lt"/>
              </a:rPr>
              <a:t>yol</a:t>
            </a:r>
            <a:r>
              <a:rPr lang="en-US" sz="1000" dirty="0">
                <a:latin typeface="+mn-lt"/>
                <a:ea typeface="+mj-lt"/>
                <a:cs typeface="+mj-lt"/>
              </a:rPr>
              <a:t> </a:t>
            </a:r>
            <a:r>
              <a:rPr lang="en-US" sz="1000" dirty="0" err="1">
                <a:latin typeface="+mn-lt"/>
                <a:ea typeface="+mj-lt"/>
                <a:cs typeface="+mj-lt"/>
              </a:rPr>
              <a:t>açıyor</a:t>
            </a:r>
            <a:r>
              <a:rPr lang="en-US" sz="1000" dirty="0">
                <a:latin typeface="+mn-lt"/>
                <a:ea typeface="+mj-lt"/>
                <a:cs typeface="+mj-lt"/>
              </a:rPr>
              <a:t>. </a:t>
            </a:r>
            <a:r>
              <a:rPr lang="en-US" sz="1000" dirty="0" err="1">
                <a:latin typeface="+mn-lt"/>
                <a:ea typeface="+mj-lt"/>
                <a:cs typeface="+mj-lt"/>
              </a:rPr>
              <a:t>Odak</a:t>
            </a:r>
            <a:r>
              <a:rPr lang="en-US" sz="1000" dirty="0">
                <a:latin typeface="+mn-lt"/>
                <a:ea typeface="+mj-lt"/>
                <a:cs typeface="+mj-lt"/>
              </a:rPr>
              <a:t> </a:t>
            </a:r>
            <a:r>
              <a:rPr lang="en-US" sz="1000" dirty="0" err="1">
                <a:latin typeface="+mn-lt"/>
                <a:ea typeface="+mj-lt"/>
                <a:cs typeface="+mj-lt"/>
              </a:rPr>
              <a:t>noktası</a:t>
            </a:r>
            <a:r>
              <a:rPr lang="en-US" sz="1000" dirty="0">
                <a:latin typeface="+mn-lt"/>
                <a:ea typeface="+mj-lt"/>
                <a:cs typeface="+mj-lt"/>
              </a:rPr>
              <a:t>, </a:t>
            </a:r>
            <a:r>
              <a:rPr lang="en-US" sz="1000" dirty="0" err="1">
                <a:latin typeface="+mn-lt"/>
                <a:ea typeface="+mj-lt"/>
                <a:cs typeface="+mj-lt"/>
              </a:rPr>
              <a:t>ortak</a:t>
            </a:r>
            <a:r>
              <a:rPr lang="en-US" sz="1000" dirty="0">
                <a:latin typeface="+mn-lt"/>
                <a:ea typeface="+mj-lt"/>
                <a:cs typeface="+mj-lt"/>
              </a:rPr>
              <a:t> </a:t>
            </a:r>
            <a:r>
              <a:rPr lang="en-US" sz="1000" dirty="0" err="1">
                <a:latin typeface="+mn-lt"/>
                <a:ea typeface="+mj-lt"/>
                <a:cs typeface="+mj-lt"/>
              </a:rPr>
              <a:t>markalı</a:t>
            </a:r>
            <a:r>
              <a:rPr lang="en-US" sz="1000" dirty="0">
                <a:latin typeface="+mn-lt"/>
                <a:ea typeface="+mj-lt"/>
                <a:cs typeface="+mj-lt"/>
              </a:rPr>
              <a:t> </a:t>
            </a:r>
            <a:r>
              <a:rPr lang="en-US" sz="1000" dirty="0" err="1">
                <a:latin typeface="+mn-lt"/>
                <a:ea typeface="+mj-lt"/>
                <a:cs typeface="+mj-lt"/>
              </a:rPr>
              <a:t>girişimler</a:t>
            </a:r>
            <a:r>
              <a:rPr lang="en-US" sz="1000" dirty="0">
                <a:latin typeface="+mn-lt"/>
                <a:ea typeface="+mj-lt"/>
                <a:cs typeface="+mj-lt"/>
              </a:rPr>
              <a:t> </a:t>
            </a:r>
            <a:r>
              <a:rPr lang="en-US" sz="1000" dirty="0" err="1">
                <a:latin typeface="+mn-lt"/>
                <a:ea typeface="+mj-lt"/>
                <a:cs typeface="+mj-lt"/>
              </a:rPr>
              <a:t>yoluyla</a:t>
            </a:r>
            <a:r>
              <a:rPr lang="en-US" sz="1000" dirty="0">
                <a:latin typeface="+mn-lt"/>
                <a:ea typeface="+mj-lt"/>
                <a:cs typeface="+mj-lt"/>
              </a:rPr>
              <a:t> </a:t>
            </a:r>
            <a:r>
              <a:rPr lang="en-US" sz="1000" dirty="0" err="1">
                <a:latin typeface="+mn-lt"/>
                <a:ea typeface="+mj-lt"/>
                <a:cs typeface="+mj-lt"/>
              </a:rPr>
              <a:t>ortakların</a:t>
            </a:r>
            <a:r>
              <a:rPr lang="en-US" sz="1000" dirty="0">
                <a:latin typeface="+mn-lt"/>
                <a:ea typeface="+mj-lt"/>
                <a:cs typeface="+mj-lt"/>
              </a:rPr>
              <a:t> </a:t>
            </a:r>
            <a:r>
              <a:rPr lang="en-US" sz="1000" dirty="0" err="1">
                <a:latin typeface="+mn-lt"/>
                <a:ea typeface="+mj-lt"/>
                <a:cs typeface="+mj-lt"/>
              </a:rPr>
              <a:t>marka</a:t>
            </a:r>
            <a:r>
              <a:rPr lang="en-US" sz="1000" dirty="0">
                <a:latin typeface="+mn-lt"/>
                <a:ea typeface="+mj-lt"/>
                <a:cs typeface="+mj-lt"/>
              </a:rPr>
              <a:t> </a:t>
            </a:r>
            <a:r>
              <a:rPr lang="en-US" sz="1000" dirty="0" err="1">
                <a:latin typeface="+mn-lt"/>
                <a:ea typeface="+mj-lt"/>
                <a:cs typeface="+mj-lt"/>
              </a:rPr>
              <a:t>değerinden</a:t>
            </a:r>
            <a:r>
              <a:rPr lang="en-US" sz="1000" dirty="0">
                <a:latin typeface="+mn-lt"/>
                <a:ea typeface="+mj-lt"/>
                <a:cs typeface="+mj-lt"/>
              </a:rPr>
              <a:t> </a:t>
            </a:r>
            <a:r>
              <a:rPr lang="en-US" sz="1000" dirty="0" err="1">
                <a:latin typeface="+mn-lt"/>
                <a:ea typeface="+mj-lt"/>
                <a:cs typeface="+mj-lt"/>
              </a:rPr>
              <a:t>yararlanarak</a:t>
            </a:r>
            <a:r>
              <a:rPr lang="en-US" sz="1000" dirty="0">
                <a:latin typeface="+mn-lt"/>
                <a:ea typeface="+mj-lt"/>
                <a:cs typeface="+mj-lt"/>
              </a:rPr>
              <a:t> </a:t>
            </a:r>
            <a:r>
              <a:rPr lang="en-US" sz="1000" dirty="0" err="1">
                <a:latin typeface="+mn-lt"/>
                <a:ea typeface="+mj-lt"/>
                <a:cs typeface="+mj-lt"/>
              </a:rPr>
              <a:t>saf</a:t>
            </a:r>
            <a:r>
              <a:rPr lang="en-US" sz="1000" dirty="0">
                <a:latin typeface="+mn-lt"/>
                <a:ea typeface="+mj-lt"/>
                <a:cs typeface="+mj-lt"/>
              </a:rPr>
              <a:t> </a:t>
            </a:r>
            <a:r>
              <a:rPr lang="en-US" sz="1000" dirty="0" err="1">
                <a:latin typeface="+mn-lt"/>
                <a:ea typeface="+mj-lt"/>
                <a:cs typeface="+mj-lt"/>
              </a:rPr>
              <a:t>satın</a:t>
            </a:r>
            <a:r>
              <a:rPr lang="en-US" sz="1000" dirty="0">
                <a:latin typeface="+mn-lt"/>
                <a:ea typeface="+mj-lt"/>
                <a:cs typeface="+mj-lt"/>
              </a:rPr>
              <a:t> </a:t>
            </a:r>
            <a:r>
              <a:rPr lang="en-US" sz="1000" dirty="0" err="1">
                <a:latin typeface="+mn-lt"/>
                <a:ea typeface="+mj-lt"/>
                <a:cs typeface="+mj-lt"/>
              </a:rPr>
              <a:t>almadan</a:t>
            </a:r>
            <a:r>
              <a:rPr lang="en-US" sz="1000" dirty="0">
                <a:latin typeface="+mn-lt"/>
                <a:ea typeface="+mj-lt"/>
                <a:cs typeface="+mj-lt"/>
              </a:rPr>
              <a:t> </a:t>
            </a:r>
            <a:r>
              <a:rPr lang="en-US" sz="1000" dirty="0" err="1">
                <a:latin typeface="+mn-lt"/>
                <a:ea typeface="+mj-lt"/>
                <a:cs typeface="+mj-lt"/>
              </a:rPr>
              <a:t>talep</a:t>
            </a:r>
            <a:r>
              <a:rPr lang="en-US" sz="1000" dirty="0">
                <a:latin typeface="+mn-lt"/>
                <a:ea typeface="+mj-lt"/>
                <a:cs typeface="+mj-lt"/>
              </a:rPr>
              <a:t> </a:t>
            </a:r>
            <a:r>
              <a:rPr lang="en-US" sz="1000" dirty="0" err="1">
                <a:latin typeface="+mn-lt"/>
                <a:ea typeface="+mj-lt"/>
                <a:cs typeface="+mj-lt"/>
              </a:rPr>
              <a:t>yaratmaya</a:t>
            </a:r>
            <a:r>
              <a:rPr lang="en-US" sz="1000" dirty="0">
                <a:latin typeface="+mn-lt"/>
                <a:ea typeface="+mj-lt"/>
                <a:cs typeface="+mj-lt"/>
              </a:rPr>
              <a:t> </a:t>
            </a:r>
            <a:r>
              <a:rPr lang="en-US" sz="1000" dirty="0" err="1">
                <a:latin typeface="+mn-lt"/>
                <a:ea typeface="+mj-lt"/>
                <a:cs typeface="+mj-lt"/>
              </a:rPr>
              <a:t>doğru</a:t>
            </a:r>
            <a:r>
              <a:rPr lang="en-US" sz="1000" dirty="0">
                <a:latin typeface="+mn-lt"/>
                <a:ea typeface="+mj-lt"/>
                <a:cs typeface="+mj-lt"/>
              </a:rPr>
              <a:t> </a:t>
            </a:r>
            <a:r>
              <a:rPr lang="en-US" sz="1000" dirty="0" err="1">
                <a:latin typeface="+mn-lt"/>
                <a:ea typeface="+mj-lt"/>
                <a:cs typeface="+mj-lt"/>
              </a:rPr>
              <a:t>geçiş</a:t>
            </a:r>
            <a:r>
              <a:rPr lang="en-US" sz="1000" dirty="0">
                <a:latin typeface="+mn-lt"/>
                <a:ea typeface="+mj-lt"/>
                <a:cs typeface="+mj-lt"/>
              </a:rPr>
              <a:t> </a:t>
            </a:r>
            <a:r>
              <a:rPr lang="en-US" sz="1000" dirty="0" err="1">
                <a:latin typeface="+mn-lt"/>
                <a:ea typeface="+mj-lt"/>
                <a:cs typeface="+mj-lt"/>
              </a:rPr>
              <a:t>yapmaktır</a:t>
            </a:r>
            <a:r>
              <a:rPr lang="en-US" sz="1000" dirty="0">
                <a:latin typeface="+mn-lt"/>
                <a:ea typeface="+mj-lt"/>
                <a:cs typeface="+mj-lt"/>
              </a:rPr>
              <a:t>. </a:t>
            </a:r>
            <a:r>
              <a:rPr lang="en-US" sz="1000" dirty="0" err="1">
                <a:latin typeface="+mn-lt"/>
                <a:ea typeface="+mj-lt"/>
                <a:cs typeface="+mj-lt"/>
              </a:rPr>
              <a:t>Ancak</a:t>
            </a:r>
            <a:r>
              <a:rPr lang="en-US" sz="1000" dirty="0">
                <a:latin typeface="+mn-lt"/>
                <a:ea typeface="+mj-lt"/>
                <a:cs typeface="+mj-lt"/>
              </a:rPr>
              <a:t> </a:t>
            </a:r>
            <a:r>
              <a:rPr lang="en-US" sz="1000" dirty="0" err="1">
                <a:latin typeface="+mn-lt"/>
                <a:ea typeface="+mj-lt"/>
                <a:cs typeface="+mj-lt"/>
              </a:rPr>
              <a:t>kısa</a:t>
            </a:r>
            <a:r>
              <a:rPr lang="en-US" sz="1000" dirty="0">
                <a:latin typeface="+mn-lt"/>
                <a:ea typeface="+mj-lt"/>
                <a:cs typeface="+mj-lt"/>
              </a:rPr>
              <a:t> </a:t>
            </a:r>
            <a:r>
              <a:rPr lang="en-US" sz="1000" dirty="0" err="1">
                <a:latin typeface="+mn-lt"/>
                <a:ea typeface="+mj-lt"/>
                <a:cs typeface="+mj-lt"/>
              </a:rPr>
              <a:t>vadeli</a:t>
            </a:r>
            <a:r>
              <a:rPr lang="en-US" sz="1000" dirty="0">
                <a:latin typeface="+mn-lt"/>
                <a:ea typeface="+mj-lt"/>
                <a:cs typeface="+mj-lt"/>
              </a:rPr>
              <a:t> </a:t>
            </a:r>
            <a:r>
              <a:rPr lang="en-US" sz="1000" dirty="0" err="1">
                <a:latin typeface="+mn-lt"/>
                <a:ea typeface="+mj-lt"/>
                <a:cs typeface="+mj-lt"/>
              </a:rPr>
              <a:t>ölçümlere</a:t>
            </a:r>
            <a:r>
              <a:rPr lang="en-US" sz="1000" dirty="0">
                <a:latin typeface="+mn-lt"/>
                <a:ea typeface="+mj-lt"/>
                <a:cs typeface="+mj-lt"/>
              </a:rPr>
              <a:t> </a:t>
            </a:r>
            <a:r>
              <a:rPr lang="en-US" sz="1000" dirty="0" err="1">
                <a:latin typeface="+mn-lt"/>
                <a:ea typeface="+mj-lt"/>
                <a:cs typeface="+mj-lt"/>
              </a:rPr>
              <a:t>aşırı</a:t>
            </a:r>
            <a:r>
              <a:rPr lang="en-US" sz="1000" dirty="0">
                <a:latin typeface="+mn-lt"/>
                <a:ea typeface="+mj-lt"/>
                <a:cs typeface="+mj-lt"/>
              </a:rPr>
              <a:t> </a:t>
            </a:r>
            <a:r>
              <a:rPr lang="en-US" sz="1000" dirty="0" err="1">
                <a:latin typeface="+mn-lt"/>
                <a:ea typeface="+mj-lt"/>
                <a:cs typeface="+mj-lt"/>
              </a:rPr>
              <a:t>endeksleme</a:t>
            </a:r>
            <a:r>
              <a:rPr lang="en-US" sz="1000" dirty="0">
                <a:latin typeface="+mn-lt"/>
                <a:ea typeface="+mj-lt"/>
                <a:cs typeface="+mj-lt"/>
              </a:rPr>
              <a:t> </a:t>
            </a:r>
            <a:r>
              <a:rPr lang="en-US" sz="1000" dirty="0" err="1">
                <a:latin typeface="+mn-lt"/>
                <a:ea typeface="+mj-lt"/>
                <a:cs typeface="+mj-lt"/>
              </a:rPr>
              <a:t>riskiyle</a:t>
            </a:r>
            <a:r>
              <a:rPr lang="en-US" sz="1000" dirty="0">
                <a:latin typeface="+mn-lt"/>
                <a:ea typeface="+mj-lt"/>
                <a:cs typeface="+mj-lt"/>
              </a:rPr>
              <a:t> </a:t>
            </a:r>
            <a:r>
              <a:rPr lang="en-US" sz="1000" dirty="0" err="1">
                <a:latin typeface="+mn-lt"/>
                <a:ea typeface="+mj-lt"/>
                <a:cs typeface="+mj-lt"/>
              </a:rPr>
              <a:t>karşı</a:t>
            </a:r>
            <a:r>
              <a:rPr lang="en-US" sz="1000" dirty="0">
                <a:latin typeface="+mn-lt"/>
                <a:ea typeface="+mj-lt"/>
                <a:cs typeface="+mj-lt"/>
              </a:rPr>
              <a:t> </a:t>
            </a:r>
            <a:r>
              <a:rPr lang="en-US" sz="1000" dirty="0" err="1">
                <a:latin typeface="+mn-lt"/>
                <a:ea typeface="+mj-lt"/>
                <a:cs typeface="+mj-lt"/>
              </a:rPr>
              <a:t>karşıya</a:t>
            </a:r>
            <a:r>
              <a:rPr lang="en-US" sz="1000" dirty="0">
                <a:latin typeface="+mn-lt"/>
                <a:ea typeface="+mj-lt"/>
                <a:cs typeface="+mj-lt"/>
              </a:rPr>
              <a:t> </a:t>
            </a:r>
            <a:r>
              <a:rPr lang="en-US" sz="1000" dirty="0" err="1">
                <a:latin typeface="+mn-lt"/>
                <a:ea typeface="+mj-lt"/>
                <a:cs typeface="+mj-lt"/>
              </a:rPr>
              <a:t>olan</a:t>
            </a:r>
            <a:r>
              <a:rPr lang="en-US" sz="1000" dirty="0">
                <a:latin typeface="+mn-lt"/>
                <a:ea typeface="+mj-lt"/>
                <a:cs typeface="+mj-lt"/>
              </a:rPr>
              <a:t> </a:t>
            </a:r>
            <a:r>
              <a:rPr lang="en-US" sz="1000" dirty="0" err="1">
                <a:latin typeface="+mn-lt"/>
                <a:ea typeface="+mj-lt"/>
                <a:cs typeface="+mj-lt"/>
              </a:rPr>
              <a:t>bu</a:t>
            </a:r>
            <a:r>
              <a:rPr lang="en-US" sz="1000" dirty="0">
                <a:latin typeface="+mn-lt"/>
                <a:ea typeface="+mj-lt"/>
                <a:cs typeface="+mj-lt"/>
              </a:rPr>
              <a:t> </a:t>
            </a:r>
            <a:r>
              <a:rPr lang="en-US" sz="1000" dirty="0" err="1">
                <a:latin typeface="+mn-lt"/>
                <a:ea typeface="+mj-lt"/>
                <a:cs typeface="+mj-lt"/>
              </a:rPr>
              <a:t>tür</a:t>
            </a:r>
            <a:r>
              <a:rPr lang="en-US" sz="1000" dirty="0">
                <a:latin typeface="+mn-lt"/>
                <a:ea typeface="+mj-lt"/>
                <a:cs typeface="+mj-lt"/>
              </a:rPr>
              <a:t> </a:t>
            </a:r>
            <a:r>
              <a:rPr lang="en-US" sz="1000" dirty="0" err="1">
                <a:latin typeface="+mn-lt"/>
                <a:ea typeface="+mj-lt"/>
                <a:cs typeface="+mj-lt"/>
              </a:rPr>
              <a:t>rakamlara</a:t>
            </a:r>
            <a:r>
              <a:rPr lang="en-US" sz="1000" dirty="0">
                <a:latin typeface="+mn-lt"/>
                <a:ea typeface="+mj-lt"/>
                <a:cs typeface="+mj-lt"/>
              </a:rPr>
              <a:t> </a:t>
            </a:r>
            <a:r>
              <a:rPr lang="en-US" sz="1000" dirty="0" err="1">
                <a:latin typeface="+mn-lt"/>
                <a:ea typeface="+mj-lt"/>
                <a:cs typeface="+mj-lt"/>
              </a:rPr>
              <a:t>dayalı</a:t>
            </a:r>
            <a:r>
              <a:rPr lang="en-US" sz="1000" dirty="0">
                <a:latin typeface="+mn-lt"/>
                <a:ea typeface="+mj-lt"/>
                <a:cs typeface="+mj-lt"/>
              </a:rPr>
              <a:t> </a:t>
            </a:r>
            <a:r>
              <a:rPr lang="en-US" sz="1000" dirty="0" err="1">
                <a:latin typeface="+mn-lt"/>
                <a:ea typeface="+mj-lt"/>
                <a:cs typeface="+mj-lt"/>
              </a:rPr>
              <a:t>bir</a:t>
            </a:r>
            <a:r>
              <a:rPr lang="en-US" sz="1000" dirty="0">
                <a:latin typeface="+mn-lt"/>
                <a:ea typeface="+mj-lt"/>
                <a:cs typeface="+mj-lt"/>
              </a:rPr>
              <a:t> </a:t>
            </a:r>
            <a:r>
              <a:rPr lang="en-US" sz="1000" dirty="0" err="1">
                <a:latin typeface="+mn-lt"/>
                <a:ea typeface="+mj-lt"/>
                <a:cs typeface="+mj-lt"/>
              </a:rPr>
              <a:t>sektörde</a:t>
            </a:r>
            <a:r>
              <a:rPr lang="en-US" sz="1000" dirty="0">
                <a:latin typeface="+mn-lt"/>
                <a:ea typeface="+mj-lt"/>
                <a:cs typeface="+mj-lt"/>
              </a:rPr>
              <a:t>, yeni </a:t>
            </a:r>
            <a:r>
              <a:rPr lang="en-US" sz="1000" dirty="0" err="1">
                <a:latin typeface="+mn-lt"/>
                <a:ea typeface="+mj-lt"/>
                <a:cs typeface="+mj-lt"/>
              </a:rPr>
              <a:t>ortaya</a:t>
            </a:r>
            <a:r>
              <a:rPr lang="en-US" sz="1000" dirty="0">
                <a:latin typeface="+mn-lt"/>
                <a:ea typeface="+mj-lt"/>
                <a:cs typeface="+mj-lt"/>
              </a:rPr>
              <a:t> </a:t>
            </a:r>
            <a:r>
              <a:rPr lang="en-US" sz="1000" dirty="0" err="1">
                <a:latin typeface="+mn-lt"/>
                <a:ea typeface="+mj-lt"/>
                <a:cs typeface="+mj-lt"/>
              </a:rPr>
              <a:t>çıkan</a:t>
            </a:r>
            <a:r>
              <a:rPr lang="en-US" sz="1000" dirty="0">
                <a:latin typeface="+mn-lt"/>
                <a:ea typeface="+mj-lt"/>
                <a:cs typeface="+mj-lt"/>
              </a:rPr>
              <a:t> </a:t>
            </a:r>
            <a:r>
              <a:rPr lang="en-US" sz="1000" dirty="0" err="1">
                <a:latin typeface="+mn-lt"/>
                <a:ea typeface="+mj-lt"/>
                <a:cs typeface="+mj-lt"/>
              </a:rPr>
              <a:t>kanallardan</a:t>
            </a:r>
            <a:r>
              <a:rPr lang="en-US" sz="1000" dirty="0">
                <a:latin typeface="+mn-lt"/>
                <a:ea typeface="+mj-lt"/>
                <a:cs typeface="+mj-lt"/>
              </a:rPr>
              <a:t> </a:t>
            </a:r>
            <a:r>
              <a:rPr lang="en-US" sz="1000" dirty="0" err="1">
                <a:latin typeface="+mn-lt"/>
                <a:ea typeface="+mj-lt"/>
                <a:cs typeface="+mj-lt"/>
              </a:rPr>
              <a:t>ve</a:t>
            </a:r>
            <a:r>
              <a:rPr lang="en-US" sz="1000" dirty="0">
                <a:latin typeface="+mn-lt"/>
                <a:ea typeface="+mj-lt"/>
                <a:cs typeface="+mj-lt"/>
              </a:rPr>
              <a:t> </a:t>
            </a:r>
            <a:r>
              <a:rPr lang="en-US" sz="1000" dirty="0" err="1">
                <a:latin typeface="+mn-lt"/>
                <a:ea typeface="+mj-lt"/>
                <a:cs typeface="+mj-lt"/>
              </a:rPr>
              <a:t>araçlardan</a:t>
            </a:r>
            <a:r>
              <a:rPr lang="en-US" sz="1000" dirty="0">
                <a:latin typeface="+mn-lt"/>
                <a:ea typeface="+mj-lt"/>
                <a:cs typeface="+mj-lt"/>
              </a:rPr>
              <a:t> </a:t>
            </a:r>
            <a:r>
              <a:rPr lang="en-US" sz="1000" dirty="0" err="1">
                <a:latin typeface="+mn-lt"/>
                <a:ea typeface="+mj-lt"/>
                <a:cs typeface="+mj-lt"/>
              </a:rPr>
              <a:t>yararlanmak</a:t>
            </a:r>
            <a:r>
              <a:rPr lang="en-US" sz="1000" dirty="0">
                <a:latin typeface="+mn-lt"/>
                <a:ea typeface="+mj-lt"/>
                <a:cs typeface="+mj-lt"/>
              </a:rPr>
              <a:t> </a:t>
            </a:r>
            <a:r>
              <a:rPr lang="en-US" sz="1000" dirty="0" err="1">
                <a:latin typeface="+mn-lt"/>
                <a:ea typeface="+mj-lt"/>
                <a:cs typeface="+mj-lt"/>
              </a:rPr>
              <a:t>muhtemelen</a:t>
            </a:r>
            <a:r>
              <a:rPr lang="en-US" sz="1000" dirty="0">
                <a:latin typeface="+mn-lt"/>
                <a:ea typeface="+mj-lt"/>
                <a:cs typeface="+mj-lt"/>
              </a:rPr>
              <a:t> </a:t>
            </a:r>
            <a:r>
              <a:rPr lang="en-US" sz="1000" dirty="0" err="1">
                <a:latin typeface="+mn-lt"/>
                <a:ea typeface="+mj-lt"/>
                <a:cs typeface="+mj-lt"/>
              </a:rPr>
              <a:t>sabır</a:t>
            </a:r>
            <a:r>
              <a:rPr lang="en-US" sz="1000" dirty="0">
                <a:latin typeface="+mn-lt"/>
                <a:ea typeface="+mj-lt"/>
                <a:cs typeface="+mj-lt"/>
              </a:rPr>
              <a:t> </a:t>
            </a:r>
            <a:r>
              <a:rPr lang="en-US" sz="1000" dirty="0" err="1">
                <a:latin typeface="+mn-lt"/>
                <a:ea typeface="+mj-lt"/>
                <a:cs typeface="+mj-lt"/>
              </a:rPr>
              <a:t>ve</a:t>
            </a:r>
            <a:r>
              <a:rPr lang="en-US" sz="1000" dirty="0">
                <a:latin typeface="+mn-lt"/>
                <a:ea typeface="+mj-lt"/>
                <a:cs typeface="+mj-lt"/>
              </a:rPr>
              <a:t> </a:t>
            </a:r>
            <a:r>
              <a:rPr lang="en-US" sz="1000" dirty="0" err="1">
                <a:latin typeface="+mn-lt"/>
                <a:ea typeface="+mj-lt"/>
                <a:cs typeface="+mj-lt"/>
              </a:rPr>
              <a:t>disiplin</a:t>
            </a:r>
            <a:r>
              <a:rPr lang="en-US" sz="1000" dirty="0">
                <a:latin typeface="+mn-lt"/>
                <a:ea typeface="+mj-lt"/>
                <a:cs typeface="+mj-lt"/>
              </a:rPr>
              <a:t> </a:t>
            </a:r>
            <a:r>
              <a:rPr lang="en-US" sz="1000" dirty="0" err="1">
                <a:latin typeface="+mn-lt"/>
                <a:ea typeface="+mj-lt"/>
                <a:cs typeface="+mj-lt"/>
              </a:rPr>
              <a:t>gerektirecektir</a:t>
            </a:r>
            <a:r>
              <a:rPr lang="en-US" sz="1000" dirty="0">
                <a:latin typeface="+mn-lt"/>
                <a:ea typeface="+mj-lt"/>
                <a:cs typeface="+mj-lt"/>
              </a:rPr>
              <a:t>. </a:t>
            </a:r>
          </a:p>
          <a:p>
            <a:pPr marL="0">
              <a:lnSpc>
                <a:spcPct val="110000"/>
              </a:lnSpc>
              <a:defRPr/>
            </a:pPr>
            <a:r>
              <a:rPr lang="en-US" sz="1000" dirty="0" err="1">
                <a:latin typeface="+mn-lt"/>
                <a:ea typeface="+mj-lt"/>
                <a:cs typeface="+mj-lt"/>
              </a:rPr>
              <a:t>Ekonomik</a:t>
            </a:r>
            <a:r>
              <a:rPr lang="en-US" sz="1000" dirty="0">
                <a:latin typeface="+mn-lt"/>
                <a:ea typeface="+mj-lt"/>
                <a:cs typeface="+mj-lt"/>
              </a:rPr>
              <a:t> </a:t>
            </a:r>
            <a:r>
              <a:rPr lang="en-US" sz="1000" dirty="0" err="1">
                <a:latin typeface="+mn-lt"/>
                <a:ea typeface="+mj-lt"/>
                <a:cs typeface="+mj-lt"/>
              </a:rPr>
              <a:t>belirsizlik</a:t>
            </a:r>
            <a:r>
              <a:rPr lang="en-US" sz="1000" dirty="0">
                <a:latin typeface="+mn-lt"/>
                <a:ea typeface="+mj-lt"/>
                <a:cs typeface="+mj-lt"/>
              </a:rPr>
              <a:t> </a:t>
            </a:r>
            <a:r>
              <a:rPr lang="en-US" sz="1000" dirty="0" err="1">
                <a:latin typeface="+mn-lt"/>
                <a:ea typeface="+mj-lt"/>
                <a:cs typeface="+mj-lt"/>
              </a:rPr>
              <a:t>ve</a:t>
            </a:r>
            <a:r>
              <a:rPr lang="en-US" sz="1000" dirty="0">
                <a:latin typeface="+mn-lt"/>
                <a:ea typeface="+mj-lt"/>
                <a:cs typeface="+mj-lt"/>
              </a:rPr>
              <a:t> </a:t>
            </a:r>
            <a:r>
              <a:rPr lang="en-US" sz="1000" dirty="0" err="1">
                <a:latin typeface="+mn-lt"/>
                <a:ea typeface="+mj-lt"/>
                <a:cs typeface="+mj-lt"/>
              </a:rPr>
              <a:t>geleneksel</a:t>
            </a:r>
            <a:r>
              <a:rPr lang="en-US" sz="1000" dirty="0">
                <a:latin typeface="+mn-lt"/>
                <a:ea typeface="+mj-lt"/>
                <a:cs typeface="+mj-lt"/>
              </a:rPr>
              <a:t> </a:t>
            </a:r>
            <a:r>
              <a:rPr lang="en-US" sz="1000" dirty="0" err="1">
                <a:latin typeface="+mn-lt"/>
                <a:ea typeface="+mj-lt"/>
                <a:cs typeface="+mj-lt"/>
              </a:rPr>
              <a:t>finansal</a:t>
            </a:r>
            <a:r>
              <a:rPr lang="en-US" sz="1000" dirty="0">
                <a:latin typeface="+mn-lt"/>
                <a:ea typeface="+mj-lt"/>
                <a:cs typeface="+mj-lt"/>
              </a:rPr>
              <a:t> </a:t>
            </a:r>
            <a:r>
              <a:rPr lang="en-US" sz="1000" dirty="0" err="1">
                <a:latin typeface="+mn-lt"/>
                <a:ea typeface="+mj-lt"/>
                <a:cs typeface="+mj-lt"/>
              </a:rPr>
              <a:t>kurumlara</a:t>
            </a:r>
            <a:r>
              <a:rPr lang="en-US" sz="1000" dirty="0">
                <a:latin typeface="+mn-lt"/>
                <a:ea typeface="+mj-lt"/>
                <a:cs typeface="+mj-lt"/>
              </a:rPr>
              <a:t> </a:t>
            </a:r>
            <a:r>
              <a:rPr lang="en-US" sz="1000" dirty="0" err="1">
                <a:latin typeface="+mn-lt"/>
                <a:ea typeface="+mj-lt"/>
                <a:cs typeface="+mj-lt"/>
              </a:rPr>
              <a:t>karşı</a:t>
            </a:r>
            <a:r>
              <a:rPr lang="en-US" sz="1000" dirty="0">
                <a:latin typeface="+mn-lt"/>
                <a:ea typeface="+mj-lt"/>
                <a:cs typeface="+mj-lt"/>
              </a:rPr>
              <a:t> </a:t>
            </a:r>
            <a:r>
              <a:rPr lang="en-US" sz="1000" dirty="0" err="1">
                <a:latin typeface="+mn-lt"/>
                <a:ea typeface="+mj-lt"/>
                <a:cs typeface="+mj-lt"/>
              </a:rPr>
              <a:t>artan</a:t>
            </a:r>
            <a:r>
              <a:rPr lang="en-US" sz="1000" dirty="0">
                <a:latin typeface="+mn-lt"/>
                <a:ea typeface="+mj-lt"/>
                <a:cs typeface="+mj-lt"/>
              </a:rPr>
              <a:t> </a:t>
            </a:r>
            <a:r>
              <a:rPr lang="en-US" sz="1000" dirty="0" err="1">
                <a:latin typeface="+mn-lt"/>
                <a:ea typeface="+mj-lt"/>
                <a:cs typeface="+mj-lt"/>
              </a:rPr>
              <a:t>güvensizlik</a:t>
            </a:r>
            <a:r>
              <a:rPr lang="en-US" sz="1000" dirty="0">
                <a:latin typeface="+mn-lt"/>
                <a:ea typeface="+mj-lt"/>
                <a:cs typeface="+mj-lt"/>
              </a:rPr>
              <a:t>, </a:t>
            </a:r>
            <a:r>
              <a:rPr lang="en-US" sz="1000" dirty="0" err="1">
                <a:latin typeface="+mn-lt"/>
                <a:ea typeface="+mj-lt"/>
                <a:cs typeface="+mj-lt"/>
              </a:rPr>
              <a:t>durumu</a:t>
            </a:r>
            <a:r>
              <a:rPr lang="en-US" sz="1000" dirty="0">
                <a:latin typeface="+mn-lt"/>
                <a:ea typeface="+mj-lt"/>
                <a:cs typeface="+mj-lt"/>
              </a:rPr>
              <a:t> </a:t>
            </a:r>
            <a:r>
              <a:rPr lang="en-US" sz="1000" dirty="0" err="1">
                <a:latin typeface="+mn-lt"/>
                <a:ea typeface="+mj-lt"/>
                <a:cs typeface="+mj-lt"/>
              </a:rPr>
              <a:t>daha</a:t>
            </a:r>
            <a:r>
              <a:rPr lang="en-US" sz="1000" dirty="0">
                <a:latin typeface="+mn-lt"/>
                <a:ea typeface="+mj-lt"/>
                <a:cs typeface="+mj-lt"/>
              </a:rPr>
              <a:t> da </a:t>
            </a:r>
            <a:r>
              <a:rPr lang="en-US" sz="1000" dirty="0" err="1">
                <a:latin typeface="+mn-lt"/>
                <a:ea typeface="+mj-lt"/>
                <a:cs typeface="+mj-lt"/>
              </a:rPr>
              <a:t>karmaşık</a:t>
            </a:r>
            <a:r>
              <a:rPr lang="en-US" sz="1000" dirty="0">
                <a:latin typeface="+mn-lt"/>
                <a:ea typeface="+mj-lt"/>
                <a:cs typeface="+mj-lt"/>
              </a:rPr>
              <a:t> hale </a:t>
            </a:r>
            <a:r>
              <a:rPr lang="en-US" sz="1000" dirty="0" err="1">
                <a:latin typeface="+mn-lt"/>
                <a:ea typeface="+mj-lt"/>
                <a:cs typeface="+mj-lt"/>
              </a:rPr>
              <a:t>getirerek</a:t>
            </a:r>
            <a:r>
              <a:rPr lang="en-US" sz="1000" dirty="0">
                <a:latin typeface="+mn-lt"/>
                <a:ea typeface="+mj-lt"/>
                <a:cs typeface="+mj-lt"/>
              </a:rPr>
              <a:t> </a:t>
            </a:r>
            <a:r>
              <a:rPr lang="en-US" sz="1000" dirty="0" err="1">
                <a:latin typeface="+mn-lt"/>
                <a:ea typeface="+mj-lt"/>
                <a:cs typeface="+mj-lt"/>
              </a:rPr>
              <a:t>ileri</a:t>
            </a:r>
            <a:r>
              <a:rPr lang="en-US" sz="1000" dirty="0">
                <a:latin typeface="+mn-lt"/>
                <a:ea typeface="+mj-lt"/>
                <a:cs typeface="+mj-lt"/>
              </a:rPr>
              <a:t> </a:t>
            </a:r>
            <a:r>
              <a:rPr lang="en-US" sz="1000" dirty="0" err="1">
                <a:latin typeface="+mn-lt"/>
                <a:ea typeface="+mj-lt"/>
                <a:cs typeface="+mj-lt"/>
              </a:rPr>
              <a:t>teknolojiye</a:t>
            </a:r>
            <a:r>
              <a:rPr lang="en-US" sz="1000" dirty="0">
                <a:latin typeface="+mn-lt"/>
                <a:ea typeface="+mj-lt"/>
                <a:cs typeface="+mj-lt"/>
              </a:rPr>
              <a:t> </a:t>
            </a:r>
            <a:r>
              <a:rPr lang="en-US" sz="1000" dirty="0" err="1">
                <a:latin typeface="+mn-lt"/>
                <a:ea typeface="+mj-lt"/>
                <a:cs typeface="+mj-lt"/>
              </a:rPr>
              <a:t>sahip</a:t>
            </a:r>
            <a:r>
              <a:rPr lang="en-US" sz="1000" dirty="0">
                <a:latin typeface="+mn-lt"/>
                <a:ea typeface="+mj-lt"/>
                <a:cs typeface="+mj-lt"/>
              </a:rPr>
              <a:t> </a:t>
            </a:r>
            <a:r>
              <a:rPr lang="en-US" sz="1000" dirty="0" err="1">
                <a:latin typeface="+mn-lt"/>
                <a:ea typeface="+mj-lt"/>
                <a:cs typeface="+mj-lt"/>
              </a:rPr>
              <a:t>finansal</a:t>
            </a:r>
            <a:r>
              <a:rPr lang="en-US" sz="1000" dirty="0">
                <a:latin typeface="+mn-lt"/>
                <a:ea typeface="+mj-lt"/>
                <a:cs typeface="+mj-lt"/>
              </a:rPr>
              <a:t> </a:t>
            </a:r>
            <a:r>
              <a:rPr lang="en-US" sz="1000" dirty="0" err="1">
                <a:latin typeface="+mn-lt"/>
                <a:ea typeface="+mj-lt"/>
                <a:cs typeface="+mj-lt"/>
              </a:rPr>
              <a:t>markalar</a:t>
            </a:r>
            <a:r>
              <a:rPr lang="en-US" sz="1000" dirty="0">
                <a:latin typeface="+mn-lt"/>
                <a:ea typeface="+mj-lt"/>
                <a:cs typeface="+mj-lt"/>
              </a:rPr>
              <a:t> </a:t>
            </a:r>
            <a:r>
              <a:rPr lang="en-US" sz="1000" dirty="0" err="1">
                <a:latin typeface="+mn-lt"/>
                <a:ea typeface="+mj-lt"/>
                <a:cs typeface="+mj-lt"/>
              </a:rPr>
              <a:t>için</a:t>
            </a:r>
            <a:r>
              <a:rPr lang="en-US" sz="1000" dirty="0">
                <a:latin typeface="+mn-lt"/>
                <a:ea typeface="+mj-lt"/>
                <a:cs typeface="+mj-lt"/>
              </a:rPr>
              <a:t> hem </a:t>
            </a:r>
            <a:r>
              <a:rPr lang="en-US" sz="1000" dirty="0" err="1">
                <a:latin typeface="+mn-lt"/>
                <a:ea typeface="+mj-lt"/>
                <a:cs typeface="+mj-lt"/>
              </a:rPr>
              <a:t>fırsatlar</a:t>
            </a:r>
            <a:r>
              <a:rPr lang="en-US" sz="1000" dirty="0">
                <a:latin typeface="+mn-lt"/>
                <a:ea typeface="+mj-lt"/>
                <a:cs typeface="+mj-lt"/>
              </a:rPr>
              <a:t> hem de </a:t>
            </a:r>
            <a:r>
              <a:rPr lang="en-US" sz="1000" dirty="0" err="1">
                <a:latin typeface="+mn-lt"/>
                <a:ea typeface="+mj-lt"/>
                <a:cs typeface="+mj-lt"/>
              </a:rPr>
              <a:t>zorluklar</a:t>
            </a:r>
            <a:r>
              <a:rPr lang="en-US" sz="1000" dirty="0">
                <a:latin typeface="+mn-lt"/>
                <a:ea typeface="+mj-lt"/>
                <a:cs typeface="+mj-lt"/>
              </a:rPr>
              <a:t> </a:t>
            </a:r>
            <a:r>
              <a:rPr lang="en-US" sz="1000" dirty="0" err="1">
                <a:latin typeface="+mn-lt"/>
                <a:ea typeface="+mj-lt"/>
                <a:cs typeface="+mj-lt"/>
              </a:rPr>
              <a:t>yaratıyor</a:t>
            </a:r>
            <a:r>
              <a:rPr lang="en-US" sz="1000" dirty="0">
                <a:latin typeface="+mn-lt"/>
                <a:ea typeface="+mj-lt"/>
                <a:cs typeface="+mj-lt"/>
              </a:rPr>
              <a:t>. </a:t>
            </a:r>
            <a:r>
              <a:rPr lang="en-US" sz="1000" dirty="0" err="1">
                <a:latin typeface="+mn-lt"/>
                <a:ea typeface="+mj-lt"/>
                <a:cs typeface="+mj-lt"/>
              </a:rPr>
              <a:t>Marka</a:t>
            </a:r>
            <a:r>
              <a:rPr lang="en-US" sz="1000" dirty="0">
                <a:latin typeface="+mn-lt"/>
                <a:ea typeface="+mj-lt"/>
                <a:cs typeface="+mj-lt"/>
              </a:rPr>
              <a:t> </a:t>
            </a:r>
            <a:r>
              <a:rPr lang="en-US" sz="1000" dirty="0" err="1">
                <a:latin typeface="+mn-lt"/>
                <a:ea typeface="+mj-lt"/>
                <a:cs typeface="+mj-lt"/>
              </a:rPr>
              <a:t>oluşturma</a:t>
            </a:r>
            <a:r>
              <a:rPr lang="en-US" sz="1000" dirty="0">
                <a:latin typeface="+mn-lt"/>
                <a:ea typeface="+mj-lt"/>
                <a:cs typeface="+mj-lt"/>
              </a:rPr>
              <a:t> </a:t>
            </a:r>
            <a:r>
              <a:rPr lang="en-US" sz="1000" dirty="0" err="1">
                <a:latin typeface="+mn-lt"/>
                <a:ea typeface="+mj-lt"/>
                <a:cs typeface="+mj-lt"/>
              </a:rPr>
              <a:t>ile</a:t>
            </a:r>
            <a:r>
              <a:rPr lang="en-US" sz="1000" dirty="0">
                <a:latin typeface="+mn-lt"/>
                <a:ea typeface="+mj-lt"/>
                <a:cs typeface="+mj-lt"/>
              </a:rPr>
              <a:t> </a:t>
            </a:r>
            <a:r>
              <a:rPr lang="en-US" sz="1000" dirty="0" err="1">
                <a:latin typeface="+mn-lt"/>
                <a:ea typeface="+mj-lt"/>
                <a:cs typeface="+mj-lt"/>
              </a:rPr>
              <a:t>performans</a:t>
            </a:r>
            <a:r>
              <a:rPr lang="en-US" sz="1000" dirty="0">
                <a:latin typeface="+mn-lt"/>
                <a:ea typeface="+mj-lt"/>
                <a:cs typeface="+mj-lt"/>
              </a:rPr>
              <a:t> </a:t>
            </a:r>
            <a:r>
              <a:rPr lang="en-US" sz="1000" dirty="0" err="1">
                <a:latin typeface="+mn-lt"/>
                <a:ea typeface="+mj-lt"/>
                <a:cs typeface="+mj-lt"/>
              </a:rPr>
              <a:t>pazarlamasını</a:t>
            </a:r>
            <a:r>
              <a:rPr lang="en-US" sz="1000" dirty="0">
                <a:latin typeface="+mn-lt"/>
                <a:ea typeface="+mj-lt"/>
                <a:cs typeface="+mj-lt"/>
              </a:rPr>
              <a:t> </a:t>
            </a:r>
            <a:r>
              <a:rPr lang="en-US" sz="1000" dirty="0" err="1">
                <a:latin typeface="+mn-lt"/>
                <a:ea typeface="+mj-lt"/>
                <a:cs typeface="+mj-lt"/>
              </a:rPr>
              <a:t>dengelemek</a:t>
            </a:r>
            <a:r>
              <a:rPr lang="en-US" sz="1000" dirty="0">
                <a:latin typeface="+mn-lt"/>
                <a:ea typeface="+mj-lt"/>
                <a:cs typeface="+mj-lt"/>
              </a:rPr>
              <a:t> </a:t>
            </a:r>
            <a:r>
              <a:rPr lang="en-US" sz="1000" dirty="0" err="1">
                <a:latin typeface="+mn-lt"/>
                <a:ea typeface="+mj-lt"/>
                <a:cs typeface="+mj-lt"/>
              </a:rPr>
              <a:t>ve</a:t>
            </a:r>
            <a:r>
              <a:rPr lang="en-US" sz="1000" dirty="0">
                <a:latin typeface="+mn-lt"/>
                <a:ea typeface="+mj-lt"/>
                <a:cs typeface="+mj-lt"/>
              </a:rPr>
              <a:t> </a:t>
            </a:r>
            <a:r>
              <a:rPr lang="en-US" sz="1000" dirty="0" err="1">
                <a:latin typeface="+mn-lt"/>
                <a:ea typeface="+mj-lt"/>
                <a:cs typeface="+mj-lt"/>
              </a:rPr>
              <a:t>uyumluluk</a:t>
            </a:r>
            <a:r>
              <a:rPr lang="en-US" sz="1000" dirty="0">
                <a:latin typeface="+mn-lt"/>
                <a:ea typeface="+mj-lt"/>
                <a:cs typeface="+mj-lt"/>
              </a:rPr>
              <a:t> </a:t>
            </a:r>
            <a:r>
              <a:rPr lang="en-US" sz="1000" dirty="0" err="1">
                <a:latin typeface="+mn-lt"/>
                <a:ea typeface="+mj-lt"/>
                <a:cs typeface="+mj-lt"/>
              </a:rPr>
              <a:t>gerekliliklerini</a:t>
            </a:r>
            <a:r>
              <a:rPr lang="en-US" sz="1000" dirty="0">
                <a:latin typeface="+mn-lt"/>
                <a:ea typeface="+mj-lt"/>
                <a:cs typeface="+mj-lt"/>
              </a:rPr>
              <a:t> </a:t>
            </a:r>
            <a:r>
              <a:rPr lang="en-US" sz="1000" dirty="0" err="1">
                <a:latin typeface="+mn-lt"/>
                <a:ea typeface="+mj-lt"/>
                <a:cs typeface="+mj-lt"/>
              </a:rPr>
              <a:t>yönlendirmek</a:t>
            </a:r>
            <a:r>
              <a:rPr lang="en-US" sz="1000" dirty="0">
                <a:latin typeface="+mn-lt"/>
                <a:ea typeface="+mj-lt"/>
                <a:cs typeface="+mj-lt"/>
              </a:rPr>
              <a:t> </a:t>
            </a:r>
            <a:r>
              <a:rPr lang="en-US" sz="1000" dirty="0" err="1">
                <a:latin typeface="+mn-lt"/>
                <a:ea typeface="+mj-lt"/>
                <a:cs typeface="+mj-lt"/>
              </a:rPr>
              <a:t>muhtemelen</a:t>
            </a:r>
            <a:r>
              <a:rPr lang="en-US" sz="1000" dirty="0">
                <a:latin typeface="+mn-lt"/>
                <a:ea typeface="+mj-lt"/>
                <a:cs typeface="+mj-lt"/>
              </a:rPr>
              <a:t> </a:t>
            </a:r>
            <a:r>
              <a:rPr lang="en-US" sz="1000" dirty="0" err="1">
                <a:latin typeface="+mn-lt"/>
                <a:ea typeface="+mj-lt"/>
                <a:cs typeface="+mj-lt"/>
              </a:rPr>
              <a:t>temel</a:t>
            </a:r>
            <a:r>
              <a:rPr lang="en-US" sz="1000" dirty="0">
                <a:latin typeface="+mn-lt"/>
                <a:ea typeface="+mj-lt"/>
                <a:cs typeface="+mj-lt"/>
              </a:rPr>
              <a:t> </a:t>
            </a:r>
            <a:r>
              <a:rPr lang="en-US" sz="1000" dirty="0" err="1">
                <a:latin typeface="+mn-lt"/>
                <a:ea typeface="+mj-lt"/>
                <a:cs typeface="+mj-lt"/>
              </a:rPr>
              <a:t>odak</a:t>
            </a:r>
            <a:r>
              <a:rPr lang="en-US" sz="1000" dirty="0">
                <a:latin typeface="+mn-lt"/>
                <a:ea typeface="+mj-lt"/>
                <a:cs typeface="+mj-lt"/>
              </a:rPr>
              <a:t> </a:t>
            </a:r>
            <a:r>
              <a:rPr lang="en-US" sz="1000" dirty="0" err="1">
                <a:latin typeface="+mn-lt"/>
                <a:ea typeface="+mj-lt"/>
                <a:cs typeface="+mj-lt"/>
              </a:rPr>
              <a:t>alanları</a:t>
            </a:r>
            <a:r>
              <a:rPr lang="en-US" sz="1000" dirty="0">
                <a:latin typeface="+mn-lt"/>
                <a:ea typeface="+mj-lt"/>
                <a:cs typeface="+mj-lt"/>
              </a:rPr>
              <a:t> </a:t>
            </a:r>
            <a:r>
              <a:rPr lang="en-US" sz="1000" dirty="0" err="1">
                <a:latin typeface="+mn-lt"/>
                <a:ea typeface="+mj-lt"/>
                <a:cs typeface="+mj-lt"/>
              </a:rPr>
              <a:t>olmaya</a:t>
            </a:r>
            <a:r>
              <a:rPr lang="en-US" sz="1000" dirty="0">
                <a:latin typeface="+mn-lt"/>
                <a:ea typeface="+mj-lt"/>
                <a:cs typeface="+mj-lt"/>
              </a:rPr>
              <a:t> </a:t>
            </a:r>
            <a:r>
              <a:rPr lang="en-US" sz="1000" dirty="0" err="1">
                <a:latin typeface="+mn-lt"/>
                <a:ea typeface="+mj-lt"/>
                <a:cs typeface="+mj-lt"/>
              </a:rPr>
              <a:t>devam</a:t>
            </a:r>
            <a:r>
              <a:rPr lang="en-US" sz="1000" dirty="0">
                <a:latin typeface="+mn-lt"/>
                <a:ea typeface="+mj-lt"/>
                <a:cs typeface="+mj-lt"/>
              </a:rPr>
              <a:t> </a:t>
            </a:r>
            <a:r>
              <a:rPr lang="en-US" sz="1000" dirty="0" err="1">
                <a:latin typeface="+mn-lt"/>
                <a:ea typeface="+mj-lt"/>
                <a:cs typeface="+mj-lt"/>
              </a:rPr>
              <a:t>edecek</a:t>
            </a:r>
            <a:r>
              <a:rPr lang="en-US" sz="1000" dirty="0">
                <a:latin typeface="+mn-lt"/>
                <a:ea typeface="+mj-lt"/>
                <a:cs typeface="+mj-lt"/>
              </a:rPr>
              <a:t>.</a:t>
            </a:r>
          </a:p>
        </p:txBody>
      </p:sp>
      <p:grpSp>
        <p:nvGrpSpPr>
          <p:cNvPr id="3" name="Group 2">
            <a:extLst>
              <a:ext uri="{FF2B5EF4-FFF2-40B4-BE49-F238E27FC236}">
                <a16:creationId xmlns:a16="http://schemas.microsoft.com/office/drawing/2014/main" id="{52388E99-CCA4-99DA-68DE-287ACA38D2F5}"/>
              </a:ext>
            </a:extLst>
          </p:cNvPr>
          <p:cNvGrpSpPr/>
          <p:nvPr/>
        </p:nvGrpSpPr>
        <p:grpSpPr>
          <a:xfrm>
            <a:off x="1224810" y="835594"/>
            <a:ext cx="2130942" cy="709522"/>
            <a:chOff x="10905962" y="3871002"/>
            <a:chExt cx="7548241" cy="2513275"/>
          </a:xfrm>
        </p:grpSpPr>
        <p:sp>
          <p:nvSpPr>
            <p:cNvPr id="13" name="Freeform 12">
              <a:extLst>
                <a:ext uri="{FF2B5EF4-FFF2-40B4-BE49-F238E27FC236}">
                  <a16:creationId xmlns:a16="http://schemas.microsoft.com/office/drawing/2014/main" id="{6956B65C-4D8C-0F05-4E2F-CBB3B8BD36F7}"/>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A2028739-92F0-BC4E-15A6-151BB8C39D48}"/>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F594CD72-9B36-4146-19B7-6F3FD871F78C}"/>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85DD7934-AA40-07DB-86E4-B39C05AB62CC}"/>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29" name="Freeform 28">
              <a:extLst>
                <a:ext uri="{FF2B5EF4-FFF2-40B4-BE49-F238E27FC236}">
                  <a16:creationId xmlns:a16="http://schemas.microsoft.com/office/drawing/2014/main" id="{CC5FC863-ADC1-4DC5-607E-C981F8E09131}"/>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3BE0598-4CA9-670A-1171-3B2495762773}"/>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B1C0EAA6-A9EB-039A-E5D5-FBD4D4F03EAF}"/>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B4FA2CB-4EB8-CF83-166B-C103916D9FD9}"/>
                </a:ext>
              </a:extLst>
            </p:cNvPr>
            <p:cNvSpPr/>
            <p:nvPr/>
          </p:nvSpPr>
          <p:spPr>
            <a:xfrm>
              <a:off x="13064079"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64FE0FC-5B92-61BF-C147-A245B5B6E163}"/>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D54BAB97-B7C8-D266-84B0-2BA698076269}"/>
                </a:ext>
              </a:extLst>
            </p:cNvPr>
            <p:cNvSpPr/>
            <p:nvPr/>
          </p:nvSpPr>
          <p:spPr>
            <a:xfrm>
              <a:off x="13064079"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A039562D-C79C-E146-F3BE-07BAEC44ECBB}"/>
                </a:ext>
              </a:extLst>
            </p:cNvPr>
            <p:cNvSpPr/>
            <p:nvPr/>
          </p:nvSpPr>
          <p:spPr>
            <a:xfrm>
              <a:off x="134237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15F5A21E-A48F-0CAB-35C5-4553496E98C4}"/>
                </a:ext>
              </a:extLst>
            </p:cNvPr>
            <p:cNvSpPr/>
            <p:nvPr/>
          </p:nvSpPr>
          <p:spPr>
            <a:xfrm>
              <a:off x="14143137"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128" name="Freeform 127">
              <a:extLst>
                <a:ext uri="{FF2B5EF4-FFF2-40B4-BE49-F238E27FC236}">
                  <a16:creationId xmlns:a16="http://schemas.microsoft.com/office/drawing/2014/main" id="{CE6E8F7C-61B9-6436-6CE8-E918305C99A8}"/>
                </a:ext>
              </a:extLst>
            </p:cNvPr>
            <p:cNvSpPr/>
            <p:nvPr/>
          </p:nvSpPr>
          <p:spPr>
            <a:xfrm>
              <a:off x="14143137"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29" name="Freeform 128">
              <a:extLst>
                <a:ext uri="{FF2B5EF4-FFF2-40B4-BE49-F238E27FC236}">
                  <a16:creationId xmlns:a16="http://schemas.microsoft.com/office/drawing/2014/main" id="{9AC9ED13-FCEA-17E1-54DF-69F0CFD491E2}"/>
                </a:ext>
              </a:extLst>
            </p:cNvPr>
            <p:cNvSpPr/>
            <p:nvPr/>
          </p:nvSpPr>
          <p:spPr>
            <a:xfrm>
              <a:off x="141431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31" name="Freeform 130">
              <a:extLst>
                <a:ext uri="{FF2B5EF4-FFF2-40B4-BE49-F238E27FC236}">
                  <a16:creationId xmlns:a16="http://schemas.microsoft.com/office/drawing/2014/main" id="{A575F7C8-51C1-6F90-5812-C673BD8C4AC0}"/>
                </a:ext>
              </a:extLst>
            </p:cNvPr>
            <p:cNvSpPr/>
            <p:nvPr/>
          </p:nvSpPr>
          <p:spPr>
            <a:xfrm>
              <a:off x="145028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33" name="Freeform 132">
              <a:extLst>
                <a:ext uri="{FF2B5EF4-FFF2-40B4-BE49-F238E27FC236}">
                  <a16:creationId xmlns:a16="http://schemas.microsoft.com/office/drawing/2014/main" id="{BC11CBCB-768B-46A7-E019-CC7BB1F605C9}"/>
                </a:ext>
              </a:extLst>
            </p:cNvPr>
            <p:cNvSpPr/>
            <p:nvPr/>
          </p:nvSpPr>
          <p:spPr>
            <a:xfrm>
              <a:off x="15222195" y="51112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34" name="Freeform 133">
              <a:extLst>
                <a:ext uri="{FF2B5EF4-FFF2-40B4-BE49-F238E27FC236}">
                  <a16:creationId xmlns:a16="http://schemas.microsoft.com/office/drawing/2014/main" id="{35F5592D-EBBF-8608-B7F4-63D9395F7C6C}"/>
                </a:ext>
              </a:extLst>
            </p:cNvPr>
            <p:cNvSpPr/>
            <p:nvPr/>
          </p:nvSpPr>
          <p:spPr>
            <a:xfrm>
              <a:off x="15222195" y="573279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135" name="Freeform 134">
              <a:extLst>
                <a:ext uri="{FF2B5EF4-FFF2-40B4-BE49-F238E27FC236}">
                  <a16:creationId xmlns:a16="http://schemas.microsoft.com/office/drawing/2014/main" id="{D4B9F0B9-6F07-27B2-CD4C-B7D4D86D54DB}"/>
                </a:ext>
              </a:extLst>
            </p:cNvPr>
            <p:cNvSpPr/>
            <p:nvPr/>
          </p:nvSpPr>
          <p:spPr>
            <a:xfrm>
              <a:off x="16657942"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36" name="Freeform 135">
              <a:extLst>
                <a:ext uri="{FF2B5EF4-FFF2-40B4-BE49-F238E27FC236}">
                  <a16:creationId xmlns:a16="http://schemas.microsoft.com/office/drawing/2014/main" id="{57B7C41C-C6FB-3CA0-4CB8-0BBA8911F2B9}"/>
                </a:ext>
              </a:extLst>
            </p:cNvPr>
            <p:cNvSpPr/>
            <p:nvPr/>
          </p:nvSpPr>
          <p:spPr>
            <a:xfrm>
              <a:off x="17377314"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37" name="Freeform 136">
              <a:extLst>
                <a:ext uri="{FF2B5EF4-FFF2-40B4-BE49-F238E27FC236}">
                  <a16:creationId xmlns:a16="http://schemas.microsoft.com/office/drawing/2014/main" id="{E79BCCC1-B5C1-6A20-86E5-B6FF7C8E930D}"/>
                </a:ext>
              </a:extLst>
            </p:cNvPr>
            <p:cNvSpPr/>
            <p:nvPr/>
          </p:nvSpPr>
          <p:spPr>
            <a:xfrm>
              <a:off x="15578884"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38" name="Freeform 137">
              <a:extLst>
                <a:ext uri="{FF2B5EF4-FFF2-40B4-BE49-F238E27FC236}">
                  <a16:creationId xmlns:a16="http://schemas.microsoft.com/office/drawing/2014/main" id="{FE6E774D-F2B4-EF72-607C-CC32AFBBE832}"/>
                </a:ext>
              </a:extLst>
            </p:cNvPr>
            <p:cNvSpPr/>
            <p:nvPr/>
          </p:nvSpPr>
          <p:spPr>
            <a:xfrm>
              <a:off x="16298256"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39" name="Freeform 138">
              <a:extLst>
                <a:ext uri="{FF2B5EF4-FFF2-40B4-BE49-F238E27FC236}">
                  <a16:creationId xmlns:a16="http://schemas.microsoft.com/office/drawing/2014/main" id="{6C308171-7B45-C1F5-8BDF-4937E5D35AF2}"/>
                </a:ext>
              </a:extLst>
            </p:cNvPr>
            <p:cNvSpPr/>
            <p:nvPr/>
          </p:nvSpPr>
          <p:spPr>
            <a:xfrm>
              <a:off x="16298256"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40" name="Freeform 139">
              <a:extLst>
                <a:ext uri="{FF2B5EF4-FFF2-40B4-BE49-F238E27FC236}">
                  <a16:creationId xmlns:a16="http://schemas.microsoft.com/office/drawing/2014/main" id="{7E53FBA7-BCDB-F9F9-17B2-85249F03B8B5}"/>
                </a:ext>
              </a:extLst>
            </p:cNvPr>
            <p:cNvSpPr/>
            <p:nvPr/>
          </p:nvSpPr>
          <p:spPr>
            <a:xfrm>
              <a:off x="15578884"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41" name="Freeform 140">
              <a:extLst>
                <a:ext uri="{FF2B5EF4-FFF2-40B4-BE49-F238E27FC236}">
                  <a16:creationId xmlns:a16="http://schemas.microsoft.com/office/drawing/2014/main" id="{24B82BB7-0196-1551-909B-23923D271AF3}"/>
                </a:ext>
              </a:extLst>
            </p:cNvPr>
            <p:cNvSpPr/>
            <p:nvPr/>
          </p:nvSpPr>
          <p:spPr>
            <a:xfrm>
              <a:off x="16298256"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42" name="Freeform 141">
              <a:extLst>
                <a:ext uri="{FF2B5EF4-FFF2-40B4-BE49-F238E27FC236}">
                  <a16:creationId xmlns:a16="http://schemas.microsoft.com/office/drawing/2014/main" id="{7C6192DB-F5E1-74D8-2215-623261CE70A6}"/>
                </a:ext>
              </a:extLst>
            </p:cNvPr>
            <p:cNvSpPr/>
            <p:nvPr/>
          </p:nvSpPr>
          <p:spPr>
            <a:xfrm>
              <a:off x="16647351" y="4489606"/>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144" name="Freeform 143">
              <a:extLst>
                <a:ext uri="{FF2B5EF4-FFF2-40B4-BE49-F238E27FC236}">
                  <a16:creationId xmlns:a16="http://schemas.microsoft.com/office/drawing/2014/main" id="{14E9285F-AD6B-BDDB-5248-9E9F2386F0A6}"/>
                </a:ext>
              </a:extLst>
            </p:cNvPr>
            <p:cNvSpPr/>
            <p:nvPr/>
          </p:nvSpPr>
          <p:spPr>
            <a:xfrm>
              <a:off x="17377965" y="5111204"/>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45" name="Freeform 144">
              <a:extLst>
                <a:ext uri="{FF2B5EF4-FFF2-40B4-BE49-F238E27FC236}">
                  <a16:creationId xmlns:a16="http://schemas.microsoft.com/office/drawing/2014/main" id="{19619569-AD52-CC0E-A8AF-CEE6B9B165CC}"/>
                </a:ext>
              </a:extLst>
            </p:cNvPr>
            <p:cNvSpPr/>
            <p:nvPr/>
          </p:nvSpPr>
          <p:spPr>
            <a:xfrm>
              <a:off x="17734830" y="5111204"/>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grpSp>
      <p:cxnSp>
        <p:nvCxnSpPr>
          <p:cNvPr id="5" name="Straight Connector 4">
            <a:extLst>
              <a:ext uri="{FF2B5EF4-FFF2-40B4-BE49-F238E27FC236}">
                <a16:creationId xmlns:a16="http://schemas.microsoft.com/office/drawing/2014/main" id="{F19968A9-3367-784C-F402-8F0460552936}"/>
              </a:ext>
            </a:extLst>
          </p:cNvPr>
          <p:cNvCxnSpPr>
            <a:cxnSpLocks/>
          </p:cNvCxnSpPr>
          <p:nvPr/>
        </p:nvCxnSpPr>
        <p:spPr>
          <a:xfrm>
            <a:off x="0" y="490497"/>
            <a:ext cx="60003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854E16E-3247-CC6C-A47C-42E0FC7E00B3}"/>
              </a:ext>
            </a:extLst>
          </p:cNvPr>
          <p:cNvSpPr txBox="1">
            <a:spLocks/>
          </p:cNvSpPr>
          <p:nvPr/>
        </p:nvSpPr>
        <p:spPr>
          <a:xfrm>
            <a:off x="495300" y="241591"/>
            <a:ext cx="5505034"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FİNANSAL HİZMETLER </a:t>
            </a:r>
            <a:endParaRPr lang="en-US" sz="600" b="1" spc="40" dirty="0">
              <a:solidFill>
                <a:schemeClr val="accent6"/>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12B80C16-4F71-E604-0D4F-782BA796D65F}"/>
              </a:ext>
            </a:extLst>
          </p:cNvPr>
          <p:cNvSpPr txBox="1"/>
          <p:nvPr/>
        </p:nvSpPr>
        <p:spPr>
          <a:xfrm>
            <a:off x="1367940" y="6237797"/>
            <a:ext cx="5127336" cy="232115"/>
          </a:xfrm>
          <a:prstGeom prst="rect">
            <a:avLst/>
          </a:prstGeom>
          <a:noFill/>
        </p:spPr>
        <p:txBody>
          <a:bodyPr wrap="square" lIns="91440" tIns="45720" rIns="91440" bIns="45720" anchor="t">
            <a:spAutoFit/>
          </a:bodyPr>
          <a:lstStyle/>
          <a:p>
            <a:pPr marL="7620" algn="ctr">
              <a:lnSpc>
                <a:spcPct val="90000"/>
              </a:lnSpc>
              <a:defRPr/>
            </a:pPr>
            <a:r>
              <a:rPr kumimoji="0" lang="en-US" sz="1000" b="1" u="none" strike="noStrike" kern="1200" cap="none" normalizeH="0" baseline="0" noProof="0" dirty="0" err="1">
                <a:ln>
                  <a:noFill/>
                </a:ln>
                <a:effectLst/>
                <a:uLnTx/>
                <a:uFillTx/>
                <a:latin typeface="Poppins" pitchFamily="2" charset="77"/>
                <a:cs typeface="Poppins" pitchFamily="2" charset="77"/>
              </a:rPr>
              <a:t>Gelir</a:t>
            </a:r>
            <a:r>
              <a:rPr kumimoji="0" lang="en-US" sz="1000" b="1" u="none" strike="noStrike" kern="1200" cap="none" normalizeH="0" baseline="0" noProof="0" dirty="0">
                <a:ln>
                  <a:noFill/>
                </a:ln>
                <a:effectLst/>
                <a:uLnTx/>
                <a:uFillTx/>
                <a:latin typeface="Poppins" pitchFamily="2" charset="77"/>
                <a:cs typeface="Poppins" pitchFamily="2" charset="77"/>
              </a:rPr>
              <a:t> </a:t>
            </a:r>
            <a:r>
              <a:rPr kumimoji="0" lang="en-US" sz="1000" b="1" u="none" strike="noStrike" kern="1200" cap="none" normalizeH="0" baseline="0" noProof="0" dirty="0" err="1">
                <a:ln>
                  <a:noFill/>
                </a:ln>
                <a:effectLst/>
                <a:uLnTx/>
                <a:uFillTx/>
                <a:latin typeface="Poppins" pitchFamily="2" charset="77"/>
                <a:cs typeface="Poppins" pitchFamily="2" charset="77"/>
              </a:rPr>
              <a:t>Yüzdesi</a:t>
            </a:r>
            <a:r>
              <a:rPr kumimoji="0" lang="en-US" sz="1000" b="1" u="none" strike="noStrike" kern="1200" cap="none" normalizeH="0" baseline="0" noProof="0" dirty="0">
                <a:ln>
                  <a:noFill/>
                </a:ln>
                <a:effectLst/>
                <a:uLnTx/>
                <a:uFillTx/>
                <a:latin typeface="Poppins" pitchFamily="2" charset="77"/>
                <a:cs typeface="Poppins" pitchFamily="2" charset="77"/>
              </a:rPr>
              <a:t> </a:t>
            </a:r>
            <a:r>
              <a:rPr kumimoji="0" lang="en-US" sz="1000" b="1" u="none" strike="noStrike" kern="1200" cap="none" normalizeH="0" baseline="0" noProof="0" dirty="0" err="1">
                <a:ln>
                  <a:noFill/>
                </a:ln>
                <a:effectLst/>
                <a:uLnTx/>
                <a:uFillTx/>
                <a:latin typeface="Poppins" pitchFamily="2" charset="77"/>
                <a:cs typeface="Poppins" pitchFamily="2" charset="77"/>
              </a:rPr>
              <a:t>Olarak</a:t>
            </a:r>
            <a:r>
              <a:rPr kumimoji="0" lang="en-US" sz="1000" b="1" u="none" strike="noStrike" kern="1200" cap="none" normalizeH="0" baseline="0" noProof="0" dirty="0">
                <a:ln>
                  <a:noFill/>
                </a:ln>
                <a:effectLst/>
                <a:uLnTx/>
                <a:uFillTx/>
                <a:latin typeface="Poppins" pitchFamily="2" charset="77"/>
                <a:cs typeface="Poppins" pitchFamily="2" charset="77"/>
              </a:rPr>
              <a:t> </a:t>
            </a:r>
            <a:r>
              <a:rPr kumimoji="0" lang="en-US" sz="1000" b="1" u="none" strike="noStrike" kern="1200" cap="none" normalizeH="0" baseline="0" noProof="0" dirty="0" err="1">
                <a:ln>
                  <a:noFill/>
                </a:ln>
                <a:effectLst/>
                <a:uLnTx/>
                <a:uFillTx/>
                <a:latin typeface="Poppins" pitchFamily="2" charset="77"/>
                <a:cs typeface="Poppins" pitchFamily="2" charset="77"/>
              </a:rPr>
              <a:t>Finansal</a:t>
            </a:r>
            <a:r>
              <a:rPr kumimoji="0" lang="en-US" sz="1000" b="1" u="none" strike="noStrike" kern="1200" cap="none" normalizeH="0" baseline="0" noProof="0" dirty="0">
                <a:ln>
                  <a:noFill/>
                </a:ln>
                <a:effectLst/>
                <a:uLnTx/>
                <a:uFillTx/>
                <a:latin typeface="Poppins" pitchFamily="2" charset="77"/>
                <a:cs typeface="Poppins" pitchFamily="2" charset="77"/>
              </a:rPr>
              <a:t> </a:t>
            </a:r>
            <a:r>
              <a:rPr kumimoji="0" lang="en-US" sz="1000" b="1" u="none" strike="noStrike" kern="1200" cap="none" normalizeH="0" baseline="0" noProof="0" dirty="0" err="1">
                <a:ln>
                  <a:noFill/>
                </a:ln>
                <a:effectLst/>
                <a:uLnTx/>
                <a:uFillTx/>
                <a:latin typeface="Poppins" pitchFamily="2" charset="77"/>
                <a:cs typeface="Poppins" pitchFamily="2" charset="77"/>
              </a:rPr>
              <a:t>Hizmet</a:t>
            </a:r>
            <a:r>
              <a:rPr kumimoji="0" lang="en-US" sz="1000" b="1" u="none" strike="noStrike" kern="1200" cap="none" normalizeH="0" baseline="0" noProof="0" dirty="0">
                <a:ln>
                  <a:noFill/>
                </a:ln>
                <a:effectLst/>
                <a:uLnTx/>
                <a:uFillTx/>
                <a:latin typeface="Poppins" pitchFamily="2" charset="77"/>
                <a:cs typeface="Poppins" pitchFamily="2" charset="77"/>
              </a:rPr>
              <a:t> </a:t>
            </a:r>
            <a:r>
              <a:rPr kumimoji="0" lang="en-US" sz="1000" b="1" u="none" strike="noStrike" kern="1200" cap="none" normalizeH="0" baseline="0" noProof="0" dirty="0" err="1">
                <a:ln>
                  <a:noFill/>
                </a:ln>
                <a:effectLst/>
                <a:uLnTx/>
                <a:uFillTx/>
                <a:latin typeface="Poppins" pitchFamily="2" charset="77"/>
                <a:cs typeface="Poppins" pitchFamily="2" charset="77"/>
              </a:rPr>
              <a:t>Reklamları</a:t>
            </a:r>
            <a:endParaRPr lang="en-US" sz="1000" b="1" dirty="0">
              <a:latin typeface="Poppins" pitchFamily="2" charset="77"/>
              <a:cs typeface="Poppins" pitchFamily="2" charset="77"/>
            </a:endParaRPr>
          </a:p>
        </p:txBody>
      </p:sp>
      <p:pic>
        <p:nvPicPr>
          <p:cNvPr id="9" name="Google Shape;429;p65" descr="GroupM_SingleColor_Logo_Navy_RGB.png">
            <a:extLst>
              <a:ext uri="{FF2B5EF4-FFF2-40B4-BE49-F238E27FC236}">
                <a16:creationId xmlns:a16="http://schemas.microsoft.com/office/drawing/2014/main" id="{343D3D7D-0C05-10EC-A2D6-C615B987C61A}"/>
              </a:ext>
            </a:extLst>
          </p:cNvPr>
          <p:cNvPicPr preferRelativeResize="0">
            <a:picLocks noChangeAspect="1"/>
          </p:cNvPicPr>
          <p:nvPr/>
        </p:nvPicPr>
        <p:blipFill rotWithShape="1">
          <a:blip r:embed="rId4" cstate="screen">
            <a:alphaModFix amt="30000"/>
            <a:extLst>
              <a:ext uri="{28A0092B-C50C-407E-A947-70E740481C1C}">
                <a14:useLocalDpi xmlns:a14="http://schemas.microsoft.com/office/drawing/2010/main"/>
              </a:ext>
            </a:extLst>
          </a:blip>
          <a:srcRect/>
          <a:stretch/>
        </p:blipFill>
        <p:spPr>
          <a:xfrm>
            <a:off x="6188569" y="6269076"/>
            <a:ext cx="524147" cy="149845"/>
          </a:xfrm>
          <a:prstGeom prst="rect">
            <a:avLst/>
          </a:prstGeom>
          <a:noFill/>
          <a:ln>
            <a:noFill/>
          </a:ln>
        </p:spPr>
      </p:pic>
      <p:sp>
        <p:nvSpPr>
          <p:cNvPr id="10" name="Text Placeholder 1">
            <a:extLst>
              <a:ext uri="{FF2B5EF4-FFF2-40B4-BE49-F238E27FC236}">
                <a16:creationId xmlns:a16="http://schemas.microsoft.com/office/drawing/2014/main" id="{D81C0563-6097-1473-8AD3-8E30BB4966A0}"/>
              </a:ext>
            </a:extLst>
          </p:cNvPr>
          <p:cNvSpPr txBox="1">
            <a:spLocks/>
          </p:cNvSpPr>
          <p:nvPr/>
        </p:nvSpPr>
        <p:spPr>
          <a:xfrm>
            <a:off x="483579" y="2871279"/>
            <a:ext cx="3054722" cy="325943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0000"/>
              </a:lnSpc>
              <a:defRPr/>
            </a:pPr>
            <a:r>
              <a:rPr lang="en-US" sz="1000" dirty="0" err="1">
                <a:latin typeface="+mn-lt"/>
                <a:ea typeface="+mj-lt"/>
                <a:cs typeface="+mj-lt"/>
              </a:rPr>
              <a:t>Sektör</a:t>
            </a:r>
            <a:r>
              <a:rPr lang="en-US" sz="1000" dirty="0">
                <a:latin typeface="+mn-lt"/>
                <a:ea typeface="+mj-lt"/>
                <a:cs typeface="+mj-lt"/>
              </a:rPr>
              <a:t>, </a:t>
            </a:r>
            <a:r>
              <a:rPr lang="en-US" sz="1000" dirty="0" err="1">
                <a:latin typeface="+mn-lt"/>
                <a:ea typeface="+mj-lt"/>
                <a:cs typeface="+mj-lt"/>
              </a:rPr>
              <a:t>perakende</a:t>
            </a:r>
            <a:r>
              <a:rPr lang="en-US" sz="1000" dirty="0">
                <a:latin typeface="+mn-lt"/>
                <a:ea typeface="+mj-lt"/>
                <a:cs typeface="+mj-lt"/>
              </a:rPr>
              <a:t> </a:t>
            </a:r>
            <a:r>
              <a:rPr lang="en-US" sz="1000" dirty="0" err="1">
                <a:latin typeface="+mn-lt"/>
                <a:ea typeface="+mj-lt"/>
                <a:cs typeface="+mj-lt"/>
              </a:rPr>
              <a:t>medya</a:t>
            </a:r>
            <a:r>
              <a:rPr lang="en-US" sz="1000" dirty="0">
                <a:latin typeface="+mn-lt"/>
                <a:ea typeface="+mj-lt"/>
                <a:cs typeface="+mj-lt"/>
              </a:rPr>
              <a:t> </a:t>
            </a:r>
            <a:r>
              <a:rPr lang="en-US" sz="1000" dirty="0" err="1">
                <a:latin typeface="+mn-lt"/>
                <a:ea typeface="+mj-lt"/>
                <a:cs typeface="+mj-lt"/>
              </a:rPr>
              <a:t>ağları</a:t>
            </a:r>
            <a:r>
              <a:rPr lang="en-US" sz="1000" dirty="0">
                <a:latin typeface="+mn-lt"/>
                <a:ea typeface="+mj-lt"/>
                <a:cs typeface="+mj-lt"/>
              </a:rPr>
              <a:t>, </a:t>
            </a:r>
            <a:r>
              <a:rPr lang="en-US" sz="1000" dirty="0" err="1">
                <a:latin typeface="+mn-lt"/>
                <a:ea typeface="+mj-lt"/>
                <a:cs typeface="+mj-lt"/>
              </a:rPr>
              <a:t>sosyal</a:t>
            </a:r>
            <a:r>
              <a:rPr lang="en-US" sz="1000" dirty="0">
                <a:latin typeface="+mn-lt"/>
                <a:ea typeface="+mj-lt"/>
                <a:cs typeface="+mj-lt"/>
              </a:rPr>
              <a:t> </a:t>
            </a:r>
            <a:r>
              <a:rPr lang="en-US" sz="1000" dirty="0" err="1">
                <a:latin typeface="+mn-lt"/>
                <a:ea typeface="+mj-lt"/>
                <a:cs typeface="+mj-lt"/>
              </a:rPr>
              <a:t>medya</a:t>
            </a:r>
            <a:r>
              <a:rPr lang="en-US" sz="1000" dirty="0">
                <a:latin typeface="+mn-lt"/>
                <a:ea typeface="+mj-lt"/>
                <a:cs typeface="+mj-lt"/>
              </a:rPr>
              <a:t> </a:t>
            </a:r>
            <a:r>
              <a:rPr lang="en-US" sz="1000" dirty="0" err="1">
                <a:latin typeface="+mn-lt"/>
                <a:ea typeface="+mj-lt"/>
                <a:cs typeface="+mj-lt"/>
              </a:rPr>
              <a:t>ve</a:t>
            </a:r>
            <a:r>
              <a:rPr lang="en-US" sz="1000" dirty="0">
                <a:latin typeface="+mn-lt"/>
                <a:ea typeface="+mj-lt"/>
                <a:cs typeface="+mj-lt"/>
              </a:rPr>
              <a:t> </a:t>
            </a:r>
            <a:r>
              <a:rPr lang="en-US" sz="1000" dirty="0" err="1">
                <a:latin typeface="+mn-lt"/>
                <a:ea typeface="+mj-lt"/>
                <a:cs typeface="+mj-lt"/>
              </a:rPr>
              <a:t>etkileyici</a:t>
            </a:r>
            <a:r>
              <a:rPr lang="en-US" sz="1000" dirty="0">
                <a:latin typeface="+mn-lt"/>
                <a:ea typeface="+mj-lt"/>
                <a:cs typeface="+mj-lt"/>
              </a:rPr>
              <a:t> </a:t>
            </a:r>
            <a:r>
              <a:rPr lang="en-US" sz="1000" dirty="0" err="1">
                <a:latin typeface="+mn-lt"/>
                <a:ea typeface="+mj-lt"/>
                <a:cs typeface="+mj-lt"/>
              </a:rPr>
              <a:t>pazarlama</a:t>
            </a:r>
            <a:r>
              <a:rPr lang="en-US" sz="1000" dirty="0">
                <a:latin typeface="+mn-lt"/>
                <a:ea typeface="+mj-lt"/>
                <a:cs typeface="+mj-lt"/>
              </a:rPr>
              <a:t> da </a:t>
            </a:r>
            <a:r>
              <a:rPr lang="en-US" sz="1000" dirty="0" err="1">
                <a:latin typeface="+mn-lt"/>
                <a:ea typeface="+mj-lt"/>
                <a:cs typeface="+mj-lt"/>
              </a:rPr>
              <a:t>dahil</a:t>
            </a:r>
            <a:r>
              <a:rPr lang="en-US" sz="1000" dirty="0">
                <a:latin typeface="+mn-lt"/>
                <a:ea typeface="+mj-lt"/>
                <a:cs typeface="+mj-lt"/>
              </a:rPr>
              <a:t> </a:t>
            </a:r>
            <a:r>
              <a:rPr lang="en-US" sz="1000" dirty="0" err="1">
                <a:latin typeface="+mn-lt"/>
                <a:ea typeface="+mj-lt"/>
                <a:cs typeface="+mj-lt"/>
              </a:rPr>
              <a:t>olmak</a:t>
            </a:r>
            <a:r>
              <a:rPr lang="en-US" sz="1000" dirty="0">
                <a:latin typeface="+mn-lt"/>
                <a:ea typeface="+mj-lt"/>
                <a:cs typeface="+mj-lt"/>
              </a:rPr>
              <a:t> </a:t>
            </a:r>
            <a:r>
              <a:rPr lang="en-US" sz="1000" dirty="0" err="1">
                <a:latin typeface="+mn-lt"/>
                <a:ea typeface="+mj-lt"/>
                <a:cs typeface="+mj-lt"/>
              </a:rPr>
              <a:t>üzere</a:t>
            </a:r>
            <a:r>
              <a:rPr lang="en-US" sz="1000" dirty="0">
                <a:latin typeface="+mn-lt"/>
                <a:ea typeface="+mj-lt"/>
                <a:cs typeface="+mj-lt"/>
              </a:rPr>
              <a:t> </a:t>
            </a:r>
            <a:r>
              <a:rPr lang="en-US" sz="1000" dirty="0" err="1">
                <a:latin typeface="+mn-lt"/>
                <a:ea typeface="+mj-lt"/>
                <a:cs typeface="+mj-lt"/>
              </a:rPr>
              <a:t>diğer</a:t>
            </a:r>
            <a:r>
              <a:rPr lang="en-US" sz="1000" dirty="0">
                <a:latin typeface="+mn-lt"/>
                <a:ea typeface="+mj-lt"/>
                <a:cs typeface="+mj-lt"/>
              </a:rPr>
              <a:t> </a:t>
            </a:r>
            <a:r>
              <a:rPr lang="en-US" sz="1000" dirty="0" err="1">
                <a:latin typeface="+mn-lt"/>
                <a:ea typeface="+mj-lt"/>
                <a:cs typeface="+mj-lt"/>
              </a:rPr>
              <a:t>sektörlerin</a:t>
            </a:r>
            <a:r>
              <a:rPr lang="en-US" sz="1000" dirty="0">
                <a:latin typeface="+mn-lt"/>
                <a:ea typeface="+mj-lt"/>
                <a:cs typeface="+mj-lt"/>
              </a:rPr>
              <a:t> </a:t>
            </a:r>
            <a:r>
              <a:rPr lang="en-US" sz="1000" dirty="0" err="1">
                <a:latin typeface="+mn-lt"/>
                <a:ea typeface="+mj-lt"/>
                <a:cs typeface="+mj-lt"/>
              </a:rPr>
              <a:t>benimsediği</a:t>
            </a:r>
            <a:r>
              <a:rPr lang="en-US" sz="1000" dirty="0">
                <a:latin typeface="+mn-lt"/>
                <a:ea typeface="+mj-lt"/>
                <a:cs typeface="+mj-lt"/>
              </a:rPr>
              <a:t> </a:t>
            </a:r>
            <a:r>
              <a:rPr lang="en-US" sz="1000" dirty="0" err="1">
                <a:latin typeface="+mn-lt"/>
                <a:ea typeface="+mj-lt"/>
                <a:cs typeface="+mj-lt"/>
              </a:rPr>
              <a:t>bir</a:t>
            </a:r>
            <a:r>
              <a:rPr lang="en-US" sz="1000" dirty="0">
                <a:latin typeface="+mn-lt"/>
                <a:ea typeface="+mj-lt"/>
                <a:cs typeface="+mj-lt"/>
              </a:rPr>
              <a:t> dizi yeni </a:t>
            </a:r>
            <a:r>
              <a:rPr lang="en-US" sz="1000" dirty="0" err="1">
                <a:latin typeface="+mn-lt"/>
                <a:ea typeface="+mj-lt"/>
                <a:cs typeface="+mj-lt"/>
              </a:rPr>
              <a:t>tekliften</a:t>
            </a:r>
            <a:r>
              <a:rPr lang="en-US" sz="1000" dirty="0">
                <a:latin typeface="+mn-lt"/>
                <a:ea typeface="+mj-lt"/>
                <a:cs typeface="+mj-lt"/>
              </a:rPr>
              <a:t> </a:t>
            </a:r>
            <a:r>
              <a:rPr lang="en-US" sz="1000" dirty="0" err="1">
                <a:latin typeface="+mn-lt"/>
                <a:ea typeface="+mj-lt"/>
                <a:cs typeface="+mj-lt"/>
              </a:rPr>
              <a:t>yararlanmakta</a:t>
            </a:r>
            <a:r>
              <a:rPr lang="en-US" sz="1000" dirty="0">
                <a:latin typeface="+mn-lt"/>
                <a:ea typeface="+mj-lt"/>
                <a:cs typeface="+mj-lt"/>
              </a:rPr>
              <a:t> </a:t>
            </a:r>
            <a:r>
              <a:rPr lang="en-US" sz="1000" dirty="0" err="1">
                <a:latin typeface="+mn-lt"/>
                <a:ea typeface="+mj-lt"/>
                <a:cs typeface="+mj-lt"/>
              </a:rPr>
              <a:t>yavaş</a:t>
            </a:r>
            <a:r>
              <a:rPr lang="en-US" sz="1000" dirty="0">
                <a:latin typeface="+mn-lt"/>
                <a:ea typeface="+mj-lt"/>
                <a:cs typeface="+mj-lt"/>
              </a:rPr>
              <a:t> </a:t>
            </a:r>
            <a:r>
              <a:rPr lang="en-US" sz="1000" dirty="0" err="1">
                <a:latin typeface="+mn-lt"/>
                <a:ea typeface="+mj-lt"/>
                <a:cs typeface="+mj-lt"/>
              </a:rPr>
              <a:t>davrandı</a:t>
            </a:r>
            <a:r>
              <a:rPr lang="en-US" sz="1000" dirty="0">
                <a:latin typeface="+mn-lt"/>
                <a:ea typeface="+mj-lt"/>
                <a:cs typeface="+mj-lt"/>
              </a:rPr>
              <a:t>. </a:t>
            </a:r>
            <a:r>
              <a:rPr lang="en-US" sz="1000" dirty="0" err="1">
                <a:latin typeface="+mn-lt"/>
                <a:ea typeface="+mj-lt"/>
                <a:cs typeface="+mj-lt"/>
              </a:rPr>
              <a:t>Kısmen</a:t>
            </a:r>
            <a:r>
              <a:rPr lang="en-US" sz="1000" dirty="0">
                <a:latin typeface="+mn-lt"/>
                <a:ea typeface="+mj-lt"/>
                <a:cs typeface="+mj-lt"/>
              </a:rPr>
              <a:t> </a:t>
            </a:r>
            <a:r>
              <a:rPr lang="en-US" sz="1000" dirty="0" err="1">
                <a:latin typeface="+mn-lt"/>
                <a:ea typeface="+mj-lt"/>
                <a:cs typeface="+mj-lt"/>
              </a:rPr>
              <a:t>marka</a:t>
            </a:r>
            <a:r>
              <a:rPr lang="en-US" sz="1000" dirty="0">
                <a:latin typeface="+mn-lt"/>
                <a:ea typeface="+mj-lt"/>
                <a:cs typeface="+mj-lt"/>
              </a:rPr>
              <a:t> </a:t>
            </a:r>
            <a:r>
              <a:rPr lang="en-US" sz="1000" dirty="0" err="1">
                <a:latin typeface="+mn-lt"/>
                <a:ea typeface="+mj-lt"/>
                <a:cs typeface="+mj-lt"/>
              </a:rPr>
              <a:t>oluşturmaya</a:t>
            </a:r>
            <a:r>
              <a:rPr lang="en-US" sz="1000" dirty="0">
                <a:latin typeface="+mn-lt"/>
                <a:ea typeface="+mj-lt"/>
                <a:cs typeface="+mj-lt"/>
              </a:rPr>
              <a:t> </a:t>
            </a:r>
            <a:r>
              <a:rPr lang="en-US" sz="1000" dirty="0" err="1">
                <a:latin typeface="+mn-lt"/>
                <a:ea typeface="+mj-lt"/>
                <a:cs typeface="+mj-lt"/>
              </a:rPr>
              <a:t>yenilenen</a:t>
            </a:r>
            <a:r>
              <a:rPr lang="en-US" sz="1000" dirty="0">
                <a:latin typeface="+mn-lt"/>
                <a:ea typeface="+mj-lt"/>
                <a:cs typeface="+mj-lt"/>
              </a:rPr>
              <a:t> (</a:t>
            </a:r>
            <a:r>
              <a:rPr lang="en-US" sz="1000" dirty="0" err="1">
                <a:latin typeface="+mn-lt"/>
                <a:ea typeface="+mj-lt"/>
                <a:cs typeface="+mj-lt"/>
              </a:rPr>
              <a:t>ve</a:t>
            </a:r>
            <a:r>
              <a:rPr lang="en-US" sz="1000" dirty="0">
                <a:latin typeface="+mn-lt"/>
                <a:ea typeface="+mj-lt"/>
                <a:cs typeface="+mj-lt"/>
              </a:rPr>
              <a:t> </a:t>
            </a:r>
            <a:r>
              <a:rPr lang="en-US" sz="1000" dirty="0" err="1">
                <a:latin typeface="+mn-lt"/>
                <a:ea typeface="+mj-lt"/>
                <a:cs typeface="+mj-lt"/>
              </a:rPr>
              <a:t>gerekli</a:t>
            </a:r>
            <a:r>
              <a:rPr lang="en-US" sz="1000" dirty="0">
                <a:latin typeface="+mn-lt"/>
                <a:ea typeface="+mj-lt"/>
                <a:cs typeface="+mj-lt"/>
              </a:rPr>
              <a:t>) </a:t>
            </a:r>
            <a:r>
              <a:rPr lang="en-US" sz="1000" dirty="0" err="1">
                <a:latin typeface="+mn-lt"/>
                <a:ea typeface="+mj-lt"/>
                <a:cs typeface="+mj-lt"/>
              </a:rPr>
              <a:t>odaklanma</a:t>
            </a:r>
            <a:r>
              <a:rPr lang="en-US" sz="1000" dirty="0">
                <a:latin typeface="+mn-lt"/>
                <a:ea typeface="+mj-lt"/>
                <a:cs typeface="+mj-lt"/>
              </a:rPr>
              <a:t> </a:t>
            </a:r>
            <a:r>
              <a:rPr lang="en-US" sz="1000" dirty="0" err="1">
                <a:latin typeface="+mn-lt"/>
                <a:ea typeface="+mj-lt"/>
                <a:cs typeface="+mj-lt"/>
              </a:rPr>
              <a:t>nedeniyle</a:t>
            </a:r>
            <a:r>
              <a:rPr lang="en-US" sz="1000" dirty="0">
                <a:latin typeface="+mn-lt"/>
                <a:ea typeface="+mj-lt"/>
                <a:cs typeface="+mj-lt"/>
              </a:rPr>
              <a:t> </a:t>
            </a:r>
            <a:r>
              <a:rPr lang="en-US" sz="1000" dirty="0" err="1">
                <a:latin typeface="+mn-lt"/>
                <a:ea typeface="+mj-lt"/>
                <a:cs typeface="+mj-lt"/>
              </a:rPr>
              <a:t>sektördeki</a:t>
            </a:r>
            <a:r>
              <a:rPr lang="en-US" sz="1000" dirty="0">
                <a:latin typeface="+mn-lt"/>
                <a:ea typeface="+mj-lt"/>
                <a:cs typeface="+mj-lt"/>
              </a:rPr>
              <a:t> </a:t>
            </a:r>
            <a:r>
              <a:rPr lang="en-US" sz="1000" dirty="0" err="1">
                <a:latin typeface="+mn-lt"/>
                <a:ea typeface="+mj-lt"/>
                <a:cs typeface="+mj-lt"/>
              </a:rPr>
              <a:t>şirketler</a:t>
            </a:r>
            <a:r>
              <a:rPr lang="en-US" sz="1000" dirty="0">
                <a:latin typeface="+mn-lt"/>
                <a:ea typeface="+mj-lt"/>
                <a:cs typeface="+mj-lt"/>
              </a:rPr>
              <a:t> </a:t>
            </a:r>
            <a:r>
              <a:rPr lang="en-US" sz="1000" dirty="0" err="1">
                <a:latin typeface="+mn-lt"/>
                <a:ea typeface="+mj-lt"/>
                <a:cs typeface="+mj-lt"/>
              </a:rPr>
              <a:t>ses</a:t>
            </a:r>
            <a:r>
              <a:rPr lang="en-US" sz="1000" dirty="0">
                <a:latin typeface="+mn-lt"/>
                <a:ea typeface="+mj-lt"/>
                <a:cs typeface="+mj-lt"/>
              </a:rPr>
              <a:t>, TV </a:t>
            </a:r>
            <a:r>
              <a:rPr lang="en-US" sz="1000" dirty="0" err="1">
                <a:latin typeface="+mn-lt"/>
                <a:ea typeface="+mj-lt"/>
                <a:cs typeface="+mj-lt"/>
              </a:rPr>
              <a:t>ve</a:t>
            </a:r>
            <a:r>
              <a:rPr lang="en-US" sz="1000" dirty="0">
                <a:latin typeface="+mn-lt"/>
                <a:ea typeface="+mj-lt"/>
                <a:cs typeface="+mj-lt"/>
              </a:rPr>
              <a:t> </a:t>
            </a:r>
            <a:r>
              <a:rPr lang="en-US" sz="1000" dirty="0" err="1">
                <a:latin typeface="+mn-lt"/>
                <a:ea typeface="+mj-lt"/>
                <a:cs typeface="+mj-lt"/>
              </a:rPr>
              <a:t>spor</a:t>
            </a:r>
            <a:r>
              <a:rPr lang="en-US" sz="1000" dirty="0">
                <a:latin typeface="+mn-lt"/>
                <a:ea typeface="+mj-lt"/>
                <a:cs typeface="+mj-lt"/>
              </a:rPr>
              <a:t> </a:t>
            </a:r>
            <a:r>
              <a:rPr lang="en-US" sz="1000" dirty="0" err="1">
                <a:latin typeface="+mn-lt"/>
                <a:ea typeface="+mj-lt"/>
                <a:cs typeface="+mj-lt"/>
              </a:rPr>
              <a:t>sponsorluklarına</a:t>
            </a:r>
            <a:r>
              <a:rPr lang="en-US" sz="1000" dirty="0">
                <a:latin typeface="+mn-lt"/>
                <a:ea typeface="+mj-lt"/>
                <a:cs typeface="+mj-lt"/>
              </a:rPr>
              <a:t> </a:t>
            </a:r>
            <a:r>
              <a:rPr lang="en-US" sz="1000" dirty="0" err="1">
                <a:latin typeface="+mn-lt"/>
                <a:ea typeface="+mj-lt"/>
                <a:cs typeface="+mj-lt"/>
              </a:rPr>
              <a:t>önemli</a:t>
            </a:r>
            <a:r>
              <a:rPr lang="en-US" sz="1000" dirty="0">
                <a:latin typeface="+mn-lt"/>
                <a:ea typeface="+mj-lt"/>
                <a:cs typeface="+mj-lt"/>
              </a:rPr>
              <a:t> </a:t>
            </a:r>
            <a:r>
              <a:rPr lang="en-US" sz="1000" dirty="0" err="1">
                <a:latin typeface="+mn-lt"/>
                <a:ea typeface="+mj-lt"/>
                <a:cs typeface="+mj-lt"/>
              </a:rPr>
              <a:t>yatırımlar</a:t>
            </a:r>
            <a:r>
              <a:rPr lang="en-US" sz="1000" dirty="0">
                <a:latin typeface="+mn-lt"/>
                <a:ea typeface="+mj-lt"/>
                <a:cs typeface="+mj-lt"/>
              </a:rPr>
              <a:t> </a:t>
            </a:r>
            <a:r>
              <a:rPr lang="en-US" sz="1000" dirty="0" err="1">
                <a:latin typeface="+mn-lt"/>
                <a:ea typeface="+mj-lt"/>
                <a:cs typeface="+mj-lt"/>
              </a:rPr>
              <a:t>yapmaya</a:t>
            </a:r>
            <a:r>
              <a:rPr lang="en-US" sz="1000" dirty="0">
                <a:latin typeface="+mn-lt"/>
                <a:ea typeface="+mj-lt"/>
                <a:cs typeface="+mj-lt"/>
              </a:rPr>
              <a:t> </a:t>
            </a:r>
            <a:r>
              <a:rPr lang="en-US" sz="1000" dirty="0" err="1">
                <a:latin typeface="+mn-lt"/>
                <a:ea typeface="+mj-lt"/>
                <a:cs typeface="+mj-lt"/>
              </a:rPr>
              <a:t>devam</a:t>
            </a:r>
            <a:r>
              <a:rPr lang="en-US" sz="1000" dirty="0">
                <a:latin typeface="+mn-lt"/>
                <a:ea typeface="+mj-lt"/>
                <a:cs typeface="+mj-lt"/>
              </a:rPr>
              <a:t> </a:t>
            </a:r>
            <a:r>
              <a:rPr lang="en-US" sz="1000" dirty="0" err="1">
                <a:latin typeface="+mn-lt"/>
                <a:ea typeface="+mj-lt"/>
                <a:cs typeface="+mj-lt"/>
              </a:rPr>
              <a:t>ediyor</a:t>
            </a:r>
            <a:r>
              <a:rPr lang="en-US" sz="1000" dirty="0">
                <a:latin typeface="+mn-lt"/>
                <a:ea typeface="+mj-lt"/>
                <a:cs typeface="+mj-lt"/>
              </a:rPr>
              <a:t>. </a:t>
            </a:r>
          </a:p>
          <a:p>
            <a:pPr marL="0">
              <a:lnSpc>
                <a:spcPct val="110000"/>
              </a:lnSpc>
              <a:defRPr/>
            </a:pPr>
            <a:r>
              <a:rPr lang="en-US" sz="1000" dirty="0">
                <a:latin typeface="+mn-lt"/>
                <a:ea typeface="+mj-lt"/>
                <a:cs typeface="+mj-lt"/>
              </a:rPr>
              <a:t>Kamu </a:t>
            </a:r>
            <a:r>
              <a:rPr lang="en-US" sz="1000" dirty="0" err="1">
                <a:latin typeface="+mn-lt"/>
                <a:ea typeface="+mj-lt"/>
                <a:cs typeface="+mj-lt"/>
              </a:rPr>
              <a:t>finansal</a:t>
            </a:r>
            <a:r>
              <a:rPr lang="en-US" sz="1000" dirty="0">
                <a:latin typeface="+mn-lt"/>
                <a:ea typeface="+mj-lt"/>
                <a:cs typeface="+mj-lt"/>
              </a:rPr>
              <a:t> </a:t>
            </a:r>
            <a:r>
              <a:rPr lang="en-US" sz="1000" dirty="0" err="1">
                <a:latin typeface="+mn-lt"/>
                <a:ea typeface="+mj-lt"/>
                <a:cs typeface="+mj-lt"/>
              </a:rPr>
              <a:t>hizmet</a:t>
            </a:r>
            <a:r>
              <a:rPr lang="en-US" sz="1000" dirty="0">
                <a:latin typeface="+mn-lt"/>
                <a:ea typeface="+mj-lt"/>
                <a:cs typeface="+mj-lt"/>
              </a:rPr>
              <a:t> </a:t>
            </a:r>
            <a:r>
              <a:rPr lang="en-US" sz="1000" dirty="0" err="1">
                <a:latin typeface="+mn-lt"/>
                <a:ea typeface="+mj-lt"/>
                <a:cs typeface="+mj-lt"/>
              </a:rPr>
              <a:t>şirketlerinden</a:t>
            </a:r>
            <a:r>
              <a:rPr lang="en-US" sz="1000" dirty="0">
                <a:latin typeface="+mn-lt"/>
                <a:ea typeface="+mj-lt"/>
                <a:cs typeface="+mj-lt"/>
              </a:rPr>
              <a:t> </a:t>
            </a:r>
            <a:r>
              <a:rPr lang="en-US" sz="1000" dirty="0" err="1">
                <a:latin typeface="+mn-lt"/>
                <a:ea typeface="+mj-lt"/>
                <a:cs typeface="+mj-lt"/>
              </a:rPr>
              <a:t>oluşan</a:t>
            </a:r>
            <a:r>
              <a:rPr lang="en-US" sz="1000" dirty="0">
                <a:latin typeface="+mn-lt"/>
                <a:ea typeface="+mj-lt"/>
                <a:cs typeface="+mj-lt"/>
              </a:rPr>
              <a:t> </a:t>
            </a:r>
            <a:r>
              <a:rPr lang="en-US" sz="1000" dirty="0" err="1">
                <a:latin typeface="+mn-lt"/>
                <a:ea typeface="+mj-lt"/>
                <a:cs typeface="+mj-lt"/>
              </a:rPr>
              <a:t>grubumuz</a:t>
            </a:r>
            <a:r>
              <a:rPr lang="en-US" sz="1000" dirty="0">
                <a:latin typeface="+mn-lt"/>
                <a:ea typeface="+mj-lt"/>
                <a:cs typeface="+mj-lt"/>
              </a:rPr>
              <a:t> </a:t>
            </a:r>
            <a:r>
              <a:rPr lang="en-US" sz="1000" dirty="0" err="1">
                <a:latin typeface="+mn-lt"/>
                <a:ea typeface="+mj-lt"/>
                <a:cs typeface="+mj-lt"/>
              </a:rPr>
              <a:t>için</a:t>
            </a:r>
            <a:r>
              <a:rPr lang="en-US" sz="1000" dirty="0">
                <a:latin typeface="+mn-lt"/>
                <a:ea typeface="+mj-lt"/>
                <a:cs typeface="+mj-lt"/>
              </a:rPr>
              <a:t>, </a:t>
            </a:r>
            <a:r>
              <a:rPr lang="en-US" sz="1000" dirty="0" err="1">
                <a:latin typeface="+mn-lt"/>
                <a:ea typeface="+mj-lt"/>
                <a:cs typeface="+mj-lt"/>
              </a:rPr>
              <a:t>en</a:t>
            </a:r>
            <a:r>
              <a:rPr lang="en-US" sz="1000" dirty="0">
                <a:latin typeface="+mn-lt"/>
                <a:ea typeface="+mj-lt"/>
                <a:cs typeface="+mj-lt"/>
              </a:rPr>
              <a:t> son 2023 </a:t>
            </a:r>
            <a:r>
              <a:rPr lang="en-US" sz="1000" dirty="0" err="1">
                <a:latin typeface="+mn-lt"/>
                <a:ea typeface="+mj-lt"/>
                <a:cs typeface="+mj-lt"/>
              </a:rPr>
              <a:t>mali</a:t>
            </a:r>
            <a:r>
              <a:rPr lang="en-US" sz="1000" dirty="0">
                <a:latin typeface="+mn-lt"/>
                <a:ea typeface="+mj-lt"/>
                <a:cs typeface="+mj-lt"/>
              </a:rPr>
              <a:t> </a:t>
            </a:r>
            <a:r>
              <a:rPr lang="en-US" sz="1000" dirty="0" err="1">
                <a:latin typeface="+mn-lt"/>
                <a:ea typeface="+mj-lt"/>
                <a:cs typeface="+mj-lt"/>
              </a:rPr>
              <a:t>yılında</a:t>
            </a:r>
            <a:r>
              <a:rPr lang="en-US" sz="1000" dirty="0">
                <a:latin typeface="+mn-lt"/>
                <a:ea typeface="+mj-lt"/>
                <a:cs typeface="+mj-lt"/>
              </a:rPr>
              <a:t> </a:t>
            </a:r>
            <a:r>
              <a:rPr lang="en-US" sz="1000" dirty="0" err="1">
                <a:latin typeface="+mn-lt"/>
                <a:ea typeface="+mj-lt"/>
                <a:cs typeface="+mj-lt"/>
              </a:rPr>
              <a:t>gelir</a:t>
            </a:r>
            <a:r>
              <a:rPr lang="en-US" sz="1000" dirty="0">
                <a:latin typeface="+mn-lt"/>
                <a:ea typeface="+mj-lt"/>
                <a:cs typeface="+mj-lt"/>
              </a:rPr>
              <a:t> </a:t>
            </a:r>
            <a:r>
              <a:rPr lang="en-US" sz="1000" dirty="0" err="1">
                <a:latin typeface="+mn-lt"/>
                <a:ea typeface="+mj-lt"/>
                <a:cs typeface="+mj-lt"/>
              </a:rPr>
              <a:t>yüzdesi</a:t>
            </a:r>
            <a:r>
              <a:rPr lang="en-US" sz="1000" dirty="0">
                <a:latin typeface="+mn-lt"/>
                <a:ea typeface="+mj-lt"/>
                <a:cs typeface="+mj-lt"/>
              </a:rPr>
              <a:t> </a:t>
            </a:r>
            <a:r>
              <a:rPr lang="en-US" sz="1000" dirty="0" err="1">
                <a:latin typeface="+mn-lt"/>
                <a:ea typeface="+mj-lt"/>
                <a:cs typeface="+mj-lt"/>
              </a:rPr>
              <a:t>olarak</a:t>
            </a:r>
            <a:r>
              <a:rPr lang="en-US" sz="1000" dirty="0">
                <a:latin typeface="+mn-lt"/>
                <a:ea typeface="+mj-lt"/>
                <a:cs typeface="+mj-lt"/>
              </a:rPr>
              <a:t> </a:t>
            </a:r>
            <a:r>
              <a:rPr lang="en-US" sz="1000" dirty="0" err="1">
                <a:latin typeface="+mn-lt"/>
                <a:ea typeface="+mj-lt"/>
                <a:cs typeface="+mj-lt"/>
              </a:rPr>
              <a:t>ortalama</a:t>
            </a:r>
            <a:r>
              <a:rPr lang="en-US" sz="1000" dirty="0">
                <a:latin typeface="+mn-lt"/>
                <a:ea typeface="+mj-lt"/>
                <a:cs typeface="+mj-lt"/>
              </a:rPr>
              <a:t> </a:t>
            </a:r>
            <a:r>
              <a:rPr lang="en-US" sz="1000" dirty="0" err="1">
                <a:latin typeface="+mn-lt"/>
                <a:ea typeface="+mj-lt"/>
                <a:cs typeface="+mj-lt"/>
              </a:rPr>
              <a:t>reklamcılık</a:t>
            </a:r>
            <a:r>
              <a:rPr lang="en-US" sz="1000" dirty="0">
                <a:latin typeface="+mn-lt"/>
                <a:ea typeface="+mj-lt"/>
                <a:cs typeface="+mj-lt"/>
              </a:rPr>
              <a:t> </a:t>
            </a:r>
            <a:r>
              <a:rPr lang="en-US" sz="1000" dirty="0" err="1">
                <a:latin typeface="+mn-lt"/>
                <a:ea typeface="+mj-lt"/>
                <a:cs typeface="+mj-lt"/>
              </a:rPr>
              <a:t>oranı</a:t>
            </a:r>
            <a:r>
              <a:rPr lang="en-US" sz="1000" dirty="0">
                <a:latin typeface="+mn-lt"/>
                <a:ea typeface="+mj-lt"/>
                <a:cs typeface="+mj-lt"/>
              </a:rPr>
              <a:t> %1,9'da </a:t>
            </a:r>
            <a:r>
              <a:rPr lang="en-US" sz="1000" dirty="0" err="1">
                <a:latin typeface="+mn-lt"/>
                <a:ea typeface="+mj-lt"/>
                <a:cs typeface="+mj-lt"/>
              </a:rPr>
              <a:t>sabit</a:t>
            </a:r>
            <a:r>
              <a:rPr lang="en-US" sz="1000" dirty="0">
                <a:latin typeface="+mn-lt"/>
                <a:ea typeface="+mj-lt"/>
                <a:cs typeface="+mj-lt"/>
              </a:rPr>
              <a:t> </a:t>
            </a:r>
            <a:r>
              <a:rPr lang="en-US" sz="1000" dirty="0" err="1">
                <a:latin typeface="+mn-lt"/>
                <a:ea typeface="+mj-lt"/>
                <a:cs typeface="+mj-lt"/>
              </a:rPr>
              <a:t>kalırken</a:t>
            </a:r>
            <a:r>
              <a:rPr lang="en-US" sz="1000" dirty="0">
                <a:latin typeface="+mn-lt"/>
                <a:ea typeface="+mj-lt"/>
                <a:cs typeface="+mj-lt"/>
              </a:rPr>
              <a:t>, </a:t>
            </a:r>
            <a:r>
              <a:rPr lang="en-US" sz="1000" dirty="0" err="1">
                <a:latin typeface="+mn-lt"/>
                <a:ea typeface="+mj-lt"/>
                <a:cs typeface="+mj-lt"/>
              </a:rPr>
              <a:t>reklam</a:t>
            </a:r>
            <a:r>
              <a:rPr lang="en-US" sz="1000" dirty="0">
                <a:latin typeface="+mn-lt"/>
                <a:ea typeface="+mj-lt"/>
                <a:cs typeface="+mj-lt"/>
              </a:rPr>
              <a:t> </a:t>
            </a:r>
            <a:r>
              <a:rPr lang="en-US" sz="1000" dirty="0" err="1">
                <a:latin typeface="+mn-lt"/>
                <a:ea typeface="+mj-lt"/>
                <a:cs typeface="+mj-lt"/>
              </a:rPr>
              <a:t>giderleri</a:t>
            </a:r>
            <a:r>
              <a:rPr lang="en-US" sz="1000" dirty="0">
                <a:latin typeface="+mn-lt"/>
                <a:ea typeface="+mj-lt"/>
                <a:cs typeface="+mj-lt"/>
              </a:rPr>
              <a:t> </a:t>
            </a:r>
            <a:r>
              <a:rPr lang="en-US" sz="1000" dirty="0" err="1">
                <a:latin typeface="+mn-lt"/>
                <a:ea typeface="+mj-lt"/>
                <a:cs typeface="+mj-lt"/>
              </a:rPr>
              <a:t>önceki</a:t>
            </a:r>
            <a:r>
              <a:rPr lang="en-US" sz="1000" dirty="0">
                <a:latin typeface="+mn-lt"/>
                <a:ea typeface="+mj-lt"/>
                <a:cs typeface="+mj-lt"/>
              </a:rPr>
              <a:t> </a:t>
            </a:r>
            <a:r>
              <a:rPr lang="en-US" sz="1000" dirty="0" err="1">
                <a:latin typeface="+mn-lt"/>
                <a:ea typeface="+mj-lt"/>
                <a:cs typeface="+mj-lt"/>
              </a:rPr>
              <a:t>yıla</a:t>
            </a:r>
            <a:r>
              <a:rPr lang="en-US" sz="1000" dirty="0">
                <a:latin typeface="+mn-lt"/>
                <a:ea typeface="+mj-lt"/>
                <a:cs typeface="+mj-lt"/>
              </a:rPr>
              <a:t> </a:t>
            </a:r>
            <a:r>
              <a:rPr lang="en-US" sz="1000" dirty="0" err="1">
                <a:latin typeface="+mn-lt"/>
                <a:ea typeface="+mj-lt"/>
                <a:cs typeface="+mj-lt"/>
              </a:rPr>
              <a:t>göre</a:t>
            </a:r>
            <a:r>
              <a:rPr lang="en-US" sz="1000" dirty="0">
                <a:latin typeface="+mn-lt"/>
                <a:ea typeface="+mj-lt"/>
                <a:cs typeface="+mj-lt"/>
              </a:rPr>
              <a:t> %0,8 </a:t>
            </a:r>
            <a:r>
              <a:rPr lang="en-US" sz="1000" dirty="0" err="1">
                <a:latin typeface="+mn-lt"/>
                <a:ea typeface="+mj-lt"/>
                <a:cs typeface="+mj-lt"/>
              </a:rPr>
              <a:t>arttı</a:t>
            </a:r>
            <a:r>
              <a:rPr lang="en-US" sz="1000" dirty="0">
                <a:latin typeface="+mn-lt"/>
                <a:ea typeface="+mj-lt"/>
                <a:cs typeface="+mj-lt"/>
              </a:rPr>
              <a:t>. </a:t>
            </a:r>
            <a:r>
              <a:rPr lang="en-US" sz="1000" dirty="0" err="1">
                <a:latin typeface="+mn-lt"/>
                <a:ea typeface="+mj-lt"/>
                <a:cs typeface="+mj-lt"/>
              </a:rPr>
              <a:t>Finte</a:t>
            </a:r>
            <a:r>
              <a:rPr lang="tr-TR" sz="1000" dirty="0">
                <a:latin typeface="+mn-lt"/>
                <a:ea typeface="+mj-lt"/>
                <a:cs typeface="+mj-lt"/>
              </a:rPr>
              <a:t>k</a:t>
            </a:r>
            <a:r>
              <a:rPr lang="en-US" sz="1000" dirty="0">
                <a:latin typeface="+mn-lt"/>
                <a:ea typeface="+mj-lt"/>
                <a:cs typeface="+mj-lt"/>
              </a:rPr>
              <a:t> </a:t>
            </a:r>
            <a:r>
              <a:rPr lang="en-US" sz="1000" dirty="0" err="1">
                <a:latin typeface="+mn-lt"/>
                <a:ea typeface="+mj-lt"/>
                <a:cs typeface="+mj-lt"/>
              </a:rPr>
              <a:t>şirketlerinin</a:t>
            </a:r>
            <a:r>
              <a:rPr lang="en-US" sz="1000" dirty="0">
                <a:latin typeface="+mn-lt"/>
                <a:ea typeface="+mj-lt"/>
                <a:cs typeface="+mj-lt"/>
              </a:rPr>
              <a:t> </a:t>
            </a:r>
            <a:r>
              <a:rPr lang="en-US" sz="1000" dirty="0" err="1">
                <a:latin typeface="+mn-lt"/>
                <a:ea typeface="+mj-lt"/>
                <a:cs typeface="+mj-lt"/>
              </a:rPr>
              <a:t>dahil</a:t>
            </a:r>
            <a:r>
              <a:rPr lang="en-US" sz="1000" dirty="0">
                <a:latin typeface="+mn-lt"/>
                <a:ea typeface="+mj-lt"/>
                <a:cs typeface="+mj-lt"/>
              </a:rPr>
              <a:t> </a:t>
            </a:r>
            <a:r>
              <a:rPr lang="en-US" sz="1000" dirty="0" err="1">
                <a:latin typeface="+mn-lt"/>
                <a:ea typeface="+mj-lt"/>
                <a:cs typeface="+mj-lt"/>
              </a:rPr>
              <a:t>edilmesi</a:t>
            </a:r>
            <a:r>
              <a:rPr lang="en-US" sz="1000" dirty="0">
                <a:latin typeface="+mn-lt"/>
                <a:ea typeface="+mj-lt"/>
                <a:cs typeface="+mj-lt"/>
              </a:rPr>
              <a:t>, </a:t>
            </a:r>
            <a:r>
              <a:rPr lang="en-US" sz="1000" dirty="0" err="1">
                <a:latin typeface="+mn-lt"/>
                <a:ea typeface="+mj-lt"/>
                <a:cs typeface="+mj-lt"/>
              </a:rPr>
              <a:t>ortalama</a:t>
            </a:r>
            <a:r>
              <a:rPr lang="en-US" sz="1000" dirty="0">
                <a:latin typeface="+mn-lt"/>
                <a:ea typeface="+mj-lt"/>
                <a:cs typeface="+mj-lt"/>
              </a:rPr>
              <a:t> </a:t>
            </a:r>
            <a:r>
              <a:rPr lang="en-US" sz="1000" dirty="0" err="1">
                <a:latin typeface="+mn-lt"/>
                <a:ea typeface="+mj-lt"/>
                <a:cs typeface="+mj-lt"/>
              </a:rPr>
              <a:t>reklam</a:t>
            </a:r>
            <a:r>
              <a:rPr lang="en-US" sz="1000" dirty="0">
                <a:latin typeface="+mn-lt"/>
                <a:ea typeface="+mj-lt"/>
                <a:cs typeface="+mj-lt"/>
              </a:rPr>
              <a:t> </a:t>
            </a:r>
            <a:r>
              <a:rPr lang="en-US" sz="1000" dirty="0" err="1">
                <a:latin typeface="+mn-lt"/>
                <a:ea typeface="+mj-lt"/>
                <a:cs typeface="+mj-lt"/>
              </a:rPr>
              <a:t>yoğunluğunu</a:t>
            </a:r>
            <a:r>
              <a:rPr lang="en-US" sz="1000" dirty="0">
                <a:latin typeface="+mn-lt"/>
                <a:ea typeface="+mj-lt"/>
                <a:cs typeface="+mj-lt"/>
              </a:rPr>
              <a:t> %2,9'a </a:t>
            </a:r>
            <a:r>
              <a:rPr lang="en-US" sz="1000" dirty="0" err="1">
                <a:latin typeface="+mn-lt"/>
                <a:ea typeface="+mj-lt"/>
                <a:cs typeface="+mj-lt"/>
              </a:rPr>
              <a:t>çıkaracaktır</a:t>
            </a:r>
            <a:r>
              <a:rPr lang="en-US" sz="1000" dirty="0">
                <a:latin typeface="+mn-lt"/>
                <a:ea typeface="+mj-lt"/>
                <a:cs typeface="+mj-lt"/>
              </a:rPr>
              <a:t>. </a:t>
            </a:r>
          </a:p>
          <a:p>
            <a:pPr marL="0">
              <a:lnSpc>
                <a:spcPct val="110000"/>
              </a:lnSpc>
              <a:defRPr/>
            </a:pPr>
            <a:r>
              <a:rPr lang="en-US" sz="1000" dirty="0">
                <a:latin typeface="+mn-lt"/>
                <a:ea typeface="+mj-lt"/>
                <a:cs typeface="+mj-lt"/>
              </a:rPr>
              <a:t>Perakende </a:t>
            </a:r>
            <a:r>
              <a:rPr lang="en-US" sz="1000" dirty="0" err="1">
                <a:latin typeface="+mn-lt"/>
                <a:ea typeface="+mj-lt"/>
                <a:cs typeface="+mj-lt"/>
              </a:rPr>
              <a:t>medya</a:t>
            </a:r>
            <a:r>
              <a:rPr lang="en-US" sz="1000" dirty="0">
                <a:latin typeface="+mn-lt"/>
                <a:ea typeface="+mj-lt"/>
                <a:cs typeface="+mj-lt"/>
              </a:rPr>
              <a:t> </a:t>
            </a:r>
            <a:r>
              <a:rPr lang="en-US" sz="1000" dirty="0" err="1">
                <a:latin typeface="+mn-lt"/>
                <a:ea typeface="+mj-lt"/>
                <a:cs typeface="+mj-lt"/>
              </a:rPr>
              <a:t>ağları</a:t>
            </a:r>
            <a:r>
              <a:rPr lang="en-US" sz="1000" dirty="0">
                <a:latin typeface="+mn-lt"/>
                <a:ea typeface="+mj-lt"/>
                <a:cs typeface="+mj-lt"/>
              </a:rPr>
              <a:t> </a:t>
            </a:r>
            <a:r>
              <a:rPr lang="en-US" sz="1000" dirty="0" err="1">
                <a:latin typeface="+mn-lt"/>
                <a:ea typeface="+mj-lt"/>
                <a:cs typeface="+mj-lt"/>
              </a:rPr>
              <a:t>umut</a:t>
            </a:r>
            <a:r>
              <a:rPr lang="en-US" sz="1000" dirty="0">
                <a:latin typeface="+mn-lt"/>
                <a:ea typeface="+mj-lt"/>
                <a:cs typeface="+mj-lt"/>
              </a:rPr>
              <a:t> </a:t>
            </a:r>
            <a:r>
              <a:rPr lang="en-US" sz="1000" dirty="0" err="1">
                <a:latin typeface="+mn-lt"/>
                <a:ea typeface="+mj-lt"/>
                <a:cs typeface="+mj-lt"/>
              </a:rPr>
              <a:t>verici</a:t>
            </a:r>
            <a:r>
              <a:rPr lang="en-US" sz="1000" dirty="0">
                <a:latin typeface="+mn-lt"/>
                <a:ea typeface="+mj-lt"/>
                <a:cs typeface="+mj-lt"/>
              </a:rPr>
              <a:t> </a:t>
            </a:r>
            <a:r>
              <a:rPr lang="en-US" sz="1000" dirty="0" err="1">
                <a:latin typeface="+mn-lt"/>
                <a:ea typeface="+mj-lt"/>
                <a:cs typeface="+mj-lt"/>
              </a:rPr>
              <a:t>olsa</a:t>
            </a:r>
            <a:r>
              <a:rPr lang="en-US" sz="1000" dirty="0">
                <a:latin typeface="+mn-lt"/>
                <a:ea typeface="+mj-lt"/>
                <a:cs typeface="+mj-lt"/>
              </a:rPr>
              <a:t> da, </a:t>
            </a:r>
            <a:r>
              <a:rPr lang="en-US" sz="1000" dirty="0" err="1">
                <a:latin typeface="+mn-lt"/>
                <a:ea typeface="+mj-lt"/>
                <a:cs typeface="+mj-lt"/>
              </a:rPr>
              <a:t>önceden</a:t>
            </a:r>
            <a:r>
              <a:rPr lang="en-US" sz="1000" dirty="0">
                <a:latin typeface="+mn-lt"/>
                <a:ea typeface="+mj-lt"/>
                <a:cs typeface="+mj-lt"/>
              </a:rPr>
              <a:t> var </a:t>
            </a:r>
            <a:r>
              <a:rPr lang="en-US" sz="1000" dirty="0" err="1">
                <a:latin typeface="+mn-lt"/>
                <a:ea typeface="+mj-lt"/>
                <a:cs typeface="+mj-lt"/>
              </a:rPr>
              <a:t>olan</a:t>
            </a:r>
            <a:r>
              <a:rPr lang="en-US" sz="1000" dirty="0">
                <a:latin typeface="+mn-lt"/>
                <a:ea typeface="+mj-lt"/>
                <a:cs typeface="+mj-lt"/>
              </a:rPr>
              <a:t> </a:t>
            </a:r>
            <a:r>
              <a:rPr lang="en-US" sz="1000" dirty="0" err="1">
                <a:latin typeface="+mn-lt"/>
                <a:ea typeface="+mj-lt"/>
                <a:cs typeface="+mj-lt"/>
              </a:rPr>
              <a:t>ortak</a:t>
            </a:r>
            <a:r>
              <a:rPr lang="en-US" sz="1000" dirty="0">
                <a:latin typeface="+mn-lt"/>
                <a:ea typeface="+mj-lt"/>
                <a:cs typeface="+mj-lt"/>
              </a:rPr>
              <a:t> </a:t>
            </a:r>
            <a:r>
              <a:rPr lang="en-US" sz="1000" dirty="0" err="1">
                <a:latin typeface="+mn-lt"/>
                <a:ea typeface="+mj-lt"/>
                <a:cs typeface="+mj-lt"/>
              </a:rPr>
              <a:t>markalı</a:t>
            </a:r>
            <a:r>
              <a:rPr lang="en-US" sz="1000" dirty="0">
                <a:latin typeface="+mn-lt"/>
                <a:ea typeface="+mj-lt"/>
                <a:cs typeface="+mj-lt"/>
              </a:rPr>
              <a:t> </a:t>
            </a:r>
            <a:r>
              <a:rPr lang="en-US" sz="1000" dirty="0" err="1">
                <a:latin typeface="+mn-lt"/>
                <a:ea typeface="+mj-lt"/>
                <a:cs typeface="+mj-lt"/>
              </a:rPr>
              <a:t>ortaklıklar</a:t>
            </a:r>
            <a:r>
              <a:rPr lang="en-US" sz="1000" dirty="0">
                <a:latin typeface="+mn-lt"/>
                <a:ea typeface="+mj-lt"/>
                <a:cs typeface="+mj-lt"/>
              </a:rPr>
              <a:t> ve </a:t>
            </a:r>
            <a:r>
              <a:rPr lang="en-US" sz="1000" dirty="0" err="1">
                <a:latin typeface="+mn-lt"/>
                <a:ea typeface="+mj-lt"/>
                <a:cs typeface="+mj-lt"/>
              </a:rPr>
              <a:t>entegrasyon</a:t>
            </a:r>
            <a:r>
              <a:rPr lang="en-US" sz="1000" dirty="0">
                <a:latin typeface="+mn-lt"/>
                <a:ea typeface="+mj-lt"/>
                <a:cs typeface="+mj-lt"/>
              </a:rPr>
              <a:t> </a:t>
            </a:r>
            <a:r>
              <a:rPr lang="en-US" sz="1000" dirty="0" err="1">
                <a:latin typeface="+mn-lt"/>
                <a:ea typeface="+mj-lt"/>
                <a:cs typeface="+mj-lt"/>
              </a:rPr>
              <a:t>karmaşıklıkları</a:t>
            </a:r>
            <a:r>
              <a:rPr lang="en-US" sz="1000" dirty="0">
                <a:latin typeface="+mn-lt"/>
                <a:ea typeface="+mj-lt"/>
                <a:cs typeface="+mj-lt"/>
              </a:rPr>
              <a:t> </a:t>
            </a:r>
            <a:r>
              <a:rPr lang="en-US" sz="1000" dirty="0" err="1">
                <a:latin typeface="+mn-lt"/>
                <a:ea typeface="+mj-lt"/>
                <a:cs typeface="+mj-lt"/>
              </a:rPr>
              <a:t>nedeniyle</a:t>
            </a:r>
            <a:r>
              <a:rPr lang="en-US" sz="1000" dirty="0">
                <a:latin typeface="+mn-lt"/>
                <a:ea typeface="+mj-lt"/>
                <a:cs typeface="+mj-lt"/>
              </a:rPr>
              <a:t> </a:t>
            </a:r>
            <a:r>
              <a:rPr lang="en-US" sz="1000" dirty="0" err="1">
                <a:latin typeface="+mn-lt"/>
                <a:ea typeface="+mj-lt"/>
                <a:cs typeface="+mj-lt"/>
              </a:rPr>
              <a:t>yavaş</a:t>
            </a:r>
            <a:r>
              <a:rPr lang="en-US" sz="1000" dirty="0">
                <a:latin typeface="+mn-lt"/>
                <a:ea typeface="+mj-lt"/>
                <a:cs typeface="+mj-lt"/>
              </a:rPr>
              <a:t> </a:t>
            </a:r>
            <a:r>
              <a:rPr lang="en-US" sz="1000" dirty="0" err="1">
                <a:latin typeface="+mn-lt"/>
                <a:ea typeface="+mj-lt"/>
                <a:cs typeface="+mj-lt"/>
              </a:rPr>
              <a:t>benimsenmeyle</a:t>
            </a:r>
            <a:r>
              <a:rPr lang="en-US" sz="1000" dirty="0">
                <a:latin typeface="+mn-lt"/>
                <a:ea typeface="+mj-lt"/>
                <a:cs typeface="+mj-lt"/>
              </a:rPr>
              <a:t> </a:t>
            </a:r>
            <a:r>
              <a:rPr lang="en-US" sz="1000" dirty="0" err="1">
                <a:latin typeface="+mn-lt"/>
                <a:ea typeface="+mj-lt"/>
                <a:cs typeface="+mj-lt"/>
              </a:rPr>
              <a:t>karşı</a:t>
            </a:r>
            <a:r>
              <a:rPr lang="en-US" sz="1000" dirty="0">
                <a:latin typeface="+mn-lt"/>
                <a:ea typeface="+mj-lt"/>
                <a:cs typeface="+mj-lt"/>
              </a:rPr>
              <a:t> </a:t>
            </a:r>
            <a:r>
              <a:rPr lang="en-US" sz="1000" dirty="0" err="1">
                <a:latin typeface="+mn-lt"/>
                <a:ea typeface="+mj-lt"/>
                <a:cs typeface="+mj-lt"/>
              </a:rPr>
              <a:t>karşıya</a:t>
            </a:r>
            <a:r>
              <a:rPr lang="tr-TR" sz="1000" dirty="0">
                <a:latin typeface="+mn-lt"/>
                <a:ea typeface="+mj-lt"/>
                <a:cs typeface="+mj-lt"/>
              </a:rPr>
              <a:t> kalıyor</a:t>
            </a:r>
            <a:r>
              <a:rPr lang="en-US" sz="1000" dirty="0">
                <a:latin typeface="+mn-lt"/>
                <a:ea typeface="+mj-lt"/>
                <a:cs typeface="+mj-lt"/>
              </a:rPr>
              <a:t>. </a:t>
            </a:r>
            <a:endParaRPr lang="en-US" sz="1000" dirty="0">
              <a:highlight>
                <a:srgbClr val="FFFF00"/>
              </a:highlight>
              <a:latin typeface="+mn-lt"/>
              <a:ea typeface="+mj-lt"/>
              <a:cs typeface="+mj-lt"/>
            </a:endParaRPr>
          </a:p>
        </p:txBody>
      </p:sp>
      <p:grpSp>
        <p:nvGrpSpPr>
          <p:cNvPr id="61" name="Group 60">
            <a:extLst>
              <a:ext uri="{FF2B5EF4-FFF2-40B4-BE49-F238E27FC236}">
                <a16:creationId xmlns:a16="http://schemas.microsoft.com/office/drawing/2014/main" id="{B129EE54-8728-DBD1-B5E6-4D20A232B1DB}"/>
              </a:ext>
            </a:extLst>
          </p:cNvPr>
          <p:cNvGrpSpPr/>
          <p:nvPr/>
        </p:nvGrpSpPr>
        <p:grpSpPr>
          <a:xfrm>
            <a:off x="683229" y="6571261"/>
            <a:ext cx="6400800" cy="2833236"/>
            <a:chOff x="810229" y="6659343"/>
            <a:chExt cx="6400800" cy="2833236"/>
          </a:xfrm>
        </p:grpSpPr>
        <p:pic>
          <p:nvPicPr>
            <p:cNvPr id="16" name="Picture 15" descr="A graph with numbers and lines&#10;&#10;Description automatically generated">
              <a:extLst>
                <a:ext uri="{FF2B5EF4-FFF2-40B4-BE49-F238E27FC236}">
                  <a16:creationId xmlns:a16="http://schemas.microsoft.com/office/drawing/2014/main" id="{44823BD8-BE63-26D5-C5F9-5326B2A78B0E}"/>
                </a:ext>
              </a:extLst>
            </p:cNvPr>
            <p:cNvPicPr>
              <a:picLocks noChangeAspect="1"/>
            </p:cNvPicPr>
            <p:nvPr/>
          </p:nvPicPr>
          <p:blipFill>
            <a:blip r:embed="rId5"/>
            <a:stretch>
              <a:fillRect/>
            </a:stretch>
          </p:blipFill>
          <p:spPr>
            <a:xfrm>
              <a:off x="810229" y="6659343"/>
              <a:ext cx="6400800" cy="2833236"/>
            </a:xfrm>
            <a:prstGeom prst="rect">
              <a:avLst/>
            </a:prstGeom>
          </p:spPr>
        </p:pic>
        <p:sp>
          <p:nvSpPr>
            <p:cNvPr id="41" name="TextBox 40">
              <a:extLst>
                <a:ext uri="{FF2B5EF4-FFF2-40B4-BE49-F238E27FC236}">
                  <a16:creationId xmlns:a16="http://schemas.microsoft.com/office/drawing/2014/main" id="{78E4C7E1-5C2C-0951-8857-81EDB75A76EB}"/>
                </a:ext>
              </a:extLst>
            </p:cNvPr>
            <p:cNvSpPr txBox="1"/>
            <p:nvPr/>
          </p:nvSpPr>
          <p:spPr>
            <a:xfrm>
              <a:off x="1645445" y="7427043"/>
              <a:ext cx="409086" cy="215444"/>
            </a:xfrm>
            <a:prstGeom prst="rect">
              <a:avLst/>
            </a:prstGeom>
            <a:solidFill>
              <a:schemeClr val="accent1"/>
            </a:solidFill>
          </p:spPr>
          <p:txBody>
            <a:bodyPr wrap="none" rtlCol="0">
              <a:spAutoFit/>
            </a:bodyPr>
            <a:lstStyle/>
            <a:p>
              <a:r>
                <a:rPr lang="en-US" sz="800" dirty="0">
                  <a:solidFill>
                    <a:schemeClr val="bg1"/>
                  </a:solidFill>
                  <a:latin typeface="Poppins" pitchFamily="2" charset="77"/>
                  <a:cs typeface="Poppins" pitchFamily="2" charset="77"/>
                </a:rPr>
                <a:t>3.0%</a:t>
              </a:r>
            </a:p>
          </p:txBody>
        </p:sp>
        <p:sp>
          <p:nvSpPr>
            <p:cNvPr id="43" name="TextBox 42">
              <a:extLst>
                <a:ext uri="{FF2B5EF4-FFF2-40B4-BE49-F238E27FC236}">
                  <a16:creationId xmlns:a16="http://schemas.microsoft.com/office/drawing/2014/main" id="{551F00BC-0353-46AD-4041-2827A335D07C}"/>
                </a:ext>
              </a:extLst>
            </p:cNvPr>
            <p:cNvSpPr txBox="1"/>
            <p:nvPr/>
          </p:nvSpPr>
          <p:spPr>
            <a:xfrm>
              <a:off x="1626627" y="7732108"/>
              <a:ext cx="439917" cy="215444"/>
            </a:xfrm>
            <a:prstGeom prst="rect">
              <a:avLst/>
            </a:prstGeom>
            <a:solidFill>
              <a:schemeClr val="accent1"/>
            </a:solidFill>
          </p:spPr>
          <p:txBody>
            <a:bodyPr wrap="square" rtlCol="0">
              <a:spAutoFit/>
            </a:bodyPr>
            <a:lstStyle/>
            <a:p>
              <a:r>
                <a:rPr lang="en-US" sz="800" dirty="0">
                  <a:latin typeface="Poppins" pitchFamily="2" charset="77"/>
                  <a:cs typeface="Poppins" pitchFamily="2" charset="77"/>
                </a:rPr>
                <a:t>13.3%</a:t>
              </a:r>
            </a:p>
          </p:txBody>
        </p:sp>
        <p:sp>
          <p:nvSpPr>
            <p:cNvPr id="44" name="TextBox 43">
              <a:extLst>
                <a:ext uri="{FF2B5EF4-FFF2-40B4-BE49-F238E27FC236}">
                  <a16:creationId xmlns:a16="http://schemas.microsoft.com/office/drawing/2014/main" id="{BC3CF00A-9BF1-02A7-FCBA-A9E37B519A0F}"/>
                </a:ext>
              </a:extLst>
            </p:cNvPr>
            <p:cNvSpPr txBox="1"/>
            <p:nvPr/>
          </p:nvSpPr>
          <p:spPr>
            <a:xfrm>
              <a:off x="2488203" y="7536771"/>
              <a:ext cx="407484" cy="215444"/>
            </a:xfrm>
            <a:prstGeom prst="rect">
              <a:avLst/>
            </a:prstGeom>
            <a:solidFill>
              <a:schemeClr val="accent1"/>
            </a:solidFill>
          </p:spPr>
          <p:txBody>
            <a:bodyPr wrap="none" rtlCol="0">
              <a:spAutoFit/>
            </a:bodyPr>
            <a:lstStyle/>
            <a:p>
              <a:r>
                <a:rPr lang="en-US" sz="800" dirty="0">
                  <a:solidFill>
                    <a:schemeClr val="bg1"/>
                  </a:solidFill>
                  <a:latin typeface="Poppins" pitchFamily="2" charset="77"/>
                  <a:cs typeface="Poppins" pitchFamily="2" charset="77"/>
                </a:rPr>
                <a:t>2.8%</a:t>
              </a:r>
            </a:p>
          </p:txBody>
        </p:sp>
        <p:sp>
          <p:nvSpPr>
            <p:cNvPr id="45" name="TextBox 44">
              <a:extLst>
                <a:ext uri="{FF2B5EF4-FFF2-40B4-BE49-F238E27FC236}">
                  <a16:creationId xmlns:a16="http://schemas.microsoft.com/office/drawing/2014/main" id="{646B837C-AD63-670B-3546-6334F3D67506}"/>
                </a:ext>
              </a:extLst>
            </p:cNvPr>
            <p:cNvSpPr txBox="1"/>
            <p:nvPr/>
          </p:nvSpPr>
          <p:spPr>
            <a:xfrm>
              <a:off x="3357659" y="7643070"/>
              <a:ext cx="407484" cy="215444"/>
            </a:xfrm>
            <a:prstGeom prst="rect">
              <a:avLst/>
            </a:prstGeom>
            <a:solidFill>
              <a:schemeClr val="accent1"/>
            </a:solidFill>
          </p:spPr>
          <p:txBody>
            <a:bodyPr wrap="none" rtlCol="0">
              <a:spAutoFit/>
            </a:bodyPr>
            <a:lstStyle/>
            <a:p>
              <a:r>
                <a:rPr lang="en-US" sz="800" dirty="0">
                  <a:solidFill>
                    <a:schemeClr val="bg1"/>
                  </a:solidFill>
                  <a:latin typeface="Poppins" pitchFamily="2" charset="77"/>
                  <a:cs typeface="Poppins" pitchFamily="2" charset="77"/>
                </a:rPr>
                <a:t>2.6%</a:t>
              </a:r>
            </a:p>
          </p:txBody>
        </p:sp>
        <p:sp>
          <p:nvSpPr>
            <p:cNvPr id="48" name="TextBox 47">
              <a:extLst>
                <a:ext uri="{FF2B5EF4-FFF2-40B4-BE49-F238E27FC236}">
                  <a16:creationId xmlns:a16="http://schemas.microsoft.com/office/drawing/2014/main" id="{38EE1F3E-F00C-851A-E886-4622E1A26D8D}"/>
                </a:ext>
              </a:extLst>
            </p:cNvPr>
            <p:cNvSpPr txBox="1"/>
            <p:nvPr/>
          </p:nvSpPr>
          <p:spPr>
            <a:xfrm>
              <a:off x="4230149" y="7469715"/>
              <a:ext cx="407484" cy="215444"/>
            </a:xfrm>
            <a:prstGeom prst="rect">
              <a:avLst/>
            </a:prstGeom>
            <a:solidFill>
              <a:schemeClr val="accent1"/>
            </a:solidFill>
          </p:spPr>
          <p:txBody>
            <a:bodyPr wrap="none" rtlCol="0">
              <a:spAutoFit/>
            </a:bodyPr>
            <a:lstStyle/>
            <a:p>
              <a:r>
                <a:rPr lang="en-US" sz="800" dirty="0">
                  <a:solidFill>
                    <a:schemeClr val="bg1"/>
                  </a:solidFill>
                  <a:latin typeface="Poppins" pitchFamily="2" charset="77"/>
                  <a:cs typeface="Poppins" pitchFamily="2" charset="77"/>
                </a:rPr>
                <a:t>2.9%</a:t>
              </a:r>
            </a:p>
          </p:txBody>
        </p:sp>
        <p:sp>
          <p:nvSpPr>
            <p:cNvPr id="53" name="TextBox 52">
              <a:extLst>
                <a:ext uri="{FF2B5EF4-FFF2-40B4-BE49-F238E27FC236}">
                  <a16:creationId xmlns:a16="http://schemas.microsoft.com/office/drawing/2014/main" id="{3937AC0A-FE21-497D-D208-280669364D37}"/>
                </a:ext>
              </a:extLst>
            </p:cNvPr>
            <p:cNvSpPr txBox="1"/>
            <p:nvPr/>
          </p:nvSpPr>
          <p:spPr>
            <a:xfrm>
              <a:off x="5077493" y="7427043"/>
              <a:ext cx="409086" cy="215444"/>
            </a:xfrm>
            <a:prstGeom prst="rect">
              <a:avLst/>
            </a:prstGeom>
            <a:solidFill>
              <a:schemeClr val="accent1"/>
            </a:solidFill>
          </p:spPr>
          <p:txBody>
            <a:bodyPr wrap="none" rtlCol="0">
              <a:spAutoFit/>
            </a:bodyPr>
            <a:lstStyle/>
            <a:p>
              <a:r>
                <a:rPr lang="en-US" sz="800" dirty="0">
                  <a:solidFill>
                    <a:schemeClr val="bg1"/>
                  </a:solidFill>
                  <a:latin typeface="Poppins" pitchFamily="2" charset="77"/>
                  <a:cs typeface="Poppins" pitchFamily="2" charset="77"/>
                </a:rPr>
                <a:t>3.0%</a:t>
              </a:r>
            </a:p>
          </p:txBody>
        </p:sp>
        <p:sp>
          <p:nvSpPr>
            <p:cNvPr id="54" name="TextBox 53">
              <a:extLst>
                <a:ext uri="{FF2B5EF4-FFF2-40B4-BE49-F238E27FC236}">
                  <a16:creationId xmlns:a16="http://schemas.microsoft.com/office/drawing/2014/main" id="{D6837963-4C49-DB68-860F-A1FFAE79D1DE}"/>
                </a:ext>
              </a:extLst>
            </p:cNvPr>
            <p:cNvSpPr txBox="1"/>
            <p:nvPr/>
          </p:nvSpPr>
          <p:spPr>
            <a:xfrm>
              <a:off x="5930933" y="7469715"/>
              <a:ext cx="407484" cy="215444"/>
            </a:xfrm>
            <a:prstGeom prst="rect">
              <a:avLst/>
            </a:prstGeom>
            <a:solidFill>
              <a:schemeClr val="accent1"/>
            </a:solidFill>
          </p:spPr>
          <p:txBody>
            <a:bodyPr wrap="none" rtlCol="0">
              <a:spAutoFit/>
            </a:bodyPr>
            <a:lstStyle/>
            <a:p>
              <a:r>
                <a:rPr lang="en-US" sz="800" dirty="0">
                  <a:solidFill>
                    <a:schemeClr val="bg1"/>
                  </a:solidFill>
                  <a:latin typeface="Poppins" pitchFamily="2" charset="77"/>
                  <a:cs typeface="Poppins" pitchFamily="2" charset="77"/>
                </a:rPr>
                <a:t>2.9%</a:t>
              </a:r>
            </a:p>
          </p:txBody>
        </p:sp>
        <p:sp>
          <p:nvSpPr>
            <p:cNvPr id="56" name="TextBox 55">
              <a:extLst>
                <a:ext uri="{FF2B5EF4-FFF2-40B4-BE49-F238E27FC236}">
                  <a16:creationId xmlns:a16="http://schemas.microsoft.com/office/drawing/2014/main" id="{50F11C3C-9C02-5B19-3FB0-EC5326C2D5ED}"/>
                </a:ext>
              </a:extLst>
            </p:cNvPr>
            <p:cNvSpPr txBox="1"/>
            <p:nvPr/>
          </p:nvSpPr>
          <p:spPr>
            <a:xfrm>
              <a:off x="2475369" y="8042274"/>
              <a:ext cx="420231" cy="130176"/>
            </a:xfrm>
            <a:prstGeom prst="rect">
              <a:avLst/>
            </a:prstGeom>
            <a:solidFill>
              <a:schemeClr val="accent1"/>
            </a:solidFill>
          </p:spPr>
          <p:txBody>
            <a:bodyPr wrap="square" rtlCol="0" anchor="ctr">
              <a:noAutofit/>
            </a:bodyPr>
            <a:lstStyle/>
            <a:p>
              <a:r>
                <a:rPr lang="en-US" sz="800" dirty="0">
                  <a:latin typeface="Poppins" pitchFamily="2" charset="77"/>
                  <a:cs typeface="Poppins" pitchFamily="2" charset="77"/>
                </a:rPr>
                <a:t>6.8%</a:t>
              </a:r>
            </a:p>
          </p:txBody>
        </p:sp>
        <p:sp>
          <p:nvSpPr>
            <p:cNvPr id="57" name="TextBox 56">
              <a:extLst>
                <a:ext uri="{FF2B5EF4-FFF2-40B4-BE49-F238E27FC236}">
                  <a16:creationId xmlns:a16="http://schemas.microsoft.com/office/drawing/2014/main" id="{DD553EF4-E765-54C0-D405-8E66FAE80AEF}"/>
                </a:ext>
              </a:extLst>
            </p:cNvPr>
            <p:cNvSpPr txBox="1"/>
            <p:nvPr/>
          </p:nvSpPr>
          <p:spPr>
            <a:xfrm>
              <a:off x="3291345" y="8975724"/>
              <a:ext cx="521830" cy="130176"/>
            </a:xfrm>
            <a:prstGeom prst="rect">
              <a:avLst/>
            </a:prstGeom>
            <a:solidFill>
              <a:schemeClr val="accent1"/>
            </a:solidFill>
          </p:spPr>
          <p:txBody>
            <a:bodyPr wrap="square" rtlCol="0" anchor="ctr">
              <a:noAutofit/>
            </a:bodyPr>
            <a:lstStyle/>
            <a:p>
              <a:r>
                <a:rPr lang="en-US" sz="800" dirty="0">
                  <a:latin typeface="Poppins" pitchFamily="2" charset="77"/>
                  <a:cs typeface="Poppins" pitchFamily="2" charset="77"/>
                </a:rPr>
                <a:t>-17.5%</a:t>
              </a:r>
            </a:p>
          </p:txBody>
        </p:sp>
        <p:sp>
          <p:nvSpPr>
            <p:cNvPr id="58" name="TextBox 57">
              <a:extLst>
                <a:ext uri="{FF2B5EF4-FFF2-40B4-BE49-F238E27FC236}">
                  <a16:creationId xmlns:a16="http://schemas.microsoft.com/office/drawing/2014/main" id="{166F1C7D-B014-295A-317B-13BFCB404D79}"/>
                </a:ext>
              </a:extLst>
            </p:cNvPr>
            <p:cNvSpPr txBox="1"/>
            <p:nvPr/>
          </p:nvSpPr>
          <p:spPr>
            <a:xfrm>
              <a:off x="5085219" y="7934324"/>
              <a:ext cx="420231" cy="130176"/>
            </a:xfrm>
            <a:prstGeom prst="rect">
              <a:avLst/>
            </a:prstGeom>
            <a:solidFill>
              <a:schemeClr val="accent1"/>
            </a:solidFill>
          </p:spPr>
          <p:txBody>
            <a:bodyPr wrap="square" rtlCol="0" anchor="ctr">
              <a:noAutofit/>
            </a:bodyPr>
            <a:lstStyle/>
            <a:p>
              <a:r>
                <a:rPr lang="en-US" sz="800" dirty="0">
                  <a:latin typeface="Poppins" pitchFamily="2" charset="77"/>
                  <a:cs typeface="Poppins" pitchFamily="2" charset="77"/>
                </a:rPr>
                <a:t>9.2%</a:t>
              </a:r>
            </a:p>
          </p:txBody>
        </p:sp>
        <p:sp>
          <p:nvSpPr>
            <p:cNvPr id="59" name="TextBox 58">
              <a:extLst>
                <a:ext uri="{FF2B5EF4-FFF2-40B4-BE49-F238E27FC236}">
                  <a16:creationId xmlns:a16="http://schemas.microsoft.com/office/drawing/2014/main" id="{2EB668EF-0BA4-7A5C-E587-7FA1F4836A66}"/>
                </a:ext>
              </a:extLst>
            </p:cNvPr>
            <p:cNvSpPr txBox="1"/>
            <p:nvPr/>
          </p:nvSpPr>
          <p:spPr>
            <a:xfrm>
              <a:off x="5953125" y="8261349"/>
              <a:ext cx="438150" cy="130176"/>
            </a:xfrm>
            <a:prstGeom prst="rect">
              <a:avLst/>
            </a:prstGeom>
            <a:solidFill>
              <a:schemeClr val="accent1"/>
            </a:solidFill>
          </p:spPr>
          <p:txBody>
            <a:bodyPr wrap="square" rtlCol="0" anchor="ctr">
              <a:noAutofit/>
            </a:bodyPr>
            <a:lstStyle/>
            <a:p>
              <a:r>
                <a:rPr lang="en-US" sz="800" dirty="0">
                  <a:latin typeface="Poppins" pitchFamily="2" charset="77"/>
                  <a:cs typeface="Poppins" pitchFamily="2" charset="77"/>
                </a:rPr>
                <a:t>0.8%</a:t>
              </a:r>
            </a:p>
          </p:txBody>
        </p:sp>
        <p:sp>
          <p:nvSpPr>
            <p:cNvPr id="60" name="TextBox 59">
              <a:extLst>
                <a:ext uri="{FF2B5EF4-FFF2-40B4-BE49-F238E27FC236}">
                  <a16:creationId xmlns:a16="http://schemas.microsoft.com/office/drawing/2014/main" id="{33157E48-70AA-DE25-BD54-C91F29A541D2}"/>
                </a:ext>
              </a:extLst>
            </p:cNvPr>
            <p:cNvSpPr txBox="1"/>
            <p:nvPr/>
          </p:nvSpPr>
          <p:spPr>
            <a:xfrm>
              <a:off x="4206875" y="7026274"/>
              <a:ext cx="495300" cy="130176"/>
            </a:xfrm>
            <a:prstGeom prst="rect">
              <a:avLst/>
            </a:prstGeom>
            <a:solidFill>
              <a:schemeClr val="bg1"/>
            </a:solidFill>
          </p:spPr>
          <p:txBody>
            <a:bodyPr wrap="square" rtlCol="0" anchor="ctr">
              <a:noAutofit/>
            </a:bodyPr>
            <a:lstStyle/>
            <a:p>
              <a:r>
                <a:rPr lang="en-US" sz="800" dirty="0">
                  <a:latin typeface="Poppins" pitchFamily="2" charset="77"/>
                  <a:cs typeface="Poppins" pitchFamily="2" charset="77"/>
                </a:rPr>
                <a:t>32.8%</a:t>
              </a:r>
            </a:p>
          </p:txBody>
        </p:sp>
      </p:grpSp>
      <p:sp>
        <p:nvSpPr>
          <p:cNvPr id="62" name="TextBox 61">
            <a:extLst>
              <a:ext uri="{FF2B5EF4-FFF2-40B4-BE49-F238E27FC236}">
                <a16:creationId xmlns:a16="http://schemas.microsoft.com/office/drawing/2014/main" id="{14D43173-D085-88BD-35FA-106CD956C214}"/>
              </a:ext>
            </a:extLst>
          </p:cNvPr>
          <p:cNvSpPr txBox="1"/>
          <p:nvPr/>
        </p:nvSpPr>
        <p:spPr>
          <a:xfrm>
            <a:off x="965337" y="9353517"/>
            <a:ext cx="3074647" cy="193707"/>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GroupM, </a:t>
            </a:r>
            <a:r>
              <a:rPr lang="en-US" sz="600" dirty="0" err="1">
                <a:solidFill>
                  <a:schemeClr val="bg1">
                    <a:lumMod val="75000"/>
                  </a:schemeClr>
                </a:solidFill>
                <a:latin typeface="Poppins"/>
                <a:cs typeface="Poppins"/>
              </a:rPr>
              <a:t>Şirket</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Başvuruları</a:t>
            </a:r>
            <a:endParaRPr lang="en-US" sz="600" dirty="0">
              <a:solidFill>
                <a:schemeClr val="bg1">
                  <a:lumMod val="75000"/>
                </a:schemeClr>
              </a:solidFill>
              <a:latin typeface="Poppins"/>
              <a:cs typeface="Poppins"/>
            </a:endParaRPr>
          </a:p>
        </p:txBody>
      </p:sp>
      <p:grpSp>
        <p:nvGrpSpPr>
          <p:cNvPr id="70" name="Group 69">
            <a:extLst>
              <a:ext uri="{FF2B5EF4-FFF2-40B4-BE49-F238E27FC236}">
                <a16:creationId xmlns:a16="http://schemas.microsoft.com/office/drawing/2014/main" id="{857F0C76-BBFD-8136-D794-536294B16548}"/>
              </a:ext>
            </a:extLst>
          </p:cNvPr>
          <p:cNvGrpSpPr/>
          <p:nvPr/>
        </p:nvGrpSpPr>
        <p:grpSpPr>
          <a:xfrm>
            <a:off x="1443141" y="9124900"/>
            <a:ext cx="4837116" cy="215444"/>
            <a:chOff x="1443141" y="9013689"/>
            <a:chExt cx="4837116" cy="215444"/>
          </a:xfrm>
        </p:grpSpPr>
        <p:sp>
          <p:nvSpPr>
            <p:cNvPr id="64" name="TextBox 63">
              <a:extLst>
                <a:ext uri="{FF2B5EF4-FFF2-40B4-BE49-F238E27FC236}">
                  <a16:creationId xmlns:a16="http://schemas.microsoft.com/office/drawing/2014/main" id="{9D966F94-39FF-C51D-3EE5-E8C6E33388D9}"/>
                </a:ext>
              </a:extLst>
            </p:cNvPr>
            <p:cNvSpPr txBox="1"/>
            <p:nvPr/>
          </p:nvSpPr>
          <p:spPr>
            <a:xfrm>
              <a:off x="1443141" y="9013689"/>
              <a:ext cx="511806" cy="215444"/>
            </a:xfrm>
            <a:prstGeom prst="rect">
              <a:avLst/>
            </a:prstGeom>
            <a:solidFill>
              <a:schemeClr val="bg1"/>
            </a:solidFill>
          </p:spPr>
          <p:txBody>
            <a:bodyPr wrap="square" rtlCol="0">
              <a:spAutoFit/>
            </a:bodyPr>
            <a:lstStyle/>
            <a:p>
              <a:pPr algn="ctr"/>
              <a:r>
                <a:rPr lang="en-US" sz="800" dirty="0">
                  <a:latin typeface="Poppins" pitchFamily="2" charset="77"/>
                  <a:cs typeface="Poppins" pitchFamily="2" charset="77"/>
                </a:rPr>
                <a:t>2018</a:t>
              </a:r>
            </a:p>
          </p:txBody>
        </p:sp>
        <p:sp>
          <p:nvSpPr>
            <p:cNvPr id="65" name="TextBox 64">
              <a:extLst>
                <a:ext uri="{FF2B5EF4-FFF2-40B4-BE49-F238E27FC236}">
                  <a16:creationId xmlns:a16="http://schemas.microsoft.com/office/drawing/2014/main" id="{BBC4267F-5E40-3925-2AA0-2A83574637B3}"/>
                </a:ext>
              </a:extLst>
            </p:cNvPr>
            <p:cNvSpPr txBox="1"/>
            <p:nvPr/>
          </p:nvSpPr>
          <p:spPr>
            <a:xfrm>
              <a:off x="2312589" y="9013689"/>
              <a:ext cx="511806" cy="215444"/>
            </a:xfrm>
            <a:prstGeom prst="rect">
              <a:avLst/>
            </a:prstGeom>
            <a:solidFill>
              <a:schemeClr val="bg1"/>
            </a:solidFill>
          </p:spPr>
          <p:txBody>
            <a:bodyPr wrap="square" rtlCol="0">
              <a:spAutoFit/>
            </a:bodyPr>
            <a:lstStyle/>
            <a:p>
              <a:pPr algn="ctr"/>
              <a:r>
                <a:rPr lang="en-US" sz="800" dirty="0">
                  <a:latin typeface="Poppins" pitchFamily="2" charset="77"/>
                  <a:cs typeface="Poppins" pitchFamily="2" charset="77"/>
                </a:rPr>
                <a:t>2019</a:t>
              </a:r>
            </a:p>
          </p:txBody>
        </p:sp>
        <p:sp>
          <p:nvSpPr>
            <p:cNvPr id="66" name="TextBox 65">
              <a:extLst>
                <a:ext uri="{FF2B5EF4-FFF2-40B4-BE49-F238E27FC236}">
                  <a16:creationId xmlns:a16="http://schemas.microsoft.com/office/drawing/2014/main" id="{725B60E8-1F57-ABA8-7EAF-0B6F02FAE650}"/>
                </a:ext>
              </a:extLst>
            </p:cNvPr>
            <p:cNvSpPr txBox="1"/>
            <p:nvPr/>
          </p:nvSpPr>
          <p:spPr>
            <a:xfrm>
              <a:off x="3168880" y="9013689"/>
              <a:ext cx="511806" cy="215444"/>
            </a:xfrm>
            <a:prstGeom prst="rect">
              <a:avLst/>
            </a:prstGeom>
            <a:solidFill>
              <a:schemeClr val="bg1"/>
            </a:solidFill>
          </p:spPr>
          <p:txBody>
            <a:bodyPr wrap="square" rtlCol="0">
              <a:spAutoFit/>
            </a:bodyPr>
            <a:lstStyle/>
            <a:p>
              <a:pPr algn="ctr"/>
              <a:r>
                <a:rPr lang="en-US" sz="800" dirty="0">
                  <a:latin typeface="Poppins" pitchFamily="2" charset="77"/>
                  <a:cs typeface="Poppins" pitchFamily="2" charset="77"/>
                </a:rPr>
                <a:t>2020</a:t>
              </a:r>
            </a:p>
          </p:txBody>
        </p:sp>
        <p:sp>
          <p:nvSpPr>
            <p:cNvPr id="67" name="TextBox 66">
              <a:extLst>
                <a:ext uri="{FF2B5EF4-FFF2-40B4-BE49-F238E27FC236}">
                  <a16:creationId xmlns:a16="http://schemas.microsoft.com/office/drawing/2014/main" id="{F7F4484B-6EE8-493E-C0FE-A7C5B82B029A}"/>
                </a:ext>
              </a:extLst>
            </p:cNvPr>
            <p:cNvSpPr txBox="1"/>
            <p:nvPr/>
          </p:nvSpPr>
          <p:spPr>
            <a:xfrm>
              <a:off x="4042712" y="9013689"/>
              <a:ext cx="511806" cy="215444"/>
            </a:xfrm>
            <a:prstGeom prst="rect">
              <a:avLst/>
            </a:prstGeom>
            <a:solidFill>
              <a:schemeClr val="bg1"/>
            </a:solidFill>
          </p:spPr>
          <p:txBody>
            <a:bodyPr wrap="square" rtlCol="0">
              <a:spAutoFit/>
            </a:bodyPr>
            <a:lstStyle/>
            <a:p>
              <a:pPr algn="ctr"/>
              <a:r>
                <a:rPr lang="en-US" sz="800" dirty="0">
                  <a:latin typeface="Poppins" pitchFamily="2" charset="77"/>
                  <a:cs typeface="Poppins" pitchFamily="2" charset="77"/>
                </a:rPr>
                <a:t>2021</a:t>
              </a:r>
            </a:p>
          </p:txBody>
        </p:sp>
        <p:sp>
          <p:nvSpPr>
            <p:cNvPr id="68" name="TextBox 67">
              <a:extLst>
                <a:ext uri="{FF2B5EF4-FFF2-40B4-BE49-F238E27FC236}">
                  <a16:creationId xmlns:a16="http://schemas.microsoft.com/office/drawing/2014/main" id="{2421B518-5143-CDCB-47FA-31282016535E}"/>
                </a:ext>
              </a:extLst>
            </p:cNvPr>
            <p:cNvSpPr txBox="1"/>
            <p:nvPr/>
          </p:nvSpPr>
          <p:spPr>
            <a:xfrm>
              <a:off x="4912160" y="9013689"/>
              <a:ext cx="511806" cy="215444"/>
            </a:xfrm>
            <a:prstGeom prst="rect">
              <a:avLst/>
            </a:prstGeom>
            <a:solidFill>
              <a:schemeClr val="bg1"/>
            </a:solidFill>
          </p:spPr>
          <p:txBody>
            <a:bodyPr wrap="square" rtlCol="0">
              <a:spAutoFit/>
            </a:bodyPr>
            <a:lstStyle/>
            <a:p>
              <a:pPr algn="ctr"/>
              <a:r>
                <a:rPr lang="en-US" sz="800" dirty="0">
                  <a:latin typeface="Poppins" pitchFamily="2" charset="77"/>
                  <a:cs typeface="Poppins" pitchFamily="2" charset="77"/>
                </a:rPr>
                <a:t>2022</a:t>
              </a:r>
            </a:p>
          </p:txBody>
        </p:sp>
        <p:sp>
          <p:nvSpPr>
            <p:cNvPr id="69" name="TextBox 68">
              <a:extLst>
                <a:ext uri="{FF2B5EF4-FFF2-40B4-BE49-F238E27FC236}">
                  <a16:creationId xmlns:a16="http://schemas.microsoft.com/office/drawing/2014/main" id="{E9A71BE0-03DA-F8D9-6575-4E315672F78E}"/>
                </a:ext>
              </a:extLst>
            </p:cNvPr>
            <p:cNvSpPr txBox="1"/>
            <p:nvPr/>
          </p:nvSpPr>
          <p:spPr>
            <a:xfrm>
              <a:off x="5768451" y="9013689"/>
              <a:ext cx="511806" cy="215444"/>
            </a:xfrm>
            <a:prstGeom prst="rect">
              <a:avLst/>
            </a:prstGeom>
            <a:solidFill>
              <a:schemeClr val="bg1"/>
            </a:solidFill>
          </p:spPr>
          <p:txBody>
            <a:bodyPr wrap="square" rtlCol="0">
              <a:spAutoFit/>
            </a:bodyPr>
            <a:lstStyle/>
            <a:p>
              <a:pPr algn="ctr"/>
              <a:r>
                <a:rPr lang="en-US" sz="800" dirty="0">
                  <a:latin typeface="Poppins" pitchFamily="2" charset="77"/>
                  <a:cs typeface="Poppins" pitchFamily="2" charset="77"/>
                </a:rPr>
                <a:t>2023</a:t>
              </a:r>
            </a:p>
          </p:txBody>
        </p:sp>
      </p:grpSp>
      <p:sp>
        <p:nvSpPr>
          <p:cNvPr id="6" name="Rectangle 5">
            <a:extLst>
              <a:ext uri="{FF2B5EF4-FFF2-40B4-BE49-F238E27FC236}">
                <a16:creationId xmlns:a16="http://schemas.microsoft.com/office/drawing/2014/main" id="{DB762BA0-1F15-FF59-7B30-4E5B754911D8}"/>
              </a:ext>
            </a:extLst>
          </p:cNvPr>
          <p:cNvSpPr/>
          <p:nvPr/>
        </p:nvSpPr>
        <p:spPr>
          <a:xfrm>
            <a:off x="698691" y="7059163"/>
            <a:ext cx="259301" cy="15741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2F96E2E-F7AC-7AC9-512B-2EACFD595825}"/>
              </a:ext>
            </a:extLst>
          </p:cNvPr>
          <p:cNvSpPr txBox="1"/>
          <p:nvPr/>
        </p:nvSpPr>
        <p:spPr>
          <a:xfrm rot="16200000">
            <a:off x="-1057012" y="7041855"/>
            <a:ext cx="3889092" cy="276999"/>
          </a:xfrm>
          <a:prstGeom prst="rect">
            <a:avLst/>
          </a:prstGeom>
          <a:noFill/>
        </p:spPr>
        <p:txBody>
          <a:bodyPr wrap="square">
            <a:spAutoFit/>
          </a:bodyPr>
          <a:lstStyle/>
          <a:p>
            <a:r>
              <a:rPr lang="en-US" sz="1200" dirty="0" err="1">
                <a:latin typeface="Poppins" panose="00000500000000000000" pitchFamily="2" charset="0"/>
                <a:cs typeface="Poppins" panose="00000500000000000000" pitchFamily="2" charset="0"/>
              </a:rPr>
              <a:t>Gelirin</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Yüzdesi</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Olarak</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Reklam</a:t>
            </a:r>
            <a:endParaRPr lang="en-US" sz="1200" dirty="0">
              <a:latin typeface="Poppins" panose="00000500000000000000" pitchFamily="2" charset="0"/>
              <a:cs typeface="Poppins" panose="00000500000000000000" pitchFamily="2" charset="0"/>
            </a:endParaRPr>
          </a:p>
        </p:txBody>
      </p:sp>
      <p:sp>
        <p:nvSpPr>
          <p:cNvPr id="15" name="Rectangle 14">
            <a:extLst>
              <a:ext uri="{FF2B5EF4-FFF2-40B4-BE49-F238E27FC236}">
                <a16:creationId xmlns:a16="http://schemas.microsoft.com/office/drawing/2014/main" id="{1A12A424-AE71-657C-B59F-9511AD249174}"/>
              </a:ext>
            </a:extLst>
          </p:cNvPr>
          <p:cNvSpPr/>
          <p:nvPr/>
        </p:nvSpPr>
        <p:spPr>
          <a:xfrm>
            <a:off x="6795380" y="7343696"/>
            <a:ext cx="220791" cy="1338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C088958-8529-A821-5102-5E66976BC762}"/>
              </a:ext>
            </a:extLst>
          </p:cNvPr>
          <p:cNvSpPr txBox="1"/>
          <p:nvPr/>
        </p:nvSpPr>
        <p:spPr>
          <a:xfrm rot="16200000">
            <a:off x="5010285" y="6657894"/>
            <a:ext cx="3889092" cy="276999"/>
          </a:xfrm>
          <a:prstGeom prst="rect">
            <a:avLst/>
          </a:prstGeom>
          <a:noFill/>
        </p:spPr>
        <p:txBody>
          <a:bodyPr wrap="square">
            <a:spAutoFit/>
          </a:bodyPr>
          <a:lstStyle/>
          <a:p>
            <a:r>
              <a:rPr lang="en-US" sz="1200" dirty="0" err="1">
                <a:latin typeface="Poppins" panose="00000500000000000000" pitchFamily="2" charset="0"/>
                <a:cs typeface="Poppins" panose="00000500000000000000" pitchFamily="2" charset="0"/>
              </a:rPr>
              <a:t>Yıldan</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Yıla</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Değişim</a:t>
            </a:r>
            <a:r>
              <a:rPr lang="en-US" sz="1200" dirty="0">
                <a:latin typeface="Poppins" panose="00000500000000000000" pitchFamily="2" charset="0"/>
                <a:cs typeface="Poppins" panose="00000500000000000000" pitchFamily="2" charset="0"/>
              </a:rPr>
              <a:t> (%)</a:t>
            </a:r>
          </a:p>
        </p:txBody>
      </p:sp>
    </p:spTree>
    <p:extLst>
      <p:ext uri="{BB962C8B-B14F-4D97-AF65-F5344CB8AC3E}">
        <p14:creationId xmlns:p14="http://schemas.microsoft.com/office/powerpoint/2010/main" val="1366840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F39BEC-0D32-79DB-2A39-18DF2C406D49}"/>
            </a:ext>
          </a:extLst>
        </p:cNvPr>
        <p:cNvGrpSpPr/>
        <p:nvPr/>
      </p:nvGrpSpPr>
      <p:grpSpPr>
        <a:xfrm>
          <a:off x="0" y="0"/>
          <a:ext cx="0" cy="0"/>
          <a:chOff x="0" y="0"/>
          <a:chExt cx="0" cy="0"/>
        </a:xfrm>
      </p:grpSpPr>
      <p:sp>
        <p:nvSpPr>
          <p:cNvPr id="91" name="Oval 90">
            <a:extLst>
              <a:ext uri="{FF2B5EF4-FFF2-40B4-BE49-F238E27FC236}">
                <a16:creationId xmlns:a16="http://schemas.microsoft.com/office/drawing/2014/main" id="{25B88EFE-676E-BF37-12A4-426CEA8AB0BE}"/>
              </a:ext>
            </a:extLst>
          </p:cNvPr>
          <p:cNvSpPr/>
          <p:nvPr/>
        </p:nvSpPr>
        <p:spPr>
          <a:xfrm>
            <a:off x="495301" y="1627157"/>
            <a:ext cx="6812162" cy="6812162"/>
          </a:xfrm>
          <a:prstGeom prst="ellipse">
            <a:avLst/>
          </a:prstGeom>
          <a:solidFill>
            <a:schemeClr val="accent1">
              <a:alpha val="595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0" name="TextBox 29">
            <a:extLst>
              <a:ext uri="{FF2B5EF4-FFF2-40B4-BE49-F238E27FC236}">
                <a16:creationId xmlns:a16="http://schemas.microsoft.com/office/drawing/2014/main" id="{F0306580-E0F8-F7BC-A2DE-F1A979C5D606}"/>
              </a:ext>
            </a:extLst>
          </p:cNvPr>
          <p:cNvSpPr txBox="1"/>
          <p:nvPr/>
        </p:nvSpPr>
        <p:spPr>
          <a:xfrm>
            <a:off x="9072748" y="604454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9" name="TextBox 8">
            <a:extLst>
              <a:ext uri="{FF2B5EF4-FFF2-40B4-BE49-F238E27FC236}">
                <a16:creationId xmlns:a16="http://schemas.microsoft.com/office/drawing/2014/main" id="{B3BC68BC-4827-ACC0-02F3-AAD400180919}"/>
              </a:ext>
            </a:extLst>
          </p:cNvPr>
          <p:cNvSpPr txBox="1"/>
          <p:nvPr/>
        </p:nvSpPr>
        <p:spPr>
          <a:xfrm>
            <a:off x="-957431" y="407714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25" name="Slide Number Placeholder 4">
            <a:extLst>
              <a:ext uri="{FF2B5EF4-FFF2-40B4-BE49-F238E27FC236}">
                <a16:creationId xmlns:a16="http://schemas.microsoft.com/office/drawing/2014/main" id="{9B4EB8B1-A2B2-32F7-D250-47455FB0D2C5}"/>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FFFFFF">
                    <a:alpha val="19000"/>
                  </a:srgb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46</a:t>
            </a:fld>
            <a:endParaRPr kumimoji="0" lang="en-US" sz="700" b="0" i="0" u="none" strike="noStrike" kern="1200" cap="none" spc="0" normalizeH="0" baseline="0" noProof="0" dirty="0">
              <a:ln>
                <a:noFill/>
              </a:ln>
              <a:solidFill>
                <a:srgbClr val="FFFFFF">
                  <a:alpha val="19000"/>
                </a:srgbClr>
              </a:solidFill>
              <a:effectLst/>
              <a:uLnTx/>
              <a:uFillTx/>
              <a:latin typeface="Poppins" pitchFamily="2" charset="77"/>
              <a:cs typeface="Poppins" pitchFamily="2" charset="77"/>
              <a:sym typeface="Poppins"/>
            </a:endParaRPr>
          </a:p>
        </p:txBody>
      </p:sp>
      <p:pic>
        <p:nvPicPr>
          <p:cNvPr id="74" name="Picture 73" descr="A blue and black logo&#10;&#10;Description automatically generated">
            <a:extLst>
              <a:ext uri="{FF2B5EF4-FFF2-40B4-BE49-F238E27FC236}">
                <a16:creationId xmlns:a16="http://schemas.microsoft.com/office/drawing/2014/main" id="{C1C57909-6105-369F-CC3A-76D296C9BDE0}"/>
              </a:ext>
            </a:extLst>
          </p:cNvPr>
          <p:cNvPicPr>
            <a:picLocks noChangeAspect="1"/>
          </p:cNvPicPr>
          <p:nvPr/>
        </p:nvPicPr>
        <p:blipFill>
          <a:blip r:embed="rId3"/>
          <a:stretch>
            <a:fillRect/>
          </a:stretch>
        </p:blipFill>
        <p:spPr>
          <a:xfrm>
            <a:off x="6495752" y="331145"/>
            <a:ext cx="897270" cy="256160"/>
          </a:xfrm>
          <a:prstGeom prst="rect">
            <a:avLst/>
          </a:prstGeom>
        </p:spPr>
      </p:pic>
      <p:grpSp>
        <p:nvGrpSpPr>
          <p:cNvPr id="21" name="Group 20">
            <a:extLst>
              <a:ext uri="{FF2B5EF4-FFF2-40B4-BE49-F238E27FC236}">
                <a16:creationId xmlns:a16="http://schemas.microsoft.com/office/drawing/2014/main" id="{E5D8B6D8-7320-686B-A340-DB181DE5D6F6}"/>
              </a:ext>
            </a:extLst>
          </p:cNvPr>
          <p:cNvGrpSpPr/>
          <p:nvPr/>
        </p:nvGrpSpPr>
        <p:grpSpPr>
          <a:xfrm>
            <a:off x="6847677" y="4917003"/>
            <a:ext cx="471750" cy="4184806"/>
            <a:chOff x="1472335" y="3189472"/>
            <a:chExt cx="471750" cy="4184806"/>
          </a:xfrm>
        </p:grpSpPr>
        <p:grpSp>
          <p:nvGrpSpPr>
            <p:cNvPr id="22" name="Group 21">
              <a:extLst>
                <a:ext uri="{FF2B5EF4-FFF2-40B4-BE49-F238E27FC236}">
                  <a16:creationId xmlns:a16="http://schemas.microsoft.com/office/drawing/2014/main" id="{6843A502-E565-45D0-39B6-E05E87E7EB02}"/>
                </a:ext>
              </a:extLst>
            </p:cNvPr>
            <p:cNvGrpSpPr/>
            <p:nvPr/>
          </p:nvGrpSpPr>
          <p:grpSpPr>
            <a:xfrm rot="16200000">
              <a:off x="659993" y="6090186"/>
              <a:ext cx="2096434" cy="471750"/>
              <a:chOff x="88616" y="8213726"/>
              <a:chExt cx="755712" cy="170255"/>
            </a:xfrm>
          </p:grpSpPr>
          <p:grpSp>
            <p:nvGrpSpPr>
              <p:cNvPr id="40" name="Group 39">
                <a:extLst>
                  <a:ext uri="{FF2B5EF4-FFF2-40B4-BE49-F238E27FC236}">
                    <a16:creationId xmlns:a16="http://schemas.microsoft.com/office/drawing/2014/main" id="{0224E3C4-CDFC-3C8E-640B-806DC8B466AD}"/>
                  </a:ext>
                </a:extLst>
              </p:cNvPr>
              <p:cNvGrpSpPr/>
              <p:nvPr/>
            </p:nvGrpSpPr>
            <p:grpSpPr>
              <a:xfrm>
                <a:off x="88616" y="8213726"/>
                <a:ext cx="755712" cy="170255"/>
                <a:chOff x="88616" y="8157882"/>
                <a:chExt cx="755712" cy="226099"/>
              </a:xfrm>
            </p:grpSpPr>
            <p:cxnSp>
              <p:nvCxnSpPr>
                <p:cNvPr id="50" name="Straight Connector 49">
                  <a:extLst>
                    <a:ext uri="{FF2B5EF4-FFF2-40B4-BE49-F238E27FC236}">
                      <a16:creationId xmlns:a16="http://schemas.microsoft.com/office/drawing/2014/main" id="{072BD082-4CF1-706F-AB09-76CD0446833A}"/>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E62145B-F049-D191-E8B4-25EC3D0CD5D3}"/>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27BFC28-8C5F-B699-581A-24F4FE29C60A}"/>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70198037-8435-8398-9C26-6DB5735F979D}"/>
                  </a:ext>
                </a:extLst>
              </p:cNvPr>
              <p:cNvGrpSpPr/>
              <p:nvPr/>
            </p:nvGrpSpPr>
            <p:grpSpPr>
              <a:xfrm>
                <a:off x="173130" y="8308975"/>
                <a:ext cx="605163" cy="75006"/>
                <a:chOff x="173130" y="8289549"/>
                <a:chExt cx="605163" cy="94432"/>
              </a:xfrm>
            </p:grpSpPr>
            <p:cxnSp>
              <p:nvCxnSpPr>
                <p:cNvPr id="42" name="Straight Connector 41">
                  <a:extLst>
                    <a:ext uri="{FF2B5EF4-FFF2-40B4-BE49-F238E27FC236}">
                      <a16:creationId xmlns:a16="http://schemas.microsoft.com/office/drawing/2014/main" id="{C55D4134-3018-F5B2-7121-8CA24F84D93B}"/>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65F00AB-9FCC-5C05-FC3E-62EFD4E5541E}"/>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F9BA1DC-AB89-04D7-8B56-72A280467A4E}"/>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1C0D745-6D81-16C1-F742-9AA43BC8D4D0}"/>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E488687-4EA5-4766-87BB-89591E06C861}"/>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744342F-2C13-6693-53DF-1CFC24DC09FB}"/>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5768E23-4BB5-C919-8C9A-CDD9D25C7218}"/>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DAAD41D-03DE-35B5-0F60-C336721F29B9}"/>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3E4BF630-382A-BEC5-AEBF-57786A768248}"/>
                </a:ext>
              </a:extLst>
            </p:cNvPr>
            <p:cNvGrpSpPr/>
            <p:nvPr/>
          </p:nvGrpSpPr>
          <p:grpSpPr>
            <a:xfrm rot="16200000">
              <a:off x="777219" y="3884588"/>
              <a:ext cx="1861982" cy="471750"/>
              <a:chOff x="173130" y="8213726"/>
              <a:chExt cx="671198" cy="170255"/>
            </a:xfrm>
          </p:grpSpPr>
          <p:grpSp>
            <p:nvGrpSpPr>
              <p:cNvPr id="24" name="Group 23">
                <a:extLst>
                  <a:ext uri="{FF2B5EF4-FFF2-40B4-BE49-F238E27FC236}">
                    <a16:creationId xmlns:a16="http://schemas.microsoft.com/office/drawing/2014/main" id="{A21C1522-6F60-613C-CA8C-5492C435548A}"/>
                  </a:ext>
                </a:extLst>
              </p:cNvPr>
              <p:cNvGrpSpPr/>
              <p:nvPr/>
            </p:nvGrpSpPr>
            <p:grpSpPr>
              <a:xfrm>
                <a:off x="466298" y="8213726"/>
                <a:ext cx="378030" cy="170255"/>
                <a:chOff x="466298" y="8157882"/>
                <a:chExt cx="378030" cy="226099"/>
              </a:xfrm>
            </p:grpSpPr>
            <p:cxnSp>
              <p:nvCxnSpPr>
                <p:cNvPr id="38" name="Straight Connector 37">
                  <a:extLst>
                    <a:ext uri="{FF2B5EF4-FFF2-40B4-BE49-F238E27FC236}">
                      <a16:creationId xmlns:a16="http://schemas.microsoft.com/office/drawing/2014/main" id="{9CA31912-15AE-C0CE-223C-EC0B54EBA561}"/>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BD57629-A7A1-27A9-4BAF-5B8CC4D305E3}"/>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698C6F4E-BE1F-D44C-2CA7-FAE05DF0E998}"/>
                  </a:ext>
                </a:extLst>
              </p:cNvPr>
              <p:cNvGrpSpPr/>
              <p:nvPr/>
            </p:nvGrpSpPr>
            <p:grpSpPr>
              <a:xfrm>
                <a:off x="173130" y="8308975"/>
                <a:ext cx="605163" cy="75006"/>
                <a:chOff x="173130" y="8289549"/>
                <a:chExt cx="605163" cy="94432"/>
              </a:xfrm>
            </p:grpSpPr>
            <p:cxnSp>
              <p:nvCxnSpPr>
                <p:cNvPr id="27" name="Straight Connector 26">
                  <a:extLst>
                    <a:ext uri="{FF2B5EF4-FFF2-40B4-BE49-F238E27FC236}">
                      <a16:creationId xmlns:a16="http://schemas.microsoft.com/office/drawing/2014/main" id="{49DC8AF4-87BF-EB10-A4A5-66036218BE6C}"/>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8DE821-6257-E3FF-6A9A-299874A2B74B}"/>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B538E5-CECE-0853-7932-AE2A6ED4A2E7}"/>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D56DEED-B77B-EF36-8976-3C2E88557F85}"/>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1B4CDD1-913B-3F96-0116-2595B50731FF}"/>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A2A136B-8D84-E62B-82BB-C719E47447BD}"/>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D972308-047F-BB9F-27E1-2532F345F057}"/>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2F1934E-D984-F7E4-C9EC-744B6BA316BF}"/>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46" name="Group 145">
            <a:extLst>
              <a:ext uri="{FF2B5EF4-FFF2-40B4-BE49-F238E27FC236}">
                <a16:creationId xmlns:a16="http://schemas.microsoft.com/office/drawing/2014/main" id="{E4DD8010-7FFF-4FDD-3177-A59F81B1CE37}"/>
              </a:ext>
            </a:extLst>
          </p:cNvPr>
          <p:cNvGrpSpPr/>
          <p:nvPr/>
        </p:nvGrpSpPr>
        <p:grpSpPr>
          <a:xfrm>
            <a:off x="5284632" y="1269333"/>
            <a:ext cx="2067952" cy="920268"/>
            <a:chOff x="2585193" y="867598"/>
            <a:chExt cx="2067952" cy="920268"/>
          </a:xfrm>
        </p:grpSpPr>
        <p:sp>
          <p:nvSpPr>
            <p:cNvPr id="98" name="Rectangle 97">
              <a:extLst>
                <a:ext uri="{FF2B5EF4-FFF2-40B4-BE49-F238E27FC236}">
                  <a16:creationId xmlns:a16="http://schemas.microsoft.com/office/drawing/2014/main" id="{F5121EAB-60CF-19CF-02AE-6BD2C7650413}"/>
                </a:ext>
              </a:extLst>
            </p:cNvPr>
            <p:cNvSpPr/>
            <p:nvPr/>
          </p:nvSpPr>
          <p:spPr>
            <a:xfrm>
              <a:off x="2585193" y="867598"/>
              <a:ext cx="920268" cy="92026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8" name="TextBox 117">
              <a:extLst>
                <a:ext uri="{FF2B5EF4-FFF2-40B4-BE49-F238E27FC236}">
                  <a16:creationId xmlns:a16="http://schemas.microsoft.com/office/drawing/2014/main" id="{A2B41BD0-A46F-71D5-7C81-AF4A194B65E8}"/>
                </a:ext>
              </a:extLst>
            </p:cNvPr>
            <p:cNvSpPr txBox="1"/>
            <p:nvPr/>
          </p:nvSpPr>
          <p:spPr>
            <a:xfrm>
              <a:off x="2650721" y="1118684"/>
              <a:ext cx="832926" cy="492443"/>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Tn</a:t>
              </a:r>
            </a:p>
          </p:txBody>
        </p:sp>
        <p:grpSp>
          <p:nvGrpSpPr>
            <p:cNvPr id="142" name="Group 141">
              <a:extLst>
                <a:ext uri="{FF2B5EF4-FFF2-40B4-BE49-F238E27FC236}">
                  <a16:creationId xmlns:a16="http://schemas.microsoft.com/office/drawing/2014/main" id="{008C2F14-EA17-8612-6422-05BE5D6A7773}"/>
                </a:ext>
              </a:extLst>
            </p:cNvPr>
            <p:cNvGrpSpPr/>
            <p:nvPr/>
          </p:nvGrpSpPr>
          <p:grpSpPr>
            <a:xfrm>
              <a:off x="3548048" y="1291223"/>
              <a:ext cx="1105097" cy="458950"/>
              <a:chOff x="3548048" y="1291223"/>
              <a:chExt cx="1105097" cy="458950"/>
            </a:xfrm>
          </p:grpSpPr>
          <p:sp>
            <p:nvSpPr>
              <p:cNvPr id="132" name="TextBox 131">
                <a:extLst>
                  <a:ext uri="{FF2B5EF4-FFF2-40B4-BE49-F238E27FC236}">
                    <a16:creationId xmlns:a16="http://schemas.microsoft.com/office/drawing/2014/main" id="{BB50CCC4-7488-86FC-C1D4-54388FFCC105}"/>
                  </a:ext>
                </a:extLst>
              </p:cNvPr>
              <p:cNvSpPr txBox="1"/>
              <p:nvPr/>
            </p:nvSpPr>
            <p:spPr>
              <a:xfrm>
                <a:off x="3928103" y="1291223"/>
                <a:ext cx="725042"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Sembolü</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4" name="Straight Arrow Connector 133">
                <a:extLst>
                  <a:ext uri="{FF2B5EF4-FFF2-40B4-BE49-F238E27FC236}">
                    <a16:creationId xmlns:a16="http://schemas.microsoft.com/office/drawing/2014/main" id="{38AFE6EC-66CA-ECE5-062A-52BC2FE6F991}"/>
                  </a:ext>
                </a:extLst>
              </p:cNvPr>
              <p:cNvCxnSpPr>
                <a:cxnSpLocks/>
              </p:cNvCxnSpPr>
              <p:nvPr/>
            </p:nvCxnSpPr>
            <p:spPr>
              <a:xfrm flipH="1">
                <a:off x="3550582" y="1387308"/>
                <a:ext cx="344647"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537A1D69-CF34-26F5-DB96-F46542C50795}"/>
                  </a:ext>
                </a:extLst>
              </p:cNvPr>
              <p:cNvSpPr txBox="1"/>
              <p:nvPr/>
            </p:nvSpPr>
            <p:spPr>
              <a:xfrm>
                <a:off x="3928103" y="1550118"/>
                <a:ext cx="559839"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Adı</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9" name="Straight Arrow Connector 138">
                <a:extLst>
                  <a:ext uri="{FF2B5EF4-FFF2-40B4-BE49-F238E27FC236}">
                    <a16:creationId xmlns:a16="http://schemas.microsoft.com/office/drawing/2014/main" id="{BF83ECA8-A858-1FC5-DDFB-233514306251}"/>
                  </a:ext>
                </a:extLst>
              </p:cNvPr>
              <p:cNvCxnSpPr>
                <a:cxnSpLocks/>
              </p:cNvCxnSpPr>
              <p:nvPr/>
            </p:nvCxnSpPr>
            <p:spPr>
              <a:xfrm flipH="1">
                <a:off x="3548048" y="1642583"/>
                <a:ext cx="345042"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C678D4E3-878D-7BE2-D9B2-97E9D5ADABE2}"/>
                </a:ext>
              </a:extLst>
            </p:cNvPr>
            <p:cNvSpPr txBox="1"/>
            <p:nvPr/>
          </p:nvSpPr>
          <p:spPr>
            <a:xfrm>
              <a:off x="2675062" y="1501755"/>
              <a:ext cx="758001" cy="215444"/>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noProof="0" dirty="0" err="1">
                  <a:ln>
                    <a:noFill/>
                  </a:ln>
                  <a:solidFill>
                    <a:srgbClr val="092656"/>
                  </a:solidFill>
                  <a:effectLst/>
                  <a:uLnTx/>
                  <a:uFillTx/>
                  <a:latin typeface="Poppins" pitchFamily="2" charset="77"/>
                  <a:cs typeface="Poppins" pitchFamily="2" charset="77"/>
                </a:rPr>
                <a:t>Teknoloji</a:t>
              </a:r>
              <a:endParaRPr kumimoji="0" lang="en-US" sz="800" u="none" strike="noStrike" kern="1200" cap="none" spc="0" normalizeH="0" noProof="0" dirty="0">
                <a:ln>
                  <a:noFill/>
                </a:ln>
                <a:solidFill>
                  <a:srgbClr val="092656"/>
                </a:solidFill>
                <a:effectLst/>
                <a:uLnTx/>
                <a:uFillTx/>
                <a:latin typeface="Poppins" pitchFamily="2" charset="77"/>
                <a:cs typeface="Poppins" pitchFamily="2" charset="77"/>
              </a:endParaRPr>
            </a:p>
          </p:txBody>
        </p:sp>
      </p:grpSp>
      <p:grpSp>
        <p:nvGrpSpPr>
          <p:cNvPr id="4" name="Group 3">
            <a:extLst>
              <a:ext uri="{FF2B5EF4-FFF2-40B4-BE49-F238E27FC236}">
                <a16:creationId xmlns:a16="http://schemas.microsoft.com/office/drawing/2014/main" id="{4F4F8BF5-325E-B052-F060-408B3C92E45C}"/>
              </a:ext>
            </a:extLst>
          </p:cNvPr>
          <p:cNvGrpSpPr/>
          <p:nvPr/>
        </p:nvGrpSpPr>
        <p:grpSpPr>
          <a:xfrm>
            <a:off x="6853473" y="9317238"/>
            <a:ext cx="473767" cy="474462"/>
            <a:chOff x="8094113" y="5776238"/>
            <a:chExt cx="3738441" cy="3743928"/>
          </a:xfrm>
        </p:grpSpPr>
        <p:sp>
          <p:nvSpPr>
            <p:cNvPr id="7" name="Freeform 6">
              <a:extLst>
                <a:ext uri="{FF2B5EF4-FFF2-40B4-BE49-F238E27FC236}">
                  <a16:creationId xmlns:a16="http://schemas.microsoft.com/office/drawing/2014/main" id="{D398A346-A823-1D06-5720-DCC757E0B28A}"/>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8" name="Freeform 7">
              <a:extLst>
                <a:ext uri="{FF2B5EF4-FFF2-40B4-BE49-F238E27FC236}">
                  <a16:creationId xmlns:a16="http://schemas.microsoft.com/office/drawing/2014/main" id="{E2E2C7A1-1CBE-2618-60CB-25896D4F7B2B}"/>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0" name="Freeform 9">
              <a:extLst>
                <a:ext uri="{FF2B5EF4-FFF2-40B4-BE49-F238E27FC236}">
                  <a16:creationId xmlns:a16="http://schemas.microsoft.com/office/drawing/2014/main" id="{60BF710C-CFAD-4EAE-C9C1-21839DECE736}"/>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1" name="Freeform 10">
              <a:extLst>
                <a:ext uri="{FF2B5EF4-FFF2-40B4-BE49-F238E27FC236}">
                  <a16:creationId xmlns:a16="http://schemas.microsoft.com/office/drawing/2014/main" id="{5F0BFF20-16CF-0020-171F-33F3B92DB28C}"/>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grpSp>
      <p:grpSp>
        <p:nvGrpSpPr>
          <p:cNvPr id="12" name="Group 11">
            <a:extLst>
              <a:ext uri="{FF2B5EF4-FFF2-40B4-BE49-F238E27FC236}">
                <a16:creationId xmlns:a16="http://schemas.microsoft.com/office/drawing/2014/main" id="{2ABDE31D-1F90-E4B8-DB33-4F150B5DDBC1}"/>
              </a:ext>
            </a:extLst>
          </p:cNvPr>
          <p:cNvGrpSpPr/>
          <p:nvPr/>
        </p:nvGrpSpPr>
        <p:grpSpPr>
          <a:xfrm>
            <a:off x="1577022" y="2721163"/>
            <a:ext cx="4734747" cy="4616074"/>
            <a:chOff x="625350" y="1428466"/>
            <a:chExt cx="4734747" cy="4616074"/>
          </a:xfrm>
        </p:grpSpPr>
        <p:grpSp>
          <p:nvGrpSpPr>
            <p:cNvPr id="13" name="Group 12">
              <a:extLst>
                <a:ext uri="{FF2B5EF4-FFF2-40B4-BE49-F238E27FC236}">
                  <a16:creationId xmlns:a16="http://schemas.microsoft.com/office/drawing/2014/main" id="{8F9FD9C9-10E5-932B-87C2-0D37EBB82C9F}"/>
                </a:ext>
              </a:extLst>
            </p:cNvPr>
            <p:cNvGrpSpPr/>
            <p:nvPr/>
          </p:nvGrpSpPr>
          <p:grpSpPr>
            <a:xfrm>
              <a:off x="627632" y="1428466"/>
              <a:ext cx="4732465" cy="4616074"/>
              <a:chOff x="1136193" y="1004490"/>
              <a:chExt cx="6346573" cy="6190488"/>
            </a:xfrm>
          </p:grpSpPr>
          <p:sp>
            <p:nvSpPr>
              <p:cNvPr id="15" name="Rectangle 14">
                <a:extLst>
                  <a:ext uri="{FF2B5EF4-FFF2-40B4-BE49-F238E27FC236}">
                    <a16:creationId xmlns:a16="http://schemas.microsoft.com/office/drawing/2014/main" id="{6D961191-10DF-9C9C-D7C1-10F0E4FAE546}"/>
                  </a:ext>
                </a:extLst>
              </p:cNvPr>
              <p:cNvSpPr/>
              <p:nvPr/>
            </p:nvSpPr>
            <p:spPr>
              <a:xfrm>
                <a:off x="1136193" y="1004490"/>
                <a:ext cx="6190488" cy="6190488"/>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TextBox 15">
                <a:extLst>
                  <a:ext uri="{FF2B5EF4-FFF2-40B4-BE49-F238E27FC236}">
                    <a16:creationId xmlns:a16="http://schemas.microsoft.com/office/drawing/2014/main" id="{754DBC7C-46CB-0600-799D-FB09531324BF}"/>
                  </a:ext>
                </a:extLst>
              </p:cNvPr>
              <p:cNvSpPr txBox="1"/>
              <p:nvPr/>
            </p:nvSpPr>
            <p:spPr>
              <a:xfrm>
                <a:off x="1441143" y="2101451"/>
                <a:ext cx="6041623" cy="4251331"/>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0" spc="-300" dirty="0">
                    <a:solidFill>
                      <a:srgbClr val="092656"/>
                    </a:solidFill>
                    <a:latin typeface="Poppins Light" pitchFamily="2" charset="77"/>
                    <a:cs typeface="Poppins Light" pitchFamily="2" charset="77"/>
                  </a:rPr>
                  <a:t>Tn</a:t>
                </a:r>
                <a:endParaRPr kumimoji="0" lang="en-US" sz="20000" b="0" i="0" u="none" strike="noStrike" kern="1200" cap="none" spc="-300" normalizeH="0" baseline="0" noProof="0" dirty="0">
                  <a:ln>
                    <a:noFill/>
                  </a:ln>
                  <a:solidFill>
                    <a:srgbClr val="092656"/>
                  </a:solidFill>
                  <a:effectLst/>
                  <a:uLnTx/>
                  <a:uFillTx/>
                  <a:latin typeface="Poppins Light" pitchFamily="2" charset="77"/>
                  <a:ea typeface="+mn-ea"/>
                  <a:cs typeface="Poppins Light" pitchFamily="2" charset="77"/>
                </a:endParaRPr>
              </a:p>
            </p:txBody>
          </p:sp>
          <p:sp>
            <p:nvSpPr>
              <p:cNvPr id="17" name="TextBox 16">
                <a:extLst>
                  <a:ext uri="{FF2B5EF4-FFF2-40B4-BE49-F238E27FC236}">
                    <a16:creationId xmlns:a16="http://schemas.microsoft.com/office/drawing/2014/main" id="{C90016D8-694C-1E8B-87DC-03A66C18FBF4}"/>
                  </a:ext>
                </a:extLst>
              </p:cNvPr>
              <p:cNvSpPr txBox="1"/>
              <p:nvPr/>
            </p:nvSpPr>
            <p:spPr>
              <a:xfrm>
                <a:off x="1514807" y="5594710"/>
                <a:ext cx="5474218" cy="949326"/>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Teknoloji</a:t>
                </a:r>
                <a:endParaRPr kumimoji="0" lang="en-US" sz="40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sp>
            <p:nvSpPr>
              <p:cNvPr id="18" name="TextBox 17">
                <a:extLst>
                  <a:ext uri="{FF2B5EF4-FFF2-40B4-BE49-F238E27FC236}">
                    <a16:creationId xmlns:a16="http://schemas.microsoft.com/office/drawing/2014/main" id="{EE887897-453D-6126-7117-35184D641F24}"/>
                  </a:ext>
                </a:extLst>
              </p:cNvPr>
              <p:cNvSpPr txBox="1"/>
              <p:nvPr/>
            </p:nvSpPr>
            <p:spPr>
              <a:xfrm>
                <a:off x="1496947" y="1392042"/>
                <a:ext cx="2400966" cy="1238252"/>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lang="en-US" sz="6600" spc="-150" dirty="0">
                    <a:solidFill>
                      <a:srgbClr val="092656"/>
                    </a:solidFill>
                    <a:latin typeface="Poppins Light" pitchFamily="2" charset="77"/>
                    <a:cs typeface="Poppins Light" pitchFamily="2" charset="77"/>
                  </a:rPr>
                  <a:t>2.1</a:t>
                </a:r>
                <a:r>
                  <a:rPr kumimoji="0" lang="en-US" sz="6600" b="0" i="0" u="none" strike="noStrike" kern="1200" cap="none" spc="-150" normalizeH="0" baseline="30000" noProof="0" dirty="0">
                    <a:ln>
                      <a:noFill/>
                    </a:ln>
                    <a:solidFill>
                      <a:srgbClr val="092656"/>
                    </a:solidFill>
                    <a:effectLst/>
                    <a:uLnTx/>
                    <a:uFillTx/>
                    <a:latin typeface="Poppins Light" pitchFamily="2" charset="77"/>
                    <a:ea typeface="+mn-ea"/>
                    <a:cs typeface="Poppins Light" pitchFamily="2" charset="77"/>
                  </a:rPr>
                  <a:t>%</a:t>
                </a:r>
              </a:p>
            </p:txBody>
          </p:sp>
        </p:grpSp>
        <p:sp>
          <p:nvSpPr>
            <p:cNvPr id="14" name="Rectangle 13">
              <a:extLst>
                <a:ext uri="{FF2B5EF4-FFF2-40B4-BE49-F238E27FC236}">
                  <a16:creationId xmlns:a16="http://schemas.microsoft.com/office/drawing/2014/main" id="{92EF0509-4EA8-BBD4-E59C-FCD5D1BBB343}"/>
                </a:ext>
              </a:extLst>
            </p:cNvPr>
            <p:cNvSpPr/>
            <p:nvPr/>
          </p:nvSpPr>
          <p:spPr>
            <a:xfrm>
              <a:off x="625350" y="5865827"/>
              <a:ext cx="4616074" cy="178713"/>
            </a:xfrm>
            <a:prstGeom prst="rect">
              <a:avLst/>
            </a:prstGeom>
            <a:solidFill>
              <a:schemeClr val="tx1"/>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cxnSp>
        <p:nvCxnSpPr>
          <p:cNvPr id="60" name="Straight Connector 59">
            <a:extLst>
              <a:ext uri="{FF2B5EF4-FFF2-40B4-BE49-F238E27FC236}">
                <a16:creationId xmlns:a16="http://schemas.microsoft.com/office/drawing/2014/main" id="{FE1BFA34-8C36-3EFB-FD02-7A264CCF676F}"/>
              </a:ext>
            </a:extLst>
          </p:cNvPr>
          <p:cNvCxnSpPr>
            <a:cxnSpLocks/>
          </p:cNvCxnSpPr>
          <p:nvPr/>
        </p:nvCxnSpPr>
        <p:spPr>
          <a:xfrm>
            <a:off x="0" y="490497"/>
            <a:ext cx="571333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Slide Number Placeholder 5">
            <a:extLst>
              <a:ext uri="{FF2B5EF4-FFF2-40B4-BE49-F238E27FC236}">
                <a16:creationId xmlns:a16="http://schemas.microsoft.com/office/drawing/2014/main" id="{0C6EADF1-F605-54AF-AE54-98F5A5DAFD84}"/>
              </a:ext>
            </a:extLst>
          </p:cNvPr>
          <p:cNvSpPr txBox="1">
            <a:spLocks/>
          </p:cNvSpPr>
          <p:nvPr/>
        </p:nvSpPr>
        <p:spPr>
          <a:xfrm>
            <a:off x="495300" y="241591"/>
            <a:ext cx="5231380"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TEKNOLOJİ</a:t>
            </a:r>
            <a:endParaRPr lang="en-US" sz="600" b="1" spc="40" dirty="0">
              <a:solidFill>
                <a:schemeClr val="accent6"/>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10092042-32F5-CB06-C744-7D77CEFBFC64}"/>
              </a:ext>
            </a:extLst>
          </p:cNvPr>
          <p:cNvSpPr txBox="1"/>
          <p:nvPr/>
        </p:nvSpPr>
        <p:spPr>
          <a:xfrm>
            <a:off x="4453477" y="1319271"/>
            <a:ext cx="697643" cy="415498"/>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Reklam</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Harcamalarının</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Gelire</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Oranı</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28" name="Straight Arrow Connector 27">
            <a:extLst>
              <a:ext uri="{FF2B5EF4-FFF2-40B4-BE49-F238E27FC236}">
                <a16:creationId xmlns:a16="http://schemas.microsoft.com/office/drawing/2014/main" id="{ACAC4BAE-0828-BCAC-1CFF-E8129C801660}"/>
              </a:ext>
            </a:extLst>
          </p:cNvPr>
          <p:cNvCxnSpPr>
            <a:cxnSpLocks/>
          </p:cNvCxnSpPr>
          <p:nvPr/>
        </p:nvCxnSpPr>
        <p:spPr>
          <a:xfrm>
            <a:off x="4890782" y="1419698"/>
            <a:ext cx="345264"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59318B2-108A-355D-D0BD-3A85727F597A}"/>
              </a:ext>
            </a:extLst>
          </p:cNvPr>
          <p:cNvSpPr txBox="1"/>
          <p:nvPr/>
        </p:nvSpPr>
        <p:spPr>
          <a:xfrm>
            <a:off x="5373263" y="1304287"/>
            <a:ext cx="486254" cy="307777"/>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400" dirty="0">
                <a:latin typeface="Poppins Light" pitchFamily="2" charset="77"/>
                <a:cs typeface="Poppins Light" pitchFamily="2" charset="77"/>
              </a:rPr>
              <a:t>2.1</a:t>
            </a:r>
            <a:r>
              <a:rPr kumimoji="0" lang="en-US" sz="1400" b="0" i="0" u="none" strike="noStrike" kern="1200" cap="none" normalizeH="0" baseline="30000" noProof="0" dirty="0">
                <a:ln>
                  <a:noFill/>
                </a:ln>
                <a:effectLst/>
                <a:uLnTx/>
                <a:uFillTx/>
                <a:latin typeface="Poppins Light" pitchFamily="2" charset="77"/>
                <a:ea typeface="+mn-ea"/>
                <a:cs typeface="Poppins Light" pitchFamily="2" charset="77"/>
              </a:rPr>
              <a:t>%</a:t>
            </a:r>
          </a:p>
        </p:txBody>
      </p:sp>
      <p:sp>
        <p:nvSpPr>
          <p:cNvPr id="204" name="TextBox 203">
            <a:extLst>
              <a:ext uri="{FF2B5EF4-FFF2-40B4-BE49-F238E27FC236}">
                <a16:creationId xmlns:a16="http://schemas.microsoft.com/office/drawing/2014/main" id="{1565DCDF-7DBF-3270-AC03-DDFB17E172AD}"/>
              </a:ext>
            </a:extLst>
          </p:cNvPr>
          <p:cNvSpPr txBox="1"/>
          <p:nvPr/>
        </p:nvSpPr>
        <p:spPr>
          <a:xfrm>
            <a:off x="1799062" y="7458168"/>
            <a:ext cx="4441481" cy="560923"/>
          </a:xfrm>
          <a:prstGeom prst="rect">
            <a:avLst/>
          </a:prstGeom>
          <a:noFill/>
        </p:spPr>
        <p:txBody>
          <a:bodyPr wrap="square" lIns="91440" tIns="45720" rIns="91440" bIns="45720" anchor="t">
            <a:spAutoFit/>
          </a:bodyPr>
          <a:lstStyle/>
          <a:p>
            <a:pPr>
              <a:lnSpc>
                <a:spcPct val="110000"/>
              </a:lnSpc>
              <a:defRPr/>
            </a:pPr>
            <a:r>
              <a:rPr kumimoji="0" lang="en-US" sz="1400" u="none" strike="noStrike" kern="1200" cap="none" spc="40" normalizeH="0" baseline="0" noProof="0" dirty="0">
                <a:ln>
                  <a:noFill/>
                </a:ln>
                <a:effectLst/>
                <a:uLnTx/>
                <a:uFillTx/>
                <a:latin typeface="Poppins"/>
                <a:cs typeface="Poppins"/>
              </a:rPr>
              <a:t>*EA </a:t>
            </a:r>
            <a:r>
              <a:rPr kumimoji="0" lang="en-US" sz="1400" u="none" strike="noStrike" kern="1200" cap="none" spc="40" normalizeH="0" baseline="0" noProof="0" dirty="0" err="1">
                <a:ln>
                  <a:noFill/>
                </a:ln>
                <a:effectLst/>
                <a:uLnTx/>
                <a:uFillTx/>
                <a:latin typeface="Poppins"/>
                <a:cs typeface="Poppins"/>
              </a:rPr>
              <a:t>ve</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TakeTwo</a:t>
            </a:r>
            <a:r>
              <a:rPr kumimoji="0" lang="en-US" sz="1400" u="none" strike="noStrike" kern="1200" cap="none" spc="40" normalizeH="0" baseline="0" noProof="0" dirty="0">
                <a:ln>
                  <a:noFill/>
                </a:ln>
                <a:effectLst/>
                <a:uLnTx/>
                <a:uFillTx/>
                <a:latin typeface="Poppins"/>
                <a:cs typeface="Poppins"/>
              </a:rPr>
              <a:t> Interactive </a:t>
            </a:r>
            <a:r>
              <a:rPr kumimoji="0" lang="en-US" sz="1400" u="none" strike="noStrike" kern="1200" cap="none" spc="40" normalizeH="0" baseline="0" noProof="0" dirty="0" err="1">
                <a:ln>
                  <a:noFill/>
                </a:ln>
                <a:effectLst/>
                <a:uLnTx/>
                <a:uFillTx/>
                <a:latin typeface="Poppins"/>
                <a:cs typeface="Poppins"/>
              </a:rPr>
              <a:t>gibi</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yalnızca</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yazılım</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içeren</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oyun</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şirketlerini</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içermez</a:t>
            </a:r>
            <a:r>
              <a:rPr kumimoji="0" lang="en-US" sz="1400" u="none" strike="noStrike" kern="1200" cap="none" spc="40" normalizeH="0" baseline="0" noProof="0" dirty="0">
                <a:ln>
                  <a:noFill/>
                </a:ln>
                <a:effectLst/>
                <a:uLnTx/>
                <a:uFillTx/>
                <a:latin typeface="Poppins"/>
                <a:cs typeface="Poppins"/>
              </a:rPr>
              <a:t>.</a:t>
            </a:r>
          </a:p>
        </p:txBody>
      </p:sp>
      <p:grpSp>
        <p:nvGrpSpPr>
          <p:cNvPr id="2" name="Group 1">
            <a:extLst>
              <a:ext uri="{FF2B5EF4-FFF2-40B4-BE49-F238E27FC236}">
                <a16:creationId xmlns:a16="http://schemas.microsoft.com/office/drawing/2014/main" id="{8A3F460C-662B-10B0-06FF-D26294B481B5}"/>
              </a:ext>
            </a:extLst>
          </p:cNvPr>
          <p:cNvGrpSpPr/>
          <p:nvPr/>
        </p:nvGrpSpPr>
        <p:grpSpPr>
          <a:xfrm>
            <a:off x="-106788" y="494488"/>
            <a:ext cx="3931004" cy="2036715"/>
            <a:chOff x="-106788" y="476791"/>
            <a:chExt cx="3931004" cy="2036715"/>
          </a:xfrm>
        </p:grpSpPr>
        <p:grpSp>
          <p:nvGrpSpPr>
            <p:cNvPr id="3" name="Group 2">
              <a:extLst>
                <a:ext uri="{FF2B5EF4-FFF2-40B4-BE49-F238E27FC236}">
                  <a16:creationId xmlns:a16="http://schemas.microsoft.com/office/drawing/2014/main" id="{1CF04B79-00CF-B793-16AB-28344604C727}"/>
                </a:ext>
              </a:extLst>
            </p:cNvPr>
            <p:cNvGrpSpPr/>
            <p:nvPr/>
          </p:nvGrpSpPr>
          <p:grpSpPr>
            <a:xfrm>
              <a:off x="-106788" y="476791"/>
              <a:ext cx="3837088" cy="1948458"/>
              <a:chOff x="9259935" y="0"/>
              <a:chExt cx="6114663" cy="3104985"/>
            </a:xfrm>
          </p:grpSpPr>
          <p:sp>
            <p:nvSpPr>
              <p:cNvPr id="29" name="Freeform 28">
                <a:extLst>
                  <a:ext uri="{FF2B5EF4-FFF2-40B4-BE49-F238E27FC236}">
                    <a16:creationId xmlns:a16="http://schemas.microsoft.com/office/drawing/2014/main" id="{37FD6CF4-0E8C-5EE3-56A9-77E91FFDAEAF}"/>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1F46DAAC-2E3A-3825-9D9C-75F017E0652B}"/>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F9C16624-4C70-04CD-0641-7C4158067884}"/>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E1A374FD-78E1-DD6D-2736-7C0283C456CD}"/>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D433FD0A-1F8C-F4D5-DDFC-4E5AEE84CB52}"/>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21DBFE7B-88A2-7DD5-35D0-BA751A53D095}"/>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97589FD-5D61-8D03-90E9-4EDC8DDEDAA8}"/>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317488B6-A1C1-46AA-6255-460CF452ED00}"/>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B17B29A8-1E66-9C52-201C-9CC134CD6D2F}"/>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75" name="Freeform 74">
                <a:extLst>
                  <a:ext uri="{FF2B5EF4-FFF2-40B4-BE49-F238E27FC236}">
                    <a16:creationId xmlns:a16="http://schemas.microsoft.com/office/drawing/2014/main" id="{95785190-A1ED-7FDC-B683-9CAA0FD411BA}"/>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C3024D3E-3CF8-7560-C2E9-8FDD784FB7EC}"/>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DE91268B-B55F-07D3-828D-179805051A81}"/>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78" name="Freeform 77">
                <a:extLst>
                  <a:ext uri="{FF2B5EF4-FFF2-40B4-BE49-F238E27FC236}">
                    <a16:creationId xmlns:a16="http://schemas.microsoft.com/office/drawing/2014/main" id="{91FC1307-C0C4-87EF-ADE3-6E1878134425}"/>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C85C34E6-39BB-1CAD-407A-DB369930D88D}"/>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9CCED77D-C982-3CD3-CB0B-2C20E23F53E9}"/>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9349E80D-83EC-1784-D015-A47CEE3252A8}"/>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82" name="Freeform 81">
                <a:extLst>
                  <a:ext uri="{FF2B5EF4-FFF2-40B4-BE49-F238E27FC236}">
                    <a16:creationId xmlns:a16="http://schemas.microsoft.com/office/drawing/2014/main" id="{4B0A508D-EF9A-66A9-0611-F87763881619}"/>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7C706F62-ADF2-6DAF-D6B9-9F63AC26A690}"/>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8634FAC3-CF1E-81B7-4627-282E6D632307}"/>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3695E2F5-22BB-00D5-5030-20ABD9613B00}"/>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97545CE-E939-6791-9C75-7647085CE9DB}"/>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4C56D2A1-D89F-D35D-C182-980B2BE2AE9A}"/>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46349CE6-57A1-A045-D4A4-F4F0F2779BB6}"/>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5D812247-C999-1CE5-C4DC-B06772F036CA}"/>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6A513065-4E0A-6FD0-D995-1BE6E8A5D7A6}"/>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81FF1742-C43F-50FA-E32A-4D08ED5A8F4E}"/>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6" name="Oval 5">
              <a:extLst>
                <a:ext uri="{FF2B5EF4-FFF2-40B4-BE49-F238E27FC236}">
                  <a16:creationId xmlns:a16="http://schemas.microsoft.com/office/drawing/2014/main" id="{3B9D6039-E3B3-2B61-6E69-FE0C26557D04}"/>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546DD492-CE65-54C2-C493-3DD080D584AE}"/>
                </a:ext>
              </a:extLst>
            </p:cNvPr>
            <p:cNvSpPr/>
            <p:nvPr/>
          </p:nvSpPr>
          <p:spPr>
            <a:xfrm>
              <a:off x="2577438" y="242293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FD6DD2D-A506-0010-C8D3-C6A37C859436}"/>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a:extLst>
              <a:ext uri="{FF2B5EF4-FFF2-40B4-BE49-F238E27FC236}">
                <a16:creationId xmlns:a16="http://schemas.microsoft.com/office/drawing/2014/main" id="{E9DF39E8-EFBA-BA80-8B66-5A14A7C48DC6}"/>
              </a:ext>
            </a:extLst>
          </p:cNvPr>
          <p:cNvGrpSpPr/>
          <p:nvPr/>
        </p:nvGrpSpPr>
        <p:grpSpPr>
          <a:xfrm>
            <a:off x="1795242" y="8531928"/>
            <a:ext cx="603397" cy="603397"/>
            <a:chOff x="1151607" y="8531928"/>
            <a:chExt cx="603397" cy="603397"/>
          </a:xfrm>
        </p:grpSpPr>
        <p:sp>
          <p:nvSpPr>
            <p:cNvPr id="61" name="Rectangle 60">
              <a:extLst>
                <a:ext uri="{FF2B5EF4-FFF2-40B4-BE49-F238E27FC236}">
                  <a16:creationId xmlns:a16="http://schemas.microsoft.com/office/drawing/2014/main" id="{9A68EC06-C544-9178-B80F-79A8B1924698}"/>
                </a:ext>
              </a:extLst>
            </p:cNvPr>
            <p:cNvSpPr/>
            <p:nvPr/>
          </p:nvSpPr>
          <p:spPr>
            <a:xfrm>
              <a:off x="1151607"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64" name="TextBox 63">
              <a:extLst>
                <a:ext uri="{FF2B5EF4-FFF2-40B4-BE49-F238E27FC236}">
                  <a16:creationId xmlns:a16="http://schemas.microsoft.com/office/drawing/2014/main" id="{F46E1BEC-F07E-7523-4673-2C51C5A40F33}"/>
                </a:ext>
              </a:extLst>
            </p:cNvPr>
            <p:cNvSpPr txBox="1"/>
            <p:nvPr/>
          </p:nvSpPr>
          <p:spPr>
            <a:xfrm>
              <a:off x="1201885"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65" name="TextBox 64">
              <a:extLst>
                <a:ext uri="{FF2B5EF4-FFF2-40B4-BE49-F238E27FC236}">
                  <a16:creationId xmlns:a16="http://schemas.microsoft.com/office/drawing/2014/main" id="{46749555-824A-5597-0DBC-CC1F17F76110}"/>
                </a:ext>
              </a:extLst>
            </p:cNvPr>
            <p:cNvSpPr txBox="1"/>
            <p:nvPr/>
          </p:nvSpPr>
          <p:spPr>
            <a:xfrm>
              <a:off x="1194573" y="868554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Rt</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66" name="TextBox 65">
              <a:extLst>
                <a:ext uri="{FF2B5EF4-FFF2-40B4-BE49-F238E27FC236}">
                  <a16:creationId xmlns:a16="http://schemas.microsoft.com/office/drawing/2014/main" id="{306CE15A-3950-3286-0D98-A7D06C5584A9}"/>
                </a:ext>
              </a:extLst>
            </p:cNvPr>
            <p:cNvSpPr txBox="1"/>
            <p:nvPr/>
          </p:nvSpPr>
          <p:spPr>
            <a:xfrm>
              <a:off x="1210533" y="8931868"/>
              <a:ext cx="502320"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Perakendeciler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87" name="Group 86">
            <a:extLst>
              <a:ext uri="{FF2B5EF4-FFF2-40B4-BE49-F238E27FC236}">
                <a16:creationId xmlns:a16="http://schemas.microsoft.com/office/drawing/2014/main" id="{7773D506-8DC4-041C-43E8-DD31D932E830}"/>
              </a:ext>
            </a:extLst>
          </p:cNvPr>
          <p:cNvGrpSpPr/>
          <p:nvPr/>
        </p:nvGrpSpPr>
        <p:grpSpPr>
          <a:xfrm>
            <a:off x="492918" y="9189153"/>
            <a:ext cx="603397" cy="624489"/>
            <a:chOff x="1814115" y="8531928"/>
            <a:chExt cx="603397" cy="624489"/>
          </a:xfrm>
        </p:grpSpPr>
        <p:sp>
          <p:nvSpPr>
            <p:cNvPr id="92" name="Rectangle 91">
              <a:extLst>
                <a:ext uri="{FF2B5EF4-FFF2-40B4-BE49-F238E27FC236}">
                  <a16:creationId xmlns:a16="http://schemas.microsoft.com/office/drawing/2014/main" id="{B34279BA-C46E-5A05-5AD0-9A7F8324DEF2}"/>
                </a:ext>
              </a:extLst>
            </p:cNvPr>
            <p:cNvSpPr/>
            <p:nvPr/>
          </p:nvSpPr>
          <p:spPr>
            <a:xfrm>
              <a:off x="1814115"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93" name="TextBox 92">
              <a:extLst>
                <a:ext uri="{FF2B5EF4-FFF2-40B4-BE49-F238E27FC236}">
                  <a16:creationId xmlns:a16="http://schemas.microsoft.com/office/drawing/2014/main" id="{43C6CE76-0AC0-9036-9783-949F04779EA0}"/>
                </a:ext>
              </a:extLst>
            </p:cNvPr>
            <p:cNvSpPr txBox="1"/>
            <p:nvPr/>
          </p:nvSpPr>
          <p:spPr>
            <a:xfrm>
              <a:off x="1864394" y="853228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94" name="TextBox 93">
              <a:extLst>
                <a:ext uri="{FF2B5EF4-FFF2-40B4-BE49-F238E27FC236}">
                  <a16:creationId xmlns:a16="http://schemas.microsoft.com/office/drawing/2014/main" id="{B5610657-FFDA-F275-6AD7-AE42F35B5D6E}"/>
                </a:ext>
              </a:extLst>
            </p:cNvPr>
            <p:cNvSpPr txBox="1"/>
            <p:nvPr/>
          </p:nvSpPr>
          <p:spPr>
            <a:xfrm>
              <a:off x="1857081" y="868554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Fs</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95" name="TextBox 94">
              <a:extLst>
                <a:ext uri="{FF2B5EF4-FFF2-40B4-BE49-F238E27FC236}">
                  <a16:creationId xmlns:a16="http://schemas.microsoft.com/office/drawing/2014/main" id="{161AA6DB-0E79-9B6E-3E4B-A5E9E0C5E5AE}"/>
                </a:ext>
              </a:extLst>
            </p:cNvPr>
            <p:cNvSpPr txBox="1"/>
            <p:nvPr/>
          </p:nvSpPr>
          <p:spPr>
            <a:xfrm>
              <a:off x="1873040" y="8931868"/>
              <a:ext cx="458536" cy="224549"/>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Finansal</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Hİzmetler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96" name="Group 95">
            <a:extLst>
              <a:ext uri="{FF2B5EF4-FFF2-40B4-BE49-F238E27FC236}">
                <a16:creationId xmlns:a16="http://schemas.microsoft.com/office/drawing/2014/main" id="{8ED7BCC9-E012-B775-C2B5-745936117CEF}"/>
              </a:ext>
            </a:extLst>
          </p:cNvPr>
          <p:cNvGrpSpPr/>
          <p:nvPr/>
        </p:nvGrpSpPr>
        <p:grpSpPr>
          <a:xfrm>
            <a:off x="1144133" y="8533326"/>
            <a:ext cx="603397" cy="624488"/>
            <a:chOff x="495300" y="9185508"/>
            <a:chExt cx="603397" cy="624488"/>
          </a:xfrm>
        </p:grpSpPr>
        <p:sp>
          <p:nvSpPr>
            <p:cNvPr id="102" name="Rectangle 101">
              <a:extLst>
                <a:ext uri="{FF2B5EF4-FFF2-40B4-BE49-F238E27FC236}">
                  <a16:creationId xmlns:a16="http://schemas.microsoft.com/office/drawing/2014/main" id="{CAABF0CF-7C3A-4D16-A9E8-0B9CF170BE66}"/>
                </a:ext>
              </a:extLst>
            </p:cNvPr>
            <p:cNvSpPr/>
            <p:nvPr/>
          </p:nvSpPr>
          <p:spPr>
            <a:xfrm>
              <a:off x="495300"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3" name="TextBox 102">
              <a:extLst>
                <a:ext uri="{FF2B5EF4-FFF2-40B4-BE49-F238E27FC236}">
                  <a16:creationId xmlns:a16="http://schemas.microsoft.com/office/drawing/2014/main" id="{85B1035E-A681-5378-5F43-0DED6F11447F}"/>
                </a:ext>
              </a:extLst>
            </p:cNvPr>
            <p:cNvSpPr txBox="1"/>
            <p:nvPr/>
          </p:nvSpPr>
          <p:spPr>
            <a:xfrm>
              <a:off x="545578"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04" name="TextBox 103">
              <a:extLst>
                <a:ext uri="{FF2B5EF4-FFF2-40B4-BE49-F238E27FC236}">
                  <a16:creationId xmlns:a16="http://schemas.microsoft.com/office/drawing/2014/main" id="{0457FE3F-C73D-A87B-1CBA-8269C91232EB}"/>
                </a:ext>
              </a:extLst>
            </p:cNvPr>
            <p:cNvSpPr txBox="1"/>
            <p:nvPr/>
          </p:nvSpPr>
          <p:spPr>
            <a:xfrm>
              <a:off x="538267"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De</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05" name="TextBox 104">
              <a:extLst>
                <a:ext uri="{FF2B5EF4-FFF2-40B4-BE49-F238E27FC236}">
                  <a16:creationId xmlns:a16="http://schemas.microsoft.com/office/drawing/2014/main" id="{D033A663-46C0-6DFA-E5E6-11E366EF0BEF}"/>
                </a:ext>
              </a:extLst>
            </p:cNvPr>
            <p:cNvSpPr txBox="1"/>
            <p:nvPr/>
          </p:nvSpPr>
          <p:spPr>
            <a:xfrm>
              <a:off x="554226" y="9585447"/>
              <a:ext cx="502320" cy="224549"/>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Dijital</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Endemikler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06" name="Group 105">
            <a:extLst>
              <a:ext uri="{FF2B5EF4-FFF2-40B4-BE49-F238E27FC236}">
                <a16:creationId xmlns:a16="http://schemas.microsoft.com/office/drawing/2014/main" id="{032B14F0-160E-F9A7-66CB-71B3E4502A32}"/>
              </a:ext>
            </a:extLst>
          </p:cNvPr>
          <p:cNvGrpSpPr/>
          <p:nvPr/>
        </p:nvGrpSpPr>
        <p:grpSpPr>
          <a:xfrm>
            <a:off x="2446351" y="8533327"/>
            <a:ext cx="603397" cy="603397"/>
            <a:chOff x="1151607" y="9185508"/>
            <a:chExt cx="603397" cy="603397"/>
          </a:xfrm>
        </p:grpSpPr>
        <p:sp>
          <p:nvSpPr>
            <p:cNvPr id="107" name="Rectangle 106">
              <a:extLst>
                <a:ext uri="{FF2B5EF4-FFF2-40B4-BE49-F238E27FC236}">
                  <a16:creationId xmlns:a16="http://schemas.microsoft.com/office/drawing/2014/main" id="{97F332D8-956F-99F5-8CF8-ADE5EF83B15B}"/>
                </a:ext>
              </a:extLst>
            </p:cNvPr>
            <p:cNvSpPr/>
            <p:nvPr/>
          </p:nvSpPr>
          <p:spPr>
            <a:xfrm>
              <a:off x="1151607"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8" name="TextBox 107">
              <a:extLst>
                <a:ext uri="{FF2B5EF4-FFF2-40B4-BE49-F238E27FC236}">
                  <a16:creationId xmlns:a16="http://schemas.microsoft.com/office/drawing/2014/main" id="{AFD972E1-7DAD-92A6-561B-951DC95CB3E4}"/>
                </a:ext>
              </a:extLst>
            </p:cNvPr>
            <p:cNvSpPr txBox="1"/>
            <p:nvPr/>
          </p:nvSpPr>
          <p:spPr>
            <a:xfrm>
              <a:off x="1201885"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09" name="TextBox 108">
              <a:extLst>
                <a:ext uri="{FF2B5EF4-FFF2-40B4-BE49-F238E27FC236}">
                  <a16:creationId xmlns:a16="http://schemas.microsoft.com/office/drawing/2014/main" id="{C2271CA2-5FFF-2ADA-0723-F0FD4DBA678A}"/>
                </a:ext>
              </a:extLst>
            </p:cNvPr>
            <p:cNvSpPr txBox="1"/>
            <p:nvPr/>
          </p:nvSpPr>
          <p:spPr>
            <a:xfrm>
              <a:off x="1194573"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Me</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10" name="TextBox 109">
              <a:extLst>
                <a:ext uri="{FF2B5EF4-FFF2-40B4-BE49-F238E27FC236}">
                  <a16:creationId xmlns:a16="http://schemas.microsoft.com/office/drawing/2014/main" id="{8ACE98BD-650A-4E56-BBBC-F0BF68FA08C6}"/>
                </a:ext>
              </a:extLst>
            </p:cNvPr>
            <p:cNvSpPr txBox="1"/>
            <p:nvPr/>
          </p:nvSpPr>
          <p:spPr>
            <a:xfrm>
              <a:off x="1210533" y="9585448"/>
              <a:ext cx="488859"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Medya&amp;Eğlence</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22" name="Group 121">
            <a:extLst>
              <a:ext uri="{FF2B5EF4-FFF2-40B4-BE49-F238E27FC236}">
                <a16:creationId xmlns:a16="http://schemas.microsoft.com/office/drawing/2014/main" id="{EAA9BD45-F703-3FC7-CC06-935BAD606D21}"/>
              </a:ext>
            </a:extLst>
          </p:cNvPr>
          <p:cNvGrpSpPr/>
          <p:nvPr/>
        </p:nvGrpSpPr>
        <p:grpSpPr>
          <a:xfrm>
            <a:off x="3102277" y="9185508"/>
            <a:ext cx="603397" cy="603397"/>
            <a:chOff x="2472239" y="9185508"/>
            <a:chExt cx="603397" cy="603397"/>
          </a:xfrm>
        </p:grpSpPr>
        <p:sp>
          <p:nvSpPr>
            <p:cNvPr id="126" name="Rectangle 125">
              <a:extLst>
                <a:ext uri="{FF2B5EF4-FFF2-40B4-BE49-F238E27FC236}">
                  <a16:creationId xmlns:a16="http://schemas.microsoft.com/office/drawing/2014/main" id="{6FDCCD2C-875D-B593-F376-2BACD7F4713D}"/>
                </a:ext>
              </a:extLst>
            </p:cNvPr>
            <p:cNvSpPr/>
            <p:nvPr/>
          </p:nvSpPr>
          <p:spPr>
            <a:xfrm>
              <a:off x="2472239"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27" name="TextBox 126">
              <a:extLst>
                <a:ext uri="{FF2B5EF4-FFF2-40B4-BE49-F238E27FC236}">
                  <a16:creationId xmlns:a16="http://schemas.microsoft.com/office/drawing/2014/main" id="{5533137C-7F76-66D1-7ECF-F4F63A22CE66}"/>
                </a:ext>
              </a:extLst>
            </p:cNvPr>
            <p:cNvSpPr txBox="1"/>
            <p:nvPr/>
          </p:nvSpPr>
          <p:spPr>
            <a:xfrm>
              <a:off x="2522517"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29" name="TextBox 128">
              <a:extLst>
                <a:ext uri="{FF2B5EF4-FFF2-40B4-BE49-F238E27FC236}">
                  <a16:creationId xmlns:a16="http://schemas.microsoft.com/office/drawing/2014/main" id="{95834966-0F50-DCB4-779D-5F017A614379}"/>
                </a:ext>
              </a:extLst>
            </p:cNvPr>
            <p:cNvSpPr txBox="1"/>
            <p:nvPr/>
          </p:nvSpPr>
          <p:spPr>
            <a:xfrm>
              <a:off x="2515205"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Lx</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38" name="TextBox 137">
              <a:extLst>
                <a:ext uri="{FF2B5EF4-FFF2-40B4-BE49-F238E27FC236}">
                  <a16:creationId xmlns:a16="http://schemas.microsoft.com/office/drawing/2014/main" id="{BCF9EAA9-E9FB-1A26-2D55-B5DDF5C54879}"/>
                </a:ext>
              </a:extLst>
            </p:cNvPr>
            <p:cNvSpPr txBox="1"/>
            <p:nvPr/>
          </p:nvSpPr>
          <p:spPr>
            <a:xfrm>
              <a:off x="2531166" y="9585448"/>
              <a:ext cx="332288"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Lüks</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41" name="Group 140">
            <a:extLst>
              <a:ext uri="{FF2B5EF4-FFF2-40B4-BE49-F238E27FC236}">
                <a16:creationId xmlns:a16="http://schemas.microsoft.com/office/drawing/2014/main" id="{5235EA48-B80D-4955-8CF7-815BB0F8C405}"/>
              </a:ext>
            </a:extLst>
          </p:cNvPr>
          <p:cNvGrpSpPr/>
          <p:nvPr/>
        </p:nvGrpSpPr>
        <p:grpSpPr>
          <a:xfrm>
            <a:off x="2449497" y="9185508"/>
            <a:ext cx="603397" cy="603397"/>
            <a:chOff x="3134747" y="9185508"/>
            <a:chExt cx="603397" cy="603397"/>
          </a:xfrm>
        </p:grpSpPr>
        <p:sp>
          <p:nvSpPr>
            <p:cNvPr id="143" name="Rectangle 142">
              <a:extLst>
                <a:ext uri="{FF2B5EF4-FFF2-40B4-BE49-F238E27FC236}">
                  <a16:creationId xmlns:a16="http://schemas.microsoft.com/office/drawing/2014/main" id="{8B1B1C6D-36BE-FBBF-DFA8-9BD1FF31AC1C}"/>
                </a:ext>
              </a:extLst>
            </p:cNvPr>
            <p:cNvSpPr/>
            <p:nvPr/>
          </p:nvSpPr>
          <p:spPr>
            <a:xfrm>
              <a:off x="3134747"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44" name="TextBox 143">
              <a:extLst>
                <a:ext uri="{FF2B5EF4-FFF2-40B4-BE49-F238E27FC236}">
                  <a16:creationId xmlns:a16="http://schemas.microsoft.com/office/drawing/2014/main" id="{E1163A8F-CEFC-421D-E1C4-10020E4CB434}"/>
                </a:ext>
              </a:extLst>
            </p:cNvPr>
            <p:cNvSpPr txBox="1"/>
            <p:nvPr/>
          </p:nvSpPr>
          <p:spPr>
            <a:xfrm>
              <a:off x="3185026" y="918586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45" name="TextBox 144">
              <a:extLst>
                <a:ext uri="{FF2B5EF4-FFF2-40B4-BE49-F238E27FC236}">
                  <a16:creationId xmlns:a16="http://schemas.microsoft.com/office/drawing/2014/main" id="{DF56974F-4158-C2A6-2695-BC5A9FE7CEA5}"/>
                </a:ext>
              </a:extLst>
            </p:cNvPr>
            <p:cNvSpPr txBox="1"/>
            <p:nvPr/>
          </p:nvSpPr>
          <p:spPr>
            <a:xfrm>
              <a:off x="3177713" y="933912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Ph</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49" name="TextBox 148">
              <a:extLst>
                <a:ext uri="{FF2B5EF4-FFF2-40B4-BE49-F238E27FC236}">
                  <a16:creationId xmlns:a16="http://schemas.microsoft.com/office/drawing/2014/main" id="{0472F8E0-3A39-C48D-24AD-1A92D4AAA785}"/>
                </a:ext>
              </a:extLst>
            </p:cNvPr>
            <p:cNvSpPr txBox="1"/>
            <p:nvPr/>
          </p:nvSpPr>
          <p:spPr>
            <a:xfrm>
              <a:off x="3193672" y="9585448"/>
              <a:ext cx="526097"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Eczacılık</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Sağlık</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50" name="Group 149">
            <a:extLst>
              <a:ext uri="{FF2B5EF4-FFF2-40B4-BE49-F238E27FC236}">
                <a16:creationId xmlns:a16="http://schemas.microsoft.com/office/drawing/2014/main" id="{18756962-2F95-5982-4F2C-3ADDDFF350A3}"/>
              </a:ext>
            </a:extLst>
          </p:cNvPr>
          <p:cNvGrpSpPr/>
          <p:nvPr/>
        </p:nvGrpSpPr>
        <p:grpSpPr>
          <a:xfrm>
            <a:off x="1796717" y="9183823"/>
            <a:ext cx="603397" cy="603397"/>
            <a:chOff x="2472239" y="8531928"/>
            <a:chExt cx="603397" cy="603397"/>
          </a:xfrm>
        </p:grpSpPr>
        <p:sp>
          <p:nvSpPr>
            <p:cNvPr id="155" name="Rectangle 154">
              <a:extLst>
                <a:ext uri="{FF2B5EF4-FFF2-40B4-BE49-F238E27FC236}">
                  <a16:creationId xmlns:a16="http://schemas.microsoft.com/office/drawing/2014/main" id="{86AAD49D-8991-2FC4-C933-8A8CA21FE6C9}"/>
                </a:ext>
              </a:extLst>
            </p:cNvPr>
            <p:cNvSpPr/>
            <p:nvPr/>
          </p:nvSpPr>
          <p:spPr>
            <a:xfrm>
              <a:off x="2472239"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58" name="TextBox 157">
              <a:extLst>
                <a:ext uri="{FF2B5EF4-FFF2-40B4-BE49-F238E27FC236}">
                  <a16:creationId xmlns:a16="http://schemas.microsoft.com/office/drawing/2014/main" id="{B17C84BF-98DB-0C96-0227-16BD5EC8687C}"/>
                </a:ext>
              </a:extLst>
            </p:cNvPr>
            <p:cNvSpPr txBox="1"/>
            <p:nvPr/>
          </p:nvSpPr>
          <p:spPr>
            <a:xfrm>
              <a:off x="2522517"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2.4</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59" name="TextBox 158">
              <a:extLst>
                <a:ext uri="{FF2B5EF4-FFF2-40B4-BE49-F238E27FC236}">
                  <a16:creationId xmlns:a16="http://schemas.microsoft.com/office/drawing/2014/main" id="{3561711B-EDAD-4350-59EF-49AE407CD875}"/>
                </a:ext>
              </a:extLst>
            </p:cNvPr>
            <p:cNvSpPr txBox="1"/>
            <p:nvPr/>
          </p:nvSpPr>
          <p:spPr>
            <a:xfrm>
              <a:off x="2515205" y="8685549"/>
              <a:ext cx="366441"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Am</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60" name="TextBox 159">
              <a:extLst>
                <a:ext uri="{FF2B5EF4-FFF2-40B4-BE49-F238E27FC236}">
                  <a16:creationId xmlns:a16="http://schemas.microsoft.com/office/drawing/2014/main" id="{0C40430F-7AD7-C42E-78DF-DF0FC5A12092}"/>
                </a:ext>
              </a:extLst>
            </p:cNvPr>
            <p:cNvSpPr txBox="1"/>
            <p:nvPr/>
          </p:nvSpPr>
          <p:spPr>
            <a:xfrm>
              <a:off x="2531166" y="8931868"/>
              <a:ext cx="411536"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OTomotiv</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61" name="Group 160">
            <a:extLst>
              <a:ext uri="{FF2B5EF4-FFF2-40B4-BE49-F238E27FC236}">
                <a16:creationId xmlns:a16="http://schemas.microsoft.com/office/drawing/2014/main" id="{9ADC9913-5B1D-7483-BEC4-5C03FE0D7A97}"/>
              </a:ext>
            </a:extLst>
          </p:cNvPr>
          <p:cNvGrpSpPr/>
          <p:nvPr/>
        </p:nvGrpSpPr>
        <p:grpSpPr>
          <a:xfrm>
            <a:off x="495300" y="8531928"/>
            <a:ext cx="608265" cy="632695"/>
            <a:chOff x="495300" y="8531928"/>
            <a:chExt cx="608265" cy="632695"/>
          </a:xfrm>
        </p:grpSpPr>
        <p:sp>
          <p:nvSpPr>
            <p:cNvPr id="162" name="Rectangle 161">
              <a:extLst>
                <a:ext uri="{FF2B5EF4-FFF2-40B4-BE49-F238E27FC236}">
                  <a16:creationId xmlns:a16="http://schemas.microsoft.com/office/drawing/2014/main" id="{664F2718-6347-85BC-DF69-9613E7DF98D7}"/>
                </a:ext>
              </a:extLst>
            </p:cNvPr>
            <p:cNvSpPr/>
            <p:nvPr/>
          </p:nvSpPr>
          <p:spPr>
            <a:xfrm>
              <a:off x="495300"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3" name="TextBox 162">
              <a:extLst>
                <a:ext uri="{FF2B5EF4-FFF2-40B4-BE49-F238E27FC236}">
                  <a16:creationId xmlns:a16="http://schemas.microsoft.com/office/drawing/2014/main" id="{ADBCE87B-D43F-C679-43D1-9083529CA4A4}"/>
                </a:ext>
              </a:extLst>
            </p:cNvPr>
            <p:cNvSpPr txBox="1"/>
            <p:nvPr/>
          </p:nvSpPr>
          <p:spPr>
            <a:xfrm>
              <a:off x="545578"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67" name="TextBox 166">
              <a:extLst>
                <a:ext uri="{FF2B5EF4-FFF2-40B4-BE49-F238E27FC236}">
                  <a16:creationId xmlns:a16="http://schemas.microsoft.com/office/drawing/2014/main" id="{F434E750-4537-55B7-FFFC-20A82F88944C}"/>
                </a:ext>
              </a:extLst>
            </p:cNvPr>
            <p:cNvSpPr txBox="1"/>
            <p:nvPr/>
          </p:nvSpPr>
          <p:spPr>
            <a:xfrm>
              <a:off x="538267" y="8685549"/>
              <a:ext cx="496519"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CPG</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68" name="TextBox 167">
              <a:extLst>
                <a:ext uri="{FF2B5EF4-FFF2-40B4-BE49-F238E27FC236}">
                  <a16:creationId xmlns:a16="http://schemas.microsoft.com/office/drawing/2014/main" id="{B355FAB3-7050-FEF1-5F4F-140088FA876B}"/>
                </a:ext>
              </a:extLst>
            </p:cNvPr>
            <p:cNvSpPr txBox="1"/>
            <p:nvPr/>
          </p:nvSpPr>
          <p:spPr>
            <a:xfrm>
              <a:off x="554224" y="8931867"/>
              <a:ext cx="549341" cy="23275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Ambalajlı</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Tüketici</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Ürünleri</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54" name="Group 53">
            <a:extLst>
              <a:ext uri="{FF2B5EF4-FFF2-40B4-BE49-F238E27FC236}">
                <a16:creationId xmlns:a16="http://schemas.microsoft.com/office/drawing/2014/main" id="{69A5FF55-4588-C2D1-6400-3F4DFEAE2EBC}"/>
              </a:ext>
            </a:extLst>
          </p:cNvPr>
          <p:cNvGrpSpPr/>
          <p:nvPr/>
        </p:nvGrpSpPr>
        <p:grpSpPr>
          <a:xfrm rot="5400000">
            <a:off x="270737" y="5612998"/>
            <a:ext cx="615734" cy="307867"/>
            <a:chOff x="6999595" y="5328350"/>
            <a:chExt cx="615734" cy="307867"/>
          </a:xfrm>
        </p:grpSpPr>
        <p:sp>
          <p:nvSpPr>
            <p:cNvPr id="55" name="Oval 54">
              <a:extLst>
                <a:ext uri="{FF2B5EF4-FFF2-40B4-BE49-F238E27FC236}">
                  <a16:creationId xmlns:a16="http://schemas.microsoft.com/office/drawing/2014/main" id="{9A5B3656-50C2-F622-70DA-1A2FA7F3AE00}"/>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6" name="Oval 55">
              <a:extLst>
                <a:ext uri="{FF2B5EF4-FFF2-40B4-BE49-F238E27FC236}">
                  <a16:creationId xmlns:a16="http://schemas.microsoft.com/office/drawing/2014/main" id="{C88E908B-E695-DD42-3373-D2E70702E94A}"/>
                </a:ext>
              </a:extLst>
            </p:cNvPr>
            <p:cNvSpPr/>
            <p:nvPr/>
          </p:nvSpPr>
          <p:spPr>
            <a:xfrm>
              <a:off x="7307462"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57" name="TextBox 56">
            <a:extLst>
              <a:ext uri="{FF2B5EF4-FFF2-40B4-BE49-F238E27FC236}">
                <a16:creationId xmlns:a16="http://schemas.microsoft.com/office/drawing/2014/main" id="{9CD44DE7-6E61-6F45-C569-92CDD69C88CF}"/>
              </a:ext>
            </a:extLst>
          </p:cNvPr>
          <p:cNvSpPr txBox="1"/>
          <p:nvPr/>
        </p:nvSpPr>
        <p:spPr>
          <a:xfrm rot="16200000">
            <a:off x="-1458932" y="3046942"/>
            <a:ext cx="3868706" cy="777136"/>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lang="en-US" sz="2800" dirty="0" err="1">
                <a:solidFill>
                  <a:srgbClr val="092656"/>
                </a:solidFill>
                <a:latin typeface="Poppins Light" pitchFamily="2" charset="77"/>
                <a:cs typeface="Poppins Light" pitchFamily="2" charset="77"/>
              </a:rPr>
              <a:t>Kategori</a:t>
            </a:r>
            <a:r>
              <a:rPr lang="en-US" sz="2800" dirty="0">
                <a:solidFill>
                  <a:srgbClr val="092656"/>
                </a:solidFill>
                <a:latin typeface="Poppins Light" pitchFamily="2" charset="77"/>
                <a:cs typeface="Poppins Light" pitchFamily="2" charset="77"/>
              </a:rPr>
              <a:t> </a:t>
            </a:r>
            <a:r>
              <a:rPr lang="en-US" sz="2800" dirty="0" err="1">
                <a:solidFill>
                  <a:srgbClr val="092656"/>
                </a:solidFill>
                <a:latin typeface="Poppins Light" pitchFamily="2" charset="77"/>
                <a:cs typeface="Poppins Light" pitchFamily="2" charset="77"/>
              </a:rPr>
              <a:t>Bİlgisi</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spTree>
    <p:extLst>
      <p:ext uri="{BB962C8B-B14F-4D97-AF65-F5344CB8AC3E}">
        <p14:creationId xmlns:p14="http://schemas.microsoft.com/office/powerpoint/2010/main" val="4030455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7281F96-1727-64D2-8A12-B96467B9BF60}"/>
              </a:ext>
            </a:extLst>
          </p:cNvPr>
          <p:cNvSpPr txBox="1"/>
          <p:nvPr/>
        </p:nvSpPr>
        <p:spPr>
          <a:xfrm>
            <a:off x="3933914" y="3665657"/>
            <a:ext cx="3498126" cy="1369477"/>
          </a:xfrm>
          <a:prstGeom prst="rect">
            <a:avLst/>
          </a:prstGeom>
          <a:noFill/>
        </p:spPr>
        <p:txBody>
          <a:bodyPr wrap="square" lIns="91440" tIns="45720" rIns="91440" bIns="45720" anchor="t">
            <a:spAutoFit/>
          </a:bodyPr>
          <a:lstStyle/>
          <a:p>
            <a:pPr marL="9144">
              <a:lnSpc>
                <a:spcPct val="90000"/>
              </a:lnSpc>
              <a:defRPr/>
            </a:pPr>
            <a:r>
              <a:rPr lang="en-US" sz="2300" dirty="0">
                <a:solidFill>
                  <a:schemeClr val="accent1"/>
                </a:solidFill>
                <a:latin typeface="Poppins Light" pitchFamily="2" charset="77"/>
                <a:cs typeface="Poppins Light" pitchFamily="2" charset="77"/>
              </a:rPr>
              <a:t>"</a:t>
            </a:r>
            <a:r>
              <a:rPr lang="en-US" sz="2300" dirty="0" err="1">
                <a:solidFill>
                  <a:schemeClr val="accent1"/>
                </a:solidFill>
                <a:latin typeface="Poppins Light" pitchFamily="2" charset="77"/>
                <a:cs typeface="Poppins Light" pitchFamily="2" charset="77"/>
              </a:rPr>
              <a:t>Yapay</a:t>
            </a:r>
            <a:r>
              <a:rPr lang="en-US" sz="2300" dirty="0">
                <a:solidFill>
                  <a:schemeClr val="accent1"/>
                </a:solidFill>
                <a:latin typeface="Poppins Light" pitchFamily="2" charset="77"/>
                <a:cs typeface="Poppins Light" pitchFamily="2" charset="77"/>
              </a:rPr>
              <a:t> </a:t>
            </a:r>
            <a:r>
              <a:rPr lang="en-US" sz="2300" dirty="0" err="1">
                <a:solidFill>
                  <a:schemeClr val="accent1"/>
                </a:solidFill>
                <a:latin typeface="Poppins Light" pitchFamily="2" charset="77"/>
                <a:cs typeface="Poppins Light" pitchFamily="2" charset="77"/>
              </a:rPr>
              <a:t>zeka</a:t>
            </a:r>
            <a:r>
              <a:rPr lang="en-US" sz="2300" dirty="0">
                <a:solidFill>
                  <a:schemeClr val="accent1"/>
                </a:solidFill>
                <a:latin typeface="Poppins Light" pitchFamily="2" charset="77"/>
                <a:cs typeface="Poppins Light" pitchFamily="2" charset="77"/>
              </a:rPr>
              <a:t>, </a:t>
            </a:r>
            <a:r>
              <a:rPr lang="en-US" sz="2300" dirty="0" err="1">
                <a:solidFill>
                  <a:schemeClr val="accent1"/>
                </a:solidFill>
                <a:latin typeface="Poppins Light" pitchFamily="2" charset="77"/>
                <a:cs typeface="Poppins Light" pitchFamily="2" charset="77"/>
              </a:rPr>
              <a:t>bizim</a:t>
            </a:r>
            <a:r>
              <a:rPr lang="en-US" sz="2300" dirty="0">
                <a:solidFill>
                  <a:schemeClr val="accent1"/>
                </a:solidFill>
                <a:latin typeface="Poppins Light" pitchFamily="2" charset="77"/>
                <a:cs typeface="Poppins Light" pitchFamily="2" charset="77"/>
              </a:rPr>
              <a:t> </a:t>
            </a:r>
            <a:r>
              <a:rPr lang="en-US" sz="2300" dirty="0" err="1">
                <a:solidFill>
                  <a:schemeClr val="accent1"/>
                </a:solidFill>
                <a:latin typeface="Poppins Light" pitchFamily="2" charset="77"/>
                <a:cs typeface="Poppins Light" pitchFamily="2" charset="77"/>
              </a:rPr>
              <a:t>için</a:t>
            </a:r>
            <a:r>
              <a:rPr lang="en-US" sz="2300" dirty="0">
                <a:solidFill>
                  <a:schemeClr val="accent1"/>
                </a:solidFill>
                <a:latin typeface="Poppins Light" pitchFamily="2" charset="77"/>
                <a:cs typeface="Poppins Light" pitchFamily="2" charset="77"/>
              </a:rPr>
              <a:t> </a:t>
            </a:r>
            <a:r>
              <a:rPr lang="en-US" sz="2300" dirty="0" err="1">
                <a:solidFill>
                  <a:schemeClr val="accent1"/>
                </a:solidFill>
                <a:latin typeface="Poppins Light" pitchFamily="2" charset="77"/>
                <a:cs typeface="Poppins Light" pitchFamily="2" charset="77"/>
              </a:rPr>
              <a:t>güçlü</a:t>
            </a:r>
            <a:r>
              <a:rPr lang="en-US" sz="2300" dirty="0">
                <a:solidFill>
                  <a:schemeClr val="accent1"/>
                </a:solidFill>
                <a:latin typeface="Poppins Light" pitchFamily="2" charset="77"/>
                <a:cs typeface="Poppins Light" pitchFamily="2" charset="77"/>
              </a:rPr>
              <a:t> </a:t>
            </a:r>
            <a:r>
              <a:rPr lang="en-US" sz="2300" dirty="0" err="1">
                <a:solidFill>
                  <a:schemeClr val="accent1"/>
                </a:solidFill>
                <a:latin typeface="Poppins Light" pitchFamily="2" charset="77"/>
                <a:cs typeface="Poppins Light" pitchFamily="2" charset="77"/>
              </a:rPr>
              <a:t>bir</a:t>
            </a:r>
            <a:r>
              <a:rPr lang="en-US" sz="2300" dirty="0">
                <a:solidFill>
                  <a:schemeClr val="accent1"/>
                </a:solidFill>
                <a:latin typeface="Poppins Light" pitchFamily="2" charset="77"/>
                <a:cs typeface="Poppins Light" pitchFamily="2" charset="77"/>
              </a:rPr>
              <a:t> </a:t>
            </a:r>
            <a:r>
              <a:rPr lang="en-US" sz="2300" dirty="0" err="1">
                <a:solidFill>
                  <a:schemeClr val="accent1"/>
                </a:solidFill>
                <a:latin typeface="Poppins Light" pitchFamily="2" charset="77"/>
                <a:cs typeface="Poppins Light" pitchFamily="2" charset="77"/>
              </a:rPr>
              <a:t>fırsat</a:t>
            </a:r>
            <a:r>
              <a:rPr lang="en-US" sz="2300" dirty="0">
                <a:solidFill>
                  <a:schemeClr val="accent1"/>
                </a:solidFill>
                <a:latin typeface="Poppins Light" pitchFamily="2" charset="77"/>
                <a:cs typeface="Poppins Light" pitchFamily="2" charset="77"/>
              </a:rPr>
              <a:t> </a:t>
            </a:r>
            <a:r>
              <a:rPr lang="en-US" sz="2300" dirty="0" err="1">
                <a:solidFill>
                  <a:schemeClr val="accent1"/>
                </a:solidFill>
                <a:latin typeface="Poppins Light" pitchFamily="2" charset="77"/>
                <a:cs typeface="Poppins Light" pitchFamily="2" charset="77"/>
              </a:rPr>
              <a:t>ve</a:t>
            </a:r>
            <a:r>
              <a:rPr lang="en-US" sz="2300" dirty="0">
                <a:solidFill>
                  <a:schemeClr val="accent1"/>
                </a:solidFill>
                <a:latin typeface="Poppins Light" pitchFamily="2" charset="77"/>
                <a:cs typeface="Poppins Light" pitchFamily="2" charset="77"/>
              </a:rPr>
              <a:t> </a:t>
            </a:r>
            <a:r>
              <a:rPr lang="en-US" sz="2300" dirty="0" err="1">
                <a:solidFill>
                  <a:schemeClr val="accent1"/>
                </a:solidFill>
                <a:latin typeface="Poppins Light" pitchFamily="2" charset="77"/>
                <a:cs typeface="Poppins Light" pitchFamily="2" charset="77"/>
              </a:rPr>
              <a:t>gerileme</a:t>
            </a:r>
            <a:r>
              <a:rPr lang="en-US" sz="2300" dirty="0">
                <a:solidFill>
                  <a:schemeClr val="accent1"/>
                </a:solidFill>
                <a:latin typeface="Poppins Light" pitchFamily="2" charset="77"/>
                <a:cs typeface="Poppins Light" pitchFamily="2" charset="77"/>
              </a:rPr>
              <a:t> </a:t>
            </a:r>
            <a:r>
              <a:rPr lang="en-US" sz="2300" dirty="0" err="1">
                <a:solidFill>
                  <a:schemeClr val="accent1"/>
                </a:solidFill>
                <a:latin typeface="Poppins Light" pitchFamily="2" charset="77"/>
                <a:cs typeface="Poppins Light" pitchFamily="2" charset="77"/>
              </a:rPr>
              <a:t>belirtileri</a:t>
            </a:r>
            <a:r>
              <a:rPr lang="en-US" sz="2300" dirty="0">
                <a:solidFill>
                  <a:schemeClr val="accent1"/>
                </a:solidFill>
                <a:latin typeface="Poppins Light" pitchFamily="2" charset="77"/>
                <a:cs typeface="Poppins Light" pitchFamily="2" charset="77"/>
              </a:rPr>
              <a:t> </a:t>
            </a:r>
            <a:r>
              <a:rPr lang="en-US" sz="2300" dirty="0" err="1">
                <a:solidFill>
                  <a:schemeClr val="accent1"/>
                </a:solidFill>
                <a:latin typeface="Poppins Light" pitchFamily="2" charset="77"/>
                <a:cs typeface="Poppins Light" pitchFamily="2" charset="77"/>
              </a:rPr>
              <a:t>göstermiyor</a:t>
            </a:r>
            <a:r>
              <a:rPr lang="en-US" sz="2300" dirty="0">
                <a:solidFill>
                  <a:schemeClr val="accent1"/>
                </a:solidFill>
                <a:latin typeface="Poppins Light" pitchFamily="2" charset="77"/>
                <a:cs typeface="Poppins Light" pitchFamily="2" charset="77"/>
              </a:rPr>
              <a:t>."</a:t>
            </a:r>
          </a:p>
        </p:txBody>
      </p:sp>
      <p:sp>
        <p:nvSpPr>
          <p:cNvPr id="4" name="Slide Number Placeholder 3">
            <a:extLst>
              <a:ext uri="{FF2B5EF4-FFF2-40B4-BE49-F238E27FC236}">
                <a16:creationId xmlns:a16="http://schemas.microsoft.com/office/drawing/2014/main" id="{33F17DB7-62B4-07DF-3575-250A96BDCC62}"/>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47</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3" name="Text Placeholder 1">
            <a:extLst>
              <a:ext uri="{FF2B5EF4-FFF2-40B4-BE49-F238E27FC236}">
                <a16:creationId xmlns:a16="http://schemas.microsoft.com/office/drawing/2014/main" id="{16CFC228-DC9F-89CB-9C9A-F1B3EA985300}"/>
              </a:ext>
            </a:extLst>
          </p:cNvPr>
          <p:cNvSpPr txBox="1">
            <a:spLocks/>
          </p:cNvSpPr>
          <p:nvPr/>
        </p:nvSpPr>
        <p:spPr>
          <a:xfrm>
            <a:off x="492611" y="1787478"/>
            <a:ext cx="2964964" cy="3583308"/>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pPr>
            <a:r>
              <a:rPr lang="en-US" sz="1000" dirty="0" err="1">
                <a:latin typeface="Georgia"/>
                <a:cs typeface="Poppins"/>
              </a:rPr>
              <a:t>Yapay</a:t>
            </a:r>
            <a:r>
              <a:rPr lang="en-US" sz="1000" dirty="0">
                <a:latin typeface="Georgia"/>
                <a:cs typeface="Poppins"/>
              </a:rPr>
              <a:t> </a:t>
            </a:r>
            <a:r>
              <a:rPr lang="en-US" sz="1000" dirty="0" err="1">
                <a:latin typeface="Georgia"/>
                <a:cs typeface="Poppins"/>
              </a:rPr>
              <a:t>zeka</a:t>
            </a:r>
            <a:r>
              <a:rPr lang="en-US" sz="1000" dirty="0">
                <a:latin typeface="Georgia"/>
                <a:cs typeface="Poppins"/>
              </a:rPr>
              <a:t>, </a:t>
            </a:r>
            <a:r>
              <a:rPr lang="en-US" sz="1000" dirty="0" err="1">
                <a:latin typeface="Georgia"/>
                <a:cs typeface="Poppins"/>
              </a:rPr>
              <a:t>teknoloji</a:t>
            </a:r>
            <a:r>
              <a:rPr lang="en-US" sz="1000" dirty="0">
                <a:latin typeface="Georgia"/>
                <a:cs typeface="Poppins"/>
              </a:rPr>
              <a:t> </a:t>
            </a:r>
            <a:r>
              <a:rPr lang="en-US" sz="1000" dirty="0" err="1">
                <a:latin typeface="Georgia"/>
                <a:cs typeface="Poppins"/>
              </a:rPr>
              <a:t>sektörü</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gerçekten</a:t>
            </a:r>
            <a:r>
              <a:rPr lang="en-US" sz="1000" dirty="0">
                <a:latin typeface="Georgia"/>
                <a:cs typeface="Poppins"/>
              </a:rPr>
              <a:t> her </a:t>
            </a:r>
            <a:r>
              <a:rPr lang="en-US" sz="1000" dirty="0" err="1">
                <a:latin typeface="Georgia"/>
                <a:cs typeface="Poppins"/>
              </a:rPr>
              <a:t>şey</a:t>
            </a:r>
            <a:r>
              <a:rPr lang="en-US" sz="1000" dirty="0">
                <a:latin typeface="Georgia"/>
                <a:cs typeface="Poppins"/>
              </a:rPr>
              <a:t>, her </a:t>
            </a:r>
            <a:r>
              <a:rPr lang="en-US" sz="1000" dirty="0" err="1">
                <a:latin typeface="Georgia"/>
                <a:cs typeface="Poppins"/>
              </a:rPr>
              <a:t>yerde</a:t>
            </a:r>
            <a:r>
              <a:rPr lang="en-US" sz="1000" dirty="0">
                <a:latin typeface="Georgia"/>
                <a:cs typeface="Poppins"/>
              </a:rPr>
              <a:t>, her zaman. </a:t>
            </a:r>
            <a:r>
              <a:rPr lang="en-US" sz="1000" dirty="0" err="1">
                <a:latin typeface="Georgia"/>
                <a:cs typeface="Poppins"/>
              </a:rPr>
              <a:t>Geçen</a:t>
            </a:r>
            <a:r>
              <a:rPr lang="en-US" sz="1000" dirty="0">
                <a:latin typeface="Georgia"/>
                <a:cs typeface="Poppins"/>
              </a:rPr>
              <a:t> </a:t>
            </a:r>
            <a:r>
              <a:rPr lang="en-US" sz="1000" dirty="0" err="1">
                <a:latin typeface="Georgia"/>
                <a:cs typeface="Poppins"/>
              </a:rPr>
              <a:t>yılki</a:t>
            </a:r>
            <a:r>
              <a:rPr lang="en-US" sz="1000" dirty="0">
                <a:latin typeface="Georgia"/>
                <a:cs typeface="Poppins"/>
              </a:rPr>
              <a:t> </a:t>
            </a:r>
            <a:r>
              <a:rPr lang="en-US" sz="1000" dirty="0" err="1">
                <a:latin typeface="Georgia"/>
                <a:cs typeface="Poppins"/>
              </a:rPr>
              <a:t>raporumuzda</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yüksek</a:t>
            </a:r>
            <a:r>
              <a:rPr lang="en-US" sz="1000" dirty="0">
                <a:latin typeface="Georgia"/>
                <a:cs typeface="Poppins"/>
              </a:rPr>
              <a:t> </a:t>
            </a:r>
            <a:r>
              <a:rPr lang="en-US" sz="1000" dirty="0" err="1">
                <a:latin typeface="Georgia"/>
                <a:cs typeface="Poppins"/>
              </a:rPr>
              <a:t>faiz</a:t>
            </a:r>
            <a:r>
              <a:rPr lang="en-US" sz="1000" dirty="0">
                <a:latin typeface="Georgia"/>
                <a:cs typeface="Poppins"/>
              </a:rPr>
              <a:t> </a:t>
            </a:r>
            <a:r>
              <a:rPr lang="en-US" sz="1000" dirty="0" err="1">
                <a:latin typeface="Georgia"/>
                <a:cs typeface="Poppins"/>
              </a:rPr>
              <a:t>oranlarının</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alımları</a:t>
            </a:r>
            <a:r>
              <a:rPr lang="en-US" sz="1000" dirty="0">
                <a:latin typeface="Georgia"/>
                <a:cs typeface="Poppins"/>
              </a:rPr>
              <a:t> </a:t>
            </a:r>
            <a:r>
              <a:rPr lang="en-US" sz="1000" dirty="0" err="1">
                <a:latin typeface="Georgia"/>
                <a:cs typeface="Poppins"/>
              </a:rPr>
              <a:t>caydıran</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uzun</a:t>
            </a:r>
            <a:r>
              <a:rPr lang="en-US" sz="1000" dirty="0">
                <a:latin typeface="Georgia"/>
                <a:cs typeface="Poppins"/>
              </a:rPr>
              <a:t> </a:t>
            </a:r>
            <a:r>
              <a:rPr lang="en-US" sz="1000" dirty="0" err="1">
                <a:latin typeface="Georgia"/>
                <a:cs typeface="Poppins"/>
              </a:rPr>
              <a:t>yükseltme</a:t>
            </a:r>
            <a:r>
              <a:rPr lang="en-US" sz="1000" dirty="0">
                <a:latin typeface="Georgia"/>
                <a:cs typeface="Poppins"/>
              </a:rPr>
              <a:t> </a:t>
            </a:r>
            <a:r>
              <a:rPr lang="en-US" sz="1000" dirty="0" err="1">
                <a:latin typeface="Georgia"/>
                <a:cs typeface="Poppins"/>
              </a:rPr>
              <a:t>döngülerinin</a:t>
            </a:r>
            <a:r>
              <a:rPr lang="en-US" sz="1000" dirty="0">
                <a:latin typeface="Georgia"/>
                <a:cs typeface="Poppins"/>
              </a:rPr>
              <a:t> </a:t>
            </a:r>
            <a:r>
              <a:rPr lang="en-US" sz="1000" dirty="0" err="1">
                <a:latin typeface="Georgia"/>
                <a:cs typeface="Poppins"/>
              </a:rPr>
              <a:t>sektör</a:t>
            </a:r>
            <a:r>
              <a:rPr lang="en-US" sz="1000" dirty="0">
                <a:latin typeface="Georgia"/>
                <a:cs typeface="Poppins"/>
              </a:rPr>
              <a:t> </a:t>
            </a:r>
            <a:r>
              <a:rPr lang="en-US" sz="1000" dirty="0" err="1">
                <a:latin typeface="Georgia"/>
                <a:cs typeface="Poppins"/>
              </a:rPr>
              <a:t>reklamcılığını</a:t>
            </a:r>
            <a:r>
              <a:rPr lang="en-US" sz="1000" dirty="0">
                <a:latin typeface="Georgia"/>
                <a:cs typeface="Poppins"/>
              </a:rPr>
              <a:t> 2024’e </a:t>
            </a:r>
            <a:r>
              <a:rPr lang="en-US" sz="1000" dirty="0" err="1">
                <a:latin typeface="Georgia"/>
                <a:cs typeface="Poppins"/>
              </a:rPr>
              <a:t>kadar</a:t>
            </a:r>
            <a:r>
              <a:rPr lang="en-US" sz="1000" dirty="0">
                <a:latin typeface="Georgia"/>
                <a:cs typeface="Poppins"/>
              </a:rPr>
              <a:t> </a:t>
            </a:r>
            <a:r>
              <a:rPr lang="en-US" sz="1000" dirty="0" err="1">
                <a:latin typeface="Georgia"/>
                <a:cs typeface="Poppins"/>
              </a:rPr>
              <a:t>etkileyebileceğini</a:t>
            </a:r>
            <a:r>
              <a:rPr lang="en-US" sz="1000" dirty="0">
                <a:latin typeface="Georgia"/>
                <a:cs typeface="Poppins"/>
              </a:rPr>
              <a:t> </a:t>
            </a:r>
            <a:r>
              <a:rPr lang="en-US" sz="1000" dirty="0" err="1">
                <a:latin typeface="Georgia"/>
                <a:cs typeface="Poppins"/>
              </a:rPr>
              <a:t>öngörmüştük</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şu</a:t>
            </a:r>
            <a:r>
              <a:rPr lang="en-US" sz="1000" dirty="0">
                <a:latin typeface="Georgia"/>
                <a:cs typeface="Poppins"/>
              </a:rPr>
              <a:t> an, </a:t>
            </a:r>
            <a:r>
              <a:rPr lang="en-US" sz="1000" dirty="0" err="1">
                <a:latin typeface="Georgia"/>
                <a:cs typeface="Poppins"/>
              </a:rPr>
              <a:t>teknoloji</a:t>
            </a:r>
            <a:r>
              <a:rPr lang="en-US" sz="1000" dirty="0">
                <a:latin typeface="Georgia"/>
                <a:cs typeface="Poppins"/>
              </a:rPr>
              <a:t> </a:t>
            </a:r>
            <a:r>
              <a:rPr lang="en-US" sz="1000" dirty="0" err="1">
                <a:latin typeface="Georgia"/>
                <a:cs typeface="Poppins"/>
              </a:rPr>
              <a:t>geliri</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reklamcılık</a:t>
            </a:r>
            <a:r>
              <a:rPr lang="en-US" sz="1000" dirty="0">
                <a:latin typeface="Georgia"/>
                <a:cs typeface="Poppins"/>
              </a:rPr>
              <a:t> </a:t>
            </a:r>
            <a:r>
              <a:rPr lang="en-US" sz="1000" dirty="0" err="1">
                <a:latin typeface="Georgia"/>
                <a:cs typeface="Poppins"/>
              </a:rPr>
              <a:t>büyümesinin</a:t>
            </a:r>
            <a:r>
              <a:rPr lang="en-US" sz="1000" dirty="0">
                <a:latin typeface="Georgia"/>
                <a:cs typeface="Poppins"/>
              </a:rPr>
              <a:t> 2024’te </a:t>
            </a:r>
            <a:r>
              <a:rPr lang="en-US" sz="1000" dirty="0" err="1">
                <a:latin typeface="Georgia"/>
                <a:cs typeface="Poppins"/>
              </a:rPr>
              <a:t>nispeten</a:t>
            </a:r>
            <a:r>
              <a:rPr lang="en-US" sz="1000" dirty="0">
                <a:latin typeface="Georgia"/>
                <a:cs typeface="Poppins"/>
              </a:rPr>
              <a:t> </a:t>
            </a:r>
            <a:r>
              <a:rPr lang="en-US" sz="1000" dirty="0" err="1">
                <a:latin typeface="Georgia"/>
                <a:cs typeface="Poppins"/>
              </a:rPr>
              <a:t>sağlam</a:t>
            </a:r>
            <a:r>
              <a:rPr lang="en-US" sz="1000" dirty="0">
                <a:latin typeface="Georgia"/>
                <a:cs typeface="Poppins"/>
              </a:rPr>
              <a:t> </a:t>
            </a:r>
            <a:r>
              <a:rPr lang="en-US" sz="1000" dirty="0" err="1">
                <a:latin typeface="Georgia"/>
                <a:cs typeface="Poppins"/>
              </a:rPr>
              <a:t>olacağı</a:t>
            </a:r>
            <a:r>
              <a:rPr lang="en-US" sz="1000" dirty="0">
                <a:latin typeface="Georgia"/>
                <a:cs typeface="Poppins"/>
              </a:rPr>
              <a:t> </a:t>
            </a:r>
            <a:r>
              <a:rPr lang="en-US" sz="1000" dirty="0" err="1">
                <a:latin typeface="Georgia"/>
                <a:cs typeface="Poppins"/>
              </a:rPr>
              <a:t>görülüyor</a:t>
            </a:r>
            <a:r>
              <a:rPr lang="en-US" sz="1000" dirty="0">
                <a:latin typeface="Georgia"/>
                <a:cs typeface="Poppins"/>
              </a:rPr>
              <a:t>. </a:t>
            </a:r>
            <a:r>
              <a:rPr lang="en-US" sz="1000" dirty="0" err="1">
                <a:latin typeface="Georgia"/>
                <a:cs typeface="Poppins"/>
              </a:rPr>
              <a:t>Şirketlerimizin</a:t>
            </a:r>
            <a:r>
              <a:rPr lang="en-US" sz="1000" dirty="0">
                <a:latin typeface="Georgia"/>
                <a:cs typeface="Poppins"/>
              </a:rPr>
              <a:t> </a:t>
            </a:r>
            <a:r>
              <a:rPr lang="en-US" sz="1000" dirty="0" err="1">
                <a:latin typeface="Georgia"/>
                <a:cs typeface="Poppins"/>
              </a:rPr>
              <a:t>birleşik</a:t>
            </a:r>
            <a:r>
              <a:rPr lang="en-US" sz="1000" dirty="0">
                <a:latin typeface="Georgia"/>
                <a:cs typeface="Poppins"/>
              </a:rPr>
              <a:t> </a:t>
            </a:r>
            <a:r>
              <a:rPr lang="en-US" sz="1000" dirty="0" err="1">
                <a:latin typeface="Georgia"/>
                <a:cs typeface="Poppins"/>
              </a:rPr>
              <a:t>gelir</a:t>
            </a:r>
            <a:r>
              <a:rPr lang="en-US" sz="1000" dirty="0">
                <a:latin typeface="Georgia"/>
                <a:cs typeface="Poppins"/>
              </a:rPr>
              <a:t> </a:t>
            </a:r>
            <a:r>
              <a:rPr lang="en-US" sz="1000" dirty="0" err="1">
                <a:latin typeface="Georgia"/>
                <a:cs typeface="Poppins"/>
              </a:rPr>
              <a:t>büyümesi</a:t>
            </a:r>
            <a:r>
              <a:rPr lang="en-US" sz="1000" dirty="0">
                <a:latin typeface="Georgia"/>
                <a:cs typeface="Poppins"/>
              </a:rPr>
              <a:t> (</a:t>
            </a:r>
            <a:r>
              <a:rPr lang="en-US" sz="1000" dirty="0" err="1">
                <a:latin typeface="Georgia"/>
                <a:cs typeface="Poppins"/>
              </a:rPr>
              <a:t>aşağıda</a:t>
            </a:r>
            <a:r>
              <a:rPr lang="en-US" sz="1000" dirty="0">
                <a:latin typeface="Georgia"/>
                <a:cs typeface="Poppins"/>
              </a:rPr>
              <a:t> </a:t>
            </a:r>
            <a:r>
              <a:rPr lang="en-US" sz="1000" dirty="0" err="1">
                <a:latin typeface="Georgia"/>
                <a:cs typeface="Poppins"/>
              </a:rPr>
              <a:t>detaylar</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bakınız</a:t>
            </a:r>
            <a:r>
              <a:rPr lang="en-US" sz="1000" dirty="0">
                <a:latin typeface="Georgia"/>
                <a:cs typeface="Poppins"/>
              </a:rPr>
              <a:t>) 2024’ün ilk </a:t>
            </a:r>
            <a:r>
              <a:rPr lang="en-US" sz="1000" dirty="0" err="1">
                <a:latin typeface="Georgia"/>
                <a:cs typeface="Poppins"/>
              </a:rPr>
              <a:t>üç</a:t>
            </a:r>
            <a:r>
              <a:rPr lang="en-US" sz="1000" dirty="0">
                <a:latin typeface="Georgia"/>
                <a:cs typeface="Poppins"/>
              </a:rPr>
              <a:t> </a:t>
            </a:r>
            <a:r>
              <a:rPr lang="en-US" sz="1000" dirty="0" err="1">
                <a:latin typeface="Georgia"/>
                <a:cs typeface="Poppins"/>
              </a:rPr>
              <a:t>çeyreğinde</a:t>
            </a:r>
            <a:r>
              <a:rPr lang="en-US" sz="1000" dirty="0">
                <a:latin typeface="Georgia"/>
                <a:cs typeface="Poppins"/>
              </a:rPr>
              <a:t> %10 </a:t>
            </a:r>
            <a:r>
              <a:rPr lang="en-US" sz="1000" dirty="0" err="1">
                <a:latin typeface="Georgia"/>
                <a:cs typeface="Poppins"/>
              </a:rPr>
              <a:t>oldu</a:t>
            </a:r>
            <a:r>
              <a:rPr lang="en-US" sz="1000" dirty="0">
                <a:latin typeface="Georgia"/>
                <a:cs typeface="Poppins"/>
              </a:rPr>
              <a:t>. </a:t>
            </a:r>
            <a:r>
              <a:rPr lang="en-US" sz="1000" dirty="0" err="1">
                <a:latin typeface="Georgia"/>
                <a:cs typeface="Poppins"/>
              </a:rPr>
              <a:t>Pazarlama</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veya</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promosyon</a:t>
            </a:r>
            <a:r>
              <a:rPr lang="en-US" sz="1000" dirty="0">
                <a:latin typeface="Georgia"/>
                <a:cs typeface="Poppins"/>
              </a:rPr>
              <a:t> </a:t>
            </a:r>
            <a:r>
              <a:rPr lang="en-US" sz="1000" dirty="0" err="1">
                <a:latin typeface="Georgia"/>
                <a:cs typeface="Poppins"/>
              </a:rPr>
              <a:t>yatırımlarını</a:t>
            </a:r>
            <a:r>
              <a:rPr lang="en-US" sz="1000" dirty="0">
                <a:latin typeface="Georgia"/>
                <a:cs typeface="Poppins"/>
              </a:rPr>
              <a:t> </a:t>
            </a:r>
            <a:r>
              <a:rPr lang="en-US" sz="1000" dirty="0" err="1">
                <a:latin typeface="Georgia"/>
                <a:cs typeface="Poppins"/>
              </a:rPr>
              <a:t>üç</a:t>
            </a:r>
            <a:r>
              <a:rPr lang="en-US" sz="1000" dirty="0">
                <a:latin typeface="Georgia"/>
                <a:cs typeface="Poppins"/>
              </a:rPr>
              <a:t> </a:t>
            </a:r>
            <a:r>
              <a:rPr lang="en-US" sz="1000" dirty="0" err="1">
                <a:latin typeface="Georgia"/>
                <a:cs typeface="Poppins"/>
              </a:rPr>
              <a:t>aylık</a:t>
            </a:r>
            <a:r>
              <a:rPr lang="en-US" sz="1000" dirty="0">
                <a:latin typeface="Georgia"/>
                <a:cs typeface="Poppins"/>
              </a:rPr>
              <a:t> </a:t>
            </a:r>
            <a:r>
              <a:rPr lang="en-US" sz="1000" dirty="0" err="1">
                <a:latin typeface="Georgia"/>
                <a:cs typeface="Poppins"/>
              </a:rPr>
              <a:t>periyotlarla</a:t>
            </a:r>
            <a:r>
              <a:rPr lang="en-US" sz="1000" dirty="0">
                <a:latin typeface="Georgia"/>
                <a:cs typeface="Poppins"/>
              </a:rPr>
              <a:t> </a:t>
            </a:r>
            <a:r>
              <a:rPr lang="en-US" sz="1000" dirty="0" err="1">
                <a:latin typeface="Georgia"/>
                <a:cs typeface="Poppins"/>
              </a:rPr>
              <a:t>raporlayan</a:t>
            </a:r>
            <a:r>
              <a:rPr lang="en-US" sz="1000" dirty="0">
                <a:latin typeface="Georgia"/>
                <a:cs typeface="Poppins"/>
              </a:rPr>
              <a:t> </a:t>
            </a:r>
            <a:r>
              <a:rPr lang="en-US" sz="1000" dirty="0" err="1">
                <a:latin typeface="Georgia"/>
                <a:cs typeface="Poppins"/>
              </a:rPr>
              <a:t>şirketler</a:t>
            </a:r>
            <a:r>
              <a:rPr lang="en-US" sz="1000" dirty="0">
                <a:latin typeface="Georgia"/>
                <a:cs typeface="Poppins"/>
              </a:rPr>
              <a:t> </a:t>
            </a:r>
            <a:r>
              <a:rPr lang="en-US" sz="1000" dirty="0" err="1">
                <a:latin typeface="Georgia"/>
                <a:cs typeface="Poppins"/>
              </a:rPr>
              <a:t>arasında</a:t>
            </a:r>
            <a:r>
              <a:rPr lang="en-US" sz="1000" dirty="0">
                <a:latin typeface="Georgia"/>
                <a:cs typeface="Poppins"/>
              </a:rPr>
              <a:t> Lenovo %24, Xiaomi %23, Vizio </a:t>
            </a:r>
            <a:r>
              <a:rPr lang="en-US" sz="1000" dirty="0" err="1">
                <a:latin typeface="Georgia"/>
                <a:cs typeface="Poppins"/>
              </a:rPr>
              <a:t>ise</a:t>
            </a:r>
            <a:r>
              <a:rPr lang="en-US" sz="1000" dirty="0">
                <a:latin typeface="Georgia"/>
                <a:cs typeface="Poppins"/>
              </a:rPr>
              <a:t> %11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artış</a:t>
            </a:r>
            <a:r>
              <a:rPr lang="en-US" sz="1000" dirty="0">
                <a:latin typeface="Georgia"/>
                <a:cs typeface="Poppins"/>
              </a:rPr>
              <a:t> </a:t>
            </a:r>
            <a:r>
              <a:rPr lang="en-US" sz="1000" dirty="0" err="1">
                <a:latin typeface="Georgia"/>
                <a:cs typeface="Poppins"/>
              </a:rPr>
              <a:t>kaydetti</a:t>
            </a:r>
            <a:r>
              <a:rPr lang="en-US" sz="1000" dirty="0">
                <a:latin typeface="Georgia"/>
                <a:cs typeface="Poppins"/>
              </a:rPr>
              <a:t>; Samsung </a:t>
            </a:r>
            <a:r>
              <a:rPr lang="en-US" sz="1000" dirty="0" err="1">
                <a:latin typeface="Georgia"/>
                <a:cs typeface="Poppins"/>
              </a:rPr>
              <a:t>ise</a:t>
            </a:r>
            <a:r>
              <a:rPr lang="en-US" sz="1000" dirty="0">
                <a:latin typeface="Georgia"/>
                <a:cs typeface="Poppins"/>
              </a:rPr>
              <a:t> ilk </a:t>
            </a:r>
            <a:r>
              <a:rPr lang="en-US" sz="1000" dirty="0" err="1">
                <a:latin typeface="Georgia"/>
                <a:cs typeface="Poppins"/>
              </a:rPr>
              <a:t>altı</a:t>
            </a:r>
            <a:r>
              <a:rPr lang="en-US" sz="1000" dirty="0">
                <a:latin typeface="Georgia"/>
                <a:cs typeface="Poppins"/>
              </a:rPr>
              <a:t> </a:t>
            </a:r>
            <a:r>
              <a:rPr lang="en-US" sz="1000" dirty="0" err="1">
                <a:latin typeface="Georgia"/>
                <a:cs typeface="Poppins"/>
              </a:rPr>
              <a:t>ayda</a:t>
            </a:r>
            <a:r>
              <a:rPr lang="en-US" sz="1000" dirty="0">
                <a:latin typeface="Georgia"/>
                <a:cs typeface="Poppins"/>
              </a:rPr>
              <a:t> %24 </a:t>
            </a:r>
            <a:r>
              <a:rPr lang="en-US" sz="1000" dirty="0" err="1">
                <a:latin typeface="Georgia"/>
                <a:cs typeface="Poppins"/>
              </a:rPr>
              <a:t>arttı</a:t>
            </a:r>
            <a:r>
              <a:rPr lang="en-US" sz="1000" dirty="0">
                <a:latin typeface="Georgia"/>
                <a:cs typeface="Poppins"/>
              </a:rPr>
              <a:t>. IBM, </a:t>
            </a:r>
            <a:r>
              <a:rPr lang="en-US" sz="1000" dirty="0" err="1">
                <a:latin typeface="Georgia"/>
                <a:cs typeface="Poppins"/>
              </a:rPr>
              <a:t>reklam</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promosyon</a:t>
            </a:r>
            <a:r>
              <a:rPr lang="en-US" sz="1000" dirty="0">
                <a:latin typeface="Georgia"/>
                <a:cs typeface="Poppins"/>
              </a:rPr>
              <a:t> </a:t>
            </a:r>
            <a:r>
              <a:rPr lang="en-US" sz="1000" dirty="0" err="1">
                <a:latin typeface="Georgia"/>
                <a:cs typeface="Poppins"/>
              </a:rPr>
              <a:t>yatırımlarında</a:t>
            </a:r>
            <a:r>
              <a:rPr lang="en-US" sz="1000" dirty="0">
                <a:latin typeface="Georgia"/>
                <a:cs typeface="Poppins"/>
              </a:rPr>
              <a:t> %8’lik </a:t>
            </a:r>
            <a:r>
              <a:rPr lang="en-US" sz="1000" dirty="0" err="1">
                <a:latin typeface="Georgia"/>
                <a:cs typeface="Poppins"/>
              </a:rPr>
              <a:t>bir</a:t>
            </a:r>
            <a:r>
              <a:rPr lang="en-US" sz="1000" dirty="0">
                <a:latin typeface="Georgia"/>
                <a:cs typeface="Poppins"/>
              </a:rPr>
              <a:t> </a:t>
            </a:r>
            <a:r>
              <a:rPr lang="en-US" sz="1000" dirty="0" err="1">
                <a:latin typeface="Georgia"/>
                <a:cs typeface="Poppins"/>
              </a:rPr>
              <a:t>düşüşle</a:t>
            </a:r>
            <a:r>
              <a:rPr lang="en-US" sz="1000" dirty="0">
                <a:latin typeface="Georgia"/>
                <a:cs typeface="Poppins"/>
              </a:rPr>
              <a:t> </a:t>
            </a:r>
            <a:r>
              <a:rPr lang="en-US" sz="1000" dirty="0" err="1">
                <a:latin typeface="Georgia"/>
                <a:cs typeface="Poppins"/>
              </a:rPr>
              <a:t>trendin</a:t>
            </a:r>
            <a:r>
              <a:rPr lang="en-US" sz="1000" dirty="0">
                <a:latin typeface="Georgia"/>
                <a:cs typeface="Poppins"/>
              </a:rPr>
              <a:t> </a:t>
            </a:r>
            <a:r>
              <a:rPr lang="en-US" sz="1000" dirty="0" err="1">
                <a:latin typeface="Georgia"/>
                <a:cs typeface="Poppins"/>
              </a:rPr>
              <a:t>tersine</a:t>
            </a:r>
            <a:r>
              <a:rPr lang="en-US" sz="1000" dirty="0">
                <a:latin typeface="Georgia"/>
                <a:cs typeface="Poppins"/>
              </a:rPr>
              <a:t> </a:t>
            </a:r>
            <a:r>
              <a:rPr lang="en-US" sz="1000" dirty="0" err="1">
                <a:latin typeface="Georgia"/>
                <a:cs typeface="Poppins"/>
              </a:rPr>
              <a:t>hareket</a:t>
            </a:r>
            <a:r>
              <a:rPr lang="en-US" sz="1000" dirty="0">
                <a:latin typeface="Georgia"/>
                <a:cs typeface="Poppins"/>
              </a:rPr>
              <a:t> </a:t>
            </a:r>
            <a:r>
              <a:rPr lang="en-US" sz="1000" dirty="0" err="1">
                <a:latin typeface="Georgia"/>
                <a:cs typeface="Poppins"/>
              </a:rPr>
              <a:t>etti</a:t>
            </a:r>
            <a:r>
              <a:rPr lang="en-US" sz="1000" dirty="0">
                <a:latin typeface="Georgia"/>
                <a:cs typeface="Poppins"/>
              </a:rPr>
              <a:t>. </a:t>
            </a:r>
            <a:r>
              <a:rPr lang="en-US" sz="1000" dirty="0" err="1">
                <a:latin typeface="Georgia"/>
                <a:cs typeface="Poppins"/>
              </a:rPr>
              <a:t>Teknoloji</a:t>
            </a:r>
            <a:r>
              <a:rPr lang="en-US" sz="1000" dirty="0">
                <a:latin typeface="Georgia"/>
                <a:cs typeface="Poppins"/>
              </a:rPr>
              <a:t> </a:t>
            </a:r>
            <a:r>
              <a:rPr lang="en-US" sz="1000" dirty="0" err="1">
                <a:latin typeface="Georgia"/>
                <a:cs typeface="Poppins"/>
              </a:rPr>
              <a:t>yöneticilerinin</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gelecekteki</a:t>
            </a:r>
            <a:r>
              <a:rPr lang="en-US" sz="1000" dirty="0">
                <a:latin typeface="Georgia"/>
                <a:cs typeface="Poppins"/>
              </a:rPr>
              <a:t> </a:t>
            </a:r>
            <a:r>
              <a:rPr lang="en-US" sz="1000" dirty="0" err="1">
                <a:latin typeface="Georgia"/>
                <a:cs typeface="Poppins"/>
              </a:rPr>
              <a:t>fırsatlarını</a:t>
            </a:r>
            <a:r>
              <a:rPr lang="en-US" sz="1000" dirty="0">
                <a:latin typeface="Georgia"/>
                <a:cs typeface="Poppins"/>
              </a:rPr>
              <a:t> </a:t>
            </a:r>
            <a:r>
              <a:rPr lang="en-US" sz="1000" dirty="0" err="1">
                <a:latin typeface="Georgia"/>
                <a:cs typeface="Poppins"/>
              </a:rPr>
              <a:t>tanımlarken</a:t>
            </a:r>
            <a:r>
              <a:rPr lang="en-US" sz="1000" dirty="0">
                <a:latin typeface="Georgia"/>
                <a:cs typeface="Poppins"/>
              </a:rPr>
              <a:t> </a:t>
            </a:r>
            <a:r>
              <a:rPr lang="en-US" sz="1000" dirty="0" err="1">
                <a:latin typeface="Georgia"/>
                <a:cs typeface="Poppins"/>
              </a:rPr>
              <a:t>ortak</a:t>
            </a:r>
            <a:r>
              <a:rPr lang="en-US" sz="1000" dirty="0">
                <a:latin typeface="Georgia"/>
                <a:cs typeface="Poppins"/>
              </a:rPr>
              <a:t> </a:t>
            </a:r>
            <a:r>
              <a:rPr lang="en-US" sz="1000" dirty="0" err="1">
                <a:latin typeface="Georgia"/>
                <a:cs typeface="Poppins"/>
              </a:rPr>
              <a:t>tema</a:t>
            </a:r>
            <a:r>
              <a:rPr lang="en-US" sz="1000" dirty="0">
                <a:latin typeface="Georgia"/>
                <a:cs typeface="Poppins"/>
              </a:rPr>
              <a:t>: </a:t>
            </a:r>
            <a:r>
              <a:rPr lang="en-US" sz="1000" dirty="0" err="1">
                <a:latin typeface="Georgia"/>
                <a:cs typeface="Poppins"/>
              </a:rPr>
              <a:t>Yapay</a:t>
            </a:r>
            <a:r>
              <a:rPr lang="en-US" sz="1000" dirty="0">
                <a:latin typeface="Georgia"/>
                <a:cs typeface="Poppins"/>
              </a:rPr>
              <a:t> </a:t>
            </a:r>
            <a:r>
              <a:rPr lang="en-US" sz="1000" dirty="0" err="1">
                <a:latin typeface="Georgia"/>
                <a:cs typeface="Poppins"/>
              </a:rPr>
              <a:t>Zeka</a:t>
            </a:r>
            <a:endParaRPr lang="en-US" sz="1000" u="none" strike="noStrike" dirty="0">
              <a:effectLst/>
              <a:latin typeface="Georgia"/>
              <a:cs typeface="Poppins"/>
            </a:endParaRPr>
          </a:p>
        </p:txBody>
      </p:sp>
      <p:pic>
        <p:nvPicPr>
          <p:cNvPr id="2" name="Picture 1" descr="A blue and black logo&#10;&#10;Description automatically generated">
            <a:extLst>
              <a:ext uri="{FF2B5EF4-FFF2-40B4-BE49-F238E27FC236}">
                <a16:creationId xmlns:a16="http://schemas.microsoft.com/office/drawing/2014/main" id="{5367D2D5-8F97-19BB-0E1F-C6265033EF4D}"/>
              </a:ext>
            </a:extLst>
          </p:cNvPr>
          <p:cNvPicPr>
            <a:picLocks noChangeAspect="1"/>
          </p:cNvPicPr>
          <p:nvPr/>
        </p:nvPicPr>
        <p:blipFill>
          <a:blip r:embed="rId3"/>
          <a:stretch>
            <a:fillRect/>
          </a:stretch>
        </p:blipFill>
        <p:spPr>
          <a:xfrm>
            <a:off x="6495276" y="332839"/>
            <a:ext cx="897530" cy="256235"/>
          </a:xfrm>
          <a:prstGeom prst="rect">
            <a:avLst/>
          </a:prstGeom>
        </p:spPr>
      </p:pic>
      <p:grpSp>
        <p:nvGrpSpPr>
          <p:cNvPr id="71" name="Group 70">
            <a:extLst>
              <a:ext uri="{FF2B5EF4-FFF2-40B4-BE49-F238E27FC236}">
                <a16:creationId xmlns:a16="http://schemas.microsoft.com/office/drawing/2014/main" id="{85CEAE86-C9E4-8AC7-8CD4-878212A5BF68}"/>
              </a:ext>
            </a:extLst>
          </p:cNvPr>
          <p:cNvGrpSpPr/>
          <p:nvPr/>
        </p:nvGrpSpPr>
        <p:grpSpPr>
          <a:xfrm>
            <a:off x="496772" y="919844"/>
            <a:ext cx="726077" cy="726076"/>
            <a:chOff x="2671529" y="8871433"/>
            <a:chExt cx="920268" cy="920269"/>
          </a:xfrm>
          <a:solidFill>
            <a:schemeClr val="accent1"/>
          </a:solidFill>
        </p:grpSpPr>
        <p:sp>
          <p:nvSpPr>
            <p:cNvPr id="72" name="Rectangle 71">
              <a:extLst>
                <a:ext uri="{FF2B5EF4-FFF2-40B4-BE49-F238E27FC236}">
                  <a16:creationId xmlns:a16="http://schemas.microsoft.com/office/drawing/2014/main" id="{A94AECE1-1ED9-5972-9938-0974811221EB}"/>
                </a:ext>
              </a:extLst>
            </p:cNvPr>
            <p:cNvSpPr/>
            <p:nvPr/>
          </p:nvSpPr>
          <p:spPr>
            <a:xfrm>
              <a:off x="2671529" y="8871433"/>
              <a:ext cx="920268" cy="920269"/>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76" name="TextBox 75">
              <a:extLst>
                <a:ext uri="{FF2B5EF4-FFF2-40B4-BE49-F238E27FC236}">
                  <a16:creationId xmlns:a16="http://schemas.microsoft.com/office/drawing/2014/main" id="{5389B0F4-A48D-C7B7-0BCC-B7DB9C3BFC13}"/>
                </a:ext>
              </a:extLst>
            </p:cNvPr>
            <p:cNvSpPr txBox="1"/>
            <p:nvPr/>
          </p:nvSpPr>
          <p:spPr>
            <a:xfrm>
              <a:off x="2748210" y="8877219"/>
              <a:ext cx="538729" cy="321827"/>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rgbClr val="FFFFFF"/>
                  </a:solidFill>
                  <a:latin typeface="Poppins Light" pitchFamily="2" charset="77"/>
                  <a:cs typeface="Poppins Light" pitchFamily="2" charset="77"/>
                </a:rPr>
                <a:t>2</a:t>
              </a:r>
              <a:r>
                <a:rPr kumimoji="0" lang="en-US" sz="1050" b="0" i="0" u="none" strike="noStrike" kern="1200" cap="none" spc="0" normalizeH="0" baseline="0" noProof="0" dirty="0">
                  <a:ln>
                    <a:noFill/>
                  </a:ln>
                  <a:solidFill>
                    <a:srgbClr val="FFFFFF"/>
                  </a:solidFill>
                  <a:effectLst/>
                  <a:uLnTx/>
                  <a:uFillTx/>
                  <a:latin typeface="Poppins Light" pitchFamily="2" charset="77"/>
                  <a:ea typeface="+mn-ea"/>
                  <a:cs typeface="Poppins Light" pitchFamily="2" charset="77"/>
                </a:rPr>
                <a:t>.1</a:t>
              </a:r>
              <a:r>
                <a:rPr kumimoji="0" lang="en-US" sz="1050" b="0" i="0" u="none" strike="noStrike" kern="1200" cap="none" spc="0" normalizeH="0" baseline="30000" noProof="0" dirty="0">
                  <a:ln>
                    <a:noFill/>
                  </a:ln>
                  <a:solidFill>
                    <a:srgbClr val="FFFFFF"/>
                  </a:solidFill>
                  <a:effectLst/>
                  <a:uLnTx/>
                  <a:uFillTx/>
                  <a:latin typeface="Poppins Light" pitchFamily="2" charset="77"/>
                  <a:ea typeface="+mn-ea"/>
                  <a:cs typeface="Poppins Light" pitchFamily="2" charset="77"/>
                </a:rPr>
                <a:t>%</a:t>
              </a:r>
            </a:p>
          </p:txBody>
        </p:sp>
        <p:sp>
          <p:nvSpPr>
            <p:cNvPr id="77" name="TextBox 76">
              <a:extLst>
                <a:ext uri="{FF2B5EF4-FFF2-40B4-BE49-F238E27FC236}">
                  <a16:creationId xmlns:a16="http://schemas.microsoft.com/office/drawing/2014/main" id="{20853D1C-943A-7949-30F7-9C7E57D9A605}"/>
                </a:ext>
              </a:extLst>
            </p:cNvPr>
            <p:cNvSpPr txBox="1"/>
            <p:nvPr/>
          </p:nvSpPr>
          <p:spPr>
            <a:xfrm>
              <a:off x="2737059" y="9080141"/>
              <a:ext cx="780308" cy="585140"/>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FFFFFF"/>
                  </a:solidFill>
                  <a:latin typeface="Poppins Light" pitchFamily="2" charset="77"/>
                  <a:cs typeface="Poppins Light" pitchFamily="2" charset="77"/>
                </a:rPr>
                <a:t>Tn</a:t>
              </a:r>
              <a:endParaRPr kumimoji="0" lang="en-US" sz="2400" b="0" i="0" u="none" strike="noStrike" kern="1200" cap="none" spc="0" normalizeH="0" baseline="30000" noProof="0" dirty="0">
                <a:ln>
                  <a:noFill/>
                </a:ln>
                <a:solidFill>
                  <a:srgbClr val="FFFFFF"/>
                </a:solidFill>
                <a:effectLst/>
                <a:uLnTx/>
                <a:uFillTx/>
                <a:latin typeface="Poppins Light" pitchFamily="2" charset="77"/>
                <a:ea typeface="+mn-ea"/>
                <a:cs typeface="Poppins Light" pitchFamily="2" charset="77"/>
              </a:endParaRPr>
            </a:p>
          </p:txBody>
        </p:sp>
        <p:sp>
          <p:nvSpPr>
            <p:cNvPr id="78" name="TextBox 77">
              <a:extLst>
                <a:ext uri="{FF2B5EF4-FFF2-40B4-BE49-F238E27FC236}">
                  <a16:creationId xmlns:a16="http://schemas.microsoft.com/office/drawing/2014/main" id="{4855F3BF-32AE-3CC4-35A7-5E99AB880B98}"/>
                </a:ext>
              </a:extLst>
            </p:cNvPr>
            <p:cNvSpPr txBox="1"/>
            <p:nvPr/>
          </p:nvSpPr>
          <p:spPr>
            <a:xfrm>
              <a:off x="2761400" y="9531089"/>
              <a:ext cx="715088" cy="234056"/>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err="1">
                  <a:ln>
                    <a:noFill/>
                  </a:ln>
                  <a:solidFill>
                    <a:srgbClr val="FFFFFF"/>
                  </a:solidFill>
                  <a:effectLst/>
                  <a:uLnTx/>
                  <a:uFillTx/>
                  <a:latin typeface="Poppins" pitchFamily="2" charset="77"/>
                  <a:cs typeface="Poppins" pitchFamily="2" charset="77"/>
                </a:rPr>
                <a:t>Teknoloji</a:t>
              </a:r>
              <a:endParaRPr kumimoji="0" lang="en-US" sz="600" u="none" strike="noStrike" kern="1200" cap="none" spc="0" normalizeH="0" baseline="30000" noProof="0" dirty="0">
                <a:ln>
                  <a:noFill/>
                </a:ln>
                <a:solidFill>
                  <a:srgbClr val="FFFFFF"/>
                </a:solidFill>
                <a:effectLst/>
                <a:uLnTx/>
                <a:uFillTx/>
                <a:latin typeface="Poppins" pitchFamily="2" charset="77"/>
                <a:cs typeface="Poppins" pitchFamily="2" charset="77"/>
              </a:endParaRPr>
            </a:p>
          </p:txBody>
        </p:sp>
      </p:grpSp>
      <p:grpSp>
        <p:nvGrpSpPr>
          <p:cNvPr id="47" name="Group 46">
            <a:extLst>
              <a:ext uri="{FF2B5EF4-FFF2-40B4-BE49-F238E27FC236}">
                <a16:creationId xmlns:a16="http://schemas.microsoft.com/office/drawing/2014/main" id="{9DE0BC20-7374-B7DC-E5CD-2BEEFD2515BE}"/>
              </a:ext>
            </a:extLst>
          </p:cNvPr>
          <p:cNvGrpSpPr/>
          <p:nvPr/>
        </p:nvGrpSpPr>
        <p:grpSpPr>
          <a:xfrm flipH="1">
            <a:off x="1222849" y="941452"/>
            <a:ext cx="2437107" cy="704468"/>
            <a:chOff x="9104258" y="4489608"/>
            <a:chExt cx="8632742" cy="2495370"/>
          </a:xfrm>
        </p:grpSpPr>
        <p:sp>
          <p:nvSpPr>
            <p:cNvPr id="51" name="Freeform 50">
              <a:extLst>
                <a:ext uri="{FF2B5EF4-FFF2-40B4-BE49-F238E27FC236}">
                  <a16:creationId xmlns:a16="http://schemas.microsoft.com/office/drawing/2014/main" id="{4F05CAA0-E46A-2DB2-0CC8-895E7EF730BB}"/>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077E3366-C7EA-3BD1-DB54-1FEF2890CB17}"/>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F3D95E3F-6919-3CB6-984C-BE9408D6C792}"/>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8E7C93C3-BB5D-ABBE-9841-472212229E4C}"/>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FA55CEA1-5333-1446-4CBB-E9C930C8FDEA}"/>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183666AA-73B9-19A2-9231-8799A9400413}"/>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79" name="Freeform 78">
              <a:extLst>
                <a:ext uri="{FF2B5EF4-FFF2-40B4-BE49-F238E27FC236}">
                  <a16:creationId xmlns:a16="http://schemas.microsoft.com/office/drawing/2014/main" id="{7005CED3-AC05-EF62-F97F-DAB182C77801}"/>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979C1B88-0137-58D6-58FA-88C5B0BFFC96}"/>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CA5CC7DA-45B3-416C-FFEA-6CED6E2B7FFE}"/>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5AEE24DA-0189-50CC-4D58-AA4D4770DCF5}"/>
                </a:ext>
              </a:extLst>
            </p:cNvPr>
            <p:cNvSpPr/>
            <p:nvPr/>
          </p:nvSpPr>
          <p:spPr>
            <a:xfrm>
              <a:off x="13064079"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757D5705-912D-A88A-8337-BD1C68B1B1F8}"/>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322E1D0E-1BC3-D0FF-7A2F-37C96A73C857}"/>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4D0BFC18-F4EE-43C2-E475-13D23949FB0B}"/>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2545CAE-AA65-2C69-65FD-A3C18BC0EDE9}"/>
                </a:ext>
              </a:extLst>
            </p:cNvPr>
            <p:cNvSpPr/>
            <p:nvPr/>
          </p:nvSpPr>
          <p:spPr>
            <a:xfrm>
              <a:off x="13064079"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7FC3125B-E95C-143F-6EC1-A8192DD6E93C}"/>
                </a:ext>
              </a:extLst>
            </p:cNvPr>
            <p:cNvSpPr/>
            <p:nvPr/>
          </p:nvSpPr>
          <p:spPr>
            <a:xfrm>
              <a:off x="134237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478E41C0-83B7-D701-5C68-FCA254D7D7F9}"/>
                </a:ext>
              </a:extLst>
            </p:cNvPr>
            <p:cNvSpPr/>
            <p:nvPr/>
          </p:nvSpPr>
          <p:spPr>
            <a:xfrm>
              <a:off x="141431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90E647F7-32B3-A42E-702A-3C7EE18B3326}"/>
                </a:ext>
              </a:extLst>
            </p:cNvPr>
            <p:cNvSpPr/>
            <p:nvPr/>
          </p:nvSpPr>
          <p:spPr>
            <a:xfrm>
              <a:off x="145028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BBFD03BC-B88C-93E0-689A-7733DE85A58E}"/>
                </a:ext>
              </a:extLst>
            </p:cNvPr>
            <p:cNvSpPr/>
            <p:nvPr/>
          </p:nvSpPr>
          <p:spPr>
            <a:xfrm>
              <a:off x="15222195" y="51112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CF7A12F2-8FD2-4B41-D0D7-8273B414E9A2}"/>
                </a:ext>
              </a:extLst>
            </p:cNvPr>
            <p:cNvSpPr/>
            <p:nvPr/>
          </p:nvSpPr>
          <p:spPr>
            <a:xfrm>
              <a:off x="15222195" y="573279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74E4A78A-DF36-D518-661E-A859BB3EA2A6}"/>
                </a:ext>
              </a:extLst>
            </p:cNvPr>
            <p:cNvSpPr/>
            <p:nvPr/>
          </p:nvSpPr>
          <p:spPr>
            <a:xfrm>
              <a:off x="16657942"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48CA12AB-CF24-B495-FD5E-BF03EC905F67}"/>
                </a:ext>
              </a:extLst>
            </p:cNvPr>
            <p:cNvSpPr/>
            <p:nvPr/>
          </p:nvSpPr>
          <p:spPr>
            <a:xfrm>
              <a:off x="17377314"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9FE97324-D597-9DFD-1AA9-D7BC8E50B0E4}"/>
                </a:ext>
              </a:extLst>
            </p:cNvPr>
            <p:cNvSpPr/>
            <p:nvPr/>
          </p:nvSpPr>
          <p:spPr>
            <a:xfrm>
              <a:off x="15578884"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B3F26C8D-D01E-9204-814A-9722602BC8FA}"/>
                </a:ext>
              </a:extLst>
            </p:cNvPr>
            <p:cNvSpPr/>
            <p:nvPr/>
          </p:nvSpPr>
          <p:spPr>
            <a:xfrm>
              <a:off x="16298256"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921A28B6-6C3F-242E-5F52-29B899310BD4}"/>
                </a:ext>
              </a:extLst>
            </p:cNvPr>
            <p:cNvSpPr/>
            <p:nvPr/>
          </p:nvSpPr>
          <p:spPr>
            <a:xfrm>
              <a:off x="16298256"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1741F288-A326-EDFD-B812-E387D4BD2C21}"/>
                </a:ext>
              </a:extLst>
            </p:cNvPr>
            <p:cNvSpPr/>
            <p:nvPr/>
          </p:nvSpPr>
          <p:spPr>
            <a:xfrm>
              <a:off x="15578884"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E50407A9-AA2D-47A1-53E4-1D8646A9A206}"/>
                </a:ext>
              </a:extLst>
            </p:cNvPr>
            <p:cNvSpPr/>
            <p:nvPr/>
          </p:nvSpPr>
          <p:spPr>
            <a:xfrm>
              <a:off x="16298256"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CB08048D-A46F-6EC7-615E-32AC06E369BF}"/>
                </a:ext>
              </a:extLst>
            </p:cNvPr>
            <p:cNvSpPr/>
            <p:nvPr/>
          </p:nvSpPr>
          <p:spPr>
            <a:xfrm>
              <a:off x="9104258" y="6354391"/>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C29C5D07-8A15-E083-3EAA-BEF32A1A9FD5}"/>
                </a:ext>
              </a:extLst>
            </p:cNvPr>
            <p:cNvSpPr/>
            <p:nvPr/>
          </p:nvSpPr>
          <p:spPr>
            <a:xfrm>
              <a:off x="9823632" y="5732798"/>
              <a:ext cx="359686" cy="621593"/>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36C0ED8F-D34A-8A5F-2F51-00A511F5609B}"/>
                </a:ext>
              </a:extLst>
            </p:cNvPr>
            <p:cNvSpPr/>
            <p:nvPr/>
          </p:nvSpPr>
          <p:spPr>
            <a:xfrm>
              <a:off x="10905960" y="6363385"/>
              <a:ext cx="359686" cy="621593"/>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grpSp>
      <p:cxnSp>
        <p:nvCxnSpPr>
          <p:cNvPr id="6" name="Straight Connector 5">
            <a:extLst>
              <a:ext uri="{FF2B5EF4-FFF2-40B4-BE49-F238E27FC236}">
                <a16:creationId xmlns:a16="http://schemas.microsoft.com/office/drawing/2014/main" id="{6273B11C-05EE-7DA5-8CC5-52FF886B4F64}"/>
              </a:ext>
            </a:extLst>
          </p:cNvPr>
          <p:cNvCxnSpPr>
            <a:cxnSpLocks/>
          </p:cNvCxnSpPr>
          <p:nvPr/>
        </p:nvCxnSpPr>
        <p:spPr>
          <a:xfrm>
            <a:off x="0" y="490497"/>
            <a:ext cx="571333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C140F37-9028-8330-0414-7825361A10C4}"/>
              </a:ext>
            </a:extLst>
          </p:cNvPr>
          <p:cNvSpPr txBox="1">
            <a:spLocks/>
          </p:cNvSpPr>
          <p:nvPr/>
        </p:nvSpPr>
        <p:spPr>
          <a:xfrm>
            <a:off x="495300" y="241591"/>
            <a:ext cx="5231380"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TEKNOLOJİ</a:t>
            </a:r>
            <a:endParaRPr lang="en-US" sz="600" b="1" spc="40" dirty="0">
              <a:solidFill>
                <a:schemeClr val="accent6"/>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E4C32867-B144-DA54-B714-309A91927B3C}"/>
              </a:ext>
            </a:extLst>
          </p:cNvPr>
          <p:cNvSpPr txBox="1"/>
          <p:nvPr/>
        </p:nvSpPr>
        <p:spPr>
          <a:xfrm>
            <a:off x="3417377" y="2944655"/>
            <a:ext cx="920445" cy="2246769"/>
          </a:xfrm>
          <a:prstGeom prst="rect">
            <a:avLst/>
          </a:prstGeom>
          <a:noFill/>
        </p:spPr>
        <p:txBody>
          <a:bodyPr wrap="square" rtlCol="0">
            <a:spAutoFit/>
          </a:bodyPr>
          <a:lstStyle/>
          <a:p>
            <a:r>
              <a:rPr lang="en-US" sz="14000" dirty="0">
                <a:solidFill>
                  <a:schemeClr val="accent1">
                    <a:alpha val="7713"/>
                  </a:schemeClr>
                </a:solidFill>
              </a:rPr>
              <a:t>“</a:t>
            </a:r>
          </a:p>
        </p:txBody>
      </p:sp>
      <p:sp>
        <p:nvSpPr>
          <p:cNvPr id="21" name="TextBox 20">
            <a:extLst>
              <a:ext uri="{FF2B5EF4-FFF2-40B4-BE49-F238E27FC236}">
                <a16:creationId xmlns:a16="http://schemas.microsoft.com/office/drawing/2014/main" id="{2E33770C-1302-1127-B0AD-B9B2314904A6}"/>
              </a:ext>
            </a:extLst>
          </p:cNvPr>
          <p:cNvSpPr txBox="1"/>
          <p:nvPr/>
        </p:nvSpPr>
        <p:spPr>
          <a:xfrm>
            <a:off x="3933914" y="4979186"/>
            <a:ext cx="3299655" cy="424475"/>
          </a:xfrm>
          <a:prstGeom prst="rect">
            <a:avLst/>
          </a:prstGeom>
          <a:noFill/>
        </p:spPr>
        <p:txBody>
          <a:bodyPr wrap="square" lIns="91440" tIns="45720" rIns="91440" bIns="45720" anchor="t">
            <a:spAutoFit/>
          </a:bodyPr>
          <a:lstStyle/>
          <a:p>
            <a:pPr marL="7620">
              <a:lnSpc>
                <a:spcPct val="110000"/>
              </a:lnSpc>
              <a:defRPr/>
            </a:pPr>
            <a:r>
              <a:rPr lang="en-US" sz="1000" b="1" u="none" strike="noStrike" dirty="0">
                <a:effectLst/>
                <a:latin typeface="Poppins"/>
                <a:cs typeface="Poppins"/>
              </a:rPr>
              <a:t>- </a:t>
            </a:r>
            <a:r>
              <a:rPr lang="en-US" sz="1000" b="1" dirty="0">
                <a:latin typeface="Poppins"/>
                <a:cs typeface="Poppins"/>
              </a:rPr>
              <a:t>Jeffrey Clarke, Dell</a:t>
            </a:r>
            <a:r>
              <a:rPr lang="en-US" sz="1000" b="1" u="none" strike="noStrike" dirty="0">
                <a:effectLst/>
                <a:latin typeface="Poppins"/>
                <a:cs typeface="Poppins"/>
              </a:rPr>
              <a:t> </a:t>
            </a:r>
            <a:r>
              <a:rPr lang="en-US" sz="1000" b="1" dirty="0">
                <a:latin typeface="Poppins"/>
                <a:cs typeface="Poppins"/>
              </a:rPr>
              <a:t>COO</a:t>
            </a:r>
            <a:r>
              <a:rPr lang="en-US" sz="1000" b="1" u="none" strike="noStrike" dirty="0">
                <a:effectLst/>
                <a:latin typeface="Poppins"/>
                <a:cs typeface="Poppins"/>
              </a:rPr>
              <a:t> </a:t>
            </a:r>
            <a:br>
              <a:rPr lang="en-US" sz="1000" b="1" u="none" strike="noStrike" dirty="0">
                <a:effectLst/>
                <a:latin typeface="Poppins" pitchFamily="2" charset="77"/>
                <a:cs typeface="Poppins" pitchFamily="2" charset="77"/>
              </a:rPr>
            </a:br>
            <a:r>
              <a:rPr lang="en-US" sz="1000" b="1" u="none" strike="noStrike" dirty="0">
                <a:effectLst/>
                <a:latin typeface="Poppins"/>
                <a:cs typeface="Poppins"/>
              </a:rPr>
              <a:t> </a:t>
            </a:r>
            <a:r>
              <a:rPr lang="en-US" sz="1000" u="none" strike="noStrike" dirty="0" err="1">
                <a:effectLst/>
                <a:latin typeface="Poppins"/>
                <a:cs typeface="Poppins"/>
              </a:rPr>
              <a:t>şirketin</a:t>
            </a:r>
            <a:r>
              <a:rPr lang="en-US" sz="1000" u="none" strike="noStrike" dirty="0">
                <a:effectLst/>
                <a:latin typeface="Poppins"/>
                <a:cs typeface="Poppins"/>
              </a:rPr>
              <a:t> </a:t>
            </a:r>
            <a:r>
              <a:rPr lang="en-US" sz="1000" u="none" strike="noStrike" dirty="0" err="1">
                <a:effectLst/>
                <a:latin typeface="Poppins"/>
                <a:cs typeface="Poppins"/>
              </a:rPr>
              <a:t>üçüncü</a:t>
            </a:r>
            <a:r>
              <a:rPr lang="en-US" sz="1000" u="none" strike="noStrike" dirty="0">
                <a:effectLst/>
                <a:latin typeface="Poppins"/>
                <a:cs typeface="Poppins"/>
              </a:rPr>
              <a:t> </a:t>
            </a:r>
            <a:r>
              <a:rPr lang="en-US" sz="1000" u="none" strike="noStrike" dirty="0" err="1">
                <a:effectLst/>
                <a:latin typeface="Poppins"/>
                <a:cs typeface="Poppins"/>
              </a:rPr>
              <a:t>çeyrek</a:t>
            </a:r>
            <a:r>
              <a:rPr lang="en-US" sz="1000" u="none" strike="noStrike" dirty="0">
                <a:effectLst/>
                <a:latin typeface="Poppins"/>
                <a:cs typeface="Poppins"/>
              </a:rPr>
              <a:t> </a:t>
            </a:r>
            <a:r>
              <a:rPr lang="en-US" sz="1000" u="none" strike="noStrike" dirty="0" err="1">
                <a:effectLst/>
                <a:latin typeface="Poppins"/>
                <a:cs typeface="Poppins"/>
              </a:rPr>
              <a:t>kazanç</a:t>
            </a:r>
            <a:r>
              <a:rPr lang="en-US" sz="1000" u="none" strike="noStrike" dirty="0">
                <a:effectLst/>
                <a:latin typeface="Poppins"/>
                <a:cs typeface="Poppins"/>
              </a:rPr>
              <a:t> </a:t>
            </a:r>
            <a:r>
              <a:rPr lang="en-US" sz="1000" u="none" strike="noStrike" dirty="0" err="1">
                <a:effectLst/>
                <a:latin typeface="Poppins"/>
                <a:cs typeface="Poppins"/>
              </a:rPr>
              <a:t>açıklamasından</a:t>
            </a:r>
            <a:endParaRPr lang="en-US" sz="800" dirty="0">
              <a:latin typeface="Poppins"/>
              <a:cs typeface="Poppins"/>
            </a:endParaRPr>
          </a:p>
        </p:txBody>
      </p:sp>
      <p:sp>
        <p:nvSpPr>
          <p:cNvPr id="23" name="Text Placeholder 1">
            <a:extLst>
              <a:ext uri="{FF2B5EF4-FFF2-40B4-BE49-F238E27FC236}">
                <a16:creationId xmlns:a16="http://schemas.microsoft.com/office/drawing/2014/main" id="{41B80119-E7DF-0886-28E5-E8B6E1FC27BE}"/>
              </a:ext>
            </a:extLst>
          </p:cNvPr>
          <p:cNvSpPr txBox="1">
            <a:spLocks/>
          </p:cNvSpPr>
          <p:nvPr/>
        </p:nvSpPr>
        <p:spPr>
          <a:xfrm>
            <a:off x="4029145" y="1766634"/>
            <a:ext cx="3070902" cy="170366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pPr>
            <a:r>
              <a:rPr lang="en-US" sz="1000" dirty="0" err="1">
                <a:latin typeface="Georgia"/>
                <a:cs typeface="Poppins"/>
              </a:rPr>
              <a:t>Lenovo'nun</a:t>
            </a:r>
            <a:r>
              <a:rPr lang="en-US" sz="1000" dirty="0">
                <a:latin typeface="Georgia"/>
                <a:cs typeface="Poppins"/>
              </a:rPr>
              <a:t> </a:t>
            </a:r>
            <a:r>
              <a:rPr lang="en-US" sz="1000" dirty="0" err="1">
                <a:latin typeface="Georgia"/>
                <a:cs typeface="Poppins"/>
              </a:rPr>
              <a:t>üçüncü</a:t>
            </a:r>
            <a:r>
              <a:rPr lang="en-US" sz="1000" dirty="0">
                <a:latin typeface="Georgia"/>
                <a:cs typeface="Poppins"/>
              </a:rPr>
              <a:t> </a:t>
            </a:r>
            <a:r>
              <a:rPr lang="en-US" sz="1000" dirty="0" err="1">
                <a:latin typeface="Georgia"/>
                <a:cs typeface="Poppins"/>
              </a:rPr>
              <a:t>çeyrek</a:t>
            </a:r>
            <a:r>
              <a:rPr lang="en-US" sz="1000" dirty="0">
                <a:latin typeface="Georgia"/>
                <a:cs typeface="Poppins"/>
              </a:rPr>
              <a:t> </a:t>
            </a:r>
            <a:r>
              <a:rPr lang="en-US" sz="1000" dirty="0" err="1">
                <a:latin typeface="Georgia"/>
                <a:cs typeface="Poppins"/>
              </a:rPr>
              <a:t>kazançları</a:t>
            </a:r>
            <a:r>
              <a:rPr lang="en-US" sz="1000" dirty="0">
                <a:latin typeface="Georgia"/>
                <a:cs typeface="Poppins"/>
              </a:rPr>
              <a:t>, </a:t>
            </a:r>
            <a:r>
              <a:rPr lang="en-US" sz="1000" dirty="0" err="1">
                <a:latin typeface="Georgia"/>
                <a:cs typeface="Poppins"/>
              </a:rPr>
              <a:t>yapay</a:t>
            </a:r>
            <a:r>
              <a:rPr lang="en-US" sz="1000" dirty="0">
                <a:latin typeface="Georgia"/>
                <a:cs typeface="Poppins"/>
              </a:rPr>
              <a:t> </a:t>
            </a:r>
            <a:r>
              <a:rPr lang="en-US" sz="1000" dirty="0" err="1">
                <a:latin typeface="Georgia"/>
                <a:cs typeface="Poppins"/>
              </a:rPr>
              <a:t>zeka</a:t>
            </a:r>
            <a:r>
              <a:rPr lang="en-US" sz="1000" dirty="0">
                <a:latin typeface="Georgia"/>
                <a:cs typeface="Poppins"/>
              </a:rPr>
              <a:t> </a:t>
            </a:r>
            <a:r>
              <a:rPr lang="en-US" sz="1000" dirty="0" err="1">
                <a:latin typeface="Georgia"/>
                <a:cs typeface="Poppins"/>
              </a:rPr>
              <a:t>fırsatına</a:t>
            </a:r>
            <a:r>
              <a:rPr lang="en-US" sz="1000" dirty="0">
                <a:latin typeface="Georgia"/>
                <a:cs typeface="Poppins"/>
              </a:rPr>
              <a:t> </a:t>
            </a:r>
            <a:r>
              <a:rPr lang="en-US" sz="1000" dirty="0" err="1">
                <a:latin typeface="Georgia"/>
                <a:cs typeface="Poppins"/>
              </a:rPr>
              <a:t>ilişkin</a:t>
            </a:r>
            <a:r>
              <a:rPr lang="en-US" sz="1000" dirty="0">
                <a:latin typeface="Georgia"/>
                <a:cs typeface="Poppins"/>
              </a:rPr>
              <a:t> </a:t>
            </a:r>
            <a:r>
              <a:rPr lang="en-US" sz="1000" dirty="0" err="1">
                <a:latin typeface="Georgia"/>
                <a:cs typeface="Poppins"/>
              </a:rPr>
              <a:t>yorumları</a:t>
            </a:r>
            <a:r>
              <a:rPr lang="en-US" sz="1000" dirty="0">
                <a:latin typeface="Georgia"/>
                <a:cs typeface="Poppins"/>
              </a:rPr>
              <a:t> </a:t>
            </a:r>
            <a:r>
              <a:rPr lang="en-US" sz="1000" dirty="0" err="1">
                <a:latin typeface="Georgia"/>
                <a:cs typeface="Poppins"/>
              </a:rPr>
              <a:t>içeriyordu</a:t>
            </a:r>
            <a:r>
              <a:rPr lang="en-US" sz="1000" dirty="0">
                <a:latin typeface="Georgia"/>
                <a:cs typeface="Poppins"/>
              </a:rPr>
              <a:t>: “</a:t>
            </a:r>
            <a:r>
              <a:rPr lang="en-US" sz="1000" dirty="0" err="1">
                <a:latin typeface="Georgia"/>
                <a:cs typeface="Poppins"/>
              </a:rPr>
              <a:t>Çin</a:t>
            </a:r>
            <a:r>
              <a:rPr lang="en-US" sz="1000" dirty="0">
                <a:latin typeface="Georgia"/>
                <a:cs typeface="Poppins"/>
              </a:rPr>
              <a:t> </a:t>
            </a:r>
            <a:r>
              <a:rPr lang="en-US" sz="1000" dirty="0" err="1">
                <a:latin typeface="Georgia"/>
                <a:cs typeface="Poppins"/>
              </a:rPr>
              <a:t>pazarında</a:t>
            </a:r>
            <a:r>
              <a:rPr lang="en-US" sz="1000" dirty="0">
                <a:latin typeface="Georgia"/>
                <a:cs typeface="Poppins"/>
              </a:rPr>
              <a:t> </a:t>
            </a:r>
            <a:r>
              <a:rPr lang="tr-TR" sz="1000" dirty="0">
                <a:latin typeface="Georgia"/>
                <a:cs typeface="Poppins"/>
              </a:rPr>
              <a:t>gr</a:t>
            </a:r>
            <a:r>
              <a:rPr lang="en-US" sz="1000" dirty="0" err="1">
                <a:latin typeface="Georgia"/>
                <a:cs typeface="Poppins"/>
              </a:rPr>
              <a:t>ubun</a:t>
            </a:r>
            <a:r>
              <a:rPr lang="en-US" sz="1000" dirty="0">
                <a:latin typeface="Georgia"/>
                <a:cs typeface="Poppins"/>
              </a:rPr>
              <a:t> </a:t>
            </a:r>
            <a:r>
              <a:rPr lang="en-US" sz="1000" dirty="0" err="1">
                <a:latin typeface="Georgia"/>
                <a:cs typeface="Poppins"/>
              </a:rPr>
              <a:t>toplam</a:t>
            </a:r>
            <a:r>
              <a:rPr lang="en-US" sz="1000" dirty="0">
                <a:latin typeface="Georgia"/>
                <a:cs typeface="Poppins"/>
              </a:rPr>
              <a:t> </a:t>
            </a:r>
            <a:r>
              <a:rPr lang="en-US" sz="1000" dirty="0" err="1">
                <a:latin typeface="Georgia"/>
                <a:cs typeface="Poppins"/>
              </a:rPr>
              <a:t>dizüstü</a:t>
            </a:r>
            <a:r>
              <a:rPr lang="en-US" sz="1000" dirty="0">
                <a:latin typeface="Georgia"/>
                <a:cs typeface="Poppins"/>
              </a:rPr>
              <a:t> </a:t>
            </a:r>
            <a:r>
              <a:rPr lang="en-US" sz="1000" dirty="0" err="1">
                <a:latin typeface="Georgia"/>
                <a:cs typeface="Poppins"/>
              </a:rPr>
              <a:t>bilgisayar</a:t>
            </a:r>
            <a:r>
              <a:rPr lang="en-US" sz="1000" dirty="0">
                <a:latin typeface="Georgia"/>
                <a:cs typeface="Poppins"/>
              </a:rPr>
              <a:t> </a:t>
            </a:r>
            <a:r>
              <a:rPr lang="en-US" sz="1000" dirty="0" err="1">
                <a:latin typeface="Georgia"/>
                <a:cs typeface="Poppins"/>
              </a:rPr>
              <a:t>sevkiyatında</a:t>
            </a:r>
            <a:r>
              <a:rPr lang="en-US" sz="1000" dirty="0">
                <a:latin typeface="Georgia"/>
                <a:cs typeface="Poppins"/>
              </a:rPr>
              <a:t> </a:t>
            </a:r>
            <a:r>
              <a:rPr lang="en-US" sz="1000" dirty="0" err="1">
                <a:latin typeface="Georgia"/>
                <a:cs typeface="Poppins"/>
              </a:rPr>
              <a:t>yapay</a:t>
            </a:r>
            <a:r>
              <a:rPr lang="en-US" sz="1000" dirty="0">
                <a:latin typeface="Georgia"/>
                <a:cs typeface="Poppins"/>
              </a:rPr>
              <a:t> </a:t>
            </a:r>
            <a:r>
              <a:rPr lang="en-US" sz="1000" dirty="0" err="1">
                <a:latin typeface="Georgia"/>
                <a:cs typeface="Poppins"/>
              </a:rPr>
              <a:t>zekalı</a:t>
            </a:r>
            <a:r>
              <a:rPr lang="en-US" sz="1000" dirty="0">
                <a:latin typeface="Georgia"/>
                <a:cs typeface="Poppins"/>
              </a:rPr>
              <a:t> </a:t>
            </a:r>
            <a:r>
              <a:rPr lang="en-US" sz="1000" dirty="0" err="1">
                <a:latin typeface="Georgia"/>
                <a:cs typeface="Poppins"/>
              </a:rPr>
              <a:t>bilgisayarlar</a:t>
            </a:r>
            <a:r>
              <a:rPr lang="en-US" sz="1000" dirty="0">
                <a:latin typeface="Georgia"/>
                <a:cs typeface="Poppins"/>
              </a:rPr>
              <a:t> </a:t>
            </a:r>
            <a:r>
              <a:rPr lang="en-US" sz="1000" dirty="0" err="1">
                <a:latin typeface="Georgia"/>
                <a:cs typeface="Poppins"/>
              </a:rPr>
              <a:t>çift</a:t>
            </a:r>
            <a:r>
              <a:rPr lang="en-US" sz="1000" dirty="0">
                <a:latin typeface="Georgia"/>
                <a:cs typeface="Poppins"/>
              </a:rPr>
              <a:t> </a:t>
            </a:r>
            <a:r>
              <a:rPr lang="en-US" sz="1000" dirty="0" err="1">
                <a:latin typeface="Georgia"/>
                <a:cs typeface="Poppins"/>
              </a:rPr>
              <a:t>haneli</a:t>
            </a:r>
            <a:r>
              <a:rPr lang="en-US" sz="1000" dirty="0">
                <a:latin typeface="Georgia"/>
                <a:cs typeface="Poppins"/>
              </a:rPr>
              <a:t> paya </a:t>
            </a:r>
            <a:r>
              <a:rPr lang="en-US" sz="1000" dirty="0" err="1">
                <a:latin typeface="Georgia"/>
                <a:cs typeface="Poppins"/>
              </a:rPr>
              <a:t>ulaşıyor</a:t>
            </a:r>
            <a:r>
              <a:rPr lang="en-US" sz="1000" dirty="0">
                <a:latin typeface="Georgia"/>
                <a:cs typeface="Poppins"/>
              </a:rPr>
              <a:t>… </a:t>
            </a:r>
            <a:r>
              <a:rPr lang="en-US" sz="1000" dirty="0" err="1">
                <a:latin typeface="Georgia"/>
                <a:cs typeface="Poppins"/>
              </a:rPr>
              <a:t>Bilgisayar</a:t>
            </a:r>
            <a:r>
              <a:rPr lang="en-US" sz="1000" dirty="0">
                <a:latin typeface="Georgia"/>
                <a:cs typeface="Poppins"/>
              </a:rPr>
              <a:t> </a:t>
            </a:r>
            <a:r>
              <a:rPr lang="en-US" sz="1000" dirty="0" err="1">
                <a:latin typeface="Georgia"/>
                <a:cs typeface="Poppins"/>
              </a:rPr>
              <a:t>pazarının</a:t>
            </a:r>
            <a:r>
              <a:rPr lang="en-US" sz="1000" dirty="0">
                <a:latin typeface="Georgia"/>
                <a:cs typeface="Poppins"/>
              </a:rPr>
              <a:t> </a:t>
            </a:r>
            <a:r>
              <a:rPr lang="en-US" sz="1000" dirty="0" err="1">
                <a:latin typeface="Georgia"/>
                <a:cs typeface="Poppins"/>
              </a:rPr>
              <a:t>istikrarlı</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şekilde</a:t>
            </a:r>
            <a:r>
              <a:rPr lang="en-US" sz="1000" dirty="0">
                <a:latin typeface="Georgia"/>
                <a:cs typeface="Poppins"/>
              </a:rPr>
              <a:t> </a:t>
            </a:r>
            <a:r>
              <a:rPr lang="en-US" sz="1000" dirty="0" err="1">
                <a:latin typeface="Georgia"/>
                <a:cs typeface="Poppins"/>
              </a:rPr>
              <a:t>toparlanması</a:t>
            </a:r>
            <a:r>
              <a:rPr lang="en-US" sz="1000" dirty="0">
                <a:latin typeface="Georgia"/>
                <a:cs typeface="Poppins"/>
              </a:rPr>
              <a:t> ve </a:t>
            </a:r>
            <a:r>
              <a:rPr lang="en-US" sz="1000" dirty="0" err="1">
                <a:latin typeface="Georgia"/>
                <a:cs typeface="Poppins"/>
              </a:rPr>
              <a:t>yapay</a:t>
            </a:r>
            <a:r>
              <a:rPr lang="en-US" sz="1000" dirty="0">
                <a:latin typeface="Georgia"/>
                <a:cs typeface="Poppins"/>
              </a:rPr>
              <a:t> </a:t>
            </a:r>
            <a:r>
              <a:rPr lang="en-US" sz="1000" dirty="0" err="1">
                <a:latin typeface="Georgia"/>
                <a:cs typeface="Poppins"/>
              </a:rPr>
              <a:t>zeka</a:t>
            </a:r>
            <a:r>
              <a:rPr lang="en-US" sz="1000" dirty="0">
                <a:latin typeface="Georgia"/>
                <a:cs typeface="Poppins"/>
              </a:rPr>
              <a:t> </a:t>
            </a:r>
            <a:r>
              <a:rPr lang="en-US" sz="1000" dirty="0" err="1">
                <a:latin typeface="Georgia"/>
                <a:cs typeface="Poppins"/>
              </a:rPr>
              <a:t>bilgisayarların</a:t>
            </a:r>
            <a:r>
              <a:rPr lang="en-US" sz="1000" dirty="0">
                <a:latin typeface="Georgia"/>
                <a:cs typeface="Poppins"/>
              </a:rPr>
              <a:t> </a:t>
            </a:r>
            <a:r>
              <a:rPr lang="en-US" sz="1000" dirty="0" err="1">
                <a:latin typeface="Georgia"/>
                <a:cs typeface="Poppins"/>
              </a:rPr>
              <a:t>yönlendirdiği</a:t>
            </a:r>
            <a:r>
              <a:rPr lang="en-US" sz="1000" dirty="0">
                <a:latin typeface="Georgia"/>
                <a:cs typeface="Poppins"/>
              </a:rPr>
              <a:t> yeni </a:t>
            </a:r>
            <a:r>
              <a:rPr lang="en-US" sz="1000" dirty="0" err="1">
                <a:latin typeface="Georgia"/>
                <a:cs typeface="Poppins"/>
              </a:rPr>
              <a:t>bir</a:t>
            </a:r>
            <a:r>
              <a:rPr lang="en-US" sz="1000" dirty="0">
                <a:latin typeface="Georgia"/>
                <a:cs typeface="Poppins"/>
              </a:rPr>
              <a:t> </a:t>
            </a:r>
            <a:r>
              <a:rPr lang="en-US" sz="1000" dirty="0" err="1">
                <a:latin typeface="Georgia"/>
                <a:cs typeface="Poppins"/>
              </a:rPr>
              <a:t>yenileme</a:t>
            </a:r>
            <a:r>
              <a:rPr lang="en-US" sz="1000" dirty="0">
                <a:latin typeface="Georgia"/>
                <a:cs typeface="Poppins"/>
              </a:rPr>
              <a:t> </a:t>
            </a:r>
            <a:r>
              <a:rPr lang="en-US" sz="1000" dirty="0" err="1">
                <a:latin typeface="Georgia"/>
                <a:cs typeface="Poppins"/>
              </a:rPr>
              <a:t>döngüsüne</a:t>
            </a:r>
            <a:r>
              <a:rPr lang="en-US" sz="1000" dirty="0">
                <a:latin typeface="Georgia"/>
                <a:cs typeface="Poppins"/>
              </a:rPr>
              <a:t> </a:t>
            </a:r>
            <a:r>
              <a:rPr lang="en-US" sz="1000" dirty="0" err="1">
                <a:latin typeface="Georgia"/>
                <a:cs typeface="Poppins"/>
              </a:rPr>
              <a:t>kademeli</a:t>
            </a:r>
            <a:r>
              <a:rPr lang="en-US" sz="1000" dirty="0">
                <a:latin typeface="Georgia"/>
                <a:cs typeface="Poppins"/>
              </a:rPr>
              <a:t> </a:t>
            </a:r>
            <a:r>
              <a:rPr lang="en-US" sz="1000" dirty="0" err="1">
                <a:latin typeface="Georgia"/>
                <a:cs typeface="Poppins"/>
              </a:rPr>
              <a:t>olarak</a:t>
            </a:r>
            <a:r>
              <a:rPr lang="en-US" sz="1000" dirty="0">
                <a:latin typeface="Georgia"/>
                <a:cs typeface="Poppins"/>
              </a:rPr>
              <a:t> </a:t>
            </a:r>
            <a:r>
              <a:rPr lang="en-US" sz="1000" dirty="0" err="1">
                <a:latin typeface="Georgia"/>
                <a:cs typeface="Poppins"/>
              </a:rPr>
              <a:t>girmesi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2027 </a:t>
            </a:r>
            <a:r>
              <a:rPr lang="en-US" sz="1000" dirty="0" err="1">
                <a:latin typeface="Georgia"/>
                <a:cs typeface="Poppins"/>
              </a:rPr>
              <a:t>yılına</a:t>
            </a:r>
            <a:r>
              <a:rPr lang="en-US" sz="1000" dirty="0">
                <a:latin typeface="Georgia"/>
                <a:cs typeface="Poppins"/>
              </a:rPr>
              <a:t> </a:t>
            </a:r>
            <a:r>
              <a:rPr lang="en-US" sz="1000" dirty="0" err="1">
                <a:latin typeface="Georgia"/>
                <a:cs typeface="Poppins"/>
              </a:rPr>
              <a:t>kadar</a:t>
            </a:r>
            <a:r>
              <a:rPr lang="en-US" sz="1000" dirty="0">
                <a:latin typeface="Georgia"/>
                <a:cs typeface="Poppins"/>
              </a:rPr>
              <a:t> PC </a:t>
            </a:r>
            <a:r>
              <a:rPr lang="en-US" sz="1000" dirty="0" err="1">
                <a:latin typeface="Georgia"/>
                <a:cs typeface="Poppins"/>
              </a:rPr>
              <a:t>endüstrisinin</a:t>
            </a:r>
            <a:r>
              <a:rPr lang="en-US" sz="1000" dirty="0">
                <a:latin typeface="Georgia"/>
                <a:cs typeface="Poppins"/>
              </a:rPr>
              <a:t> </a:t>
            </a:r>
            <a:r>
              <a:rPr lang="en-US" sz="1000" dirty="0" err="1">
                <a:latin typeface="Georgia"/>
                <a:cs typeface="Poppins"/>
              </a:rPr>
              <a:t>yaklaşık</a:t>
            </a:r>
            <a:r>
              <a:rPr lang="en-US" sz="1000" dirty="0">
                <a:latin typeface="Georgia"/>
                <a:cs typeface="Poppins"/>
              </a:rPr>
              <a:t> %80'ini </a:t>
            </a:r>
            <a:r>
              <a:rPr lang="en-US" sz="1000" dirty="0" err="1">
                <a:latin typeface="Georgia"/>
                <a:cs typeface="Poppins"/>
              </a:rPr>
              <a:t>temsil</a:t>
            </a:r>
            <a:r>
              <a:rPr lang="en-US" sz="1000" dirty="0">
                <a:latin typeface="Georgia"/>
                <a:cs typeface="Poppins"/>
              </a:rPr>
              <a:t> </a:t>
            </a:r>
            <a:r>
              <a:rPr lang="en-US" sz="1000" dirty="0" err="1">
                <a:latin typeface="Georgia"/>
                <a:cs typeface="Poppins"/>
              </a:rPr>
              <a:t>edecek</a:t>
            </a:r>
            <a:r>
              <a:rPr lang="en-US" sz="1000" dirty="0">
                <a:latin typeface="Georgia"/>
                <a:cs typeface="Poppins"/>
              </a:rPr>
              <a:t> </a:t>
            </a:r>
            <a:r>
              <a:rPr lang="en-US" sz="1000" dirty="0" err="1">
                <a:latin typeface="Georgia"/>
                <a:cs typeface="Poppins"/>
              </a:rPr>
              <a:t>şekilde</a:t>
            </a:r>
            <a:r>
              <a:rPr lang="en-US" sz="1000" dirty="0">
                <a:latin typeface="Georgia"/>
                <a:cs typeface="Poppins"/>
              </a:rPr>
              <a:t> </a:t>
            </a:r>
            <a:r>
              <a:rPr lang="en-US" sz="1000" dirty="0" err="1">
                <a:latin typeface="Georgia"/>
                <a:cs typeface="Poppins"/>
              </a:rPr>
              <a:t>büyüyeceğiz</a:t>
            </a:r>
            <a:r>
              <a:rPr lang="en-US" sz="1000" dirty="0">
                <a:latin typeface="Georgia"/>
                <a:cs typeface="Poppins"/>
              </a:rPr>
              <a:t>." Dell de </a:t>
            </a:r>
            <a:r>
              <a:rPr lang="en-US" sz="1000" dirty="0" err="1">
                <a:latin typeface="Georgia"/>
                <a:cs typeface="Poppins"/>
              </a:rPr>
              <a:t>bu</a:t>
            </a:r>
            <a:r>
              <a:rPr lang="en-US" sz="1000" dirty="0">
                <a:latin typeface="Georgia"/>
                <a:cs typeface="Poppins"/>
              </a:rPr>
              <a:t> </a:t>
            </a:r>
            <a:r>
              <a:rPr lang="en-US" sz="1000" dirty="0" err="1">
                <a:latin typeface="Georgia"/>
                <a:cs typeface="Poppins"/>
              </a:rPr>
              <a:t>trendin</a:t>
            </a:r>
            <a:r>
              <a:rPr lang="en-US" sz="1000" dirty="0">
                <a:latin typeface="Georgia"/>
                <a:cs typeface="Poppins"/>
              </a:rPr>
              <a:t> </a:t>
            </a:r>
            <a:r>
              <a:rPr lang="en-US" sz="1000" dirty="0" err="1">
                <a:latin typeface="Georgia"/>
                <a:cs typeface="Poppins"/>
              </a:rPr>
              <a:t>altını</a:t>
            </a:r>
            <a:r>
              <a:rPr lang="en-US" sz="1000" dirty="0">
                <a:latin typeface="Georgia"/>
                <a:cs typeface="Poppins"/>
              </a:rPr>
              <a:t> </a:t>
            </a:r>
            <a:r>
              <a:rPr lang="en-US" sz="1000" dirty="0" err="1">
                <a:latin typeface="Georgia"/>
                <a:cs typeface="Poppins"/>
              </a:rPr>
              <a:t>çizdi</a:t>
            </a:r>
            <a:r>
              <a:rPr lang="en-US" sz="1000" dirty="0">
                <a:latin typeface="Georgia"/>
                <a:cs typeface="Poppins"/>
              </a:rPr>
              <a:t>:</a:t>
            </a:r>
            <a:endParaRPr lang="en-US" sz="1000" u="none" strike="noStrike" dirty="0">
              <a:effectLst/>
              <a:latin typeface="Georgia"/>
              <a:cs typeface="Poppins"/>
            </a:endParaRPr>
          </a:p>
        </p:txBody>
      </p:sp>
      <p:sp>
        <p:nvSpPr>
          <p:cNvPr id="38" name="TextBox 37">
            <a:extLst>
              <a:ext uri="{FF2B5EF4-FFF2-40B4-BE49-F238E27FC236}">
                <a16:creationId xmlns:a16="http://schemas.microsoft.com/office/drawing/2014/main" id="{BD5A5791-1471-98A9-2FB9-8283CD4CA5D3}"/>
              </a:ext>
            </a:extLst>
          </p:cNvPr>
          <p:cNvSpPr txBox="1"/>
          <p:nvPr/>
        </p:nvSpPr>
        <p:spPr>
          <a:xfrm>
            <a:off x="1087395" y="5874941"/>
            <a:ext cx="5897822" cy="234680"/>
          </a:xfrm>
          <a:prstGeom prst="rect">
            <a:avLst/>
          </a:prstGeom>
          <a:noFill/>
        </p:spPr>
        <p:txBody>
          <a:bodyPr wrap="square" lIns="91440" tIns="45720" rIns="91440" bIns="45720" anchor="t">
            <a:spAutoFit/>
          </a:bodyPr>
          <a:lstStyle/>
          <a:p>
            <a:pPr marL="7620" algn="ctr">
              <a:lnSpc>
                <a:spcPct val="90000"/>
              </a:lnSpc>
              <a:defRPr/>
            </a:pPr>
            <a:r>
              <a:rPr lang="en-US" sz="1000" b="1" dirty="0">
                <a:latin typeface="Poppins"/>
                <a:cs typeface="Poppins"/>
              </a:rPr>
              <a:t>Segment </a:t>
            </a:r>
            <a:r>
              <a:rPr lang="en-US" sz="1000" b="1" dirty="0" err="1">
                <a:latin typeface="Poppins"/>
                <a:cs typeface="Poppins"/>
              </a:rPr>
              <a:t>Bazında</a:t>
            </a:r>
            <a:r>
              <a:rPr lang="en-US" sz="1000" b="1" dirty="0">
                <a:latin typeface="Poppins"/>
                <a:cs typeface="Poppins"/>
              </a:rPr>
              <a:t> </a:t>
            </a:r>
            <a:r>
              <a:rPr lang="en-US" sz="1000" b="1" dirty="0" err="1">
                <a:latin typeface="Poppins"/>
                <a:cs typeface="Poppins"/>
              </a:rPr>
              <a:t>Teknoloji</a:t>
            </a:r>
            <a:r>
              <a:rPr lang="en-US" sz="1000" b="1" dirty="0">
                <a:latin typeface="Poppins"/>
                <a:cs typeface="Poppins"/>
              </a:rPr>
              <a:t> </a:t>
            </a:r>
            <a:r>
              <a:rPr lang="en-US" sz="1000" b="1" dirty="0" err="1">
                <a:latin typeface="Poppins"/>
                <a:cs typeface="Poppins"/>
              </a:rPr>
              <a:t>Gelir</a:t>
            </a:r>
            <a:r>
              <a:rPr lang="en-US" sz="1000" b="1" dirty="0">
                <a:latin typeface="Poppins"/>
                <a:cs typeface="Poppins"/>
              </a:rPr>
              <a:t> </a:t>
            </a:r>
            <a:r>
              <a:rPr lang="en-US" sz="1000" b="1" dirty="0" err="1">
                <a:latin typeface="Poppins"/>
                <a:cs typeface="Poppins"/>
              </a:rPr>
              <a:t>Artışı</a:t>
            </a:r>
            <a:endParaRPr lang="en-US" sz="1000" b="1" dirty="0">
              <a:latin typeface="Poppins"/>
              <a:cs typeface="Poppins"/>
            </a:endParaRPr>
          </a:p>
        </p:txBody>
      </p:sp>
      <p:sp>
        <p:nvSpPr>
          <p:cNvPr id="46" name="TextBox 45">
            <a:extLst>
              <a:ext uri="{FF2B5EF4-FFF2-40B4-BE49-F238E27FC236}">
                <a16:creationId xmlns:a16="http://schemas.microsoft.com/office/drawing/2014/main" id="{96725169-FCA2-511F-A3AC-84CB8F0E33C0}"/>
              </a:ext>
            </a:extLst>
          </p:cNvPr>
          <p:cNvSpPr txBox="1"/>
          <p:nvPr/>
        </p:nvSpPr>
        <p:spPr>
          <a:xfrm>
            <a:off x="1063315" y="9517901"/>
            <a:ext cx="3074647" cy="193707"/>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GroupM, </a:t>
            </a:r>
            <a:r>
              <a:rPr lang="en-US" sz="600" dirty="0" err="1">
                <a:solidFill>
                  <a:schemeClr val="bg1">
                    <a:lumMod val="75000"/>
                  </a:schemeClr>
                </a:solidFill>
                <a:latin typeface="Poppins"/>
                <a:cs typeface="Poppins"/>
              </a:rPr>
              <a:t>Şirket</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Başvuruları</a:t>
            </a:r>
            <a:endParaRPr lang="en-US" sz="600" dirty="0">
              <a:solidFill>
                <a:schemeClr val="bg1">
                  <a:lumMod val="75000"/>
                </a:schemeClr>
              </a:solidFill>
              <a:latin typeface="Poppins"/>
              <a:cs typeface="Poppins"/>
            </a:endParaRPr>
          </a:p>
        </p:txBody>
      </p:sp>
      <p:pic>
        <p:nvPicPr>
          <p:cNvPr id="48" name="Google Shape;429;p65" descr="GroupM_SingleColor_Logo_Navy_RGB.png">
            <a:extLst>
              <a:ext uri="{FF2B5EF4-FFF2-40B4-BE49-F238E27FC236}">
                <a16:creationId xmlns:a16="http://schemas.microsoft.com/office/drawing/2014/main" id="{E08E2C9F-2F29-5728-689A-553D313A21F9}"/>
              </a:ext>
            </a:extLst>
          </p:cNvPr>
          <p:cNvPicPr preferRelativeResize="0">
            <a:picLocks noChangeAspect="1"/>
          </p:cNvPicPr>
          <p:nvPr/>
        </p:nvPicPr>
        <p:blipFill rotWithShape="1">
          <a:blip r:embed="rId4" cstate="screen">
            <a:alphaModFix amt="30000"/>
            <a:extLst>
              <a:ext uri="{28A0092B-C50C-407E-A947-70E740481C1C}">
                <a14:useLocalDpi xmlns:a14="http://schemas.microsoft.com/office/drawing/2010/main"/>
              </a:ext>
            </a:extLst>
          </a:blip>
          <a:srcRect/>
          <a:stretch/>
        </p:blipFill>
        <p:spPr>
          <a:xfrm>
            <a:off x="6362969" y="5908343"/>
            <a:ext cx="524147" cy="149845"/>
          </a:xfrm>
          <a:prstGeom prst="rect">
            <a:avLst/>
          </a:prstGeom>
          <a:noFill/>
          <a:ln>
            <a:noFill/>
          </a:ln>
        </p:spPr>
      </p:pic>
      <p:pic>
        <p:nvPicPr>
          <p:cNvPr id="52" name="Picture 51" descr="A graph of different colored lines&#10;&#10;Description automatically generated">
            <a:extLst>
              <a:ext uri="{FF2B5EF4-FFF2-40B4-BE49-F238E27FC236}">
                <a16:creationId xmlns:a16="http://schemas.microsoft.com/office/drawing/2014/main" id="{BFAB5A60-536F-85A6-09DA-FA555E457660}"/>
              </a:ext>
            </a:extLst>
          </p:cNvPr>
          <p:cNvPicPr>
            <a:picLocks noChangeAspect="1"/>
          </p:cNvPicPr>
          <p:nvPr/>
        </p:nvPicPr>
        <p:blipFill>
          <a:blip r:embed="rId5"/>
          <a:srcRect t="7002"/>
          <a:stretch/>
        </p:blipFill>
        <p:spPr>
          <a:xfrm>
            <a:off x="792009" y="6140845"/>
            <a:ext cx="6441560" cy="3168676"/>
          </a:xfrm>
          <a:prstGeom prst="rect">
            <a:avLst/>
          </a:prstGeom>
        </p:spPr>
      </p:pic>
    </p:spTree>
    <p:extLst>
      <p:ext uri="{BB962C8B-B14F-4D97-AF65-F5344CB8AC3E}">
        <p14:creationId xmlns:p14="http://schemas.microsoft.com/office/powerpoint/2010/main" val="254484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3D9DB53E-F11D-8449-38D0-8A0BC3CFC1DB}"/>
              </a:ext>
            </a:extLst>
          </p:cNvPr>
          <p:cNvSpPr/>
          <p:nvPr/>
        </p:nvSpPr>
        <p:spPr>
          <a:xfrm rot="5400000">
            <a:off x="2891118" y="5177117"/>
            <a:ext cx="1990164" cy="7772398"/>
          </a:xfrm>
          <a:prstGeom prst="rect">
            <a:avLst/>
          </a:prstGeom>
          <a:gradFill>
            <a:gsLst>
              <a:gs pos="12000">
                <a:schemeClr val="bg1"/>
              </a:gs>
              <a:gs pos="70000">
                <a:schemeClr val="accent1">
                  <a:alpha val="7912"/>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4" name="Slide Number Placeholder 3">
            <a:extLst>
              <a:ext uri="{FF2B5EF4-FFF2-40B4-BE49-F238E27FC236}">
                <a16:creationId xmlns:a16="http://schemas.microsoft.com/office/drawing/2014/main" id="{33F17DB7-62B4-07DF-3575-250A96BDCC62}"/>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48</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3" name="Text Placeholder 1">
            <a:extLst>
              <a:ext uri="{FF2B5EF4-FFF2-40B4-BE49-F238E27FC236}">
                <a16:creationId xmlns:a16="http://schemas.microsoft.com/office/drawing/2014/main" id="{16CFC228-DC9F-89CB-9C9A-F1B3EA985300}"/>
              </a:ext>
            </a:extLst>
          </p:cNvPr>
          <p:cNvSpPr txBox="1">
            <a:spLocks/>
          </p:cNvSpPr>
          <p:nvPr/>
        </p:nvSpPr>
        <p:spPr>
          <a:xfrm>
            <a:off x="510934" y="1182551"/>
            <a:ext cx="6603543" cy="309662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pPr>
            <a:r>
              <a:rPr lang="en-US" sz="1000" dirty="0">
                <a:latin typeface="Georgia"/>
                <a:cs typeface="Poppins"/>
              </a:rPr>
              <a:t>Bu </a:t>
            </a:r>
            <a:r>
              <a:rPr lang="en-US" sz="1000" dirty="0" err="1">
                <a:latin typeface="Georgia"/>
                <a:cs typeface="Poppins"/>
              </a:rPr>
              <a:t>yapay</a:t>
            </a:r>
            <a:r>
              <a:rPr lang="en-US" sz="1000" dirty="0">
                <a:latin typeface="Georgia"/>
                <a:cs typeface="Poppins"/>
              </a:rPr>
              <a:t> </a:t>
            </a:r>
            <a:r>
              <a:rPr lang="en-US" sz="1000" dirty="0" err="1">
                <a:latin typeface="Georgia"/>
                <a:cs typeface="Poppins"/>
              </a:rPr>
              <a:t>zeka</a:t>
            </a:r>
            <a:r>
              <a:rPr lang="en-US" sz="1000" dirty="0">
                <a:latin typeface="Georgia"/>
                <a:cs typeface="Poppins"/>
              </a:rPr>
              <a:t> </a:t>
            </a:r>
            <a:r>
              <a:rPr lang="en-US" sz="1000" dirty="0" err="1">
                <a:latin typeface="Georgia"/>
                <a:cs typeface="Poppins"/>
              </a:rPr>
              <a:t>odaklı</a:t>
            </a:r>
            <a:r>
              <a:rPr lang="en-US" sz="1000" dirty="0">
                <a:latin typeface="Georgia"/>
                <a:cs typeface="Poppins"/>
              </a:rPr>
              <a:t> </a:t>
            </a:r>
            <a:r>
              <a:rPr lang="en-US" sz="1000" dirty="0" err="1">
                <a:latin typeface="Georgia"/>
                <a:cs typeface="Poppins"/>
              </a:rPr>
              <a:t>olan</a:t>
            </a:r>
            <a:r>
              <a:rPr lang="en-US" sz="1000" dirty="0">
                <a:latin typeface="Georgia"/>
                <a:cs typeface="Poppins"/>
              </a:rPr>
              <a:t> </a:t>
            </a:r>
            <a:r>
              <a:rPr lang="en-US" sz="1000" dirty="0" err="1">
                <a:latin typeface="Georgia"/>
                <a:cs typeface="Poppins"/>
              </a:rPr>
              <a:t>heyecan</a:t>
            </a:r>
            <a:r>
              <a:rPr lang="en-US" sz="1000" dirty="0">
                <a:latin typeface="Georgia"/>
                <a:cs typeface="Poppins"/>
              </a:rPr>
              <a:t>, 2025 </a:t>
            </a:r>
            <a:r>
              <a:rPr lang="en-US" sz="1000" dirty="0" err="1">
                <a:latin typeface="Georgia"/>
                <a:cs typeface="Poppins"/>
              </a:rPr>
              <a:t>ve</a:t>
            </a:r>
            <a:r>
              <a:rPr lang="en-US" sz="1000" dirty="0">
                <a:latin typeface="Georgia"/>
                <a:cs typeface="Poppins"/>
              </a:rPr>
              <a:t> </a:t>
            </a:r>
            <a:r>
              <a:rPr lang="en-US" sz="1000" dirty="0" err="1">
                <a:latin typeface="Georgia"/>
                <a:cs typeface="Poppins"/>
              </a:rPr>
              <a:t>sonrasına</a:t>
            </a:r>
            <a:r>
              <a:rPr lang="en-US" sz="1000" dirty="0">
                <a:latin typeface="Georgia"/>
                <a:cs typeface="Poppins"/>
              </a:rPr>
              <a:t> </a:t>
            </a:r>
            <a:r>
              <a:rPr lang="en-US" sz="1000" dirty="0" err="1">
                <a:latin typeface="Georgia"/>
                <a:cs typeface="Poppins"/>
              </a:rPr>
              <a:t>kadar</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edecek</a:t>
            </a:r>
            <a:r>
              <a:rPr lang="en-US" sz="1000" dirty="0">
                <a:latin typeface="Georgia"/>
                <a:cs typeface="Poppins"/>
              </a:rPr>
              <a:t> </a:t>
            </a:r>
            <a:r>
              <a:rPr lang="en-US" sz="1000" dirty="0" err="1">
                <a:latin typeface="Georgia"/>
                <a:cs typeface="Poppins"/>
              </a:rPr>
              <a:t>gibi</a:t>
            </a:r>
            <a:r>
              <a:rPr lang="en-US" sz="1000" dirty="0">
                <a:latin typeface="Georgia"/>
                <a:cs typeface="Poppins"/>
              </a:rPr>
              <a:t> </a:t>
            </a:r>
            <a:r>
              <a:rPr lang="en-US" sz="1000" dirty="0" err="1">
                <a:latin typeface="Georgia"/>
                <a:cs typeface="Poppins"/>
              </a:rPr>
              <a:t>görünüyor</a:t>
            </a:r>
            <a:r>
              <a:rPr lang="en-US" sz="1000" dirty="0">
                <a:latin typeface="Georgia"/>
                <a:cs typeface="Poppins"/>
              </a:rPr>
              <a:t>. </a:t>
            </a:r>
            <a:r>
              <a:rPr lang="en-US" sz="1000" dirty="0" err="1">
                <a:latin typeface="Georgia"/>
                <a:cs typeface="Poppins"/>
              </a:rPr>
              <a:t>Amazon'un</a:t>
            </a:r>
            <a:r>
              <a:rPr lang="en-US" sz="1000" dirty="0">
                <a:latin typeface="Georgia"/>
                <a:cs typeface="Poppins"/>
              </a:rPr>
              <a:t> AWS </a:t>
            </a:r>
            <a:r>
              <a:rPr lang="en-US" sz="1000" dirty="0" err="1">
                <a:latin typeface="Georgia"/>
                <a:cs typeface="Poppins"/>
              </a:rPr>
              <a:t>segmentini</a:t>
            </a:r>
            <a:r>
              <a:rPr lang="en-US" sz="1000" dirty="0">
                <a:latin typeface="Georgia"/>
                <a:cs typeface="Poppins"/>
              </a:rPr>
              <a:t>, Apple, Dell, HP, IBM, Lenovo, LG Electronics, Microsoft, Oracle, Samsung, Sony, Tencent, Vizio </a:t>
            </a:r>
            <a:r>
              <a:rPr lang="en-US" sz="1000" dirty="0" err="1">
                <a:latin typeface="Georgia"/>
                <a:cs typeface="Poppins"/>
              </a:rPr>
              <a:t>ve</a:t>
            </a:r>
            <a:r>
              <a:rPr lang="en-US" sz="1000" dirty="0">
                <a:latin typeface="Georgia"/>
                <a:cs typeface="Poppins"/>
              </a:rPr>
              <a:t> </a:t>
            </a:r>
            <a:r>
              <a:rPr lang="en-US" sz="1000" dirty="0" err="1">
                <a:latin typeface="Georgia"/>
                <a:cs typeface="Poppins"/>
              </a:rPr>
              <a:t>Xiaomi'yi</a:t>
            </a:r>
            <a:r>
              <a:rPr lang="en-US" sz="1000" dirty="0">
                <a:latin typeface="Georgia"/>
                <a:cs typeface="Poppins"/>
              </a:rPr>
              <a:t> </a:t>
            </a:r>
            <a:r>
              <a:rPr lang="en-US" sz="1000" dirty="0" err="1">
                <a:latin typeface="Georgia"/>
                <a:cs typeface="Poppins"/>
              </a:rPr>
              <a:t>içeren</a:t>
            </a:r>
            <a:r>
              <a:rPr lang="en-US" sz="1000" dirty="0">
                <a:latin typeface="Georgia"/>
                <a:cs typeface="Poppins"/>
              </a:rPr>
              <a:t> </a:t>
            </a:r>
            <a:r>
              <a:rPr lang="en-US" sz="1000" dirty="0" err="1">
                <a:latin typeface="Georgia"/>
                <a:cs typeface="Poppins"/>
              </a:rPr>
              <a:t>teknoloji</a:t>
            </a:r>
            <a:r>
              <a:rPr lang="en-US" sz="1000" dirty="0">
                <a:latin typeface="Georgia"/>
                <a:cs typeface="Poppins"/>
              </a:rPr>
              <a:t> </a:t>
            </a:r>
            <a:r>
              <a:rPr lang="en-US" sz="1000" dirty="0" err="1">
                <a:latin typeface="Georgia"/>
                <a:cs typeface="Poppins"/>
              </a:rPr>
              <a:t>grubumuzda</a:t>
            </a:r>
            <a:r>
              <a:rPr lang="en-US" sz="1000" dirty="0">
                <a:latin typeface="Georgia"/>
                <a:cs typeface="Poppins"/>
              </a:rPr>
              <a:t>, </a:t>
            </a:r>
            <a:r>
              <a:rPr lang="en-US" sz="1000" dirty="0" err="1">
                <a:latin typeface="Georgia"/>
                <a:cs typeface="Poppins"/>
              </a:rPr>
              <a:t>tüketici</a:t>
            </a:r>
            <a:r>
              <a:rPr lang="en-US" sz="1000" dirty="0">
                <a:latin typeface="Georgia"/>
                <a:cs typeface="Poppins"/>
              </a:rPr>
              <a:t> </a:t>
            </a:r>
            <a:r>
              <a:rPr lang="en-US" sz="1000" dirty="0" err="1">
                <a:latin typeface="Georgia"/>
                <a:cs typeface="Poppins"/>
              </a:rPr>
              <a:t>donanım</a:t>
            </a:r>
            <a:r>
              <a:rPr lang="en-US" sz="1000" dirty="0">
                <a:latin typeface="Georgia"/>
                <a:cs typeface="Poppins"/>
              </a:rPr>
              <a:t> </a:t>
            </a:r>
            <a:r>
              <a:rPr lang="en-US" sz="1000" dirty="0" err="1">
                <a:latin typeface="Georgia"/>
                <a:cs typeface="Poppins"/>
              </a:rPr>
              <a:t>yükseltmeleri</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sektörün</a:t>
            </a:r>
            <a:r>
              <a:rPr lang="en-US" sz="1000" dirty="0">
                <a:latin typeface="Georgia"/>
                <a:cs typeface="Poppins"/>
              </a:rPr>
              <a:t> </a:t>
            </a:r>
            <a:r>
              <a:rPr lang="en-US" sz="1000" dirty="0" err="1">
                <a:latin typeface="Georgia"/>
                <a:cs typeface="Poppins"/>
              </a:rPr>
              <a:t>deregülasyona</a:t>
            </a:r>
            <a:r>
              <a:rPr lang="en-US" sz="1000" dirty="0">
                <a:latin typeface="Georgia"/>
                <a:cs typeface="Poppins"/>
              </a:rPr>
              <a:t>, </a:t>
            </a:r>
            <a:r>
              <a:rPr lang="en-US" sz="1000" dirty="0" err="1">
                <a:latin typeface="Georgia"/>
                <a:cs typeface="Poppins"/>
              </a:rPr>
              <a:t>korumacılığa</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artan</a:t>
            </a:r>
            <a:r>
              <a:rPr lang="en-US" sz="1000" dirty="0">
                <a:latin typeface="Georgia"/>
                <a:cs typeface="Poppins"/>
              </a:rPr>
              <a:t> </a:t>
            </a:r>
            <a:r>
              <a:rPr lang="en-US" sz="1000" dirty="0" err="1">
                <a:latin typeface="Georgia"/>
                <a:cs typeface="Poppins"/>
              </a:rPr>
              <a:t>savunma</a:t>
            </a:r>
            <a:r>
              <a:rPr lang="en-US" sz="1000" dirty="0">
                <a:latin typeface="Georgia"/>
                <a:cs typeface="Poppins"/>
              </a:rPr>
              <a:t> </a:t>
            </a:r>
            <a:r>
              <a:rPr lang="en-US" sz="1000" dirty="0" err="1">
                <a:latin typeface="Georgia"/>
                <a:cs typeface="Poppins"/>
              </a:rPr>
              <a:t>harcamalarına</a:t>
            </a:r>
            <a:r>
              <a:rPr lang="en-US" sz="1000" dirty="0">
                <a:latin typeface="Georgia"/>
                <a:cs typeface="Poppins"/>
              </a:rPr>
              <a:t> </a:t>
            </a:r>
            <a:r>
              <a:rPr lang="en-US" sz="1000" dirty="0" err="1">
                <a:latin typeface="Georgia"/>
                <a:cs typeface="Poppins"/>
              </a:rPr>
              <a:t>yönelik</a:t>
            </a:r>
            <a:r>
              <a:rPr lang="en-US" sz="1000" dirty="0">
                <a:latin typeface="Georgia"/>
                <a:cs typeface="Poppins"/>
              </a:rPr>
              <a:t> </a:t>
            </a:r>
            <a:r>
              <a:rPr lang="en-US" sz="1000" dirty="0" err="1">
                <a:latin typeface="Georgia"/>
                <a:cs typeface="Poppins"/>
              </a:rPr>
              <a:t>beklenen</a:t>
            </a:r>
            <a:r>
              <a:rPr lang="en-US" sz="1000" dirty="0">
                <a:latin typeface="Georgia"/>
                <a:cs typeface="Poppins"/>
              </a:rPr>
              <a:t> </a:t>
            </a:r>
            <a:r>
              <a:rPr lang="en-US" sz="1000" dirty="0" err="1">
                <a:latin typeface="Georgia"/>
                <a:cs typeface="Poppins"/>
              </a:rPr>
              <a:t>hükümet</a:t>
            </a:r>
            <a:r>
              <a:rPr lang="en-US" sz="1000" dirty="0">
                <a:latin typeface="Georgia"/>
                <a:cs typeface="Poppins"/>
              </a:rPr>
              <a:t> </a:t>
            </a:r>
            <a:r>
              <a:rPr lang="en-US" sz="1000" dirty="0" err="1">
                <a:latin typeface="Georgia"/>
                <a:cs typeface="Poppins"/>
              </a:rPr>
              <a:t>politikası</a:t>
            </a:r>
            <a:r>
              <a:rPr lang="en-US" sz="1000" dirty="0">
                <a:latin typeface="Georgia"/>
                <a:cs typeface="Poppins"/>
              </a:rPr>
              <a:t> </a:t>
            </a:r>
            <a:r>
              <a:rPr lang="en-US" sz="1000" dirty="0" err="1">
                <a:latin typeface="Georgia"/>
                <a:cs typeface="Poppins"/>
              </a:rPr>
              <a:t>değişikliklerinden</a:t>
            </a:r>
            <a:r>
              <a:rPr lang="en-US" sz="1000" dirty="0">
                <a:latin typeface="Georgia"/>
                <a:cs typeface="Poppins"/>
              </a:rPr>
              <a:t> </a:t>
            </a:r>
            <a:r>
              <a:rPr lang="en-US" sz="1000" dirty="0" err="1">
                <a:latin typeface="Georgia"/>
                <a:cs typeface="Poppins"/>
              </a:rPr>
              <a:t>faydalanacak</a:t>
            </a:r>
            <a:r>
              <a:rPr lang="en-US" sz="1000" dirty="0">
                <a:latin typeface="Georgia"/>
                <a:cs typeface="Poppins"/>
              </a:rPr>
              <a:t> </a:t>
            </a:r>
            <a:r>
              <a:rPr lang="en-US" sz="1000" dirty="0" err="1">
                <a:latin typeface="Georgia"/>
                <a:cs typeface="Poppins"/>
              </a:rPr>
              <a:t>gibi</a:t>
            </a:r>
            <a:r>
              <a:rPr lang="en-US" sz="1000" dirty="0">
                <a:latin typeface="Georgia"/>
                <a:cs typeface="Poppins"/>
              </a:rPr>
              <a:t> </a:t>
            </a:r>
            <a:r>
              <a:rPr lang="en-US" sz="1000" dirty="0" err="1">
                <a:latin typeface="Georgia"/>
                <a:cs typeface="Poppins"/>
              </a:rPr>
              <a:t>görünüyor</a:t>
            </a:r>
            <a:r>
              <a:rPr lang="en-US" sz="1000" dirty="0">
                <a:latin typeface="Georgia"/>
                <a:cs typeface="Poppins"/>
              </a:rPr>
              <a:t>. </a:t>
            </a:r>
            <a:r>
              <a:rPr lang="en-US" sz="1000" dirty="0" err="1">
                <a:latin typeface="Georgia"/>
                <a:cs typeface="Poppins"/>
              </a:rPr>
              <a:t>Yeniliğin</a:t>
            </a:r>
            <a:r>
              <a:rPr lang="en-US" sz="1000" dirty="0">
                <a:latin typeface="Georgia"/>
                <a:cs typeface="Poppins"/>
              </a:rPr>
              <a:t> </a:t>
            </a:r>
            <a:r>
              <a:rPr lang="en-US" sz="1000" dirty="0" err="1">
                <a:latin typeface="Georgia"/>
                <a:cs typeface="Poppins"/>
              </a:rPr>
              <a:t>hızlı</a:t>
            </a:r>
            <a:r>
              <a:rPr lang="en-US" sz="1000" dirty="0">
                <a:latin typeface="Georgia"/>
                <a:cs typeface="Poppins"/>
              </a:rPr>
              <a:t> </a:t>
            </a:r>
            <a:r>
              <a:rPr lang="en-US" sz="1000" dirty="0" err="1">
                <a:latin typeface="Georgia"/>
                <a:cs typeface="Poppins"/>
              </a:rPr>
              <a:t>temposu</a:t>
            </a:r>
            <a:r>
              <a:rPr lang="en-US" sz="1000" dirty="0">
                <a:latin typeface="Georgia"/>
                <a:cs typeface="Poppins"/>
              </a:rPr>
              <a:t>, </a:t>
            </a:r>
            <a:r>
              <a:rPr lang="en-US" sz="1000" dirty="0" err="1">
                <a:latin typeface="Georgia"/>
                <a:cs typeface="Poppins"/>
              </a:rPr>
              <a:t>teknoloji</a:t>
            </a:r>
            <a:r>
              <a:rPr lang="en-US" sz="1000" dirty="0">
                <a:latin typeface="Georgia"/>
                <a:cs typeface="Poppins"/>
              </a:rPr>
              <a:t> </a:t>
            </a:r>
            <a:r>
              <a:rPr lang="en-US" sz="1000" dirty="0" err="1">
                <a:latin typeface="Georgia"/>
                <a:cs typeface="Poppins"/>
              </a:rPr>
              <a:t>reklamcılarını</a:t>
            </a:r>
            <a:r>
              <a:rPr lang="en-US" sz="1000" dirty="0">
                <a:latin typeface="Georgia"/>
                <a:cs typeface="Poppins"/>
              </a:rPr>
              <a:t> </a:t>
            </a:r>
            <a:r>
              <a:rPr lang="en-US" sz="1000" dirty="0" err="1">
                <a:latin typeface="Georgia"/>
                <a:cs typeface="Poppins"/>
              </a:rPr>
              <a:t>uyum</a:t>
            </a:r>
            <a:r>
              <a:rPr lang="en-US" sz="1000" dirty="0">
                <a:latin typeface="Georgia"/>
                <a:cs typeface="Poppins"/>
              </a:rPr>
              <a:t> </a:t>
            </a:r>
            <a:r>
              <a:rPr lang="en-US" sz="1000" dirty="0" err="1">
                <a:latin typeface="Georgia"/>
                <a:cs typeface="Poppins"/>
              </a:rPr>
              <a:t>sağlamaya</a:t>
            </a:r>
            <a:r>
              <a:rPr lang="en-US" sz="1000" dirty="0">
                <a:latin typeface="Georgia"/>
                <a:cs typeface="Poppins"/>
              </a:rPr>
              <a:t> </a:t>
            </a:r>
            <a:r>
              <a:rPr lang="en-US" sz="1000" dirty="0" err="1">
                <a:latin typeface="Georgia"/>
                <a:cs typeface="Poppins"/>
              </a:rPr>
              <a:t>zorluyor</a:t>
            </a:r>
            <a:r>
              <a:rPr lang="en-US" sz="1000" dirty="0">
                <a:latin typeface="Georgia"/>
                <a:cs typeface="Poppins"/>
              </a:rPr>
              <a:t>. B2B </a:t>
            </a:r>
            <a:r>
              <a:rPr lang="en-US" sz="1000" dirty="0" err="1">
                <a:latin typeface="Georgia"/>
                <a:cs typeface="Poppins"/>
              </a:rPr>
              <a:t>markaları</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fazla</a:t>
            </a:r>
            <a:r>
              <a:rPr lang="en-US" sz="1000" dirty="0">
                <a:latin typeface="Georgia"/>
                <a:cs typeface="Poppins"/>
              </a:rPr>
              <a:t> </a:t>
            </a:r>
            <a:r>
              <a:rPr lang="en-US" sz="1000" dirty="0" err="1">
                <a:latin typeface="Georgia"/>
                <a:cs typeface="Poppins"/>
              </a:rPr>
              <a:t>çevrimdışı</a:t>
            </a:r>
            <a:r>
              <a:rPr lang="en-US" sz="1000" dirty="0">
                <a:latin typeface="Georgia"/>
                <a:cs typeface="Poppins"/>
              </a:rPr>
              <a:t> </a:t>
            </a:r>
            <a:r>
              <a:rPr lang="en-US" sz="1000" dirty="0" err="1">
                <a:latin typeface="Georgia"/>
                <a:cs typeface="Poppins"/>
              </a:rPr>
              <a:t>satış</a:t>
            </a:r>
            <a:r>
              <a:rPr lang="en-US" sz="1000" dirty="0">
                <a:latin typeface="Georgia"/>
                <a:cs typeface="Poppins"/>
              </a:rPr>
              <a:t> </a:t>
            </a:r>
            <a:r>
              <a:rPr lang="en-US" sz="1000" dirty="0" err="1">
                <a:latin typeface="Georgia"/>
                <a:cs typeface="Poppins"/>
              </a:rPr>
              <a:t>odaklı</a:t>
            </a:r>
            <a:r>
              <a:rPr lang="en-US" sz="1000" dirty="0">
                <a:latin typeface="Georgia"/>
                <a:cs typeface="Poppins"/>
              </a:rPr>
              <a:t> </a:t>
            </a:r>
            <a:r>
              <a:rPr lang="en-US" sz="1000" dirty="0" err="1">
                <a:latin typeface="Georgia"/>
                <a:cs typeface="Poppins"/>
              </a:rPr>
              <a:t>stratejilerden</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pazarlama</a:t>
            </a:r>
            <a:r>
              <a:rPr lang="en-US" sz="1000" dirty="0">
                <a:latin typeface="Georgia"/>
                <a:cs typeface="Poppins"/>
              </a:rPr>
              <a:t> </a:t>
            </a:r>
            <a:r>
              <a:rPr lang="en-US" sz="1000" dirty="0" err="1">
                <a:latin typeface="Georgia"/>
                <a:cs typeface="Poppins"/>
              </a:rPr>
              <a:t>odaklı</a:t>
            </a:r>
            <a:r>
              <a:rPr lang="en-US" sz="1000" dirty="0">
                <a:latin typeface="Georgia"/>
                <a:cs typeface="Poppins"/>
              </a:rPr>
              <a:t> </a:t>
            </a:r>
            <a:r>
              <a:rPr lang="en-US" sz="1000" dirty="0" err="1">
                <a:latin typeface="Georgia"/>
                <a:cs typeface="Poppins"/>
              </a:rPr>
              <a:t>stratejilere</a:t>
            </a:r>
            <a:r>
              <a:rPr lang="en-US" sz="1000" dirty="0">
                <a:latin typeface="Georgia"/>
                <a:cs typeface="Poppins"/>
              </a:rPr>
              <a:t> </a:t>
            </a:r>
            <a:r>
              <a:rPr lang="en-US" sz="1000" dirty="0" err="1">
                <a:latin typeface="Georgia"/>
                <a:cs typeface="Poppins"/>
              </a:rPr>
              <a:t>geçiyor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artık</a:t>
            </a:r>
            <a:r>
              <a:rPr lang="en-US" sz="1000" dirty="0">
                <a:latin typeface="Georgia"/>
                <a:cs typeface="Poppins"/>
              </a:rPr>
              <a:t> </a:t>
            </a:r>
            <a:r>
              <a:rPr lang="en-US" sz="1000" dirty="0" err="1">
                <a:latin typeface="Georgia"/>
                <a:cs typeface="Poppins"/>
              </a:rPr>
              <a:t>kanallar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ekipler</a:t>
            </a:r>
            <a:r>
              <a:rPr lang="en-US" sz="1000" dirty="0">
                <a:latin typeface="Georgia"/>
                <a:cs typeface="Poppins"/>
              </a:rPr>
              <a:t> </a:t>
            </a:r>
            <a:r>
              <a:rPr lang="en-US" sz="1000" dirty="0" err="1">
                <a:latin typeface="Georgia"/>
                <a:cs typeface="Poppins"/>
              </a:rPr>
              <a:t>arasında</a:t>
            </a:r>
            <a:r>
              <a:rPr lang="en-US" sz="1000" dirty="0">
                <a:latin typeface="Georgia"/>
                <a:cs typeface="Poppins"/>
              </a:rPr>
              <a:t> </a:t>
            </a:r>
            <a:r>
              <a:rPr lang="en-US" sz="1000" dirty="0" err="1">
                <a:latin typeface="Georgia"/>
                <a:cs typeface="Poppins"/>
              </a:rPr>
              <a:t>işleyen</a:t>
            </a:r>
            <a:r>
              <a:rPr lang="en-US" sz="1000" dirty="0">
                <a:latin typeface="Georgia"/>
                <a:cs typeface="Poppins"/>
              </a:rPr>
              <a:t> </a:t>
            </a:r>
            <a:r>
              <a:rPr lang="en-US" sz="1000" dirty="0" err="1">
                <a:latin typeface="Georgia"/>
                <a:cs typeface="Poppins"/>
              </a:rPr>
              <a:t>mevcut</a:t>
            </a:r>
            <a:r>
              <a:rPr lang="en-US" sz="1000" dirty="0">
                <a:latin typeface="Georgia"/>
                <a:cs typeface="Poppins"/>
              </a:rPr>
              <a:t> </a:t>
            </a:r>
            <a:r>
              <a:rPr lang="en-US" sz="1000" dirty="0" err="1">
                <a:latin typeface="Georgia"/>
                <a:cs typeface="Poppins"/>
              </a:rPr>
              <a:t>ölçümleme</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raporlama</a:t>
            </a:r>
            <a:r>
              <a:rPr lang="en-US" sz="1000" dirty="0">
                <a:latin typeface="Georgia"/>
                <a:cs typeface="Poppins"/>
              </a:rPr>
              <a:t> </a:t>
            </a:r>
            <a:r>
              <a:rPr lang="en-US" sz="1000" dirty="0" err="1">
                <a:latin typeface="Georgia"/>
                <a:cs typeface="Poppins"/>
              </a:rPr>
              <a:t>sistemlerine</a:t>
            </a:r>
            <a:r>
              <a:rPr lang="en-US" sz="1000" dirty="0">
                <a:latin typeface="Georgia"/>
                <a:cs typeface="Poppins"/>
              </a:rPr>
              <a:t> </a:t>
            </a:r>
            <a:r>
              <a:rPr lang="en-US" sz="1000" dirty="0" err="1">
                <a:latin typeface="Georgia"/>
                <a:cs typeface="Poppins"/>
              </a:rPr>
              <a:t>karmaşıklık</a:t>
            </a:r>
            <a:r>
              <a:rPr lang="en-US" sz="1000" dirty="0">
                <a:latin typeface="Georgia"/>
                <a:cs typeface="Poppins"/>
              </a:rPr>
              <a:t> </a:t>
            </a:r>
            <a:r>
              <a:rPr lang="en-US" sz="1000" dirty="0" err="1">
                <a:latin typeface="Georgia"/>
                <a:cs typeface="Poppins"/>
              </a:rPr>
              <a:t>katıyor</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kanallar</a:t>
            </a:r>
            <a:r>
              <a:rPr lang="en-US" sz="1000" dirty="0">
                <a:latin typeface="Georgia"/>
                <a:cs typeface="Poppins"/>
              </a:rPr>
              <a:t>, yeni </a:t>
            </a:r>
            <a:r>
              <a:rPr lang="en-US" sz="1000" dirty="0" err="1">
                <a:latin typeface="Georgia"/>
                <a:cs typeface="Poppins"/>
              </a:rPr>
              <a:t>nesil</a:t>
            </a:r>
            <a:r>
              <a:rPr lang="en-US" sz="1000" dirty="0">
                <a:latin typeface="Georgia"/>
                <a:cs typeface="Poppins"/>
              </a:rPr>
              <a:t> </a:t>
            </a:r>
            <a:r>
              <a:rPr lang="en-US" sz="1000" dirty="0" err="1">
                <a:latin typeface="Georgia"/>
                <a:cs typeface="Poppins"/>
              </a:rPr>
              <a:t>tüketicilere</a:t>
            </a:r>
            <a:r>
              <a:rPr lang="en-US" sz="1000" dirty="0">
                <a:latin typeface="Georgia"/>
                <a:cs typeface="Poppins"/>
              </a:rPr>
              <a:t> (</a:t>
            </a:r>
            <a:r>
              <a:rPr lang="en-US" sz="1000" dirty="0" err="1">
                <a:latin typeface="Georgia"/>
                <a:cs typeface="Poppins"/>
              </a:rPr>
              <a:t>tüketici</a:t>
            </a:r>
            <a:r>
              <a:rPr lang="en-US" sz="1000" dirty="0">
                <a:latin typeface="Georgia"/>
                <a:cs typeface="Poppins"/>
              </a:rPr>
              <a:t> </a:t>
            </a:r>
            <a:r>
              <a:rPr lang="en-US" sz="1000" dirty="0" err="1">
                <a:latin typeface="Georgia"/>
                <a:cs typeface="Poppins"/>
              </a:rPr>
              <a:t>ya</a:t>
            </a:r>
            <a:r>
              <a:rPr lang="en-US" sz="1000" dirty="0">
                <a:latin typeface="Georgia"/>
                <a:cs typeface="Poppins"/>
              </a:rPr>
              <a:t> da </a:t>
            </a:r>
            <a:r>
              <a:rPr lang="en-US" sz="1000" dirty="0" err="1">
                <a:latin typeface="Georgia"/>
                <a:cs typeface="Poppins"/>
              </a:rPr>
              <a:t>işletme</a:t>
            </a:r>
            <a:r>
              <a:rPr lang="en-US" sz="1000" dirty="0">
                <a:latin typeface="Georgia"/>
                <a:cs typeface="Poppins"/>
              </a:rPr>
              <a:t> </a:t>
            </a:r>
            <a:r>
              <a:rPr lang="en-US" sz="1000" dirty="0" err="1">
                <a:latin typeface="Georgia"/>
                <a:cs typeface="Poppins"/>
              </a:rPr>
              <a:t>ürünleri</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ulaşmak</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giderek</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kritik</a:t>
            </a:r>
            <a:r>
              <a:rPr lang="en-US" sz="1000" dirty="0">
                <a:latin typeface="Georgia"/>
                <a:cs typeface="Poppins"/>
              </a:rPr>
              <a:t> </a:t>
            </a:r>
            <a:r>
              <a:rPr lang="en-US" sz="1000" dirty="0" err="1">
                <a:latin typeface="Georgia"/>
                <a:cs typeface="Poppins"/>
              </a:rPr>
              <a:t>olarak</a:t>
            </a:r>
            <a:r>
              <a:rPr lang="en-US" sz="1000" dirty="0">
                <a:latin typeface="Georgia"/>
                <a:cs typeface="Poppins"/>
              </a:rPr>
              <a:t> </a:t>
            </a:r>
            <a:r>
              <a:rPr lang="en-US" sz="1000" dirty="0" err="1">
                <a:latin typeface="Georgia"/>
                <a:cs typeface="Poppins"/>
              </a:rPr>
              <a:t>görülüyor</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özellikle</a:t>
            </a:r>
            <a:r>
              <a:rPr lang="en-US" sz="1000" dirty="0">
                <a:latin typeface="Georgia"/>
                <a:cs typeface="Poppins"/>
              </a:rPr>
              <a:t> </a:t>
            </a:r>
            <a:r>
              <a:rPr lang="en-US" sz="1000" dirty="0" err="1">
                <a:latin typeface="Georgia"/>
                <a:cs typeface="Poppins"/>
              </a:rPr>
              <a:t>yapay</a:t>
            </a:r>
            <a:r>
              <a:rPr lang="en-US" sz="1000" dirty="0">
                <a:latin typeface="Georgia"/>
                <a:cs typeface="Poppins"/>
              </a:rPr>
              <a:t> </a:t>
            </a:r>
            <a:r>
              <a:rPr lang="en-US" sz="1000" dirty="0" err="1">
                <a:latin typeface="Georgia"/>
                <a:cs typeface="Poppins"/>
              </a:rPr>
              <a:t>zeka</a:t>
            </a:r>
            <a:r>
              <a:rPr lang="en-US" sz="1000" dirty="0">
                <a:latin typeface="Georgia"/>
                <a:cs typeface="Poppins"/>
              </a:rPr>
              <a:t> </a:t>
            </a:r>
            <a:r>
              <a:rPr lang="en-US" sz="1000" dirty="0" err="1">
                <a:latin typeface="Georgia"/>
                <a:cs typeface="Poppins"/>
              </a:rPr>
              <a:t>alanında</a:t>
            </a:r>
            <a:r>
              <a:rPr lang="en-US" sz="1000" dirty="0">
                <a:latin typeface="Georgia"/>
                <a:cs typeface="Poppins"/>
              </a:rPr>
              <a:t> </a:t>
            </a:r>
            <a:r>
              <a:rPr lang="en-US" sz="1000" dirty="0" err="1">
                <a:latin typeface="Georgia"/>
                <a:cs typeface="Poppins"/>
              </a:rPr>
              <a:t>rekabet</a:t>
            </a:r>
            <a:r>
              <a:rPr lang="en-US" sz="1000" dirty="0">
                <a:latin typeface="Georgia"/>
                <a:cs typeface="Poppins"/>
              </a:rPr>
              <a:t> </a:t>
            </a:r>
            <a:r>
              <a:rPr lang="en-US" sz="1000" dirty="0" err="1">
                <a:latin typeface="Georgia"/>
                <a:cs typeface="Poppins"/>
              </a:rPr>
              <a:t>arttıkça</a:t>
            </a:r>
            <a:r>
              <a:rPr lang="en-US" sz="1000" dirty="0">
                <a:latin typeface="Georgia"/>
                <a:cs typeface="Poppins"/>
              </a:rPr>
              <a:t> </a:t>
            </a:r>
            <a:r>
              <a:rPr lang="en-US" sz="1000" dirty="0" err="1">
                <a:latin typeface="Georgia"/>
                <a:cs typeface="Poppins"/>
              </a:rPr>
              <a:t>farklılaşmak</a:t>
            </a:r>
            <a:r>
              <a:rPr lang="en-US" sz="1000" dirty="0">
                <a:latin typeface="Georgia"/>
                <a:cs typeface="Poppins"/>
              </a:rPr>
              <a:t> </a:t>
            </a:r>
            <a:r>
              <a:rPr lang="en-US" sz="1000" dirty="0" err="1">
                <a:latin typeface="Georgia"/>
                <a:cs typeface="Poppins"/>
              </a:rPr>
              <a:t>zorlaşıyor</a:t>
            </a:r>
            <a:r>
              <a:rPr lang="en-US" sz="1000" dirty="0">
                <a:latin typeface="Georgia"/>
                <a:cs typeface="Poppins"/>
              </a:rPr>
              <a:t>. </a:t>
            </a:r>
            <a:r>
              <a:rPr lang="en-US" sz="1000" dirty="0" err="1">
                <a:latin typeface="Georgia"/>
                <a:cs typeface="Poppins"/>
              </a:rPr>
              <a:t>Marka</a:t>
            </a:r>
            <a:r>
              <a:rPr lang="en-US" sz="1000" dirty="0">
                <a:latin typeface="Georgia"/>
                <a:cs typeface="Poppins"/>
              </a:rPr>
              <a:t> </a:t>
            </a:r>
            <a:r>
              <a:rPr lang="en-US" sz="1000" dirty="0" err="1">
                <a:latin typeface="Georgia"/>
                <a:cs typeface="Poppins"/>
              </a:rPr>
              <a:t>inşası</a:t>
            </a:r>
            <a:r>
              <a:rPr lang="en-US" sz="1000" dirty="0">
                <a:latin typeface="Georgia"/>
                <a:cs typeface="Poppins"/>
              </a:rPr>
              <a:t>, </a:t>
            </a:r>
            <a:r>
              <a:rPr lang="en-US" sz="1000" dirty="0" err="1">
                <a:latin typeface="Georgia"/>
                <a:cs typeface="Poppins"/>
              </a:rPr>
              <a:t>spor</a:t>
            </a:r>
            <a:r>
              <a:rPr lang="en-US" sz="1000" dirty="0">
                <a:latin typeface="Georgia"/>
                <a:cs typeface="Poppins"/>
              </a:rPr>
              <a:t> </a:t>
            </a:r>
            <a:r>
              <a:rPr lang="en-US" sz="1000" dirty="0" err="1">
                <a:latin typeface="Georgia"/>
                <a:cs typeface="Poppins"/>
              </a:rPr>
              <a:t>etkinliklerine</a:t>
            </a:r>
            <a:r>
              <a:rPr lang="en-US" sz="1000" dirty="0">
                <a:latin typeface="Georgia"/>
                <a:cs typeface="Poppins"/>
              </a:rPr>
              <a:t> </a:t>
            </a:r>
            <a:r>
              <a:rPr lang="en-US" sz="1000" dirty="0" err="1">
                <a:latin typeface="Georgia"/>
                <a:cs typeface="Poppins"/>
              </a:rPr>
              <a:t>dayanmaya</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ediyor</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reklamverenler</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fazla</a:t>
            </a:r>
            <a:r>
              <a:rPr lang="en-US" sz="1000" dirty="0">
                <a:latin typeface="Georgia"/>
                <a:cs typeface="Poppins"/>
              </a:rPr>
              <a:t> </a:t>
            </a:r>
            <a:r>
              <a:rPr lang="en-US" sz="1000" dirty="0" err="1">
                <a:latin typeface="Georgia"/>
                <a:cs typeface="Poppins"/>
              </a:rPr>
              <a:t>sektörün</a:t>
            </a:r>
            <a:r>
              <a:rPr lang="en-US" sz="1000" dirty="0">
                <a:latin typeface="Georgia"/>
                <a:cs typeface="Poppins"/>
              </a:rPr>
              <a:t> </a:t>
            </a:r>
            <a:r>
              <a:rPr lang="en-US" sz="1000" dirty="0" err="1">
                <a:latin typeface="Georgia"/>
                <a:cs typeface="Poppins"/>
              </a:rPr>
              <a:t>geniş</a:t>
            </a:r>
            <a:r>
              <a:rPr lang="en-US" sz="1000" dirty="0">
                <a:latin typeface="Georgia"/>
                <a:cs typeface="Poppins"/>
              </a:rPr>
              <a:t> </a:t>
            </a:r>
            <a:r>
              <a:rPr lang="en-US" sz="1000" dirty="0" err="1">
                <a:latin typeface="Georgia"/>
                <a:cs typeface="Poppins"/>
              </a:rPr>
              <a:t>çaplı</a:t>
            </a:r>
            <a:r>
              <a:rPr lang="en-US" sz="1000" dirty="0">
                <a:latin typeface="Georgia"/>
                <a:cs typeface="Poppins"/>
              </a:rPr>
              <a:t> </a:t>
            </a:r>
            <a:r>
              <a:rPr lang="en-US" sz="1000" dirty="0" err="1">
                <a:latin typeface="Georgia"/>
                <a:cs typeface="Poppins"/>
              </a:rPr>
              <a:t>erişimi</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kültürel</a:t>
            </a:r>
            <a:r>
              <a:rPr lang="en-US" sz="1000" dirty="0">
                <a:latin typeface="Georgia"/>
                <a:cs typeface="Poppins"/>
              </a:rPr>
              <a:t> </a:t>
            </a:r>
            <a:r>
              <a:rPr lang="en-US" sz="1000" dirty="0" err="1">
                <a:latin typeface="Georgia"/>
                <a:cs typeface="Poppins"/>
              </a:rPr>
              <a:t>anlam</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spor</a:t>
            </a:r>
            <a:r>
              <a:rPr lang="en-US" sz="1000" dirty="0">
                <a:latin typeface="Georgia"/>
                <a:cs typeface="Poppins"/>
              </a:rPr>
              <a:t> </a:t>
            </a:r>
            <a:r>
              <a:rPr lang="en-US" sz="1000" dirty="0" err="1">
                <a:latin typeface="Georgia"/>
                <a:cs typeface="Poppins"/>
              </a:rPr>
              <a:t>etkinliklerine</a:t>
            </a:r>
            <a:r>
              <a:rPr lang="en-US" sz="1000" dirty="0">
                <a:latin typeface="Georgia"/>
                <a:cs typeface="Poppins"/>
              </a:rPr>
              <a:t> </a:t>
            </a:r>
            <a:r>
              <a:rPr lang="en-US" sz="1000" dirty="0" err="1">
                <a:latin typeface="Georgia"/>
                <a:cs typeface="Poppins"/>
              </a:rPr>
              <a:t>yönelmesiyle</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alanın</a:t>
            </a:r>
            <a:r>
              <a:rPr lang="en-US" sz="1000" dirty="0">
                <a:latin typeface="Georgia"/>
                <a:cs typeface="Poppins"/>
              </a:rPr>
              <a:t> </a:t>
            </a:r>
            <a:r>
              <a:rPr lang="en-US" sz="1000" dirty="0" err="1">
                <a:latin typeface="Georgia"/>
                <a:cs typeface="Poppins"/>
              </a:rPr>
              <a:t>giderek</a:t>
            </a:r>
            <a:r>
              <a:rPr lang="en-US" sz="1000" dirty="0">
                <a:latin typeface="Georgia"/>
                <a:cs typeface="Poppins"/>
              </a:rPr>
              <a:t> </a:t>
            </a:r>
            <a:r>
              <a:rPr lang="en-US" sz="1000" dirty="0" err="1">
                <a:latin typeface="Georgia"/>
                <a:cs typeface="Poppins"/>
              </a:rPr>
              <a:t>arttığını</a:t>
            </a:r>
            <a:r>
              <a:rPr lang="en-US" sz="1000" dirty="0">
                <a:latin typeface="Georgia"/>
                <a:cs typeface="Poppins"/>
              </a:rPr>
              <a:t> fark </a:t>
            </a:r>
            <a:r>
              <a:rPr lang="en-US" sz="1000" dirty="0" err="1">
                <a:latin typeface="Georgia"/>
                <a:cs typeface="Poppins"/>
              </a:rPr>
              <a:t>ediyor</a:t>
            </a:r>
            <a:r>
              <a:rPr lang="en-US" sz="1000" dirty="0">
                <a:latin typeface="Georgia"/>
                <a:cs typeface="Poppins"/>
              </a:rPr>
              <a:t>. </a:t>
            </a:r>
            <a:r>
              <a:rPr lang="en-US" sz="1000" dirty="0" err="1">
                <a:latin typeface="Georgia"/>
                <a:cs typeface="Poppins"/>
              </a:rPr>
              <a:t>Neyse</a:t>
            </a:r>
            <a:r>
              <a:rPr lang="en-US" sz="1000" dirty="0">
                <a:latin typeface="Georgia"/>
                <a:cs typeface="Poppins"/>
              </a:rPr>
              <a:t> ki, </a:t>
            </a:r>
            <a:r>
              <a:rPr lang="en-US" sz="1000" dirty="0" err="1">
                <a:latin typeface="Georgia"/>
                <a:cs typeface="Poppins"/>
              </a:rPr>
              <a:t>markalar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sahipleri</a:t>
            </a:r>
            <a:r>
              <a:rPr lang="en-US" sz="1000" dirty="0">
                <a:latin typeface="Georgia"/>
                <a:cs typeface="Poppins"/>
              </a:rPr>
              <a:t>, </a:t>
            </a:r>
            <a:r>
              <a:rPr lang="en-US" sz="1000" dirty="0" err="1">
                <a:latin typeface="Georgia"/>
                <a:cs typeface="Poppins"/>
              </a:rPr>
              <a:t>spor</a:t>
            </a:r>
            <a:r>
              <a:rPr lang="en-US" sz="1000" dirty="0">
                <a:latin typeface="Georgia"/>
                <a:cs typeface="Poppins"/>
              </a:rPr>
              <a:t> </a:t>
            </a:r>
            <a:r>
              <a:rPr lang="en-US" sz="1000" dirty="0" err="1">
                <a:latin typeface="Georgia"/>
                <a:cs typeface="Poppins"/>
              </a:rPr>
              <a:t>reklamcılığını</a:t>
            </a:r>
            <a:r>
              <a:rPr lang="en-US" sz="1000" dirty="0">
                <a:latin typeface="Georgia"/>
                <a:cs typeface="Poppins"/>
              </a:rPr>
              <a:t> </a:t>
            </a:r>
            <a:r>
              <a:rPr lang="en-US" sz="1000" dirty="0" err="1">
                <a:latin typeface="Georgia"/>
                <a:cs typeface="Poppins"/>
              </a:rPr>
              <a:t>sadece</a:t>
            </a:r>
            <a:r>
              <a:rPr lang="en-US" sz="1000" dirty="0">
                <a:latin typeface="Georgia"/>
                <a:cs typeface="Poppins"/>
              </a:rPr>
              <a:t> </a:t>
            </a:r>
            <a:r>
              <a:rPr lang="en-US" sz="1000" dirty="0" err="1">
                <a:latin typeface="Georgia"/>
                <a:cs typeface="Poppins"/>
              </a:rPr>
              <a:t>erkek</a:t>
            </a:r>
            <a:r>
              <a:rPr lang="en-US" sz="1000" dirty="0">
                <a:latin typeface="Georgia"/>
                <a:cs typeface="Poppins"/>
              </a:rPr>
              <a:t> </a:t>
            </a:r>
            <a:r>
              <a:rPr lang="en-US" sz="1000" dirty="0" err="1">
                <a:latin typeface="Georgia"/>
                <a:cs typeface="Poppins"/>
              </a:rPr>
              <a:t>futbolu</a:t>
            </a:r>
            <a:r>
              <a:rPr lang="en-US" sz="1000" dirty="0">
                <a:latin typeface="Georgia"/>
                <a:cs typeface="Poppins"/>
              </a:rPr>
              <a:t>, golf </a:t>
            </a:r>
            <a:r>
              <a:rPr lang="en-US" sz="1000" dirty="0" err="1">
                <a:latin typeface="Georgia"/>
                <a:cs typeface="Poppins"/>
              </a:rPr>
              <a:t>ve</a:t>
            </a:r>
            <a:r>
              <a:rPr lang="en-US" sz="1000" dirty="0">
                <a:latin typeface="Georgia"/>
                <a:cs typeface="Poppins"/>
              </a:rPr>
              <a:t> </a:t>
            </a:r>
            <a:r>
              <a:rPr lang="en-US" sz="1000" dirty="0" err="1">
                <a:latin typeface="Georgia"/>
                <a:cs typeface="Poppins"/>
              </a:rPr>
              <a:t>yarışlarla</a:t>
            </a:r>
            <a:r>
              <a:rPr lang="en-US" sz="1000" dirty="0">
                <a:latin typeface="Georgia"/>
                <a:cs typeface="Poppins"/>
              </a:rPr>
              <a:t> </a:t>
            </a:r>
            <a:r>
              <a:rPr lang="en-US" sz="1000" dirty="0" err="1">
                <a:latin typeface="Georgia"/>
                <a:cs typeface="Poppins"/>
              </a:rPr>
              <a:t>sınırlamayıp</a:t>
            </a:r>
            <a:r>
              <a:rPr lang="en-US" sz="1000" dirty="0">
                <a:latin typeface="Georgia"/>
                <a:cs typeface="Poppins"/>
              </a:rPr>
              <a:t> </a:t>
            </a:r>
            <a:r>
              <a:rPr lang="en-US" sz="1000" dirty="0" err="1">
                <a:latin typeface="Georgia"/>
                <a:cs typeface="Poppins"/>
              </a:rPr>
              <a:t>çeşitlendirmek</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artırmak</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işbirliği</a:t>
            </a:r>
            <a:r>
              <a:rPr lang="en-US" sz="1000" dirty="0">
                <a:latin typeface="Georgia"/>
                <a:cs typeface="Poppins"/>
              </a:rPr>
              <a:t> </a:t>
            </a:r>
            <a:r>
              <a:rPr lang="en-US" sz="1000" dirty="0" err="1">
                <a:latin typeface="Georgia"/>
                <a:cs typeface="Poppins"/>
              </a:rPr>
              <a:t>içinde</a:t>
            </a:r>
            <a:r>
              <a:rPr lang="en-US" sz="1000" dirty="0">
                <a:latin typeface="Georgia"/>
                <a:cs typeface="Poppins"/>
              </a:rPr>
              <a:t> </a:t>
            </a:r>
            <a:r>
              <a:rPr lang="en-US" sz="1000" dirty="0" err="1">
                <a:latin typeface="Georgia"/>
                <a:cs typeface="Poppins"/>
              </a:rPr>
              <a:t>bulunuyorlar.Yukarıdaki</a:t>
            </a:r>
            <a:r>
              <a:rPr lang="en-US" sz="1000" dirty="0">
                <a:latin typeface="Georgia"/>
                <a:cs typeface="Poppins"/>
              </a:rPr>
              <a:t> </a:t>
            </a:r>
            <a:r>
              <a:rPr lang="en-US" sz="1000" dirty="0" err="1">
                <a:latin typeface="Georgia"/>
                <a:cs typeface="Poppins"/>
              </a:rPr>
              <a:t>verilere</a:t>
            </a:r>
            <a:r>
              <a:rPr lang="en-US" sz="1000" dirty="0">
                <a:latin typeface="Georgia"/>
                <a:cs typeface="Poppins"/>
              </a:rPr>
              <a:t> </a:t>
            </a:r>
            <a:r>
              <a:rPr lang="en-US" sz="1000" dirty="0" err="1">
                <a:latin typeface="Georgia"/>
                <a:cs typeface="Poppins"/>
              </a:rPr>
              <a:t>göre</a:t>
            </a:r>
            <a:r>
              <a:rPr lang="en-US" sz="1000" dirty="0">
                <a:latin typeface="Georgia"/>
                <a:cs typeface="Poppins"/>
              </a:rPr>
              <a:t>, </a:t>
            </a:r>
            <a:r>
              <a:rPr lang="en-US" sz="1000" dirty="0" err="1">
                <a:latin typeface="Georgia"/>
                <a:cs typeface="Poppins"/>
              </a:rPr>
              <a:t>reklamın</a:t>
            </a:r>
            <a:r>
              <a:rPr lang="en-US" sz="1000" dirty="0">
                <a:latin typeface="Georgia"/>
                <a:cs typeface="Poppins"/>
              </a:rPr>
              <a:t> </a:t>
            </a:r>
            <a:r>
              <a:rPr lang="en-US" sz="1000" dirty="0" err="1">
                <a:latin typeface="Georgia"/>
                <a:cs typeface="Poppins"/>
              </a:rPr>
              <a:t>gelir</a:t>
            </a:r>
            <a:r>
              <a:rPr lang="en-US" sz="1000" dirty="0">
                <a:latin typeface="Georgia"/>
                <a:cs typeface="Poppins"/>
              </a:rPr>
              <a:t> </a:t>
            </a:r>
            <a:r>
              <a:rPr lang="en-US" sz="1000" dirty="0" err="1">
                <a:latin typeface="Georgia"/>
                <a:cs typeface="Poppins"/>
              </a:rPr>
              <a:t>yüzdesi</a:t>
            </a:r>
            <a:r>
              <a:rPr lang="en-US" sz="1000" dirty="0">
                <a:latin typeface="Georgia"/>
                <a:cs typeface="Poppins"/>
              </a:rPr>
              <a:t> 2024'te </a:t>
            </a:r>
            <a:r>
              <a:rPr lang="en-US" sz="1000" dirty="0" err="1">
                <a:latin typeface="Georgia"/>
                <a:cs typeface="Poppins"/>
              </a:rPr>
              <a:t>biraz</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yüksek</a:t>
            </a:r>
            <a:r>
              <a:rPr lang="en-US" sz="1000" dirty="0">
                <a:latin typeface="Georgia"/>
                <a:cs typeface="Poppins"/>
              </a:rPr>
              <a:t> </a:t>
            </a:r>
            <a:r>
              <a:rPr lang="en-US" sz="1000" dirty="0" err="1">
                <a:latin typeface="Georgia"/>
                <a:cs typeface="Poppins"/>
              </a:rPr>
              <a:t>olabilir</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oran</a:t>
            </a:r>
            <a:r>
              <a:rPr lang="en-US" sz="1000" dirty="0">
                <a:latin typeface="Georgia"/>
                <a:cs typeface="Poppins"/>
              </a:rPr>
              <a:t> son </a:t>
            </a:r>
            <a:r>
              <a:rPr lang="en-US" sz="1000" dirty="0" err="1">
                <a:latin typeface="Georgia"/>
                <a:cs typeface="Poppins"/>
              </a:rPr>
              <a:t>yedi</a:t>
            </a:r>
            <a:r>
              <a:rPr lang="en-US" sz="1000" dirty="0">
                <a:latin typeface="Georgia"/>
                <a:cs typeface="Poppins"/>
              </a:rPr>
              <a:t> </a:t>
            </a:r>
            <a:r>
              <a:rPr lang="en-US" sz="1000" dirty="0" err="1">
                <a:latin typeface="Georgia"/>
                <a:cs typeface="Poppins"/>
              </a:rPr>
              <a:t>yılda</a:t>
            </a:r>
            <a:r>
              <a:rPr lang="en-US" sz="1000" dirty="0">
                <a:latin typeface="Georgia"/>
                <a:cs typeface="Poppins"/>
              </a:rPr>
              <a:t> </a:t>
            </a:r>
            <a:r>
              <a:rPr lang="en-US" sz="1000" dirty="0" err="1">
                <a:latin typeface="Georgia"/>
                <a:cs typeface="Poppins"/>
              </a:rPr>
              <a:t>sabit</a:t>
            </a:r>
            <a:r>
              <a:rPr lang="en-US" sz="1000" dirty="0">
                <a:latin typeface="Georgia"/>
                <a:cs typeface="Poppins"/>
              </a:rPr>
              <a:t> </a:t>
            </a:r>
            <a:r>
              <a:rPr lang="en-US" sz="1000" dirty="0" err="1">
                <a:latin typeface="Georgia"/>
                <a:cs typeface="Poppins"/>
              </a:rPr>
              <a:t>kaldı</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veya</a:t>
            </a:r>
            <a:r>
              <a:rPr lang="en-US" sz="1000" dirty="0">
                <a:latin typeface="Georgia"/>
                <a:cs typeface="Poppins"/>
              </a:rPr>
              <a:t> </a:t>
            </a:r>
            <a:r>
              <a:rPr lang="en-US" sz="1000" dirty="0" err="1">
                <a:latin typeface="Georgia"/>
                <a:cs typeface="Poppins"/>
              </a:rPr>
              <a:t>pazarlama</a:t>
            </a:r>
            <a:r>
              <a:rPr lang="en-US" sz="1000" dirty="0">
                <a:latin typeface="Georgia"/>
                <a:cs typeface="Poppins"/>
              </a:rPr>
              <a:t> </a:t>
            </a:r>
            <a:r>
              <a:rPr lang="en-US" sz="1000" dirty="0" err="1">
                <a:latin typeface="Georgia"/>
                <a:cs typeface="Poppins"/>
              </a:rPr>
              <a:t>harcamalarını</a:t>
            </a:r>
            <a:r>
              <a:rPr lang="en-US" sz="1000" dirty="0">
                <a:latin typeface="Georgia"/>
                <a:cs typeface="Poppins"/>
              </a:rPr>
              <a:t> </a:t>
            </a:r>
            <a:r>
              <a:rPr lang="en-US" sz="1000" dirty="0" err="1">
                <a:latin typeface="Georgia"/>
                <a:cs typeface="Poppins"/>
              </a:rPr>
              <a:t>açıklayan</a:t>
            </a:r>
            <a:r>
              <a:rPr lang="en-US" sz="1000" dirty="0">
                <a:latin typeface="Georgia"/>
                <a:cs typeface="Poppins"/>
              </a:rPr>
              <a:t> </a:t>
            </a:r>
            <a:r>
              <a:rPr lang="en-US" sz="1000" dirty="0" err="1">
                <a:latin typeface="Georgia"/>
                <a:cs typeface="Poppins"/>
              </a:rPr>
              <a:t>grubumuzdaki</a:t>
            </a:r>
            <a:r>
              <a:rPr lang="en-US" sz="1000" dirty="0">
                <a:latin typeface="Georgia"/>
                <a:cs typeface="Poppins"/>
              </a:rPr>
              <a:t> </a:t>
            </a:r>
            <a:r>
              <a:rPr lang="en-US" sz="1000" dirty="0" err="1">
                <a:latin typeface="Georgia"/>
                <a:cs typeface="Poppins"/>
              </a:rPr>
              <a:t>şirketler</a:t>
            </a:r>
            <a:r>
              <a:rPr lang="en-US" sz="1000" dirty="0">
                <a:latin typeface="Georgia"/>
                <a:cs typeface="Poppins"/>
              </a:rPr>
              <a:t> </a:t>
            </a:r>
            <a:r>
              <a:rPr lang="en-US" sz="1000" dirty="0" err="1">
                <a:latin typeface="Georgia"/>
                <a:cs typeface="Poppins"/>
              </a:rPr>
              <a:t>arasında</a:t>
            </a:r>
            <a:r>
              <a:rPr lang="en-US" sz="1000" dirty="0">
                <a:latin typeface="Georgia"/>
                <a:cs typeface="Poppins"/>
              </a:rPr>
              <a:t>, </a:t>
            </a:r>
            <a:r>
              <a:rPr lang="en-US" sz="1000" dirty="0" err="1">
                <a:latin typeface="Georgia"/>
                <a:cs typeface="Poppins"/>
              </a:rPr>
              <a:t>gelir</a:t>
            </a:r>
            <a:r>
              <a:rPr lang="en-US" sz="1000" dirty="0">
                <a:latin typeface="Georgia"/>
                <a:cs typeface="Poppins"/>
              </a:rPr>
              <a:t> </a:t>
            </a:r>
            <a:r>
              <a:rPr lang="en-US" sz="1000" dirty="0" err="1">
                <a:latin typeface="Georgia"/>
                <a:cs typeface="Poppins"/>
              </a:rPr>
              <a:t>yüzdesi</a:t>
            </a:r>
            <a:r>
              <a:rPr lang="en-US" sz="1000" dirty="0">
                <a:latin typeface="Georgia"/>
                <a:cs typeface="Poppins"/>
              </a:rPr>
              <a:t> </a:t>
            </a:r>
            <a:r>
              <a:rPr lang="en-US" sz="1000" dirty="0" err="1">
                <a:latin typeface="Georgia"/>
                <a:cs typeface="Poppins"/>
              </a:rPr>
              <a:t>olarak</a:t>
            </a:r>
            <a:r>
              <a:rPr lang="en-US" sz="1000" dirty="0">
                <a:latin typeface="Georgia"/>
                <a:cs typeface="Poppins"/>
              </a:rPr>
              <a:t> </a:t>
            </a:r>
            <a:r>
              <a:rPr lang="en-US" sz="1000" dirty="0" err="1">
                <a:latin typeface="Georgia"/>
                <a:cs typeface="Poppins"/>
              </a:rPr>
              <a:t>ortalama</a:t>
            </a:r>
            <a:r>
              <a:rPr lang="en-US" sz="1000" dirty="0">
                <a:latin typeface="Georgia"/>
                <a:cs typeface="Poppins"/>
              </a:rPr>
              <a:t> </a:t>
            </a:r>
            <a:r>
              <a:rPr lang="en-US" sz="1000" dirty="0" err="1">
                <a:latin typeface="Georgia"/>
                <a:cs typeface="Poppins"/>
              </a:rPr>
              <a:t>yatırım</a:t>
            </a:r>
            <a:r>
              <a:rPr lang="en-US" sz="1000" dirty="0">
                <a:latin typeface="Georgia"/>
                <a:cs typeface="Poppins"/>
              </a:rPr>
              <a:t> 2023'te %2,0'ydı, </a:t>
            </a:r>
            <a:r>
              <a:rPr lang="en-US" sz="1000" dirty="0" err="1">
                <a:latin typeface="Georgia"/>
                <a:cs typeface="Poppins"/>
              </a:rPr>
              <a:t>bu</a:t>
            </a:r>
            <a:r>
              <a:rPr lang="en-US" sz="1000" dirty="0">
                <a:latin typeface="Georgia"/>
                <a:cs typeface="Poppins"/>
              </a:rPr>
              <a:t> 2022'deki %2,1'den </a:t>
            </a:r>
            <a:r>
              <a:rPr lang="en-US" sz="1000" dirty="0" err="1">
                <a:latin typeface="Georgia"/>
                <a:cs typeface="Poppins"/>
              </a:rPr>
              <a:t>hafifçe</a:t>
            </a:r>
            <a:r>
              <a:rPr lang="en-US" sz="1000" dirty="0">
                <a:latin typeface="Georgia"/>
                <a:cs typeface="Poppins"/>
              </a:rPr>
              <a:t> </a:t>
            </a:r>
            <a:r>
              <a:rPr lang="en-US" sz="1000" dirty="0" err="1">
                <a:latin typeface="Georgia"/>
                <a:cs typeface="Poppins"/>
              </a:rPr>
              <a:t>düşmüş</a:t>
            </a:r>
            <a:r>
              <a:rPr lang="en-US" sz="1000" dirty="0">
                <a:latin typeface="Georgia"/>
                <a:cs typeface="Poppins"/>
              </a:rPr>
              <a:t>, </a:t>
            </a:r>
            <a:r>
              <a:rPr lang="en-US" sz="1000" dirty="0" err="1">
                <a:latin typeface="Georgia"/>
                <a:cs typeface="Poppins"/>
              </a:rPr>
              <a:t>ancak</a:t>
            </a:r>
            <a:r>
              <a:rPr lang="en-US" sz="1000" dirty="0">
                <a:latin typeface="Georgia"/>
                <a:cs typeface="Poppins"/>
              </a:rPr>
              <a:t> 2019’daki %1,8 </a:t>
            </a:r>
            <a:r>
              <a:rPr lang="en-US" sz="1000" dirty="0" err="1">
                <a:latin typeface="Georgia"/>
                <a:cs typeface="Poppins"/>
              </a:rPr>
              <a:t>oranından</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yüksek</a:t>
            </a:r>
            <a:r>
              <a:rPr lang="en-US" sz="1000" dirty="0">
                <a:latin typeface="Georgia"/>
                <a:cs typeface="Poppins"/>
              </a:rPr>
              <a:t>.</a:t>
            </a:r>
          </a:p>
        </p:txBody>
      </p:sp>
      <p:pic>
        <p:nvPicPr>
          <p:cNvPr id="2" name="Picture 1" descr="A blue and black logo&#10;&#10;Description automatically generated">
            <a:extLst>
              <a:ext uri="{FF2B5EF4-FFF2-40B4-BE49-F238E27FC236}">
                <a16:creationId xmlns:a16="http://schemas.microsoft.com/office/drawing/2014/main" id="{5367D2D5-8F97-19BB-0E1F-C6265033EF4D}"/>
              </a:ext>
            </a:extLst>
          </p:cNvPr>
          <p:cNvPicPr>
            <a:picLocks noChangeAspect="1"/>
          </p:cNvPicPr>
          <p:nvPr/>
        </p:nvPicPr>
        <p:blipFill>
          <a:blip r:embed="rId3"/>
          <a:stretch>
            <a:fillRect/>
          </a:stretch>
        </p:blipFill>
        <p:spPr>
          <a:xfrm>
            <a:off x="6495276" y="332839"/>
            <a:ext cx="897530" cy="256235"/>
          </a:xfrm>
          <a:prstGeom prst="rect">
            <a:avLst/>
          </a:prstGeom>
        </p:spPr>
      </p:pic>
      <p:cxnSp>
        <p:nvCxnSpPr>
          <p:cNvPr id="6" name="Straight Connector 5">
            <a:extLst>
              <a:ext uri="{FF2B5EF4-FFF2-40B4-BE49-F238E27FC236}">
                <a16:creationId xmlns:a16="http://schemas.microsoft.com/office/drawing/2014/main" id="{6273B11C-05EE-7DA5-8CC5-52FF886B4F64}"/>
              </a:ext>
            </a:extLst>
          </p:cNvPr>
          <p:cNvCxnSpPr>
            <a:cxnSpLocks/>
          </p:cNvCxnSpPr>
          <p:nvPr/>
        </p:nvCxnSpPr>
        <p:spPr>
          <a:xfrm>
            <a:off x="0" y="490497"/>
            <a:ext cx="571333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C140F37-9028-8330-0414-7825361A10C4}"/>
              </a:ext>
            </a:extLst>
          </p:cNvPr>
          <p:cNvSpPr txBox="1">
            <a:spLocks/>
          </p:cNvSpPr>
          <p:nvPr/>
        </p:nvSpPr>
        <p:spPr>
          <a:xfrm>
            <a:off x="495300" y="241591"/>
            <a:ext cx="5231380"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TEKNOLOJİ</a:t>
            </a:r>
            <a:endParaRPr lang="en-US" sz="600" b="1" spc="40" dirty="0">
              <a:solidFill>
                <a:schemeClr val="accent6"/>
              </a:solidFill>
              <a:latin typeface="Poppins" pitchFamily="2" charset="77"/>
              <a:cs typeface="Poppins" pitchFamily="2" charset="77"/>
            </a:endParaRPr>
          </a:p>
        </p:txBody>
      </p:sp>
      <p:grpSp>
        <p:nvGrpSpPr>
          <p:cNvPr id="19" name="Group 18">
            <a:extLst>
              <a:ext uri="{FF2B5EF4-FFF2-40B4-BE49-F238E27FC236}">
                <a16:creationId xmlns:a16="http://schemas.microsoft.com/office/drawing/2014/main" id="{B829D725-4549-5509-1395-9444FDBA037C}"/>
              </a:ext>
            </a:extLst>
          </p:cNvPr>
          <p:cNvGrpSpPr/>
          <p:nvPr/>
        </p:nvGrpSpPr>
        <p:grpSpPr>
          <a:xfrm>
            <a:off x="5623087" y="181204"/>
            <a:ext cx="3166555" cy="4767767"/>
            <a:chOff x="5403196" y="6578769"/>
            <a:chExt cx="3166555" cy="4767767"/>
          </a:xfrm>
        </p:grpSpPr>
        <p:grpSp>
          <p:nvGrpSpPr>
            <p:cNvPr id="43" name="Group 42">
              <a:extLst>
                <a:ext uri="{FF2B5EF4-FFF2-40B4-BE49-F238E27FC236}">
                  <a16:creationId xmlns:a16="http://schemas.microsoft.com/office/drawing/2014/main" id="{889CD904-2B31-9135-EA00-3A907328F732}"/>
                </a:ext>
              </a:extLst>
            </p:cNvPr>
            <p:cNvGrpSpPr/>
            <p:nvPr/>
          </p:nvGrpSpPr>
          <p:grpSpPr>
            <a:xfrm>
              <a:off x="5480824" y="6578769"/>
              <a:ext cx="3088927" cy="4767767"/>
              <a:chOff x="9573346" y="3871002"/>
              <a:chExt cx="3237175" cy="4996665"/>
            </a:xfrm>
          </p:grpSpPr>
          <p:sp>
            <p:nvSpPr>
              <p:cNvPr id="9" name="Freeform 8">
                <a:extLst>
                  <a:ext uri="{FF2B5EF4-FFF2-40B4-BE49-F238E27FC236}">
                    <a16:creationId xmlns:a16="http://schemas.microsoft.com/office/drawing/2014/main" id="{FEA97433-7AEA-288D-714E-ABA2074566B2}"/>
                  </a:ext>
                </a:extLst>
              </p:cNvPr>
              <p:cNvSpPr/>
              <p:nvPr/>
            </p:nvSpPr>
            <p:spPr>
              <a:xfrm>
                <a:off x="99330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accent1">
                    <a:alpha val="18833"/>
                  </a:schemeClr>
                </a:solid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3612C580-D2BA-1665-8283-193C302E93EB}"/>
                  </a:ext>
                </a:extLst>
              </p:cNvPr>
              <p:cNvSpPr/>
              <p:nvPr/>
            </p:nvSpPr>
            <p:spPr>
              <a:xfrm>
                <a:off x="10652404"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accent1">
                    <a:alpha val="18833"/>
                  </a:schemeClr>
                </a:solid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D0BF88BD-58A7-C737-9FAD-D293BF800C98}"/>
                  </a:ext>
                </a:extLst>
              </p:cNvPr>
              <p:cNvSpPr/>
              <p:nvPr/>
            </p:nvSpPr>
            <p:spPr>
              <a:xfrm>
                <a:off x="9573346"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accent1">
                    <a:alpha val="18833"/>
                  </a:schemeClr>
                </a:solid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CAEA49C-A0B7-3182-A99B-AF40F2E90A8D}"/>
                  </a:ext>
                </a:extLst>
              </p:cNvPr>
              <p:cNvSpPr/>
              <p:nvPr/>
            </p:nvSpPr>
            <p:spPr>
              <a:xfrm>
                <a:off x="106524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accent1">
                    <a:alpha val="18833"/>
                  </a:schemeClr>
                </a:solid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DDBC8126-131D-D56D-626D-5503FAF6D7CE}"/>
                  </a:ext>
                </a:extLst>
              </p:cNvPr>
              <p:cNvSpPr/>
              <p:nvPr/>
            </p:nvSpPr>
            <p:spPr>
              <a:xfrm>
                <a:off x="110120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accent1">
                    <a:alpha val="18833"/>
                  </a:schemeClr>
                </a:solidFill>
                <a:prstDash val="solid"/>
                <a:bevel/>
              </a:ln>
            </p:spPr>
            <p:txBody>
              <a:bodyPr rtlCol="0" anchor="ctr"/>
              <a:lstStyle/>
              <a:p>
                <a:endParaRPr lang="en-US" dirty="0"/>
              </a:p>
            </p:txBody>
          </p:sp>
          <p:sp>
            <p:nvSpPr>
              <p:cNvPr id="16" name="Freeform 15">
                <a:extLst>
                  <a:ext uri="{FF2B5EF4-FFF2-40B4-BE49-F238E27FC236}">
                    <a16:creationId xmlns:a16="http://schemas.microsoft.com/office/drawing/2014/main" id="{057E6039-B93B-BAC9-8235-C6DCF5762401}"/>
                  </a:ext>
                </a:extLst>
              </p:cNvPr>
              <p:cNvSpPr/>
              <p:nvPr/>
            </p:nvSpPr>
            <p:spPr>
              <a:xfrm>
                <a:off x="110120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accent1">
                    <a:alpha val="18833"/>
                  </a:schemeClr>
                </a:solid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D59F8DB-0425-5F34-183E-86F84C6D376F}"/>
                  </a:ext>
                </a:extLst>
              </p:cNvPr>
              <p:cNvSpPr/>
              <p:nvPr/>
            </p:nvSpPr>
            <p:spPr>
              <a:xfrm>
                <a:off x="11731462"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accent1">
                    <a:alpha val="18833"/>
                  </a:schemeClr>
                </a:solid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B63EBEA3-171E-E26B-E5BB-9B5B92B9DBA6}"/>
                  </a:ext>
                </a:extLst>
              </p:cNvPr>
              <p:cNvSpPr/>
              <p:nvPr/>
            </p:nvSpPr>
            <p:spPr>
              <a:xfrm>
                <a:off x="106524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accent1">
                    <a:alpha val="18833"/>
                  </a:schemeClr>
                </a:solid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A77124A1-CB1E-CD29-FF5C-93F8EF163FB6}"/>
                  </a:ext>
                </a:extLst>
              </p:cNvPr>
              <p:cNvSpPr/>
              <p:nvPr/>
            </p:nvSpPr>
            <p:spPr>
              <a:xfrm>
                <a:off x="11731462"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4986" cap="rnd">
                <a:solidFill>
                  <a:schemeClr val="accent1">
                    <a:alpha val="18833"/>
                  </a:schemeClr>
                </a:solid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0D1E771-213C-F757-952F-07760607389C}"/>
                  </a:ext>
                </a:extLst>
              </p:cNvPr>
              <p:cNvSpPr/>
              <p:nvPr/>
            </p:nvSpPr>
            <p:spPr>
              <a:xfrm>
                <a:off x="9933032"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accent1">
                    <a:alpha val="18833"/>
                  </a:schemeClr>
                </a:solidFill>
                <a:prstDash val="solid"/>
                <a:bevel/>
              </a:ln>
            </p:spPr>
            <p:txBody>
              <a:bodyPr rtlCol="0" anchor="ctr"/>
              <a:lstStyle/>
              <a:p>
                <a:endParaRPr lang="en-US" dirty="0"/>
              </a:p>
            </p:txBody>
          </p:sp>
          <p:sp>
            <p:nvSpPr>
              <p:cNvPr id="26" name="Freeform 25">
                <a:extLst>
                  <a:ext uri="{FF2B5EF4-FFF2-40B4-BE49-F238E27FC236}">
                    <a16:creationId xmlns:a16="http://schemas.microsoft.com/office/drawing/2014/main" id="{29C98AE7-E4A1-9CCE-B043-23460B13385B}"/>
                  </a:ext>
                </a:extLst>
              </p:cNvPr>
              <p:cNvSpPr/>
              <p:nvPr/>
            </p:nvSpPr>
            <p:spPr>
              <a:xfrm>
                <a:off x="9933032" y="759459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accent1">
                    <a:alpha val="18833"/>
                  </a:schemeClr>
                </a:solid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F80BFE8E-3CA8-2ABA-63F0-017350802859}"/>
                  </a:ext>
                </a:extLst>
              </p:cNvPr>
              <p:cNvSpPr/>
              <p:nvPr/>
            </p:nvSpPr>
            <p:spPr>
              <a:xfrm>
                <a:off x="10652404" y="63543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4986" cap="rnd">
                <a:solidFill>
                  <a:schemeClr val="accent1">
                    <a:alpha val="18833"/>
                  </a:schemeClr>
                </a:solid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C7E2BF96-CBE7-F40B-9094-1D8D62C5798A}"/>
                  </a:ext>
                </a:extLst>
              </p:cNvPr>
              <p:cNvSpPr/>
              <p:nvPr/>
            </p:nvSpPr>
            <p:spPr>
              <a:xfrm>
                <a:off x="9573346" y="69729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accent1">
                    <a:alpha val="18833"/>
                  </a:schemeClr>
                </a:solid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8262204-46DA-0DFB-E155-71B7A7151967}"/>
                  </a:ext>
                </a:extLst>
              </p:cNvPr>
              <p:cNvSpPr/>
              <p:nvPr/>
            </p:nvSpPr>
            <p:spPr>
              <a:xfrm>
                <a:off x="10652404" y="69729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accent1">
                    <a:alpha val="18833"/>
                  </a:schemeClr>
                </a:solid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0388A494-59A2-37F7-1ED2-39D8278FC6ED}"/>
                  </a:ext>
                </a:extLst>
              </p:cNvPr>
              <p:cNvSpPr/>
              <p:nvPr/>
            </p:nvSpPr>
            <p:spPr>
              <a:xfrm>
                <a:off x="10652404"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accent1">
                    <a:alpha val="18833"/>
                  </a:schemeClr>
                </a:solid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76F94D2-18E5-825C-12F6-5133B27671CF}"/>
                  </a:ext>
                </a:extLst>
              </p:cNvPr>
              <p:cNvSpPr/>
              <p:nvPr/>
            </p:nvSpPr>
            <p:spPr>
              <a:xfrm>
                <a:off x="9573346"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4986" cap="rnd">
                <a:solidFill>
                  <a:schemeClr val="accent1">
                    <a:alpha val="18833"/>
                  </a:schemeClr>
                </a:solid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13671D3-44D2-D5C2-92C1-A4DB4B2621DA}"/>
                  </a:ext>
                </a:extLst>
              </p:cNvPr>
              <p:cNvSpPr/>
              <p:nvPr/>
            </p:nvSpPr>
            <p:spPr>
              <a:xfrm>
                <a:off x="11012090" y="69729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accent1">
                    <a:alpha val="18833"/>
                  </a:schemeClr>
                </a:solidFill>
                <a:prstDash val="solid"/>
                <a:bevel/>
              </a:ln>
            </p:spPr>
            <p:txBody>
              <a:bodyPr rtlCol="0" anchor="ctr"/>
              <a:lstStyle/>
              <a:p>
                <a:endParaRPr lang="en-US" dirty="0"/>
              </a:p>
            </p:txBody>
          </p:sp>
          <p:sp>
            <p:nvSpPr>
              <p:cNvPr id="36" name="Freeform 35">
                <a:extLst>
                  <a:ext uri="{FF2B5EF4-FFF2-40B4-BE49-F238E27FC236}">
                    <a16:creationId xmlns:a16="http://schemas.microsoft.com/office/drawing/2014/main" id="{95341626-8E77-AB74-AFF4-7CB0E4F40B75}"/>
                  </a:ext>
                </a:extLst>
              </p:cNvPr>
              <p:cNvSpPr/>
              <p:nvPr/>
            </p:nvSpPr>
            <p:spPr>
              <a:xfrm>
                <a:off x="11731462" y="69729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accent1">
                    <a:alpha val="18833"/>
                  </a:schemeClr>
                </a:solid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8FB15D8-6E63-C066-0B13-D3088724923F}"/>
                  </a:ext>
                </a:extLst>
              </p:cNvPr>
              <p:cNvSpPr/>
              <p:nvPr/>
            </p:nvSpPr>
            <p:spPr>
              <a:xfrm>
                <a:off x="11731462"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4986" cap="rnd">
                <a:solidFill>
                  <a:schemeClr val="accent1">
                    <a:alpha val="18833"/>
                  </a:schemeClr>
                </a:solid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18390C86-5CF9-EC93-B189-041B4F379E2A}"/>
                  </a:ext>
                </a:extLst>
              </p:cNvPr>
              <p:cNvSpPr/>
              <p:nvPr/>
            </p:nvSpPr>
            <p:spPr>
              <a:xfrm>
                <a:off x="12091149" y="883778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4986" cap="rnd">
                <a:solidFill>
                  <a:schemeClr val="accent1">
                    <a:alpha val="18833"/>
                  </a:schemeClr>
                </a:solid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9E0A390-90DA-DD0A-2446-D8A1351B23C1}"/>
                  </a:ext>
                </a:extLst>
              </p:cNvPr>
              <p:cNvSpPr/>
              <p:nvPr/>
            </p:nvSpPr>
            <p:spPr>
              <a:xfrm>
                <a:off x="11731462" y="821618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4986" cap="rnd">
                <a:solidFill>
                  <a:schemeClr val="accent1">
                    <a:alpha val="18833"/>
                  </a:schemeClr>
                </a:solidFill>
                <a:prstDash val="solid"/>
                <a:miter/>
              </a:ln>
            </p:spPr>
            <p:txBody>
              <a:bodyPr rtlCol="0" anchor="ctr"/>
              <a:lstStyle/>
              <a:p>
                <a:endParaRPr lang="en-US" dirty="0"/>
              </a:p>
            </p:txBody>
          </p:sp>
        </p:grpSp>
        <p:sp>
          <p:nvSpPr>
            <p:cNvPr id="7" name="Oval 6">
              <a:extLst>
                <a:ext uri="{FF2B5EF4-FFF2-40B4-BE49-F238E27FC236}">
                  <a16:creationId xmlns:a16="http://schemas.microsoft.com/office/drawing/2014/main" id="{C51D9464-F730-5B07-FEA2-7C4302D31F28}"/>
                </a:ext>
              </a:extLst>
            </p:cNvPr>
            <p:cNvSpPr/>
            <p:nvPr/>
          </p:nvSpPr>
          <p:spPr>
            <a:xfrm>
              <a:off x="5403196" y="7077588"/>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8948E6E-857F-B551-97F0-65CF324A31E7}"/>
                </a:ext>
              </a:extLst>
            </p:cNvPr>
            <p:cNvSpPr/>
            <p:nvPr/>
          </p:nvSpPr>
          <p:spPr>
            <a:xfrm>
              <a:off x="5727862" y="8906388"/>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76">
            <a:extLst>
              <a:ext uri="{FF2B5EF4-FFF2-40B4-BE49-F238E27FC236}">
                <a16:creationId xmlns:a16="http://schemas.microsoft.com/office/drawing/2014/main" id="{C70A34A2-5CD7-4657-FA97-D104017C7413}"/>
              </a:ext>
            </a:extLst>
          </p:cNvPr>
          <p:cNvGrpSpPr/>
          <p:nvPr/>
        </p:nvGrpSpPr>
        <p:grpSpPr>
          <a:xfrm>
            <a:off x="849299" y="4534997"/>
            <a:ext cx="5958115" cy="3279944"/>
            <a:chOff x="878114" y="4626616"/>
            <a:chExt cx="5958115" cy="3279944"/>
          </a:xfrm>
        </p:grpSpPr>
        <p:grpSp>
          <p:nvGrpSpPr>
            <p:cNvPr id="39" name="Group 38">
              <a:extLst>
                <a:ext uri="{FF2B5EF4-FFF2-40B4-BE49-F238E27FC236}">
                  <a16:creationId xmlns:a16="http://schemas.microsoft.com/office/drawing/2014/main" id="{7559FB76-4665-0856-28BE-C97F9720F83C}"/>
                </a:ext>
              </a:extLst>
            </p:cNvPr>
            <p:cNvGrpSpPr/>
            <p:nvPr/>
          </p:nvGrpSpPr>
          <p:grpSpPr>
            <a:xfrm>
              <a:off x="878114" y="4626616"/>
              <a:ext cx="5958115" cy="3279944"/>
              <a:chOff x="878114" y="4626616"/>
              <a:chExt cx="5958115" cy="3279944"/>
            </a:xfrm>
          </p:grpSpPr>
          <p:sp>
            <p:nvSpPr>
              <p:cNvPr id="29" name="TextBox 28">
                <a:extLst>
                  <a:ext uri="{FF2B5EF4-FFF2-40B4-BE49-F238E27FC236}">
                    <a16:creationId xmlns:a16="http://schemas.microsoft.com/office/drawing/2014/main" id="{147B1379-1E8F-BF1F-8BDC-1DA90FE4085D}"/>
                  </a:ext>
                </a:extLst>
              </p:cNvPr>
              <p:cNvSpPr txBox="1"/>
              <p:nvPr/>
            </p:nvSpPr>
            <p:spPr>
              <a:xfrm>
                <a:off x="1398778" y="4626616"/>
                <a:ext cx="5066950" cy="232115"/>
              </a:xfrm>
              <a:prstGeom prst="rect">
                <a:avLst/>
              </a:prstGeom>
              <a:noFill/>
            </p:spPr>
            <p:txBody>
              <a:bodyPr wrap="square" lIns="91440" tIns="45720" rIns="91440" bIns="45720" anchor="t">
                <a:spAutoFit/>
              </a:bodyPr>
              <a:lstStyle/>
              <a:p>
                <a:pPr marL="7620" algn="ctr">
                  <a:lnSpc>
                    <a:spcPct val="90000"/>
                  </a:lnSpc>
                  <a:defRPr/>
                </a:pPr>
                <a:r>
                  <a:rPr lang="en-US" sz="1000" b="1" dirty="0" err="1">
                    <a:latin typeface="Poppins"/>
                    <a:cs typeface="Poppins"/>
                  </a:rPr>
                  <a:t>Gelir</a:t>
                </a:r>
                <a:r>
                  <a:rPr lang="en-US" sz="1000" b="1" dirty="0">
                    <a:latin typeface="Poppins"/>
                    <a:cs typeface="Poppins"/>
                  </a:rPr>
                  <a:t> </a:t>
                </a:r>
                <a:r>
                  <a:rPr lang="en-US" sz="1000" b="1" dirty="0" err="1">
                    <a:latin typeface="Poppins"/>
                    <a:cs typeface="Poppins"/>
                  </a:rPr>
                  <a:t>Yüzdesi</a:t>
                </a:r>
                <a:r>
                  <a:rPr lang="en-US" sz="1000" b="1" dirty="0">
                    <a:latin typeface="Poppins"/>
                    <a:cs typeface="Poppins"/>
                  </a:rPr>
                  <a:t> </a:t>
                </a:r>
                <a:r>
                  <a:rPr lang="en-US" sz="1000" b="1" dirty="0" err="1">
                    <a:latin typeface="Poppins"/>
                    <a:cs typeface="Poppins"/>
                  </a:rPr>
                  <a:t>Olarak</a:t>
                </a:r>
                <a:r>
                  <a:rPr lang="en-US" sz="1000" b="1" dirty="0">
                    <a:latin typeface="Poppins"/>
                    <a:cs typeface="Poppins"/>
                  </a:rPr>
                  <a:t> </a:t>
                </a:r>
                <a:r>
                  <a:rPr lang="en-US" sz="1000" b="1" dirty="0" err="1">
                    <a:latin typeface="Poppins"/>
                    <a:cs typeface="Poppins"/>
                  </a:rPr>
                  <a:t>Teknoloji</a:t>
                </a:r>
                <a:r>
                  <a:rPr lang="en-US" sz="1000" b="1" dirty="0">
                    <a:latin typeface="Poppins"/>
                    <a:cs typeface="Poppins"/>
                  </a:rPr>
                  <a:t> </a:t>
                </a:r>
                <a:r>
                  <a:rPr lang="en-US" sz="1000" b="1" dirty="0" err="1">
                    <a:latin typeface="Poppins"/>
                    <a:cs typeface="Poppins"/>
                  </a:rPr>
                  <a:t>Reklamcılığı</a:t>
                </a:r>
                <a:endParaRPr lang="en-US" sz="1000" b="1" dirty="0">
                  <a:latin typeface="Poppins"/>
                  <a:cs typeface="Poppins"/>
                </a:endParaRPr>
              </a:p>
            </p:txBody>
          </p:sp>
          <p:pic>
            <p:nvPicPr>
              <p:cNvPr id="24" name="Picture 23" descr="A graph with blue lines and numbers&#10;&#10;Description automatically generated">
                <a:extLst>
                  <a:ext uri="{FF2B5EF4-FFF2-40B4-BE49-F238E27FC236}">
                    <a16:creationId xmlns:a16="http://schemas.microsoft.com/office/drawing/2014/main" id="{BF7D125D-9AA1-4790-AD17-2A32128F2E94}"/>
                  </a:ext>
                </a:extLst>
              </p:cNvPr>
              <p:cNvPicPr>
                <a:picLocks noChangeAspect="1"/>
              </p:cNvPicPr>
              <p:nvPr/>
            </p:nvPicPr>
            <p:blipFill>
              <a:blip r:embed="rId4"/>
              <a:stretch>
                <a:fillRect/>
              </a:stretch>
            </p:blipFill>
            <p:spPr>
              <a:xfrm>
                <a:off x="878114" y="5049082"/>
                <a:ext cx="5958115" cy="2818997"/>
              </a:xfrm>
              <a:prstGeom prst="rect">
                <a:avLst/>
              </a:prstGeom>
            </p:spPr>
          </p:pic>
          <p:sp>
            <p:nvSpPr>
              <p:cNvPr id="37" name="TextBox 36">
                <a:extLst>
                  <a:ext uri="{FF2B5EF4-FFF2-40B4-BE49-F238E27FC236}">
                    <a16:creationId xmlns:a16="http://schemas.microsoft.com/office/drawing/2014/main" id="{EDB592B7-8A9C-98C7-12CC-360ECCDE8B0D}"/>
                  </a:ext>
                </a:extLst>
              </p:cNvPr>
              <p:cNvSpPr txBox="1"/>
              <p:nvPr/>
            </p:nvSpPr>
            <p:spPr>
              <a:xfrm>
                <a:off x="1027075" y="7712853"/>
                <a:ext cx="3074647" cy="193707"/>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GroupM, </a:t>
                </a:r>
                <a:r>
                  <a:rPr lang="en-US" sz="600" dirty="0" err="1">
                    <a:solidFill>
                      <a:schemeClr val="bg1">
                        <a:lumMod val="75000"/>
                      </a:schemeClr>
                    </a:solidFill>
                    <a:latin typeface="Poppins"/>
                    <a:cs typeface="Poppins"/>
                  </a:rPr>
                  <a:t>Şirket</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Başvuruları</a:t>
                </a:r>
                <a:endParaRPr lang="en-US" sz="600" dirty="0">
                  <a:solidFill>
                    <a:schemeClr val="bg1">
                      <a:lumMod val="75000"/>
                    </a:schemeClr>
                  </a:solidFill>
                  <a:latin typeface="Poppins"/>
                  <a:cs typeface="Poppins"/>
                </a:endParaRPr>
              </a:p>
            </p:txBody>
          </p:sp>
          <p:pic>
            <p:nvPicPr>
              <p:cNvPr id="38" name="Google Shape;429;p65" descr="GroupM_SingleColor_Logo_Navy_RGB.png">
                <a:extLst>
                  <a:ext uri="{FF2B5EF4-FFF2-40B4-BE49-F238E27FC236}">
                    <a16:creationId xmlns:a16="http://schemas.microsoft.com/office/drawing/2014/main" id="{CE4F04B8-CD65-79C6-E4FF-12AFE1665D95}"/>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5868018" y="4708718"/>
                <a:ext cx="524147" cy="149845"/>
              </a:xfrm>
              <a:prstGeom prst="rect">
                <a:avLst/>
              </a:prstGeom>
              <a:noFill/>
              <a:ln>
                <a:noFill/>
              </a:ln>
            </p:spPr>
          </p:pic>
        </p:grpSp>
        <p:sp>
          <p:nvSpPr>
            <p:cNvPr id="44" name="TextBox 43">
              <a:extLst>
                <a:ext uri="{FF2B5EF4-FFF2-40B4-BE49-F238E27FC236}">
                  <a16:creationId xmlns:a16="http://schemas.microsoft.com/office/drawing/2014/main" id="{BA677F1F-0A35-32FF-C7D0-6558CB942E11}"/>
                </a:ext>
              </a:extLst>
            </p:cNvPr>
            <p:cNvSpPr txBox="1"/>
            <p:nvPr/>
          </p:nvSpPr>
          <p:spPr>
            <a:xfrm>
              <a:off x="2417449" y="6530874"/>
              <a:ext cx="330540" cy="184666"/>
            </a:xfrm>
            <a:prstGeom prst="rect">
              <a:avLst/>
            </a:prstGeom>
            <a:solidFill>
              <a:schemeClr val="accent1"/>
            </a:solidFill>
          </p:spPr>
          <p:txBody>
            <a:bodyPr wrap="none" rtlCol="0">
              <a:spAutoFit/>
            </a:bodyPr>
            <a:lstStyle/>
            <a:p>
              <a:r>
                <a:rPr lang="en-US" sz="600" dirty="0">
                  <a:solidFill>
                    <a:schemeClr val="bg1"/>
                  </a:solidFill>
                  <a:latin typeface="Poppins" pitchFamily="2" charset="77"/>
                  <a:cs typeface="Poppins" pitchFamily="2" charset="77"/>
                </a:rPr>
                <a:t>1.8%</a:t>
              </a:r>
            </a:p>
          </p:txBody>
        </p:sp>
        <p:sp>
          <p:nvSpPr>
            <p:cNvPr id="45" name="TextBox 44">
              <a:extLst>
                <a:ext uri="{FF2B5EF4-FFF2-40B4-BE49-F238E27FC236}">
                  <a16:creationId xmlns:a16="http://schemas.microsoft.com/office/drawing/2014/main" id="{FE243842-41FD-A019-844D-4E54CFF2F9BC}"/>
                </a:ext>
              </a:extLst>
            </p:cNvPr>
            <p:cNvSpPr txBox="1"/>
            <p:nvPr/>
          </p:nvSpPr>
          <p:spPr>
            <a:xfrm>
              <a:off x="1552412" y="6716526"/>
              <a:ext cx="368463" cy="147823"/>
            </a:xfrm>
            <a:prstGeom prst="rect">
              <a:avLst/>
            </a:prstGeom>
            <a:solidFill>
              <a:schemeClr val="accent1"/>
            </a:solidFill>
          </p:spPr>
          <p:txBody>
            <a:bodyPr wrap="square" rtlCol="0" anchor="ctr">
              <a:noAutofit/>
            </a:bodyPr>
            <a:lstStyle/>
            <a:p>
              <a:r>
                <a:rPr lang="en-US" sz="600" dirty="0">
                  <a:latin typeface="Poppins" pitchFamily="2" charset="77"/>
                  <a:cs typeface="Poppins" pitchFamily="2" charset="77"/>
                </a:rPr>
                <a:t>6.6%</a:t>
              </a:r>
            </a:p>
          </p:txBody>
        </p:sp>
        <p:sp>
          <p:nvSpPr>
            <p:cNvPr id="49" name="TextBox 48">
              <a:extLst>
                <a:ext uri="{FF2B5EF4-FFF2-40B4-BE49-F238E27FC236}">
                  <a16:creationId xmlns:a16="http://schemas.microsoft.com/office/drawing/2014/main" id="{75F64D0B-FACF-C1D2-0EB8-92F3BA62A8AF}"/>
                </a:ext>
              </a:extLst>
            </p:cNvPr>
            <p:cNvSpPr txBox="1"/>
            <p:nvPr/>
          </p:nvSpPr>
          <p:spPr>
            <a:xfrm>
              <a:off x="2311237" y="6878451"/>
              <a:ext cx="368463" cy="147823"/>
            </a:xfrm>
            <a:prstGeom prst="rect">
              <a:avLst/>
            </a:prstGeom>
            <a:solidFill>
              <a:schemeClr val="accent1"/>
            </a:solidFill>
          </p:spPr>
          <p:txBody>
            <a:bodyPr wrap="square" rtlCol="0" anchor="ctr">
              <a:noAutofit/>
            </a:bodyPr>
            <a:lstStyle/>
            <a:p>
              <a:pPr algn="r"/>
              <a:r>
                <a:rPr lang="en-US" sz="600" dirty="0">
                  <a:latin typeface="Poppins" pitchFamily="2" charset="77"/>
                  <a:cs typeface="Poppins" pitchFamily="2" charset="77"/>
                </a:rPr>
                <a:t>4.1%</a:t>
              </a:r>
            </a:p>
          </p:txBody>
        </p:sp>
        <p:sp>
          <p:nvSpPr>
            <p:cNvPr id="52" name="Oval 51">
              <a:extLst>
                <a:ext uri="{FF2B5EF4-FFF2-40B4-BE49-F238E27FC236}">
                  <a16:creationId xmlns:a16="http://schemas.microsoft.com/office/drawing/2014/main" id="{20C9E7FE-F298-8EF7-2380-593C575EBC28}"/>
                </a:ext>
              </a:extLst>
            </p:cNvPr>
            <p:cNvSpPr/>
            <p:nvPr/>
          </p:nvSpPr>
          <p:spPr>
            <a:xfrm>
              <a:off x="5041900" y="7188200"/>
              <a:ext cx="190500" cy="984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72D55C3E-1F3C-BCD9-5D25-F38690C3500A}"/>
                </a:ext>
              </a:extLst>
            </p:cNvPr>
            <p:cNvSpPr txBox="1"/>
            <p:nvPr/>
          </p:nvSpPr>
          <p:spPr>
            <a:xfrm>
              <a:off x="4971887" y="7154676"/>
              <a:ext cx="428788" cy="147823"/>
            </a:xfrm>
            <a:prstGeom prst="rect">
              <a:avLst/>
            </a:prstGeom>
            <a:noFill/>
          </p:spPr>
          <p:txBody>
            <a:bodyPr wrap="square" rtlCol="0" anchor="ctr">
              <a:noAutofit/>
            </a:bodyPr>
            <a:lstStyle/>
            <a:p>
              <a:r>
                <a:rPr lang="en-US" sz="600" dirty="0">
                  <a:latin typeface="Poppins" pitchFamily="2" charset="77"/>
                  <a:cs typeface="Poppins" pitchFamily="2" charset="77"/>
                </a:rPr>
                <a:t>-3.2%</a:t>
              </a:r>
            </a:p>
          </p:txBody>
        </p:sp>
        <p:sp>
          <p:nvSpPr>
            <p:cNvPr id="54" name="Rectangle 53">
              <a:extLst>
                <a:ext uri="{FF2B5EF4-FFF2-40B4-BE49-F238E27FC236}">
                  <a16:creationId xmlns:a16="http://schemas.microsoft.com/office/drawing/2014/main" id="{A519AABC-9746-7BB0-04F7-1872CDBF9E9C}"/>
                </a:ext>
              </a:extLst>
            </p:cNvPr>
            <p:cNvSpPr/>
            <p:nvPr/>
          </p:nvSpPr>
          <p:spPr>
            <a:xfrm>
              <a:off x="5859735" y="7179934"/>
              <a:ext cx="238069" cy="811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C9D1C733-162D-28BE-6EC3-44368BEC66B8}"/>
                </a:ext>
              </a:extLst>
            </p:cNvPr>
            <p:cNvSpPr txBox="1"/>
            <p:nvPr/>
          </p:nvSpPr>
          <p:spPr>
            <a:xfrm>
              <a:off x="5792300" y="7146633"/>
              <a:ext cx="428788" cy="147823"/>
            </a:xfrm>
            <a:prstGeom prst="rect">
              <a:avLst/>
            </a:prstGeom>
            <a:noFill/>
          </p:spPr>
          <p:txBody>
            <a:bodyPr wrap="square" rtlCol="0" anchor="ctr">
              <a:noAutofit/>
            </a:bodyPr>
            <a:lstStyle/>
            <a:p>
              <a:r>
                <a:rPr lang="en-US" sz="600" dirty="0">
                  <a:latin typeface="Poppins" pitchFamily="2" charset="77"/>
                  <a:cs typeface="Poppins" pitchFamily="2" charset="77"/>
                </a:rPr>
                <a:t>-2.8%</a:t>
              </a:r>
            </a:p>
          </p:txBody>
        </p:sp>
        <p:sp>
          <p:nvSpPr>
            <p:cNvPr id="56" name="TextBox 55">
              <a:extLst>
                <a:ext uri="{FF2B5EF4-FFF2-40B4-BE49-F238E27FC236}">
                  <a16:creationId xmlns:a16="http://schemas.microsoft.com/office/drawing/2014/main" id="{6F8FA986-11E9-835F-D98D-50DF90811F2B}"/>
                </a:ext>
              </a:extLst>
            </p:cNvPr>
            <p:cNvSpPr txBox="1"/>
            <p:nvPr/>
          </p:nvSpPr>
          <p:spPr>
            <a:xfrm>
              <a:off x="3271047" y="6503236"/>
              <a:ext cx="330540" cy="184666"/>
            </a:xfrm>
            <a:prstGeom prst="rect">
              <a:avLst/>
            </a:prstGeom>
            <a:solidFill>
              <a:schemeClr val="accent1"/>
            </a:solidFill>
          </p:spPr>
          <p:txBody>
            <a:bodyPr wrap="none" rtlCol="0">
              <a:spAutoFit/>
            </a:bodyPr>
            <a:lstStyle/>
            <a:p>
              <a:r>
                <a:rPr lang="en-US" sz="600" dirty="0">
                  <a:solidFill>
                    <a:schemeClr val="bg1"/>
                  </a:solidFill>
                  <a:latin typeface="Poppins" pitchFamily="2" charset="77"/>
                  <a:cs typeface="Poppins" pitchFamily="2" charset="77"/>
                </a:rPr>
                <a:t>1.9%</a:t>
              </a:r>
            </a:p>
          </p:txBody>
        </p:sp>
        <p:sp>
          <p:nvSpPr>
            <p:cNvPr id="57" name="TextBox 56">
              <a:extLst>
                <a:ext uri="{FF2B5EF4-FFF2-40B4-BE49-F238E27FC236}">
                  <a16:creationId xmlns:a16="http://schemas.microsoft.com/office/drawing/2014/main" id="{5A6FD432-7263-8CBF-DCD7-B069C723D09E}"/>
                </a:ext>
              </a:extLst>
            </p:cNvPr>
            <p:cNvSpPr txBox="1"/>
            <p:nvPr/>
          </p:nvSpPr>
          <p:spPr>
            <a:xfrm>
              <a:off x="4115169" y="6475599"/>
              <a:ext cx="351378" cy="184666"/>
            </a:xfrm>
            <a:prstGeom prst="rect">
              <a:avLst/>
            </a:prstGeom>
            <a:solidFill>
              <a:schemeClr val="accent1"/>
            </a:solidFill>
          </p:spPr>
          <p:txBody>
            <a:bodyPr wrap="none" rtlCol="0">
              <a:spAutoFit/>
            </a:bodyPr>
            <a:lstStyle/>
            <a:p>
              <a:r>
                <a:rPr lang="en-US" sz="600" dirty="0">
                  <a:solidFill>
                    <a:schemeClr val="bg1"/>
                  </a:solidFill>
                  <a:latin typeface="Poppins" pitchFamily="2" charset="77"/>
                  <a:cs typeface="Poppins" pitchFamily="2" charset="77"/>
                </a:rPr>
                <a:t>2.0%</a:t>
              </a:r>
            </a:p>
          </p:txBody>
        </p:sp>
        <p:sp>
          <p:nvSpPr>
            <p:cNvPr id="74" name="TextBox 73">
              <a:extLst>
                <a:ext uri="{FF2B5EF4-FFF2-40B4-BE49-F238E27FC236}">
                  <a16:creationId xmlns:a16="http://schemas.microsoft.com/office/drawing/2014/main" id="{BFF8F85B-300F-0DEE-87D3-D52185457361}"/>
                </a:ext>
              </a:extLst>
            </p:cNvPr>
            <p:cNvSpPr txBox="1"/>
            <p:nvPr/>
          </p:nvSpPr>
          <p:spPr>
            <a:xfrm>
              <a:off x="4971348" y="6437927"/>
              <a:ext cx="327334" cy="184666"/>
            </a:xfrm>
            <a:prstGeom prst="rect">
              <a:avLst/>
            </a:prstGeom>
            <a:solidFill>
              <a:schemeClr val="accent1"/>
            </a:solidFill>
          </p:spPr>
          <p:txBody>
            <a:bodyPr wrap="none" rtlCol="0">
              <a:spAutoFit/>
            </a:bodyPr>
            <a:lstStyle/>
            <a:p>
              <a:r>
                <a:rPr lang="en-US" sz="600" dirty="0">
                  <a:solidFill>
                    <a:schemeClr val="bg1"/>
                  </a:solidFill>
                  <a:latin typeface="Poppins" pitchFamily="2" charset="77"/>
                  <a:cs typeface="Poppins" pitchFamily="2" charset="77"/>
                </a:rPr>
                <a:t>2.1%</a:t>
              </a:r>
            </a:p>
          </p:txBody>
        </p:sp>
        <p:sp>
          <p:nvSpPr>
            <p:cNvPr id="76" name="TextBox 75">
              <a:extLst>
                <a:ext uri="{FF2B5EF4-FFF2-40B4-BE49-F238E27FC236}">
                  <a16:creationId xmlns:a16="http://schemas.microsoft.com/office/drawing/2014/main" id="{D1527326-E975-B557-ADBD-FD68312DC722}"/>
                </a:ext>
              </a:extLst>
            </p:cNvPr>
            <p:cNvSpPr txBox="1"/>
            <p:nvPr/>
          </p:nvSpPr>
          <p:spPr>
            <a:xfrm>
              <a:off x="5813829" y="6458476"/>
              <a:ext cx="351378" cy="184666"/>
            </a:xfrm>
            <a:prstGeom prst="rect">
              <a:avLst/>
            </a:prstGeom>
            <a:solidFill>
              <a:schemeClr val="accent1"/>
            </a:solidFill>
          </p:spPr>
          <p:txBody>
            <a:bodyPr wrap="none" rtlCol="0">
              <a:spAutoFit/>
            </a:bodyPr>
            <a:lstStyle/>
            <a:p>
              <a:r>
                <a:rPr lang="en-US" sz="600" dirty="0">
                  <a:solidFill>
                    <a:schemeClr val="bg1"/>
                  </a:solidFill>
                  <a:latin typeface="Poppins" pitchFamily="2" charset="77"/>
                  <a:cs typeface="Poppins" pitchFamily="2" charset="77"/>
                </a:rPr>
                <a:t>2.0%</a:t>
              </a:r>
            </a:p>
          </p:txBody>
        </p:sp>
      </p:grpSp>
      <p:sp>
        <p:nvSpPr>
          <p:cNvPr id="5" name="Rectangle 4">
            <a:extLst>
              <a:ext uri="{FF2B5EF4-FFF2-40B4-BE49-F238E27FC236}">
                <a16:creationId xmlns:a16="http://schemas.microsoft.com/office/drawing/2014/main" id="{EEBDEA0E-3391-C180-6135-C8CB924A067C}"/>
              </a:ext>
            </a:extLst>
          </p:cNvPr>
          <p:cNvSpPr/>
          <p:nvPr/>
        </p:nvSpPr>
        <p:spPr>
          <a:xfrm flipH="1">
            <a:off x="0" y="8065212"/>
            <a:ext cx="7772400" cy="1993187"/>
          </a:xfrm>
          <a:prstGeom prst="rect">
            <a:avLst/>
          </a:prstGeom>
          <a:solidFill>
            <a:schemeClr val="bg1">
              <a:alpha val="5161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1">
            <a:extLst>
              <a:ext uri="{FF2B5EF4-FFF2-40B4-BE49-F238E27FC236}">
                <a16:creationId xmlns:a16="http://schemas.microsoft.com/office/drawing/2014/main" id="{ADB13F3F-5607-07DB-43E0-7060C6106D91}"/>
              </a:ext>
            </a:extLst>
          </p:cNvPr>
          <p:cNvSpPr txBox="1">
            <a:spLocks/>
          </p:cNvSpPr>
          <p:nvPr/>
        </p:nvSpPr>
        <p:spPr>
          <a:xfrm>
            <a:off x="2337847" y="8368694"/>
            <a:ext cx="4671952" cy="1256074"/>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pPr>
            <a:r>
              <a:rPr lang="en-US" sz="1100" u="none" strike="noStrike" dirty="0">
                <a:effectLst/>
                <a:latin typeface="Poppins" pitchFamily="2" charset="77"/>
              </a:rPr>
              <a:t>B2B </a:t>
            </a:r>
            <a:r>
              <a:rPr lang="en-US" sz="1100" u="none" strike="noStrike" dirty="0" err="1">
                <a:effectLst/>
                <a:latin typeface="Poppins" pitchFamily="2" charset="77"/>
              </a:rPr>
              <a:t>segmentinin</a:t>
            </a:r>
            <a:r>
              <a:rPr lang="en-US" sz="1100" u="none" strike="noStrike" dirty="0">
                <a:effectLst/>
                <a:latin typeface="Poppins" pitchFamily="2" charset="77"/>
              </a:rPr>
              <a:t> </a:t>
            </a:r>
            <a:r>
              <a:rPr lang="en-US" sz="1100" u="none" strike="noStrike" dirty="0" err="1">
                <a:effectLst/>
                <a:latin typeface="Poppins" pitchFamily="2" charset="77"/>
              </a:rPr>
              <a:t>gelir</a:t>
            </a:r>
            <a:r>
              <a:rPr lang="en-US" sz="1100" u="none" strike="noStrike" dirty="0">
                <a:effectLst/>
                <a:latin typeface="Poppins" pitchFamily="2" charset="77"/>
              </a:rPr>
              <a:t> </a:t>
            </a:r>
            <a:r>
              <a:rPr lang="en-US" sz="1100" u="none" strike="noStrike" dirty="0" err="1">
                <a:effectLst/>
                <a:latin typeface="Poppins" pitchFamily="2" charset="77"/>
              </a:rPr>
              <a:t>büyümesi</a:t>
            </a:r>
            <a:r>
              <a:rPr lang="en-US" sz="1100" u="none" strike="noStrike" dirty="0">
                <a:effectLst/>
                <a:latin typeface="Poppins" pitchFamily="2" charset="77"/>
              </a:rPr>
              <a:t>, son </a:t>
            </a:r>
            <a:r>
              <a:rPr lang="en-US" sz="1100" u="none" strike="noStrike" dirty="0" err="1">
                <a:effectLst/>
                <a:latin typeface="Poppins" pitchFamily="2" charset="77"/>
              </a:rPr>
              <a:t>iki</a:t>
            </a:r>
            <a:r>
              <a:rPr lang="en-US" sz="1100" u="none" strike="noStrike" dirty="0">
                <a:effectLst/>
                <a:latin typeface="Poppins" pitchFamily="2" charset="77"/>
              </a:rPr>
              <a:t> </a:t>
            </a:r>
            <a:r>
              <a:rPr lang="en-US" sz="1100" u="none" strike="noStrike" dirty="0" err="1">
                <a:effectLst/>
                <a:latin typeface="Poppins" pitchFamily="2" charset="77"/>
              </a:rPr>
              <a:t>yılda</a:t>
            </a:r>
            <a:r>
              <a:rPr lang="en-US" sz="1100" u="none" strike="noStrike" dirty="0">
                <a:effectLst/>
                <a:latin typeface="Poppins" pitchFamily="2" charset="77"/>
              </a:rPr>
              <a:t> </a:t>
            </a:r>
            <a:r>
              <a:rPr lang="en-US" sz="1100" u="none" strike="noStrike" dirty="0" err="1">
                <a:effectLst/>
                <a:latin typeface="Poppins" pitchFamily="2" charset="77"/>
              </a:rPr>
              <a:t>kategorinin</a:t>
            </a:r>
            <a:r>
              <a:rPr lang="en-US" sz="1100" u="none" strike="noStrike" dirty="0">
                <a:effectLst/>
                <a:latin typeface="Poppins" pitchFamily="2" charset="77"/>
              </a:rPr>
              <a:t> </a:t>
            </a:r>
            <a:r>
              <a:rPr lang="en-US" sz="1100" u="none" strike="noStrike" dirty="0" err="1">
                <a:effectLst/>
                <a:latin typeface="Poppins" pitchFamily="2" charset="77"/>
              </a:rPr>
              <a:t>tamamından</a:t>
            </a:r>
            <a:r>
              <a:rPr lang="en-US" sz="1100" u="none" strike="noStrike" dirty="0">
                <a:effectLst/>
                <a:latin typeface="Poppins" pitchFamily="2" charset="77"/>
              </a:rPr>
              <a:t> </a:t>
            </a:r>
            <a:r>
              <a:rPr lang="en-US" sz="1100" u="none" strike="noStrike" dirty="0" err="1">
                <a:effectLst/>
                <a:latin typeface="Poppins" pitchFamily="2" charset="77"/>
              </a:rPr>
              <a:t>daha</a:t>
            </a:r>
            <a:r>
              <a:rPr lang="en-US" sz="1100" u="none" strike="noStrike" dirty="0">
                <a:effectLst/>
                <a:latin typeface="Poppins" pitchFamily="2" charset="77"/>
              </a:rPr>
              <a:t> iyi </a:t>
            </a:r>
            <a:r>
              <a:rPr lang="en-US" sz="1100" u="none" strike="noStrike" dirty="0" err="1">
                <a:effectLst/>
                <a:latin typeface="Poppins" pitchFamily="2" charset="77"/>
              </a:rPr>
              <a:t>bir</a:t>
            </a:r>
            <a:r>
              <a:rPr lang="en-US" sz="1100" u="none" strike="noStrike" dirty="0">
                <a:effectLst/>
                <a:latin typeface="Poppins" pitchFamily="2" charset="77"/>
              </a:rPr>
              <a:t> </a:t>
            </a:r>
            <a:r>
              <a:rPr lang="en-US" sz="1100" u="none" strike="noStrike" dirty="0" err="1">
                <a:effectLst/>
                <a:latin typeface="Poppins" pitchFamily="2" charset="77"/>
              </a:rPr>
              <a:t>performans</a:t>
            </a:r>
            <a:r>
              <a:rPr lang="en-US" sz="1100" u="none" strike="noStrike" dirty="0">
                <a:effectLst/>
                <a:latin typeface="Poppins" pitchFamily="2" charset="77"/>
              </a:rPr>
              <a:t> </a:t>
            </a:r>
            <a:r>
              <a:rPr lang="en-US" sz="1100" u="none" strike="noStrike" dirty="0" err="1">
                <a:effectLst/>
                <a:latin typeface="Poppins" pitchFamily="2" charset="77"/>
              </a:rPr>
              <a:t>gösterdi</a:t>
            </a:r>
            <a:r>
              <a:rPr lang="en-US" sz="1100" u="none" strike="noStrike" dirty="0">
                <a:effectLst/>
                <a:latin typeface="Poppins" pitchFamily="2" charset="77"/>
              </a:rPr>
              <a:t>; </a:t>
            </a:r>
            <a:r>
              <a:rPr lang="en-US" sz="1100" u="none" strike="noStrike" dirty="0" err="1">
                <a:effectLst/>
                <a:latin typeface="Poppins" pitchFamily="2" charset="77"/>
              </a:rPr>
              <a:t>tüketici</a:t>
            </a:r>
            <a:r>
              <a:rPr lang="en-US" sz="1100" u="none" strike="noStrike" dirty="0">
                <a:effectLst/>
                <a:latin typeface="Poppins" pitchFamily="2" charset="77"/>
              </a:rPr>
              <a:t> </a:t>
            </a:r>
            <a:r>
              <a:rPr lang="en-US" sz="1100" u="none" strike="noStrike" dirty="0" err="1">
                <a:effectLst/>
                <a:latin typeface="Poppins" pitchFamily="2" charset="77"/>
              </a:rPr>
              <a:t>cihaz</a:t>
            </a:r>
            <a:r>
              <a:rPr lang="en-US" sz="1100" u="none" strike="noStrike" dirty="0">
                <a:effectLst/>
                <a:latin typeface="Poppins" pitchFamily="2" charset="77"/>
              </a:rPr>
              <a:t> </a:t>
            </a:r>
            <a:r>
              <a:rPr lang="en-US" sz="1100" u="none" strike="noStrike" dirty="0" err="1">
                <a:effectLst/>
                <a:latin typeface="Poppins" pitchFamily="2" charset="77"/>
              </a:rPr>
              <a:t>satın</a:t>
            </a:r>
            <a:r>
              <a:rPr lang="en-US" sz="1100" u="none" strike="noStrike" dirty="0">
                <a:effectLst/>
                <a:latin typeface="Poppins" pitchFamily="2" charset="77"/>
              </a:rPr>
              <a:t> alma </a:t>
            </a:r>
            <a:r>
              <a:rPr lang="en-US" sz="1100" u="none" strike="noStrike" dirty="0" err="1">
                <a:effectLst/>
                <a:latin typeface="Poppins" pitchFamily="2" charset="77"/>
              </a:rPr>
              <a:t>döngülerinden</a:t>
            </a:r>
            <a:r>
              <a:rPr lang="en-US" sz="1100" u="none" strike="noStrike" dirty="0">
                <a:effectLst/>
                <a:latin typeface="Poppins" pitchFamily="2" charset="77"/>
              </a:rPr>
              <a:t> </a:t>
            </a:r>
            <a:r>
              <a:rPr lang="en-US" sz="1100" u="none" strike="noStrike" dirty="0" err="1">
                <a:effectLst/>
                <a:latin typeface="Poppins" pitchFamily="2" charset="77"/>
              </a:rPr>
              <a:t>daha</a:t>
            </a:r>
            <a:r>
              <a:rPr lang="en-US" sz="1100" u="none" strike="noStrike" dirty="0">
                <a:effectLst/>
                <a:latin typeface="Poppins" pitchFamily="2" charset="77"/>
              </a:rPr>
              <a:t> </a:t>
            </a:r>
            <a:r>
              <a:rPr lang="en-US" sz="1100" u="none" strike="noStrike" dirty="0" err="1">
                <a:effectLst/>
                <a:latin typeface="Poppins" pitchFamily="2" charset="77"/>
              </a:rPr>
              <a:t>az</a:t>
            </a:r>
            <a:r>
              <a:rPr lang="en-US" sz="1100" u="none" strike="noStrike" dirty="0">
                <a:effectLst/>
                <a:latin typeface="Poppins" pitchFamily="2" charset="77"/>
              </a:rPr>
              <a:t> </a:t>
            </a:r>
            <a:r>
              <a:rPr lang="en-US" sz="1100" u="none" strike="noStrike" dirty="0" err="1">
                <a:effectLst/>
                <a:latin typeface="Poppins" pitchFamily="2" charset="77"/>
              </a:rPr>
              <a:t>etkilendi</a:t>
            </a:r>
            <a:r>
              <a:rPr lang="en-US" sz="1100" u="none" strike="noStrike" dirty="0">
                <a:effectLst/>
                <a:latin typeface="Poppins" pitchFamily="2" charset="77"/>
              </a:rPr>
              <a:t> </a:t>
            </a:r>
            <a:r>
              <a:rPr lang="en-US" sz="1100" u="none" strike="noStrike" dirty="0" err="1">
                <a:effectLst/>
                <a:latin typeface="Poppins" pitchFamily="2" charset="77"/>
              </a:rPr>
              <a:t>ve</a:t>
            </a:r>
            <a:r>
              <a:rPr lang="en-US" sz="1100" u="none" strike="noStrike" dirty="0">
                <a:effectLst/>
                <a:latin typeface="Poppins" pitchFamily="2" charset="77"/>
              </a:rPr>
              <a:t> </a:t>
            </a:r>
            <a:r>
              <a:rPr lang="en-US" sz="1100" u="none" strike="noStrike" dirty="0" err="1">
                <a:effectLst/>
                <a:latin typeface="Poppins" pitchFamily="2" charset="77"/>
              </a:rPr>
              <a:t>gelir</a:t>
            </a:r>
            <a:r>
              <a:rPr lang="en-US" sz="1100" u="none" strike="noStrike" dirty="0">
                <a:effectLst/>
                <a:latin typeface="Poppins" pitchFamily="2" charset="77"/>
              </a:rPr>
              <a:t>, hem </a:t>
            </a:r>
            <a:r>
              <a:rPr lang="en-US" sz="1100" u="none" strike="noStrike" dirty="0" err="1">
                <a:effectLst/>
                <a:latin typeface="Poppins" pitchFamily="2" charset="77"/>
              </a:rPr>
              <a:t>donanım</a:t>
            </a:r>
            <a:r>
              <a:rPr lang="en-US" sz="1100" u="none" strike="noStrike" dirty="0">
                <a:effectLst/>
                <a:latin typeface="Poppins" pitchFamily="2" charset="77"/>
              </a:rPr>
              <a:t> hem de </a:t>
            </a:r>
            <a:r>
              <a:rPr lang="en-US" sz="1100" u="none" strike="noStrike" dirty="0" err="1">
                <a:effectLst/>
                <a:latin typeface="Poppins" pitchFamily="2" charset="77"/>
              </a:rPr>
              <a:t>hizmet</a:t>
            </a:r>
            <a:r>
              <a:rPr lang="en-US" sz="1100" u="none" strike="noStrike" dirty="0">
                <a:effectLst/>
                <a:latin typeface="Poppins" pitchFamily="2" charset="77"/>
              </a:rPr>
              <a:t> </a:t>
            </a:r>
            <a:r>
              <a:rPr lang="en-US" sz="1100" u="none" strike="noStrike" dirty="0" err="1">
                <a:effectLst/>
                <a:latin typeface="Poppins" pitchFamily="2" charset="77"/>
              </a:rPr>
              <a:t>satışlarını</a:t>
            </a:r>
            <a:r>
              <a:rPr lang="en-US" sz="1100" u="none" strike="noStrike" dirty="0">
                <a:effectLst/>
                <a:latin typeface="Poppins" pitchFamily="2" charset="77"/>
              </a:rPr>
              <a:t> </a:t>
            </a:r>
            <a:r>
              <a:rPr lang="en-US" sz="1100" u="none" strike="noStrike" dirty="0" err="1">
                <a:effectLst/>
                <a:latin typeface="Poppins" pitchFamily="2" charset="77"/>
              </a:rPr>
              <a:t>artıran</a:t>
            </a:r>
            <a:r>
              <a:rPr lang="en-US" sz="1100" u="none" strike="noStrike" dirty="0">
                <a:effectLst/>
                <a:latin typeface="Poppins" pitchFamily="2" charset="77"/>
              </a:rPr>
              <a:t> </a:t>
            </a:r>
            <a:r>
              <a:rPr lang="en-US" sz="1100" u="none" strike="noStrike" dirty="0" err="1">
                <a:effectLst/>
                <a:latin typeface="Poppins" pitchFamily="2" charset="77"/>
              </a:rPr>
              <a:t>yapay</a:t>
            </a:r>
            <a:r>
              <a:rPr lang="en-US" sz="1100" u="none" strike="noStrike" dirty="0">
                <a:effectLst/>
                <a:latin typeface="Poppins" pitchFamily="2" charset="77"/>
              </a:rPr>
              <a:t> </a:t>
            </a:r>
            <a:r>
              <a:rPr lang="en-US" sz="1100" u="none" strike="noStrike" dirty="0" err="1">
                <a:effectLst/>
                <a:latin typeface="Poppins" pitchFamily="2" charset="77"/>
              </a:rPr>
              <a:t>zeka</a:t>
            </a:r>
            <a:r>
              <a:rPr lang="en-US" sz="1100" u="none" strike="noStrike" dirty="0">
                <a:effectLst/>
                <a:latin typeface="Poppins" pitchFamily="2" charset="77"/>
              </a:rPr>
              <a:t> </a:t>
            </a:r>
            <a:r>
              <a:rPr lang="en-US" sz="1100" u="none" strike="noStrike" dirty="0" err="1">
                <a:effectLst/>
                <a:latin typeface="Poppins" pitchFamily="2" charset="77"/>
              </a:rPr>
              <a:t>patlamasıyla</a:t>
            </a:r>
            <a:r>
              <a:rPr lang="en-US" sz="1100" u="none" strike="noStrike" dirty="0">
                <a:effectLst/>
                <a:latin typeface="Poppins" pitchFamily="2" charset="77"/>
              </a:rPr>
              <a:t> </a:t>
            </a:r>
            <a:r>
              <a:rPr lang="en-US" sz="1100" u="none" strike="noStrike" dirty="0" err="1">
                <a:effectLst/>
                <a:latin typeface="Poppins" pitchFamily="2" charset="77"/>
              </a:rPr>
              <a:t>desteklendi</a:t>
            </a:r>
            <a:r>
              <a:rPr lang="en-US" sz="1100" u="none" strike="noStrike" dirty="0">
                <a:effectLst/>
                <a:latin typeface="Poppins" pitchFamily="2" charset="77"/>
              </a:rPr>
              <a:t>. B2B </a:t>
            </a:r>
            <a:r>
              <a:rPr lang="en-US" sz="1100" u="none" strike="noStrike" dirty="0" err="1">
                <a:effectLst/>
                <a:latin typeface="Poppins" pitchFamily="2" charset="77"/>
              </a:rPr>
              <a:t>reklamcılığının</a:t>
            </a:r>
            <a:r>
              <a:rPr lang="en-US" sz="1100" u="none" strike="noStrike" dirty="0">
                <a:effectLst/>
                <a:latin typeface="Poppins" pitchFamily="2" charset="77"/>
              </a:rPr>
              <a:t> </a:t>
            </a:r>
            <a:r>
              <a:rPr lang="en-US" sz="1100" u="none" strike="noStrike" dirty="0" err="1">
                <a:effectLst/>
                <a:latin typeface="Poppins" pitchFamily="2" charset="77"/>
              </a:rPr>
              <a:t>gelir</a:t>
            </a:r>
            <a:r>
              <a:rPr lang="en-US" sz="1100" u="none" strike="noStrike" dirty="0">
                <a:effectLst/>
                <a:latin typeface="Poppins" pitchFamily="2" charset="77"/>
              </a:rPr>
              <a:t> </a:t>
            </a:r>
            <a:r>
              <a:rPr lang="en-US" sz="1100" u="none" strike="noStrike" dirty="0" err="1">
                <a:effectLst/>
                <a:latin typeface="Poppins" pitchFamily="2" charset="77"/>
              </a:rPr>
              <a:t>yüzdesinin</a:t>
            </a:r>
            <a:r>
              <a:rPr lang="en-US" sz="1100" u="none" strike="noStrike" dirty="0">
                <a:effectLst/>
                <a:latin typeface="Poppins" pitchFamily="2" charset="77"/>
              </a:rPr>
              <a:t> %1'in </a:t>
            </a:r>
            <a:r>
              <a:rPr lang="en-US" sz="1100" u="none" strike="noStrike" dirty="0" err="1">
                <a:effectLst/>
                <a:latin typeface="Poppins" pitchFamily="2" charset="77"/>
              </a:rPr>
              <a:t>altında</a:t>
            </a:r>
            <a:r>
              <a:rPr lang="en-US" sz="1100" u="none" strike="noStrike" dirty="0">
                <a:effectLst/>
                <a:latin typeface="Poppins" pitchFamily="2" charset="77"/>
              </a:rPr>
              <a:t> </a:t>
            </a:r>
            <a:r>
              <a:rPr lang="en-US" sz="1100" u="none" strike="noStrike" dirty="0" err="1">
                <a:effectLst/>
                <a:latin typeface="Poppins" pitchFamily="2" charset="77"/>
              </a:rPr>
              <a:t>kaldığını</a:t>
            </a:r>
            <a:r>
              <a:rPr lang="en-US" sz="1100" u="none" strike="noStrike" dirty="0">
                <a:effectLst/>
                <a:latin typeface="Poppins" pitchFamily="2" charset="77"/>
              </a:rPr>
              <a:t> </a:t>
            </a:r>
            <a:r>
              <a:rPr lang="en-US" sz="1100" u="none" strike="noStrike" dirty="0" err="1">
                <a:effectLst/>
                <a:latin typeface="Poppins" pitchFamily="2" charset="77"/>
              </a:rPr>
              <a:t>tahmin</a:t>
            </a:r>
            <a:r>
              <a:rPr lang="en-US" sz="1100" u="none" strike="noStrike" dirty="0">
                <a:effectLst/>
                <a:latin typeface="Poppins" pitchFamily="2" charset="77"/>
              </a:rPr>
              <a:t> </a:t>
            </a:r>
            <a:r>
              <a:rPr lang="en-US" sz="1100" u="none" strike="noStrike" dirty="0" err="1">
                <a:effectLst/>
                <a:latin typeface="Poppins" pitchFamily="2" charset="77"/>
              </a:rPr>
              <a:t>ediyoruz</a:t>
            </a:r>
            <a:r>
              <a:rPr lang="en-US" sz="1100" u="none" strike="noStrike" dirty="0">
                <a:effectLst/>
                <a:latin typeface="Poppins" pitchFamily="2" charset="77"/>
              </a:rPr>
              <a:t> (</a:t>
            </a:r>
            <a:r>
              <a:rPr lang="en-US" sz="1100" u="none" strike="noStrike" dirty="0" err="1">
                <a:effectLst/>
                <a:latin typeface="Poppins" pitchFamily="2" charset="77"/>
              </a:rPr>
              <a:t>telekomünikasyon</a:t>
            </a:r>
            <a:r>
              <a:rPr lang="en-US" sz="1100" u="none" strike="noStrike" dirty="0">
                <a:effectLst/>
                <a:latin typeface="Poppins" pitchFamily="2" charset="77"/>
              </a:rPr>
              <a:t>, </a:t>
            </a:r>
            <a:r>
              <a:rPr lang="en-US" sz="1100" u="none" strike="noStrike" dirty="0" err="1">
                <a:effectLst/>
                <a:latin typeface="Poppins" pitchFamily="2" charset="77"/>
              </a:rPr>
              <a:t>lojistik</a:t>
            </a:r>
            <a:r>
              <a:rPr lang="en-US" sz="1100" u="none" strike="noStrike" dirty="0">
                <a:effectLst/>
                <a:latin typeface="Poppins" pitchFamily="2" charset="77"/>
              </a:rPr>
              <a:t> </a:t>
            </a:r>
            <a:r>
              <a:rPr lang="en-US" sz="1100" u="none" strike="noStrike" dirty="0" err="1">
                <a:effectLst/>
                <a:latin typeface="Poppins" pitchFamily="2" charset="77"/>
              </a:rPr>
              <a:t>ve</a:t>
            </a:r>
            <a:r>
              <a:rPr lang="en-US" sz="1100" u="none" strike="noStrike" dirty="0">
                <a:effectLst/>
                <a:latin typeface="Poppins" pitchFamily="2" charset="77"/>
              </a:rPr>
              <a:t> </a:t>
            </a:r>
            <a:r>
              <a:rPr lang="en-US" sz="1100" u="none" strike="noStrike" dirty="0" err="1">
                <a:effectLst/>
                <a:latin typeface="Poppins" pitchFamily="2" charset="77"/>
              </a:rPr>
              <a:t>sanayi</a:t>
            </a:r>
            <a:r>
              <a:rPr lang="en-US" sz="1100" u="none" strike="noStrike" dirty="0">
                <a:effectLst/>
                <a:latin typeface="Poppins" pitchFamily="2" charset="77"/>
              </a:rPr>
              <a:t> </a:t>
            </a:r>
            <a:r>
              <a:rPr lang="en-US" sz="1100" u="none" strike="noStrike" dirty="0" err="1">
                <a:effectLst/>
                <a:latin typeface="Poppins" pitchFamily="2" charset="77"/>
              </a:rPr>
              <a:t>gibi</a:t>
            </a:r>
            <a:r>
              <a:rPr lang="en-US" sz="1100" u="none" strike="noStrike" dirty="0">
                <a:effectLst/>
                <a:latin typeface="Poppins" pitchFamily="2" charset="77"/>
              </a:rPr>
              <a:t> </a:t>
            </a:r>
            <a:r>
              <a:rPr lang="en-US" sz="1100" u="none" strike="noStrike" dirty="0" err="1">
                <a:effectLst/>
                <a:latin typeface="Poppins" pitchFamily="2" charset="77"/>
              </a:rPr>
              <a:t>diğer</a:t>
            </a:r>
            <a:r>
              <a:rPr lang="en-US" sz="1100" u="none" strike="noStrike" dirty="0">
                <a:effectLst/>
                <a:latin typeface="Poppins" pitchFamily="2" charset="77"/>
              </a:rPr>
              <a:t> </a:t>
            </a:r>
            <a:r>
              <a:rPr lang="en-US" sz="1100" u="none" strike="noStrike" dirty="0" err="1">
                <a:effectLst/>
                <a:latin typeface="Poppins" pitchFamily="2" charset="77"/>
              </a:rPr>
              <a:t>sektörlerdeki</a:t>
            </a:r>
            <a:r>
              <a:rPr lang="en-US" sz="1100" u="none" strike="noStrike" dirty="0">
                <a:effectLst/>
                <a:latin typeface="Poppins" pitchFamily="2" charset="77"/>
              </a:rPr>
              <a:t> B2B </a:t>
            </a:r>
            <a:r>
              <a:rPr lang="en-US" sz="1100" u="none" strike="noStrike" dirty="0" err="1">
                <a:effectLst/>
                <a:latin typeface="Poppins" pitchFamily="2" charset="77"/>
              </a:rPr>
              <a:t>reklamverenleri</a:t>
            </a:r>
            <a:r>
              <a:rPr lang="en-US" sz="1100" u="none" strike="noStrike" dirty="0">
                <a:effectLst/>
                <a:latin typeface="Poppins" pitchFamily="2" charset="77"/>
              </a:rPr>
              <a:t> </a:t>
            </a:r>
            <a:r>
              <a:rPr lang="en-US" sz="1100" u="none" strike="noStrike" dirty="0" err="1">
                <a:effectLst/>
                <a:latin typeface="Poppins" pitchFamily="2" charset="77"/>
              </a:rPr>
              <a:t>dahil</a:t>
            </a:r>
            <a:r>
              <a:rPr lang="en-US" sz="1100" u="none" strike="noStrike" dirty="0">
                <a:effectLst/>
                <a:latin typeface="Poppins" pitchFamily="2" charset="77"/>
              </a:rPr>
              <a:t>).</a:t>
            </a:r>
          </a:p>
        </p:txBody>
      </p:sp>
      <p:grpSp>
        <p:nvGrpSpPr>
          <p:cNvPr id="128" name="Group 127">
            <a:extLst>
              <a:ext uri="{FF2B5EF4-FFF2-40B4-BE49-F238E27FC236}">
                <a16:creationId xmlns:a16="http://schemas.microsoft.com/office/drawing/2014/main" id="{12C42C91-3DC7-AE3E-C72B-52906D830FDA}"/>
              </a:ext>
            </a:extLst>
          </p:cNvPr>
          <p:cNvGrpSpPr/>
          <p:nvPr/>
        </p:nvGrpSpPr>
        <p:grpSpPr>
          <a:xfrm>
            <a:off x="-384485" y="8203479"/>
            <a:ext cx="2641677" cy="1746460"/>
            <a:chOff x="-360390" y="8203498"/>
            <a:chExt cx="2641677" cy="1746460"/>
          </a:xfrm>
        </p:grpSpPr>
        <p:grpSp>
          <p:nvGrpSpPr>
            <p:cNvPr id="88" name="Group 87">
              <a:extLst>
                <a:ext uri="{FF2B5EF4-FFF2-40B4-BE49-F238E27FC236}">
                  <a16:creationId xmlns:a16="http://schemas.microsoft.com/office/drawing/2014/main" id="{01462531-B7D1-597D-AED3-1D6394D1CC9D}"/>
                </a:ext>
              </a:extLst>
            </p:cNvPr>
            <p:cNvGrpSpPr/>
            <p:nvPr/>
          </p:nvGrpSpPr>
          <p:grpSpPr>
            <a:xfrm>
              <a:off x="-360390" y="8230395"/>
              <a:ext cx="2641677" cy="1719563"/>
              <a:chOff x="4713442" y="4496005"/>
              <a:chExt cx="3058969" cy="1991194"/>
            </a:xfrm>
          </p:grpSpPr>
          <p:grpSp>
            <p:nvGrpSpPr>
              <p:cNvPr id="89" name="Group 88">
                <a:extLst>
                  <a:ext uri="{FF2B5EF4-FFF2-40B4-BE49-F238E27FC236}">
                    <a16:creationId xmlns:a16="http://schemas.microsoft.com/office/drawing/2014/main" id="{437B49C9-C225-8494-C33B-B2AC6D07D536}"/>
                  </a:ext>
                </a:extLst>
              </p:cNvPr>
              <p:cNvGrpSpPr/>
              <p:nvPr/>
            </p:nvGrpSpPr>
            <p:grpSpPr>
              <a:xfrm>
                <a:off x="4713442" y="4496005"/>
                <a:ext cx="3058969" cy="1940487"/>
                <a:chOff x="7257094" y="2663522"/>
                <a:chExt cx="3058969" cy="1940487"/>
              </a:xfrm>
            </p:grpSpPr>
            <p:grpSp>
              <p:nvGrpSpPr>
                <p:cNvPr id="103" name="Group 102">
                  <a:extLst>
                    <a:ext uri="{FF2B5EF4-FFF2-40B4-BE49-F238E27FC236}">
                      <a16:creationId xmlns:a16="http://schemas.microsoft.com/office/drawing/2014/main" id="{B7D22437-F748-DA07-579E-B75C5F561749}"/>
                    </a:ext>
                  </a:extLst>
                </p:cNvPr>
                <p:cNvGrpSpPr/>
                <p:nvPr/>
              </p:nvGrpSpPr>
              <p:grpSpPr>
                <a:xfrm rot="10800000">
                  <a:off x="7257094" y="2663522"/>
                  <a:ext cx="3058969" cy="1940487"/>
                  <a:chOff x="9107532" y="3874452"/>
                  <a:chExt cx="3956547" cy="2509825"/>
                </a:xfrm>
              </p:grpSpPr>
              <p:sp>
                <p:nvSpPr>
                  <p:cNvPr id="108" name="Freeform 107">
                    <a:extLst>
                      <a:ext uri="{FF2B5EF4-FFF2-40B4-BE49-F238E27FC236}">
                        <a16:creationId xmlns:a16="http://schemas.microsoft.com/office/drawing/2014/main" id="{DAB3461F-772F-090E-CDBD-A986D9EB55F2}"/>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5000"/>
                      </a:schemeClr>
                    </a:solid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0A13AE9B-7EBC-57B9-51C2-1E30D1817542}"/>
                      </a:ext>
                    </a:extLst>
                  </p:cNvPr>
                  <p:cNvSpPr/>
                  <p:nvPr/>
                </p:nvSpPr>
                <p:spPr>
                  <a:xfrm>
                    <a:off x="9826904" y="4489607"/>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F8E175F3-35FA-AE0E-53B9-477BCDB709AE}"/>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bevel/>
                  </a:ln>
                </p:spPr>
                <p:txBody>
                  <a:bodyPr rtlCol="0" anchor="ctr"/>
                  <a:lstStyle/>
                  <a:p>
                    <a:endParaRPr lang="en-US" dirty="0"/>
                  </a:p>
                </p:txBody>
              </p:sp>
              <p:sp>
                <p:nvSpPr>
                  <p:cNvPr id="112" name="Freeform 111">
                    <a:extLst>
                      <a:ext uri="{FF2B5EF4-FFF2-40B4-BE49-F238E27FC236}">
                        <a16:creationId xmlns:a16="http://schemas.microsoft.com/office/drawing/2014/main" id="{91987BC7-AFA9-41E4-3CBB-8619A8A7DF10}"/>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2048EBB8-F331-BECC-8F85-1A710B72D1B0}"/>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1BFE60EF-9F12-43AC-FA68-0F8AB9AC7156}"/>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719A259D-9C3F-883D-AFCE-7502229F4B37}"/>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5000"/>
                      </a:schemeClr>
                    </a:solid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66EA48BF-A83B-7281-04B6-438D88CCFDBF}"/>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5000"/>
                      </a:schemeClr>
                    </a:solid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BEA142E7-CE03-8AC5-D9E2-5F55E57A565D}"/>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5000"/>
                      </a:schemeClr>
                    </a:solidFill>
                    <a:prstDash val="solid"/>
                    <a:bevel/>
                  </a:ln>
                </p:spPr>
                <p:txBody>
                  <a:bodyPr rtlCol="0" anchor="ctr"/>
                  <a:lstStyle/>
                  <a:p>
                    <a:endParaRPr lang="en-US" dirty="0"/>
                  </a:p>
                </p:txBody>
              </p:sp>
              <p:sp>
                <p:nvSpPr>
                  <p:cNvPr id="118" name="Freeform 117">
                    <a:extLst>
                      <a:ext uri="{FF2B5EF4-FFF2-40B4-BE49-F238E27FC236}">
                        <a16:creationId xmlns:a16="http://schemas.microsoft.com/office/drawing/2014/main" id="{DEB8068C-DA08-493D-B64F-E2FB694AD36A}"/>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5000"/>
                      </a:schemeClr>
                    </a:solid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0FF260CE-1DF3-FCD8-41BD-EFDBA798CDA9}"/>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5000"/>
                      </a:schemeClr>
                    </a:solid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DF1543DF-2EF4-044C-616C-515C9BF2D8B0}"/>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5000"/>
                      </a:schemeClr>
                    </a:solid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1947C1D1-7376-588C-91BE-632B06AA2333}"/>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5000"/>
                      </a:schemeClr>
                    </a:solid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F009AF88-B137-64CF-12C3-92BE787F4178}"/>
                      </a:ext>
                    </a:extLst>
                  </p:cNvPr>
                  <p:cNvSpPr/>
                  <p:nvPr/>
                </p:nvSpPr>
                <p:spPr>
                  <a:xfrm>
                    <a:off x="9826904"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124" name="Freeform 123">
                    <a:extLst>
                      <a:ext uri="{FF2B5EF4-FFF2-40B4-BE49-F238E27FC236}">
                        <a16:creationId xmlns:a16="http://schemas.microsoft.com/office/drawing/2014/main" id="{7A286E17-3FC2-4788-8E12-AA8685C16DE7}"/>
                      </a:ext>
                    </a:extLst>
                  </p:cNvPr>
                  <p:cNvSpPr/>
                  <p:nvPr/>
                </p:nvSpPr>
                <p:spPr>
                  <a:xfrm>
                    <a:off x="10911751"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126" name="Freeform 125">
                    <a:extLst>
                      <a:ext uri="{FF2B5EF4-FFF2-40B4-BE49-F238E27FC236}">
                        <a16:creationId xmlns:a16="http://schemas.microsoft.com/office/drawing/2014/main" id="{976E2553-80D1-150A-7A14-21841FE911F2}"/>
                      </a:ext>
                    </a:extLst>
                  </p:cNvPr>
                  <p:cNvSpPr/>
                  <p:nvPr/>
                </p:nvSpPr>
                <p:spPr>
                  <a:xfrm>
                    <a:off x="10905962" y="3874452"/>
                    <a:ext cx="359685"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grpSp>
            <p:sp>
              <p:nvSpPr>
                <p:cNvPr id="107" name="TextBox 106">
                  <a:extLst>
                    <a:ext uri="{FF2B5EF4-FFF2-40B4-BE49-F238E27FC236}">
                      <a16:creationId xmlns:a16="http://schemas.microsoft.com/office/drawing/2014/main" id="{D456EEAE-A1EF-8E7E-BCF8-71C739D73A57}"/>
                    </a:ext>
                  </a:extLst>
                </p:cNvPr>
                <p:cNvSpPr txBox="1"/>
                <p:nvPr/>
              </p:nvSpPr>
              <p:spPr>
                <a:xfrm>
                  <a:off x="8596066" y="3492160"/>
                  <a:ext cx="1209040" cy="321970"/>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latin typeface="Poppins"/>
                      <a:cs typeface="Poppins"/>
                    </a:rPr>
                    <a:t>B2B</a:t>
                  </a:r>
                  <a:endParaRPr kumimoji="0" lang="en-US" sz="1400" b="1" u="none" strike="noStrike" kern="1200" cap="none" spc="0" normalizeH="0" baseline="30000" noProof="0" dirty="0">
                    <a:ln>
                      <a:noFill/>
                    </a:ln>
                    <a:effectLst/>
                    <a:uLnTx/>
                    <a:uFillTx/>
                    <a:latin typeface="Poppins" pitchFamily="2" charset="77"/>
                    <a:cs typeface="Poppins" pitchFamily="2" charset="77"/>
                  </a:endParaRPr>
                </a:p>
              </p:txBody>
            </p:sp>
          </p:grpSp>
          <p:sp>
            <p:nvSpPr>
              <p:cNvPr id="91" name="Oval 90">
                <a:extLst>
                  <a:ext uri="{FF2B5EF4-FFF2-40B4-BE49-F238E27FC236}">
                    <a16:creationId xmlns:a16="http://schemas.microsoft.com/office/drawing/2014/main" id="{0945E542-378E-6B8A-2A5E-5865A4DEBB80}"/>
                  </a:ext>
                </a:extLst>
              </p:cNvPr>
              <p:cNvSpPr/>
              <p:nvPr/>
            </p:nvSpPr>
            <p:spPr>
              <a:xfrm>
                <a:off x="6058734" y="6430589"/>
                <a:ext cx="56610" cy="5661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7" name="Oval 126">
              <a:extLst>
                <a:ext uri="{FF2B5EF4-FFF2-40B4-BE49-F238E27FC236}">
                  <a16:creationId xmlns:a16="http://schemas.microsoft.com/office/drawing/2014/main" id="{51479B5B-4816-A3B2-2E7C-697660F3E27C}"/>
                </a:ext>
              </a:extLst>
            </p:cNvPr>
            <p:cNvSpPr/>
            <p:nvPr/>
          </p:nvSpPr>
          <p:spPr>
            <a:xfrm>
              <a:off x="1788263" y="8203498"/>
              <a:ext cx="48887" cy="4888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a:extLst>
              <a:ext uri="{FF2B5EF4-FFF2-40B4-BE49-F238E27FC236}">
                <a16:creationId xmlns:a16="http://schemas.microsoft.com/office/drawing/2014/main" id="{16179532-12AA-9F3A-02EA-3F207DB039C4}"/>
              </a:ext>
            </a:extLst>
          </p:cNvPr>
          <p:cNvSpPr/>
          <p:nvPr/>
        </p:nvSpPr>
        <p:spPr>
          <a:xfrm>
            <a:off x="795757" y="5524663"/>
            <a:ext cx="280735" cy="1391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770BF51-3889-97E6-6CE5-D20B8BCAE427}"/>
              </a:ext>
            </a:extLst>
          </p:cNvPr>
          <p:cNvSpPr/>
          <p:nvPr/>
        </p:nvSpPr>
        <p:spPr>
          <a:xfrm>
            <a:off x="6617149" y="5516426"/>
            <a:ext cx="280735" cy="1391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493CC0A-1BC1-1C56-6900-1B3C2B5A46AB}"/>
              </a:ext>
            </a:extLst>
          </p:cNvPr>
          <p:cNvSpPr txBox="1"/>
          <p:nvPr/>
        </p:nvSpPr>
        <p:spPr>
          <a:xfrm rot="16200000">
            <a:off x="-3250737" y="3182598"/>
            <a:ext cx="8295774" cy="276999"/>
          </a:xfrm>
          <a:prstGeom prst="rect">
            <a:avLst/>
          </a:prstGeom>
          <a:noFill/>
        </p:spPr>
        <p:txBody>
          <a:bodyPr wrap="square">
            <a:spAutoFit/>
          </a:bodyPr>
          <a:lstStyle/>
          <a:p>
            <a:r>
              <a:rPr lang="en-US" sz="1200" dirty="0" err="1">
                <a:latin typeface="Poppins" panose="00000500000000000000" pitchFamily="2" charset="0"/>
                <a:cs typeface="Poppins" panose="00000500000000000000" pitchFamily="2" charset="0"/>
              </a:rPr>
              <a:t>Gelirin</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Yüzdesi</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Olarak</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Reklam</a:t>
            </a:r>
            <a:endParaRPr lang="en-US" sz="1200" dirty="0">
              <a:latin typeface="Poppins" panose="00000500000000000000" pitchFamily="2" charset="0"/>
              <a:cs typeface="Poppins" panose="00000500000000000000" pitchFamily="2" charset="0"/>
            </a:endParaRPr>
          </a:p>
        </p:txBody>
      </p:sp>
      <p:sp>
        <p:nvSpPr>
          <p:cNvPr id="47" name="TextBox 46">
            <a:extLst>
              <a:ext uri="{FF2B5EF4-FFF2-40B4-BE49-F238E27FC236}">
                <a16:creationId xmlns:a16="http://schemas.microsoft.com/office/drawing/2014/main" id="{1BD20E6F-63EA-FC0A-B1B2-D373CF36E2AE}"/>
              </a:ext>
            </a:extLst>
          </p:cNvPr>
          <p:cNvSpPr txBox="1"/>
          <p:nvPr/>
        </p:nvSpPr>
        <p:spPr>
          <a:xfrm rot="16200000">
            <a:off x="2848513" y="2601186"/>
            <a:ext cx="8295774" cy="276999"/>
          </a:xfrm>
          <a:prstGeom prst="rect">
            <a:avLst/>
          </a:prstGeom>
          <a:noFill/>
        </p:spPr>
        <p:txBody>
          <a:bodyPr wrap="square">
            <a:spAutoFit/>
          </a:bodyPr>
          <a:lstStyle/>
          <a:p>
            <a:r>
              <a:rPr lang="en-US" sz="1200" dirty="0" err="1">
                <a:latin typeface="Poppins" panose="00000500000000000000" pitchFamily="2" charset="0"/>
                <a:cs typeface="Poppins" panose="00000500000000000000" pitchFamily="2" charset="0"/>
              </a:rPr>
              <a:t>Yıldan</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yıla</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Büyüme</a:t>
            </a:r>
            <a:endParaRPr lang="en-US" sz="12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98544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A03E20-8F66-511F-007F-A53635B76B6A}"/>
            </a:ext>
          </a:extLst>
        </p:cNvPr>
        <p:cNvGrpSpPr/>
        <p:nvPr/>
      </p:nvGrpSpPr>
      <p:grpSpPr>
        <a:xfrm>
          <a:off x="0" y="0"/>
          <a:ext cx="0" cy="0"/>
          <a:chOff x="0" y="0"/>
          <a:chExt cx="0" cy="0"/>
        </a:xfrm>
      </p:grpSpPr>
      <p:sp>
        <p:nvSpPr>
          <p:cNvPr id="91" name="Oval 90">
            <a:extLst>
              <a:ext uri="{FF2B5EF4-FFF2-40B4-BE49-F238E27FC236}">
                <a16:creationId xmlns:a16="http://schemas.microsoft.com/office/drawing/2014/main" id="{438FBB9B-3C49-39D0-B28D-9DB67162644D}"/>
              </a:ext>
            </a:extLst>
          </p:cNvPr>
          <p:cNvSpPr/>
          <p:nvPr/>
        </p:nvSpPr>
        <p:spPr>
          <a:xfrm>
            <a:off x="495301" y="1627157"/>
            <a:ext cx="6812162" cy="6812162"/>
          </a:xfrm>
          <a:prstGeom prst="ellipse">
            <a:avLst/>
          </a:prstGeom>
          <a:solidFill>
            <a:schemeClr val="accent1">
              <a:alpha val="595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0" name="TextBox 29">
            <a:extLst>
              <a:ext uri="{FF2B5EF4-FFF2-40B4-BE49-F238E27FC236}">
                <a16:creationId xmlns:a16="http://schemas.microsoft.com/office/drawing/2014/main" id="{21106D19-A3A4-ECAC-C638-473B5F0749F5}"/>
              </a:ext>
            </a:extLst>
          </p:cNvPr>
          <p:cNvSpPr txBox="1"/>
          <p:nvPr/>
        </p:nvSpPr>
        <p:spPr>
          <a:xfrm>
            <a:off x="9072748" y="604454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9" name="TextBox 8">
            <a:extLst>
              <a:ext uri="{FF2B5EF4-FFF2-40B4-BE49-F238E27FC236}">
                <a16:creationId xmlns:a16="http://schemas.microsoft.com/office/drawing/2014/main" id="{B2050DFB-BAED-3696-A89E-323FA21D82FA}"/>
              </a:ext>
            </a:extLst>
          </p:cNvPr>
          <p:cNvSpPr txBox="1"/>
          <p:nvPr/>
        </p:nvSpPr>
        <p:spPr>
          <a:xfrm>
            <a:off x="-957431" y="407714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25" name="Slide Number Placeholder 4">
            <a:extLst>
              <a:ext uri="{FF2B5EF4-FFF2-40B4-BE49-F238E27FC236}">
                <a16:creationId xmlns:a16="http://schemas.microsoft.com/office/drawing/2014/main" id="{700D8D3A-D333-7235-C6A2-EA7F57152DFC}"/>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FFFFFF">
                    <a:alpha val="19000"/>
                  </a:srgb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49</a:t>
            </a:fld>
            <a:endParaRPr kumimoji="0" lang="en-US" sz="700" b="0" i="0" u="none" strike="noStrike" kern="1200" cap="none" spc="0" normalizeH="0" baseline="0" noProof="0" dirty="0">
              <a:ln>
                <a:noFill/>
              </a:ln>
              <a:solidFill>
                <a:srgbClr val="FFFFFF">
                  <a:alpha val="19000"/>
                </a:srgbClr>
              </a:solidFill>
              <a:effectLst/>
              <a:uLnTx/>
              <a:uFillTx/>
              <a:latin typeface="Poppins" pitchFamily="2" charset="77"/>
              <a:cs typeface="Poppins" pitchFamily="2" charset="77"/>
              <a:sym typeface="Poppins"/>
            </a:endParaRPr>
          </a:p>
        </p:txBody>
      </p:sp>
      <p:pic>
        <p:nvPicPr>
          <p:cNvPr id="74" name="Picture 73" descr="A blue and black logo&#10;&#10;Description automatically generated">
            <a:extLst>
              <a:ext uri="{FF2B5EF4-FFF2-40B4-BE49-F238E27FC236}">
                <a16:creationId xmlns:a16="http://schemas.microsoft.com/office/drawing/2014/main" id="{1BD1587A-8D84-CE74-08BE-8969130E118D}"/>
              </a:ext>
            </a:extLst>
          </p:cNvPr>
          <p:cNvPicPr>
            <a:picLocks noChangeAspect="1"/>
          </p:cNvPicPr>
          <p:nvPr/>
        </p:nvPicPr>
        <p:blipFill>
          <a:blip r:embed="rId3"/>
          <a:stretch>
            <a:fillRect/>
          </a:stretch>
        </p:blipFill>
        <p:spPr>
          <a:xfrm>
            <a:off x="6495752" y="331145"/>
            <a:ext cx="897270" cy="256160"/>
          </a:xfrm>
          <a:prstGeom prst="rect">
            <a:avLst/>
          </a:prstGeom>
        </p:spPr>
      </p:pic>
      <p:grpSp>
        <p:nvGrpSpPr>
          <p:cNvPr id="21" name="Group 20">
            <a:extLst>
              <a:ext uri="{FF2B5EF4-FFF2-40B4-BE49-F238E27FC236}">
                <a16:creationId xmlns:a16="http://schemas.microsoft.com/office/drawing/2014/main" id="{587FC5A7-7CD7-41D2-A404-00131C9D1942}"/>
              </a:ext>
            </a:extLst>
          </p:cNvPr>
          <p:cNvGrpSpPr/>
          <p:nvPr/>
        </p:nvGrpSpPr>
        <p:grpSpPr>
          <a:xfrm>
            <a:off x="6847677" y="4917003"/>
            <a:ext cx="471750" cy="4184806"/>
            <a:chOff x="1472335" y="3189472"/>
            <a:chExt cx="471750" cy="4184806"/>
          </a:xfrm>
        </p:grpSpPr>
        <p:grpSp>
          <p:nvGrpSpPr>
            <p:cNvPr id="22" name="Group 21">
              <a:extLst>
                <a:ext uri="{FF2B5EF4-FFF2-40B4-BE49-F238E27FC236}">
                  <a16:creationId xmlns:a16="http://schemas.microsoft.com/office/drawing/2014/main" id="{FDB79823-1794-F6C0-D338-5F27A797732F}"/>
                </a:ext>
              </a:extLst>
            </p:cNvPr>
            <p:cNvGrpSpPr/>
            <p:nvPr/>
          </p:nvGrpSpPr>
          <p:grpSpPr>
            <a:xfrm rot="16200000">
              <a:off x="659993" y="6090186"/>
              <a:ext cx="2096434" cy="471750"/>
              <a:chOff x="88616" y="8213726"/>
              <a:chExt cx="755712" cy="170255"/>
            </a:xfrm>
          </p:grpSpPr>
          <p:grpSp>
            <p:nvGrpSpPr>
              <p:cNvPr id="40" name="Group 39">
                <a:extLst>
                  <a:ext uri="{FF2B5EF4-FFF2-40B4-BE49-F238E27FC236}">
                    <a16:creationId xmlns:a16="http://schemas.microsoft.com/office/drawing/2014/main" id="{F767A937-42DC-EF01-26B3-460B163D23A7}"/>
                  </a:ext>
                </a:extLst>
              </p:cNvPr>
              <p:cNvGrpSpPr/>
              <p:nvPr/>
            </p:nvGrpSpPr>
            <p:grpSpPr>
              <a:xfrm>
                <a:off x="88616" y="8213726"/>
                <a:ext cx="755712" cy="170255"/>
                <a:chOff x="88616" y="8157882"/>
                <a:chExt cx="755712" cy="226099"/>
              </a:xfrm>
            </p:grpSpPr>
            <p:cxnSp>
              <p:nvCxnSpPr>
                <p:cNvPr id="50" name="Straight Connector 49">
                  <a:extLst>
                    <a:ext uri="{FF2B5EF4-FFF2-40B4-BE49-F238E27FC236}">
                      <a16:creationId xmlns:a16="http://schemas.microsoft.com/office/drawing/2014/main" id="{FB27DB18-3EFE-75DD-CD91-A27121F51243}"/>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E4272A0-CDEE-3FCF-E37C-74AFD5103E1F}"/>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5D109FE-328E-F833-6657-CCFA6597D415}"/>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EBB56F6D-3055-CC65-5D92-C5F3D01C5B3E}"/>
                  </a:ext>
                </a:extLst>
              </p:cNvPr>
              <p:cNvGrpSpPr/>
              <p:nvPr/>
            </p:nvGrpSpPr>
            <p:grpSpPr>
              <a:xfrm>
                <a:off x="173130" y="8308975"/>
                <a:ext cx="605163" cy="75006"/>
                <a:chOff x="173130" y="8289549"/>
                <a:chExt cx="605163" cy="94432"/>
              </a:xfrm>
            </p:grpSpPr>
            <p:cxnSp>
              <p:nvCxnSpPr>
                <p:cNvPr id="42" name="Straight Connector 41">
                  <a:extLst>
                    <a:ext uri="{FF2B5EF4-FFF2-40B4-BE49-F238E27FC236}">
                      <a16:creationId xmlns:a16="http://schemas.microsoft.com/office/drawing/2014/main" id="{C57CA724-C3C7-41E0-E4AF-3F1B3030DBAA}"/>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192AFC6-A6F5-5F17-DC20-F8F4EB5A5CA1}"/>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8F06C5D-40B2-79FD-8100-36F82CDAF120}"/>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6EBD62-E061-17B0-194B-EF42D5659A9F}"/>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0F91EC0-A480-8D2A-3594-0148F914870C}"/>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DBBEA12-A3E4-D039-20FA-1466D54F6A42}"/>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7DE18FB-5BFC-3275-F3F5-EC7D036DEA3B}"/>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2EF095C-0A7C-8224-F7B8-E2BE19E8B369}"/>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A8380C10-70B2-9DA3-A1DA-D2C3E9F94480}"/>
                </a:ext>
              </a:extLst>
            </p:cNvPr>
            <p:cNvGrpSpPr/>
            <p:nvPr/>
          </p:nvGrpSpPr>
          <p:grpSpPr>
            <a:xfrm rot="16200000">
              <a:off x="777219" y="3884588"/>
              <a:ext cx="1861982" cy="471750"/>
              <a:chOff x="173130" y="8213726"/>
              <a:chExt cx="671198" cy="170255"/>
            </a:xfrm>
          </p:grpSpPr>
          <p:grpSp>
            <p:nvGrpSpPr>
              <p:cNvPr id="24" name="Group 23">
                <a:extLst>
                  <a:ext uri="{FF2B5EF4-FFF2-40B4-BE49-F238E27FC236}">
                    <a16:creationId xmlns:a16="http://schemas.microsoft.com/office/drawing/2014/main" id="{3260A428-FBBA-0655-83BF-758B0D6E35BA}"/>
                  </a:ext>
                </a:extLst>
              </p:cNvPr>
              <p:cNvGrpSpPr/>
              <p:nvPr/>
            </p:nvGrpSpPr>
            <p:grpSpPr>
              <a:xfrm>
                <a:off x="466298" y="8213726"/>
                <a:ext cx="378030" cy="170255"/>
                <a:chOff x="466298" y="8157882"/>
                <a:chExt cx="378030" cy="226099"/>
              </a:xfrm>
            </p:grpSpPr>
            <p:cxnSp>
              <p:nvCxnSpPr>
                <p:cNvPr id="38" name="Straight Connector 37">
                  <a:extLst>
                    <a:ext uri="{FF2B5EF4-FFF2-40B4-BE49-F238E27FC236}">
                      <a16:creationId xmlns:a16="http://schemas.microsoft.com/office/drawing/2014/main" id="{3C2478CB-3C1D-1F8F-00E6-F4A5BD3E64C9}"/>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71BA7D5-F930-8398-5B99-1802BAC3CE95}"/>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90D9D940-D79A-C19A-7451-163F954DC6C9}"/>
                  </a:ext>
                </a:extLst>
              </p:cNvPr>
              <p:cNvGrpSpPr/>
              <p:nvPr/>
            </p:nvGrpSpPr>
            <p:grpSpPr>
              <a:xfrm>
                <a:off x="173130" y="8308975"/>
                <a:ext cx="605163" cy="75006"/>
                <a:chOff x="173130" y="8289549"/>
                <a:chExt cx="605163" cy="94432"/>
              </a:xfrm>
            </p:grpSpPr>
            <p:cxnSp>
              <p:nvCxnSpPr>
                <p:cNvPr id="27" name="Straight Connector 26">
                  <a:extLst>
                    <a:ext uri="{FF2B5EF4-FFF2-40B4-BE49-F238E27FC236}">
                      <a16:creationId xmlns:a16="http://schemas.microsoft.com/office/drawing/2014/main" id="{AD36F65A-F78D-C126-1754-943D718D6F1D}"/>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3A70D5-A64B-CB44-D8DA-354DCCA097D5}"/>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54AEA79-B167-3355-22A6-34827B4998FE}"/>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D5580E6-0B12-0EC9-7EAC-DFAB2AD784EA}"/>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6EA5E20-ED05-C05D-6E80-835A00F18E2C}"/>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505C75B-F5FA-75E4-1CCC-8ED06225CAA0}"/>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AA53565-E919-837D-366B-748AD8BAD791}"/>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7F231E3-88AD-D798-4373-6EEB6D475C88}"/>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46" name="Group 145">
            <a:extLst>
              <a:ext uri="{FF2B5EF4-FFF2-40B4-BE49-F238E27FC236}">
                <a16:creationId xmlns:a16="http://schemas.microsoft.com/office/drawing/2014/main" id="{EE5A2802-0990-31F0-7B42-26283C294A5F}"/>
              </a:ext>
            </a:extLst>
          </p:cNvPr>
          <p:cNvGrpSpPr/>
          <p:nvPr/>
        </p:nvGrpSpPr>
        <p:grpSpPr>
          <a:xfrm>
            <a:off x="5284632" y="1269333"/>
            <a:ext cx="2108390" cy="920268"/>
            <a:chOff x="2585193" y="867598"/>
            <a:chExt cx="2108390" cy="920268"/>
          </a:xfrm>
        </p:grpSpPr>
        <p:sp>
          <p:nvSpPr>
            <p:cNvPr id="98" name="Rectangle 97">
              <a:extLst>
                <a:ext uri="{FF2B5EF4-FFF2-40B4-BE49-F238E27FC236}">
                  <a16:creationId xmlns:a16="http://schemas.microsoft.com/office/drawing/2014/main" id="{19D3146B-9C6A-257B-78C1-CBD9DF07B335}"/>
                </a:ext>
              </a:extLst>
            </p:cNvPr>
            <p:cNvSpPr/>
            <p:nvPr/>
          </p:nvSpPr>
          <p:spPr>
            <a:xfrm>
              <a:off x="2585193" y="867598"/>
              <a:ext cx="920268" cy="92026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8" name="TextBox 117">
              <a:extLst>
                <a:ext uri="{FF2B5EF4-FFF2-40B4-BE49-F238E27FC236}">
                  <a16:creationId xmlns:a16="http://schemas.microsoft.com/office/drawing/2014/main" id="{BAF55B91-03AD-B2B5-86AB-67B93AA49734}"/>
                </a:ext>
              </a:extLst>
            </p:cNvPr>
            <p:cNvSpPr txBox="1"/>
            <p:nvPr/>
          </p:nvSpPr>
          <p:spPr>
            <a:xfrm>
              <a:off x="2650721" y="1118684"/>
              <a:ext cx="832926" cy="492443"/>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noProof="0" dirty="0">
                  <a:ln>
                    <a:noFill/>
                  </a:ln>
                  <a:solidFill>
                    <a:srgbClr val="092656"/>
                  </a:solidFill>
                  <a:effectLst/>
                  <a:uLnTx/>
                  <a:uFillTx/>
                  <a:latin typeface="Poppins Light" pitchFamily="2" charset="77"/>
                  <a:ea typeface="+mn-ea"/>
                  <a:cs typeface="Poppins Light" pitchFamily="2" charset="77"/>
                </a:rPr>
                <a:t>Am</a:t>
              </a:r>
            </a:p>
          </p:txBody>
        </p:sp>
        <p:grpSp>
          <p:nvGrpSpPr>
            <p:cNvPr id="142" name="Group 141">
              <a:extLst>
                <a:ext uri="{FF2B5EF4-FFF2-40B4-BE49-F238E27FC236}">
                  <a16:creationId xmlns:a16="http://schemas.microsoft.com/office/drawing/2014/main" id="{89BCDD61-64FE-891A-0D7B-38BDB3925790}"/>
                </a:ext>
              </a:extLst>
            </p:cNvPr>
            <p:cNvGrpSpPr/>
            <p:nvPr/>
          </p:nvGrpSpPr>
          <p:grpSpPr>
            <a:xfrm>
              <a:off x="3548048" y="1291223"/>
              <a:ext cx="1145535" cy="458950"/>
              <a:chOff x="3548048" y="1291223"/>
              <a:chExt cx="1145535" cy="458950"/>
            </a:xfrm>
          </p:grpSpPr>
          <p:sp>
            <p:nvSpPr>
              <p:cNvPr id="132" name="TextBox 131">
                <a:extLst>
                  <a:ext uri="{FF2B5EF4-FFF2-40B4-BE49-F238E27FC236}">
                    <a16:creationId xmlns:a16="http://schemas.microsoft.com/office/drawing/2014/main" id="{5BF3B354-92A4-EE4D-0C53-F763E8A155FA}"/>
                  </a:ext>
                </a:extLst>
              </p:cNvPr>
              <p:cNvSpPr txBox="1"/>
              <p:nvPr/>
            </p:nvSpPr>
            <p:spPr>
              <a:xfrm>
                <a:off x="3928103" y="1291223"/>
                <a:ext cx="765480"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Sembol</a:t>
                </a:r>
                <a:r>
                  <a:rPr lang="en-US" sz="700" dirty="0">
                    <a:solidFill>
                      <a:srgbClr val="092656"/>
                    </a:solidFill>
                    <a:latin typeface="Poppins Light" pitchFamily="2" charset="77"/>
                    <a:cs typeface="Poppins Light" pitchFamily="2" charset="77"/>
                  </a:rPr>
                  <a:t>ü</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4" name="Straight Arrow Connector 133">
                <a:extLst>
                  <a:ext uri="{FF2B5EF4-FFF2-40B4-BE49-F238E27FC236}">
                    <a16:creationId xmlns:a16="http://schemas.microsoft.com/office/drawing/2014/main" id="{A7D36C4A-3930-163A-5986-9DE028FF50FF}"/>
                  </a:ext>
                </a:extLst>
              </p:cNvPr>
              <p:cNvCxnSpPr>
                <a:cxnSpLocks/>
              </p:cNvCxnSpPr>
              <p:nvPr/>
            </p:nvCxnSpPr>
            <p:spPr>
              <a:xfrm flipH="1">
                <a:off x="3550582" y="1387308"/>
                <a:ext cx="344647"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1788A511-B9CC-BC11-5787-32DCC2D815D0}"/>
                  </a:ext>
                </a:extLst>
              </p:cNvPr>
              <p:cNvSpPr txBox="1"/>
              <p:nvPr/>
            </p:nvSpPr>
            <p:spPr>
              <a:xfrm>
                <a:off x="3928103" y="1550118"/>
                <a:ext cx="559839"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İsmi</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9" name="Straight Arrow Connector 138">
                <a:extLst>
                  <a:ext uri="{FF2B5EF4-FFF2-40B4-BE49-F238E27FC236}">
                    <a16:creationId xmlns:a16="http://schemas.microsoft.com/office/drawing/2014/main" id="{EC5144AB-6B2E-5022-F27E-6C9092D1456D}"/>
                  </a:ext>
                </a:extLst>
              </p:cNvPr>
              <p:cNvCxnSpPr>
                <a:cxnSpLocks/>
              </p:cNvCxnSpPr>
              <p:nvPr/>
            </p:nvCxnSpPr>
            <p:spPr>
              <a:xfrm flipH="1">
                <a:off x="3548048" y="1642583"/>
                <a:ext cx="345042"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87BA4277-5007-56B8-F2D2-7459FE571406}"/>
                </a:ext>
              </a:extLst>
            </p:cNvPr>
            <p:cNvSpPr txBox="1"/>
            <p:nvPr/>
          </p:nvSpPr>
          <p:spPr>
            <a:xfrm>
              <a:off x="2675062" y="1532035"/>
              <a:ext cx="758001" cy="215444"/>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err="1">
                  <a:ln>
                    <a:noFill/>
                  </a:ln>
                  <a:solidFill>
                    <a:srgbClr val="092656"/>
                  </a:solidFill>
                  <a:effectLst/>
                  <a:uLnTx/>
                  <a:uFillTx/>
                  <a:latin typeface="Poppins" pitchFamily="2" charset="77"/>
                  <a:cs typeface="Poppins" pitchFamily="2" charset="77"/>
                </a:rPr>
                <a:t>Otomotiv</a:t>
              </a:r>
              <a:endParaRPr kumimoji="0" lang="en-US" sz="800" u="none" strike="noStrike" kern="1200" cap="none" spc="0" normalizeH="0" baseline="30000" noProof="0" dirty="0">
                <a:ln>
                  <a:noFill/>
                </a:ln>
                <a:solidFill>
                  <a:srgbClr val="092656"/>
                </a:solidFill>
                <a:effectLst/>
                <a:uLnTx/>
                <a:uFillTx/>
                <a:latin typeface="Poppins" pitchFamily="2" charset="77"/>
                <a:cs typeface="Poppins" pitchFamily="2" charset="77"/>
              </a:endParaRPr>
            </a:p>
          </p:txBody>
        </p:sp>
      </p:grpSp>
      <p:grpSp>
        <p:nvGrpSpPr>
          <p:cNvPr id="4" name="Group 3">
            <a:extLst>
              <a:ext uri="{FF2B5EF4-FFF2-40B4-BE49-F238E27FC236}">
                <a16:creationId xmlns:a16="http://schemas.microsoft.com/office/drawing/2014/main" id="{704D754D-F65A-454A-7B4B-2AE2F0DD3A27}"/>
              </a:ext>
            </a:extLst>
          </p:cNvPr>
          <p:cNvGrpSpPr/>
          <p:nvPr/>
        </p:nvGrpSpPr>
        <p:grpSpPr>
          <a:xfrm>
            <a:off x="6853473" y="9317238"/>
            <a:ext cx="473767" cy="474462"/>
            <a:chOff x="8094113" y="5776238"/>
            <a:chExt cx="3738441" cy="3743928"/>
          </a:xfrm>
        </p:grpSpPr>
        <p:sp>
          <p:nvSpPr>
            <p:cNvPr id="7" name="Freeform 6">
              <a:extLst>
                <a:ext uri="{FF2B5EF4-FFF2-40B4-BE49-F238E27FC236}">
                  <a16:creationId xmlns:a16="http://schemas.microsoft.com/office/drawing/2014/main" id="{67D61D75-102A-526D-E5F2-CDC3CCF7407B}"/>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8" name="Freeform 7">
              <a:extLst>
                <a:ext uri="{FF2B5EF4-FFF2-40B4-BE49-F238E27FC236}">
                  <a16:creationId xmlns:a16="http://schemas.microsoft.com/office/drawing/2014/main" id="{6A49A089-106C-887F-BF57-6743ABB9B8EB}"/>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0" name="Freeform 9">
              <a:extLst>
                <a:ext uri="{FF2B5EF4-FFF2-40B4-BE49-F238E27FC236}">
                  <a16:creationId xmlns:a16="http://schemas.microsoft.com/office/drawing/2014/main" id="{BB37AA06-9CCD-DBBB-2ECA-5D0FADF71AAA}"/>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1" name="Freeform 10">
              <a:extLst>
                <a:ext uri="{FF2B5EF4-FFF2-40B4-BE49-F238E27FC236}">
                  <a16:creationId xmlns:a16="http://schemas.microsoft.com/office/drawing/2014/main" id="{EE05676B-AFAB-EB99-ECE4-DF4C72DABB16}"/>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grpSp>
      <p:grpSp>
        <p:nvGrpSpPr>
          <p:cNvPr id="12" name="Group 11">
            <a:extLst>
              <a:ext uri="{FF2B5EF4-FFF2-40B4-BE49-F238E27FC236}">
                <a16:creationId xmlns:a16="http://schemas.microsoft.com/office/drawing/2014/main" id="{3C2A7385-0898-C614-20CB-46D7D88B9104}"/>
              </a:ext>
            </a:extLst>
          </p:cNvPr>
          <p:cNvGrpSpPr/>
          <p:nvPr/>
        </p:nvGrpSpPr>
        <p:grpSpPr>
          <a:xfrm>
            <a:off x="1577022" y="2721163"/>
            <a:ext cx="4724237" cy="4616074"/>
            <a:chOff x="625350" y="1428466"/>
            <a:chExt cx="4724237" cy="4616074"/>
          </a:xfrm>
        </p:grpSpPr>
        <p:grpSp>
          <p:nvGrpSpPr>
            <p:cNvPr id="13" name="Group 12">
              <a:extLst>
                <a:ext uri="{FF2B5EF4-FFF2-40B4-BE49-F238E27FC236}">
                  <a16:creationId xmlns:a16="http://schemas.microsoft.com/office/drawing/2014/main" id="{CC69E6DF-589A-37B4-E742-5359A5C0DF11}"/>
                </a:ext>
              </a:extLst>
            </p:cNvPr>
            <p:cNvGrpSpPr/>
            <p:nvPr/>
          </p:nvGrpSpPr>
          <p:grpSpPr>
            <a:xfrm>
              <a:off x="627632" y="1428466"/>
              <a:ext cx="4721955" cy="4616074"/>
              <a:chOff x="1136193" y="1004490"/>
              <a:chExt cx="6332479" cy="6190488"/>
            </a:xfrm>
          </p:grpSpPr>
          <p:sp>
            <p:nvSpPr>
              <p:cNvPr id="15" name="Rectangle 14">
                <a:extLst>
                  <a:ext uri="{FF2B5EF4-FFF2-40B4-BE49-F238E27FC236}">
                    <a16:creationId xmlns:a16="http://schemas.microsoft.com/office/drawing/2014/main" id="{3943740E-6468-E9C5-405F-576A6B1ED91D}"/>
                  </a:ext>
                </a:extLst>
              </p:cNvPr>
              <p:cNvSpPr/>
              <p:nvPr/>
            </p:nvSpPr>
            <p:spPr>
              <a:xfrm>
                <a:off x="1136193" y="1004490"/>
                <a:ext cx="6190488" cy="6190488"/>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TextBox 15">
                <a:extLst>
                  <a:ext uri="{FF2B5EF4-FFF2-40B4-BE49-F238E27FC236}">
                    <a16:creationId xmlns:a16="http://schemas.microsoft.com/office/drawing/2014/main" id="{AE111FC8-C7DC-FF11-852E-6752A1BBD43B}"/>
                  </a:ext>
                </a:extLst>
              </p:cNvPr>
              <p:cNvSpPr txBox="1"/>
              <p:nvPr/>
            </p:nvSpPr>
            <p:spPr>
              <a:xfrm>
                <a:off x="1427049" y="2101451"/>
                <a:ext cx="6041623" cy="4251331"/>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0" b="0" i="0" u="none" strike="noStrike" kern="1200" cap="none" spc="-300" normalizeH="0" baseline="0" noProof="0" dirty="0">
                    <a:ln>
                      <a:noFill/>
                    </a:ln>
                    <a:effectLst/>
                    <a:uLnTx/>
                    <a:uFillTx/>
                    <a:latin typeface="Poppins Light" pitchFamily="2" charset="77"/>
                    <a:ea typeface="+mn-ea"/>
                    <a:cs typeface="Poppins Light" pitchFamily="2" charset="77"/>
                  </a:rPr>
                  <a:t>Am</a:t>
                </a:r>
              </a:p>
            </p:txBody>
          </p:sp>
          <p:sp>
            <p:nvSpPr>
              <p:cNvPr id="17" name="TextBox 16">
                <a:extLst>
                  <a:ext uri="{FF2B5EF4-FFF2-40B4-BE49-F238E27FC236}">
                    <a16:creationId xmlns:a16="http://schemas.microsoft.com/office/drawing/2014/main" id="{E6F056E1-98DB-F306-1C22-7D556476A25F}"/>
                  </a:ext>
                </a:extLst>
              </p:cNvPr>
              <p:cNvSpPr txBox="1"/>
              <p:nvPr/>
            </p:nvSpPr>
            <p:spPr>
              <a:xfrm>
                <a:off x="1514807" y="5566522"/>
                <a:ext cx="5474217" cy="949326"/>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err="1">
                    <a:ln>
                      <a:noFill/>
                    </a:ln>
                    <a:effectLst/>
                    <a:uLnTx/>
                    <a:uFillTx/>
                    <a:latin typeface="Poppins Light" pitchFamily="2" charset="77"/>
                    <a:ea typeface="+mn-ea"/>
                    <a:cs typeface="Poppins Light" pitchFamily="2" charset="77"/>
                  </a:rPr>
                  <a:t>Otomotiv</a:t>
                </a:r>
                <a:endParaRPr kumimoji="0" lang="en-US" sz="4000" b="0" i="0" u="none" strike="noStrike" kern="1200" cap="none" spc="0" normalizeH="0" baseline="0" noProof="0" dirty="0">
                  <a:ln>
                    <a:noFill/>
                  </a:ln>
                  <a:effectLst/>
                  <a:uLnTx/>
                  <a:uFillTx/>
                  <a:latin typeface="Poppins Light" pitchFamily="2" charset="77"/>
                  <a:ea typeface="+mn-ea"/>
                  <a:cs typeface="Poppins Light" pitchFamily="2" charset="77"/>
                </a:endParaRPr>
              </a:p>
            </p:txBody>
          </p:sp>
          <p:sp>
            <p:nvSpPr>
              <p:cNvPr id="18" name="TextBox 17">
                <a:extLst>
                  <a:ext uri="{FF2B5EF4-FFF2-40B4-BE49-F238E27FC236}">
                    <a16:creationId xmlns:a16="http://schemas.microsoft.com/office/drawing/2014/main" id="{D8C045F9-92C0-8D51-A4A4-82CF8DC70C9C}"/>
                  </a:ext>
                </a:extLst>
              </p:cNvPr>
              <p:cNvSpPr txBox="1"/>
              <p:nvPr/>
            </p:nvSpPr>
            <p:spPr>
              <a:xfrm>
                <a:off x="1496947" y="1392042"/>
                <a:ext cx="2400966" cy="1238252"/>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6600" b="0" i="0" u="none" strike="noStrike" kern="1200" cap="none" spc="-150" normalizeH="0" baseline="0" noProof="0" dirty="0">
                    <a:ln>
                      <a:noFill/>
                    </a:ln>
                    <a:effectLst/>
                    <a:uLnTx/>
                    <a:uFillTx/>
                    <a:latin typeface="Poppins Light" pitchFamily="2" charset="77"/>
                    <a:ea typeface="+mn-ea"/>
                    <a:cs typeface="Poppins Light" pitchFamily="2" charset="77"/>
                  </a:rPr>
                  <a:t>2.4</a:t>
                </a:r>
                <a:r>
                  <a:rPr kumimoji="0" lang="en-US" sz="6600" b="0" i="0" u="none" strike="noStrike" kern="1200" cap="none" spc="-150" normalizeH="0" baseline="30000" noProof="0" dirty="0">
                    <a:ln>
                      <a:noFill/>
                    </a:ln>
                    <a:effectLst/>
                    <a:uLnTx/>
                    <a:uFillTx/>
                    <a:latin typeface="Poppins Light" pitchFamily="2" charset="77"/>
                    <a:ea typeface="+mn-ea"/>
                    <a:cs typeface="Poppins Light" pitchFamily="2" charset="77"/>
                  </a:rPr>
                  <a:t>%</a:t>
                </a:r>
              </a:p>
            </p:txBody>
          </p:sp>
        </p:grpSp>
        <p:sp>
          <p:nvSpPr>
            <p:cNvPr id="14" name="Rectangle 13">
              <a:extLst>
                <a:ext uri="{FF2B5EF4-FFF2-40B4-BE49-F238E27FC236}">
                  <a16:creationId xmlns:a16="http://schemas.microsoft.com/office/drawing/2014/main" id="{C6221406-587B-D9E0-05C6-08D10E55E675}"/>
                </a:ext>
              </a:extLst>
            </p:cNvPr>
            <p:cNvSpPr/>
            <p:nvPr/>
          </p:nvSpPr>
          <p:spPr>
            <a:xfrm>
              <a:off x="625350" y="5865827"/>
              <a:ext cx="4616074" cy="178713"/>
            </a:xfrm>
            <a:prstGeom prst="rect">
              <a:avLst/>
            </a:prstGeom>
            <a:solidFill>
              <a:schemeClr val="tx1"/>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cxnSp>
        <p:nvCxnSpPr>
          <p:cNvPr id="60" name="Straight Connector 59">
            <a:extLst>
              <a:ext uri="{FF2B5EF4-FFF2-40B4-BE49-F238E27FC236}">
                <a16:creationId xmlns:a16="http://schemas.microsoft.com/office/drawing/2014/main" id="{1F30B37F-802F-A2F5-9EB8-B1E0452D747D}"/>
              </a:ext>
            </a:extLst>
          </p:cNvPr>
          <p:cNvCxnSpPr>
            <a:cxnSpLocks/>
          </p:cNvCxnSpPr>
          <p:nvPr/>
        </p:nvCxnSpPr>
        <p:spPr>
          <a:xfrm>
            <a:off x="0" y="490497"/>
            <a:ext cx="567995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Slide Number Placeholder 5">
            <a:extLst>
              <a:ext uri="{FF2B5EF4-FFF2-40B4-BE49-F238E27FC236}">
                <a16:creationId xmlns:a16="http://schemas.microsoft.com/office/drawing/2014/main" id="{BFE1222D-D7B7-4ADA-8021-8BAFD22276A3}"/>
              </a:ext>
            </a:extLst>
          </p:cNvPr>
          <p:cNvSpPr txBox="1">
            <a:spLocks/>
          </p:cNvSpPr>
          <p:nvPr/>
        </p:nvSpPr>
        <p:spPr>
          <a:xfrm>
            <a:off x="495300" y="241591"/>
            <a:ext cx="5231380"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OTOMOTİV</a:t>
            </a:r>
            <a:endParaRPr lang="en-US" sz="600" b="1" spc="40" dirty="0">
              <a:solidFill>
                <a:schemeClr val="accent6"/>
              </a:solidFill>
              <a:latin typeface="Poppins" pitchFamily="2" charset="77"/>
              <a:cs typeface="Poppins" pitchFamily="2" charset="77"/>
            </a:endParaRPr>
          </a:p>
        </p:txBody>
      </p:sp>
      <p:sp>
        <p:nvSpPr>
          <p:cNvPr id="201" name="TextBox 200">
            <a:extLst>
              <a:ext uri="{FF2B5EF4-FFF2-40B4-BE49-F238E27FC236}">
                <a16:creationId xmlns:a16="http://schemas.microsoft.com/office/drawing/2014/main" id="{043334E4-D1AC-3E9A-433D-AA1146E3B6EA}"/>
              </a:ext>
            </a:extLst>
          </p:cNvPr>
          <p:cNvSpPr txBox="1"/>
          <p:nvPr/>
        </p:nvSpPr>
        <p:spPr>
          <a:xfrm>
            <a:off x="5373263" y="1304287"/>
            <a:ext cx="486254" cy="307777"/>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400" dirty="0">
                <a:latin typeface="Poppins Light" pitchFamily="2" charset="77"/>
                <a:cs typeface="Poppins Light" pitchFamily="2" charset="77"/>
              </a:rPr>
              <a:t>2.4</a:t>
            </a:r>
            <a:r>
              <a:rPr kumimoji="0" lang="en-US" sz="1400" b="0" i="0" u="none" strike="noStrike" kern="1200" cap="none" normalizeH="0" baseline="30000" noProof="0" dirty="0">
                <a:ln>
                  <a:noFill/>
                </a:ln>
                <a:effectLst/>
                <a:uLnTx/>
                <a:uFillTx/>
                <a:latin typeface="Poppins Light" pitchFamily="2" charset="77"/>
                <a:ea typeface="+mn-ea"/>
                <a:cs typeface="Poppins Light" pitchFamily="2" charset="77"/>
              </a:rPr>
              <a:t>%</a:t>
            </a:r>
          </a:p>
        </p:txBody>
      </p:sp>
      <p:grpSp>
        <p:nvGrpSpPr>
          <p:cNvPr id="2" name="Group 1">
            <a:extLst>
              <a:ext uri="{FF2B5EF4-FFF2-40B4-BE49-F238E27FC236}">
                <a16:creationId xmlns:a16="http://schemas.microsoft.com/office/drawing/2014/main" id="{85E4913F-77E6-987B-44BC-219D0A034067}"/>
              </a:ext>
            </a:extLst>
          </p:cNvPr>
          <p:cNvGrpSpPr/>
          <p:nvPr/>
        </p:nvGrpSpPr>
        <p:grpSpPr>
          <a:xfrm>
            <a:off x="-106788" y="494488"/>
            <a:ext cx="3931004" cy="2036715"/>
            <a:chOff x="-106788" y="476791"/>
            <a:chExt cx="3931004" cy="2036715"/>
          </a:xfrm>
        </p:grpSpPr>
        <p:grpSp>
          <p:nvGrpSpPr>
            <p:cNvPr id="3" name="Group 2">
              <a:extLst>
                <a:ext uri="{FF2B5EF4-FFF2-40B4-BE49-F238E27FC236}">
                  <a16:creationId xmlns:a16="http://schemas.microsoft.com/office/drawing/2014/main" id="{5486FD05-B02B-2C78-29A9-CE3652BD58E2}"/>
                </a:ext>
              </a:extLst>
            </p:cNvPr>
            <p:cNvGrpSpPr/>
            <p:nvPr/>
          </p:nvGrpSpPr>
          <p:grpSpPr>
            <a:xfrm>
              <a:off x="-106788" y="476791"/>
              <a:ext cx="3837088" cy="1948458"/>
              <a:chOff x="9259935" y="0"/>
              <a:chExt cx="6114663" cy="3104985"/>
            </a:xfrm>
          </p:grpSpPr>
          <p:sp>
            <p:nvSpPr>
              <p:cNvPr id="29" name="Freeform 28">
                <a:extLst>
                  <a:ext uri="{FF2B5EF4-FFF2-40B4-BE49-F238E27FC236}">
                    <a16:creationId xmlns:a16="http://schemas.microsoft.com/office/drawing/2014/main" id="{62C1E28A-985B-9D5F-EB8F-C7EC86BBCF99}"/>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9300D46-B55E-AC80-62B4-E2898D8C8873}"/>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1D4AD61E-EEE9-1C9C-7485-218738B11459}"/>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D0762294-78FD-B82F-7B35-A14F938889C3}"/>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1B22D571-BA49-E734-AD29-651F08635B2D}"/>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D58145D-788B-7BE0-69D7-CE654DB67010}"/>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A6348803-ED9F-84E6-3EF6-C16C61DC702C}"/>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97A0D357-A694-96BE-D48D-247C10AC8822}"/>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E351D4-9C51-8435-F8FC-F3929F929A10}"/>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75" name="Freeform 74">
                <a:extLst>
                  <a:ext uri="{FF2B5EF4-FFF2-40B4-BE49-F238E27FC236}">
                    <a16:creationId xmlns:a16="http://schemas.microsoft.com/office/drawing/2014/main" id="{868A2679-707B-4160-726F-E09F77F56848}"/>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660F1C31-E8AF-0E39-E038-751861E04E59}"/>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BEC5642E-F916-39EA-FFCA-CF0F04ED83E0}"/>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78" name="Freeform 77">
                <a:extLst>
                  <a:ext uri="{FF2B5EF4-FFF2-40B4-BE49-F238E27FC236}">
                    <a16:creationId xmlns:a16="http://schemas.microsoft.com/office/drawing/2014/main" id="{C6D2C926-BCE6-EF1B-06D9-FB4B25CD7D68}"/>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C12128EA-EB7C-7FF5-8BB9-B702772CC151}"/>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347E1E46-F88B-40D8-36AB-BD3B42CD23F2}"/>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4C7F8DBA-3AA5-27E1-CFD0-B016736CA552}"/>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82" name="Freeform 81">
                <a:extLst>
                  <a:ext uri="{FF2B5EF4-FFF2-40B4-BE49-F238E27FC236}">
                    <a16:creationId xmlns:a16="http://schemas.microsoft.com/office/drawing/2014/main" id="{FBEED0E7-F4B6-0966-D79C-9AF57B4B7996}"/>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807B4C49-C5F7-A4CD-EE1D-83EF06BE1053}"/>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BB01BB3B-9274-5519-201B-0429B621D720}"/>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54107892-C324-A182-CA40-F232FE587647}"/>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F5409713-EC56-F6AC-1E63-C0E7DD8D639D}"/>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06C71971-06BB-3FF6-9101-A856F3C917E0}"/>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C510B60A-EB9E-338B-7513-D9A85092A9A5}"/>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54AE0B39-B378-F2B3-0EB9-AC7BFF7D6A0D}"/>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26E42965-F4BD-FAC8-07EB-4D70848E57A8}"/>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0EAD65A0-BC35-2389-E8C7-61B953DE36ED}"/>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6" name="Oval 5">
              <a:extLst>
                <a:ext uri="{FF2B5EF4-FFF2-40B4-BE49-F238E27FC236}">
                  <a16:creationId xmlns:a16="http://schemas.microsoft.com/office/drawing/2014/main" id="{01BC08A9-A4A8-F87D-BE01-8300347CBE54}"/>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C4D7B78-68BD-0BEB-F553-6975B1C082E2}"/>
                </a:ext>
              </a:extLst>
            </p:cNvPr>
            <p:cNvSpPr/>
            <p:nvPr/>
          </p:nvSpPr>
          <p:spPr>
            <a:xfrm>
              <a:off x="2577438" y="242293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74920CE-F7A0-C914-5695-7A2D4E7FD8A2}"/>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a:extLst>
              <a:ext uri="{FF2B5EF4-FFF2-40B4-BE49-F238E27FC236}">
                <a16:creationId xmlns:a16="http://schemas.microsoft.com/office/drawing/2014/main" id="{4B7EB709-6400-0B8E-B27B-DA527C9960D6}"/>
              </a:ext>
            </a:extLst>
          </p:cNvPr>
          <p:cNvGrpSpPr/>
          <p:nvPr/>
        </p:nvGrpSpPr>
        <p:grpSpPr>
          <a:xfrm>
            <a:off x="1795242" y="8531928"/>
            <a:ext cx="619356" cy="603397"/>
            <a:chOff x="1151607" y="8531928"/>
            <a:chExt cx="619356" cy="603397"/>
          </a:xfrm>
        </p:grpSpPr>
        <p:sp>
          <p:nvSpPr>
            <p:cNvPr id="61" name="Rectangle 60">
              <a:extLst>
                <a:ext uri="{FF2B5EF4-FFF2-40B4-BE49-F238E27FC236}">
                  <a16:creationId xmlns:a16="http://schemas.microsoft.com/office/drawing/2014/main" id="{2F7FBAAA-FBFB-4234-1735-7B579FB9ACA6}"/>
                </a:ext>
              </a:extLst>
            </p:cNvPr>
            <p:cNvSpPr/>
            <p:nvPr/>
          </p:nvSpPr>
          <p:spPr>
            <a:xfrm>
              <a:off x="1151607"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64" name="TextBox 63">
              <a:extLst>
                <a:ext uri="{FF2B5EF4-FFF2-40B4-BE49-F238E27FC236}">
                  <a16:creationId xmlns:a16="http://schemas.microsoft.com/office/drawing/2014/main" id="{2242DB0A-DBB4-402F-165D-047A75D91154}"/>
                </a:ext>
              </a:extLst>
            </p:cNvPr>
            <p:cNvSpPr txBox="1"/>
            <p:nvPr/>
          </p:nvSpPr>
          <p:spPr>
            <a:xfrm>
              <a:off x="1201885"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65" name="TextBox 64">
              <a:extLst>
                <a:ext uri="{FF2B5EF4-FFF2-40B4-BE49-F238E27FC236}">
                  <a16:creationId xmlns:a16="http://schemas.microsoft.com/office/drawing/2014/main" id="{BF99604E-CE99-BE3B-FA61-30D59818CC91}"/>
                </a:ext>
              </a:extLst>
            </p:cNvPr>
            <p:cNvSpPr txBox="1"/>
            <p:nvPr/>
          </p:nvSpPr>
          <p:spPr>
            <a:xfrm>
              <a:off x="1194573" y="868554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Rt</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66" name="TextBox 65">
              <a:extLst>
                <a:ext uri="{FF2B5EF4-FFF2-40B4-BE49-F238E27FC236}">
                  <a16:creationId xmlns:a16="http://schemas.microsoft.com/office/drawing/2014/main" id="{201C9715-D9E3-AEA5-F120-30515AD42264}"/>
                </a:ext>
              </a:extLst>
            </p:cNvPr>
            <p:cNvSpPr txBox="1"/>
            <p:nvPr/>
          </p:nvSpPr>
          <p:spPr>
            <a:xfrm>
              <a:off x="1210532" y="8931868"/>
              <a:ext cx="560431"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Perakendeceiler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87" name="Group 86">
            <a:extLst>
              <a:ext uri="{FF2B5EF4-FFF2-40B4-BE49-F238E27FC236}">
                <a16:creationId xmlns:a16="http://schemas.microsoft.com/office/drawing/2014/main" id="{45B15F27-EC51-89ED-B809-5AFF6922DB15}"/>
              </a:ext>
            </a:extLst>
          </p:cNvPr>
          <p:cNvGrpSpPr/>
          <p:nvPr/>
        </p:nvGrpSpPr>
        <p:grpSpPr>
          <a:xfrm>
            <a:off x="492918" y="9189153"/>
            <a:ext cx="603397" cy="624489"/>
            <a:chOff x="1814115" y="8531928"/>
            <a:chExt cx="603397" cy="624489"/>
          </a:xfrm>
        </p:grpSpPr>
        <p:sp>
          <p:nvSpPr>
            <p:cNvPr id="96" name="Rectangle 95">
              <a:extLst>
                <a:ext uri="{FF2B5EF4-FFF2-40B4-BE49-F238E27FC236}">
                  <a16:creationId xmlns:a16="http://schemas.microsoft.com/office/drawing/2014/main" id="{18B9379C-4BC6-0162-846E-2966F4D8D281}"/>
                </a:ext>
              </a:extLst>
            </p:cNvPr>
            <p:cNvSpPr/>
            <p:nvPr/>
          </p:nvSpPr>
          <p:spPr>
            <a:xfrm>
              <a:off x="1814115"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97" name="TextBox 96">
              <a:extLst>
                <a:ext uri="{FF2B5EF4-FFF2-40B4-BE49-F238E27FC236}">
                  <a16:creationId xmlns:a16="http://schemas.microsoft.com/office/drawing/2014/main" id="{07FAD658-8B54-A391-B6F4-CFF57131FECF}"/>
                </a:ext>
              </a:extLst>
            </p:cNvPr>
            <p:cNvSpPr txBox="1"/>
            <p:nvPr/>
          </p:nvSpPr>
          <p:spPr>
            <a:xfrm>
              <a:off x="1864394" y="853228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99" name="TextBox 98">
              <a:extLst>
                <a:ext uri="{FF2B5EF4-FFF2-40B4-BE49-F238E27FC236}">
                  <a16:creationId xmlns:a16="http://schemas.microsoft.com/office/drawing/2014/main" id="{0DAC639C-BBB8-5F53-3AD5-D40442EEA63B}"/>
                </a:ext>
              </a:extLst>
            </p:cNvPr>
            <p:cNvSpPr txBox="1"/>
            <p:nvPr/>
          </p:nvSpPr>
          <p:spPr>
            <a:xfrm>
              <a:off x="1857081" y="868554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Fs</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00" name="TextBox 99">
              <a:extLst>
                <a:ext uri="{FF2B5EF4-FFF2-40B4-BE49-F238E27FC236}">
                  <a16:creationId xmlns:a16="http://schemas.microsoft.com/office/drawing/2014/main" id="{0D6220F0-ADF3-4249-215F-EB850F5D4866}"/>
                </a:ext>
              </a:extLst>
            </p:cNvPr>
            <p:cNvSpPr txBox="1"/>
            <p:nvPr/>
          </p:nvSpPr>
          <p:spPr>
            <a:xfrm>
              <a:off x="1873040" y="8931868"/>
              <a:ext cx="458536" cy="224549"/>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Finansal</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Hİzmetler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01" name="Group 100">
            <a:extLst>
              <a:ext uri="{FF2B5EF4-FFF2-40B4-BE49-F238E27FC236}">
                <a16:creationId xmlns:a16="http://schemas.microsoft.com/office/drawing/2014/main" id="{C51EA05D-41CD-C5F0-2544-A5C28E186DDB}"/>
              </a:ext>
            </a:extLst>
          </p:cNvPr>
          <p:cNvGrpSpPr/>
          <p:nvPr/>
        </p:nvGrpSpPr>
        <p:grpSpPr>
          <a:xfrm>
            <a:off x="1144133" y="8533326"/>
            <a:ext cx="646362" cy="603397"/>
            <a:chOff x="495300" y="9185508"/>
            <a:chExt cx="646362" cy="603397"/>
          </a:xfrm>
        </p:grpSpPr>
        <p:sp>
          <p:nvSpPr>
            <p:cNvPr id="102" name="Rectangle 101">
              <a:extLst>
                <a:ext uri="{FF2B5EF4-FFF2-40B4-BE49-F238E27FC236}">
                  <a16:creationId xmlns:a16="http://schemas.microsoft.com/office/drawing/2014/main" id="{9FDC11F3-ECE3-81F9-EFB2-0F0999E17086}"/>
                </a:ext>
              </a:extLst>
            </p:cNvPr>
            <p:cNvSpPr/>
            <p:nvPr/>
          </p:nvSpPr>
          <p:spPr>
            <a:xfrm>
              <a:off x="495300"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3" name="TextBox 102">
              <a:extLst>
                <a:ext uri="{FF2B5EF4-FFF2-40B4-BE49-F238E27FC236}">
                  <a16:creationId xmlns:a16="http://schemas.microsoft.com/office/drawing/2014/main" id="{18085B20-3EC4-E10E-8CA4-E8C6D4DF8369}"/>
                </a:ext>
              </a:extLst>
            </p:cNvPr>
            <p:cNvSpPr txBox="1"/>
            <p:nvPr/>
          </p:nvSpPr>
          <p:spPr>
            <a:xfrm>
              <a:off x="545578"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04" name="TextBox 103">
              <a:extLst>
                <a:ext uri="{FF2B5EF4-FFF2-40B4-BE49-F238E27FC236}">
                  <a16:creationId xmlns:a16="http://schemas.microsoft.com/office/drawing/2014/main" id="{69BBCB7D-7135-2D34-9C3D-40DC4B36CE34}"/>
                </a:ext>
              </a:extLst>
            </p:cNvPr>
            <p:cNvSpPr txBox="1"/>
            <p:nvPr/>
          </p:nvSpPr>
          <p:spPr>
            <a:xfrm>
              <a:off x="538267"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De</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05" name="TextBox 104">
              <a:extLst>
                <a:ext uri="{FF2B5EF4-FFF2-40B4-BE49-F238E27FC236}">
                  <a16:creationId xmlns:a16="http://schemas.microsoft.com/office/drawing/2014/main" id="{88EBCFC3-2771-E5E8-9281-D52567067D69}"/>
                </a:ext>
              </a:extLst>
            </p:cNvPr>
            <p:cNvSpPr txBox="1"/>
            <p:nvPr/>
          </p:nvSpPr>
          <p:spPr>
            <a:xfrm>
              <a:off x="554225" y="9585447"/>
              <a:ext cx="587437"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Dijital</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Endemikler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06" name="Group 105">
            <a:extLst>
              <a:ext uri="{FF2B5EF4-FFF2-40B4-BE49-F238E27FC236}">
                <a16:creationId xmlns:a16="http://schemas.microsoft.com/office/drawing/2014/main" id="{7283907B-A227-1179-C830-B3C841528042}"/>
              </a:ext>
            </a:extLst>
          </p:cNvPr>
          <p:cNvGrpSpPr/>
          <p:nvPr/>
        </p:nvGrpSpPr>
        <p:grpSpPr>
          <a:xfrm>
            <a:off x="2446351" y="8533327"/>
            <a:ext cx="606543" cy="603397"/>
            <a:chOff x="1151607" y="9185508"/>
            <a:chExt cx="606543" cy="603397"/>
          </a:xfrm>
        </p:grpSpPr>
        <p:sp>
          <p:nvSpPr>
            <p:cNvPr id="107" name="Rectangle 106">
              <a:extLst>
                <a:ext uri="{FF2B5EF4-FFF2-40B4-BE49-F238E27FC236}">
                  <a16:creationId xmlns:a16="http://schemas.microsoft.com/office/drawing/2014/main" id="{1BCACE36-EEDE-8BF8-9EB6-94E603452E6A}"/>
                </a:ext>
              </a:extLst>
            </p:cNvPr>
            <p:cNvSpPr/>
            <p:nvPr/>
          </p:nvSpPr>
          <p:spPr>
            <a:xfrm>
              <a:off x="1151607"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8" name="TextBox 107">
              <a:extLst>
                <a:ext uri="{FF2B5EF4-FFF2-40B4-BE49-F238E27FC236}">
                  <a16:creationId xmlns:a16="http://schemas.microsoft.com/office/drawing/2014/main" id="{46525C6D-31E5-B234-1531-5450F56CDDC5}"/>
                </a:ext>
              </a:extLst>
            </p:cNvPr>
            <p:cNvSpPr txBox="1"/>
            <p:nvPr/>
          </p:nvSpPr>
          <p:spPr>
            <a:xfrm>
              <a:off x="1201885"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09" name="TextBox 108">
              <a:extLst>
                <a:ext uri="{FF2B5EF4-FFF2-40B4-BE49-F238E27FC236}">
                  <a16:creationId xmlns:a16="http://schemas.microsoft.com/office/drawing/2014/main" id="{C3ED2E82-5126-A557-FBE6-1694508CD7AF}"/>
                </a:ext>
              </a:extLst>
            </p:cNvPr>
            <p:cNvSpPr txBox="1"/>
            <p:nvPr/>
          </p:nvSpPr>
          <p:spPr>
            <a:xfrm>
              <a:off x="1194573"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Me</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10" name="TextBox 109">
              <a:extLst>
                <a:ext uri="{FF2B5EF4-FFF2-40B4-BE49-F238E27FC236}">
                  <a16:creationId xmlns:a16="http://schemas.microsoft.com/office/drawing/2014/main" id="{9AB1AAA7-1484-9D92-B5DF-9473BB91062E}"/>
                </a:ext>
              </a:extLst>
            </p:cNvPr>
            <p:cNvSpPr txBox="1"/>
            <p:nvPr/>
          </p:nvSpPr>
          <p:spPr>
            <a:xfrm>
              <a:off x="1210533" y="9585448"/>
              <a:ext cx="547617"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Medya</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&amp;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Eğlence</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11" name="Group 110">
            <a:extLst>
              <a:ext uri="{FF2B5EF4-FFF2-40B4-BE49-F238E27FC236}">
                <a16:creationId xmlns:a16="http://schemas.microsoft.com/office/drawing/2014/main" id="{F1C8DE3A-BA12-E48B-6228-DEA7B946A3DF}"/>
              </a:ext>
            </a:extLst>
          </p:cNvPr>
          <p:cNvGrpSpPr/>
          <p:nvPr/>
        </p:nvGrpSpPr>
        <p:grpSpPr>
          <a:xfrm>
            <a:off x="1143937" y="9185506"/>
            <a:ext cx="603397" cy="603397"/>
            <a:chOff x="1814115" y="9185508"/>
            <a:chExt cx="603397" cy="603397"/>
          </a:xfrm>
        </p:grpSpPr>
        <p:sp>
          <p:nvSpPr>
            <p:cNvPr id="112" name="Rectangle 111">
              <a:extLst>
                <a:ext uri="{FF2B5EF4-FFF2-40B4-BE49-F238E27FC236}">
                  <a16:creationId xmlns:a16="http://schemas.microsoft.com/office/drawing/2014/main" id="{A20D0FA2-2CE7-4811-5602-44662CB032F3}"/>
                </a:ext>
              </a:extLst>
            </p:cNvPr>
            <p:cNvSpPr/>
            <p:nvPr/>
          </p:nvSpPr>
          <p:spPr>
            <a:xfrm>
              <a:off x="1814115"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3" name="TextBox 112">
              <a:extLst>
                <a:ext uri="{FF2B5EF4-FFF2-40B4-BE49-F238E27FC236}">
                  <a16:creationId xmlns:a16="http://schemas.microsoft.com/office/drawing/2014/main" id="{CA523673-9D2D-FD5A-34F9-2824DDC141BA}"/>
                </a:ext>
              </a:extLst>
            </p:cNvPr>
            <p:cNvSpPr txBox="1"/>
            <p:nvPr/>
          </p:nvSpPr>
          <p:spPr>
            <a:xfrm>
              <a:off x="1864394" y="918586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.1</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14" name="TextBox 113">
              <a:extLst>
                <a:ext uri="{FF2B5EF4-FFF2-40B4-BE49-F238E27FC236}">
                  <a16:creationId xmlns:a16="http://schemas.microsoft.com/office/drawing/2014/main" id="{28A4ED1F-D668-BB06-C6DC-4FDF50F2429C}"/>
                </a:ext>
              </a:extLst>
            </p:cNvPr>
            <p:cNvSpPr txBox="1"/>
            <p:nvPr/>
          </p:nvSpPr>
          <p:spPr>
            <a:xfrm>
              <a:off x="1857081" y="933912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Tn</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17" name="TextBox 116">
              <a:extLst>
                <a:ext uri="{FF2B5EF4-FFF2-40B4-BE49-F238E27FC236}">
                  <a16:creationId xmlns:a16="http://schemas.microsoft.com/office/drawing/2014/main" id="{E2B4AD21-6E3F-D844-2233-3058B37C6810}"/>
                </a:ext>
              </a:extLst>
            </p:cNvPr>
            <p:cNvSpPr txBox="1"/>
            <p:nvPr/>
          </p:nvSpPr>
          <p:spPr>
            <a:xfrm>
              <a:off x="1873040" y="9585448"/>
              <a:ext cx="458536"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Teknoloji</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19" name="Group 118">
            <a:extLst>
              <a:ext uri="{FF2B5EF4-FFF2-40B4-BE49-F238E27FC236}">
                <a16:creationId xmlns:a16="http://schemas.microsoft.com/office/drawing/2014/main" id="{5A5F03AB-122B-66E9-6C29-5CF2F9EE9C34}"/>
              </a:ext>
            </a:extLst>
          </p:cNvPr>
          <p:cNvGrpSpPr/>
          <p:nvPr/>
        </p:nvGrpSpPr>
        <p:grpSpPr>
          <a:xfrm>
            <a:off x="3102277" y="9185508"/>
            <a:ext cx="603397" cy="603397"/>
            <a:chOff x="2472239" y="9185508"/>
            <a:chExt cx="603397" cy="603397"/>
          </a:xfrm>
        </p:grpSpPr>
        <p:sp>
          <p:nvSpPr>
            <p:cNvPr id="122" name="Rectangle 121">
              <a:extLst>
                <a:ext uri="{FF2B5EF4-FFF2-40B4-BE49-F238E27FC236}">
                  <a16:creationId xmlns:a16="http://schemas.microsoft.com/office/drawing/2014/main" id="{1A48A6F0-941C-00DD-21C3-7A4AC8300686}"/>
                </a:ext>
              </a:extLst>
            </p:cNvPr>
            <p:cNvSpPr/>
            <p:nvPr/>
          </p:nvSpPr>
          <p:spPr>
            <a:xfrm>
              <a:off x="2472239"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26" name="TextBox 125">
              <a:extLst>
                <a:ext uri="{FF2B5EF4-FFF2-40B4-BE49-F238E27FC236}">
                  <a16:creationId xmlns:a16="http://schemas.microsoft.com/office/drawing/2014/main" id="{A04B82A4-48BC-1D0E-2A68-862A070B684B}"/>
                </a:ext>
              </a:extLst>
            </p:cNvPr>
            <p:cNvSpPr txBox="1"/>
            <p:nvPr/>
          </p:nvSpPr>
          <p:spPr>
            <a:xfrm>
              <a:off x="2522517"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29" name="TextBox 128">
              <a:extLst>
                <a:ext uri="{FF2B5EF4-FFF2-40B4-BE49-F238E27FC236}">
                  <a16:creationId xmlns:a16="http://schemas.microsoft.com/office/drawing/2014/main" id="{6FDB34AC-423A-B80D-D00D-DFF1540727DD}"/>
                </a:ext>
              </a:extLst>
            </p:cNvPr>
            <p:cNvSpPr txBox="1"/>
            <p:nvPr/>
          </p:nvSpPr>
          <p:spPr>
            <a:xfrm>
              <a:off x="2515205"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Lx</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38" name="TextBox 137">
              <a:extLst>
                <a:ext uri="{FF2B5EF4-FFF2-40B4-BE49-F238E27FC236}">
                  <a16:creationId xmlns:a16="http://schemas.microsoft.com/office/drawing/2014/main" id="{7009D32A-E4E8-945F-4054-C71FDB5CBBD4}"/>
                </a:ext>
              </a:extLst>
            </p:cNvPr>
            <p:cNvSpPr txBox="1"/>
            <p:nvPr/>
          </p:nvSpPr>
          <p:spPr>
            <a:xfrm>
              <a:off x="2531166" y="9585448"/>
              <a:ext cx="332288"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Lüks</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41" name="Group 140">
            <a:extLst>
              <a:ext uri="{FF2B5EF4-FFF2-40B4-BE49-F238E27FC236}">
                <a16:creationId xmlns:a16="http://schemas.microsoft.com/office/drawing/2014/main" id="{C8619C55-5D18-366F-D5E1-53B461E4A47E}"/>
              </a:ext>
            </a:extLst>
          </p:cNvPr>
          <p:cNvGrpSpPr/>
          <p:nvPr/>
        </p:nvGrpSpPr>
        <p:grpSpPr>
          <a:xfrm>
            <a:off x="2449497" y="9185508"/>
            <a:ext cx="603397" cy="603397"/>
            <a:chOff x="3134747" y="9185508"/>
            <a:chExt cx="603397" cy="603397"/>
          </a:xfrm>
        </p:grpSpPr>
        <p:sp>
          <p:nvSpPr>
            <p:cNvPr id="143" name="Rectangle 142">
              <a:extLst>
                <a:ext uri="{FF2B5EF4-FFF2-40B4-BE49-F238E27FC236}">
                  <a16:creationId xmlns:a16="http://schemas.microsoft.com/office/drawing/2014/main" id="{0D4E569B-7F21-C2EF-29A1-2A8E14DC7EA4}"/>
                </a:ext>
              </a:extLst>
            </p:cNvPr>
            <p:cNvSpPr/>
            <p:nvPr/>
          </p:nvSpPr>
          <p:spPr>
            <a:xfrm>
              <a:off x="3134747"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44" name="TextBox 143">
              <a:extLst>
                <a:ext uri="{FF2B5EF4-FFF2-40B4-BE49-F238E27FC236}">
                  <a16:creationId xmlns:a16="http://schemas.microsoft.com/office/drawing/2014/main" id="{134331C2-AC9E-FF7D-0246-8A180CE39B44}"/>
                </a:ext>
              </a:extLst>
            </p:cNvPr>
            <p:cNvSpPr txBox="1"/>
            <p:nvPr/>
          </p:nvSpPr>
          <p:spPr>
            <a:xfrm>
              <a:off x="3185026" y="918586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45" name="TextBox 144">
              <a:extLst>
                <a:ext uri="{FF2B5EF4-FFF2-40B4-BE49-F238E27FC236}">
                  <a16:creationId xmlns:a16="http://schemas.microsoft.com/office/drawing/2014/main" id="{A8CD7DAD-2111-7358-3E75-9B99FBA9918C}"/>
                </a:ext>
              </a:extLst>
            </p:cNvPr>
            <p:cNvSpPr txBox="1"/>
            <p:nvPr/>
          </p:nvSpPr>
          <p:spPr>
            <a:xfrm>
              <a:off x="3177713" y="933912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Ph</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49" name="TextBox 148">
              <a:extLst>
                <a:ext uri="{FF2B5EF4-FFF2-40B4-BE49-F238E27FC236}">
                  <a16:creationId xmlns:a16="http://schemas.microsoft.com/office/drawing/2014/main" id="{1C101918-A18B-2F9F-B36E-96C1BA78686B}"/>
                </a:ext>
              </a:extLst>
            </p:cNvPr>
            <p:cNvSpPr txBox="1"/>
            <p:nvPr/>
          </p:nvSpPr>
          <p:spPr>
            <a:xfrm>
              <a:off x="3193672" y="9585448"/>
              <a:ext cx="526097"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Eczacılık</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Sağlık</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63" name="Group 162">
            <a:extLst>
              <a:ext uri="{FF2B5EF4-FFF2-40B4-BE49-F238E27FC236}">
                <a16:creationId xmlns:a16="http://schemas.microsoft.com/office/drawing/2014/main" id="{F607C98A-BE93-BB90-4C0D-49285B77BEA4}"/>
              </a:ext>
            </a:extLst>
          </p:cNvPr>
          <p:cNvGrpSpPr/>
          <p:nvPr/>
        </p:nvGrpSpPr>
        <p:grpSpPr>
          <a:xfrm>
            <a:off x="495300" y="8531928"/>
            <a:ext cx="608265" cy="632695"/>
            <a:chOff x="495300" y="8531928"/>
            <a:chExt cx="608265" cy="632695"/>
          </a:xfrm>
        </p:grpSpPr>
        <p:sp>
          <p:nvSpPr>
            <p:cNvPr id="164" name="Rectangle 163">
              <a:extLst>
                <a:ext uri="{FF2B5EF4-FFF2-40B4-BE49-F238E27FC236}">
                  <a16:creationId xmlns:a16="http://schemas.microsoft.com/office/drawing/2014/main" id="{08A9B2E2-7112-1729-30B2-303CF8D9EBB9}"/>
                </a:ext>
              </a:extLst>
            </p:cNvPr>
            <p:cNvSpPr/>
            <p:nvPr/>
          </p:nvSpPr>
          <p:spPr>
            <a:xfrm>
              <a:off x="495300"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5" name="TextBox 164">
              <a:extLst>
                <a:ext uri="{FF2B5EF4-FFF2-40B4-BE49-F238E27FC236}">
                  <a16:creationId xmlns:a16="http://schemas.microsoft.com/office/drawing/2014/main" id="{353C16F4-A361-082F-E772-8386944D0E8A}"/>
                </a:ext>
              </a:extLst>
            </p:cNvPr>
            <p:cNvSpPr txBox="1"/>
            <p:nvPr/>
          </p:nvSpPr>
          <p:spPr>
            <a:xfrm>
              <a:off x="545578"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66" name="TextBox 165">
              <a:extLst>
                <a:ext uri="{FF2B5EF4-FFF2-40B4-BE49-F238E27FC236}">
                  <a16:creationId xmlns:a16="http://schemas.microsoft.com/office/drawing/2014/main" id="{67A94FDB-E1C5-20C3-FCC5-CC7F1AC8E1E4}"/>
                </a:ext>
              </a:extLst>
            </p:cNvPr>
            <p:cNvSpPr txBox="1"/>
            <p:nvPr/>
          </p:nvSpPr>
          <p:spPr>
            <a:xfrm>
              <a:off x="538267" y="8685549"/>
              <a:ext cx="496519"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CPG</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67" name="TextBox 166">
              <a:extLst>
                <a:ext uri="{FF2B5EF4-FFF2-40B4-BE49-F238E27FC236}">
                  <a16:creationId xmlns:a16="http://schemas.microsoft.com/office/drawing/2014/main" id="{304061E6-0116-C7E8-DEFC-9514CEB84293}"/>
                </a:ext>
              </a:extLst>
            </p:cNvPr>
            <p:cNvSpPr txBox="1"/>
            <p:nvPr/>
          </p:nvSpPr>
          <p:spPr>
            <a:xfrm>
              <a:off x="554224" y="8931867"/>
              <a:ext cx="549341" cy="23275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Ambalajlı</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Tüketici</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Ürünleri</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5" name="Group 4">
            <a:extLst>
              <a:ext uri="{FF2B5EF4-FFF2-40B4-BE49-F238E27FC236}">
                <a16:creationId xmlns:a16="http://schemas.microsoft.com/office/drawing/2014/main" id="{C86DB8CF-0AC8-615D-5003-68AB1C4F4191}"/>
              </a:ext>
            </a:extLst>
          </p:cNvPr>
          <p:cNvGrpSpPr/>
          <p:nvPr/>
        </p:nvGrpSpPr>
        <p:grpSpPr>
          <a:xfrm rot="5400000">
            <a:off x="270737" y="5612998"/>
            <a:ext cx="615734" cy="307867"/>
            <a:chOff x="6999595" y="5328350"/>
            <a:chExt cx="615734" cy="307867"/>
          </a:xfrm>
        </p:grpSpPr>
        <p:sp>
          <p:nvSpPr>
            <p:cNvPr id="28" name="Oval 27">
              <a:extLst>
                <a:ext uri="{FF2B5EF4-FFF2-40B4-BE49-F238E27FC236}">
                  <a16:creationId xmlns:a16="http://schemas.microsoft.com/office/drawing/2014/main" id="{AC8942DD-3F7C-0856-AE22-4A8C654B6D29}"/>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4" name="Oval 53">
              <a:extLst>
                <a:ext uri="{FF2B5EF4-FFF2-40B4-BE49-F238E27FC236}">
                  <a16:creationId xmlns:a16="http://schemas.microsoft.com/office/drawing/2014/main" id="{FE3A63E2-598F-1782-8444-C87F9D438D83}"/>
                </a:ext>
              </a:extLst>
            </p:cNvPr>
            <p:cNvSpPr/>
            <p:nvPr/>
          </p:nvSpPr>
          <p:spPr>
            <a:xfrm>
              <a:off x="7307462"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55" name="TextBox 54">
            <a:extLst>
              <a:ext uri="{FF2B5EF4-FFF2-40B4-BE49-F238E27FC236}">
                <a16:creationId xmlns:a16="http://schemas.microsoft.com/office/drawing/2014/main" id="{A11F6FD5-A61F-6771-98BF-8A58B3A9F29C}"/>
              </a:ext>
            </a:extLst>
          </p:cNvPr>
          <p:cNvSpPr txBox="1"/>
          <p:nvPr/>
        </p:nvSpPr>
        <p:spPr>
          <a:xfrm rot="16200000">
            <a:off x="-1458932" y="3046942"/>
            <a:ext cx="3868706" cy="777136"/>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Kategori</a:t>
            </a:r>
            <a:r>
              <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Bİlgisi</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spTree>
    <p:extLst>
      <p:ext uri="{BB962C8B-B14F-4D97-AF65-F5344CB8AC3E}">
        <p14:creationId xmlns:p14="http://schemas.microsoft.com/office/powerpoint/2010/main" val="700526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F8607A3D-A036-7217-4B57-C51CDF1B17F2}"/>
              </a:ext>
            </a:extLst>
          </p:cNvPr>
          <p:cNvSpPr/>
          <p:nvPr/>
        </p:nvSpPr>
        <p:spPr>
          <a:xfrm rot="10800000">
            <a:off x="72887" y="6551509"/>
            <a:ext cx="7772400" cy="3488267"/>
          </a:xfrm>
          <a:prstGeom prst="rect">
            <a:avLst/>
          </a:prstGeom>
          <a:gradFill>
            <a:gsLst>
              <a:gs pos="12000">
                <a:schemeClr val="bg1"/>
              </a:gs>
              <a:gs pos="70000">
                <a:schemeClr val="accent1">
                  <a:alpha val="8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5" name="Text Placeholder 1">
            <a:extLst>
              <a:ext uri="{FF2B5EF4-FFF2-40B4-BE49-F238E27FC236}">
                <a16:creationId xmlns:a16="http://schemas.microsoft.com/office/drawing/2014/main" id="{B7F15F37-5560-4D43-641D-F4BB8B4B160D}"/>
              </a:ext>
            </a:extLst>
          </p:cNvPr>
          <p:cNvSpPr txBox="1">
            <a:spLocks/>
          </p:cNvSpPr>
          <p:nvPr/>
        </p:nvSpPr>
        <p:spPr>
          <a:xfrm>
            <a:off x="407434" y="1383405"/>
            <a:ext cx="7003774" cy="1480004"/>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0"/>
              </a:spcAft>
              <a:defRPr/>
            </a:pPr>
            <a:r>
              <a:rPr lang="en-US" sz="1600" u="none" strike="noStrike" dirty="0">
                <a:effectLst/>
                <a:latin typeface="Poppins Light"/>
                <a:cs typeface="Poppins Light"/>
              </a:rPr>
              <a:t>IMF, </a:t>
            </a:r>
            <a:r>
              <a:rPr lang="en-US" sz="1600" u="none" strike="noStrike" dirty="0" err="1">
                <a:effectLst/>
                <a:latin typeface="Poppins Light"/>
                <a:cs typeface="Poppins Light"/>
              </a:rPr>
              <a:t>kısa</a:t>
            </a:r>
            <a:r>
              <a:rPr lang="en-US" sz="1600" u="none" strike="noStrike" dirty="0">
                <a:effectLst/>
                <a:latin typeface="Poppins Light"/>
                <a:cs typeface="Poppins Light"/>
              </a:rPr>
              <a:t> </a:t>
            </a:r>
            <a:r>
              <a:rPr lang="en-US" sz="1600" u="none" strike="noStrike" dirty="0" err="1">
                <a:effectLst/>
                <a:latin typeface="Poppins Light"/>
                <a:cs typeface="Poppins Light"/>
              </a:rPr>
              <a:t>süre</a:t>
            </a:r>
            <a:r>
              <a:rPr lang="en-US" sz="1600" u="none" strike="noStrike" dirty="0">
                <a:effectLst/>
                <a:latin typeface="Poppins Light"/>
                <a:cs typeface="Poppins Light"/>
              </a:rPr>
              <a:t> </a:t>
            </a:r>
            <a:r>
              <a:rPr lang="en-US" sz="1600" u="none" strike="noStrike" dirty="0" err="1">
                <a:effectLst/>
                <a:latin typeface="Poppins Light"/>
                <a:cs typeface="Poppins Light"/>
              </a:rPr>
              <a:t>önce</a:t>
            </a:r>
            <a:r>
              <a:rPr lang="en-US" sz="1600" u="none" strike="noStrike" dirty="0">
                <a:effectLst/>
                <a:latin typeface="Poppins Light"/>
                <a:cs typeface="Poppins Light"/>
              </a:rPr>
              <a:t> </a:t>
            </a:r>
            <a:r>
              <a:rPr lang="en-US" sz="1600" u="none" strike="noStrike" dirty="0" err="1">
                <a:effectLst/>
                <a:latin typeface="Poppins Light"/>
                <a:cs typeface="Poppins Light"/>
              </a:rPr>
              <a:t>küresel</a:t>
            </a:r>
            <a:r>
              <a:rPr lang="en-US" sz="1600" u="none" strike="noStrike" dirty="0">
                <a:effectLst/>
                <a:latin typeface="Poppins Light"/>
                <a:cs typeface="Poppins Light"/>
              </a:rPr>
              <a:t> </a:t>
            </a:r>
            <a:r>
              <a:rPr lang="en-US" sz="1600" u="none" strike="noStrike" dirty="0" err="1">
                <a:effectLst/>
                <a:latin typeface="Poppins Light"/>
                <a:cs typeface="Poppins Light"/>
              </a:rPr>
              <a:t>ekonomik</a:t>
            </a:r>
            <a:r>
              <a:rPr lang="en-US" sz="1600" u="none" strike="noStrike" dirty="0">
                <a:effectLst/>
                <a:latin typeface="Poppins Light"/>
                <a:cs typeface="Poppins Light"/>
              </a:rPr>
              <a:t> </a:t>
            </a:r>
            <a:r>
              <a:rPr lang="tr-TR" sz="1600" u="none" strike="noStrike" dirty="0">
                <a:effectLst/>
                <a:latin typeface="Poppins Light"/>
                <a:cs typeface="Poppins Light"/>
              </a:rPr>
              <a:t>tahminlerini</a:t>
            </a:r>
            <a:r>
              <a:rPr lang="en-US" sz="1600" u="none" strike="noStrike" dirty="0">
                <a:effectLst/>
                <a:latin typeface="Poppins Light"/>
                <a:cs typeface="Poppins Light"/>
              </a:rPr>
              <a:t> </a:t>
            </a:r>
            <a:r>
              <a:rPr lang="en-US" sz="1600" u="none" strike="noStrike" dirty="0" err="1">
                <a:effectLst/>
                <a:latin typeface="Poppins Light"/>
                <a:cs typeface="Poppins Light"/>
              </a:rPr>
              <a:t>güncelledi</a:t>
            </a:r>
            <a:r>
              <a:rPr lang="en-US" sz="1600" u="none" strike="noStrike" dirty="0">
                <a:effectLst/>
                <a:latin typeface="Poppins Light"/>
                <a:cs typeface="Poppins Light"/>
              </a:rPr>
              <a:t> ve 2024 ve 2025 </a:t>
            </a:r>
            <a:r>
              <a:rPr lang="en-US" sz="1600" u="none" strike="noStrike" dirty="0" err="1">
                <a:effectLst/>
                <a:latin typeface="Poppins Light"/>
                <a:cs typeface="Poppins Light"/>
              </a:rPr>
              <a:t>yılları</a:t>
            </a:r>
            <a:r>
              <a:rPr lang="en-US" sz="1600" u="none" strike="noStrike" dirty="0">
                <a:effectLst/>
                <a:latin typeface="Poppins Light"/>
                <a:cs typeface="Poppins Light"/>
              </a:rPr>
              <a:t> </a:t>
            </a:r>
            <a:r>
              <a:rPr lang="en-US" sz="1600" u="none" strike="noStrike" dirty="0" err="1">
                <a:effectLst/>
                <a:latin typeface="Poppins Light"/>
                <a:cs typeface="Poppins Light"/>
              </a:rPr>
              <a:t>için</a:t>
            </a:r>
            <a:r>
              <a:rPr lang="en-US" sz="1600" u="none" strike="noStrike" dirty="0">
                <a:effectLst/>
                <a:latin typeface="Poppins Light"/>
                <a:cs typeface="Poppins Light"/>
              </a:rPr>
              <a:t> %3,2, 2026 </a:t>
            </a:r>
            <a:r>
              <a:rPr lang="en-US" sz="1600" u="none" strike="noStrike" dirty="0" err="1">
                <a:effectLst/>
                <a:latin typeface="Poppins Light"/>
                <a:cs typeface="Poppins Light"/>
              </a:rPr>
              <a:t>için</a:t>
            </a:r>
            <a:r>
              <a:rPr lang="en-US" sz="1600" u="none" strike="noStrike" dirty="0">
                <a:effectLst/>
                <a:latin typeface="Poppins Light"/>
                <a:cs typeface="Poppins Light"/>
              </a:rPr>
              <a:t> </a:t>
            </a:r>
            <a:r>
              <a:rPr lang="en-US" sz="1600" u="none" strike="noStrike" dirty="0" err="1">
                <a:effectLst/>
                <a:latin typeface="Poppins Light"/>
                <a:cs typeface="Poppins Light"/>
              </a:rPr>
              <a:t>ise</a:t>
            </a:r>
            <a:r>
              <a:rPr lang="en-US" sz="1600" u="none" strike="noStrike" dirty="0">
                <a:effectLst/>
                <a:latin typeface="Poppins Light"/>
                <a:cs typeface="Poppins Light"/>
              </a:rPr>
              <a:t> %3,3-reel GSYİH </a:t>
            </a:r>
            <a:r>
              <a:rPr lang="en-US" sz="1600" u="none" strike="noStrike" dirty="0" err="1">
                <a:effectLst/>
                <a:latin typeface="Poppins Light"/>
                <a:cs typeface="Poppins Light"/>
              </a:rPr>
              <a:t>büyümesi</a:t>
            </a:r>
            <a:r>
              <a:rPr lang="en-US" sz="1600" u="none" strike="noStrike" dirty="0">
                <a:effectLst/>
                <a:latin typeface="Poppins Light"/>
                <a:cs typeface="Poppins Light"/>
              </a:rPr>
              <a:t> </a:t>
            </a:r>
            <a:r>
              <a:rPr lang="en-US" sz="1600" u="none" strike="noStrike" dirty="0" err="1">
                <a:effectLst/>
                <a:latin typeface="Poppins Light"/>
                <a:cs typeface="Poppins Light"/>
              </a:rPr>
              <a:t>öngördü</a:t>
            </a:r>
            <a:r>
              <a:rPr lang="en-US" sz="1600" u="none" strike="noStrike" dirty="0">
                <a:effectLst/>
                <a:latin typeface="Poppins Light"/>
                <a:cs typeface="Poppins Light"/>
              </a:rPr>
              <a:t>. </a:t>
            </a:r>
            <a:r>
              <a:rPr lang="en-US" sz="1600" u="none" strike="noStrike" dirty="0" err="1">
                <a:effectLst/>
                <a:latin typeface="Poppins Light"/>
                <a:cs typeface="Poppins Light"/>
              </a:rPr>
              <a:t>Büyümenin</a:t>
            </a:r>
            <a:r>
              <a:rPr lang="en-US" sz="1600" u="none" strike="noStrike" dirty="0">
                <a:effectLst/>
                <a:latin typeface="Poppins Light"/>
                <a:cs typeface="Poppins Light"/>
              </a:rPr>
              <a:t> 2029 </a:t>
            </a:r>
            <a:r>
              <a:rPr lang="en-US" sz="1600" u="none" strike="noStrike" dirty="0" err="1">
                <a:effectLst/>
                <a:latin typeface="Poppins Light"/>
                <a:cs typeface="Poppins Light"/>
              </a:rPr>
              <a:t>yılına</a:t>
            </a:r>
            <a:r>
              <a:rPr lang="en-US" sz="1600" u="none" strike="noStrike" dirty="0">
                <a:effectLst/>
                <a:latin typeface="Poppins Light"/>
                <a:cs typeface="Poppins Light"/>
              </a:rPr>
              <a:t> </a:t>
            </a:r>
            <a:r>
              <a:rPr lang="en-US" sz="1600" u="none" strike="noStrike" dirty="0" err="1">
                <a:effectLst/>
                <a:latin typeface="Poppins Light"/>
                <a:cs typeface="Poppins Light"/>
              </a:rPr>
              <a:t>kadar</a:t>
            </a:r>
            <a:r>
              <a:rPr lang="en-US" sz="1600" u="none" strike="noStrike" dirty="0">
                <a:effectLst/>
                <a:latin typeface="Poppins Light"/>
                <a:cs typeface="Poppins Light"/>
              </a:rPr>
              <a:t> %3 </a:t>
            </a:r>
            <a:r>
              <a:rPr lang="en-US" sz="1600" u="none" strike="noStrike" dirty="0" err="1">
                <a:effectLst/>
                <a:latin typeface="Poppins Light"/>
                <a:cs typeface="Poppins Light"/>
              </a:rPr>
              <a:t>civarında</a:t>
            </a:r>
            <a:r>
              <a:rPr lang="en-US" sz="1600" u="none" strike="noStrike" dirty="0">
                <a:effectLst/>
                <a:latin typeface="Poppins Light"/>
                <a:cs typeface="Poppins Light"/>
              </a:rPr>
              <a:t> </a:t>
            </a:r>
            <a:r>
              <a:rPr lang="en-US" sz="1600" u="none" strike="noStrike" dirty="0" err="1">
                <a:effectLst/>
                <a:latin typeface="Poppins Light"/>
                <a:cs typeface="Poppins Light"/>
              </a:rPr>
              <a:t>seyretmesi</a:t>
            </a:r>
            <a:r>
              <a:rPr lang="en-US" sz="1600" u="none" strike="noStrike" dirty="0">
                <a:effectLst/>
                <a:latin typeface="Poppins Light"/>
                <a:cs typeface="Poppins Light"/>
              </a:rPr>
              <a:t> </a:t>
            </a:r>
            <a:r>
              <a:rPr lang="en-US" sz="1600" u="none" strike="noStrike" dirty="0" err="1">
                <a:effectLst/>
                <a:latin typeface="Poppins Light"/>
                <a:cs typeface="Poppins Light"/>
              </a:rPr>
              <a:t>bekleniyor</a:t>
            </a:r>
            <a:r>
              <a:rPr lang="en-US" sz="1600" u="none" strike="noStrike" dirty="0">
                <a:effectLst/>
                <a:latin typeface="Poppins Light"/>
                <a:cs typeface="Poppins Light"/>
              </a:rPr>
              <a:t>. </a:t>
            </a:r>
            <a:r>
              <a:rPr lang="en-US" sz="1600" u="none" strike="noStrike" dirty="0" err="1">
                <a:effectLst/>
                <a:latin typeface="Poppins Light"/>
                <a:cs typeface="Poppins Light"/>
              </a:rPr>
              <a:t>Enflasyonun</a:t>
            </a:r>
            <a:r>
              <a:rPr lang="en-US" sz="1600" u="none" strike="noStrike" dirty="0">
                <a:effectLst/>
                <a:latin typeface="Poppins Light"/>
                <a:cs typeface="Poppins Light"/>
              </a:rPr>
              <a:t> </a:t>
            </a:r>
            <a:r>
              <a:rPr lang="en-US" sz="1600" u="none" strike="noStrike" dirty="0" err="1">
                <a:effectLst/>
                <a:latin typeface="Poppins Light"/>
                <a:cs typeface="Poppins Light"/>
              </a:rPr>
              <a:t>etkilerini</a:t>
            </a:r>
            <a:r>
              <a:rPr lang="en-US" sz="1600" u="none" strike="noStrike" dirty="0">
                <a:effectLst/>
                <a:latin typeface="Poppins Light"/>
                <a:cs typeface="Poppins Light"/>
              </a:rPr>
              <a:t> de </a:t>
            </a:r>
            <a:r>
              <a:rPr lang="en-US" sz="1600" u="none" strike="noStrike" dirty="0" err="1">
                <a:effectLst/>
                <a:latin typeface="Poppins Light"/>
                <a:cs typeface="Poppins Light"/>
              </a:rPr>
              <a:t>içeren</a:t>
            </a:r>
            <a:r>
              <a:rPr lang="en-US" sz="1600" u="none" strike="noStrike" dirty="0">
                <a:effectLst/>
                <a:latin typeface="Poppins Light"/>
                <a:cs typeface="Poppins Light"/>
              </a:rPr>
              <a:t> </a:t>
            </a:r>
            <a:r>
              <a:rPr lang="en-US" sz="1600" u="none" strike="noStrike" dirty="0" err="1">
                <a:effectLst/>
                <a:latin typeface="Poppins Light"/>
                <a:cs typeface="Poppins Light"/>
              </a:rPr>
              <a:t>hesaplamalarla</a:t>
            </a:r>
            <a:r>
              <a:rPr lang="en-US" sz="1600" u="none" strike="noStrike" dirty="0">
                <a:effectLst/>
                <a:latin typeface="Poppins Light"/>
                <a:cs typeface="Poppins Light"/>
              </a:rPr>
              <a:t>, </a:t>
            </a:r>
            <a:r>
              <a:rPr lang="en-US" sz="1600" u="none" strike="noStrike" dirty="0" err="1">
                <a:effectLst/>
                <a:latin typeface="Poppins Light"/>
                <a:cs typeface="Poppins Light"/>
              </a:rPr>
              <a:t>büyümenin</a:t>
            </a:r>
            <a:r>
              <a:rPr lang="en-US" sz="1600" u="none" strike="noStrike" dirty="0">
                <a:effectLst/>
                <a:latin typeface="Poppins Light"/>
                <a:cs typeface="Poppins Light"/>
              </a:rPr>
              <a:t> 2024 ve 2025’te </a:t>
            </a:r>
            <a:r>
              <a:rPr lang="en-US" sz="1600" u="none" strike="noStrike" dirty="0" err="1">
                <a:effectLst/>
                <a:latin typeface="Poppins Light"/>
                <a:cs typeface="Poppins Light"/>
              </a:rPr>
              <a:t>reklamcılık</a:t>
            </a:r>
            <a:r>
              <a:rPr lang="en-US" sz="1600" u="none" strike="noStrike" dirty="0">
                <a:effectLst/>
                <a:latin typeface="Poppins Light"/>
                <a:cs typeface="Poppins Light"/>
              </a:rPr>
              <a:t> </a:t>
            </a:r>
            <a:r>
              <a:rPr lang="en-US" sz="1600" u="none" strike="noStrike" dirty="0" err="1">
                <a:effectLst/>
                <a:latin typeface="Poppins Light"/>
                <a:cs typeface="Poppins Light"/>
              </a:rPr>
              <a:t>büyümesinin</a:t>
            </a:r>
            <a:r>
              <a:rPr lang="en-US" sz="1600" u="none" strike="noStrike" dirty="0">
                <a:effectLst/>
                <a:latin typeface="Poppins Light"/>
                <a:cs typeface="Poppins Light"/>
              </a:rPr>
              <a:t> </a:t>
            </a:r>
            <a:r>
              <a:rPr lang="en-US" sz="1600" u="none" strike="noStrike" dirty="0" err="1">
                <a:effectLst/>
                <a:latin typeface="Poppins Light"/>
                <a:cs typeface="Poppins Light"/>
              </a:rPr>
              <a:t>biraz</a:t>
            </a:r>
            <a:r>
              <a:rPr lang="en-US" sz="1600" u="none" strike="noStrike" dirty="0">
                <a:effectLst/>
                <a:latin typeface="Poppins Light"/>
                <a:cs typeface="Poppins Light"/>
              </a:rPr>
              <a:t> </a:t>
            </a:r>
            <a:r>
              <a:rPr lang="en-US" sz="1600" u="none" strike="noStrike" dirty="0" err="1">
                <a:effectLst/>
                <a:latin typeface="Poppins Light"/>
                <a:cs typeface="Poppins Light"/>
              </a:rPr>
              <a:t>gerisinde</a:t>
            </a:r>
            <a:r>
              <a:rPr lang="en-US" sz="1600" u="none" strike="noStrike" dirty="0">
                <a:effectLst/>
                <a:latin typeface="Poppins Light"/>
                <a:cs typeface="Poppins Light"/>
              </a:rPr>
              <a:t> </a:t>
            </a:r>
            <a:r>
              <a:rPr lang="en-US" sz="1600" u="none" strike="noStrike" dirty="0" err="1">
                <a:effectLst/>
                <a:latin typeface="Poppins Light"/>
                <a:cs typeface="Poppins Light"/>
              </a:rPr>
              <a:t>kalacağı</a:t>
            </a:r>
            <a:r>
              <a:rPr lang="en-US" sz="1600" u="none" strike="noStrike" dirty="0">
                <a:effectLst/>
                <a:latin typeface="Poppins Light"/>
                <a:cs typeface="Poppins Light"/>
              </a:rPr>
              <a:t>, </a:t>
            </a:r>
            <a:r>
              <a:rPr lang="en-US" sz="1600" u="none" strike="noStrike" dirty="0" err="1">
                <a:effectLst/>
                <a:latin typeface="Poppins Light"/>
                <a:cs typeface="Poppins Light"/>
              </a:rPr>
              <a:t>ancak</a:t>
            </a:r>
            <a:r>
              <a:rPr lang="en-US" sz="1600" u="none" strike="noStrike" dirty="0">
                <a:effectLst/>
                <a:latin typeface="Poppins Light"/>
                <a:cs typeface="Poppins Light"/>
              </a:rPr>
              <a:t> 2029’a kadar </a:t>
            </a:r>
            <a:r>
              <a:rPr lang="tr-TR" sz="1600" u="none" strike="noStrike" dirty="0">
                <a:effectLst/>
                <a:latin typeface="Poppins Light"/>
                <a:cs typeface="Poppins Light"/>
              </a:rPr>
              <a:t>neredeyse </a:t>
            </a:r>
            <a:r>
              <a:rPr lang="en-US" sz="1600" u="none" strike="noStrike" dirty="0" err="1">
                <a:effectLst/>
                <a:latin typeface="Poppins Light"/>
                <a:cs typeface="Poppins Light"/>
              </a:rPr>
              <a:t>eşit</a:t>
            </a:r>
            <a:r>
              <a:rPr lang="en-US" sz="1600" u="none" strike="noStrike" dirty="0">
                <a:effectLst/>
                <a:latin typeface="Poppins Light"/>
                <a:cs typeface="Poppins Light"/>
              </a:rPr>
              <a:t> </a:t>
            </a:r>
            <a:r>
              <a:rPr lang="en-US" sz="1600" u="none" strike="noStrike" dirty="0" err="1">
                <a:effectLst/>
                <a:latin typeface="Poppins Light"/>
                <a:cs typeface="Poppins Light"/>
              </a:rPr>
              <a:t>seviyede</a:t>
            </a:r>
            <a:r>
              <a:rPr lang="en-US" sz="1600" u="none" strike="noStrike" dirty="0">
                <a:effectLst/>
                <a:latin typeface="Poppins Light"/>
                <a:cs typeface="Poppins Light"/>
              </a:rPr>
              <a:t> </a:t>
            </a:r>
            <a:r>
              <a:rPr lang="tr-TR" sz="1600" u="none" strike="noStrike" dirty="0">
                <a:effectLst/>
                <a:latin typeface="Poppins Light"/>
                <a:cs typeface="Poppins Light"/>
              </a:rPr>
              <a:t>kalacağı </a:t>
            </a:r>
            <a:r>
              <a:rPr lang="en-US" sz="1600" u="none" strike="noStrike" dirty="0" err="1">
                <a:effectLst/>
                <a:latin typeface="Poppins Light"/>
                <a:cs typeface="Poppins Light"/>
              </a:rPr>
              <a:t>tahmin</a:t>
            </a:r>
            <a:r>
              <a:rPr lang="en-US" sz="1600" u="none" strike="noStrike" dirty="0">
                <a:effectLst/>
                <a:latin typeface="Poppins Light"/>
                <a:cs typeface="Poppins Light"/>
              </a:rPr>
              <a:t> </a:t>
            </a:r>
            <a:r>
              <a:rPr lang="en-US" sz="1600" u="none" strike="noStrike" dirty="0" err="1">
                <a:effectLst/>
                <a:latin typeface="Poppins Light"/>
                <a:cs typeface="Poppins Light"/>
              </a:rPr>
              <a:t>ediliyor</a:t>
            </a:r>
            <a:r>
              <a:rPr lang="en-US" sz="1600" u="none" strike="noStrike" dirty="0">
                <a:effectLst/>
                <a:latin typeface="Poppins Light"/>
                <a:cs typeface="Poppins Light"/>
              </a:rPr>
              <a:t>.</a:t>
            </a:r>
            <a:endParaRPr lang="en-US" sz="1100" u="none" strike="noStrike" dirty="0">
              <a:effectLst/>
              <a:latin typeface="Poppins Light"/>
              <a:cs typeface="Poppins Light"/>
            </a:endParaRPr>
          </a:p>
        </p:txBody>
      </p:sp>
      <p:sp>
        <p:nvSpPr>
          <p:cNvPr id="5" name="Slide Number Placeholder 4">
            <a:extLst>
              <a:ext uri="{FF2B5EF4-FFF2-40B4-BE49-F238E27FC236}">
                <a16:creationId xmlns:a16="http://schemas.microsoft.com/office/drawing/2014/main" id="{8840C189-0B67-9D5C-9FF2-29B18568AE68}"/>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5</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13" name="TextBox 12">
            <a:extLst>
              <a:ext uri="{FF2B5EF4-FFF2-40B4-BE49-F238E27FC236}">
                <a16:creationId xmlns:a16="http://schemas.microsoft.com/office/drawing/2014/main" id="{1598ABEE-4308-9323-9646-B0D9BA16444C}"/>
              </a:ext>
            </a:extLst>
          </p:cNvPr>
          <p:cNvSpPr txBox="1"/>
          <p:nvPr/>
        </p:nvSpPr>
        <p:spPr>
          <a:xfrm>
            <a:off x="407434" y="893823"/>
            <a:ext cx="4711452" cy="563231"/>
          </a:xfrm>
          <a:prstGeom prst="rect">
            <a:avLst/>
          </a:prstGeom>
          <a:noFill/>
        </p:spPr>
        <p:txBody>
          <a:bodyPr wrap="square" lIns="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3600" u="none" strike="noStrike" kern="1200" cap="none" spc="0" normalizeH="0" baseline="0" noProof="0" dirty="0" err="1">
                <a:ln>
                  <a:noFill/>
                </a:ln>
                <a:solidFill>
                  <a:schemeClr val="accent1"/>
                </a:solidFill>
                <a:effectLst/>
                <a:uLnTx/>
                <a:uFillTx/>
                <a:latin typeface="Poppins Light" pitchFamily="2" charset="77"/>
                <a:cs typeface="Poppins Light" pitchFamily="2" charset="77"/>
              </a:rPr>
              <a:t>Ekonomik</a:t>
            </a:r>
            <a:r>
              <a:rPr kumimoji="0" lang="en-US" sz="3600" u="none" strike="noStrike" kern="1200" cap="none" spc="0" normalizeH="0" baseline="0" noProof="0" dirty="0">
                <a:ln>
                  <a:noFill/>
                </a:ln>
                <a:solidFill>
                  <a:schemeClr val="accent1"/>
                </a:solidFill>
                <a:effectLst/>
                <a:uLnTx/>
                <a:uFillTx/>
                <a:latin typeface="Poppins Light" pitchFamily="2" charset="77"/>
                <a:cs typeface="Poppins Light" pitchFamily="2" charset="77"/>
              </a:rPr>
              <a:t> </a:t>
            </a:r>
            <a:r>
              <a:rPr kumimoji="0" lang="en-US" sz="3600" u="none" strike="noStrike" kern="1200" cap="none" spc="0" normalizeH="0" baseline="0" noProof="0" dirty="0">
                <a:ln>
                  <a:noFill/>
                </a:ln>
                <a:solidFill>
                  <a:srgbClr val="002060"/>
                </a:solidFill>
                <a:effectLst/>
                <a:uLnTx/>
                <a:uFillTx/>
                <a:latin typeface="Poppins Light" pitchFamily="2" charset="77"/>
                <a:cs typeface="Poppins Light" pitchFamily="2" charset="77"/>
              </a:rPr>
              <a:t>Zemin</a:t>
            </a:r>
          </a:p>
        </p:txBody>
      </p:sp>
      <p:pic>
        <p:nvPicPr>
          <p:cNvPr id="10" name="Picture 9" descr="A blue and black logo&#10;&#10;Description automatically generated">
            <a:extLst>
              <a:ext uri="{FF2B5EF4-FFF2-40B4-BE49-F238E27FC236}">
                <a16:creationId xmlns:a16="http://schemas.microsoft.com/office/drawing/2014/main" id="{FBD130E6-D0B5-6B07-AB15-D232B15593FF}"/>
              </a:ext>
            </a:extLst>
          </p:cNvPr>
          <p:cNvPicPr>
            <a:picLocks noChangeAspect="1"/>
          </p:cNvPicPr>
          <p:nvPr/>
        </p:nvPicPr>
        <p:blipFill>
          <a:blip r:embed="rId3"/>
          <a:stretch>
            <a:fillRect/>
          </a:stretch>
        </p:blipFill>
        <p:spPr>
          <a:xfrm>
            <a:off x="6495276" y="332839"/>
            <a:ext cx="897530" cy="256235"/>
          </a:xfrm>
          <a:prstGeom prst="rect">
            <a:avLst/>
          </a:prstGeom>
        </p:spPr>
      </p:pic>
      <p:cxnSp>
        <p:nvCxnSpPr>
          <p:cNvPr id="3" name="Straight Connector 2">
            <a:extLst>
              <a:ext uri="{FF2B5EF4-FFF2-40B4-BE49-F238E27FC236}">
                <a16:creationId xmlns:a16="http://schemas.microsoft.com/office/drawing/2014/main" id="{1BADBE6E-4892-9CD2-F651-02071AFAB036}"/>
              </a:ext>
            </a:extLst>
          </p:cNvPr>
          <p:cNvCxnSpPr>
            <a:cxnSpLocks/>
          </p:cNvCxnSpPr>
          <p:nvPr/>
        </p:nvCxnSpPr>
        <p:spPr>
          <a:xfrm>
            <a:off x="0" y="490497"/>
            <a:ext cx="49460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FE454760-D3B5-3B21-8974-CE76D5334A44}"/>
              </a:ext>
            </a:extLst>
          </p:cNvPr>
          <p:cNvSpPr txBox="1">
            <a:spLocks/>
          </p:cNvSpPr>
          <p:nvPr/>
        </p:nvSpPr>
        <p:spPr>
          <a:xfrm>
            <a:off x="495301" y="241591"/>
            <a:ext cx="4509185"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EKONOMİK ZEMİN</a:t>
            </a:r>
            <a:endParaRPr lang="en-US" sz="600" b="1" spc="40" dirty="0">
              <a:solidFill>
                <a:schemeClr val="accent6"/>
              </a:solidFill>
              <a:latin typeface="Poppins" pitchFamily="2" charset="77"/>
              <a:cs typeface="Poppins" pitchFamily="2" charset="77"/>
            </a:endParaRPr>
          </a:p>
        </p:txBody>
      </p:sp>
      <p:sp>
        <p:nvSpPr>
          <p:cNvPr id="40" name="TextBox 39">
            <a:extLst>
              <a:ext uri="{FF2B5EF4-FFF2-40B4-BE49-F238E27FC236}">
                <a16:creationId xmlns:a16="http://schemas.microsoft.com/office/drawing/2014/main" id="{333701D3-0C9A-5299-5DAB-52A544987916}"/>
              </a:ext>
            </a:extLst>
          </p:cNvPr>
          <p:cNvSpPr txBox="1"/>
          <p:nvPr/>
        </p:nvSpPr>
        <p:spPr>
          <a:xfrm>
            <a:off x="407434" y="6716542"/>
            <a:ext cx="2895574" cy="193707"/>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GroupM, IMF</a:t>
            </a:r>
          </a:p>
        </p:txBody>
      </p:sp>
      <p:pic>
        <p:nvPicPr>
          <p:cNvPr id="41" name="Google Shape;429;p65" descr="GroupM_SingleColor_Logo_Navy_RGB.png">
            <a:extLst>
              <a:ext uri="{FF2B5EF4-FFF2-40B4-BE49-F238E27FC236}">
                <a16:creationId xmlns:a16="http://schemas.microsoft.com/office/drawing/2014/main" id="{5A08A858-8C0F-5122-EB79-3D60BB8DD1F2}"/>
              </a:ext>
            </a:extLst>
          </p:cNvPr>
          <p:cNvPicPr preferRelativeResize="0">
            <a:picLocks noChangeAspect="1"/>
          </p:cNvPicPr>
          <p:nvPr/>
        </p:nvPicPr>
        <p:blipFill rotWithShape="1">
          <a:blip r:embed="rId4" cstate="screen">
            <a:alphaModFix amt="30000"/>
            <a:extLst>
              <a:ext uri="{28A0092B-C50C-407E-A947-70E740481C1C}">
                <a14:useLocalDpi xmlns:a14="http://schemas.microsoft.com/office/drawing/2010/main"/>
              </a:ext>
            </a:extLst>
          </a:blip>
          <a:srcRect/>
          <a:stretch/>
        </p:blipFill>
        <p:spPr>
          <a:xfrm>
            <a:off x="6497126" y="3297260"/>
            <a:ext cx="524147" cy="149845"/>
          </a:xfrm>
          <a:prstGeom prst="rect">
            <a:avLst/>
          </a:prstGeom>
          <a:noFill/>
          <a:ln>
            <a:noFill/>
          </a:ln>
        </p:spPr>
      </p:pic>
      <p:sp>
        <p:nvSpPr>
          <p:cNvPr id="42" name="TextBox 41">
            <a:extLst>
              <a:ext uri="{FF2B5EF4-FFF2-40B4-BE49-F238E27FC236}">
                <a16:creationId xmlns:a16="http://schemas.microsoft.com/office/drawing/2014/main" id="{F07EF869-66C8-5641-BF0A-CA2ED40DE5B6}"/>
              </a:ext>
            </a:extLst>
          </p:cNvPr>
          <p:cNvSpPr txBox="1"/>
          <p:nvPr/>
        </p:nvSpPr>
        <p:spPr>
          <a:xfrm>
            <a:off x="956095" y="3321784"/>
            <a:ext cx="6065178" cy="236603"/>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Küresel</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GSYİH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ve</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Reklam</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Büyümesi</a:t>
            </a:r>
            <a:endPar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endParaRPr>
          </a:p>
        </p:txBody>
      </p:sp>
      <p:pic>
        <p:nvPicPr>
          <p:cNvPr id="9" name="Picture 8" descr="A graph of growth and growth&#10;&#10;Description automatically generated with medium confidence">
            <a:extLst>
              <a:ext uri="{FF2B5EF4-FFF2-40B4-BE49-F238E27FC236}">
                <a16:creationId xmlns:a16="http://schemas.microsoft.com/office/drawing/2014/main" id="{BC7BAF1D-6CFA-9861-4B20-9B0D6777A898}"/>
              </a:ext>
            </a:extLst>
          </p:cNvPr>
          <p:cNvPicPr>
            <a:picLocks noChangeAspect="1"/>
          </p:cNvPicPr>
          <p:nvPr/>
        </p:nvPicPr>
        <p:blipFill>
          <a:blip r:embed="rId5"/>
          <a:srcRect b="9962"/>
          <a:stretch/>
        </p:blipFill>
        <p:spPr>
          <a:xfrm>
            <a:off x="297225" y="3485767"/>
            <a:ext cx="7017975" cy="3153071"/>
          </a:xfrm>
          <a:prstGeom prst="rect">
            <a:avLst/>
          </a:prstGeom>
        </p:spPr>
      </p:pic>
      <p:grpSp>
        <p:nvGrpSpPr>
          <p:cNvPr id="34" name="Group 33">
            <a:extLst>
              <a:ext uri="{FF2B5EF4-FFF2-40B4-BE49-F238E27FC236}">
                <a16:creationId xmlns:a16="http://schemas.microsoft.com/office/drawing/2014/main" id="{A7F79914-9CD4-D45A-FAA6-B4D3E5D9A0F2}"/>
              </a:ext>
            </a:extLst>
          </p:cNvPr>
          <p:cNvGrpSpPr/>
          <p:nvPr/>
        </p:nvGrpSpPr>
        <p:grpSpPr>
          <a:xfrm>
            <a:off x="4695372" y="6797821"/>
            <a:ext cx="2383191" cy="215444"/>
            <a:chOff x="3761418" y="5454020"/>
            <a:chExt cx="2383191" cy="236989"/>
          </a:xfrm>
        </p:grpSpPr>
        <p:sp>
          <p:nvSpPr>
            <p:cNvPr id="35" name="TextBox 34">
              <a:extLst>
                <a:ext uri="{FF2B5EF4-FFF2-40B4-BE49-F238E27FC236}">
                  <a16:creationId xmlns:a16="http://schemas.microsoft.com/office/drawing/2014/main" id="{6EDB42EF-7EBC-5E8C-3354-A697B8E7C2A9}"/>
                </a:ext>
              </a:extLst>
            </p:cNvPr>
            <p:cNvSpPr txBox="1"/>
            <p:nvPr/>
          </p:nvSpPr>
          <p:spPr>
            <a:xfrm>
              <a:off x="3761418" y="5454020"/>
              <a:ext cx="1380506" cy="236989"/>
            </a:xfrm>
            <a:prstGeom prst="rect">
              <a:avLst/>
            </a:prstGeom>
            <a:noFill/>
          </p:spPr>
          <p:txBody>
            <a:bodyPr wrap="none" rtlCol="0">
              <a:spAutoFit/>
            </a:bodyPr>
            <a:lstStyle/>
            <a:p>
              <a:r>
                <a:rPr lang="en-US" sz="800" dirty="0">
                  <a:latin typeface="Poppins" pitchFamily="2" charset="77"/>
                  <a:cs typeface="Poppins" pitchFamily="2" charset="77"/>
                </a:rPr>
                <a:t>Nominal GDP </a:t>
              </a:r>
              <a:r>
                <a:rPr lang="en-US" sz="800" dirty="0" err="1">
                  <a:latin typeface="Poppins" pitchFamily="2" charset="77"/>
                  <a:cs typeface="Poppins" pitchFamily="2" charset="77"/>
                </a:rPr>
                <a:t>Büyümesi</a:t>
              </a:r>
              <a:endParaRPr lang="en-US" sz="800" dirty="0">
                <a:latin typeface="Poppins" pitchFamily="2" charset="77"/>
                <a:cs typeface="Poppins" pitchFamily="2" charset="77"/>
              </a:endParaRPr>
            </a:p>
          </p:txBody>
        </p:sp>
        <p:sp>
          <p:nvSpPr>
            <p:cNvPr id="36" name="TextBox 35">
              <a:extLst>
                <a:ext uri="{FF2B5EF4-FFF2-40B4-BE49-F238E27FC236}">
                  <a16:creationId xmlns:a16="http://schemas.microsoft.com/office/drawing/2014/main" id="{ED398BE1-BC7A-F797-1D00-D83122B27E61}"/>
                </a:ext>
              </a:extLst>
            </p:cNvPr>
            <p:cNvSpPr txBox="1"/>
            <p:nvPr/>
          </p:nvSpPr>
          <p:spPr>
            <a:xfrm>
              <a:off x="4962875" y="5454020"/>
              <a:ext cx="1181734" cy="236989"/>
            </a:xfrm>
            <a:prstGeom prst="rect">
              <a:avLst/>
            </a:prstGeom>
            <a:noFill/>
          </p:spPr>
          <p:txBody>
            <a:bodyPr wrap="none" rtlCol="0">
              <a:spAutoFit/>
            </a:bodyPr>
            <a:lstStyle/>
            <a:p>
              <a:r>
                <a:rPr lang="en-US" sz="800" dirty="0">
                  <a:latin typeface="Poppins" pitchFamily="2" charset="77"/>
                  <a:cs typeface="Poppins" pitchFamily="2" charset="77"/>
                </a:rPr>
                <a:t>  </a:t>
              </a:r>
              <a:r>
                <a:rPr lang="en-US" sz="800" dirty="0" err="1">
                  <a:latin typeface="Poppins" pitchFamily="2" charset="77"/>
                  <a:cs typeface="Poppins" pitchFamily="2" charset="77"/>
                </a:rPr>
                <a:t>Reklam</a:t>
              </a:r>
              <a:r>
                <a:rPr lang="en-US" sz="800" dirty="0">
                  <a:latin typeface="Poppins" pitchFamily="2" charset="77"/>
                  <a:cs typeface="Poppins" pitchFamily="2" charset="77"/>
                </a:rPr>
                <a:t> </a:t>
              </a:r>
              <a:r>
                <a:rPr lang="en-US" sz="800" dirty="0" err="1">
                  <a:latin typeface="Poppins" pitchFamily="2" charset="77"/>
                  <a:cs typeface="Poppins" pitchFamily="2" charset="77"/>
                </a:rPr>
                <a:t>Geliri</a:t>
              </a:r>
              <a:r>
                <a:rPr lang="en-US" sz="800" dirty="0">
                  <a:latin typeface="Poppins" pitchFamily="2" charset="77"/>
                  <a:cs typeface="Poppins" pitchFamily="2" charset="77"/>
                </a:rPr>
                <a:t> </a:t>
              </a:r>
              <a:r>
                <a:rPr lang="en-US" sz="800" dirty="0" err="1">
                  <a:latin typeface="Poppins" pitchFamily="2" charset="77"/>
                  <a:cs typeface="Poppins" pitchFamily="2" charset="77"/>
                </a:rPr>
                <a:t>Artışı</a:t>
              </a:r>
              <a:endParaRPr lang="en-US" sz="800" dirty="0">
                <a:latin typeface="Poppins" pitchFamily="2" charset="77"/>
                <a:cs typeface="Poppins" pitchFamily="2" charset="77"/>
              </a:endParaRPr>
            </a:p>
          </p:txBody>
        </p:sp>
      </p:grpSp>
      <p:grpSp>
        <p:nvGrpSpPr>
          <p:cNvPr id="37" name="Group 36">
            <a:extLst>
              <a:ext uri="{FF2B5EF4-FFF2-40B4-BE49-F238E27FC236}">
                <a16:creationId xmlns:a16="http://schemas.microsoft.com/office/drawing/2014/main" id="{234ABA07-FA19-F5D1-8332-1925470548C0}"/>
              </a:ext>
            </a:extLst>
          </p:cNvPr>
          <p:cNvGrpSpPr/>
          <p:nvPr/>
        </p:nvGrpSpPr>
        <p:grpSpPr>
          <a:xfrm>
            <a:off x="4820154" y="6710824"/>
            <a:ext cx="2324060" cy="51334"/>
            <a:chOff x="4689784" y="9440214"/>
            <a:chExt cx="2042120" cy="45719"/>
          </a:xfrm>
        </p:grpSpPr>
        <p:sp>
          <p:nvSpPr>
            <p:cNvPr id="38" name="Rectangle 37">
              <a:extLst>
                <a:ext uri="{FF2B5EF4-FFF2-40B4-BE49-F238E27FC236}">
                  <a16:creationId xmlns:a16="http://schemas.microsoft.com/office/drawing/2014/main" id="{BD44DFA6-FBF2-F876-1BC3-D52D9389BE90}"/>
                </a:ext>
              </a:extLst>
            </p:cNvPr>
            <p:cNvSpPr/>
            <p:nvPr/>
          </p:nvSpPr>
          <p:spPr>
            <a:xfrm>
              <a:off x="4689784" y="9440214"/>
              <a:ext cx="1021060"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C014C498-9B89-6DBE-66E5-8AC4017CA5E7}"/>
                </a:ext>
              </a:extLst>
            </p:cNvPr>
            <p:cNvSpPr/>
            <p:nvPr/>
          </p:nvSpPr>
          <p:spPr>
            <a:xfrm>
              <a:off x="5710844" y="9440214"/>
              <a:ext cx="1021060" cy="457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B8E5824D-7035-5FE6-9D9B-AA5D07B9C847}"/>
              </a:ext>
            </a:extLst>
          </p:cNvPr>
          <p:cNvSpPr/>
          <p:nvPr/>
        </p:nvSpPr>
        <p:spPr>
          <a:xfrm>
            <a:off x="0" y="7048982"/>
            <a:ext cx="7772400" cy="3009418"/>
          </a:xfrm>
          <a:prstGeom prst="rect">
            <a:avLst/>
          </a:prstGeom>
          <a:solidFill>
            <a:schemeClr val="bg1">
              <a:alpha val="79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384845B-83AC-F5DE-2DB2-12F93482699A}"/>
              </a:ext>
            </a:extLst>
          </p:cNvPr>
          <p:cNvGrpSpPr/>
          <p:nvPr/>
        </p:nvGrpSpPr>
        <p:grpSpPr>
          <a:xfrm>
            <a:off x="117762" y="7929954"/>
            <a:ext cx="7066808" cy="1727652"/>
            <a:chOff x="117762" y="7929954"/>
            <a:chExt cx="7066808" cy="1727652"/>
          </a:xfrm>
        </p:grpSpPr>
        <p:sp>
          <p:nvSpPr>
            <p:cNvPr id="20" name="Text Placeholder 1">
              <a:extLst>
                <a:ext uri="{FF2B5EF4-FFF2-40B4-BE49-F238E27FC236}">
                  <a16:creationId xmlns:a16="http://schemas.microsoft.com/office/drawing/2014/main" id="{87006E33-0755-B247-9F85-7997A5D964AD}"/>
                </a:ext>
              </a:extLst>
            </p:cNvPr>
            <p:cNvSpPr txBox="1">
              <a:spLocks/>
            </p:cNvSpPr>
            <p:nvPr/>
          </p:nvSpPr>
          <p:spPr>
            <a:xfrm>
              <a:off x="466527" y="8376348"/>
              <a:ext cx="1638044" cy="89063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a:lnSpc>
                  <a:spcPct val="115000"/>
                </a:lnSpc>
                <a:spcBef>
                  <a:spcPts val="0"/>
                </a:spcBef>
                <a:spcAft>
                  <a:spcPts val="800"/>
                </a:spcAft>
              </a:pPr>
              <a:r>
                <a:rPr lang="tr-TR" sz="1100" kern="100" dirty="0">
                  <a:effectLst/>
                  <a:latin typeface="Poppins" panose="00000500000000000000" pitchFamily="2" charset="0"/>
                  <a:ea typeface="Aptos" panose="020B0004020202020204" pitchFamily="34" charset="0"/>
                  <a:cs typeface="Poppins" panose="00000500000000000000" pitchFamily="2" charset="0"/>
                </a:rPr>
                <a:t>Küreselleşme, uluslararası medya, ticaret ve reklam akışlarını beraberinde getiriyor</a:t>
              </a:r>
              <a:endParaRPr lang="en-US" sz="1100" kern="100" dirty="0">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Bef>
                  <a:spcPts val="0"/>
                </a:spcBef>
                <a:spcAft>
                  <a:spcPts val="800"/>
                </a:spcAft>
              </a:pPr>
              <a:r>
                <a:rPr lang="en-US" sz="1100" kern="100" dirty="0">
                  <a:effectLst/>
                  <a:latin typeface="Poppins" panose="00000500000000000000" pitchFamily="2" charset="0"/>
                  <a:ea typeface="Aptos" panose="020B0004020202020204" pitchFamily="34" charset="0"/>
                  <a:cs typeface="Poppins" panose="00000500000000000000" pitchFamily="2" charset="0"/>
                </a:rPr>
                <a:t> </a:t>
              </a:r>
            </a:p>
            <a:p>
              <a:pPr marL="0">
                <a:lnSpc>
                  <a:spcPct val="112000"/>
                </a:lnSpc>
                <a:defRPr/>
              </a:pPr>
              <a:r>
                <a:rPr lang="en-US" sz="1100" dirty="0">
                  <a:latin typeface="Poppins" panose="00000500000000000000" pitchFamily="2" charset="0"/>
                  <a:cs typeface="Poppins" panose="00000500000000000000" pitchFamily="2" charset="0"/>
                </a:rPr>
                <a:t>. </a:t>
              </a:r>
              <a:r>
                <a:rPr lang="en-US" sz="1100" u="none" strike="noStrike" dirty="0">
                  <a:effectLst/>
                  <a:latin typeface="Poppins" panose="00000500000000000000" pitchFamily="2" charset="0"/>
                  <a:cs typeface="Poppins" panose="00000500000000000000" pitchFamily="2" charset="0"/>
                </a:rPr>
                <a:t> </a:t>
              </a:r>
            </a:p>
          </p:txBody>
        </p:sp>
        <p:sp>
          <p:nvSpPr>
            <p:cNvPr id="21" name="Text Placeholder 1">
              <a:extLst>
                <a:ext uri="{FF2B5EF4-FFF2-40B4-BE49-F238E27FC236}">
                  <a16:creationId xmlns:a16="http://schemas.microsoft.com/office/drawing/2014/main" id="{B7679AB2-CBA2-FAFD-D7A8-33BC01F5208B}"/>
                </a:ext>
              </a:extLst>
            </p:cNvPr>
            <p:cNvSpPr txBox="1">
              <a:spLocks/>
            </p:cNvSpPr>
            <p:nvPr/>
          </p:nvSpPr>
          <p:spPr>
            <a:xfrm>
              <a:off x="2546908" y="8356468"/>
              <a:ext cx="2083826" cy="1301138"/>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a:lnSpc>
                  <a:spcPct val="115000"/>
                </a:lnSpc>
                <a:spcBef>
                  <a:spcPts val="0"/>
                </a:spcBef>
                <a:spcAft>
                  <a:spcPts val="800"/>
                </a:spcAft>
              </a:pPr>
              <a:r>
                <a:rPr lang="tr-TR" sz="1100" kern="100" dirty="0">
                  <a:effectLst/>
                  <a:latin typeface="Poppins" panose="00000500000000000000" pitchFamily="2" charset="0"/>
                  <a:ea typeface="Aptos" panose="020B0004020202020204" pitchFamily="34" charset="0"/>
                  <a:cs typeface="Poppins" panose="00000500000000000000" pitchFamily="2" charset="0"/>
                </a:rPr>
                <a:t>Merkeziyetsizleşme, iş modeli bozulmasına ve dijital endemik ile yapay zeka endemik reklamverenler arasında daha </a:t>
              </a:r>
              <a:r>
                <a:rPr lang="tr-TR" sz="1100" kern="100" dirty="0">
                  <a:latin typeface="Poppins" panose="00000500000000000000" pitchFamily="2" charset="0"/>
                  <a:ea typeface="Aptos" panose="020B0004020202020204" pitchFamily="34" charset="0"/>
                  <a:cs typeface="Poppins" panose="00000500000000000000" pitchFamily="2" charset="0"/>
                </a:rPr>
                <a:t>büyük</a:t>
              </a:r>
              <a:r>
                <a:rPr lang="tr-TR" sz="1100" kern="100" dirty="0">
                  <a:effectLst/>
                  <a:latin typeface="Poppins" panose="00000500000000000000" pitchFamily="2" charset="0"/>
                  <a:ea typeface="Aptos" panose="020B0004020202020204" pitchFamily="34" charset="0"/>
                  <a:cs typeface="Poppins" panose="00000500000000000000" pitchFamily="2" charset="0"/>
                </a:rPr>
                <a:t> bir reklamcılık ekosistemine yol açıyor</a:t>
              </a:r>
              <a:endParaRPr lang="en-US" sz="1100" kern="100" dirty="0">
                <a:effectLst/>
                <a:latin typeface="Poppins" panose="00000500000000000000" pitchFamily="2" charset="0"/>
                <a:ea typeface="Aptos" panose="020B0004020202020204" pitchFamily="34" charset="0"/>
                <a:cs typeface="Poppins" panose="00000500000000000000" pitchFamily="2" charset="0"/>
              </a:endParaRPr>
            </a:p>
          </p:txBody>
        </p:sp>
        <p:sp>
          <p:nvSpPr>
            <p:cNvPr id="22" name="Text Placeholder 1">
              <a:extLst>
                <a:ext uri="{FF2B5EF4-FFF2-40B4-BE49-F238E27FC236}">
                  <a16:creationId xmlns:a16="http://schemas.microsoft.com/office/drawing/2014/main" id="{96192DBF-071E-057E-9997-B5725195967D}"/>
                </a:ext>
              </a:extLst>
            </p:cNvPr>
            <p:cNvSpPr txBox="1">
              <a:spLocks/>
            </p:cNvSpPr>
            <p:nvPr/>
          </p:nvSpPr>
          <p:spPr>
            <a:xfrm>
              <a:off x="4998202" y="8343219"/>
              <a:ext cx="2186368" cy="1301138"/>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a:lnSpc>
                  <a:spcPct val="115000"/>
                </a:lnSpc>
                <a:spcBef>
                  <a:spcPts val="0"/>
                </a:spcBef>
                <a:spcAft>
                  <a:spcPts val="800"/>
                </a:spcAft>
              </a:pPr>
              <a:r>
                <a:rPr lang="tr-TR" sz="1100" kern="100" dirty="0">
                  <a:effectLst/>
                  <a:latin typeface="Poppins" panose="00000500000000000000" pitchFamily="2" charset="0"/>
                  <a:ea typeface="Aptos" panose="020B0004020202020204" pitchFamily="34" charset="0"/>
                  <a:cs typeface="Poppins" panose="00000500000000000000" pitchFamily="2" charset="0"/>
                </a:rPr>
                <a:t>Yapay zeka ve otomasyonun reklamcılığa uygulanması, Google ve Meta gibi platformlarda verimli self-servis reklam modelinin etkinleştirilmesi (şu anda Snap, Spotify ve diğerleri tarafından uygulanıyor)</a:t>
              </a:r>
              <a:endParaRPr lang="en-US" sz="1100" kern="100" dirty="0">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Bef>
                  <a:spcPts val="0"/>
                </a:spcBef>
                <a:spcAft>
                  <a:spcPts val="800"/>
                </a:spcAft>
              </a:pPr>
              <a:r>
                <a:rPr lang="en-US" sz="1100" kern="100" dirty="0">
                  <a:effectLst/>
                  <a:latin typeface="Poppins" panose="00000500000000000000" pitchFamily="2" charset="0"/>
                  <a:ea typeface="Aptos" panose="020B0004020202020204" pitchFamily="34" charset="0"/>
                  <a:cs typeface="Poppins" panose="00000500000000000000" pitchFamily="2" charset="0"/>
                </a:rPr>
                <a:t> </a:t>
              </a:r>
            </a:p>
          </p:txBody>
        </p:sp>
        <p:sp>
          <p:nvSpPr>
            <p:cNvPr id="24" name="TextBox 23">
              <a:extLst>
                <a:ext uri="{FF2B5EF4-FFF2-40B4-BE49-F238E27FC236}">
                  <a16:creationId xmlns:a16="http://schemas.microsoft.com/office/drawing/2014/main" id="{9EA80CEE-6725-3476-3EDA-18613F10C310}"/>
                </a:ext>
              </a:extLst>
            </p:cNvPr>
            <p:cNvSpPr txBox="1"/>
            <p:nvPr/>
          </p:nvSpPr>
          <p:spPr>
            <a:xfrm>
              <a:off x="117762" y="7933293"/>
              <a:ext cx="745784"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01</a:t>
              </a:r>
            </a:p>
          </p:txBody>
        </p:sp>
        <p:sp>
          <p:nvSpPr>
            <p:cNvPr id="25" name="TextBox 24">
              <a:extLst>
                <a:ext uri="{FF2B5EF4-FFF2-40B4-BE49-F238E27FC236}">
                  <a16:creationId xmlns:a16="http://schemas.microsoft.com/office/drawing/2014/main" id="{88CBDE04-B664-E991-86EE-CAE93CEAA3B8}"/>
                </a:ext>
              </a:extLst>
            </p:cNvPr>
            <p:cNvSpPr txBox="1"/>
            <p:nvPr/>
          </p:nvSpPr>
          <p:spPr>
            <a:xfrm>
              <a:off x="2349862" y="7929954"/>
              <a:ext cx="745784"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02</a:t>
              </a:r>
            </a:p>
          </p:txBody>
        </p:sp>
        <p:sp>
          <p:nvSpPr>
            <p:cNvPr id="26" name="TextBox 25">
              <a:extLst>
                <a:ext uri="{FF2B5EF4-FFF2-40B4-BE49-F238E27FC236}">
                  <a16:creationId xmlns:a16="http://schemas.microsoft.com/office/drawing/2014/main" id="{7AFD9320-5653-6592-BC3E-02EDFFB4D7D0}"/>
                </a:ext>
              </a:extLst>
            </p:cNvPr>
            <p:cNvSpPr txBox="1"/>
            <p:nvPr/>
          </p:nvSpPr>
          <p:spPr>
            <a:xfrm>
              <a:off x="4734329" y="7931087"/>
              <a:ext cx="745784"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03</a:t>
              </a:r>
            </a:p>
          </p:txBody>
        </p:sp>
        <p:cxnSp>
          <p:nvCxnSpPr>
            <p:cNvPr id="146" name="Straight Connector 145">
              <a:extLst>
                <a:ext uri="{FF2B5EF4-FFF2-40B4-BE49-F238E27FC236}">
                  <a16:creationId xmlns:a16="http://schemas.microsoft.com/office/drawing/2014/main" id="{5C07C425-A4DF-C6AC-F421-9029CB894EA1}"/>
                </a:ext>
              </a:extLst>
            </p:cNvPr>
            <p:cNvCxnSpPr/>
            <p:nvPr/>
          </p:nvCxnSpPr>
          <p:spPr>
            <a:xfrm>
              <a:off x="2293257" y="8062300"/>
              <a:ext cx="0" cy="15820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902C2469-A019-E2E8-E7D6-571A6B2255ED}"/>
                </a:ext>
              </a:extLst>
            </p:cNvPr>
            <p:cNvCxnSpPr/>
            <p:nvPr/>
          </p:nvCxnSpPr>
          <p:spPr>
            <a:xfrm>
              <a:off x="4695372" y="8062300"/>
              <a:ext cx="0" cy="1582057"/>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 name="Text Placeholder 1">
            <a:extLst>
              <a:ext uri="{FF2B5EF4-FFF2-40B4-BE49-F238E27FC236}">
                <a16:creationId xmlns:a16="http://schemas.microsoft.com/office/drawing/2014/main" id="{265F5083-6E3E-580E-F93D-BB2D9B3E2CE0}"/>
              </a:ext>
            </a:extLst>
          </p:cNvPr>
          <p:cNvSpPr txBox="1">
            <a:spLocks/>
          </p:cNvSpPr>
          <p:nvPr/>
        </p:nvSpPr>
        <p:spPr>
          <a:xfrm>
            <a:off x="457200" y="7233143"/>
            <a:ext cx="6655081" cy="63068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2000"/>
              </a:lnSpc>
              <a:defRPr/>
            </a:pPr>
            <a:r>
              <a:rPr lang="en-US" sz="1000" dirty="0" err="1"/>
              <a:t>Önceki</a:t>
            </a:r>
            <a:r>
              <a:rPr lang="en-US" sz="1000" dirty="0"/>
              <a:t> </a:t>
            </a:r>
            <a:r>
              <a:rPr lang="en-US" sz="1000" dirty="0" err="1"/>
              <a:t>varsayımlar</a:t>
            </a:r>
            <a:r>
              <a:rPr lang="en-US" sz="1000" dirty="0"/>
              <a:t>, </a:t>
            </a:r>
            <a:r>
              <a:rPr lang="en-US" sz="1000" dirty="0" err="1"/>
              <a:t>reklamcılıktaki</a:t>
            </a:r>
            <a:r>
              <a:rPr lang="en-US" sz="1000" dirty="0"/>
              <a:t> </a:t>
            </a:r>
            <a:r>
              <a:rPr lang="en-US" sz="1000" dirty="0" err="1"/>
              <a:t>büyümenin</a:t>
            </a:r>
            <a:r>
              <a:rPr lang="en-US" sz="1000" dirty="0"/>
              <a:t> nominal GSYİH </a:t>
            </a:r>
            <a:r>
              <a:rPr lang="en-US" sz="1000" dirty="0" err="1"/>
              <a:t>büyümesinin</a:t>
            </a:r>
            <a:r>
              <a:rPr lang="en-US" sz="1000" dirty="0"/>
              <a:t> </a:t>
            </a:r>
            <a:r>
              <a:rPr lang="en-US" sz="1000" dirty="0" err="1"/>
              <a:t>gerisinde</a:t>
            </a:r>
            <a:r>
              <a:rPr lang="en-US" sz="1000" dirty="0"/>
              <a:t> </a:t>
            </a:r>
            <a:r>
              <a:rPr lang="en-US" sz="1000" dirty="0" err="1"/>
              <a:t>kalacağına</a:t>
            </a:r>
            <a:r>
              <a:rPr lang="en-US" sz="1000" dirty="0"/>
              <a:t> </a:t>
            </a:r>
            <a:r>
              <a:rPr lang="en-US" sz="1000" dirty="0" err="1"/>
              <a:t>işaret</a:t>
            </a:r>
            <a:r>
              <a:rPr lang="en-US" sz="1000" dirty="0"/>
              <a:t> </a:t>
            </a:r>
            <a:r>
              <a:rPr lang="en-US" sz="1000" dirty="0" err="1"/>
              <a:t>ederken</a:t>
            </a:r>
            <a:r>
              <a:rPr lang="en-US" sz="1000" dirty="0"/>
              <a:t>, </a:t>
            </a:r>
            <a:r>
              <a:rPr lang="en-US" sz="1000" dirty="0" err="1"/>
              <a:t>şimdi</a:t>
            </a:r>
            <a:r>
              <a:rPr lang="en-US" sz="1000" dirty="0"/>
              <a:t> </a:t>
            </a:r>
            <a:r>
              <a:rPr lang="en-US" sz="1000" dirty="0" err="1"/>
              <a:t>reklam</a:t>
            </a:r>
            <a:r>
              <a:rPr lang="en-US" sz="1000" dirty="0"/>
              <a:t> </a:t>
            </a:r>
            <a:r>
              <a:rPr lang="en-US" sz="1000" dirty="0" err="1"/>
              <a:t>gelirindeki</a:t>
            </a:r>
            <a:r>
              <a:rPr lang="en-US" sz="1000" dirty="0"/>
              <a:t> </a:t>
            </a:r>
            <a:r>
              <a:rPr lang="en-US" sz="1000" dirty="0" err="1"/>
              <a:t>artışın</a:t>
            </a:r>
            <a:r>
              <a:rPr lang="en-US" sz="1000" dirty="0"/>
              <a:t> 2024 ve 2025'te nominal GSYİH </a:t>
            </a:r>
            <a:r>
              <a:rPr lang="en-US" sz="1000" dirty="0" err="1"/>
              <a:t>büyümesini</a:t>
            </a:r>
            <a:r>
              <a:rPr lang="en-US" sz="1000" dirty="0"/>
              <a:t> </a:t>
            </a:r>
            <a:r>
              <a:rPr lang="en-US" sz="1000" dirty="0" err="1"/>
              <a:t>geride</a:t>
            </a:r>
            <a:r>
              <a:rPr lang="en-US" sz="1000" dirty="0"/>
              <a:t> </a:t>
            </a:r>
            <a:r>
              <a:rPr lang="en-US" sz="1000" dirty="0" err="1"/>
              <a:t>bırakacağını</a:t>
            </a:r>
            <a:r>
              <a:rPr lang="en-US" sz="1000" dirty="0"/>
              <a:t> </a:t>
            </a:r>
            <a:r>
              <a:rPr lang="en-US" sz="1000" dirty="0" err="1"/>
              <a:t>tahmin</a:t>
            </a:r>
            <a:r>
              <a:rPr lang="en-US" sz="1000" dirty="0"/>
              <a:t> </a:t>
            </a:r>
            <a:r>
              <a:rPr lang="en-US" sz="1000" dirty="0" err="1"/>
              <a:t>ediyoruz</a:t>
            </a:r>
            <a:r>
              <a:rPr lang="en-US" sz="1000" dirty="0"/>
              <a:t>. Bu </a:t>
            </a:r>
            <a:r>
              <a:rPr lang="en-US" sz="1000" dirty="0" err="1"/>
              <a:t>değişimin</a:t>
            </a:r>
            <a:r>
              <a:rPr lang="en-US" sz="1000" dirty="0"/>
              <a:t> </a:t>
            </a:r>
            <a:r>
              <a:rPr lang="en-US" sz="1000" dirty="0" err="1"/>
              <a:t>nedenleri</a:t>
            </a:r>
            <a:r>
              <a:rPr lang="en-US" sz="1000" dirty="0"/>
              <a:t>, </a:t>
            </a:r>
            <a:r>
              <a:rPr lang="en-US" sz="1000" dirty="0" err="1"/>
              <a:t>bu</a:t>
            </a:r>
            <a:r>
              <a:rPr lang="tr-TR" sz="1000" dirty="0"/>
              <a:t> raporda belirtilen</a:t>
            </a:r>
            <a:r>
              <a:rPr lang="en-US" sz="1000" dirty="0"/>
              <a:t> ve Haziran </a:t>
            </a:r>
            <a:r>
              <a:rPr lang="en-US" sz="1000" dirty="0" err="1"/>
              <a:t>ayında</a:t>
            </a:r>
            <a:r>
              <a:rPr lang="en-US" sz="1000" dirty="0"/>
              <a:t> </a:t>
            </a:r>
            <a:r>
              <a:rPr lang="en-US" sz="1000" dirty="0" err="1"/>
              <a:t>yazdığımız</a:t>
            </a:r>
            <a:r>
              <a:rPr lang="en-US" sz="1000" dirty="0"/>
              <a:t> </a:t>
            </a:r>
            <a:r>
              <a:rPr lang="en-US" sz="1000" dirty="0" err="1"/>
              <a:t>temalara</a:t>
            </a:r>
            <a:r>
              <a:rPr lang="en-US" sz="1000" dirty="0"/>
              <a:t> </a:t>
            </a:r>
            <a:r>
              <a:rPr lang="tr-TR" sz="1000" dirty="0"/>
              <a:t>referans veriliyor</a:t>
            </a:r>
            <a:r>
              <a:rPr lang="en-US" sz="1000" dirty="0"/>
              <a:t>.</a:t>
            </a:r>
            <a:endParaRPr lang="en-US" sz="1000" u="none" strike="noStrike" dirty="0">
              <a:effectLst/>
              <a:cs typeface="Poppins"/>
            </a:endParaRPr>
          </a:p>
        </p:txBody>
      </p:sp>
      <p:sp>
        <p:nvSpPr>
          <p:cNvPr id="6" name="Rectangle 5">
            <a:extLst>
              <a:ext uri="{FF2B5EF4-FFF2-40B4-BE49-F238E27FC236}">
                <a16:creationId xmlns:a16="http://schemas.microsoft.com/office/drawing/2014/main" id="{B8998018-D4FE-A2EA-3776-F92F65993C08}"/>
              </a:ext>
            </a:extLst>
          </p:cNvPr>
          <p:cNvSpPr/>
          <p:nvPr/>
        </p:nvSpPr>
        <p:spPr>
          <a:xfrm>
            <a:off x="384491" y="4094183"/>
            <a:ext cx="212326" cy="16253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F654B1A1-58CC-04D5-085B-C4BD4F1CFB30}"/>
              </a:ext>
            </a:extLst>
          </p:cNvPr>
          <p:cNvSpPr txBox="1"/>
          <p:nvPr/>
        </p:nvSpPr>
        <p:spPr>
          <a:xfrm rot="16200000">
            <a:off x="-404420" y="4688081"/>
            <a:ext cx="1742261" cy="276999"/>
          </a:xfrm>
          <a:prstGeom prst="rect">
            <a:avLst/>
          </a:prstGeom>
          <a:noFill/>
        </p:spPr>
        <p:txBody>
          <a:bodyPr wrap="square">
            <a:spAutoFit/>
          </a:bodyPr>
          <a:lstStyle/>
          <a:p>
            <a:r>
              <a:rPr lang="en-US" sz="1200" dirty="0" err="1">
                <a:latin typeface="Poppins" panose="00000500000000000000" pitchFamily="2" charset="0"/>
                <a:cs typeface="Poppins" panose="00000500000000000000" pitchFamily="2" charset="0"/>
              </a:rPr>
              <a:t>Yıldan</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yıla</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değişim</a:t>
            </a:r>
            <a:endParaRPr lang="en-US" sz="12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628167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F17DB7-62B4-07DF-3575-250A96BDCC62}"/>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50</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3" name="Text Placeholder 1">
            <a:extLst>
              <a:ext uri="{FF2B5EF4-FFF2-40B4-BE49-F238E27FC236}">
                <a16:creationId xmlns:a16="http://schemas.microsoft.com/office/drawing/2014/main" id="{16CFC228-DC9F-89CB-9C9A-F1B3EA985300}"/>
              </a:ext>
            </a:extLst>
          </p:cNvPr>
          <p:cNvSpPr txBox="1">
            <a:spLocks/>
          </p:cNvSpPr>
          <p:nvPr/>
        </p:nvSpPr>
        <p:spPr>
          <a:xfrm>
            <a:off x="495299" y="1711473"/>
            <a:ext cx="6689271" cy="1837843"/>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pPr>
            <a:r>
              <a:rPr lang="en-US" sz="1000" u="none" strike="noStrike" dirty="0" err="1">
                <a:effectLst/>
                <a:latin typeface="Georgia"/>
                <a:cs typeface="Poppins"/>
              </a:rPr>
              <a:t>Geçen</a:t>
            </a:r>
            <a:r>
              <a:rPr lang="en-US" sz="1000" u="none" strike="noStrike" dirty="0">
                <a:effectLst/>
                <a:latin typeface="Georgia"/>
                <a:cs typeface="Poppins"/>
              </a:rPr>
              <a:t> </a:t>
            </a:r>
            <a:r>
              <a:rPr lang="en-US" sz="1000" u="none" strike="noStrike" dirty="0" err="1">
                <a:effectLst/>
                <a:latin typeface="Georgia"/>
                <a:cs typeface="Poppins"/>
              </a:rPr>
              <a:t>yıl</a:t>
            </a:r>
            <a:r>
              <a:rPr lang="en-US" sz="1000" u="none" strike="noStrike" dirty="0">
                <a:effectLst/>
                <a:latin typeface="Georgia"/>
                <a:cs typeface="Poppins"/>
              </a:rPr>
              <a:t>, </a:t>
            </a:r>
            <a:r>
              <a:rPr lang="en-US" sz="1000" u="none" strike="noStrike" dirty="0" err="1">
                <a:effectLst/>
                <a:latin typeface="Georgia"/>
                <a:cs typeface="Poppins"/>
              </a:rPr>
              <a:t>otomotiv</a:t>
            </a:r>
            <a:r>
              <a:rPr lang="en-US" sz="1000" u="none" strike="noStrike" dirty="0">
                <a:effectLst/>
                <a:latin typeface="Georgia"/>
                <a:cs typeface="Poppins"/>
              </a:rPr>
              <a:t> </a:t>
            </a:r>
            <a:r>
              <a:rPr lang="en-US" sz="1000" u="none" strike="noStrike" dirty="0" err="1">
                <a:effectLst/>
                <a:latin typeface="Georgia"/>
                <a:cs typeface="Poppins"/>
              </a:rPr>
              <a:t>reklamcıları</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bayilik</a:t>
            </a:r>
            <a:r>
              <a:rPr lang="en-US" sz="1000" u="none" strike="noStrike" dirty="0">
                <a:effectLst/>
                <a:latin typeface="Georgia"/>
                <a:cs typeface="Poppins"/>
              </a:rPr>
              <a:t> </a:t>
            </a:r>
            <a:r>
              <a:rPr lang="en-US" sz="1000" u="none" strike="noStrike" dirty="0" err="1">
                <a:effectLst/>
                <a:latin typeface="Georgia"/>
                <a:cs typeface="Poppins"/>
              </a:rPr>
              <a:t>modellerinden</a:t>
            </a:r>
            <a:r>
              <a:rPr lang="en-US" sz="1000" u="none" strike="noStrike" dirty="0">
                <a:effectLst/>
                <a:latin typeface="Georgia"/>
                <a:cs typeface="Poppins"/>
              </a:rPr>
              <a:t> </a:t>
            </a:r>
            <a:r>
              <a:rPr lang="en-US" sz="1000" u="none" strike="noStrike" dirty="0" err="1">
                <a:effectLst/>
                <a:latin typeface="Georgia"/>
                <a:cs typeface="Poppins"/>
              </a:rPr>
              <a:t>ajan</a:t>
            </a:r>
            <a:r>
              <a:rPr lang="en-US" sz="1000" u="none" strike="noStrike" dirty="0">
                <a:effectLst/>
                <a:latin typeface="Georgia"/>
                <a:cs typeface="Poppins"/>
              </a:rPr>
              <a:t> </a:t>
            </a:r>
            <a:r>
              <a:rPr lang="en-US" sz="1000" u="none" strike="noStrike" dirty="0" err="1">
                <a:effectLst/>
                <a:latin typeface="Georgia"/>
                <a:cs typeface="Poppins"/>
              </a:rPr>
              <a:t>temelli</a:t>
            </a:r>
            <a:r>
              <a:rPr lang="en-US" sz="1000" u="none" strike="noStrike" dirty="0">
                <a:effectLst/>
                <a:latin typeface="Georgia"/>
                <a:cs typeface="Poppins"/>
              </a:rPr>
              <a:t> </a:t>
            </a:r>
            <a:r>
              <a:rPr lang="en-US" sz="1000" u="none" strike="noStrike" dirty="0" err="1">
                <a:effectLst/>
                <a:latin typeface="Georgia"/>
                <a:cs typeface="Poppins"/>
              </a:rPr>
              <a:t>modellere</a:t>
            </a:r>
            <a:r>
              <a:rPr lang="en-US" sz="1000" u="none" strike="noStrike" dirty="0">
                <a:effectLst/>
                <a:latin typeface="Georgia"/>
                <a:cs typeface="Poppins"/>
              </a:rPr>
              <a:t> </a:t>
            </a:r>
            <a:r>
              <a:rPr lang="en-US" sz="1000" u="none" strike="noStrike" dirty="0" err="1">
                <a:effectLst/>
                <a:latin typeface="Georgia"/>
                <a:cs typeface="Poppins"/>
              </a:rPr>
              <a:t>geçişten</a:t>
            </a:r>
            <a:r>
              <a:rPr lang="en-US" sz="1000" u="none" strike="noStrike" dirty="0">
                <a:effectLst/>
                <a:latin typeface="Georgia"/>
                <a:cs typeface="Poppins"/>
              </a:rPr>
              <a:t> </a:t>
            </a:r>
            <a:r>
              <a:rPr lang="en-US" sz="1000" u="none" strike="noStrike" dirty="0" err="1">
                <a:effectLst/>
                <a:latin typeface="Georgia"/>
                <a:cs typeface="Poppins"/>
              </a:rPr>
              <a:t>bahsetmiştik</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a:t>
            </a:r>
            <a:r>
              <a:rPr lang="en-US" sz="1000" u="none" strike="noStrike" dirty="0" err="1">
                <a:effectLst/>
                <a:latin typeface="Georgia"/>
                <a:cs typeface="Poppins"/>
              </a:rPr>
              <a:t>birçoğu</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dönüşümden</a:t>
            </a:r>
            <a:r>
              <a:rPr lang="en-US" sz="1000" u="none" strike="noStrike" dirty="0">
                <a:effectLst/>
                <a:latin typeface="Georgia"/>
                <a:cs typeface="Poppins"/>
              </a:rPr>
              <a:t> </a:t>
            </a:r>
            <a:r>
              <a:rPr lang="en-US" sz="1000" u="none" strike="noStrike" dirty="0" err="1">
                <a:effectLst/>
                <a:latin typeface="Georgia"/>
                <a:cs typeface="Poppins"/>
              </a:rPr>
              <a:t>geri</a:t>
            </a:r>
            <a:r>
              <a:rPr lang="en-US" sz="1000" u="none" strike="noStrike" dirty="0">
                <a:effectLst/>
                <a:latin typeface="Georgia"/>
                <a:cs typeface="Poppins"/>
              </a:rPr>
              <a:t> </a:t>
            </a:r>
            <a:r>
              <a:rPr lang="en-US" sz="1000" u="none" strike="noStrike" dirty="0" err="1">
                <a:effectLst/>
                <a:latin typeface="Georgia"/>
                <a:cs typeface="Poppins"/>
              </a:rPr>
              <a:t>adım</a:t>
            </a:r>
            <a:r>
              <a:rPr lang="en-US" sz="1000" u="none" strike="noStrike" dirty="0">
                <a:effectLst/>
                <a:latin typeface="Georgia"/>
                <a:cs typeface="Poppins"/>
              </a:rPr>
              <a:t> </a:t>
            </a:r>
            <a:r>
              <a:rPr lang="en-US" sz="1000" u="none" strike="noStrike" dirty="0" err="1">
                <a:effectLst/>
                <a:latin typeface="Georgia"/>
                <a:cs typeface="Poppins"/>
              </a:rPr>
              <a:t>atarak</a:t>
            </a:r>
            <a:r>
              <a:rPr lang="en-US" sz="1000" u="none" strike="noStrike" dirty="0">
                <a:effectLst/>
                <a:latin typeface="Georgia"/>
                <a:cs typeface="Poppins"/>
              </a:rPr>
              <a:t> </a:t>
            </a:r>
            <a:r>
              <a:rPr lang="en-US" sz="1000" u="none" strike="noStrike" dirty="0" err="1">
                <a:effectLst/>
                <a:latin typeface="Georgia"/>
                <a:cs typeface="Poppins"/>
              </a:rPr>
              <a:t>dışsal</a:t>
            </a:r>
            <a:r>
              <a:rPr lang="en-US" sz="1000" u="none" strike="noStrike" dirty="0">
                <a:effectLst/>
                <a:latin typeface="Georgia"/>
                <a:cs typeface="Poppins"/>
              </a:rPr>
              <a:t> </a:t>
            </a:r>
            <a:r>
              <a:rPr lang="en-US" sz="1000" u="none" strike="noStrike" dirty="0" err="1">
                <a:effectLst/>
                <a:latin typeface="Georgia"/>
                <a:cs typeface="Poppins"/>
              </a:rPr>
              <a:t>faktörlere</a:t>
            </a:r>
            <a:r>
              <a:rPr lang="en-US" sz="1000" u="none" strike="noStrike" dirty="0">
                <a:effectLst/>
                <a:latin typeface="Georgia"/>
                <a:cs typeface="Poppins"/>
              </a:rPr>
              <a:t> </a:t>
            </a:r>
            <a:r>
              <a:rPr lang="en-US" sz="1000" u="none" strike="noStrike" dirty="0" err="1">
                <a:effectLst/>
                <a:latin typeface="Georgia"/>
                <a:cs typeface="Poppins"/>
              </a:rPr>
              <a:t>uyum</a:t>
            </a:r>
            <a:r>
              <a:rPr lang="en-US" sz="1000" u="none" strike="noStrike" dirty="0">
                <a:effectLst/>
                <a:latin typeface="Georgia"/>
                <a:cs typeface="Poppins"/>
              </a:rPr>
              <a:t> </a:t>
            </a:r>
            <a:r>
              <a:rPr lang="en-US" sz="1000" u="none" strike="noStrike" dirty="0" err="1">
                <a:effectLst/>
                <a:latin typeface="Georgia"/>
                <a:cs typeface="Poppins"/>
              </a:rPr>
              <a:t>sağlamakla</a:t>
            </a:r>
            <a:r>
              <a:rPr lang="en-US" sz="1000" u="none" strike="noStrike" dirty="0">
                <a:effectLst/>
                <a:latin typeface="Georgia"/>
                <a:cs typeface="Poppins"/>
              </a:rPr>
              <a:t> </a:t>
            </a:r>
            <a:r>
              <a:rPr lang="en-US" sz="1000" u="none" strike="noStrike" dirty="0" err="1">
                <a:effectLst/>
                <a:latin typeface="Georgia"/>
                <a:cs typeface="Poppins"/>
              </a:rPr>
              <a:t>meşgul</a:t>
            </a:r>
            <a:r>
              <a:rPr lang="en-US" sz="1000" u="none" strike="noStrike" dirty="0">
                <a:effectLst/>
                <a:latin typeface="Georgia"/>
                <a:cs typeface="Poppins"/>
              </a:rPr>
              <a:t>. </a:t>
            </a:r>
            <a:r>
              <a:rPr lang="en-US" sz="1000" u="none" strike="noStrike" dirty="0" err="1">
                <a:effectLst/>
                <a:latin typeface="Georgia"/>
                <a:cs typeface="Poppins"/>
              </a:rPr>
              <a:t>Gümrük</a:t>
            </a:r>
            <a:r>
              <a:rPr lang="en-US" sz="1000" u="none" strike="noStrike" dirty="0">
                <a:effectLst/>
                <a:latin typeface="Georgia"/>
                <a:cs typeface="Poppins"/>
              </a:rPr>
              <a:t> </a:t>
            </a:r>
            <a:r>
              <a:rPr lang="en-US" sz="1000" u="none" strike="noStrike" dirty="0" err="1">
                <a:effectLst/>
                <a:latin typeface="Georgia"/>
                <a:cs typeface="Poppins"/>
              </a:rPr>
              <a:t>vergileri</a:t>
            </a:r>
            <a:r>
              <a:rPr lang="en-US" sz="1000" u="none" strike="noStrike" dirty="0">
                <a:effectLst/>
                <a:latin typeface="Georgia"/>
                <a:cs typeface="Poppins"/>
              </a:rPr>
              <a:t>, </a:t>
            </a:r>
            <a:r>
              <a:rPr lang="en-US" sz="1000" u="none" strike="noStrike" dirty="0" err="1">
                <a:effectLst/>
                <a:latin typeface="Georgia"/>
                <a:cs typeface="Poppins"/>
              </a:rPr>
              <a:t>faiz</a:t>
            </a:r>
            <a:r>
              <a:rPr lang="en-US" sz="1000" u="none" strike="noStrike" dirty="0">
                <a:effectLst/>
                <a:latin typeface="Georgia"/>
                <a:cs typeface="Poppins"/>
              </a:rPr>
              <a:t> </a:t>
            </a:r>
            <a:r>
              <a:rPr lang="en-US" sz="1000" u="none" strike="noStrike" dirty="0" err="1">
                <a:effectLst/>
                <a:latin typeface="Georgia"/>
                <a:cs typeface="Poppins"/>
              </a:rPr>
              <a:t>oranları</a:t>
            </a:r>
            <a:r>
              <a:rPr lang="en-US" sz="1000" u="none" strike="noStrike" dirty="0">
                <a:effectLst/>
                <a:latin typeface="Georgia"/>
                <a:cs typeface="Poppins"/>
              </a:rPr>
              <a:t>, yeni </a:t>
            </a:r>
            <a:r>
              <a:rPr lang="en-US" sz="1000" u="none" strike="noStrike" dirty="0" err="1">
                <a:effectLst/>
                <a:latin typeface="Georgia"/>
                <a:cs typeface="Poppins"/>
              </a:rPr>
              <a:t>rakipler</a:t>
            </a:r>
            <a:r>
              <a:rPr lang="en-US" sz="1000" u="none" strike="noStrike" dirty="0">
                <a:effectLst/>
                <a:latin typeface="Georgia"/>
                <a:cs typeface="Poppins"/>
              </a:rPr>
              <a:t> — </a:t>
            </a:r>
            <a:r>
              <a:rPr lang="en-US" sz="1000" u="none" strike="noStrike" dirty="0" err="1">
                <a:effectLst/>
                <a:latin typeface="Georgia"/>
                <a:cs typeface="Poppins"/>
              </a:rPr>
              <a:t>sanki</a:t>
            </a:r>
            <a:r>
              <a:rPr lang="en-US" sz="1000" u="none" strike="noStrike" dirty="0">
                <a:effectLst/>
                <a:latin typeface="Georgia"/>
                <a:cs typeface="Poppins"/>
              </a:rPr>
              <a:t> </a:t>
            </a:r>
            <a:r>
              <a:rPr lang="en-US" sz="1000" u="none" strike="noStrike" dirty="0" err="1">
                <a:effectLst/>
                <a:latin typeface="Georgia"/>
                <a:cs typeface="Poppins"/>
              </a:rPr>
              <a:t>birisi</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kavanoza</a:t>
            </a:r>
            <a:r>
              <a:rPr lang="en-US" sz="1000" u="none" strike="noStrike" dirty="0">
                <a:effectLst/>
                <a:latin typeface="Georgia"/>
                <a:cs typeface="Poppins"/>
              </a:rPr>
              <a:t> </a:t>
            </a:r>
            <a:r>
              <a:rPr lang="en-US" sz="1000" u="none" strike="noStrike" dirty="0" err="1">
                <a:effectLst/>
                <a:latin typeface="Georgia"/>
                <a:cs typeface="Poppins"/>
              </a:rPr>
              <a:t>reaktif</a:t>
            </a:r>
            <a:r>
              <a:rPr lang="en-US" sz="1000" u="none" strike="noStrike" dirty="0">
                <a:effectLst/>
                <a:latin typeface="Georgia"/>
                <a:cs typeface="Poppins"/>
              </a:rPr>
              <a:t> </a:t>
            </a:r>
            <a:r>
              <a:rPr lang="en-US" sz="1000" u="none" strike="noStrike" dirty="0" err="1">
                <a:effectLst/>
                <a:latin typeface="Georgia"/>
                <a:cs typeface="Poppins"/>
              </a:rPr>
              <a:t>maddeler</a:t>
            </a:r>
            <a:r>
              <a:rPr lang="en-US" sz="1000" u="none" strike="noStrike" dirty="0">
                <a:effectLst/>
                <a:latin typeface="Georgia"/>
                <a:cs typeface="Poppins"/>
              </a:rPr>
              <a:t> </a:t>
            </a:r>
            <a:r>
              <a:rPr lang="en-US" sz="1000" u="none" strike="noStrike" dirty="0" err="1">
                <a:effectLst/>
                <a:latin typeface="Georgia"/>
                <a:cs typeface="Poppins"/>
              </a:rPr>
              <a:t>ekliyor</a:t>
            </a:r>
            <a:r>
              <a:rPr lang="en-US" sz="1000" u="none" strike="noStrike" dirty="0">
                <a:effectLst/>
                <a:latin typeface="Georgia"/>
                <a:cs typeface="Poppins"/>
              </a:rPr>
              <a:t> ama </a:t>
            </a:r>
            <a:r>
              <a:rPr lang="en-US" sz="1000" u="none" strike="noStrike" dirty="0" err="1">
                <a:effectLst/>
                <a:latin typeface="Georgia"/>
                <a:cs typeface="Poppins"/>
              </a:rPr>
              <a:t>aralarındaki</a:t>
            </a:r>
            <a:r>
              <a:rPr lang="en-US" sz="1000" u="none" strike="noStrike" dirty="0">
                <a:effectLst/>
                <a:latin typeface="Georgia"/>
                <a:cs typeface="Poppins"/>
              </a:rPr>
              <a:t> </a:t>
            </a:r>
            <a:r>
              <a:rPr lang="en-US" sz="1000" u="none" strike="noStrike" dirty="0" err="1">
                <a:effectLst/>
                <a:latin typeface="Georgia"/>
                <a:cs typeface="Poppins"/>
              </a:rPr>
              <a:t>tepkileri</a:t>
            </a:r>
            <a:r>
              <a:rPr lang="en-US" sz="1000" u="none" strike="noStrike" dirty="0">
                <a:effectLst/>
                <a:latin typeface="Georgia"/>
                <a:cs typeface="Poppins"/>
              </a:rPr>
              <a:t> </a:t>
            </a:r>
            <a:r>
              <a:rPr lang="en-US" sz="1000" u="none" strike="noStrike" dirty="0" err="1">
                <a:effectLst/>
                <a:latin typeface="Georgia"/>
                <a:cs typeface="Poppins"/>
              </a:rPr>
              <a:t>gözlemlemeye</a:t>
            </a:r>
            <a:r>
              <a:rPr lang="en-US" sz="1000" u="none" strike="noStrike" dirty="0">
                <a:effectLst/>
                <a:latin typeface="Georgia"/>
                <a:cs typeface="Poppins"/>
              </a:rPr>
              <a:t> </a:t>
            </a:r>
            <a:r>
              <a:rPr lang="en-US" sz="1000" u="none" strike="noStrike" dirty="0" err="1">
                <a:effectLst/>
                <a:latin typeface="Georgia"/>
                <a:cs typeface="Poppins"/>
              </a:rPr>
              <a:t>ya</a:t>
            </a:r>
            <a:r>
              <a:rPr lang="en-US" sz="1000" u="none" strike="noStrike" dirty="0">
                <a:effectLst/>
                <a:latin typeface="Georgia"/>
                <a:cs typeface="Poppins"/>
              </a:rPr>
              <a:t> da </a:t>
            </a:r>
            <a:r>
              <a:rPr lang="en-US" sz="1000" u="none" strike="noStrike" dirty="0" err="1">
                <a:effectLst/>
                <a:latin typeface="Georgia"/>
                <a:cs typeface="Poppins"/>
              </a:rPr>
              <a:t>ayarlamalar</a:t>
            </a:r>
            <a:r>
              <a:rPr lang="en-US" sz="1000" u="none" strike="noStrike" dirty="0">
                <a:effectLst/>
                <a:latin typeface="Georgia"/>
                <a:cs typeface="Poppins"/>
              </a:rPr>
              <a:t> </a:t>
            </a:r>
            <a:r>
              <a:rPr lang="en-US" sz="1000" u="none" strike="noStrike" dirty="0" err="1">
                <a:effectLst/>
                <a:latin typeface="Georgia"/>
                <a:cs typeface="Poppins"/>
              </a:rPr>
              <a:t>yapmaya</a:t>
            </a:r>
            <a:r>
              <a:rPr lang="en-US" sz="1000" u="none" strike="noStrike" dirty="0">
                <a:effectLst/>
                <a:latin typeface="Georgia"/>
                <a:cs typeface="Poppins"/>
              </a:rPr>
              <a:t> </a:t>
            </a:r>
            <a:r>
              <a:rPr lang="en-US" sz="1000" u="none" strike="noStrike" dirty="0" err="1">
                <a:effectLst/>
                <a:latin typeface="Georgia"/>
                <a:cs typeface="Poppins"/>
              </a:rPr>
              <a:t>yeterli</a:t>
            </a:r>
            <a:r>
              <a:rPr lang="en-US" sz="1000" u="none" strike="noStrike" dirty="0">
                <a:effectLst/>
                <a:latin typeface="Georgia"/>
                <a:cs typeface="Poppins"/>
              </a:rPr>
              <a:t> zaman </a:t>
            </a:r>
            <a:r>
              <a:rPr lang="en-US" sz="1000" u="none" strike="noStrike" dirty="0" err="1">
                <a:effectLst/>
                <a:latin typeface="Georgia"/>
                <a:cs typeface="Poppins"/>
              </a:rPr>
              <a:t>bırakmıyor</a:t>
            </a:r>
            <a:r>
              <a:rPr lang="en-US" sz="1000" u="none" strike="noStrike" dirty="0">
                <a:effectLst/>
                <a:latin typeface="Georgia"/>
                <a:cs typeface="Poppins"/>
              </a:rPr>
              <a:t> </a:t>
            </a:r>
            <a:r>
              <a:rPr lang="en-US" sz="1000" u="none" strike="noStrike" dirty="0" err="1">
                <a:effectLst/>
                <a:latin typeface="Georgia"/>
                <a:cs typeface="Poppins"/>
              </a:rPr>
              <a:t>gibi</a:t>
            </a:r>
            <a:r>
              <a:rPr lang="en-US" sz="1000" u="none" strike="noStrike" dirty="0">
                <a:effectLst/>
                <a:latin typeface="Georgia"/>
                <a:cs typeface="Poppins"/>
              </a:rPr>
              <a:t>.  </a:t>
            </a:r>
          </a:p>
          <a:p>
            <a:pPr marL="7620">
              <a:lnSpc>
                <a:spcPct val="120000"/>
              </a:lnSpc>
              <a:spcAft>
                <a:spcPts val="800"/>
              </a:spcAft>
            </a:pPr>
            <a:r>
              <a:rPr lang="en-US" sz="1000" u="none" strike="noStrike" dirty="0" err="1">
                <a:effectLst/>
                <a:latin typeface="Georgia"/>
                <a:cs typeface="Poppins"/>
              </a:rPr>
              <a:t>Otomotiv</a:t>
            </a:r>
            <a:r>
              <a:rPr lang="en-US" sz="1000" u="none" strike="noStrike" dirty="0">
                <a:effectLst/>
                <a:latin typeface="Georgia"/>
                <a:cs typeface="Poppins"/>
              </a:rPr>
              <a:t> </a:t>
            </a:r>
            <a:r>
              <a:rPr lang="en-US" sz="1000" u="none" strike="noStrike" dirty="0" err="1">
                <a:effectLst/>
                <a:latin typeface="Georgia"/>
                <a:cs typeface="Poppins"/>
              </a:rPr>
              <a:t>reklamcıları</a:t>
            </a:r>
            <a:r>
              <a:rPr lang="en-US" sz="1000" u="none" strike="noStrike" dirty="0">
                <a:effectLst/>
                <a:latin typeface="Georgia"/>
                <a:cs typeface="Poppins"/>
              </a:rPr>
              <a:t> </a:t>
            </a:r>
            <a:r>
              <a:rPr lang="en-US" sz="1000" u="none" strike="noStrike" dirty="0" err="1">
                <a:effectLst/>
                <a:latin typeface="Georgia"/>
                <a:cs typeface="Poppins"/>
              </a:rPr>
              <a:t>şu</a:t>
            </a:r>
            <a:r>
              <a:rPr lang="en-US" sz="1000" u="none" strike="noStrike" dirty="0">
                <a:effectLst/>
                <a:latin typeface="Georgia"/>
                <a:cs typeface="Poppins"/>
              </a:rPr>
              <a:t> </a:t>
            </a:r>
            <a:r>
              <a:rPr lang="en-US" sz="1000" u="none" strike="noStrike" dirty="0" err="1">
                <a:effectLst/>
                <a:latin typeface="Georgia"/>
                <a:cs typeface="Poppins"/>
              </a:rPr>
              <a:t>anda</a:t>
            </a:r>
            <a:r>
              <a:rPr lang="en-US" sz="1000" u="none" strike="noStrike" dirty="0">
                <a:effectLst/>
                <a:latin typeface="Georgia"/>
                <a:cs typeface="Poppins"/>
              </a:rPr>
              <a:t> </a:t>
            </a:r>
            <a:r>
              <a:rPr lang="en-US" sz="1000" u="none" strike="noStrike" dirty="0" err="1">
                <a:effectLst/>
                <a:latin typeface="Georgia"/>
                <a:cs typeface="Poppins"/>
              </a:rPr>
              <a:t>medya</a:t>
            </a:r>
            <a:r>
              <a:rPr lang="en-US" sz="1000" u="none" strike="noStrike" dirty="0">
                <a:effectLst/>
                <a:latin typeface="Georgia"/>
                <a:cs typeface="Poppins"/>
              </a:rPr>
              <a:t> </a:t>
            </a:r>
            <a:r>
              <a:rPr lang="en-US" sz="1000" u="none" strike="noStrike" dirty="0" err="1">
                <a:effectLst/>
                <a:latin typeface="Georgia"/>
                <a:cs typeface="Poppins"/>
              </a:rPr>
              <a:t>şirketlerine</a:t>
            </a:r>
            <a:r>
              <a:rPr lang="en-US" sz="1000" u="none" strike="noStrike" dirty="0">
                <a:effectLst/>
                <a:latin typeface="Georgia"/>
                <a:cs typeface="Poppins"/>
              </a:rPr>
              <a:t> </a:t>
            </a:r>
            <a:r>
              <a:rPr lang="en-US" sz="1000" u="none" strike="noStrike" dirty="0" err="1">
                <a:effectLst/>
                <a:latin typeface="Georgia"/>
                <a:cs typeface="Poppins"/>
              </a:rPr>
              <a:t>benzer</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durumla</a:t>
            </a:r>
            <a:r>
              <a:rPr lang="en-US" sz="1000" u="none" strike="noStrike" dirty="0">
                <a:effectLst/>
                <a:latin typeface="Georgia"/>
                <a:cs typeface="Poppins"/>
              </a:rPr>
              <a:t> </a:t>
            </a:r>
            <a:r>
              <a:rPr lang="en-US" sz="1000" u="none" strike="noStrike" dirty="0" err="1">
                <a:effectLst/>
                <a:latin typeface="Georgia"/>
                <a:cs typeface="Poppins"/>
              </a:rPr>
              <a:t>karşı</a:t>
            </a:r>
            <a:r>
              <a:rPr lang="en-US" sz="1000" u="none" strike="noStrike" dirty="0">
                <a:effectLst/>
                <a:latin typeface="Georgia"/>
                <a:cs typeface="Poppins"/>
              </a:rPr>
              <a:t> </a:t>
            </a:r>
            <a:r>
              <a:rPr lang="en-US" sz="1000" u="none" strike="noStrike" dirty="0" err="1">
                <a:effectLst/>
                <a:latin typeface="Georgia"/>
                <a:cs typeface="Poppins"/>
              </a:rPr>
              <a:t>karşıya</a:t>
            </a:r>
            <a:r>
              <a:rPr lang="en-US" sz="1000" u="none" strike="noStrike" dirty="0">
                <a:effectLst/>
                <a:latin typeface="Georgia"/>
                <a:cs typeface="Poppins"/>
              </a:rPr>
              <a:t>. </a:t>
            </a:r>
            <a:r>
              <a:rPr lang="en-US" sz="1000" u="none" strike="noStrike" dirty="0" err="1">
                <a:effectLst/>
                <a:latin typeface="Georgia"/>
                <a:cs typeface="Poppins"/>
              </a:rPr>
              <a:t>Gelecekteki</a:t>
            </a:r>
            <a:r>
              <a:rPr lang="en-US" sz="1000" u="none" strike="noStrike" dirty="0">
                <a:effectLst/>
                <a:latin typeface="Georgia"/>
                <a:cs typeface="Poppins"/>
              </a:rPr>
              <a:t> </a:t>
            </a:r>
            <a:r>
              <a:rPr lang="en-US" sz="1000" u="none" strike="noStrike" dirty="0" err="1">
                <a:effectLst/>
                <a:latin typeface="Georgia"/>
                <a:cs typeface="Poppins"/>
              </a:rPr>
              <a:t>çevresel</a:t>
            </a:r>
            <a:r>
              <a:rPr lang="en-US" sz="1000" u="none" strike="noStrike" dirty="0">
                <a:effectLst/>
                <a:latin typeface="Georgia"/>
                <a:cs typeface="Poppins"/>
              </a:rPr>
              <a:t> </a:t>
            </a:r>
            <a:r>
              <a:rPr lang="en-US" sz="1000" u="none" strike="noStrike" dirty="0" err="1">
                <a:effectLst/>
                <a:latin typeface="Georgia"/>
                <a:cs typeface="Poppins"/>
              </a:rPr>
              <a:t>standartlar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batarya</a:t>
            </a:r>
            <a:r>
              <a:rPr lang="en-US" sz="1000" u="none" strike="noStrike" dirty="0">
                <a:effectLst/>
                <a:latin typeface="Georgia"/>
                <a:cs typeface="Poppins"/>
              </a:rPr>
              <a:t> </a:t>
            </a:r>
            <a:r>
              <a:rPr lang="en-US" sz="1000" u="none" strike="noStrike" dirty="0" err="1">
                <a:effectLst/>
                <a:latin typeface="Georgia"/>
                <a:cs typeface="Poppins"/>
              </a:rPr>
              <a:t>gücüne</a:t>
            </a:r>
            <a:r>
              <a:rPr lang="en-US" sz="1000" u="none" strike="noStrike" dirty="0">
                <a:effectLst/>
                <a:latin typeface="Georgia"/>
                <a:cs typeface="Poppins"/>
              </a:rPr>
              <a:t> </a:t>
            </a:r>
            <a:r>
              <a:rPr lang="en-US" sz="1000" u="none" strike="noStrike" dirty="0" err="1">
                <a:effectLst/>
                <a:latin typeface="Georgia"/>
                <a:cs typeface="Poppins"/>
              </a:rPr>
              <a:t>dayalı</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hibrit</a:t>
            </a:r>
            <a:r>
              <a:rPr lang="en-US" sz="1000" u="none" strike="noStrike" dirty="0">
                <a:effectLst/>
                <a:latin typeface="Georgia"/>
                <a:cs typeface="Poppins"/>
              </a:rPr>
              <a:t> </a:t>
            </a:r>
            <a:r>
              <a:rPr lang="en-US" sz="1000" u="none" strike="noStrike" dirty="0" err="1">
                <a:effectLst/>
                <a:latin typeface="Georgia"/>
                <a:cs typeface="Poppins"/>
              </a:rPr>
              <a:t>araçlara</a:t>
            </a:r>
            <a:r>
              <a:rPr lang="en-US" sz="1000" u="none" strike="noStrike" dirty="0">
                <a:effectLst/>
                <a:latin typeface="Georgia"/>
                <a:cs typeface="Poppins"/>
              </a:rPr>
              <a:t> </a:t>
            </a:r>
            <a:r>
              <a:rPr lang="en-US" sz="1000" u="none" strike="noStrike" dirty="0" err="1">
                <a:effectLst/>
                <a:latin typeface="Georgia"/>
                <a:cs typeface="Poppins"/>
              </a:rPr>
              <a:t>geçişin</a:t>
            </a:r>
            <a:r>
              <a:rPr lang="en-US" sz="1000" u="none" strike="noStrike" dirty="0">
                <a:effectLst/>
                <a:latin typeface="Georgia"/>
                <a:cs typeface="Poppins"/>
              </a:rPr>
              <a:t> (</a:t>
            </a:r>
            <a:r>
              <a:rPr lang="en-US" sz="1000" u="none" strike="noStrike" dirty="0" err="1">
                <a:effectLst/>
                <a:latin typeface="Georgia"/>
                <a:cs typeface="Poppins"/>
              </a:rPr>
              <a:t>çevrimiçi</a:t>
            </a:r>
            <a:r>
              <a:rPr lang="en-US" sz="1000" u="none" strike="noStrike" dirty="0">
                <a:effectLst/>
                <a:latin typeface="Georgia"/>
                <a:cs typeface="Poppins"/>
              </a:rPr>
              <a:t> tv </a:t>
            </a:r>
            <a:r>
              <a:rPr lang="en-US" sz="1000" u="none" strike="noStrike" dirty="0" err="1">
                <a:effectLst/>
                <a:latin typeface="Georgia"/>
                <a:cs typeface="Poppins"/>
              </a:rPr>
              <a:t>yayını</a:t>
            </a:r>
            <a:r>
              <a:rPr lang="en-US" sz="1000" u="none" strike="noStrike" dirty="0">
                <a:effectLst/>
                <a:latin typeface="Georgia"/>
                <a:cs typeface="Poppins"/>
              </a:rPr>
              <a:t> </a:t>
            </a:r>
            <a:r>
              <a:rPr lang="en-US" sz="1000" u="none" strike="noStrike" dirty="0" err="1">
                <a:effectLst/>
                <a:latin typeface="Georgia"/>
                <a:cs typeface="Poppins"/>
              </a:rPr>
              <a:t>hayatı</a:t>
            </a:r>
            <a:r>
              <a:rPr lang="en-US" sz="1000" u="none" strike="noStrike" dirty="0">
                <a:effectLst/>
                <a:latin typeface="Georgia"/>
                <a:cs typeface="Poppins"/>
              </a:rPr>
              <a:t> </a:t>
            </a:r>
            <a:r>
              <a:rPr lang="en-US" sz="1000" dirty="0">
                <a:latin typeface="Georgia"/>
                <a:cs typeface="Poppins"/>
              </a:rPr>
              <a:t> </a:t>
            </a:r>
            <a:r>
              <a:rPr lang="en-US" sz="1000" dirty="0" err="1">
                <a:latin typeface="Georgia"/>
                <a:cs typeface="Poppins"/>
              </a:rPr>
              <a:t>geçişine</a:t>
            </a:r>
            <a:r>
              <a:rPr lang="en-US" sz="1000" u="none" strike="noStrike" dirty="0">
                <a:effectLst/>
                <a:latin typeface="Georgia"/>
                <a:cs typeface="Poppins"/>
              </a:rPr>
              <a:t> </a:t>
            </a:r>
            <a:r>
              <a:rPr lang="en-US" sz="1000" u="none" strike="noStrike" dirty="0" err="1">
                <a:effectLst/>
                <a:latin typeface="Georgia"/>
                <a:cs typeface="Poppins"/>
              </a:rPr>
              <a:t>benzer</a:t>
            </a:r>
            <a:r>
              <a:rPr lang="en-US" sz="1000" u="none" strike="noStrike" dirty="0">
                <a:effectLst/>
                <a:latin typeface="Georgia"/>
                <a:cs typeface="Poppins"/>
              </a:rPr>
              <a:t> </a:t>
            </a:r>
            <a:r>
              <a:rPr lang="en-US" sz="1000" u="none" strike="noStrike" dirty="0" err="1">
                <a:effectLst/>
                <a:latin typeface="Georgia"/>
                <a:cs typeface="Poppins"/>
              </a:rPr>
              <a:t>şekilde</a:t>
            </a:r>
            <a:r>
              <a:rPr lang="en-US" sz="1000" u="none" strike="noStrike" dirty="0">
                <a:effectLst/>
                <a:latin typeface="Georgia"/>
                <a:cs typeface="Poppins"/>
              </a:rPr>
              <a:t>) </a:t>
            </a:r>
            <a:r>
              <a:rPr lang="en-US" sz="1000" u="none" strike="noStrike" dirty="0" err="1">
                <a:effectLst/>
                <a:latin typeface="Georgia"/>
                <a:cs typeface="Poppins"/>
              </a:rPr>
              <a:t>işaretleri</a:t>
            </a:r>
            <a:r>
              <a:rPr lang="en-US" sz="1000" u="none" strike="noStrike" dirty="0">
                <a:effectLst/>
                <a:latin typeface="Georgia"/>
                <a:cs typeface="Poppins"/>
              </a:rPr>
              <a:t> </a:t>
            </a:r>
            <a:r>
              <a:rPr lang="en-US" sz="1000" u="none" strike="noStrike" dirty="0" err="1">
                <a:effectLst/>
                <a:latin typeface="Georgia"/>
                <a:cs typeface="Poppins"/>
              </a:rPr>
              <a:t>açıkça</a:t>
            </a:r>
            <a:r>
              <a:rPr lang="en-US" sz="1000" u="none" strike="noStrike" dirty="0">
                <a:effectLst/>
                <a:latin typeface="Georgia"/>
                <a:cs typeface="Poppins"/>
              </a:rPr>
              <a:t> </a:t>
            </a:r>
            <a:r>
              <a:rPr lang="en-US" sz="1000" u="none" strike="noStrike" dirty="0" err="1">
                <a:effectLst/>
                <a:latin typeface="Georgia"/>
                <a:cs typeface="Poppins"/>
              </a:rPr>
              <a:t>görülüyor</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a:t>
            </a:r>
            <a:r>
              <a:rPr lang="en-US" sz="1000" u="none" strike="noStrike" dirty="0" err="1">
                <a:effectLst/>
                <a:latin typeface="Georgia"/>
                <a:cs typeface="Poppins"/>
              </a:rPr>
              <a:t>ekonomi</a:t>
            </a:r>
            <a:r>
              <a:rPr lang="en-US" sz="1000" u="none" strike="noStrike" dirty="0">
                <a:effectLst/>
                <a:latin typeface="Georgia"/>
                <a:cs typeface="Poppins"/>
              </a:rPr>
              <a:t> </a:t>
            </a:r>
            <a:r>
              <a:rPr lang="en-US" sz="1000" u="none" strike="noStrike" dirty="0" err="1">
                <a:effectLst/>
                <a:latin typeface="Georgia"/>
                <a:cs typeface="Poppins"/>
              </a:rPr>
              <a:t>henüz</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dönüşüme</a:t>
            </a:r>
            <a:r>
              <a:rPr lang="en-US" sz="1000" u="none" strike="noStrike" dirty="0">
                <a:effectLst/>
                <a:latin typeface="Georgia"/>
                <a:cs typeface="Poppins"/>
              </a:rPr>
              <a:t> </a:t>
            </a:r>
            <a:r>
              <a:rPr lang="en-US" sz="1000" u="none" strike="noStrike" dirty="0" err="1">
                <a:effectLst/>
                <a:latin typeface="Georgia"/>
                <a:cs typeface="Poppins"/>
              </a:rPr>
              <a:t>ayak</a:t>
            </a:r>
            <a:r>
              <a:rPr lang="en-US" sz="1000" u="none" strike="noStrike" dirty="0">
                <a:effectLst/>
                <a:latin typeface="Georgia"/>
                <a:cs typeface="Poppins"/>
              </a:rPr>
              <a:t> </a:t>
            </a:r>
            <a:r>
              <a:rPr lang="en-US" sz="1000" u="none" strike="noStrike" dirty="0" err="1">
                <a:effectLst/>
                <a:latin typeface="Georgia"/>
                <a:cs typeface="Poppins"/>
              </a:rPr>
              <a:t>uydurmuş</a:t>
            </a:r>
            <a:r>
              <a:rPr lang="en-US" sz="1000" u="none" strike="noStrike" dirty="0">
                <a:effectLst/>
                <a:latin typeface="Georgia"/>
                <a:cs typeface="Poppins"/>
              </a:rPr>
              <a:t> </a:t>
            </a:r>
            <a:r>
              <a:rPr lang="en-US" sz="1000" u="none" strike="noStrike" dirty="0" err="1">
                <a:effectLst/>
                <a:latin typeface="Georgia"/>
                <a:cs typeface="Poppins"/>
              </a:rPr>
              <a:t>değil</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elektrikli</a:t>
            </a:r>
            <a:r>
              <a:rPr lang="en-US" sz="1000" u="none" strike="noStrike" dirty="0">
                <a:effectLst/>
                <a:latin typeface="Georgia"/>
                <a:cs typeface="Poppins"/>
              </a:rPr>
              <a:t> </a:t>
            </a:r>
            <a:r>
              <a:rPr lang="en-US" sz="1000" u="none" strike="noStrike" dirty="0" err="1">
                <a:effectLst/>
                <a:latin typeface="Georgia"/>
                <a:cs typeface="Poppins"/>
              </a:rPr>
              <a:t>araçlar</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rekabet</a:t>
            </a:r>
            <a:r>
              <a:rPr lang="en-US" sz="1000" u="none" strike="noStrike" dirty="0">
                <a:effectLst/>
                <a:latin typeface="Georgia"/>
                <a:cs typeface="Poppins"/>
              </a:rPr>
              <a:t> </a:t>
            </a:r>
            <a:r>
              <a:rPr lang="en-US" sz="1000" u="none" strike="noStrike" dirty="0" err="1">
                <a:effectLst/>
                <a:latin typeface="Georgia"/>
                <a:cs typeface="Poppins"/>
              </a:rPr>
              <a:t>ortamı</a:t>
            </a:r>
            <a:r>
              <a:rPr lang="en-US" sz="1000" u="none" strike="noStrike" dirty="0">
                <a:effectLst/>
                <a:latin typeface="Georgia"/>
                <a:cs typeface="Poppins"/>
              </a:rPr>
              <a:t>, </a:t>
            </a:r>
            <a:r>
              <a:rPr lang="en-US" sz="1000" u="none" strike="noStrike" dirty="0" err="1">
                <a:effectLst/>
                <a:latin typeface="Georgia"/>
                <a:cs typeface="Poppins"/>
              </a:rPr>
              <a:t>geleneksel</a:t>
            </a:r>
            <a:r>
              <a:rPr lang="en-US" sz="1000" u="none" strike="noStrike" dirty="0">
                <a:effectLst/>
                <a:latin typeface="Georgia"/>
                <a:cs typeface="Poppins"/>
              </a:rPr>
              <a:t> </a:t>
            </a:r>
            <a:r>
              <a:rPr lang="en-US" sz="1000" u="none" strike="noStrike" dirty="0" err="1">
                <a:effectLst/>
                <a:latin typeface="Georgia"/>
                <a:cs typeface="Poppins"/>
              </a:rPr>
              <a:t>içten</a:t>
            </a:r>
            <a:r>
              <a:rPr lang="en-US" sz="1000" u="none" strike="noStrike" dirty="0">
                <a:effectLst/>
                <a:latin typeface="Georgia"/>
                <a:cs typeface="Poppins"/>
              </a:rPr>
              <a:t> </a:t>
            </a:r>
            <a:r>
              <a:rPr lang="en-US" sz="1000" u="none" strike="noStrike" dirty="0" err="1">
                <a:effectLst/>
                <a:latin typeface="Georgia"/>
                <a:cs typeface="Poppins"/>
              </a:rPr>
              <a:t>yanmalı</a:t>
            </a:r>
            <a:r>
              <a:rPr lang="en-US" sz="1000" u="none" strike="noStrike" dirty="0">
                <a:effectLst/>
                <a:latin typeface="Georgia"/>
                <a:cs typeface="Poppins"/>
              </a:rPr>
              <a:t> </a:t>
            </a:r>
            <a:r>
              <a:rPr lang="en-US" sz="1000" u="none" strike="noStrike" dirty="0" err="1">
                <a:effectLst/>
                <a:latin typeface="Georgia"/>
                <a:cs typeface="Poppins"/>
              </a:rPr>
              <a:t>araçlardan</a:t>
            </a:r>
            <a:r>
              <a:rPr lang="en-US" sz="1000" u="none" strike="noStrike" dirty="0">
                <a:effectLst/>
                <a:latin typeface="Georgia"/>
                <a:cs typeface="Poppins"/>
              </a:rPr>
              <a:t> </a:t>
            </a:r>
            <a:r>
              <a:rPr lang="en-US" sz="1000" u="none" strike="noStrike" dirty="0" err="1">
                <a:effectLst/>
                <a:latin typeface="Georgia"/>
                <a:cs typeface="Poppins"/>
              </a:rPr>
              <a:t>çok</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parçalanmış</a:t>
            </a:r>
            <a:r>
              <a:rPr lang="en-US" sz="1000" u="none" strike="noStrike" dirty="0">
                <a:effectLst/>
                <a:latin typeface="Georgia"/>
                <a:cs typeface="Poppins"/>
              </a:rPr>
              <a:t> </a:t>
            </a:r>
            <a:r>
              <a:rPr lang="en-US" sz="1000" u="none" strike="noStrike" dirty="0" err="1">
                <a:effectLst/>
                <a:latin typeface="Georgia"/>
                <a:cs typeface="Poppins"/>
              </a:rPr>
              <a:t>durumda</a:t>
            </a:r>
            <a:r>
              <a:rPr lang="en-US" sz="1000" u="none" strike="noStrike" dirty="0">
                <a:effectLst/>
                <a:latin typeface="Georgia"/>
                <a:cs typeface="Poppins"/>
              </a:rPr>
              <a:t>. BYD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yeni </a:t>
            </a:r>
            <a:r>
              <a:rPr lang="en-US" sz="1000" u="none" strike="noStrike" dirty="0" err="1">
                <a:effectLst/>
                <a:latin typeface="Georgia"/>
                <a:cs typeface="Poppins"/>
              </a:rPr>
              <a:t>oyuncular</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ucuz</a:t>
            </a:r>
            <a:r>
              <a:rPr lang="en-US" sz="1000" u="none" strike="noStrike" dirty="0">
                <a:effectLst/>
                <a:latin typeface="Georgia"/>
                <a:cs typeface="Poppins"/>
              </a:rPr>
              <a:t> </a:t>
            </a:r>
            <a:r>
              <a:rPr lang="en-US" sz="1000" u="none" strike="noStrike" dirty="0" err="1">
                <a:effectLst/>
                <a:latin typeface="Georgia"/>
                <a:cs typeface="Poppins"/>
              </a:rPr>
              <a:t>elektrikli</a:t>
            </a:r>
            <a:r>
              <a:rPr lang="en-US" sz="1000" u="none" strike="noStrike" dirty="0">
                <a:effectLst/>
                <a:latin typeface="Georgia"/>
                <a:cs typeface="Poppins"/>
              </a:rPr>
              <a:t> </a:t>
            </a:r>
            <a:r>
              <a:rPr lang="en-US" sz="1000" u="none" strike="noStrike" dirty="0" err="1">
                <a:effectLst/>
                <a:latin typeface="Georgia"/>
                <a:cs typeface="Poppins"/>
              </a:rPr>
              <a:t>araçlar</a:t>
            </a:r>
            <a:r>
              <a:rPr lang="en-US" sz="1000" u="none" strike="noStrike" dirty="0">
                <a:effectLst/>
                <a:latin typeface="Georgia"/>
                <a:cs typeface="Poppins"/>
              </a:rPr>
              <a:t> </a:t>
            </a:r>
            <a:r>
              <a:rPr lang="en-US" sz="1000" u="none" strike="noStrike" dirty="0" err="1">
                <a:effectLst/>
                <a:latin typeface="Georgia"/>
                <a:cs typeface="Poppins"/>
              </a:rPr>
              <a:t>sunarken</a:t>
            </a:r>
            <a:r>
              <a:rPr lang="en-US" sz="1000" u="none" strike="noStrike" dirty="0">
                <a:effectLst/>
                <a:latin typeface="Georgia"/>
                <a:cs typeface="Poppins"/>
              </a:rPr>
              <a:t>, </a:t>
            </a:r>
            <a:r>
              <a:rPr lang="en-US" sz="1000" u="none" strike="noStrike" dirty="0" err="1">
                <a:effectLst/>
                <a:latin typeface="Georgia"/>
                <a:cs typeface="Poppins"/>
              </a:rPr>
              <a:t>aynı</a:t>
            </a:r>
            <a:r>
              <a:rPr lang="en-US" sz="1000" u="none" strike="noStrike" dirty="0">
                <a:effectLst/>
                <a:latin typeface="Georgia"/>
                <a:cs typeface="Poppins"/>
              </a:rPr>
              <a:t> </a:t>
            </a:r>
            <a:r>
              <a:rPr lang="en-US" sz="1000" u="none" strike="noStrike" dirty="0" err="1">
                <a:effectLst/>
                <a:latin typeface="Georgia"/>
                <a:cs typeface="Poppins"/>
              </a:rPr>
              <a:t>zamanda</a:t>
            </a:r>
            <a:r>
              <a:rPr lang="en-US" sz="1000" u="none" strike="noStrike" dirty="0">
                <a:effectLst/>
                <a:latin typeface="Georgia"/>
                <a:cs typeface="Poppins"/>
              </a:rPr>
              <a:t> 2024 </a:t>
            </a:r>
            <a:r>
              <a:rPr lang="en-US" sz="1000" u="none" strike="noStrike" dirty="0" err="1">
                <a:effectLst/>
                <a:latin typeface="Georgia"/>
                <a:cs typeface="Poppins"/>
              </a:rPr>
              <a:t>yazındaki</a:t>
            </a:r>
            <a:r>
              <a:rPr lang="en-US" sz="1000" u="none" strike="noStrike" dirty="0">
                <a:effectLst/>
                <a:latin typeface="Georgia"/>
                <a:cs typeface="Poppins"/>
              </a:rPr>
              <a:t> UEFA </a:t>
            </a:r>
            <a:r>
              <a:rPr lang="en-US" sz="1000" u="none" strike="noStrike" dirty="0" err="1">
                <a:effectLst/>
                <a:latin typeface="Georgia"/>
                <a:cs typeface="Poppins"/>
              </a:rPr>
              <a:t>Avrupa</a:t>
            </a:r>
            <a:r>
              <a:rPr lang="en-US" sz="1000" u="none" strike="noStrike" dirty="0">
                <a:effectLst/>
                <a:latin typeface="Georgia"/>
                <a:cs typeface="Poppins"/>
              </a:rPr>
              <a:t> </a:t>
            </a:r>
            <a:r>
              <a:rPr lang="en-US" sz="1000" u="none" strike="noStrike" dirty="0" err="1">
                <a:effectLst/>
                <a:latin typeface="Georgia"/>
                <a:cs typeface="Poppins"/>
              </a:rPr>
              <a:t>Şampiyonası</a:t>
            </a:r>
            <a:r>
              <a:rPr lang="en-US" sz="1000" u="none" strike="noStrike" dirty="0">
                <a:effectLst/>
                <a:latin typeface="Georgia"/>
                <a:cs typeface="Poppins"/>
              </a:rPr>
              <a:t>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prestijli</a:t>
            </a:r>
            <a:r>
              <a:rPr lang="en-US" sz="1000" u="none" strike="noStrike" dirty="0">
                <a:effectLst/>
                <a:latin typeface="Georgia"/>
                <a:cs typeface="Poppins"/>
              </a:rPr>
              <a:t> </a:t>
            </a:r>
            <a:r>
              <a:rPr lang="en-US" sz="1000" u="none" strike="noStrike" dirty="0" err="1">
                <a:effectLst/>
                <a:latin typeface="Georgia"/>
                <a:cs typeface="Poppins"/>
              </a:rPr>
              <a:t>spor</a:t>
            </a:r>
            <a:r>
              <a:rPr lang="en-US" sz="1000" u="none" strike="noStrike" dirty="0">
                <a:effectLst/>
                <a:latin typeface="Georgia"/>
                <a:cs typeface="Poppins"/>
              </a:rPr>
              <a:t> </a:t>
            </a:r>
            <a:r>
              <a:rPr lang="en-US" sz="1000" u="none" strike="noStrike" dirty="0" err="1">
                <a:effectLst/>
                <a:latin typeface="Georgia"/>
                <a:cs typeface="Poppins"/>
              </a:rPr>
              <a:t>sponsorluklarına</a:t>
            </a:r>
            <a:r>
              <a:rPr lang="en-US" sz="1000" u="none" strike="noStrike" dirty="0">
                <a:effectLst/>
                <a:latin typeface="Georgia"/>
                <a:cs typeface="Poppins"/>
              </a:rPr>
              <a:t> da </a:t>
            </a:r>
            <a:r>
              <a:rPr lang="en-US" sz="1000" u="none" strike="noStrike" dirty="0" err="1">
                <a:effectLst/>
                <a:latin typeface="Georgia"/>
                <a:cs typeface="Poppins"/>
              </a:rPr>
              <a:t>yatırım</a:t>
            </a:r>
            <a:r>
              <a:rPr lang="en-US" sz="1000" u="none" strike="noStrike" dirty="0">
                <a:effectLst/>
                <a:latin typeface="Georgia"/>
                <a:cs typeface="Poppins"/>
              </a:rPr>
              <a:t> </a:t>
            </a:r>
            <a:r>
              <a:rPr lang="en-US" sz="1000" u="none" strike="noStrike" dirty="0" err="1">
                <a:effectLst/>
                <a:latin typeface="Georgia"/>
                <a:cs typeface="Poppins"/>
              </a:rPr>
              <a:t>yapıyor</a:t>
            </a:r>
            <a:r>
              <a:rPr lang="en-US" sz="1000" u="none" strike="noStrike" dirty="0">
                <a:effectLst/>
                <a:latin typeface="Georgia"/>
                <a:cs typeface="Poppins"/>
              </a:rPr>
              <a:t>.</a:t>
            </a:r>
          </a:p>
        </p:txBody>
      </p:sp>
      <p:sp>
        <p:nvSpPr>
          <p:cNvPr id="11" name="Text Placeholder 1">
            <a:extLst>
              <a:ext uri="{FF2B5EF4-FFF2-40B4-BE49-F238E27FC236}">
                <a16:creationId xmlns:a16="http://schemas.microsoft.com/office/drawing/2014/main" id="{4D296B73-B39D-3A9B-C192-05976A0D0599}"/>
              </a:ext>
            </a:extLst>
          </p:cNvPr>
          <p:cNvSpPr txBox="1">
            <a:spLocks/>
          </p:cNvSpPr>
          <p:nvPr/>
        </p:nvSpPr>
        <p:spPr>
          <a:xfrm>
            <a:off x="460576" y="6905124"/>
            <a:ext cx="3435913" cy="264293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pPr>
            <a:r>
              <a:rPr lang="en-US" sz="1000" u="none" strike="noStrike" dirty="0">
                <a:effectLst/>
                <a:latin typeface="Georgia"/>
                <a:cs typeface="Poppins"/>
              </a:rPr>
              <a:t>Bu </a:t>
            </a:r>
            <a:r>
              <a:rPr lang="en-US" sz="1000" u="none" strike="noStrike" dirty="0" err="1">
                <a:effectLst/>
                <a:latin typeface="Georgia"/>
                <a:cs typeface="Poppins"/>
              </a:rPr>
              <a:t>ortamda</a:t>
            </a:r>
            <a:r>
              <a:rPr lang="en-US" sz="1000" u="none" strike="noStrike" dirty="0">
                <a:effectLst/>
                <a:latin typeface="Georgia"/>
                <a:cs typeface="Poppins"/>
              </a:rPr>
              <a:t> </a:t>
            </a:r>
            <a:r>
              <a:rPr lang="en-US" sz="1000" u="none" strike="noStrike" dirty="0" err="1">
                <a:effectLst/>
                <a:latin typeface="Georgia"/>
                <a:cs typeface="Poppins"/>
              </a:rPr>
              <a:t>başarılı</a:t>
            </a:r>
            <a:r>
              <a:rPr lang="en-US" sz="1000" u="none" strike="noStrike" dirty="0">
                <a:effectLst/>
                <a:latin typeface="Georgia"/>
                <a:cs typeface="Poppins"/>
              </a:rPr>
              <a:t> </a:t>
            </a:r>
            <a:r>
              <a:rPr lang="en-US" sz="1000" u="none" strike="noStrike" dirty="0" err="1">
                <a:effectLst/>
                <a:latin typeface="Georgia"/>
                <a:cs typeface="Poppins"/>
              </a:rPr>
              <a:t>olmak</a:t>
            </a:r>
            <a:r>
              <a:rPr lang="en-US" sz="1000" u="none" strike="noStrike" dirty="0">
                <a:effectLst/>
                <a:latin typeface="Georgia"/>
                <a:cs typeface="Poppins"/>
              </a:rPr>
              <a:t> </a:t>
            </a:r>
            <a:r>
              <a:rPr lang="en-US" sz="1000" u="none" strike="noStrike" dirty="0" err="1">
                <a:effectLst/>
                <a:latin typeface="Georgia"/>
                <a:cs typeface="Poppins"/>
              </a:rPr>
              <a:t>muhtemelen</a:t>
            </a:r>
            <a:r>
              <a:rPr lang="en-US" sz="1000" u="none" strike="noStrike" dirty="0">
                <a:effectLst/>
                <a:latin typeface="Georgia"/>
                <a:cs typeface="Poppins"/>
              </a:rPr>
              <a:t> </a:t>
            </a:r>
            <a:r>
              <a:rPr lang="en-US" sz="1000" u="none" strike="noStrike" dirty="0" err="1">
                <a:effectLst/>
                <a:latin typeface="Georgia"/>
                <a:cs typeface="Poppins"/>
              </a:rPr>
              <a:t>giriş</a:t>
            </a:r>
            <a:r>
              <a:rPr lang="en-US" sz="1000" u="none" strike="noStrike" dirty="0">
                <a:effectLst/>
                <a:latin typeface="Georgia"/>
                <a:cs typeface="Poppins"/>
              </a:rPr>
              <a:t> </a:t>
            </a:r>
            <a:r>
              <a:rPr lang="en-US" sz="1000" u="none" strike="noStrike" dirty="0" err="1">
                <a:effectLst/>
                <a:latin typeface="Georgia"/>
                <a:cs typeface="Poppins"/>
              </a:rPr>
              <a:t>bölümünde</a:t>
            </a:r>
            <a:r>
              <a:rPr lang="en-US" sz="1000" u="none" strike="noStrike" dirty="0">
                <a:effectLst/>
                <a:latin typeface="Georgia"/>
                <a:cs typeface="Poppins"/>
              </a:rPr>
              <a:t> </a:t>
            </a:r>
            <a:r>
              <a:rPr lang="tr-TR" sz="1000" u="none" strike="noStrike" dirty="0">
                <a:effectLst/>
                <a:latin typeface="Georgia"/>
                <a:cs typeface="Poppins"/>
              </a:rPr>
              <a:t>belirtilen</a:t>
            </a:r>
            <a:r>
              <a:rPr lang="en-US" sz="1000" u="none" strike="noStrike" dirty="0">
                <a:effectLst/>
                <a:latin typeface="Georgia"/>
                <a:cs typeface="Poppins"/>
              </a:rPr>
              <a:t> </a:t>
            </a:r>
            <a:r>
              <a:rPr lang="en-US" sz="1000" u="none" strike="noStrike" dirty="0" err="1">
                <a:effectLst/>
                <a:latin typeface="Georgia"/>
                <a:cs typeface="Poppins"/>
              </a:rPr>
              <a:t>pazarlama</a:t>
            </a:r>
            <a:r>
              <a:rPr lang="en-US" sz="1000" u="none" strike="noStrike" dirty="0">
                <a:effectLst/>
                <a:latin typeface="Georgia"/>
                <a:cs typeface="Poppins"/>
              </a:rPr>
              <a:t> </a:t>
            </a:r>
            <a:r>
              <a:rPr lang="en-US" sz="1000" u="none" strike="noStrike" dirty="0" err="1">
                <a:effectLst/>
                <a:latin typeface="Georgia"/>
                <a:cs typeface="Poppins"/>
              </a:rPr>
              <a:t>paradoksuna</a:t>
            </a:r>
            <a:r>
              <a:rPr lang="en-US" sz="1000" u="none" strike="noStrike" dirty="0">
                <a:effectLst/>
                <a:latin typeface="Georgia"/>
                <a:cs typeface="Poppins"/>
              </a:rPr>
              <a:t> hakim </a:t>
            </a:r>
            <a:r>
              <a:rPr lang="en-US" sz="1000" u="none" strike="noStrike" dirty="0" err="1">
                <a:effectLst/>
                <a:latin typeface="Georgia"/>
                <a:cs typeface="Poppins"/>
              </a:rPr>
              <a:t>olmayı</a:t>
            </a:r>
            <a:r>
              <a:rPr lang="en-US" sz="1000" u="none" strike="noStrike" dirty="0">
                <a:effectLst/>
                <a:latin typeface="Georgia"/>
                <a:cs typeface="Poppins"/>
              </a:rPr>
              <a:t> </a:t>
            </a:r>
            <a:r>
              <a:rPr lang="en-US" sz="1000" u="none" strike="noStrike" dirty="0" err="1">
                <a:effectLst/>
                <a:latin typeface="Georgia"/>
                <a:cs typeface="Poppins"/>
              </a:rPr>
              <a:t>gerektirecektir</a:t>
            </a:r>
            <a:r>
              <a:rPr lang="en-US" sz="1000" u="none" strike="noStrike" dirty="0">
                <a:effectLst/>
                <a:latin typeface="Georgia"/>
                <a:cs typeface="Poppins"/>
              </a:rPr>
              <a:t>. </a:t>
            </a:r>
            <a:r>
              <a:rPr lang="en-US" sz="1000" u="none" strike="noStrike" dirty="0" err="1">
                <a:effectLst/>
                <a:latin typeface="Georgia"/>
                <a:cs typeface="Poppins"/>
              </a:rPr>
              <a:t>Verimlilik</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ölçümde</a:t>
            </a:r>
            <a:r>
              <a:rPr lang="en-US" sz="1000" u="none" strike="noStrike" dirty="0">
                <a:effectLst/>
                <a:latin typeface="Georgia"/>
                <a:cs typeface="Poppins"/>
              </a:rPr>
              <a:t> </a:t>
            </a:r>
            <a:r>
              <a:rPr lang="en-US" sz="1000" u="none" strike="noStrike" dirty="0" err="1">
                <a:effectLst/>
                <a:latin typeface="Georgia"/>
                <a:cs typeface="Poppins"/>
              </a:rPr>
              <a:t>iyileştirmeler</a:t>
            </a:r>
            <a:r>
              <a:rPr lang="en-US" sz="1000" u="none" strike="noStrike" dirty="0">
                <a:effectLst/>
                <a:latin typeface="Georgia"/>
                <a:cs typeface="Poppins"/>
              </a:rPr>
              <a:t> </a:t>
            </a:r>
            <a:r>
              <a:rPr lang="en-US" sz="1000" u="none" strike="noStrike" dirty="0" err="1">
                <a:effectLst/>
                <a:latin typeface="Georgia"/>
                <a:cs typeface="Poppins"/>
              </a:rPr>
              <a:t>sağlamak</a:t>
            </a:r>
            <a:r>
              <a:rPr lang="en-US" sz="1000" u="none" strike="noStrike" dirty="0">
                <a:effectLst/>
                <a:latin typeface="Georgia"/>
                <a:cs typeface="Poppins"/>
              </a:rPr>
              <a:t>, </a:t>
            </a:r>
            <a:r>
              <a:rPr lang="en-US" sz="1000" u="none" strike="noStrike" dirty="0" err="1">
                <a:effectLst/>
                <a:latin typeface="Georgia"/>
                <a:cs typeface="Poppins"/>
              </a:rPr>
              <a:t>CEO'ların</a:t>
            </a:r>
            <a:r>
              <a:rPr lang="en-US" sz="1000" u="none" strike="noStrike" dirty="0">
                <a:effectLst/>
                <a:latin typeface="Georgia"/>
                <a:cs typeface="Poppins"/>
              </a:rPr>
              <a:t> </a:t>
            </a:r>
            <a:r>
              <a:rPr lang="en-US" sz="1000" u="none" strike="noStrike" dirty="0" err="1">
                <a:effectLst/>
                <a:latin typeface="Georgia"/>
                <a:cs typeface="Poppins"/>
              </a:rPr>
              <a:t>maliyetleri</a:t>
            </a:r>
            <a:r>
              <a:rPr lang="en-US" sz="1000" u="none" strike="noStrike" dirty="0">
                <a:effectLst/>
                <a:latin typeface="Georgia"/>
                <a:cs typeface="Poppins"/>
              </a:rPr>
              <a:t> </a:t>
            </a:r>
            <a:r>
              <a:rPr lang="en-US" sz="1000" u="none" strike="noStrike" dirty="0" err="1">
                <a:effectLst/>
                <a:latin typeface="Georgia"/>
                <a:cs typeface="Poppins"/>
              </a:rPr>
              <a:t>düşürme</a:t>
            </a:r>
            <a:r>
              <a:rPr lang="en-US" sz="1000" u="none" strike="noStrike" dirty="0">
                <a:effectLst/>
                <a:latin typeface="Georgia"/>
                <a:cs typeface="Poppins"/>
              </a:rPr>
              <a:t> </a:t>
            </a:r>
            <a:r>
              <a:rPr lang="en-US" sz="1000" u="none" strike="noStrike" dirty="0" err="1">
                <a:effectLst/>
                <a:latin typeface="Georgia"/>
                <a:cs typeface="Poppins"/>
              </a:rPr>
              <a:t>çağrısına</a:t>
            </a:r>
            <a:r>
              <a:rPr lang="en-US" sz="1000" u="none" strike="noStrike" dirty="0">
                <a:effectLst/>
                <a:latin typeface="Georgia"/>
                <a:cs typeface="Poppins"/>
              </a:rPr>
              <a:t> </a:t>
            </a:r>
            <a:r>
              <a:rPr lang="en-US" sz="1000" u="none" strike="noStrike" dirty="0" err="1">
                <a:effectLst/>
                <a:latin typeface="Georgia"/>
                <a:cs typeface="Poppins"/>
              </a:rPr>
              <a:t>yanıt</a:t>
            </a:r>
            <a:r>
              <a:rPr lang="en-US" sz="1000" u="none" strike="noStrike" dirty="0">
                <a:effectLst/>
                <a:latin typeface="Georgia"/>
                <a:cs typeface="Poppins"/>
              </a:rPr>
              <a:t> </a:t>
            </a:r>
            <a:r>
              <a:rPr lang="en-US" sz="1000" u="none" strike="noStrike" dirty="0" err="1">
                <a:effectLst/>
                <a:latin typeface="Georgia"/>
                <a:cs typeface="Poppins"/>
              </a:rPr>
              <a:t>vermek</a:t>
            </a:r>
            <a:r>
              <a:rPr lang="en-US" sz="1000" u="none" strike="noStrike" dirty="0">
                <a:effectLst/>
                <a:latin typeface="Georgia"/>
                <a:cs typeface="Poppins"/>
              </a:rPr>
              <a:t> </a:t>
            </a:r>
            <a:r>
              <a:rPr lang="en-US" sz="1000" u="none" strike="noStrike" dirty="0" err="1">
                <a:effectLst/>
                <a:latin typeface="Georgia"/>
                <a:cs typeface="Poppins"/>
              </a:rPr>
              <a:t>önemli</a:t>
            </a:r>
            <a:r>
              <a:rPr lang="en-US" sz="1000" u="none" strike="noStrike" dirty="0">
                <a:effectLst/>
                <a:latin typeface="Georgia"/>
                <a:cs typeface="Poppins"/>
              </a:rPr>
              <a:t> </a:t>
            </a:r>
            <a:r>
              <a:rPr lang="en-US" sz="1000" u="none" strike="noStrike" dirty="0" err="1">
                <a:effectLst/>
                <a:latin typeface="Georgia"/>
                <a:cs typeface="Poppins"/>
              </a:rPr>
              <a:t>olsa</a:t>
            </a:r>
            <a:r>
              <a:rPr lang="en-US" sz="1000" u="none" strike="noStrike" dirty="0">
                <a:effectLst/>
                <a:latin typeface="Georgia"/>
                <a:cs typeface="Poppins"/>
              </a:rPr>
              <a:t> da, hem </a:t>
            </a:r>
            <a:r>
              <a:rPr lang="en-US" sz="1000" u="none" strike="noStrike" dirty="0" err="1">
                <a:effectLst/>
                <a:latin typeface="Georgia"/>
                <a:cs typeface="Poppins"/>
              </a:rPr>
              <a:t>düşük</a:t>
            </a:r>
            <a:r>
              <a:rPr lang="en-US" sz="1000" u="none" strike="noStrike" dirty="0">
                <a:effectLst/>
                <a:latin typeface="Georgia"/>
                <a:cs typeface="Poppins"/>
              </a:rPr>
              <a:t> </a:t>
            </a:r>
            <a:r>
              <a:rPr lang="en-US" sz="1000" u="none" strike="noStrike" dirty="0" err="1">
                <a:effectLst/>
                <a:latin typeface="Georgia"/>
                <a:cs typeface="Poppins"/>
              </a:rPr>
              <a:t>maliyetli</a:t>
            </a:r>
            <a:r>
              <a:rPr lang="en-US" sz="1000" u="none" strike="noStrike" dirty="0">
                <a:effectLst/>
                <a:latin typeface="Georgia"/>
                <a:cs typeface="Poppins"/>
              </a:rPr>
              <a:t> hem de </a:t>
            </a:r>
            <a:r>
              <a:rPr lang="en-US" sz="1000" u="none" strike="noStrike" dirty="0" err="1">
                <a:effectLst/>
                <a:latin typeface="Georgia"/>
                <a:cs typeface="Poppins"/>
              </a:rPr>
              <a:t>lüks</a:t>
            </a:r>
            <a:r>
              <a:rPr lang="en-US" sz="1000" u="none" strike="noStrike" dirty="0">
                <a:effectLst/>
                <a:latin typeface="Georgia"/>
                <a:cs typeface="Poppins"/>
              </a:rPr>
              <a:t> </a:t>
            </a:r>
            <a:r>
              <a:rPr lang="en-US" sz="1000" u="none" strike="noStrike" dirty="0" err="1">
                <a:effectLst/>
                <a:latin typeface="Georgia"/>
                <a:cs typeface="Poppins"/>
              </a:rPr>
              <a:t>rakiplerin</a:t>
            </a:r>
            <a:r>
              <a:rPr lang="en-US" sz="1000" u="none" strike="noStrike" dirty="0">
                <a:effectLst/>
                <a:latin typeface="Georgia"/>
                <a:cs typeface="Poppins"/>
              </a:rPr>
              <a:t> </a:t>
            </a:r>
            <a:r>
              <a:rPr lang="en-US" sz="1000" u="none" strike="noStrike" dirty="0" err="1">
                <a:effectLst/>
                <a:latin typeface="Georgia"/>
                <a:cs typeface="Poppins"/>
              </a:rPr>
              <a:t>fazlalığı</a:t>
            </a:r>
            <a:r>
              <a:rPr lang="en-US" sz="1000" u="none" strike="noStrike" dirty="0">
                <a:effectLst/>
                <a:latin typeface="Georgia"/>
                <a:cs typeface="Poppins"/>
              </a:rPr>
              <a:t> </a:t>
            </a:r>
            <a:r>
              <a:rPr lang="en-US" sz="1000" u="none" strike="noStrike" dirty="0" err="1">
                <a:effectLst/>
                <a:latin typeface="Georgia"/>
                <a:cs typeface="Poppins"/>
              </a:rPr>
              <a:t>göz</a:t>
            </a:r>
            <a:r>
              <a:rPr lang="en-US" sz="1000" u="none" strike="noStrike" dirty="0">
                <a:effectLst/>
                <a:latin typeface="Georgia"/>
                <a:cs typeface="Poppins"/>
              </a:rPr>
              <a:t> </a:t>
            </a:r>
            <a:r>
              <a:rPr lang="en-US" sz="1000" u="none" strike="noStrike" dirty="0" err="1">
                <a:effectLst/>
                <a:latin typeface="Georgia"/>
                <a:cs typeface="Poppins"/>
              </a:rPr>
              <a:t>önüne</a:t>
            </a:r>
            <a:r>
              <a:rPr lang="en-US" sz="1000" u="none" strike="noStrike" dirty="0">
                <a:effectLst/>
                <a:latin typeface="Georgia"/>
                <a:cs typeface="Poppins"/>
              </a:rPr>
              <a:t> </a:t>
            </a:r>
            <a:r>
              <a:rPr lang="en-US" sz="1000" u="none" strike="noStrike" dirty="0" err="1">
                <a:effectLst/>
                <a:latin typeface="Georgia"/>
                <a:cs typeface="Poppins"/>
              </a:rPr>
              <a:t>alındığında</a:t>
            </a:r>
            <a:r>
              <a:rPr lang="en-US" sz="1000" u="none" strike="noStrike" dirty="0">
                <a:effectLst/>
                <a:latin typeface="Georgia"/>
                <a:cs typeface="Poppins"/>
              </a:rPr>
              <a:t>, yeni </a:t>
            </a:r>
            <a:r>
              <a:rPr lang="en-US" sz="1000" u="none" strike="noStrike" dirty="0" err="1">
                <a:effectLst/>
                <a:latin typeface="Georgia"/>
                <a:cs typeface="Poppins"/>
              </a:rPr>
              <a:t>satışları</a:t>
            </a:r>
            <a:r>
              <a:rPr lang="en-US" sz="1000" u="none" strike="noStrike" dirty="0">
                <a:effectLst/>
                <a:latin typeface="Georgia"/>
                <a:cs typeface="Poppins"/>
              </a:rPr>
              <a:t> </a:t>
            </a:r>
            <a:r>
              <a:rPr lang="en-US" sz="1000" u="none" strike="noStrike" dirty="0" err="1">
                <a:effectLst/>
                <a:latin typeface="Georgia"/>
                <a:cs typeface="Poppins"/>
              </a:rPr>
              <a:t>teşvik</a:t>
            </a:r>
            <a:r>
              <a:rPr lang="en-US" sz="1000" u="none" strike="noStrike" dirty="0">
                <a:effectLst/>
                <a:latin typeface="Georgia"/>
                <a:cs typeface="Poppins"/>
              </a:rPr>
              <a:t> </a:t>
            </a:r>
            <a:r>
              <a:rPr lang="en-US" sz="1000" u="none" strike="noStrike" dirty="0" err="1">
                <a:effectLst/>
                <a:latin typeface="Georgia"/>
                <a:cs typeface="Poppins"/>
              </a:rPr>
              <a:t>etmek</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markaların</a:t>
            </a:r>
            <a:r>
              <a:rPr lang="en-US" sz="1000" u="none" strike="noStrike" dirty="0">
                <a:effectLst/>
                <a:latin typeface="Georgia"/>
                <a:cs typeface="Poppins"/>
              </a:rPr>
              <a:t> </a:t>
            </a:r>
            <a:r>
              <a:rPr lang="en-US" sz="1000" u="none" strike="noStrike" dirty="0" err="1">
                <a:effectLst/>
                <a:latin typeface="Georgia"/>
                <a:cs typeface="Poppins"/>
              </a:rPr>
              <a:t>farklılaşması</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yaratıcı</a:t>
            </a:r>
            <a:r>
              <a:rPr lang="en-US" sz="1000" u="none" strike="noStrike" dirty="0">
                <a:effectLst/>
                <a:latin typeface="Georgia"/>
                <a:cs typeface="Poppins"/>
              </a:rPr>
              <a:t> </a:t>
            </a:r>
            <a:r>
              <a:rPr lang="en-US" sz="1000" u="none" strike="noStrike" dirty="0" err="1">
                <a:effectLst/>
                <a:latin typeface="Georgia"/>
                <a:cs typeface="Poppins"/>
              </a:rPr>
              <a:t>çözümler</a:t>
            </a:r>
            <a:r>
              <a:rPr lang="en-US" sz="1000" u="none" strike="noStrike" dirty="0">
                <a:effectLst/>
                <a:latin typeface="Georgia"/>
                <a:cs typeface="Poppins"/>
              </a:rPr>
              <a:t> </a:t>
            </a:r>
            <a:r>
              <a:rPr lang="en-US" sz="1000" u="none" strike="noStrike" dirty="0" err="1">
                <a:effectLst/>
                <a:latin typeface="Georgia"/>
                <a:cs typeface="Poppins"/>
              </a:rPr>
              <a:t>üretmesi</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zorunluluk</a:t>
            </a:r>
            <a:r>
              <a:rPr lang="en-US" sz="1000" u="none" strike="noStrike" dirty="0">
                <a:effectLst/>
                <a:latin typeface="Georgia"/>
                <a:cs typeface="Poppins"/>
              </a:rPr>
              <a:t> </a:t>
            </a:r>
            <a:r>
              <a:rPr lang="en-US" sz="1000" u="none" strike="noStrike" dirty="0" err="1">
                <a:effectLst/>
                <a:latin typeface="Georgia"/>
                <a:cs typeface="Poppins"/>
              </a:rPr>
              <a:t>haline</a:t>
            </a:r>
            <a:r>
              <a:rPr lang="en-US" sz="1000" u="none" strike="noStrike" dirty="0">
                <a:effectLst/>
                <a:latin typeface="Georgia"/>
                <a:cs typeface="Poppins"/>
              </a:rPr>
              <a:t> </a:t>
            </a:r>
            <a:r>
              <a:rPr lang="en-US" sz="1000" u="none" strike="noStrike" dirty="0" err="1">
                <a:effectLst/>
                <a:latin typeface="Georgia"/>
                <a:cs typeface="Poppins"/>
              </a:rPr>
              <a:t>gelmiştir</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yatırımının</a:t>
            </a:r>
            <a:r>
              <a:rPr lang="en-US" sz="1000" u="none" strike="noStrike" dirty="0">
                <a:effectLst/>
                <a:latin typeface="Georgia"/>
                <a:cs typeface="Poppins"/>
              </a:rPr>
              <a:t> </a:t>
            </a:r>
            <a:r>
              <a:rPr lang="en-US" sz="1000" u="none" strike="noStrike" dirty="0" err="1">
                <a:effectLst/>
                <a:latin typeface="Georgia"/>
                <a:cs typeface="Poppins"/>
              </a:rPr>
              <a:t>artmasının</a:t>
            </a:r>
            <a:r>
              <a:rPr lang="en-US" sz="1000" u="none" strike="noStrike" dirty="0">
                <a:effectLst/>
                <a:latin typeface="Georgia"/>
                <a:cs typeface="Poppins"/>
              </a:rPr>
              <a:t> </a:t>
            </a:r>
            <a:r>
              <a:rPr lang="en-US" sz="1000" u="none" strike="noStrike" dirty="0" err="1">
                <a:effectLst/>
                <a:latin typeface="Georgia"/>
                <a:cs typeface="Poppins"/>
              </a:rPr>
              <a:t>beklenebileceği</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dönemde</a:t>
            </a:r>
            <a:r>
              <a:rPr lang="en-US" sz="1000" u="none" strike="noStrike" dirty="0">
                <a:effectLst/>
                <a:latin typeface="Georgia"/>
                <a:cs typeface="Poppins"/>
              </a:rPr>
              <a:t>, </a:t>
            </a:r>
            <a:r>
              <a:rPr lang="en-US" sz="1000" u="none" strike="noStrike" dirty="0" err="1">
                <a:effectLst/>
                <a:latin typeface="Georgia"/>
                <a:cs typeface="Poppins"/>
              </a:rPr>
              <a:t>bileşikteki</a:t>
            </a:r>
            <a:r>
              <a:rPr lang="en-US" sz="1000" u="none" strike="noStrike" dirty="0">
                <a:effectLst/>
                <a:latin typeface="Georgia"/>
                <a:cs typeface="Poppins"/>
              </a:rPr>
              <a:t> </a:t>
            </a:r>
            <a:r>
              <a:rPr lang="en-US" sz="1000" u="none" strike="noStrike" dirty="0" err="1">
                <a:effectLst/>
                <a:latin typeface="Georgia"/>
                <a:cs typeface="Poppins"/>
              </a:rPr>
              <a:t>tüm</a:t>
            </a:r>
            <a:r>
              <a:rPr lang="en-US" sz="1000" u="none" strike="noStrike" dirty="0">
                <a:effectLst/>
                <a:latin typeface="Georgia"/>
                <a:cs typeface="Poppins"/>
              </a:rPr>
              <a:t> </a:t>
            </a:r>
            <a:r>
              <a:rPr lang="en-US" sz="1000" u="none" strike="noStrike" dirty="0" err="1">
                <a:effectLst/>
                <a:latin typeface="Georgia"/>
                <a:cs typeface="Poppins"/>
              </a:rPr>
              <a:t>şirketlerin</a:t>
            </a:r>
            <a:r>
              <a:rPr lang="en-US" sz="1000" u="none" strike="noStrike" dirty="0">
                <a:effectLst/>
                <a:latin typeface="Georgia"/>
                <a:cs typeface="Poppins"/>
              </a:rPr>
              <a:t> </a:t>
            </a:r>
            <a:r>
              <a:rPr lang="en-US" sz="1000" u="none" strike="noStrike" dirty="0" err="1">
                <a:effectLst/>
                <a:latin typeface="Georgia"/>
                <a:cs typeface="Poppins"/>
              </a:rPr>
              <a:t>gelirlerinin</a:t>
            </a:r>
            <a:r>
              <a:rPr lang="en-US" sz="1000" u="none" strike="noStrike" dirty="0">
                <a:effectLst/>
                <a:latin typeface="Georgia"/>
                <a:cs typeface="Poppins"/>
              </a:rPr>
              <a:t> </a:t>
            </a:r>
            <a:r>
              <a:rPr lang="en-US" sz="1000" u="none" strike="noStrike" dirty="0" err="1">
                <a:effectLst/>
                <a:latin typeface="Georgia"/>
                <a:cs typeface="Poppins"/>
              </a:rPr>
              <a:t>artmasına</a:t>
            </a:r>
            <a:r>
              <a:rPr lang="en-US" sz="1000" u="none" strike="noStrike" dirty="0">
                <a:effectLst/>
                <a:latin typeface="Georgia"/>
                <a:cs typeface="Poppins"/>
              </a:rPr>
              <a:t> </a:t>
            </a:r>
            <a:r>
              <a:rPr lang="en-US" sz="1000" u="none" strike="noStrike" dirty="0" err="1">
                <a:effectLst/>
                <a:latin typeface="Georgia"/>
                <a:cs typeface="Poppins"/>
              </a:rPr>
              <a:t>rağmen</a:t>
            </a:r>
            <a:r>
              <a:rPr lang="en-US" sz="1000" u="none" strike="noStrike" dirty="0">
                <a:effectLst/>
                <a:latin typeface="Georgia"/>
                <a:cs typeface="Poppins"/>
              </a:rPr>
              <a:t> </a:t>
            </a:r>
            <a:r>
              <a:rPr lang="en-US" sz="1000" u="none" strike="noStrike" dirty="0" err="1">
                <a:effectLst/>
                <a:latin typeface="Georgia"/>
                <a:cs typeface="Poppins"/>
              </a:rPr>
              <a:t>ortalama</a:t>
            </a:r>
            <a:r>
              <a:rPr lang="en-US" sz="1000" u="none" strike="noStrike" dirty="0">
                <a:effectLst/>
                <a:latin typeface="Georgia"/>
                <a:cs typeface="Poppins"/>
              </a:rPr>
              <a:t> </a:t>
            </a:r>
            <a:r>
              <a:rPr lang="en-US" sz="1000" u="none" strike="noStrike" dirty="0" err="1">
                <a:effectLst/>
                <a:latin typeface="Georgia"/>
                <a:cs typeface="Poppins"/>
              </a:rPr>
              <a:t>reklamın</a:t>
            </a:r>
            <a:r>
              <a:rPr lang="en-US" sz="1000" u="none" strike="noStrike" dirty="0">
                <a:effectLst/>
                <a:latin typeface="Georgia"/>
                <a:cs typeface="Poppins"/>
              </a:rPr>
              <a:t> </a:t>
            </a:r>
            <a:r>
              <a:rPr lang="en-US" sz="1000" u="none" strike="noStrike" dirty="0" err="1">
                <a:effectLst/>
                <a:latin typeface="Georgia"/>
                <a:cs typeface="Poppins"/>
              </a:rPr>
              <a:t>gelir</a:t>
            </a:r>
            <a:r>
              <a:rPr lang="en-US" sz="1000" u="none" strike="noStrike" dirty="0">
                <a:effectLst/>
                <a:latin typeface="Georgia"/>
                <a:cs typeface="Poppins"/>
              </a:rPr>
              <a:t> </a:t>
            </a:r>
            <a:r>
              <a:rPr lang="en-US" sz="1000" u="none" strike="noStrike" dirty="0" err="1">
                <a:effectLst/>
                <a:latin typeface="Georgia"/>
                <a:cs typeface="Poppins"/>
              </a:rPr>
              <a:t>yüzdesi</a:t>
            </a:r>
            <a:r>
              <a:rPr lang="en-US" sz="1000" u="none" strike="noStrike" dirty="0">
                <a:effectLst/>
                <a:latin typeface="Georgia"/>
                <a:cs typeface="Poppins"/>
              </a:rPr>
              <a:t> </a:t>
            </a:r>
            <a:r>
              <a:rPr lang="en-US" sz="1000" u="none" strike="noStrike" dirty="0" err="1">
                <a:effectLst/>
                <a:latin typeface="Georgia"/>
                <a:cs typeface="Poppins"/>
              </a:rPr>
              <a:t>olarak</a:t>
            </a:r>
            <a:r>
              <a:rPr lang="en-US" sz="1000" u="none" strike="noStrike" dirty="0">
                <a:effectLst/>
                <a:latin typeface="Georgia"/>
                <a:cs typeface="Poppins"/>
              </a:rPr>
              <a:t> 2023'te </a:t>
            </a:r>
            <a:r>
              <a:rPr lang="en-US" sz="1000" u="none" strike="noStrike" dirty="0" err="1">
                <a:effectLst/>
                <a:latin typeface="Georgia"/>
                <a:cs typeface="Poppins"/>
              </a:rPr>
              <a:t>hafif</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düşüşle</a:t>
            </a:r>
            <a:r>
              <a:rPr lang="en-US" sz="1000" u="none" strike="noStrike" dirty="0">
                <a:effectLst/>
                <a:latin typeface="Georgia"/>
                <a:cs typeface="Poppins"/>
              </a:rPr>
              <a:t> %2,4'e </a:t>
            </a:r>
            <a:r>
              <a:rPr lang="en-US" sz="1000" u="none" strike="noStrike" dirty="0" err="1">
                <a:effectLst/>
                <a:latin typeface="Georgia"/>
                <a:cs typeface="Poppins"/>
              </a:rPr>
              <a:t>geriledi</a:t>
            </a:r>
            <a:r>
              <a:rPr lang="en-US" sz="1000" u="none" strike="noStrike" dirty="0">
                <a:effectLst/>
                <a:latin typeface="Georgia"/>
                <a:cs typeface="Poppins"/>
              </a:rPr>
              <a:t>.  </a:t>
            </a:r>
          </a:p>
          <a:p>
            <a:pPr marL="7620">
              <a:lnSpc>
                <a:spcPct val="120000"/>
              </a:lnSpc>
              <a:spcAft>
                <a:spcPts val="800"/>
              </a:spcAft>
            </a:pPr>
            <a:r>
              <a:rPr lang="en-US" sz="1000" u="none" strike="noStrike" dirty="0" err="1">
                <a:effectLst/>
                <a:latin typeface="Georgia"/>
                <a:cs typeface="Poppins"/>
              </a:rPr>
              <a:t>Yukarıdaki</a:t>
            </a:r>
            <a:r>
              <a:rPr lang="en-US" sz="1000" u="none" strike="noStrike" dirty="0">
                <a:effectLst/>
                <a:latin typeface="Georgia"/>
                <a:cs typeface="Poppins"/>
              </a:rPr>
              <a:t> </a:t>
            </a:r>
            <a:r>
              <a:rPr lang="en-US" sz="1000" u="none" strike="noStrike" dirty="0" err="1">
                <a:effectLst/>
                <a:latin typeface="Georgia"/>
                <a:cs typeface="Poppins"/>
              </a:rPr>
              <a:t>ekonomi</a:t>
            </a:r>
            <a:r>
              <a:rPr lang="en-US" sz="1000" u="none" strike="noStrike" dirty="0">
                <a:effectLst/>
                <a:latin typeface="Georgia"/>
                <a:cs typeface="Poppins"/>
              </a:rPr>
              <a:t> </a:t>
            </a:r>
            <a:r>
              <a:rPr lang="en-US" sz="1000" u="none" strike="noStrike" dirty="0" err="1">
                <a:effectLst/>
                <a:latin typeface="Georgia"/>
                <a:cs typeface="Poppins"/>
              </a:rPr>
              <a:t>bölümünde</a:t>
            </a:r>
            <a:r>
              <a:rPr lang="en-US" sz="1000" u="none" strike="noStrike" dirty="0">
                <a:effectLst/>
                <a:latin typeface="Georgia"/>
                <a:cs typeface="Poppins"/>
              </a:rPr>
              <a:t> </a:t>
            </a:r>
            <a:r>
              <a:rPr lang="en-US" sz="1000" u="none" strike="noStrike" dirty="0" err="1">
                <a:effectLst/>
                <a:latin typeface="Georgia"/>
                <a:cs typeface="Poppins"/>
              </a:rPr>
              <a:t>yazdığımız</a:t>
            </a:r>
            <a:r>
              <a:rPr lang="en-US" sz="1000" u="none" strike="noStrike" dirty="0">
                <a:effectLst/>
                <a:latin typeface="Georgia"/>
                <a:cs typeface="Poppins"/>
              </a:rPr>
              <a:t> </a:t>
            </a:r>
            <a:r>
              <a:rPr lang="en-US" sz="1000" u="none" strike="noStrike" dirty="0" err="1">
                <a:effectLst/>
                <a:latin typeface="Georgia"/>
                <a:cs typeface="Poppins"/>
              </a:rPr>
              <a:t>gibi</a:t>
            </a:r>
            <a:r>
              <a:rPr lang="en-US" sz="1000" u="none" strike="noStrike" dirty="0">
                <a:effectLst/>
                <a:latin typeface="Georgia"/>
                <a:cs typeface="Poppins"/>
              </a:rPr>
              <a:t>, Orta </a:t>
            </a:r>
            <a:r>
              <a:rPr lang="en-US" sz="1000" u="none" strike="noStrike" dirty="0" err="1">
                <a:effectLst/>
                <a:latin typeface="Georgia"/>
                <a:cs typeface="Poppins"/>
              </a:rPr>
              <a:t>Doğu'daki</a:t>
            </a:r>
            <a:r>
              <a:rPr lang="en-US" sz="1000" u="none" strike="noStrike" dirty="0">
                <a:effectLst/>
                <a:latin typeface="Georgia"/>
                <a:cs typeface="Poppins"/>
              </a:rPr>
              <a:t> </a:t>
            </a:r>
            <a:r>
              <a:rPr lang="en-US" sz="1000" u="none" strike="noStrike" dirty="0" err="1">
                <a:effectLst/>
                <a:latin typeface="Georgia"/>
                <a:cs typeface="Poppins"/>
              </a:rPr>
              <a:t>akaryakıt</a:t>
            </a:r>
            <a:r>
              <a:rPr lang="en-US" sz="1000" u="none" strike="noStrike" dirty="0">
                <a:effectLst/>
                <a:latin typeface="Georgia"/>
                <a:cs typeface="Poppins"/>
              </a:rPr>
              <a:t> </a:t>
            </a:r>
            <a:r>
              <a:rPr lang="en-US" sz="1000" u="none" strike="noStrike" dirty="0" err="1">
                <a:effectLst/>
                <a:latin typeface="Georgia"/>
                <a:cs typeface="Poppins"/>
              </a:rPr>
              <a:t>fiyatlarını</a:t>
            </a:r>
            <a:r>
              <a:rPr lang="en-US" sz="1000" u="none" strike="noStrike" dirty="0">
                <a:effectLst/>
                <a:latin typeface="Georgia"/>
                <a:cs typeface="Poppins"/>
              </a:rPr>
              <a:t> </a:t>
            </a:r>
            <a:r>
              <a:rPr lang="en-US" sz="1000" u="none" strike="noStrike" dirty="0" err="1">
                <a:effectLst/>
                <a:latin typeface="Georgia"/>
                <a:cs typeface="Poppins"/>
              </a:rPr>
              <a:t>etkileme</a:t>
            </a:r>
            <a:r>
              <a:rPr lang="en-US" sz="1000" u="none" strike="noStrike" dirty="0">
                <a:effectLst/>
                <a:latin typeface="Georgia"/>
                <a:cs typeface="Poppins"/>
              </a:rPr>
              <a:t> </a:t>
            </a:r>
            <a:r>
              <a:rPr lang="en-US" sz="1000" u="none" strike="noStrike" dirty="0" err="1">
                <a:effectLst/>
                <a:latin typeface="Georgia"/>
                <a:cs typeface="Poppins"/>
              </a:rPr>
              <a:t>potansiyeli</a:t>
            </a:r>
            <a:r>
              <a:rPr lang="en-US" sz="1000" u="none" strike="noStrike" dirty="0">
                <a:effectLst/>
                <a:latin typeface="Georgia"/>
                <a:cs typeface="Poppins"/>
              </a:rPr>
              <a:t> </a:t>
            </a:r>
            <a:r>
              <a:rPr lang="en-US" sz="1000" u="none" strike="noStrike" dirty="0" err="1">
                <a:effectLst/>
                <a:latin typeface="Georgia"/>
                <a:cs typeface="Poppins"/>
              </a:rPr>
              <a:t>olan</a:t>
            </a:r>
            <a:r>
              <a:rPr lang="en-US" sz="1000" u="none" strike="noStrike" dirty="0">
                <a:effectLst/>
                <a:latin typeface="Georgia"/>
                <a:cs typeface="Poppins"/>
              </a:rPr>
              <a:t> </a:t>
            </a:r>
            <a:r>
              <a:rPr lang="en-US" sz="1000" u="none" strike="noStrike" dirty="0" err="1">
                <a:effectLst/>
                <a:latin typeface="Georgia"/>
                <a:cs typeface="Poppins"/>
              </a:rPr>
              <a:t>gerilimlere</a:t>
            </a:r>
            <a:r>
              <a:rPr lang="en-US" sz="1000" u="none" strike="noStrike" dirty="0">
                <a:effectLst/>
                <a:latin typeface="Georgia"/>
                <a:cs typeface="Poppins"/>
              </a:rPr>
              <a:t>, ABD </a:t>
            </a:r>
            <a:r>
              <a:rPr lang="en-US" sz="1000" u="none" strike="noStrike" dirty="0" err="1">
                <a:effectLst/>
                <a:latin typeface="Georgia"/>
                <a:cs typeface="Poppins"/>
              </a:rPr>
              <a:t>Başkanı</a:t>
            </a:r>
            <a:r>
              <a:rPr lang="en-US" sz="1000" u="none" strike="noStrike" dirty="0">
                <a:effectLst/>
                <a:latin typeface="Georgia"/>
                <a:cs typeface="Poppins"/>
              </a:rPr>
              <a:t> </a:t>
            </a:r>
            <a:r>
              <a:rPr lang="en-US" sz="1000" u="none" strike="noStrike" dirty="0" err="1">
                <a:effectLst/>
                <a:latin typeface="Georgia"/>
                <a:cs typeface="Poppins"/>
              </a:rPr>
              <a:t>seçilen</a:t>
            </a:r>
            <a:r>
              <a:rPr lang="en-US" sz="1000" u="none" strike="noStrike" dirty="0">
                <a:effectLst/>
                <a:latin typeface="Georgia"/>
                <a:cs typeface="Poppins"/>
              </a:rPr>
              <a:t> </a:t>
            </a:r>
            <a:r>
              <a:rPr lang="en-US" sz="1000" u="none" strike="noStrike" dirty="0" err="1">
                <a:effectLst/>
                <a:latin typeface="Georgia"/>
                <a:cs typeface="Poppins"/>
              </a:rPr>
              <a:t>Trump'ın</a:t>
            </a:r>
            <a:r>
              <a:rPr lang="en-US" sz="1000" u="none" strike="noStrike" dirty="0">
                <a:effectLst/>
                <a:latin typeface="Georgia"/>
                <a:cs typeface="Poppins"/>
              </a:rPr>
              <a:t> </a:t>
            </a:r>
            <a:r>
              <a:rPr lang="en-US" sz="1000" u="none" strike="noStrike" dirty="0" err="1">
                <a:effectLst/>
                <a:latin typeface="Georgia"/>
                <a:cs typeface="Poppins"/>
              </a:rPr>
              <a:t>vaat</a:t>
            </a:r>
            <a:r>
              <a:rPr lang="en-US" sz="1000" u="none" strike="noStrike" dirty="0">
                <a:effectLst/>
                <a:latin typeface="Georgia"/>
                <a:cs typeface="Poppins"/>
              </a:rPr>
              <a:t> </a:t>
            </a:r>
            <a:r>
              <a:rPr lang="en-US" sz="1000" u="none" strike="noStrike" dirty="0" err="1">
                <a:effectLst/>
                <a:latin typeface="Georgia"/>
                <a:cs typeface="Poppins"/>
              </a:rPr>
              <a:t>ettiği</a:t>
            </a:r>
            <a:r>
              <a:rPr lang="en-US" sz="1000" u="none" strike="noStrike" dirty="0">
                <a:effectLst/>
                <a:latin typeface="Georgia"/>
                <a:cs typeface="Poppins"/>
              </a:rPr>
              <a:t> </a:t>
            </a:r>
            <a:r>
              <a:rPr lang="en-US" sz="1000" u="none" strike="noStrike" dirty="0" err="1">
                <a:effectLst/>
                <a:latin typeface="Georgia"/>
                <a:cs typeface="Poppins"/>
              </a:rPr>
              <a:t>tarifelere</a:t>
            </a:r>
            <a:r>
              <a:rPr lang="en-US" sz="1000" u="none" strike="noStrike" dirty="0">
                <a:effectLst/>
                <a:latin typeface="Georgia"/>
                <a:cs typeface="Poppins"/>
              </a:rPr>
              <a:t> ve </a:t>
            </a:r>
            <a:r>
              <a:rPr lang="en-US" sz="1000" u="none" strike="noStrike" dirty="0" err="1">
                <a:effectLst/>
                <a:latin typeface="Georgia"/>
                <a:cs typeface="Poppins"/>
              </a:rPr>
              <a:t>birçok</a:t>
            </a:r>
            <a:r>
              <a:rPr lang="en-US" sz="1000" u="none" strike="noStrike" dirty="0">
                <a:effectLst/>
                <a:latin typeface="Georgia"/>
                <a:cs typeface="Poppins"/>
              </a:rPr>
              <a:t> </a:t>
            </a:r>
            <a:r>
              <a:rPr lang="en-US" sz="1000" u="none" strike="noStrike" dirty="0" err="1">
                <a:effectLst/>
                <a:latin typeface="Georgia"/>
                <a:cs typeface="Poppins"/>
              </a:rPr>
              <a:t>piyasada</a:t>
            </a:r>
            <a:r>
              <a:rPr lang="en-US" sz="1000" u="none" strike="noStrike" dirty="0">
                <a:effectLst/>
                <a:latin typeface="Georgia"/>
                <a:cs typeface="Poppins"/>
              </a:rPr>
              <a:t> </a:t>
            </a:r>
            <a:r>
              <a:rPr lang="en-US" sz="1000" u="none" strike="noStrike" dirty="0" err="1">
                <a:effectLst/>
                <a:latin typeface="Georgia"/>
                <a:cs typeface="Poppins"/>
              </a:rPr>
              <a:t>yüksek</a:t>
            </a:r>
            <a:r>
              <a:rPr lang="en-US" sz="1000" u="none" strike="noStrike" dirty="0">
                <a:effectLst/>
                <a:latin typeface="Georgia"/>
                <a:cs typeface="Poppins"/>
              </a:rPr>
              <a:t> </a:t>
            </a:r>
            <a:r>
              <a:rPr lang="en-US" sz="1000" u="none" strike="noStrike" dirty="0" err="1">
                <a:effectLst/>
                <a:latin typeface="Georgia"/>
                <a:cs typeface="Poppins"/>
              </a:rPr>
              <a:t>seyreden</a:t>
            </a:r>
            <a:r>
              <a:rPr lang="en-US" sz="1000" u="none" strike="noStrike" dirty="0">
                <a:effectLst/>
                <a:latin typeface="Georgia"/>
                <a:cs typeface="Poppins"/>
              </a:rPr>
              <a:t> </a:t>
            </a:r>
            <a:r>
              <a:rPr lang="en-US" sz="1000" u="none" strike="noStrike" dirty="0" err="1">
                <a:effectLst/>
                <a:latin typeface="Georgia"/>
                <a:cs typeface="Poppins"/>
              </a:rPr>
              <a:t>faiz</a:t>
            </a:r>
            <a:r>
              <a:rPr lang="en-US" sz="1000" u="none" strike="noStrike" dirty="0">
                <a:effectLst/>
                <a:latin typeface="Georgia"/>
                <a:cs typeface="Poppins"/>
              </a:rPr>
              <a:t> </a:t>
            </a:r>
            <a:r>
              <a:rPr lang="en-US" sz="1000" u="none" strike="noStrike" dirty="0" err="1">
                <a:effectLst/>
                <a:latin typeface="Georgia"/>
                <a:cs typeface="Poppins"/>
              </a:rPr>
              <a:t>oranlarına</a:t>
            </a:r>
            <a:r>
              <a:rPr lang="en-US" sz="1000" u="none" strike="noStrike" dirty="0">
                <a:effectLst/>
                <a:latin typeface="Georgia"/>
                <a:cs typeface="Poppins"/>
              </a:rPr>
              <a:t> </a:t>
            </a:r>
            <a:r>
              <a:rPr lang="en-US" sz="1000" u="none" strike="noStrike" dirty="0" err="1">
                <a:effectLst/>
                <a:latin typeface="Georgia"/>
                <a:cs typeface="Poppins"/>
              </a:rPr>
              <a:t>bağlı</a:t>
            </a:r>
            <a:r>
              <a:rPr lang="en-US" sz="1000" u="none" strike="noStrike" dirty="0">
                <a:effectLst/>
                <a:latin typeface="Georgia"/>
                <a:cs typeface="Poppins"/>
              </a:rPr>
              <a:t> </a:t>
            </a:r>
            <a:r>
              <a:rPr lang="en-US" sz="1000" u="none" strike="noStrike" dirty="0" err="1">
                <a:effectLst/>
                <a:latin typeface="Georgia"/>
                <a:cs typeface="Poppins"/>
              </a:rPr>
              <a:t>olarak</a:t>
            </a:r>
            <a:r>
              <a:rPr lang="en-US" sz="1000" u="none" strike="noStrike" dirty="0">
                <a:effectLst/>
                <a:latin typeface="Georgia"/>
                <a:cs typeface="Poppins"/>
              </a:rPr>
              <a:t> </a:t>
            </a:r>
            <a:r>
              <a:rPr lang="en-US" sz="1000" u="none" strike="noStrike" dirty="0" err="1">
                <a:effectLst/>
                <a:latin typeface="Georgia"/>
                <a:cs typeface="Poppins"/>
              </a:rPr>
              <a:t>önümüzde</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tr-TR" sz="1000" u="none" strike="noStrike" dirty="0">
                <a:effectLst/>
                <a:latin typeface="Georgia"/>
                <a:cs typeface="Poppins"/>
              </a:rPr>
              <a:t>bir sürü </a:t>
            </a:r>
            <a:r>
              <a:rPr lang="en-US" sz="1000" u="none" strike="noStrike" dirty="0" err="1">
                <a:effectLst/>
                <a:latin typeface="Georgia"/>
                <a:cs typeface="Poppins"/>
              </a:rPr>
              <a:t>belirsizlik</a:t>
            </a:r>
            <a:r>
              <a:rPr lang="en-US" sz="1000" u="none" strike="noStrike" dirty="0">
                <a:effectLst/>
                <a:latin typeface="Georgia"/>
                <a:cs typeface="Poppins"/>
              </a:rPr>
              <a:t> var.</a:t>
            </a:r>
          </a:p>
        </p:txBody>
      </p:sp>
      <p:pic>
        <p:nvPicPr>
          <p:cNvPr id="7" name="Picture 6" descr="A blue and black logo&#10;&#10;Description automatically generated">
            <a:extLst>
              <a:ext uri="{FF2B5EF4-FFF2-40B4-BE49-F238E27FC236}">
                <a16:creationId xmlns:a16="http://schemas.microsoft.com/office/drawing/2014/main" id="{877FCFBB-3957-4958-1F2F-E5A981E0F135}"/>
              </a:ext>
            </a:extLst>
          </p:cNvPr>
          <p:cNvPicPr>
            <a:picLocks noChangeAspect="1"/>
          </p:cNvPicPr>
          <p:nvPr/>
        </p:nvPicPr>
        <p:blipFill>
          <a:blip r:embed="rId3"/>
          <a:stretch>
            <a:fillRect/>
          </a:stretch>
        </p:blipFill>
        <p:spPr>
          <a:xfrm>
            <a:off x="6495276" y="332839"/>
            <a:ext cx="897530" cy="256235"/>
          </a:xfrm>
          <a:prstGeom prst="rect">
            <a:avLst/>
          </a:prstGeom>
        </p:spPr>
      </p:pic>
      <p:grpSp>
        <p:nvGrpSpPr>
          <p:cNvPr id="49" name="Group 48">
            <a:extLst>
              <a:ext uri="{FF2B5EF4-FFF2-40B4-BE49-F238E27FC236}">
                <a16:creationId xmlns:a16="http://schemas.microsoft.com/office/drawing/2014/main" id="{768450BF-D50D-C249-5854-EA933315ADFD}"/>
              </a:ext>
            </a:extLst>
          </p:cNvPr>
          <p:cNvGrpSpPr/>
          <p:nvPr/>
        </p:nvGrpSpPr>
        <p:grpSpPr>
          <a:xfrm>
            <a:off x="520772" y="941501"/>
            <a:ext cx="726077" cy="726076"/>
            <a:chOff x="2671529" y="8871433"/>
            <a:chExt cx="920268" cy="920269"/>
          </a:xfrm>
          <a:solidFill>
            <a:schemeClr val="accent1"/>
          </a:solidFill>
        </p:grpSpPr>
        <p:sp>
          <p:nvSpPr>
            <p:cNvPr id="50" name="Rectangle 49">
              <a:extLst>
                <a:ext uri="{FF2B5EF4-FFF2-40B4-BE49-F238E27FC236}">
                  <a16:creationId xmlns:a16="http://schemas.microsoft.com/office/drawing/2014/main" id="{13CB9D48-00EB-E7FD-1F99-8F670D09A4C8}"/>
                </a:ext>
              </a:extLst>
            </p:cNvPr>
            <p:cNvSpPr/>
            <p:nvPr/>
          </p:nvSpPr>
          <p:spPr>
            <a:xfrm>
              <a:off x="2671529" y="8871433"/>
              <a:ext cx="920268" cy="920269"/>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2" name="TextBox 51">
              <a:extLst>
                <a:ext uri="{FF2B5EF4-FFF2-40B4-BE49-F238E27FC236}">
                  <a16:creationId xmlns:a16="http://schemas.microsoft.com/office/drawing/2014/main" id="{0EA30662-1810-3C4C-2D0E-08DEE7B8F2A1}"/>
                </a:ext>
              </a:extLst>
            </p:cNvPr>
            <p:cNvSpPr txBox="1"/>
            <p:nvPr/>
          </p:nvSpPr>
          <p:spPr>
            <a:xfrm>
              <a:off x="2748210" y="8877219"/>
              <a:ext cx="538729" cy="321827"/>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Poppins Light" pitchFamily="2" charset="77"/>
                  <a:ea typeface="+mn-ea"/>
                  <a:cs typeface="Poppins Light" pitchFamily="2" charset="77"/>
                </a:rPr>
                <a:t>2.4</a:t>
              </a:r>
              <a:r>
                <a:rPr kumimoji="0" lang="en-US" sz="1050" b="0" i="0" u="none" strike="noStrike" kern="1200" cap="none" spc="0" normalizeH="0" baseline="30000" noProof="0" dirty="0">
                  <a:ln>
                    <a:noFill/>
                  </a:ln>
                  <a:solidFill>
                    <a:srgbClr val="FFFFFF"/>
                  </a:solidFill>
                  <a:effectLst/>
                  <a:uLnTx/>
                  <a:uFillTx/>
                  <a:latin typeface="Poppins Light" pitchFamily="2" charset="77"/>
                  <a:ea typeface="+mn-ea"/>
                  <a:cs typeface="Poppins Light" pitchFamily="2" charset="77"/>
                </a:rPr>
                <a:t>%</a:t>
              </a:r>
            </a:p>
          </p:txBody>
        </p:sp>
        <p:sp>
          <p:nvSpPr>
            <p:cNvPr id="53" name="TextBox 52">
              <a:extLst>
                <a:ext uri="{FF2B5EF4-FFF2-40B4-BE49-F238E27FC236}">
                  <a16:creationId xmlns:a16="http://schemas.microsoft.com/office/drawing/2014/main" id="{CE3B931D-6A61-2BE0-63AB-27B01EF76AD2}"/>
                </a:ext>
              </a:extLst>
            </p:cNvPr>
            <p:cNvSpPr txBox="1"/>
            <p:nvPr/>
          </p:nvSpPr>
          <p:spPr>
            <a:xfrm>
              <a:off x="2737059" y="9080141"/>
              <a:ext cx="780308" cy="585140"/>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Poppins Light" pitchFamily="2" charset="77"/>
                  <a:ea typeface="+mn-ea"/>
                  <a:cs typeface="Poppins Light" pitchFamily="2" charset="77"/>
                </a:rPr>
                <a:t>Am</a:t>
              </a:r>
              <a:endParaRPr kumimoji="0" lang="en-US" sz="2400" b="0" i="0" u="none" strike="noStrike" kern="1200" cap="none" spc="0" normalizeH="0" baseline="30000" noProof="0" dirty="0">
                <a:ln>
                  <a:noFill/>
                </a:ln>
                <a:solidFill>
                  <a:srgbClr val="FFFFFF"/>
                </a:solidFill>
                <a:effectLst/>
                <a:uLnTx/>
                <a:uFillTx/>
                <a:latin typeface="Poppins Light" pitchFamily="2" charset="77"/>
                <a:ea typeface="+mn-ea"/>
                <a:cs typeface="Poppins Light" pitchFamily="2" charset="77"/>
              </a:endParaRPr>
            </a:p>
          </p:txBody>
        </p:sp>
        <p:sp>
          <p:nvSpPr>
            <p:cNvPr id="54" name="TextBox 53">
              <a:extLst>
                <a:ext uri="{FF2B5EF4-FFF2-40B4-BE49-F238E27FC236}">
                  <a16:creationId xmlns:a16="http://schemas.microsoft.com/office/drawing/2014/main" id="{7A0E439F-A231-F82A-4616-D89745938544}"/>
                </a:ext>
              </a:extLst>
            </p:cNvPr>
            <p:cNvSpPr txBox="1"/>
            <p:nvPr/>
          </p:nvSpPr>
          <p:spPr>
            <a:xfrm>
              <a:off x="2761400" y="9531089"/>
              <a:ext cx="715088" cy="234056"/>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err="1">
                  <a:ln>
                    <a:noFill/>
                  </a:ln>
                  <a:solidFill>
                    <a:srgbClr val="FFFFFF"/>
                  </a:solidFill>
                  <a:effectLst/>
                  <a:uLnTx/>
                  <a:uFillTx/>
                  <a:latin typeface="Poppins" pitchFamily="2" charset="77"/>
                  <a:cs typeface="Poppins" pitchFamily="2" charset="77"/>
                </a:rPr>
                <a:t>Otomotiv</a:t>
              </a:r>
              <a:endParaRPr kumimoji="0" lang="en-US" sz="600" u="none" strike="noStrike" kern="1200" cap="none" spc="0" normalizeH="0" baseline="30000" noProof="0" dirty="0">
                <a:ln>
                  <a:noFill/>
                </a:ln>
                <a:solidFill>
                  <a:srgbClr val="FFFFFF"/>
                </a:solidFill>
                <a:effectLst/>
                <a:uLnTx/>
                <a:uFillTx/>
                <a:latin typeface="Poppins" pitchFamily="2" charset="77"/>
                <a:cs typeface="Poppins" pitchFamily="2" charset="77"/>
              </a:endParaRPr>
            </a:p>
          </p:txBody>
        </p:sp>
      </p:grpSp>
      <p:grpSp>
        <p:nvGrpSpPr>
          <p:cNvPr id="2" name="Group 1">
            <a:extLst>
              <a:ext uri="{FF2B5EF4-FFF2-40B4-BE49-F238E27FC236}">
                <a16:creationId xmlns:a16="http://schemas.microsoft.com/office/drawing/2014/main" id="{30FCEBAC-E6CB-3209-FB44-D832883D910B}"/>
              </a:ext>
            </a:extLst>
          </p:cNvPr>
          <p:cNvGrpSpPr/>
          <p:nvPr/>
        </p:nvGrpSpPr>
        <p:grpSpPr>
          <a:xfrm flipH="1">
            <a:off x="1228139" y="770499"/>
            <a:ext cx="2334640" cy="709522"/>
            <a:chOff x="9107532" y="3871002"/>
            <a:chExt cx="8269782" cy="2513275"/>
          </a:xfrm>
        </p:grpSpPr>
        <p:sp>
          <p:nvSpPr>
            <p:cNvPr id="6" name="Freeform 5">
              <a:extLst>
                <a:ext uri="{FF2B5EF4-FFF2-40B4-BE49-F238E27FC236}">
                  <a16:creationId xmlns:a16="http://schemas.microsoft.com/office/drawing/2014/main" id="{00FB4A6E-D63A-E857-8156-7D377365A59A}"/>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F7EC7822-4CFA-3F0B-AA47-9F22D4E44022}"/>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6A510DD-A56B-DBF9-5FC9-65E07BFC1AF6}"/>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15" name="Freeform 14">
              <a:extLst>
                <a:ext uri="{FF2B5EF4-FFF2-40B4-BE49-F238E27FC236}">
                  <a16:creationId xmlns:a16="http://schemas.microsoft.com/office/drawing/2014/main" id="{9AD7F60C-F13D-3696-A7B3-5DB51DC66A84}"/>
                </a:ext>
              </a:extLst>
            </p:cNvPr>
            <p:cNvSpPr/>
            <p:nvPr/>
          </p:nvSpPr>
          <p:spPr>
            <a:xfrm>
              <a:off x="10905962"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832EADB0-06CA-D3ED-8154-266D61DC2BB5}"/>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31820D83-1FFF-DCEA-C32B-A116AB2FFA8E}"/>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B9B2F009-DBE6-ABAA-105C-978145B3C8A9}"/>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E4639599-7AB4-4A13-C0DD-C8031B29A4F2}"/>
                </a:ext>
              </a:extLst>
            </p:cNvPr>
            <p:cNvSpPr/>
            <p:nvPr/>
          </p:nvSpPr>
          <p:spPr>
            <a:xfrm>
              <a:off x="10905962"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83EBDF5-AF5D-DF92-0AE6-415859D68758}"/>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28" name="Freeform 27">
              <a:extLst>
                <a:ext uri="{FF2B5EF4-FFF2-40B4-BE49-F238E27FC236}">
                  <a16:creationId xmlns:a16="http://schemas.microsoft.com/office/drawing/2014/main" id="{75AE1BAC-7B1E-8C08-F680-8BBB6C231E95}"/>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24602049-2CA4-943F-539C-3D35366C8606}"/>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3075ED80-A776-BFD9-9F0A-5FA491B27EFA}"/>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8387CA4-0ACD-6517-CF6F-9074B37EBF4A}"/>
                </a:ext>
              </a:extLst>
            </p:cNvPr>
            <p:cNvSpPr/>
            <p:nvPr/>
          </p:nvSpPr>
          <p:spPr>
            <a:xfrm>
              <a:off x="13064079"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97903D5F-C389-8713-EEC5-C57AE55EF71F}"/>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8E70A0B5-05EF-C91A-8370-60971F097EC4}"/>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08219959-B32A-394A-043A-E8A5C779B7B2}"/>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7A23B20D-4518-E820-556D-F7A354ACE6CA}"/>
                </a:ext>
              </a:extLst>
            </p:cNvPr>
            <p:cNvSpPr/>
            <p:nvPr/>
          </p:nvSpPr>
          <p:spPr>
            <a:xfrm>
              <a:off x="13064079"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A95F21F-F341-A5F1-DAFB-A15AB2F805ED}"/>
                </a:ext>
              </a:extLst>
            </p:cNvPr>
            <p:cNvSpPr/>
            <p:nvPr/>
          </p:nvSpPr>
          <p:spPr>
            <a:xfrm>
              <a:off x="134237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86B1A1FC-4C68-5668-2853-54BC46678D4A}"/>
                </a:ext>
              </a:extLst>
            </p:cNvPr>
            <p:cNvSpPr/>
            <p:nvPr/>
          </p:nvSpPr>
          <p:spPr>
            <a:xfrm>
              <a:off x="14143137"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E8CC9B56-1DA9-D1BF-D554-ECA5ACD64E76}"/>
                </a:ext>
              </a:extLst>
            </p:cNvPr>
            <p:cNvSpPr/>
            <p:nvPr/>
          </p:nvSpPr>
          <p:spPr>
            <a:xfrm>
              <a:off x="141431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010FB67-AFF2-E16F-D0CB-EEA5537159E9}"/>
                </a:ext>
              </a:extLst>
            </p:cNvPr>
            <p:cNvSpPr/>
            <p:nvPr/>
          </p:nvSpPr>
          <p:spPr>
            <a:xfrm>
              <a:off x="145028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C994D9EB-4AA7-4EDD-F562-F39FE017BEA2}"/>
                </a:ext>
              </a:extLst>
            </p:cNvPr>
            <p:cNvSpPr/>
            <p:nvPr/>
          </p:nvSpPr>
          <p:spPr>
            <a:xfrm>
              <a:off x="15222195" y="51112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156D640-8746-F2EF-F0BF-146C22D9AA2B}"/>
                </a:ext>
              </a:extLst>
            </p:cNvPr>
            <p:cNvSpPr/>
            <p:nvPr/>
          </p:nvSpPr>
          <p:spPr>
            <a:xfrm>
              <a:off x="15222195" y="573279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2EBC4489-A7D6-D15D-BB52-A07941B3F5D6}"/>
                </a:ext>
              </a:extLst>
            </p:cNvPr>
            <p:cNvSpPr/>
            <p:nvPr/>
          </p:nvSpPr>
          <p:spPr>
            <a:xfrm>
              <a:off x="16657942"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AE653FA8-5213-3AAB-1B2F-A3770ADF7C61}"/>
                </a:ext>
              </a:extLst>
            </p:cNvPr>
            <p:cNvSpPr/>
            <p:nvPr/>
          </p:nvSpPr>
          <p:spPr>
            <a:xfrm>
              <a:off x="15578884"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FC8AD77-9312-CE34-8E6D-7BB29AB458E9}"/>
                </a:ext>
              </a:extLst>
            </p:cNvPr>
            <p:cNvSpPr/>
            <p:nvPr/>
          </p:nvSpPr>
          <p:spPr>
            <a:xfrm>
              <a:off x="16298256"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508D5182-14C1-C930-98BF-24F916675AC8}"/>
                </a:ext>
              </a:extLst>
            </p:cNvPr>
            <p:cNvSpPr/>
            <p:nvPr/>
          </p:nvSpPr>
          <p:spPr>
            <a:xfrm>
              <a:off x="16298256"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3DAD191D-6899-566E-D534-A18127B99BC0}"/>
                </a:ext>
              </a:extLst>
            </p:cNvPr>
            <p:cNvSpPr/>
            <p:nvPr/>
          </p:nvSpPr>
          <p:spPr>
            <a:xfrm>
              <a:off x="15578884"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B967475E-9A47-B61D-B815-FD009331A404}"/>
                </a:ext>
              </a:extLst>
            </p:cNvPr>
            <p:cNvSpPr/>
            <p:nvPr/>
          </p:nvSpPr>
          <p:spPr>
            <a:xfrm>
              <a:off x="16298256"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grpSp>
      <p:cxnSp>
        <p:nvCxnSpPr>
          <p:cNvPr id="10" name="Straight Connector 9">
            <a:extLst>
              <a:ext uri="{FF2B5EF4-FFF2-40B4-BE49-F238E27FC236}">
                <a16:creationId xmlns:a16="http://schemas.microsoft.com/office/drawing/2014/main" id="{2D31F6BB-097B-3B9E-6252-87384D9FB576}"/>
              </a:ext>
            </a:extLst>
          </p:cNvPr>
          <p:cNvCxnSpPr>
            <a:cxnSpLocks/>
          </p:cNvCxnSpPr>
          <p:nvPr/>
        </p:nvCxnSpPr>
        <p:spPr>
          <a:xfrm>
            <a:off x="0" y="490497"/>
            <a:ext cx="567995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96FBE6F7-AA46-24EE-6AF5-F51EFACC5C3E}"/>
              </a:ext>
            </a:extLst>
          </p:cNvPr>
          <p:cNvSpPr txBox="1">
            <a:spLocks/>
          </p:cNvSpPr>
          <p:nvPr/>
        </p:nvSpPr>
        <p:spPr>
          <a:xfrm>
            <a:off x="495300" y="241591"/>
            <a:ext cx="5231380"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OTOMOTİV</a:t>
            </a:r>
            <a:endParaRPr lang="en-US" sz="600" b="1" spc="40" dirty="0">
              <a:solidFill>
                <a:schemeClr val="accent6"/>
              </a:solidFill>
              <a:latin typeface="Poppins" pitchFamily="2" charset="77"/>
              <a:cs typeface="Poppins" pitchFamily="2" charset="77"/>
            </a:endParaRPr>
          </a:p>
        </p:txBody>
      </p:sp>
      <p:grpSp>
        <p:nvGrpSpPr>
          <p:cNvPr id="12" name="Group 11">
            <a:extLst>
              <a:ext uri="{FF2B5EF4-FFF2-40B4-BE49-F238E27FC236}">
                <a16:creationId xmlns:a16="http://schemas.microsoft.com/office/drawing/2014/main" id="{07D1E65A-E7B9-11F3-6B84-4995F7862F81}"/>
              </a:ext>
            </a:extLst>
          </p:cNvPr>
          <p:cNvGrpSpPr/>
          <p:nvPr/>
        </p:nvGrpSpPr>
        <p:grpSpPr>
          <a:xfrm rot="10800000">
            <a:off x="6182097" y="6111474"/>
            <a:ext cx="806782" cy="45719"/>
            <a:chOff x="4689784" y="9440214"/>
            <a:chExt cx="2042120" cy="45719"/>
          </a:xfrm>
        </p:grpSpPr>
        <p:sp>
          <p:nvSpPr>
            <p:cNvPr id="16" name="Rectangle 15">
              <a:extLst>
                <a:ext uri="{FF2B5EF4-FFF2-40B4-BE49-F238E27FC236}">
                  <a16:creationId xmlns:a16="http://schemas.microsoft.com/office/drawing/2014/main" id="{B99941E7-B406-E15D-86FD-FE3FB025F69C}"/>
                </a:ext>
              </a:extLst>
            </p:cNvPr>
            <p:cNvSpPr/>
            <p:nvPr/>
          </p:nvSpPr>
          <p:spPr>
            <a:xfrm>
              <a:off x="4689784" y="9440214"/>
              <a:ext cx="1021060" cy="457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C16E2B4-948E-09FF-D1C1-8C73F4A9F33F}"/>
                </a:ext>
              </a:extLst>
            </p:cNvPr>
            <p:cNvSpPr/>
            <p:nvPr/>
          </p:nvSpPr>
          <p:spPr>
            <a:xfrm>
              <a:off x="5710844" y="9440214"/>
              <a:ext cx="1021060"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22" descr="A graph of different colored squares&#10;&#10;Description automatically generated">
            <a:extLst>
              <a:ext uri="{FF2B5EF4-FFF2-40B4-BE49-F238E27FC236}">
                <a16:creationId xmlns:a16="http://schemas.microsoft.com/office/drawing/2014/main" id="{F15BAB65-5098-D3A5-9635-61D64EF7E0C6}"/>
              </a:ext>
            </a:extLst>
          </p:cNvPr>
          <p:cNvPicPr>
            <a:picLocks noChangeAspect="1"/>
          </p:cNvPicPr>
          <p:nvPr/>
        </p:nvPicPr>
        <p:blipFill>
          <a:blip r:embed="rId4"/>
          <a:srcRect t="12238" b="8137"/>
          <a:stretch/>
        </p:blipFill>
        <p:spPr>
          <a:xfrm>
            <a:off x="382044" y="4065013"/>
            <a:ext cx="6750936" cy="2409330"/>
          </a:xfrm>
          <a:prstGeom prst="rect">
            <a:avLst/>
          </a:prstGeom>
        </p:spPr>
      </p:pic>
      <p:sp>
        <p:nvSpPr>
          <p:cNvPr id="35" name="TextBox 34">
            <a:extLst>
              <a:ext uri="{FF2B5EF4-FFF2-40B4-BE49-F238E27FC236}">
                <a16:creationId xmlns:a16="http://schemas.microsoft.com/office/drawing/2014/main" id="{3CB60AD9-771F-7748-3539-87BC38165B41}"/>
              </a:ext>
            </a:extLst>
          </p:cNvPr>
          <p:cNvSpPr txBox="1"/>
          <p:nvPr/>
        </p:nvSpPr>
        <p:spPr>
          <a:xfrm>
            <a:off x="826718" y="3678004"/>
            <a:ext cx="6183682" cy="509755"/>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092656"/>
                </a:solidFill>
                <a:effectLst/>
                <a:uLnTx/>
                <a:uFillTx/>
                <a:latin typeface="Poppins ExtraBold"/>
                <a:ea typeface="+mn-ea"/>
                <a:cs typeface="Poppins ExtraBold"/>
              </a:rPr>
              <a:t>Güç</a:t>
            </a:r>
            <a:r>
              <a:rPr kumimoji="0" lang="en-US" sz="1000" b="1" i="0" u="none" strike="noStrike" kern="1200" cap="none" spc="0" normalizeH="0" baseline="0" noProof="0" dirty="0">
                <a:ln>
                  <a:noFill/>
                </a:ln>
                <a:solidFill>
                  <a:srgbClr val="092656"/>
                </a:solidFill>
                <a:effectLst/>
                <a:uLnTx/>
                <a:uFillTx/>
                <a:latin typeface="Poppins ExtraBold"/>
                <a:ea typeface="+mn-ea"/>
                <a:cs typeface="Poppins ExtraBold"/>
              </a:rPr>
              <a:t> </a:t>
            </a:r>
            <a:r>
              <a:rPr kumimoji="0" lang="en-US" sz="1000" b="1" i="0" u="none" strike="noStrike" kern="1200" cap="none" spc="0" normalizeH="0" baseline="0" noProof="0" dirty="0" err="1">
                <a:ln>
                  <a:noFill/>
                </a:ln>
                <a:solidFill>
                  <a:srgbClr val="092656"/>
                </a:solidFill>
                <a:effectLst/>
                <a:uLnTx/>
                <a:uFillTx/>
                <a:latin typeface="Poppins ExtraBold"/>
                <a:ea typeface="+mn-ea"/>
                <a:cs typeface="Poppins ExtraBold"/>
              </a:rPr>
              <a:t>Kaynağına</a:t>
            </a:r>
            <a:r>
              <a:rPr kumimoji="0" lang="en-US" sz="1000" b="1" i="0" u="none" strike="noStrike" kern="1200" cap="none" spc="0" normalizeH="0" baseline="0" noProof="0" dirty="0">
                <a:ln>
                  <a:noFill/>
                </a:ln>
                <a:solidFill>
                  <a:srgbClr val="092656"/>
                </a:solidFill>
                <a:effectLst/>
                <a:uLnTx/>
                <a:uFillTx/>
                <a:latin typeface="Poppins ExtraBold"/>
                <a:ea typeface="+mn-ea"/>
                <a:cs typeface="Poppins ExtraBold"/>
              </a:rPr>
              <a:t> </a:t>
            </a:r>
            <a:r>
              <a:rPr kumimoji="0" lang="en-US" sz="1000" b="1" i="0" u="none" strike="noStrike" kern="1200" cap="none" spc="0" normalizeH="0" baseline="0" noProof="0" dirty="0" err="1">
                <a:ln>
                  <a:noFill/>
                </a:ln>
                <a:solidFill>
                  <a:srgbClr val="092656"/>
                </a:solidFill>
                <a:effectLst/>
                <a:uLnTx/>
                <a:uFillTx/>
                <a:latin typeface="Poppins ExtraBold"/>
                <a:ea typeface="+mn-ea"/>
                <a:cs typeface="Poppins ExtraBold"/>
              </a:rPr>
              <a:t>Göre</a:t>
            </a:r>
            <a:r>
              <a:rPr kumimoji="0" lang="en-US" sz="1000" b="1" i="0" u="none" strike="noStrike" kern="1200" cap="none" spc="0" normalizeH="0" baseline="0" noProof="0" dirty="0">
                <a:ln>
                  <a:noFill/>
                </a:ln>
                <a:solidFill>
                  <a:srgbClr val="092656"/>
                </a:solidFill>
                <a:effectLst/>
                <a:uLnTx/>
                <a:uFillTx/>
                <a:latin typeface="Poppins ExtraBold"/>
                <a:ea typeface="+mn-ea"/>
                <a:cs typeface="Poppins ExtraBold"/>
              </a:rPr>
              <a:t> </a:t>
            </a:r>
            <a:r>
              <a:rPr kumimoji="0" lang="en-US" sz="1000" b="1" i="0" u="none" strike="noStrike" kern="1200" cap="none" spc="0" normalizeH="0" baseline="0" noProof="0" dirty="0" err="1">
                <a:ln>
                  <a:noFill/>
                </a:ln>
                <a:solidFill>
                  <a:srgbClr val="092656"/>
                </a:solidFill>
                <a:effectLst/>
                <a:uLnTx/>
                <a:uFillTx/>
                <a:latin typeface="Poppins ExtraBold"/>
                <a:ea typeface="+mn-ea"/>
                <a:cs typeface="Poppins ExtraBold"/>
              </a:rPr>
              <a:t>Avrupa</a:t>
            </a:r>
            <a:r>
              <a:rPr kumimoji="0" lang="en-US" sz="1000" b="1" i="0" u="none" strike="noStrike" kern="1200" cap="none" spc="0" normalizeH="0" baseline="0" noProof="0" dirty="0">
                <a:ln>
                  <a:noFill/>
                </a:ln>
                <a:solidFill>
                  <a:srgbClr val="092656"/>
                </a:solidFill>
                <a:effectLst/>
                <a:uLnTx/>
                <a:uFillTx/>
                <a:latin typeface="Poppins ExtraBold"/>
                <a:ea typeface="+mn-ea"/>
                <a:cs typeface="Poppins ExtraBold"/>
              </a:rPr>
              <a:t> </a:t>
            </a:r>
            <a:r>
              <a:rPr kumimoji="0" lang="en-US" sz="1000" b="1" i="0" u="none" strike="noStrike" kern="1200" cap="none" spc="0" normalizeH="0" baseline="0" noProof="0" dirty="0" err="1">
                <a:ln>
                  <a:noFill/>
                </a:ln>
                <a:solidFill>
                  <a:srgbClr val="092656"/>
                </a:solidFill>
                <a:effectLst/>
                <a:uLnTx/>
                <a:uFillTx/>
                <a:latin typeface="Poppins ExtraBold"/>
                <a:ea typeface="+mn-ea"/>
                <a:cs typeface="Poppins ExtraBold"/>
              </a:rPr>
              <a:t>Araç</a:t>
            </a:r>
            <a:r>
              <a:rPr kumimoji="0" lang="en-US" sz="1000" b="1" i="0" u="none" strike="noStrike" kern="1200" cap="none" spc="0" normalizeH="0" baseline="0" noProof="0" dirty="0">
                <a:ln>
                  <a:noFill/>
                </a:ln>
                <a:solidFill>
                  <a:srgbClr val="092656"/>
                </a:solidFill>
                <a:effectLst/>
                <a:uLnTx/>
                <a:uFillTx/>
                <a:latin typeface="Poppins ExtraBold"/>
                <a:ea typeface="+mn-ea"/>
                <a:cs typeface="Poppins ExtraBold"/>
              </a:rPr>
              <a:t> </a:t>
            </a:r>
            <a:r>
              <a:rPr kumimoji="0" lang="en-US" sz="1000" b="1" i="0" u="none" strike="noStrike" kern="1200" cap="none" spc="0" normalizeH="0" baseline="0" noProof="0" dirty="0" err="1">
                <a:ln>
                  <a:noFill/>
                </a:ln>
                <a:solidFill>
                  <a:srgbClr val="092656"/>
                </a:solidFill>
                <a:effectLst/>
                <a:uLnTx/>
                <a:uFillTx/>
                <a:latin typeface="Poppins ExtraBold"/>
                <a:ea typeface="+mn-ea"/>
                <a:cs typeface="Poppins ExtraBold"/>
              </a:rPr>
              <a:t>Tescilleri</a:t>
            </a:r>
            <a:endParaRPr kumimoji="0" lang="en-US" sz="1000" b="1" i="0" u="none" strike="noStrike" kern="1200" cap="none" spc="0" normalizeH="0" baseline="0" noProof="0" dirty="0">
              <a:ln>
                <a:noFill/>
              </a:ln>
              <a:solidFill>
                <a:srgbClr val="092656"/>
              </a:solidFill>
              <a:effectLst/>
              <a:uLnTx/>
              <a:uFillTx/>
              <a:latin typeface="Poppins ExtraBold"/>
              <a:ea typeface="+mn-ea"/>
              <a:cs typeface="Poppins ExtraBold"/>
            </a:endParaRPr>
          </a:p>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092656"/>
                </a:solidFill>
                <a:effectLst/>
                <a:uLnTx/>
                <a:uFillTx/>
                <a:latin typeface="Poppins ExtraBold"/>
                <a:ea typeface="+mn-ea"/>
                <a:cs typeface="Poppins ExtraBold"/>
              </a:rPr>
              <a:t>Ocak-Ekim</a:t>
            </a:r>
            <a:endParaRPr kumimoji="0" lang="en-US" sz="1000" b="1" i="0" u="none" strike="noStrike" kern="1200" cap="none" spc="0" normalizeH="0" baseline="0" noProof="0" dirty="0">
              <a:ln>
                <a:noFill/>
              </a:ln>
              <a:solidFill>
                <a:srgbClr val="092656"/>
              </a:solidFill>
              <a:effectLst/>
              <a:uLnTx/>
              <a:uFillTx/>
              <a:latin typeface="Poppins ExtraBold"/>
              <a:ea typeface="+mn-ea"/>
              <a:cs typeface="Poppins ExtraBold"/>
            </a:endParaRPr>
          </a:p>
        </p:txBody>
      </p:sp>
      <p:pic>
        <p:nvPicPr>
          <p:cNvPr id="36" name="Google Shape;429;p65" descr="GroupM_SingleColor_Logo_Navy_RGB.png">
            <a:extLst>
              <a:ext uri="{FF2B5EF4-FFF2-40B4-BE49-F238E27FC236}">
                <a16:creationId xmlns:a16="http://schemas.microsoft.com/office/drawing/2014/main" id="{2D9BF23C-28CA-1DA8-C5F9-BFE9F044F930}"/>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6323415" y="3763376"/>
            <a:ext cx="524147" cy="149845"/>
          </a:xfrm>
          <a:prstGeom prst="rect">
            <a:avLst/>
          </a:prstGeom>
          <a:noFill/>
          <a:ln>
            <a:noFill/>
          </a:ln>
        </p:spPr>
      </p:pic>
      <p:sp>
        <p:nvSpPr>
          <p:cNvPr id="40" name="TextBox 39">
            <a:extLst>
              <a:ext uri="{FF2B5EF4-FFF2-40B4-BE49-F238E27FC236}">
                <a16:creationId xmlns:a16="http://schemas.microsoft.com/office/drawing/2014/main" id="{E1489D49-5729-5F14-C1C1-49BEBAAD7262}"/>
              </a:ext>
            </a:extLst>
          </p:cNvPr>
          <p:cNvSpPr txBox="1"/>
          <p:nvPr/>
        </p:nvSpPr>
        <p:spPr>
          <a:xfrm>
            <a:off x="393919" y="6495782"/>
            <a:ext cx="2792103" cy="193707"/>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AECA • AB, EFTA </a:t>
            </a:r>
            <a:r>
              <a:rPr lang="en-US" sz="600" dirty="0" err="1">
                <a:solidFill>
                  <a:schemeClr val="bg1">
                    <a:lumMod val="75000"/>
                  </a:schemeClr>
                </a:solidFill>
                <a:latin typeface="Poppins"/>
                <a:cs typeface="Poppins"/>
              </a:rPr>
              <a:t>ve</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Birleşik</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Krallık'taki</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kayıtları</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içerir</a:t>
            </a:r>
            <a:r>
              <a:rPr lang="en-US" sz="600" dirty="0">
                <a:solidFill>
                  <a:schemeClr val="bg1">
                    <a:lumMod val="75000"/>
                  </a:schemeClr>
                </a:solidFill>
                <a:latin typeface="Poppins"/>
                <a:cs typeface="Poppins"/>
              </a:rPr>
              <a:t>.</a:t>
            </a:r>
          </a:p>
        </p:txBody>
      </p:sp>
      <p:sp>
        <p:nvSpPr>
          <p:cNvPr id="20" name="TextBox 19">
            <a:extLst>
              <a:ext uri="{FF2B5EF4-FFF2-40B4-BE49-F238E27FC236}">
                <a16:creationId xmlns:a16="http://schemas.microsoft.com/office/drawing/2014/main" id="{36D1A06B-AC34-E1A6-E5CD-3B4A87455AEB}"/>
              </a:ext>
            </a:extLst>
          </p:cNvPr>
          <p:cNvSpPr txBox="1"/>
          <p:nvPr/>
        </p:nvSpPr>
        <p:spPr>
          <a:xfrm>
            <a:off x="5702248" y="7413363"/>
            <a:ext cx="1436060" cy="232115"/>
          </a:xfrm>
          <a:prstGeom prst="rect">
            <a:avLst/>
          </a:prstGeom>
          <a:noFill/>
        </p:spPr>
        <p:txBody>
          <a:bodyPr wrap="square" lIns="91440" tIns="45720" rIns="91440" bIns="45720" anchor="t">
            <a:spAutoFit/>
          </a:bodyPr>
          <a:lstStyle/>
          <a:p>
            <a:pPr algn="ctr">
              <a:lnSpc>
                <a:spcPct val="90000"/>
              </a:lnSpc>
              <a:defRPr/>
            </a:pPr>
            <a:r>
              <a:rPr lang="en-US" sz="1000" b="1" dirty="0">
                <a:latin typeface="Poppins"/>
                <a:cs typeface="Poppins"/>
              </a:rPr>
              <a:t>2022</a:t>
            </a:r>
            <a:endParaRPr lang="en-US" sz="1000" b="1" u="none" strike="noStrike" kern="1200" cap="none" spc="0" normalizeH="0" noProof="0" dirty="0">
              <a:ln>
                <a:noFill/>
              </a:ln>
              <a:effectLst/>
              <a:uLnTx/>
              <a:uFillTx/>
              <a:latin typeface="Poppins"/>
              <a:cs typeface="Poppins"/>
            </a:endParaRPr>
          </a:p>
        </p:txBody>
      </p:sp>
      <p:sp>
        <p:nvSpPr>
          <p:cNvPr id="21" name="TextBox 20">
            <a:extLst>
              <a:ext uri="{FF2B5EF4-FFF2-40B4-BE49-F238E27FC236}">
                <a16:creationId xmlns:a16="http://schemas.microsoft.com/office/drawing/2014/main" id="{D08804E7-2C0B-0B45-D57B-65DCAB341190}"/>
              </a:ext>
            </a:extLst>
          </p:cNvPr>
          <p:cNvSpPr txBox="1"/>
          <p:nvPr/>
        </p:nvSpPr>
        <p:spPr>
          <a:xfrm>
            <a:off x="5059216" y="8587675"/>
            <a:ext cx="1436060" cy="232115"/>
          </a:xfrm>
          <a:prstGeom prst="rect">
            <a:avLst/>
          </a:prstGeom>
          <a:noFill/>
        </p:spPr>
        <p:txBody>
          <a:bodyPr wrap="square" lIns="91440" tIns="45720" rIns="91440" bIns="45720" anchor="t">
            <a:spAutoFit/>
          </a:bodyPr>
          <a:lstStyle/>
          <a:p>
            <a:pPr algn="ctr">
              <a:lnSpc>
                <a:spcPct val="90000"/>
              </a:lnSpc>
              <a:defRPr/>
            </a:pPr>
            <a:r>
              <a:rPr lang="en-US" sz="1000" b="1" dirty="0">
                <a:latin typeface="Poppins"/>
                <a:cs typeface="Poppins"/>
              </a:rPr>
              <a:t>2023</a:t>
            </a:r>
            <a:endParaRPr lang="en-US" sz="1000" b="1" u="none" strike="noStrike" kern="1200" cap="none" spc="0" normalizeH="0" noProof="0" dirty="0">
              <a:ln>
                <a:noFill/>
              </a:ln>
              <a:effectLst/>
              <a:uLnTx/>
              <a:uFillTx/>
              <a:latin typeface="Poppins"/>
              <a:cs typeface="Poppins"/>
            </a:endParaRPr>
          </a:p>
        </p:txBody>
      </p:sp>
      <p:sp>
        <p:nvSpPr>
          <p:cNvPr id="22" name="TextBox 21">
            <a:extLst>
              <a:ext uri="{FF2B5EF4-FFF2-40B4-BE49-F238E27FC236}">
                <a16:creationId xmlns:a16="http://schemas.microsoft.com/office/drawing/2014/main" id="{A4AD5502-0502-50B6-BB31-B310AA00BDEA}"/>
              </a:ext>
            </a:extLst>
          </p:cNvPr>
          <p:cNvSpPr txBox="1"/>
          <p:nvPr/>
        </p:nvSpPr>
        <p:spPr>
          <a:xfrm>
            <a:off x="4552720" y="7112739"/>
            <a:ext cx="1436060" cy="509114"/>
          </a:xfrm>
          <a:prstGeom prst="rect">
            <a:avLst/>
          </a:prstGeom>
          <a:noFill/>
        </p:spPr>
        <p:txBody>
          <a:bodyPr wrap="square" lIns="91440" tIns="45720" rIns="91440" bIns="45720" anchor="t">
            <a:spAutoFit/>
          </a:bodyPr>
          <a:lstStyle/>
          <a:p>
            <a:pPr algn="ctr">
              <a:lnSpc>
                <a:spcPct val="90000"/>
              </a:lnSpc>
              <a:defRPr/>
            </a:pPr>
            <a:r>
              <a:rPr lang="en-US" sz="1000" b="1" dirty="0" err="1">
                <a:latin typeface="Poppins"/>
                <a:cs typeface="Poppins"/>
              </a:rPr>
              <a:t>Gelirin</a:t>
            </a:r>
            <a:r>
              <a:rPr lang="en-US" sz="1000" b="1" dirty="0">
                <a:latin typeface="Poppins"/>
                <a:cs typeface="Poppins"/>
              </a:rPr>
              <a:t> </a:t>
            </a:r>
            <a:r>
              <a:rPr lang="en-US" sz="1000" b="1" dirty="0" err="1">
                <a:latin typeface="Poppins"/>
                <a:cs typeface="Poppins"/>
              </a:rPr>
              <a:t>Yüzdesi</a:t>
            </a:r>
            <a:r>
              <a:rPr lang="en-US" sz="1000" b="1" dirty="0">
                <a:latin typeface="Poppins"/>
                <a:cs typeface="Poppins"/>
              </a:rPr>
              <a:t> </a:t>
            </a:r>
            <a:r>
              <a:rPr lang="en-US" sz="1000" b="1" dirty="0" err="1">
                <a:latin typeface="Poppins"/>
                <a:cs typeface="Poppins"/>
              </a:rPr>
              <a:t>Olarak</a:t>
            </a:r>
            <a:r>
              <a:rPr lang="en-US" sz="1000" b="1" dirty="0">
                <a:latin typeface="Poppins"/>
                <a:cs typeface="Poppins"/>
              </a:rPr>
              <a:t> </a:t>
            </a:r>
            <a:r>
              <a:rPr lang="en-US" sz="1000" b="1" dirty="0" err="1">
                <a:latin typeface="Poppins"/>
                <a:cs typeface="Poppins"/>
              </a:rPr>
              <a:t>Otomotiv</a:t>
            </a:r>
            <a:r>
              <a:rPr lang="en-US" sz="1000" b="1" dirty="0">
                <a:latin typeface="Poppins"/>
                <a:cs typeface="Poppins"/>
              </a:rPr>
              <a:t> </a:t>
            </a:r>
            <a:r>
              <a:rPr lang="en-US" sz="1000" b="1" dirty="0" err="1">
                <a:latin typeface="Poppins"/>
                <a:cs typeface="Poppins"/>
              </a:rPr>
              <a:t>Reklamcılığı</a:t>
            </a:r>
            <a:endParaRPr lang="en-US" sz="1000" b="1" u="none" strike="noStrike" kern="1200" cap="none" spc="0" normalizeH="0" noProof="0" dirty="0">
              <a:ln>
                <a:noFill/>
              </a:ln>
              <a:effectLst/>
              <a:uLnTx/>
              <a:uFillTx/>
              <a:latin typeface="Poppins"/>
              <a:cs typeface="Poppins"/>
            </a:endParaRPr>
          </a:p>
        </p:txBody>
      </p:sp>
      <p:sp>
        <p:nvSpPr>
          <p:cNvPr id="37" name="Oval 36">
            <a:extLst>
              <a:ext uri="{FF2B5EF4-FFF2-40B4-BE49-F238E27FC236}">
                <a16:creationId xmlns:a16="http://schemas.microsoft.com/office/drawing/2014/main" id="{10A54FF2-6729-A348-95A7-5C1498C18671}"/>
              </a:ext>
            </a:extLst>
          </p:cNvPr>
          <p:cNvSpPr/>
          <p:nvPr/>
        </p:nvSpPr>
        <p:spPr>
          <a:xfrm>
            <a:off x="7350431" y="7708135"/>
            <a:ext cx="51412" cy="51412"/>
          </a:xfrm>
          <a:prstGeom prst="ellipse">
            <a:avLst/>
          </a:prstGeom>
          <a:solidFill>
            <a:schemeClr val="accent1">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369C957D-267A-772B-9292-14E054788B7E}"/>
              </a:ext>
            </a:extLst>
          </p:cNvPr>
          <p:cNvSpPr/>
          <p:nvPr/>
        </p:nvSpPr>
        <p:spPr>
          <a:xfrm>
            <a:off x="4807256" y="8889235"/>
            <a:ext cx="51412" cy="51412"/>
          </a:xfrm>
          <a:prstGeom prst="ellipse">
            <a:avLst/>
          </a:prstGeom>
          <a:solidFill>
            <a:schemeClr val="accent1">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59CA03CD-1418-0BA5-C1EA-3EBFD1BFB22C}"/>
              </a:ext>
            </a:extLst>
          </p:cNvPr>
          <p:cNvSpPr/>
          <p:nvPr/>
        </p:nvSpPr>
        <p:spPr>
          <a:xfrm>
            <a:off x="5283506" y="8124060"/>
            <a:ext cx="51412" cy="51412"/>
          </a:xfrm>
          <a:prstGeom prst="ellipse">
            <a:avLst/>
          </a:prstGeom>
          <a:solidFill>
            <a:schemeClr val="accent1">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29A4BD3C-A0E6-A7F8-C5A2-A7E6D2DF8625}"/>
              </a:ext>
            </a:extLst>
          </p:cNvPr>
          <p:cNvGrpSpPr/>
          <p:nvPr/>
        </p:nvGrpSpPr>
        <p:grpSpPr>
          <a:xfrm>
            <a:off x="4859114" y="7046327"/>
            <a:ext cx="2496898" cy="3039293"/>
            <a:chOff x="4859114" y="7046327"/>
            <a:chExt cx="2496898" cy="3039293"/>
          </a:xfrm>
        </p:grpSpPr>
        <p:grpSp>
          <p:nvGrpSpPr>
            <p:cNvPr id="5" name="Group 4">
              <a:extLst>
                <a:ext uri="{FF2B5EF4-FFF2-40B4-BE49-F238E27FC236}">
                  <a16:creationId xmlns:a16="http://schemas.microsoft.com/office/drawing/2014/main" id="{1216BB18-36C4-36C3-BCD3-3FB277C8F9C5}"/>
                </a:ext>
              </a:extLst>
            </p:cNvPr>
            <p:cNvGrpSpPr/>
            <p:nvPr/>
          </p:nvGrpSpPr>
          <p:grpSpPr>
            <a:xfrm>
              <a:off x="4859114" y="7046327"/>
              <a:ext cx="2496898" cy="2257702"/>
              <a:chOff x="4859114" y="7046327"/>
              <a:chExt cx="2496898" cy="2257702"/>
            </a:xfrm>
          </p:grpSpPr>
          <p:sp>
            <p:nvSpPr>
              <p:cNvPr id="56" name="Hexagon 55">
                <a:extLst>
                  <a:ext uri="{FF2B5EF4-FFF2-40B4-BE49-F238E27FC236}">
                    <a16:creationId xmlns:a16="http://schemas.microsoft.com/office/drawing/2014/main" id="{64CFACB1-A412-7C7E-ED2D-E07AFD2691DE}"/>
                  </a:ext>
                </a:extLst>
              </p:cNvPr>
              <p:cNvSpPr/>
              <p:nvPr/>
            </p:nvSpPr>
            <p:spPr>
              <a:xfrm>
                <a:off x="5330250" y="8522865"/>
                <a:ext cx="873208" cy="781164"/>
              </a:xfrm>
              <a:prstGeom prst="hexagon">
                <a:avLst/>
              </a:prstGeom>
              <a:noFill/>
              <a:ln w="15875">
                <a:solidFill>
                  <a:schemeClr val="accent1">
                    <a:alpha val="24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Connector 56">
                <a:extLst>
                  <a:ext uri="{FF2B5EF4-FFF2-40B4-BE49-F238E27FC236}">
                    <a16:creationId xmlns:a16="http://schemas.microsoft.com/office/drawing/2014/main" id="{F76660C1-3B30-3C70-D63F-0A26A19456C4}"/>
                  </a:ext>
                </a:extLst>
              </p:cNvPr>
              <p:cNvCxnSpPr>
                <a:cxnSpLocks/>
              </p:cNvCxnSpPr>
              <p:nvPr/>
            </p:nvCxnSpPr>
            <p:spPr>
              <a:xfrm rot="5400000">
                <a:off x="5095752" y="8680258"/>
                <a:ext cx="0" cy="473276"/>
              </a:xfrm>
              <a:prstGeom prst="line">
                <a:avLst/>
              </a:prstGeom>
              <a:ln w="15875">
                <a:solidFill>
                  <a:schemeClr val="accent1">
                    <a:alpha val="24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65BD806-25EF-3746-CF9B-B6BD61BD6725}"/>
                  </a:ext>
                </a:extLst>
              </p:cNvPr>
              <p:cNvCxnSpPr>
                <a:cxnSpLocks/>
              </p:cNvCxnSpPr>
              <p:nvPr/>
            </p:nvCxnSpPr>
            <p:spPr>
              <a:xfrm rot="18396682" flipH="1">
                <a:off x="6001516" y="6949323"/>
                <a:ext cx="195292" cy="389299"/>
              </a:xfrm>
              <a:prstGeom prst="line">
                <a:avLst/>
              </a:prstGeom>
              <a:ln w="15875">
                <a:solidFill>
                  <a:schemeClr val="accent1">
                    <a:alpha val="24000"/>
                  </a:schemeClr>
                </a:solidFill>
              </a:ln>
            </p:spPr>
            <p:style>
              <a:lnRef idx="1">
                <a:schemeClr val="accent1"/>
              </a:lnRef>
              <a:fillRef idx="0">
                <a:schemeClr val="accent1"/>
              </a:fillRef>
              <a:effectRef idx="0">
                <a:schemeClr val="accent1"/>
              </a:effectRef>
              <a:fontRef idx="minor">
                <a:schemeClr val="tx1"/>
              </a:fontRef>
            </p:style>
          </p:cxnSp>
          <p:sp>
            <p:nvSpPr>
              <p:cNvPr id="62" name="Hexagon 61">
                <a:extLst>
                  <a:ext uri="{FF2B5EF4-FFF2-40B4-BE49-F238E27FC236}">
                    <a16:creationId xmlns:a16="http://schemas.microsoft.com/office/drawing/2014/main" id="{767B4475-8E59-294D-406B-AF907079E772}"/>
                  </a:ext>
                </a:extLst>
              </p:cNvPr>
              <p:cNvSpPr/>
              <p:nvPr/>
            </p:nvSpPr>
            <p:spPr>
              <a:xfrm rot="10800000">
                <a:off x="6003305" y="7343418"/>
                <a:ext cx="873208" cy="781164"/>
              </a:xfrm>
              <a:prstGeom prst="hexagon">
                <a:avLst/>
              </a:prstGeom>
              <a:noFill/>
              <a:ln w="15875">
                <a:solidFill>
                  <a:schemeClr val="accent1">
                    <a:alpha val="24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a:extLst>
                  <a:ext uri="{FF2B5EF4-FFF2-40B4-BE49-F238E27FC236}">
                    <a16:creationId xmlns:a16="http://schemas.microsoft.com/office/drawing/2014/main" id="{8FC29BBA-55CA-4CF3-578F-53D99D285D29}"/>
                  </a:ext>
                </a:extLst>
              </p:cNvPr>
              <p:cNvCxnSpPr>
                <a:cxnSpLocks/>
              </p:cNvCxnSpPr>
              <p:nvPr/>
            </p:nvCxnSpPr>
            <p:spPr>
              <a:xfrm rot="5400000">
                <a:off x="7119374" y="7497294"/>
                <a:ext cx="0" cy="473276"/>
              </a:xfrm>
              <a:prstGeom prst="line">
                <a:avLst/>
              </a:prstGeom>
              <a:ln w="15875">
                <a:solidFill>
                  <a:schemeClr val="accent1">
                    <a:alpha val="24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C03277A-EF87-DE51-4C12-286149507B82}"/>
                  </a:ext>
                </a:extLst>
              </p:cNvPr>
              <p:cNvCxnSpPr>
                <a:cxnSpLocks/>
              </p:cNvCxnSpPr>
              <p:nvPr/>
            </p:nvCxnSpPr>
            <p:spPr>
              <a:xfrm flipH="1">
                <a:off x="6006727" y="8128776"/>
                <a:ext cx="195291" cy="390582"/>
              </a:xfrm>
              <a:prstGeom prst="line">
                <a:avLst/>
              </a:prstGeom>
              <a:ln w="15875">
                <a:solidFill>
                  <a:schemeClr val="accent1">
                    <a:alpha val="24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1F66353-0E47-2E20-2FDB-A9B8411BA40F}"/>
                  </a:ext>
                </a:extLst>
              </p:cNvPr>
              <p:cNvCxnSpPr>
                <a:cxnSpLocks/>
              </p:cNvCxnSpPr>
              <p:nvPr/>
            </p:nvCxnSpPr>
            <p:spPr>
              <a:xfrm flipH="1">
                <a:off x="5506378" y="7733933"/>
                <a:ext cx="497776" cy="0"/>
              </a:xfrm>
              <a:prstGeom prst="line">
                <a:avLst/>
              </a:prstGeom>
              <a:ln w="15875">
                <a:solidFill>
                  <a:schemeClr val="accent1">
                    <a:alpha val="24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5BCBB43-0C8A-CFCE-4708-133B18A0CA11}"/>
                  </a:ext>
                </a:extLst>
              </p:cNvPr>
              <p:cNvCxnSpPr>
                <a:cxnSpLocks/>
              </p:cNvCxnSpPr>
              <p:nvPr/>
            </p:nvCxnSpPr>
            <p:spPr>
              <a:xfrm flipH="1">
                <a:off x="5318993" y="7737498"/>
                <a:ext cx="195291" cy="390582"/>
              </a:xfrm>
              <a:prstGeom prst="line">
                <a:avLst/>
              </a:prstGeom>
              <a:ln w="15875">
                <a:solidFill>
                  <a:schemeClr val="accent1">
                    <a:alpha val="24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2030DD5-573F-94F4-0298-994D59A8DEBB}"/>
                  </a:ext>
                </a:extLst>
              </p:cNvPr>
              <p:cNvCxnSpPr>
                <a:cxnSpLocks/>
              </p:cNvCxnSpPr>
              <p:nvPr/>
            </p:nvCxnSpPr>
            <p:spPr>
              <a:xfrm rot="5400000">
                <a:off x="6436872" y="8680258"/>
                <a:ext cx="0" cy="473276"/>
              </a:xfrm>
              <a:prstGeom prst="line">
                <a:avLst/>
              </a:prstGeom>
              <a:ln w="15875">
                <a:solidFill>
                  <a:schemeClr val="accent1">
                    <a:alpha val="24000"/>
                  </a:schemeClr>
                </a:solidFill>
              </a:ln>
            </p:spPr>
            <p:style>
              <a:lnRef idx="1">
                <a:schemeClr val="accent1"/>
              </a:lnRef>
              <a:fillRef idx="0">
                <a:schemeClr val="accent1"/>
              </a:fillRef>
              <a:effectRef idx="0">
                <a:schemeClr val="accent1"/>
              </a:effectRef>
              <a:fontRef idx="minor">
                <a:schemeClr val="tx1"/>
              </a:fontRef>
            </p:style>
          </p:cxnSp>
          <p:sp>
            <p:nvSpPr>
              <p:cNvPr id="74" name="Text Placeholder 1">
                <a:extLst>
                  <a:ext uri="{FF2B5EF4-FFF2-40B4-BE49-F238E27FC236}">
                    <a16:creationId xmlns:a16="http://schemas.microsoft.com/office/drawing/2014/main" id="{2B9A3691-3CFF-3C9B-05B2-93833BA411D9}"/>
                  </a:ext>
                </a:extLst>
              </p:cNvPr>
              <p:cNvSpPr txBox="1">
                <a:spLocks/>
              </p:cNvSpPr>
              <p:nvPr/>
            </p:nvSpPr>
            <p:spPr>
              <a:xfrm>
                <a:off x="6003304" y="7610769"/>
                <a:ext cx="858520" cy="39855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ctr" defTabSz="77724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sz="2600" dirty="0">
                    <a:solidFill>
                      <a:schemeClr val="accent1"/>
                    </a:solidFill>
                    <a:latin typeface="Poppins Light"/>
                    <a:ea typeface="+mj-lt"/>
                    <a:cs typeface="Poppins Light"/>
                  </a:rPr>
                  <a:t>2.5</a:t>
                </a:r>
                <a:r>
                  <a:rPr kumimoji="0" lang="en-US" sz="2600" b="0" i="0" u="none" strike="noStrike" kern="1200" cap="none" spc="-150" normalizeH="0" baseline="30000" noProof="0" dirty="0">
                    <a:ln>
                      <a:noFill/>
                    </a:ln>
                    <a:solidFill>
                      <a:schemeClr val="accent1"/>
                    </a:solidFill>
                    <a:effectLst/>
                    <a:uLnTx/>
                    <a:uFillTx/>
                    <a:latin typeface="Poppins Light"/>
                    <a:ea typeface="+mj-lt"/>
                    <a:cs typeface="Poppins Light"/>
                    <a:sym typeface="Poppins"/>
                  </a:rPr>
                  <a:t>%</a:t>
                </a:r>
                <a:endParaRPr kumimoji="0" lang="en-US" sz="2600" b="0" i="0" u="none" strike="noStrike" kern="1200" cap="none" spc="-150" normalizeH="0" baseline="30000" noProof="0" dirty="0">
                  <a:ln>
                    <a:noFill/>
                  </a:ln>
                  <a:solidFill>
                    <a:schemeClr val="accent1"/>
                  </a:solidFill>
                  <a:effectLst/>
                  <a:uLnTx/>
                  <a:uFillTx/>
                  <a:latin typeface="Poppins Light" pitchFamily="2" charset="77"/>
                  <a:cs typeface="Poppins Light" pitchFamily="2" charset="77"/>
                  <a:sym typeface="Poppins"/>
                </a:endParaRPr>
              </a:p>
            </p:txBody>
          </p:sp>
          <p:sp>
            <p:nvSpPr>
              <p:cNvPr id="75" name="Text Placeholder 1">
                <a:extLst>
                  <a:ext uri="{FF2B5EF4-FFF2-40B4-BE49-F238E27FC236}">
                    <a16:creationId xmlns:a16="http://schemas.microsoft.com/office/drawing/2014/main" id="{F1ED5AA1-8F67-0075-2D4A-B2521CDE9A5C}"/>
                  </a:ext>
                </a:extLst>
              </p:cNvPr>
              <p:cNvSpPr txBox="1">
                <a:spLocks/>
              </p:cNvSpPr>
              <p:nvPr/>
            </p:nvSpPr>
            <p:spPr>
              <a:xfrm>
                <a:off x="5346811" y="8833621"/>
                <a:ext cx="858520" cy="39855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ctr" defTabSz="77724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sz="2600" dirty="0">
                    <a:solidFill>
                      <a:schemeClr val="accent1"/>
                    </a:solidFill>
                    <a:latin typeface="Poppins Light"/>
                    <a:ea typeface="+mj-lt"/>
                    <a:cs typeface="Poppins Light"/>
                  </a:rPr>
                  <a:t>2.4</a:t>
                </a:r>
                <a:r>
                  <a:rPr kumimoji="0" lang="en-US" sz="2600" b="0" i="0" u="none" strike="noStrike" kern="1200" cap="none" spc="-150" normalizeH="0" baseline="30000" noProof="0" dirty="0">
                    <a:ln>
                      <a:noFill/>
                    </a:ln>
                    <a:solidFill>
                      <a:schemeClr val="accent1"/>
                    </a:solidFill>
                    <a:effectLst/>
                    <a:uLnTx/>
                    <a:uFillTx/>
                    <a:latin typeface="Poppins Light"/>
                    <a:ea typeface="+mj-lt"/>
                    <a:cs typeface="Poppins Light"/>
                    <a:sym typeface="Poppins"/>
                  </a:rPr>
                  <a:t>%</a:t>
                </a:r>
                <a:endParaRPr kumimoji="0" lang="en-US" sz="2600" b="0" i="0" u="none" strike="noStrike" kern="1200" cap="none" spc="-150" normalizeH="0" baseline="30000" noProof="0" dirty="0">
                  <a:ln>
                    <a:noFill/>
                  </a:ln>
                  <a:solidFill>
                    <a:schemeClr val="accent1"/>
                  </a:solidFill>
                  <a:effectLst/>
                  <a:uLnTx/>
                  <a:uFillTx/>
                  <a:latin typeface="Poppins Light" pitchFamily="2" charset="77"/>
                  <a:cs typeface="Poppins Light" pitchFamily="2" charset="77"/>
                  <a:sym typeface="Poppins"/>
                </a:endParaRPr>
              </a:p>
            </p:txBody>
          </p:sp>
        </p:grpSp>
        <p:grpSp>
          <p:nvGrpSpPr>
            <p:cNvPr id="48" name="Group 47">
              <a:extLst>
                <a:ext uri="{FF2B5EF4-FFF2-40B4-BE49-F238E27FC236}">
                  <a16:creationId xmlns:a16="http://schemas.microsoft.com/office/drawing/2014/main" id="{6EB281C1-0153-82DC-D91B-F39A4CA6670A}"/>
                </a:ext>
              </a:extLst>
            </p:cNvPr>
            <p:cNvGrpSpPr/>
            <p:nvPr/>
          </p:nvGrpSpPr>
          <p:grpSpPr>
            <a:xfrm>
              <a:off x="6005446" y="9309123"/>
              <a:ext cx="197813" cy="776497"/>
              <a:chOff x="6005446" y="9309123"/>
              <a:chExt cx="197813" cy="776497"/>
            </a:xfrm>
          </p:grpSpPr>
          <p:cxnSp>
            <p:nvCxnSpPr>
              <p:cNvPr id="46" name="Straight Connector 45">
                <a:extLst>
                  <a:ext uri="{FF2B5EF4-FFF2-40B4-BE49-F238E27FC236}">
                    <a16:creationId xmlns:a16="http://schemas.microsoft.com/office/drawing/2014/main" id="{6E0F2E76-45FF-14A0-DA42-A2C7982F3BA3}"/>
                  </a:ext>
                </a:extLst>
              </p:cNvPr>
              <p:cNvCxnSpPr>
                <a:cxnSpLocks/>
              </p:cNvCxnSpPr>
              <p:nvPr/>
            </p:nvCxnSpPr>
            <p:spPr>
              <a:xfrm>
                <a:off x="6007968" y="9309123"/>
                <a:ext cx="195291" cy="390582"/>
              </a:xfrm>
              <a:prstGeom prst="line">
                <a:avLst/>
              </a:prstGeom>
              <a:ln w="15875">
                <a:solidFill>
                  <a:schemeClr val="accent1">
                    <a:alpha val="24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B3F0541-66BC-387F-E470-E09AEC65D312}"/>
                  </a:ext>
                </a:extLst>
              </p:cNvPr>
              <p:cNvCxnSpPr>
                <a:cxnSpLocks/>
              </p:cNvCxnSpPr>
              <p:nvPr/>
            </p:nvCxnSpPr>
            <p:spPr>
              <a:xfrm flipH="1">
                <a:off x="6005446" y="9695038"/>
                <a:ext cx="195291" cy="390582"/>
              </a:xfrm>
              <a:prstGeom prst="line">
                <a:avLst/>
              </a:prstGeom>
              <a:ln w="15875">
                <a:solidFill>
                  <a:schemeClr val="accent1">
                    <a:alpha val="24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36740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52CFF0-9D56-7C0E-D08D-22157A1D0A23}"/>
            </a:ext>
          </a:extLst>
        </p:cNvPr>
        <p:cNvGrpSpPr/>
        <p:nvPr/>
      </p:nvGrpSpPr>
      <p:grpSpPr>
        <a:xfrm>
          <a:off x="0" y="0"/>
          <a:ext cx="0" cy="0"/>
          <a:chOff x="0" y="0"/>
          <a:chExt cx="0" cy="0"/>
        </a:xfrm>
      </p:grpSpPr>
      <p:sp>
        <p:nvSpPr>
          <p:cNvPr id="91" name="Oval 90">
            <a:extLst>
              <a:ext uri="{FF2B5EF4-FFF2-40B4-BE49-F238E27FC236}">
                <a16:creationId xmlns:a16="http://schemas.microsoft.com/office/drawing/2014/main" id="{4C1D0969-AD02-4ECC-DC61-6AD39A362156}"/>
              </a:ext>
            </a:extLst>
          </p:cNvPr>
          <p:cNvSpPr/>
          <p:nvPr/>
        </p:nvSpPr>
        <p:spPr>
          <a:xfrm>
            <a:off x="495301" y="1627157"/>
            <a:ext cx="6812162" cy="6812162"/>
          </a:xfrm>
          <a:prstGeom prst="ellipse">
            <a:avLst/>
          </a:prstGeom>
          <a:solidFill>
            <a:schemeClr val="accent1">
              <a:alpha val="595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0" name="TextBox 29">
            <a:extLst>
              <a:ext uri="{FF2B5EF4-FFF2-40B4-BE49-F238E27FC236}">
                <a16:creationId xmlns:a16="http://schemas.microsoft.com/office/drawing/2014/main" id="{25F0A6A3-95CF-E4E5-F7A9-5FF74A9163A0}"/>
              </a:ext>
            </a:extLst>
          </p:cNvPr>
          <p:cNvSpPr txBox="1"/>
          <p:nvPr/>
        </p:nvSpPr>
        <p:spPr>
          <a:xfrm>
            <a:off x="9072748" y="604454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9" name="TextBox 8">
            <a:extLst>
              <a:ext uri="{FF2B5EF4-FFF2-40B4-BE49-F238E27FC236}">
                <a16:creationId xmlns:a16="http://schemas.microsoft.com/office/drawing/2014/main" id="{0D62F043-187D-F3B6-B052-60D865D64D47}"/>
              </a:ext>
            </a:extLst>
          </p:cNvPr>
          <p:cNvSpPr txBox="1"/>
          <p:nvPr/>
        </p:nvSpPr>
        <p:spPr>
          <a:xfrm>
            <a:off x="-957431" y="407714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25" name="Slide Number Placeholder 4">
            <a:extLst>
              <a:ext uri="{FF2B5EF4-FFF2-40B4-BE49-F238E27FC236}">
                <a16:creationId xmlns:a16="http://schemas.microsoft.com/office/drawing/2014/main" id="{19E84BEB-8DFC-F31B-CF60-D221AAE9A7CE}"/>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FFFFFF">
                    <a:alpha val="19000"/>
                  </a:srgb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51</a:t>
            </a:fld>
            <a:endParaRPr kumimoji="0" lang="en-US" sz="700" b="0" i="0" u="none" strike="noStrike" kern="1200" cap="none" spc="0" normalizeH="0" baseline="0" noProof="0" dirty="0">
              <a:ln>
                <a:noFill/>
              </a:ln>
              <a:solidFill>
                <a:srgbClr val="FFFFFF">
                  <a:alpha val="19000"/>
                </a:srgbClr>
              </a:solidFill>
              <a:effectLst/>
              <a:uLnTx/>
              <a:uFillTx/>
              <a:latin typeface="Poppins" pitchFamily="2" charset="77"/>
              <a:cs typeface="Poppins" pitchFamily="2" charset="77"/>
              <a:sym typeface="Poppins"/>
            </a:endParaRPr>
          </a:p>
        </p:txBody>
      </p:sp>
      <p:pic>
        <p:nvPicPr>
          <p:cNvPr id="74" name="Picture 73" descr="A blue and black logo&#10;&#10;Description automatically generated">
            <a:extLst>
              <a:ext uri="{FF2B5EF4-FFF2-40B4-BE49-F238E27FC236}">
                <a16:creationId xmlns:a16="http://schemas.microsoft.com/office/drawing/2014/main" id="{C2D20556-569C-5032-E5FB-9F6483248287}"/>
              </a:ext>
            </a:extLst>
          </p:cNvPr>
          <p:cNvPicPr>
            <a:picLocks noChangeAspect="1"/>
          </p:cNvPicPr>
          <p:nvPr/>
        </p:nvPicPr>
        <p:blipFill>
          <a:blip r:embed="rId3"/>
          <a:stretch>
            <a:fillRect/>
          </a:stretch>
        </p:blipFill>
        <p:spPr>
          <a:xfrm>
            <a:off x="6495752" y="331145"/>
            <a:ext cx="897270" cy="256160"/>
          </a:xfrm>
          <a:prstGeom prst="rect">
            <a:avLst/>
          </a:prstGeom>
        </p:spPr>
      </p:pic>
      <p:grpSp>
        <p:nvGrpSpPr>
          <p:cNvPr id="21" name="Group 20">
            <a:extLst>
              <a:ext uri="{FF2B5EF4-FFF2-40B4-BE49-F238E27FC236}">
                <a16:creationId xmlns:a16="http://schemas.microsoft.com/office/drawing/2014/main" id="{1CB9B27A-AC1B-1EE8-030A-FE39A1B62BAB}"/>
              </a:ext>
            </a:extLst>
          </p:cNvPr>
          <p:cNvGrpSpPr/>
          <p:nvPr/>
        </p:nvGrpSpPr>
        <p:grpSpPr>
          <a:xfrm>
            <a:off x="6847677" y="4917003"/>
            <a:ext cx="471750" cy="4184806"/>
            <a:chOff x="1472335" y="3189472"/>
            <a:chExt cx="471750" cy="4184806"/>
          </a:xfrm>
        </p:grpSpPr>
        <p:grpSp>
          <p:nvGrpSpPr>
            <p:cNvPr id="22" name="Group 21">
              <a:extLst>
                <a:ext uri="{FF2B5EF4-FFF2-40B4-BE49-F238E27FC236}">
                  <a16:creationId xmlns:a16="http://schemas.microsoft.com/office/drawing/2014/main" id="{3884BB52-85C3-937C-424A-72D80994C417}"/>
                </a:ext>
              </a:extLst>
            </p:cNvPr>
            <p:cNvGrpSpPr/>
            <p:nvPr/>
          </p:nvGrpSpPr>
          <p:grpSpPr>
            <a:xfrm rot="16200000">
              <a:off x="659993" y="6090186"/>
              <a:ext cx="2096434" cy="471750"/>
              <a:chOff x="88616" y="8213726"/>
              <a:chExt cx="755712" cy="170255"/>
            </a:xfrm>
          </p:grpSpPr>
          <p:grpSp>
            <p:nvGrpSpPr>
              <p:cNvPr id="40" name="Group 39">
                <a:extLst>
                  <a:ext uri="{FF2B5EF4-FFF2-40B4-BE49-F238E27FC236}">
                    <a16:creationId xmlns:a16="http://schemas.microsoft.com/office/drawing/2014/main" id="{589AA67B-4FB8-EB58-866F-362F86D890B6}"/>
                  </a:ext>
                </a:extLst>
              </p:cNvPr>
              <p:cNvGrpSpPr/>
              <p:nvPr/>
            </p:nvGrpSpPr>
            <p:grpSpPr>
              <a:xfrm>
                <a:off x="88616" y="8213726"/>
                <a:ext cx="755712" cy="170255"/>
                <a:chOff x="88616" y="8157882"/>
                <a:chExt cx="755712" cy="226099"/>
              </a:xfrm>
            </p:grpSpPr>
            <p:cxnSp>
              <p:nvCxnSpPr>
                <p:cNvPr id="50" name="Straight Connector 49">
                  <a:extLst>
                    <a:ext uri="{FF2B5EF4-FFF2-40B4-BE49-F238E27FC236}">
                      <a16:creationId xmlns:a16="http://schemas.microsoft.com/office/drawing/2014/main" id="{5BE8B7A2-5511-4D92-49A8-D50B935BB3BA}"/>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0A09196-2DFD-0F7A-ED0D-857DBC079A2B}"/>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3343A75-244F-39D8-77E0-3CFDBB1B192E}"/>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47E22C8-C6A4-7102-9906-829E26039946}"/>
                  </a:ext>
                </a:extLst>
              </p:cNvPr>
              <p:cNvGrpSpPr/>
              <p:nvPr/>
            </p:nvGrpSpPr>
            <p:grpSpPr>
              <a:xfrm>
                <a:off x="173130" y="8308975"/>
                <a:ext cx="605163" cy="75006"/>
                <a:chOff x="173130" y="8289549"/>
                <a:chExt cx="605163" cy="94432"/>
              </a:xfrm>
            </p:grpSpPr>
            <p:cxnSp>
              <p:nvCxnSpPr>
                <p:cNvPr id="42" name="Straight Connector 41">
                  <a:extLst>
                    <a:ext uri="{FF2B5EF4-FFF2-40B4-BE49-F238E27FC236}">
                      <a16:creationId xmlns:a16="http://schemas.microsoft.com/office/drawing/2014/main" id="{3B9BCDFF-FC21-6069-5E7D-9C3658FF9C03}"/>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33F8CAF-CAC6-8568-069A-2391E264E5D3}"/>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D0F2E72-F1E0-6846-E841-FF1CD2F6C60B}"/>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FAF6AB2-3EF2-24CF-B268-B50EEC6E02A6}"/>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B7C21A3-06A3-4D70-D58C-994279D52611}"/>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D52796B-F6BA-8E6B-71A3-F56E48794325}"/>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48391AC-5AE2-25F3-B6F6-D343B65F6EFE}"/>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22E227C-4EA2-3426-FE8E-3B7E57CB0B73}"/>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9B214A7E-A1A7-0EFF-8642-654CC201CB85}"/>
                </a:ext>
              </a:extLst>
            </p:cNvPr>
            <p:cNvGrpSpPr/>
            <p:nvPr/>
          </p:nvGrpSpPr>
          <p:grpSpPr>
            <a:xfrm rot="16200000">
              <a:off x="777219" y="3884588"/>
              <a:ext cx="1861982" cy="471750"/>
              <a:chOff x="173130" y="8213726"/>
              <a:chExt cx="671198" cy="170255"/>
            </a:xfrm>
          </p:grpSpPr>
          <p:grpSp>
            <p:nvGrpSpPr>
              <p:cNvPr id="24" name="Group 23">
                <a:extLst>
                  <a:ext uri="{FF2B5EF4-FFF2-40B4-BE49-F238E27FC236}">
                    <a16:creationId xmlns:a16="http://schemas.microsoft.com/office/drawing/2014/main" id="{D094B12B-281D-098E-B96F-2B5CF8492EAF}"/>
                  </a:ext>
                </a:extLst>
              </p:cNvPr>
              <p:cNvGrpSpPr/>
              <p:nvPr/>
            </p:nvGrpSpPr>
            <p:grpSpPr>
              <a:xfrm>
                <a:off x="466298" y="8213726"/>
                <a:ext cx="378030" cy="170255"/>
                <a:chOff x="466298" y="8157882"/>
                <a:chExt cx="378030" cy="226099"/>
              </a:xfrm>
            </p:grpSpPr>
            <p:cxnSp>
              <p:nvCxnSpPr>
                <p:cNvPr id="38" name="Straight Connector 37">
                  <a:extLst>
                    <a:ext uri="{FF2B5EF4-FFF2-40B4-BE49-F238E27FC236}">
                      <a16:creationId xmlns:a16="http://schemas.microsoft.com/office/drawing/2014/main" id="{9DBC2837-710A-81A0-7C59-69D5C98587DA}"/>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16E6365-B704-E407-A8AA-B4A3A4364257}"/>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16DEE1FD-7DEA-FB83-0445-C75E19957EC3}"/>
                  </a:ext>
                </a:extLst>
              </p:cNvPr>
              <p:cNvGrpSpPr/>
              <p:nvPr/>
            </p:nvGrpSpPr>
            <p:grpSpPr>
              <a:xfrm>
                <a:off x="173130" y="8308975"/>
                <a:ext cx="605163" cy="75006"/>
                <a:chOff x="173130" y="8289549"/>
                <a:chExt cx="605163" cy="94432"/>
              </a:xfrm>
            </p:grpSpPr>
            <p:cxnSp>
              <p:nvCxnSpPr>
                <p:cNvPr id="27" name="Straight Connector 26">
                  <a:extLst>
                    <a:ext uri="{FF2B5EF4-FFF2-40B4-BE49-F238E27FC236}">
                      <a16:creationId xmlns:a16="http://schemas.microsoft.com/office/drawing/2014/main" id="{4BF688C9-E6E8-1B9C-701A-AE592C009C5B}"/>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79D2E2-D511-FC76-6F42-2A08D5B52674}"/>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A89A5BE-4DEB-1D8D-F30A-6A2A8B1A8B14}"/>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5127-78D9-9DEA-D731-6CAB38B9EBF0}"/>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874AF1-123A-5D48-3F18-0D1565AAE928}"/>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8541008-DE06-648C-71B7-4E042806938E}"/>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89160BD-0C97-D152-7871-84EF88DC4419}"/>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659C05C-CF09-0ECC-95F1-C6300617ADC5}"/>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46" name="Group 145">
            <a:extLst>
              <a:ext uri="{FF2B5EF4-FFF2-40B4-BE49-F238E27FC236}">
                <a16:creationId xmlns:a16="http://schemas.microsoft.com/office/drawing/2014/main" id="{73A6EC1A-9799-4C24-C480-1E33826F25A5}"/>
              </a:ext>
            </a:extLst>
          </p:cNvPr>
          <p:cNvGrpSpPr/>
          <p:nvPr/>
        </p:nvGrpSpPr>
        <p:grpSpPr>
          <a:xfrm>
            <a:off x="5284632" y="1269333"/>
            <a:ext cx="1971574" cy="920268"/>
            <a:chOff x="2585193" y="867598"/>
            <a:chExt cx="1971574" cy="920268"/>
          </a:xfrm>
        </p:grpSpPr>
        <p:sp>
          <p:nvSpPr>
            <p:cNvPr id="98" name="Rectangle 97">
              <a:extLst>
                <a:ext uri="{FF2B5EF4-FFF2-40B4-BE49-F238E27FC236}">
                  <a16:creationId xmlns:a16="http://schemas.microsoft.com/office/drawing/2014/main" id="{09911BFD-EF4A-E4DD-B743-E45DAA9BFAC8}"/>
                </a:ext>
              </a:extLst>
            </p:cNvPr>
            <p:cNvSpPr/>
            <p:nvPr/>
          </p:nvSpPr>
          <p:spPr>
            <a:xfrm>
              <a:off x="2585193" y="867598"/>
              <a:ext cx="920268" cy="92026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8" name="TextBox 117">
              <a:extLst>
                <a:ext uri="{FF2B5EF4-FFF2-40B4-BE49-F238E27FC236}">
                  <a16:creationId xmlns:a16="http://schemas.microsoft.com/office/drawing/2014/main" id="{6E9792B7-624F-A532-2C42-543EF80DCFE1}"/>
                </a:ext>
              </a:extLst>
            </p:cNvPr>
            <p:cNvSpPr txBox="1"/>
            <p:nvPr/>
          </p:nvSpPr>
          <p:spPr>
            <a:xfrm>
              <a:off x="2650721" y="1118684"/>
              <a:ext cx="832926" cy="492443"/>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600" dirty="0">
                  <a:solidFill>
                    <a:srgbClr val="092656"/>
                  </a:solidFill>
                  <a:latin typeface="Poppins Light" pitchFamily="2" charset="77"/>
                  <a:cs typeface="Poppins Light" pitchFamily="2" charset="77"/>
                </a:rPr>
                <a:t>Ph</a:t>
              </a:r>
              <a:endParaRPr kumimoji="0" lang="en-US" sz="26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grpSp>
          <p:nvGrpSpPr>
            <p:cNvPr id="142" name="Group 141">
              <a:extLst>
                <a:ext uri="{FF2B5EF4-FFF2-40B4-BE49-F238E27FC236}">
                  <a16:creationId xmlns:a16="http://schemas.microsoft.com/office/drawing/2014/main" id="{7AE15D1D-77E5-FD07-BF56-A9B3A6C25075}"/>
                </a:ext>
              </a:extLst>
            </p:cNvPr>
            <p:cNvGrpSpPr/>
            <p:nvPr/>
          </p:nvGrpSpPr>
          <p:grpSpPr>
            <a:xfrm>
              <a:off x="3548048" y="1291223"/>
              <a:ext cx="1008719" cy="458950"/>
              <a:chOff x="3548048" y="1291223"/>
              <a:chExt cx="1008719" cy="458950"/>
            </a:xfrm>
          </p:grpSpPr>
          <p:sp>
            <p:nvSpPr>
              <p:cNvPr id="132" name="TextBox 131">
                <a:extLst>
                  <a:ext uri="{FF2B5EF4-FFF2-40B4-BE49-F238E27FC236}">
                    <a16:creationId xmlns:a16="http://schemas.microsoft.com/office/drawing/2014/main" id="{822639F0-9940-5F4D-BB0D-988BCA8518F1}"/>
                  </a:ext>
                </a:extLst>
              </p:cNvPr>
              <p:cNvSpPr txBox="1"/>
              <p:nvPr/>
            </p:nvSpPr>
            <p:spPr>
              <a:xfrm>
                <a:off x="3928103" y="1291223"/>
                <a:ext cx="628664"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symbol</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4" name="Straight Arrow Connector 133">
                <a:extLst>
                  <a:ext uri="{FF2B5EF4-FFF2-40B4-BE49-F238E27FC236}">
                    <a16:creationId xmlns:a16="http://schemas.microsoft.com/office/drawing/2014/main" id="{E33E5160-5916-B7F4-8AB9-E50A7624B344}"/>
                  </a:ext>
                </a:extLst>
              </p:cNvPr>
              <p:cNvCxnSpPr>
                <a:cxnSpLocks/>
              </p:cNvCxnSpPr>
              <p:nvPr/>
            </p:nvCxnSpPr>
            <p:spPr>
              <a:xfrm flipH="1">
                <a:off x="3550582" y="1387308"/>
                <a:ext cx="344647"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F9C5F76A-1EC0-C03A-C055-0E1BEED40FF7}"/>
                  </a:ext>
                </a:extLst>
              </p:cNvPr>
              <p:cNvSpPr txBox="1"/>
              <p:nvPr/>
            </p:nvSpPr>
            <p:spPr>
              <a:xfrm>
                <a:off x="3928103" y="1550118"/>
                <a:ext cx="559839"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name</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9" name="Straight Arrow Connector 138">
                <a:extLst>
                  <a:ext uri="{FF2B5EF4-FFF2-40B4-BE49-F238E27FC236}">
                    <a16:creationId xmlns:a16="http://schemas.microsoft.com/office/drawing/2014/main" id="{3AC0BC33-2F97-B5FB-5E85-0D02EA948AB4}"/>
                  </a:ext>
                </a:extLst>
              </p:cNvPr>
              <p:cNvCxnSpPr>
                <a:cxnSpLocks/>
              </p:cNvCxnSpPr>
              <p:nvPr/>
            </p:nvCxnSpPr>
            <p:spPr>
              <a:xfrm flipH="1">
                <a:off x="3548048" y="1642583"/>
                <a:ext cx="345042"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7FB8AC62-EBF0-9F03-016C-2058FFFE710C}"/>
                </a:ext>
              </a:extLst>
            </p:cNvPr>
            <p:cNvSpPr txBox="1"/>
            <p:nvPr/>
          </p:nvSpPr>
          <p:spPr>
            <a:xfrm>
              <a:off x="2675062" y="1471692"/>
              <a:ext cx="758001"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err="1">
                  <a:ln>
                    <a:noFill/>
                  </a:ln>
                  <a:solidFill>
                    <a:srgbClr val="092656"/>
                  </a:solidFill>
                  <a:effectLst/>
                  <a:uLnTx/>
                  <a:uFillTx/>
                  <a:latin typeface="Poppins" pitchFamily="2" charset="77"/>
                  <a:cs typeface="Poppins" pitchFamily="2" charset="77"/>
                </a:rPr>
                <a:t>Eczacılık</a:t>
              </a:r>
              <a:r>
                <a:rPr kumimoji="0" lang="en-US" sz="700" u="none" strike="noStrike" kern="1200" cap="none" spc="0" normalizeH="0" baseline="0" noProof="0" dirty="0">
                  <a:ln>
                    <a:noFill/>
                  </a:ln>
                  <a:solidFill>
                    <a:srgbClr val="092656"/>
                  </a:solidFill>
                  <a:effectLst/>
                  <a:uLnTx/>
                  <a:uFillTx/>
                  <a:latin typeface="Poppins" pitchFamily="2" charset="77"/>
                  <a:cs typeface="Poppins" pitchFamily="2" charset="77"/>
                </a:rPr>
                <a:t>/</a:t>
              </a:r>
              <a:r>
                <a:rPr kumimoji="0" lang="en-US" sz="700" u="none" strike="noStrike" kern="1200" cap="none" spc="0" normalizeH="0" baseline="0" noProof="0" dirty="0" err="1">
                  <a:ln>
                    <a:noFill/>
                  </a:ln>
                  <a:solidFill>
                    <a:srgbClr val="092656"/>
                  </a:solidFill>
                  <a:effectLst/>
                  <a:uLnTx/>
                  <a:uFillTx/>
                  <a:latin typeface="Poppins" pitchFamily="2" charset="77"/>
                  <a:cs typeface="Poppins" pitchFamily="2" charset="77"/>
                </a:rPr>
                <a:t>Sağlık</a:t>
              </a:r>
              <a:endParaRPr kumimoji="0" lang="en-US" sz="700" u="none" strike="noStrike" kern="1200" cap="none" spc="0" normalizeH="0" baseline="30000" noProof="0" dirty="0">
                <a:ln>
                  <a:noFill/>
                </a:ln>
                <a:solidFill>
                  <a:srgbClr val="092656"/>
                </a:solidFill>
                <a:effectLst/>
                <a:uLnTx/>
                <a:uFillTx/>
                <a:latin typeface="Poppins" pitchFamily="2" charset="77"/>
                <a:cs typeface="Poppins" pitchFamily="2" charset="77"/>
              </a:endParaRPr>
            </a:p>
          </p:txBody>
        </p:sp>
      </p:grpSp>
      <p:grpSp>
        <p:nvGrpSpPr>
          <p:cNvPr id="4" name="Group 3">
            <a:extLst>
              <a:ext uri="{FF2B5EF4-FFF2-40B4-BE49-F238E27FC236}">
                <a16:creationId xmlns:a16="http://schemas.microsoft.com/office/drawing/2014/main" id="{215B5A7C-C95D-A930-56E6-5D11BFECF000}"/>
              </a:ext>
            </a:extLst>
          </p:cNvPr>
          <p:cNvGrpSpPr/>
          <p:nvPr/>
        </p:nvGrpSpPr>
        <p:grpSpPr>
          <a:xfrm>
            <a:off x="6853473" y="9317238"/>
            <a:ext cx="473767" cy="474462"/>
            <a:chOff x="8094113" y="5776238"/>
            <a:chExt cx="3738441" cy="3743928"/>
          </a:xfrm>
        </p:grpSpPr>
        <p:sp>
          <p:nvSpPr>
            <p:cNvPr id="7" name="Freeform 6">
              <a:extLst>
                <a:ext uri="{FF2B5EF4-FFF2-40B4-BE49-F238E27FC236}">
                  <a16:creationId xmlns:a16="http://schemas.microsoft.com/office/drawing/2014/main" id="{7F034EFA-B8F4-9C65-0636-39CA85FBC749}"/>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8" name="Freeform 7">
              <a:extLst>
                <a:ext uri="{FF2B5EF4-FFF2-40B4-BE49-F238E27FC236}">
                  <a16:creationId xmlns:a16="http://schemas.microsoft.com/office/drawing/2014/main" id="{88DA26CF-5C37-BBA2-D8DF-03F3424D7ECE}"/>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0" name="Freeform 9">
              <a:extLst>
                <a:ext uri="{FF2B5EF4-FFF2-40B4-BE49-F238E27FC236}">
                  <a16:creationId xmlns:a16="http://schemas.microsoft.com/office/drawing/2014/main" id="{A13D2C1D-F702-4B28-011A-7F1C83EEB9F3}"/>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1" name="Freeform 10">
              <a:extLst>
                <a:ext uri="{FF2B5EF4-FFF2-40B4-BE49-F238E27FC236}">
                  <a16:creationId xmlns:a16="http://schemas.microsoft.com/office/drawing/2014/main" id="{7C4963BA-B4E9-1E04-825A-B8D374E4736A}"/>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grpSp>
      <p:grpSp>
        <p:nvGrpSpPr>
          <p:cNvPr id="12" name="Group 11">
            <a:extLst>
              <a:ext uri="{FF2B5EF4-FFF2-40B4-BE49-F238E27FC236}">
                <a16:creationId xmlns:a16="http://schemas.microsoft.com/office/drawing/2014/main" id="{1C89DE56-F545-FB9E-7DB4-7F6AA96D2070}"/>
              </a:ext>
            </a:extLst>
          </p:cNvPr>
          <p:cNvGrpSpPr/>
          <p:nvPr/>
        </p:nvGrpSpPr>
        <p:grpSpPr>
          <a:xfrm>
            <a:off x="1577022" y="2721163"/>
            <a:ext cx="4629647" cy="4616074"/>
            <a:chOff x="625350" y="1428466"/>
            <a:chExt cx="4629647" cy="4616074"/>
          </a:xfrm>
        </p:grpSpPr>
        <p:grpSp>
          <p:nvGrpSpPr>
            <p:cNvPr id="13" name="Group 12">
              <a:extLst>
                <a:ext uri="{FF2B5EF4-FFF2-40B4-BE49-F238E27FC236}">
                  <a16:creationId xmlns:a16="http://schemas.microsoft.com/office/drawing/2014/main" id="{B6D64E27-0115-7D81-9350-92400A9B9AE9}"/>
                </a:ext>
              </a:extLst>
            </p:cNvPr>
            <p:cNvGrpSpPr/>
            <p:nvPr/>
          </p:nvGrpSpPr>
          <p:grpSpPr>
            <a:xfrm>
              <a:off x="627632" y="1428466"/>
              <a:ext cx="4627365" cy="4616074"/>
              <a:chOff x="1136193" y="1004490"/>
              <a:chExt cx="6205627" cy="6190488"/>
            </a:xfrm>
          </p:grpSpPr>
          <p:sp>
            <p:nvSpPr>
              <p:cNvPr id="15" name="Rectangle 14">
                <a:extLst>
                  <a:ext uri="{FF2B5EF4-FFF2-40B4-BE49-F238E27FC236}">
                    <a16:creationId xmlns:a16="http://schemas.microsoft.com/office/drawing/2014/main" id="{3A79A8BA-1BAE-2699-8F92-47208365E4BD}"/>
                  </a:ext>
                </a:extLst>
              </p:cNvPr>
              <p:cNvSpPr/>
              <p:nvPr/>
            </p:nvSpPr>
            <p:spPr>
              <a:xfrm>
                <a:off x="1136193" y="1004490"/>
                <a:ext cx="6190488" cy="6190488"/>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TextBox 15">
                <a:extLst>
                  <a:ext uri="{FF2B5EF4-FFF2-40B4-BE49-F238E27FC236}">
                    <a16:creationId xmlns:a16="http://schemas.microsoft.com/office/drawing/2014/main" id="{55082F5B-AFF6-861E-FD49-7370BCDBBEA3}"/>
                  </a:ext>
                </a:extLst>
              </p:cNvPr>
              <p:cNvSpPr txBox="1"/>
              <p:nvPr/>
            </p:nvSpPr>
            <p:spPr>
              <a:xfrm>
                <a:off x="1300197" y="2100166"/>
                <a:ext cx="6041623" cy="4251331"/>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0" b="0" i="0" u="none" strike="noStrike" kern="1200" cap="none" spc="-300" normalizeH="0" baseline="0" noProof="0" dirty="0">
                    <a:ln>
                      <a:noFill/>
                    </a:ln>
                    <a:effectLst/>
                    <a:uLnTx/>
                    <a:uFillTx/>
                    <a:latin typeface="Poppins Light" pitchFamily="2" charset="77"/>
                    <a:ea typeface="+mn-ea"/>
                    <a:cs typeface="Poppins Light" pitchFamily="2" charset="77"/>
                  </a:rPr>
                  <a:t>Ph</a:t>
                </a:r>
              </a:p>
            </p:txBody>
          </p:sp>
          <p:sp>
            <p:nvSpPr>
              <p:cNvPr id="17" name="TextBox 16">
                <a:extLst>
                  <a:ext uri="{FF2B5EF4-FFF2-40B4-BE49-F238E27FC236}">
                    <a16:creationId xmlns:a16="http://schemas.microsoft.com/office/drawing/2014/main" id="{3D705976-6AFA-C098-48E8-1F4C84C1F76B}"/>
                  </a:ext>
                </a:extLst>
              </p:cNvPr>
              <p:cNvSpPr txBox="1"/>
              <p:nvPr/>
            </p:nvSpPr>
            <p:spPr>
              <a:xfrm>
                <a:off x="1532155" y="5530415"/>
                <a:ext cx="5474217" cy="716466"/>
              </a:xfrm>
              <a:prstGeom prst="rect">
                <a:avLst/>
              </a:prstGeom>
              <a:noFill/>
            </p:spPr>
            <p:txBody>
              <a:bodyPr wrap="square" lIns="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lang="en-US" sz="3200" dirty="0" err="1">
                    <a:latin typeface="Poppins Light" pitchFamily="2" charset="77"/>
                    <a:cs typeface="Poppins Light" pitchFamily="2" charset="77"/>
                  </a:rPr>
                  <a:t>Eczacılık</a:t>
                </a:r>
                <a:r>
                  <a:rPr lang="en-US" sz="3200" dirty="0">
                    <a:latin typeface="Poppins Light" pitchFamily="2" charset="77"/>
                    <a:cs typeface="Poppins Light" pitchFamily="2" charset="77"/>
                  </a:rPr>
                  <a:t>/</a:t>
                </a:r>
                <a:r>
                  <a:rPr lang="en-US" sz="3200" dirty="0" err="1">
                    <a:latin typeface="Poppins Light" pitchFamily="2" charset="77"/>
                    <a:cs typeface="Poppins Light" pitchFamily="2" charset="77"/>
                  </a:rPr>
                  <a:t>Sağlık</a:t>
                </a:r>
                <a:endParaRPr kumimoji="0" lang="en-US" sz="3200" b="0" i="0" u="none" strike="noStrike" kern="1200" cap="none" spc="0" normalizeH="0" baseline="0" noProof="0" dirty="0">
                  <a:ln>
                    <a:noFill/>
                  </a:ln>
                  <a:effectLst/>
                  <a:uLnTx/>
                  <a:uFillTx/>
                  <a:latin typeface="Poppins Light" pitchFamily="2" charset="77"/>
                  <a:ea typeface="+mn-ea"/>
                  <a:cs typeface="Poppins Light" pitchFamily="2" charset="77"/>
                </a:endParaRPr>
              </a:p>
            </p:txBody>
          </p:sp>
          <p:sp>
            <p:nvSpPr>
              <p:cNvPr id="18" name="TextBox 17">
                <a:extLst>
                  <a:ext uri="{FF2B5EF4-FFF2-40B4-BE49-F238E27FC236}">
                    <a16:creationId xmlns:a16="http://schemas.microsoft.com/office/drawing/2014/main" id="{0D23F3DF-EBD6-730F-0BD8-4961C731A4A6}"/>
                  </a:ext>
                </a:extLst>
              </p:cNvPr>
              <p:cNvSpPr txBox="1"/>
              <p:nvPr/>
            </p:nvSpPr>
            <p:spPr>
              <a:xfrm>
                <a:off x="1496947" y="1392042"/>
                <a:ext cx="2400966" cy="1238252"/>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lang="en-US" sz="6600" spc="-150" dirty="0">
                    <a:latin typeface="Poppins Light" pitchFamily="2" charset="77"/>
                    <a:cs typeface="Poppins Light" pitchFamily="2" charset="77"/>
                  </a:rPr>
                  <a:t>2</a:t>
                </a:r>
                <a:r>
                  <a:rPr kumimoji="0" lang="en-US" sz="6600" b="0" i="0" u="none" strike="noStrike" kern="1200" cap="none" spc="-150" normalizeH="0" baseline="0" noProof="0" dirty="0">
                    <a:ln>
                      <a:noFill/>
                    </a:ln>
                    <a:effectLst/>
                    <a:uLnTx/>
                    <a:uFillTx/>
                    <a:latin typeface="Poppins Light" pitchFamily="2" charset="77"/>
                    <a:ea typeface="+mn-ea"/>
                    <a:cs typeface="Poppins Light" pitchFamily="2" charset="77"/>
                  </a:rPr>
                  <a:t>.8</a:t>
                </a:r>
                <a:r>
                  <a:rPr kumimoji="0" lang="en-US" sz="6600" b="0" i="0" u="none" strike="noStrike" kern="1200" cap="none" spc="-150" normalizeH="0" baseline="30000" noProof="0" dirty="0">
                    <a:ln>
                      <a:noFill/>
                    </a:ln>
                    <a:effectLst/>
                    <a:uLnTx/>
                    <a:uFillTx/>
                    <a:latin typeface="Poppins Light" pitchFamily="2" charset="77"/>
                    <a:ea typeface="+mn-ea"/>
                    <a:cs typeface="Poppins Light" pitchFamily="2" charset="77"/>
                  </a:rPr>
                  <a:t>%</a:t>
                </a:r>
              </a:p>
            </p:txBody>
          </p:sp>
        </p:grpSp>
        <p:sp>
          <p:nvSpPr>
            <p:cNvPr id="14" name="Rectangle 13">
              <a:extLst>
                <a:ext uri="{FF2B5EF4-FFF2-40B4-BE49-F238E27FC236}">
                  <a16:creationId xmlns:a16="http://schemas.microsoft.com/office/drawing/2014/main" id="{807B6430-996B-02F6-7D20-FF7CA62B23B4}"/>
                </a:ext>
              </a:extLst>
            </p:cNvPr>
            <p:cNvSpPr/>
            <p:nvPr/>
          </p:nvSpPr>
          <p:spPr>
            <a:xfrm>
              <a:off x="625350" y="5865827"/>
              <a:ext cx="4616074" cy="178713"/>
            </a:xfrm>
            <a:prstGeom prst="rect">
              <a:avLst/>
            </a:prstGeom>
            <a:solidFill>
              <a:schemeClr val="tx1"/>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cxnSp>
        <p:nvCxnSpPr>
          <p:cNvPr id="60" name="Straight Connector 59">
            <a:extLst>
              <a:ext uri="{FF2B5EF4-FFF2-40B4-BE49-F238E27FC236}">
                <a16:creationId xmlns:a16="http://schemas.microsoft.com/office/drawing/2014/main" id="{2BF8C2F6-C3AB-9F95-0100-1CCD78AD1CE5}"/>
              </a:ext>
            </a:extLst>
          </p:cNvPr>
          <p:cNvCxnSpPr>
            <a:cxnSpLocks/>
          </p:cNvCxnSpPr>
          <p:nvPr/>
        </p:nvCxnSpPr>
        <p:spPr>
          <a:xfrm>
            <a:off x="0" y="490497"/>
            <a:ext cx="583347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Slide Number Placeholder 5">
            <a:extLst>
              <a:ext uri="{FF2B5EF4-FFF2-40B4-BE49-F238E27FC236}">
                <a16:creationId xmlns:a16="http://schemas.microsoft.com/office/drawing/2014/main" id="{E51806BC-A626-A672-829F-FDDBCDB08F2C}"/>
              </a:ext>
            </a:extLst>
          </p:cNvPr>
          <p:cNvSpPr txBox="1">
            <a:spLocks/>
          </p:cNvSpPr>
          <p:nvPr/>
        </p:nvSpPr>
        <p:spPr>
          <a:xfrm>
            <a:off x="361920" y="210446"/>
            <a:ext cx="6000453" cy="301118"/>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ECZACILIK/SAĞLIK</a:t>
            </a:r>
            <a:endParaRPr lang="en-US" sz="600" b="1" spc="40" dirty="0">
              <a:solidFill>
                <a:schemeClr val="accent6"/>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D171BBE9-3547-3C1E-E228-D723DE5D9835}"/>
              </a:ext>
            </a:extLst>
          </p:cNvPr>
          <p:cNvSpPr txBox="1"/>
          <p:nvPr/>
        </p:nvSpPr>
        <p:spPr>
          <a:xfrm>
            <a:off x="4453477" y="1319271"/>
            <a:ext cx="566177" cy="523220"/>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Reklam</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Harcamalarının</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Gelire</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Oranı</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28" name="Straight Arrow Connector 27">
            <a:extLst>
              <a:ext uri="{FF2B5EF4-FFF2-40B4-BE49-F238E27FC236}">
                <a16:creationId xmlns:a16="http://schemas.microsoft.com/office/drawing/2014/main" id="{D33278E1-CA8B-CC7A-BA67-E636C02B0D28}"/>
              </a:ext>
            </a:extLst>
          </p:cNvPr>
          <p:cNvCxnSpPr>
            <a:cxnSpLocks/>
          </p:cNvCxnSpPr>
          <p:nvPr/>
        </p:nvCxnSpPr>
        <p:spPr>
          <a:xfrm>
            <a:off x="4890782" y="1419698"/>
            <a:ext cx="345264"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310CDE8-1DF5-B841-423A-46AD740A9020}"/>
              </a:ext>
            </a:extLst>
          </p:cNvPr>
          <p:cNvSpPr txBox="1"/>
          <p:nvPr/>
        </p:nvSpPr>
        <p:spPr>
          <a:xfrm>
            <a:off x="5373263" y="1304287"/>
            <a:ext cx="486254" cy="307777"/>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400" dirty="0">
                <a:latin typeface="Poppins Light" pitchFamily="2" charset="77"/>
                <a:cs typeface="Poppins Light" pitchFamily="2" charset="77"/>
              </a:rPr>
              <a:t>2.8</a:t>
            </a:r>
            <a:r>
              <a:rPr kumimoji="0" lang="en-US" sz="1400" b="0" i="0" u="none" strike="noStrike" kern="1200" cap="none" normalizeH="0" baseline="30000" noProof="0" dirty="0">
                <a:ln>
                  <a:noFill/>
                </a:ln>
                <a:effectLst/>
                <a:uLnTx/>
                <a:uFillTx/>
                <a:latin typeface="Poppins Light" pitchFamily="2" charset="77"/>
                <a:ea typeface="+mn-ea"/>
                <a:cs typeface="Poppins Light" pitchFamily="2" charset="77"/>
              </a:rPr>
              <a:t>%</a:t>
            </a:r>
          </a:p>
        </p:txBody>
      </p:sp>
      <p:sp>
        <p:nvSpPr>
          <p:cNvPr id="204" name="TextBox 203">
            <a:extLst>
              <a:ext uri="{FF2B5EF4-FFF2-40B4-BE49-F238E27FC236}">
                <a16:creationId xmlns:a16="http://schemas.microsoft.com/office/drawing/2014/main" id="{ADFCC557-FEDE-171F-2FD5-6BACE9E125C4}"/>
              </a:ext>
            </a:extLst>
          </p:cNvPr>
          <p:cNvSpPr txBox="1"/>
          <p:nvPr/>
        </p:nvSpPr>
        <p:spPr>
          <a:xfrm>
            <a:off x="1764925" y="7467793"/>
            <a:ext cx="3423092" cy="523220"/>
          </a:xfrm>
          <a:prstGeom prst="rect">
            <a:avLst/>
          </a:prstGeom>
          <a:noFill/>
        </p:spPr>
        <p:txBody>
          <a:bodyPr wrap="square" lIns="91440" tIns="45720" rIns="91440" bIns="45720" anchor="t">
            <a:spAutoFit/>
          </a:bodyPr>
          <a:lstStyle/>
          <a:p>
            <a:pPr marL="4763" indent="-4763">
              <a:defRPr/>
            </a:pPr>
            <a:r>
              <a:rPr kumimoji="0" lang="en-US" sz="1400" u="none" strike="noStrike" kern="1200" cap="none" spc="40" normalizeH="0" baseline="0" noProof="0" dirty="0">
                <a:ln>
                  <a:noFill/>
                </a:ln>
                <a:effectLst/>
                <a:uLnTx/>
                <a:uFillTx/>
                <a:latin typeface="Poppins"/>
                <a:cs typeface="Poppins"/>
              </a:rPr>
              <a:t>*Reklam </a:t>
            </a:r>
            <a:r>
              <a:rPr kumimoji="0" lang="en-US" sz="1400" u="none" strike="noStrike" kern="1200" cap="none" spc="40" normalizeH="0" baseline="0" noProof="0" dirty="0" err="1">
                <a:ln>
                  <a:noFill/>
                </a:ln>
                <a:effectLst/>
                <a:uLnTx/>
                <a:uFillTx/>
                <a:latin typeface="Poppins"/>
                <a:cs typeface="Poppins"/>
              </a:rPr>
              <a:t>yoğunluk</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oranı</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yalnızca</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Eczacılığa</a:t>
            </a:r>
            <a:r>
              <a:rPr kumimoji="0" lang="en-US" sz="1400" u="none" strike="noStrike" kern="1200" cap="none" spc="40" normalizeH="0" baseline="0" noProof="0" dirty="0">
                <a:ln>
                  <a:noFill/>
                </a:ln>
                <a:effectLst/>
                <a:uLnTx/>
                <a:uFillTx/>
                <a:latin typeface="Poppins"/>
                <a:cs typeface="Poppins"/>
              </a:rPr>
              <a:t> </a:t>
            </a:r>
            <a:r>
              <a:rPr kumimoji="0" lang="en-US" sz="1400" u="none" strike="noStrike" kern="1200" cap="none" spc="40" normalizeH="0" baseline="0" noProof="0" dirty="0" err="1">
                <a:ln>
                  <a:noFill/>
                </a:ln>
                <a:effectLst/>
                <a:uLnTx/>
                <a:uFillTx/>
                <a:latin typeface="Poppins"/>
                <a:cs typeface="Poppins"/>
              </a:rPr>
              <a:t>yansıtmaktadır</a:t>
            </a:r>
            <a:r>
              <a:rPr kumimoji="0" lang="tr-TR" sz="1400" u="none" strike="noStrike" kern="1200" cap="none" spc="40" normalizeH="0" baseline="0" noProof="0" dirty="0">
                <a:ln>
                  <a:noFill/>
                </a:ln>
                <a:effectLst/>
                <a:uLnTx/>
                <a:uFillTx/>
                <a:latin typeface="Poppins"/>
                <a:cs typeface="Poppins"/>
              </a:rPr>
              <a:t>.</a:t>
            </a:r>
            <a:endParaRPr kumimoji="0" lang="en-US" sz="1400" u="none" strike="noStrike" kern="1200" cap="none" spc="40" normalizeH="0" baseline="0" noProof="0" dirty="0">
              <a:ln>
                <a:noFill/>
              </a:ln>
              <a:effectLst/>
              <a:uLnTx/>
              <a:uFillTx/>
              <a:latin typeface="Poppins"/>
              <a:cs typeface="Poppins"/>
            </a:endParaRPr>
          </a:p>
        </p:txBody>
      </p:sp>
      <p:grpSp>
        <p:nvGrpSpPr>
          <p:cNvPr id="2" name="Group 1">
            <a:extLst>
              <a:ext uri="{FF2B5EF4-FFF2-40B4-BE49-F238E27FC236}">
                <a16:creationId xmlns:a16="http://schemas.microsoft.com/office/drawing/2014/main" id="{DCD8EF52-22CE-C225-8F1D-934FDE5153E3}"/>
              </a:ext>
            </a:extLst>
          </p:cNvPr>
          <p:cNvGrpSpPr/>
          <p:nvPr/>
        </p:nvGrpSpPr>
        <p:grpSpPr>
          <a:xfrm>
            <a:off x="-106788" y="494488"/>
            <a:ext cx="3931004" cy="2036715"/>
            <a:chOff x="-106788" y="476791"/>
            <a:chExt cx="3931004" cy="2036715"/>
          </a:xfrm>
        </p:grpSpPr>
        <p:grpSp>
          <p:nvGrpSpPr>
            <p:cNvPr id="3" name="Group 2">
              <a:extLst>
                <a:ext uri="{FF2B5EF4-FFF2-40B4-BE49-F238E27FC236}">
                  <a16:creationId xmlns:a16="http://schemas.microsoft.com/office/drawing/2014/main" id="{F6646834-249F-526F-109F-27FD63C57E28}"/>
                </a:ext>
              </a:extLst>
            </p:cNvPr>
            <p:cNvGrpSpPr/>
            <p:nvPr/>
          </p:nvGrpSpPr>
          <p:grpSpPr>
            <a:xfrm>
              <a:off x="-106788" y="476791"/>
              <a:ext cx="3837088" cy="1948458"/>
              <a:chOff x="9259935" y="0"/>
              <a:chExt cx="6114663" cy="3104985"/>
            </a:xfrm>
          </p:grpSpPr>
          <p:sp>
            <p:nvSpPr>
              <p:cNvPr id="29" name="Freeform 28">
                <a:extLst>
                  <a:ext uri="{FF2B5EF4-FFF2-40B4-BE49-F238E27FC236}">
                    <a16:creationId xmlns:a16="http://schemas.microsoft.com/office/drawing/2014/main" id="{28C25694-CB02-E86B-6393-C248072C08C8}"/>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9FC8FAD6-7360-11AE-71C3-F263BE9BC0D9}"/>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5DBCBDE4-132A-D6EE-F554-58ACCFC0A408}"/>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FEFD9683-FA4B-DEAA-5D74-D5D162CF77E1}"/>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A70C64A1-5B58-4433-9B7D-31FF529DCE8A}"/>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CBCD3336-007B-CB55-BCB9-8794732E2FA0}"/>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E73F9B9B-1691-1708-8743-2D0D5A311A32}"/>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FC4CD2A-E59F-06BE-CF80-6010B9BE6A1F}"/>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F1AB856F-7E0F-F350-4DDA-DA60FC48C6CE}"/>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75" name="Freeform 74">
                <a:extLst>
                  <a:ext uri="{FF2B5EF4-FFF2-40B4-BE49-F238E27FC236}">
                    <a16:creationId xmlns:a16="http://schemas.microsoft.com/office/drawing/2014/main" id="{E2EACE7F-6547-DF7C-D858-EB9AA7299A2E}"/>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18636A5B-29DA-E2A1-3F67-CE6CBB4E824B}"/>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0AC0AAE0-242E-9F75-9105-64D06BE60A95}"/>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78" name="Freeform 77">
                <a:extLst>
                  <a:ext uri="{FF2B5EF4-FFF2-40B4-BE49-F238E27FC236}">
                    <a16:creationId xmlns:a16="http://schemas.microsoft.com/office/drawing/2014/main" id="{3F3E10BA-7206-E249-087E-B4D8817AC79E}"/>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CB54C5EF-CEF3-379A-3F53-842238CEAE26}"/>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58E96E58-52DD-398D-AC60-CB3FFF327A30}"/>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510F1A0E-939B-8D94-F4E1-FD4E16995D80}"/>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82" name="Freeform 81">
                <a:extLst>
                  <a:ext uri="{FF2B5EF4-FFF2-40B4-BE49-F238E27FC236}">
                    <a16:creationId xmlns:a16="http://schemas.microsoft.com/office/drawing/2014/main" id="{41D7CEE2-1BD0-252B-F0EE-0B49489E65DD}"/>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5F72E0E-8A74-FCDC-8D4F-D804786EC8A4}"/>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38056392-8A41-8ABE-D60D-12D99F6C58FA}"/>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7DE6A550-4038-A612-FBEB-AEDE65B06304}"/>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1894AFDB-0A70-1632-0E3F-3893215308D5}"/>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75E554A6-4109-1174-A933-C1DDBCB59124}"/>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E0B02500-6637-2743-3698-7E63FC6C8719}"/>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BAC494BB-D038-BB86-F397-E0423F9DA107}"/>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4AFB88EC-4029-CE94-9928-8DCE96091F13}"/>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3438905D-3AF9-85E4-067A-3245105C0974}"/>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6" name="Oval 5">
              <a:extLst>
                <a:ext uri="{FF2B5EF4-FFF2-40B4-BE49-F238E27FC236}">
                  <a16:creationId xmlns:a16="http://schemas.microsoft.com/office/drawing/2014/main" id="{9FD6EBF2-08E4-5CD6-DF48-8E6FF7A058B1}"/>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6CD98390-B9AE-CD6E-A46E-23F5C9765F6F}"/>
                </a:ext>
              </a:extLst>
            </p:cNvPr>
            <p:cNvSpPr/>
            <p:nvPr/>
          </p:nvSpPr>
          <p:spPr>
            <a:xfrm>
              <a:off x="2577438" y="242293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F4328B62-F372-31FA-1EFC-1AAF99EDAA0A}"/>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a:extLst>
              <a:ext uri="{FF2B5EF4-FFF2-40B4-BE49-F238E27FC236}">
                <a16:creationId xmlns:a16="http://schemas.microsoft.com/office/drawing/2014/main" id="{975518CE-00BD-5D0A-FEA3-D38D30EFC7D0}"/>
              </a:ext>
            </a:extLst>
          </p:cNvPr>
          <p:cNvGrpSpPr/>
          <p:nvPr/>
        </p:nvGrpSpPr>
        <p:grpSpPr>
          <a:xfrm>
            <a:off x="1797808" y="8532282"/>
            <a:ext cx="603397" cy="610049"/>
            <a:chOff x="1154173" y="8532282"/>
            <a:chExt cx="603397" cy="610049"/>
          </a:xfrm>
        </p:grpSpPr>
        <p:sp>
          <p:nvSpPr>
            <p:cNvPr id="61" name="Rectangle 60">
              <a:extLst>
                <a:ext uri="{FF2B5EF4-FFF2-40B4-BE49-F238E27FC236}">
                  <a16:creationId xmlns:a16="http://schemas.microsoft.com/office/drawing/2014/main" id="{D1CE8132-31C6-DA08-4ECD-1808335FC90C}"/>
                </a:ext>
              </a:extLst>
            </p:cNvPr>
            <p:cNvSpPr/>
            <p:nvPr/>
          </p:nvSpPr>
          <p:spPr>
            <a:xfrm>
              <a:off x="1154173" y="8538934"/>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64" name="TextBox 63">
              <a:extLst>
                <a:ext uri="{FF2B5EF4-FFF2-40B4-BE49-F238E27FC236}">
                  <a16:creationId xmlns:a16="http://schemas.microsoft.com/office/drawing/2014/main" id="{123D8193-34FD-8AC4-C6DD-D2FCDEAD0DDF}"/>
                </a:ext>
              </a:extLst>
            </p:cNvPr>
            <p:cNvSpPr txBox="1"/>
            <p:nvPr/>
          </p:nvSpPr>
          <p:spPr>
            <a:xfrm>
              <a:off x="1201885"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65" name="TextBox 64">
              <a:extLst>
                <a:ext uri="{FF2B5EF4-FFF2-40B4-BE49-F238E27FC236}">
                  <a16:creationId xmlns:a16="http://schemas.microsoft.com/office/drawing/2014/main" id="{AEE74BD4-E08F-9841-015C-E1B82B5A5EA8}"/>
                </a:ext>
              </a:extLst>
            </p:cNvPr>
            <p:cNvSpPr txBox="1"/>
            <p:nvPr/>
          </p:nvSpPr>
          <p:spPr>
            <a:xfrm>
              <a:off x="1194573" y="868554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Rt</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66" name="TextBox 65">
              <a:extLst>
                <a:ext uri="{FF2B5EF4-FFF2-40B4-BE49-F238E27FC236}">
                  <a16:creationId xmlns:a16="http://schemas.microsoft.com/office/drawing/2014/main" id="{C5275C4A-4810-B98F-27CC-B5D490D791AB}"/>
                </a:ext>
              </a:extLst>
            </p:cNvPr>
            <p:cNvSpPr txBox="1"/>
            <p:nvPr/>
          </p:nvSpPr>
          <p:spPr>
            <a:xfrm>
              <a:off x="1210532" y="8931868"/>
              <a:ext cx="488859"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Perakendeciler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87" name="Group 86">
            <a:extLst>
              <a:ext uri="{FF2B5EF4-FFF2-40B4-BE49-F238E27FC236}">
                <a16:creationId xmlns:a16="http://schemas.microsoft.com/office/drawing/2014/main" id="{E4F45109-BA4E-FDBD-5118-58440FDA1983}"/>
              </a:ext>
            </a:extLst>
          </p:cNvPr>
          <p:cNvGrpSpPr/>
          <p:nvPr/>
        </p:nvGrpSpPr>
        <p:grpSpPr>
          <a:xfrm>
            <a:off x="492918" y="9189153"/>
            <a:ext cx="603397" cy="624489"/>
            <a:chOff x="1814115" y="8531928"/>
            <a:chExt cx="603397" cy="624489"/>
          </a:xfrm>
        </p:grpSpPr>
        <p:sp>
          <p:nvSpPr>
            <p:cNvPr id="96" name="Rectangle 95">
              <a:extLst>
                <a:ext uri="{FF2B5EF4-FFF2-40B4-BE49-F238E27FC236}">
                  <a16:creationId xmlns:a16="http://schemas.microsoft.com/office/drawing/2014/main" id="{D6A4E369-ED37-7283-A701-9935DDE10088}"/>
                </a:ext>
              </a:extLst>
            </p:cNvPr>
            <p:cNvSpPr/>
            <p:nvPr/>
          </p:nvSpPr>
          <p:spPr>
            <a:xfrm>
              <a:off x="1814115"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97" name="TextBox 96">
              <a:extLst>
                <a:ext uri="{FF2B5EF4-FFF2-40B4-BE49-F238E27FC236}">
                  <a16:creationId xmlns:a16="http://schemas.microsoft.com/office/drawing/2014/main" id="{17756832-0BE2-F479-4F97-D078A7C207F0}"/>
                </a:ext>
              </a:extLst>
            </p:cNvPr>
            <p:cNvSpPr txBox="1"/>
            <p:nvPr/>
          </p:nvSpPr>
          <p:spPr>
            <a:xfrm>
              <a:off x="1864394" y="853228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99" name="TextBox 98">
              <a:extLst>
                <a:ext uri="{FF2B5EF4-FFF2-40B4-BE49-F238E27FC236}">
                  <a16:creationId xmlns:a16="http://schemas.microsoft.com/office/drawing/2014/main" id="{951AEE5C-8367-6AB5-F9C2-0EC4DB599BA7}"/>
                </a:ext>
              </a:extLst>
            </p:cNvPr>
            <p:cNvSpPr txBox="1"/>
            <p:nvPr/>
          </p:nvSpPr>
          <p:spPr>
            <a:xfrm>
              <a:off x="1857081" y="868554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Fs</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00" name="TextBox 99">
              <a:extLst>
                <a:ext uri="{FF2B5EF4-FFF2-40B4-BE49-F238E27FC236}">
                  <a16:creationId xmlns:a16="http://schemas.microsoft.com/office/drawing/2014/main" id="{B69A12D8-61F5-8A0A-F4DE-D9C4CFAC3211}"/>
                </a:ext>
              </a:extLst>
            </p:cNvPr>
            <p:cNvSpPr txBox="1"/>
            <p:nvPr/>
          </p:nvSpPr>
          <p:spPr>
            <a:xfrm>
              <a:off x="1873040" y="8931868"/>
              <a:ext cx="458536" cy="224549"/>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Finansal</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Hİzmetler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01" name="Group 100">
            <a:extLst>
              <a:ext uri="{FF2B5EF4-FFF2-40B4-BE49-F238E27FC236}">
                <a16:creationId xmlns:a16="http://schemas.microsoft.com/office/drawing/2014/main" id="{828579D5-5E5F-3CB5-8A9B-4CC69543165A}"/>
              </a:ext>
            </a:extLst>
          </p:cNvPr>
          <p:cNvGrpSpPr/>
          <p:nvPr/>
        </p:nvGrpSpPr>
        <p:grpSpPr>
          <a:xfrm>
            <a:off x="1144133" y="8533326"/>
            <a:ext cx="603397" cy="625642"/>
            <a:chOff x="495300" y="9185508"/>
            <a:chExt cx="603397" cy="625642"/>
          </a:xfrm>
        </p:grpSpPr>
        <p:sp>
          <p:nvSpPr>
            <p:cNvPr id="102" name="Rectangle 101">
              <a:extLst>
                <a:ext uri="{FF2B5EF4-FFF2-40B4-BE49-F238E27FC236}">
                  <a16:creationId xmlns:a16="http://schemas.microsoft.com/office/drawing/2014/main" id="{3CF4AD5B-C8CC-6C4B-0906-8EC63222E9FB}"/>
                </a:ext>
              </a:extLst>
            </p:cNvPr>
            <p:cNvSpPr/>
            <p:nvPr/>
          </p:nvSpPr>
          <p:spPr>
            <a:xfrm>
              <a:off x="495300"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3" name="TextBox 102">
              <a:extLst>
                <a:ext uri="{FF2B5EF4-FFF2-40B4-BE49-F238E27FC236}">
                  <a16:creationId xmlns:a16="http://schemas.microsoft.com/office/drawing/2014/main" id="{77DD2411-FAE4-314D-2758-21A3F14FDD7E}"/>
                </a:ext>
              </a:extLst>
            </p:cNvPr>
            <p:cNvSpPr txBox="1"/>
            <p:nvPr/>
          </p:nvSpPr>
          <p:spPr>
            <a:xfrm>
              <a:off x="545578"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04" name="TextBox 103">
              <a:extLst>
                <a:ext uri="{FF2B5EF4-FFF2-40B4-BE49-F238E27FC236}">
                  <a16:creationId xmlns:a16="http://schemas.microsoft.com/office/drawing/2014/main" id="{684F51CC-584A-2471-9005-1DF8A03AD691}"/>
                </a:ext>
              </a:extLst>
            </p:cNvPr>
            <p:cNvSpPr txBox="1"/>
            <p:nvPr/>
          </p:nvSpPr>
          <p:spPr>
            <a:xfrm>
              <a:off x="538267"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De</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05" name="TextBox 104">
              <a:extLst>
                <a:ext uri="{FF2B5EF4-FFF2-40B4-BE49-F238E27FC236}">
                  <a16:creationId xmlns:a16="http://schemas.microsoft.com/office/drawing/2014/main" id="{CE5FD8E5-8B79-3E3C-81E2-3504E2564B09}"/>
                </a:ext>
              </a:extLst>
            </p:cNvPr>
            <p:cNvSpPr txBox="1"/>
            <p:nvPr/>
          </p:nvSpPr>
          <p:spPr>
            <a:xfrm>
              <a:off x="554226" y="9585447"/>
              <a:ext cx="502320" cy="225703"/>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Dijital</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Endemikler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06" name="Group 105">
            <a:extLst>
              <a:ext uri="{FF2B5EF4-FFF2-40B4-BE49-F238E27FC236}">
                <a16:creationId xmlns:a16="http://schemas.microsoft.com/office/drawing/2014/main" id="{5992979F-4370-AF40-670E-C97B46DE73A4}"/>
              </a:ext>
            </a:extLst>
          </p:cNvPr>
          <p:cNvGrpSpPr/>
          <p:nvPr/>
        </p:nvGrpSpPr>
        <p:grpSpPr>
          <a:xfrm>
            <a:off x="2446351" y="8533327"/>
            <a:ext cx="603397" cy="603397"/>
            <a:chOff x="1151607" y="9185508"/>
            <a:chExt cx="603397" cy="603397"/>
          </a:xfrm>
        </p:grpSpPr>
        <p:sp>
          <p:nvSpPr>
            <p:cNvPr id="107" name="Rectangle 106">
              <a:extLst>
                <a:ext uri="{FF2B5EF4-FFF2-40B4-BE49-F238E27FC236}">
                  <a16:creationId xmlns:a16="http://schemas.microsoft.com/office/drawing/2014/main" id="{A9C4128B-7222-B365-1AD2-86F12A46907A}"/>
                </a:ext>
              </a:extLst>
            </p:cNvPr>
            <p:cNvSpPr/>
            <p:nvPr/>
          </p:nvSpPr>
          <p:spPr>
            <a:xfrm>
              <a:off x="1151607"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8" name="TextBox 107">
              <a:extLst>
                <a:ext uri="{FF2B5EF4-FFF2-40B4-BE49-F238E27FC236}">
                  <a16:creationId xmlns:a16="http://schemas.microsoft.com/office/drawing/2014/main" id="{33EA361D-D2B4-B95D-5058-A3AD0EA7ACCC}"/>
                </a:ext>
              </a:extLst>
            </p:cNvPr>
            <p:cNvSpPr txBox="1"/>
            <p:nvPr/>
          </p:nvSpPr>
          <p:spPr>
            <a:xfrm>
              <a:off x="1201885"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09" name="TextBox 108">
              <a:extLst>
                <a:ext uri="{FF2B5EF4-FFF2-40B4-BE49-F238E27FC236}">
                  <a16:creationId xmlns:a16="http://schemas.microsoft.com/office/drawing/2014/main" id="{8DC9299E-1879-5652-41C9-E8DDEB140A3D}"/>
                </a:ext>
              </a:extLst>
            </p:cNvPr>
            <p:cNvSpPr txBox="1"/>
            <p:nvPr/>
          </p:nvSpPr>
          <p:spPr>
            <a:xfrm>
              <a:off x="1194573"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Me</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10" name="TextBox 109">
              <a:extLst>
                <a:ext uri="{FF2B5EF4-FFF2-40B4-BE49-F238E27FC236}">
                  <a16:creationId xmlns:a16="http://schemas.microsoft.com/office/drawing/2014/main" id="{A1741459-A852-9FAB-4184-AEDC1FB945DE}"/>
                </a:ext>
              </a:extLst>
            </p:cNvPr>
            <p:cNvSpPr txBox="1"/>
            <p:nvPr/>
          </p:nvSpPr>
          <p:spPr>
            <a:xfrm>
              <a:off x="1210533" y="9585448"/>
              <a:ext cx="488859"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Medya&amp;Eğlence</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11" name="Group 110">
            <a:extLst>
              <a:ext uri="{FF2B5EF4-FFF2-40B4-BE49-F238E27FC236}">
                <a16:creationId xmlns:a16="http://schemas.microsoft.com/office/drawing/2014/main" id="{5B6265F4-A689-C84D-97DF-810CCE2669DC}"/>
              </a:ext>
            </a:extLst>
          </p:cNvPr>
          <p:cNvGrpSpPr/>
          <p:nvPr/>
        </p:nvGrpSpPr>
        <p:grpSpPr>
          <a:xfrm>
            <a:off x="1143937" y="9185506"/>
            <a:ext cx="603397" cy="603397"/>
            <a:chOff x="1814115" y="9185508"/>
            <a:chExt cx="603397" cy="603397"/>
          </a:xfrm>
        </p:grpSpPr>
        <p:sp>
          <p:nvSpPr>
            <p:cNvPr id="112" name="Rectangle 111">
              <a:extLst>
                <a:ext uri="{FF2B5EF4-FFF2-40B4-BE49-F238E27FC236}">
                  <a16:creationId xmlns:a16="http://schemas.microsoft.com/office/drawing/2014/main" id="{BFB3E0D4-F18A-C620-EE31-D29C20B0AE2A}"/>
                </a:ext>
              </a:extLst>
            </p:cNvPr>
            <p:cNvSpPr/>
            <p:nvPr/>
          </p:nvSpPr>
          <p:spPr>
            <a:xfrm>
              <a:off x="1814115"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3" name="TextBox 112">
              <a:extLst>
                <a:ext uri="{FF2B5EF4-FFF2-40B4-BE49-F238E27FC236}">
                  <a16:creationId xmlns:a16="http://schemas.microsoft.com/office/drawing/2014/main" id="{F50671CE-D4C4-ADAE-3299-5AF543D9977F}"/>
                </a:ext>
              </a:extLst>
            </p:cNvPr>
            <p:cNvSpPr txBox="1"/>
            <p:nvPr/>
          </p:nvSpPr>
          <p:spPr>
            <a:xfrm>
              <a:off x="1864394" y="918586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.1</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14" name="TextBox 113">
              <a:extLst>
                <a:ext uri="{FF2B5EF4-FFF2-40B4-BE49-F238E27FC236}">
                  <a16:creationId xmlns:a16="http://schemas.microsoft.com/office/drawing/2014/main" id="{8FB632DA-EDC5-9C4D-5546-036A7358CB80}"/>
                </a:ext>
              </a:extLst>
            </p:cNvPr>
            <p:cNvSpPr txBox="1"/>
            <p:nvPr/>
          </p:nvSpPr>
          <p:spPr>
            <a:xfrm>
              <a:off x="1857081" y="933912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Tn</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15" name="TextBox 114">
              <a:extLst>
                <a:ext uri="{FF2B5EF4-FFF2-40B4-BE49-F238E27FC236}">
                  <a16:creationId xmlns:a16="http://schemas.microsoft.com/office/drawing/2014/main" id="{A4628E83-4EE9-D4D2-4A0F-58C329C8E37D}"/>
                </a:ext>
              </a:extLst>
            </p:cNvPr>
            <p:cNvSpPr txBox="1"/>
            <p:nvPr/>
          </p:nvSpPr>
          <p:spPr>
            <a:xfrm>
              <a:off x="1873040" y="9585448"/>
              <a:ext cx="458536"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Teknoloj</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16" name="Group 115">
            <a:extLst>
              <a:ext uri="{FF2B5EF4-FFF2-40B4-BE49-F238E27FC236}">
                <a16:creationId xmlns:a16="http://schemas.microsoft.com/office/drawing/2014/main" id="{33D2C32E-EC92-B469-6932-B352830042DD}"/>
              </a:ext>
            </a:extLst>
          </p:cNvPr>
          <p:cNvGrpSpPr/>
          <p:nvPr/>
        </p:nvGrpSpPr>
        <p:grpSpPr>
          <a:xfrm>
            <a:off x="3102277" y="9185508"/>
            <a:ext cx="603397" cy="603397"/>
            <a:chOff x="2472239" y="9185508"/>
            <a:chExt cx="603397" cy="603397"/>
          </a:xfrm>
        </p:grpSpPr>
        <p:sp>
          <p:nvSpPr>
            <p:cNvPr id="117" name="Rectangle 116">
              <a:extLst>
                <a:ext uri="{FF2B5EF4-FFF2-40B4-BE49-F238E27FC236}">
                  <a16:creationId xmlns:a16="http://schemas.microsoft.com/office/drawing/2014/main" id="{D5387F11-CF80-6B3A-EEEC-B860CB9B4652}"/>
                </a:ext>
              </a:extLst>
            </p:cNvPr>
            <p:cNvSpPr/>
            <p:nvPr/>
          </p:nvSpPr>
          <p:spPr>
            <a:xfrm>
              <a:off x="2472239"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9" name="TextBox 118">
              <a:extLst>
                <a:ext uri="{FF2B5EF4-FFF2-40B4-BE49-F238E27FC236}">
                  <a16:creationId xmlns:a16="http://schemas.microsoft.com/office/drawing/2014/main" id="{B0944E4E-17E8-1491-BEAF-722E96DFF469}"/>
                </a:ext>
              </a:extLst>
            </p:cNvPr>
            <p:cNvSpPr txBox="1"/>
            <p:nvPr/>
          </p:nvSpPr>
          <p:spPr>
            <a:xfrm>
              <a:off x="2522517"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9.0</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20" name="TextBox 119">
              <a:extLst>
                <a:ext uri="{FF2B5EF4-FFF2-40B4-BE49-F238E27FC236}">
                  <a16:creationId xmlns:a16="http://schemas.microsoft.com/office/drawing/2014/main" id="{55E378FC-D952-FAAC-2687-134640FF5DF1}"/>
                </a:ext>
              </a:extLst>
            </p:cNvPr>
            <p:cNvSpPr txBox="1"/>
            <p:nvPr/>
          </p:nvSpPr>
          <p:spPr>
            <a:xfrm>
              <a:off x="2515205"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Lx</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21" name="TextBox 120">
              <a:extLst>
                <a:ext uri="{FF2B5EF4-FFF2-40B4-BE49-F238E27FC236}">
                  <a16:creationId xmlns:a16="http://schemas.microsoft.com/office/drawing/2014/main" id="{69B252CE-73DB-C9A4-515A-145A0883965F}"/>
                </a:ext>
              </a:extLst>
            </p:cNvPr>
            <p:cNvSpPr txBox="1"/>
            <p:nvPr/>
          </p:nvSpPr>
          <p:spPr>
            <a:xfrm>
              <a:off x="2531166" y="9585448"/>
              <a:ext cx="332288"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Lüks</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41" name="Group 140">
            <a:extLst>
              <a:ext uri="{FF2B5EF4-FFF2-40B4-BE49-F238E27FC236}">
                <a16:creationId xmlns:a16="http://schemas.microsoft.com/office/drawing/2014/main" id="{074264A8-9359-50CA-2F23-2C2F3AD3C9FF}"/>
              </a:ext>
            </a:extLst>
          </p:cNvPr>
          <p:cNvGrpSpPr/>
          <p:nvPr/>
        </p:nvGrpSpPr>
        <p:grpSpPr>
          <a:xfrm>
            <a:off x="1796717" y="9183823"/>
            <a:ext cx="603397" cy="603397"/>
            <a:chOff x="2472239" y="8531928"/>
            <a:chExt cx="603397" cy="603397"/>
          </a:xfrm>
        </p:grpSpPr>
        <p:sp>
          <p:nvSpPr>
            <p:cNvPr id="143" name="Rectangle 142">
              <a:extLst>
                <a:ext uri="{FF2B5EF4-FFF2-40B4-BE49-F238E27FC236}">
                  <a16:creationId xmlns:a16="http://schemas.microsoft.com/office/drawing/2014/main" id="{D0F8C8EF-72DB-2AFB-F52B-24B14B3A8739}"/>
                </a:ext>
              </a:extLst>
            </p:cNvPr>
            <p:cNvSpPr/>
            <p:nvPr/>
          </p:nvSpPr>
          <p:spPr>
            <a:xfrm>
              <a:off x="2472239"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44" name="TextBox 143">
              <a:extLst>
                <a:ext uri="{FF2B5EF4-FFF2-40B4-BE49-F238E27FC236}">
                  <a16:creationId xmlns:a16="http://schemas.microsoft.com/office/drawing/2014/main" id="{0973AE59-B347-0E14-6ADD-80190AA870D9}"/>
                </a:ext>
              </a:extLst>
            </p:cNvPr>
            <p:cNvSpPr txBox="1"/>
            <p:nvPr/>
          </p:nvSpPr>
          <p:spPr>
            <a:xfrm>
              <a:off x="2522517"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2.4</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45" name="TextBox 144">
              <a:extLst>
                <a:ext uri="{FF2B5EF4-FFF2-40B4-BE49-F238E27FC236}">
                  <a16:creationId xmlns:a16="http://schemas.microsoft.com/office/drawing/2014/main" id="{F40CA57D-B62B-F262-DC58-97E47B50123E}"/>
                </a:ext>
              </a:extLst>
            </p:cNvPr>
            <p:cNvSpPr txBox="1"/>
            <p:nvPr/>
          </p:nvSpPr>
          <p:spPr>
            <a:xfrm>
              <a:off x="2515205" y="8685549"/>
              <a:ext cx="366441"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Am</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49" name="TextBox 148">
              <a:extLst>
                <a:ext uri="{FF2B5EF4-FFF2-40B4-BE49-F238E27FC236}">
                  <a16:creationId xmlns:a16="http://schemas.microsoft.com/office/drawing/2014/main" id="{4E86B665-3309-FAA3-3EA2-08043ECB6F92}"/>
                </a:ext>
              </a:extLst>
            </p:cNvPr>
            <p:cNvSpPr txBox="1"/>
            <p:nvPr/>
          </p:nvSpPr>
          <p:spPr>
            <a:xfrm>
              <a:off x="2531166" y="8931868"/>
              <a:ext cx="411536"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Otomotiv</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50" name="Group 149">
            <a:extLst>
              <a:ext uri="{FF2B5EF4-FFF2-40B4-BE49-F238E27FC236}">
                <a16:creationId xmlns:a16="http://schemas.microsoft.com/office/drawing/2014/main" id="{B63847DE-57D8-287D-077F-D41454AFAFF6}"/>
              </a:ext>
            </a:extLst>
          </p:cNvPr>
          <p:cNvGrpSpPr/>
          <p:nvPr/>
        </p:nvGrpSpPr>
        <p:grpSpPr>
          <a:xfrm>
            <a:off x="495300" y="8531928"/>
            <a:ext cx="608265" cy="632695"/>
            <a:chOff x="495300" y="8531928"/>
            <a:chExt cx="608265" cy="632695"/>
          </a:xfrm>
        </p:grpSpPr>
        <p:sp>
          <p:nvSpPr>
            <p:cNvPr id="155" name="Rectangle 154">
              <a:extLst>
                <a:ext uri="{FF2B5EF4-FFF2-40B4-BE49-F238E27FC236}">
                  <a16:creationId xmlns:a16="http://schemas.microsoft.com/office/drawing/2014/main" id="{2FD5524A-BD45-F0D0-7632-C0B62E2529D8}"/>
                </a:ext>
              </a:extLst>
            </p:cNvPr>
            <p:cNvSpPr/>
            <p:nvPr/>
          </p:nvSpPr>
          <p:spPr>
            <a:xfrm>
              <a:off x="495300"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1" name="TextBox 160">
              <a:extLst>
                <a:ext uri="{FF2B5EF4-FFF2-40B4-BE49-F238E27FC236}">
                  <a16:creationId xmlns:a16="http://schemas.microsoft.com/office/drawing/2014/main" id="{E903ED79-B8CB-52AA-214E-3CA309EA2641}"/>
                </a:ext>
              </a:extLst>
            </p:cNvPr>
            <p:cNvSpPr txBox="1"/>
            <p:nvPr/>
          </p:nvSpPr>
          <p:spPr>
            <a:xfrm>
              <a:off x="545578"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67" name="TextBox 166">
              <a:extLst>
                <a:ext uri="{FF2B5EF4-FFF2-40B4-BE49-F238E27FC236}">
                  <a16:creationId xmlns:a16="http://schemas.microsoft.com/office/drawing/2014/main" id="{90E7BD91-32B4-AE19-799C-476C96F34C06}"/>
                </a:ext>
              </a:extLst>
            </p:cNvPr>
            <p:cNvSpPr txBox="1"/>
            <p:nvPr/>
          </p:nvSpPr>
          <p:spPr>
            <a:xfrm>
              <a:off x="538267" y="8685549"/>
              <a:ext cx="496519"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CPG</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74" name="TextBox 173">
              <a:extLst>
                <a:ext uri="{FF2B5EF4-FFF2-40B4-BE49-F238E27FC236}">
                  <a16:creationId xmlns:a16="http://schemas.microsoft.com/office/drawing/2014/main" id="{5204795F-F90E-E54C-AD1C-A42C49BB0177}"/>
                </a:ext>
              </a:extLst>
            </p:cNvPr>
            <p:cNvSpPr txBox="1"/>
            <p:nvPr/>
          </p:nvSpPr>
          <p:spPr>
            <a:xfrm>
              <a:off x="554224" y="8931867"/>
              <a:ext cx="549341" cy="23275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Ambalajlı</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Tüketici</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Ürünleri</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54" name="Group 53">
            <a:extLst>
              <a:ext uri="{FF2B5EF4-FFF2-40B4-BE49-F238E27FC236}">
                <a16:creationId xmlns:a16="http://schemas.microsoft.com/office/drawing/2014/main" id="{B5E66F35-A1B8-5610-9313-B651A54B9CEA}"/>
              </a:ext>
            </a:extLst>
          </p:cNvPr>
          <p:cNvGrpSpPr/>
          <p:nvPr/>
        </p:nvGrpSpPr>
        <p:grpSpPr>
          <a:xfrm rot="5400000">
            <a:off x="270737" y="5612998"/>
            <a:ext cx="615734" cy="307867"/>
            <a:chOff x="6999595" y="5328350"/>
            <a:chExt cx="615734" cy="307867"/>
          </a:xfrm>
        </p:grpSpPr>
        <p:sp>
          <p:nvSpPr>
            <p:cNvPr id="55" name="Oval 54">
              <a:extLst>
                <a:ext uri="{FF2B5EF4-FFF2-40B4-BE49-F238E27FC236}">
                  <a16:creationId xmlns:a16="http://schemas.microsoft.com/office/drawing/2014/main" id="{4F5046BB-D153-86D3-5FF1-9037ABDFBF40}"/>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6" name="Oval 55">
              <a:extLst>
                <a:ext uri="{FF2B5EF4-FFF2-40B4-BE49-F238E27FC236}">
                  <a16:creationId xmlns:a16="http://schemas.microsoft.com/office/drawing/2014/main" id="{7AD755B5-DDC4-7F2F-76E5-02693D999DEC}"/>
                </a:ext>
              </a:extLst>
            </p:cNvPr>
            <p:cNvSpPr/>
            <p:nvPr/>
          </p:nvSpPr>
          <p:spPr>
            <a:xfrm>
              <a:off x="7307462"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57" name="TextBox 56">
            <a:extLst>
              <a:ext uri="{FF2B5EF4-FFF2-40B4-BE49-F238E27FC236}">
                <a16:creationId xmlns:a16="http://schemas.microsoft.com/office/drawing/2014/main" id="{F101A1D7-E053-7ECC-A417-524420DBF7B9}"/>
              </a:ext>
            </a:extLst>
          </p:cNvPr>
          <p:cNvSpPr txBox="1"/>
          <p:nvPr/>
        </p:nvSpPr>
        <p:spPr>
          <a:xfrm rot="16200000">
            <a:off x="-1458932" y="3046942"/>
            <a:ext cx="3868706" cy="777136"/>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Kategori</a:t>
            </a:r>
            <a:r>
              <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Bİlgisi</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spTree>
    <p:extLst>
      <p:ext uri="{BB962C8B-B14F-4D97-AF65-F5344CB8AC3E}">
        <p14:creationId xmlns:p14="http://schemas.microsoft.com/office/powerpoint/2010/main" val="3749036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503E2-B1C0-BCD9-1173-3A0BCAF28C99}"/>
            </a:ext>
          </a:extLst>
        </p:cNvPr>
        <p:cNvGrpSpPr/>
        <p:nvPr/>
      </p:nvGrpSpPr>
      <p:grpSpPr>
        <a:xfrm>
          <a:off x="0" y="0"/>
          <a:ext cx="0" cy="0"/>
          <a:chOff x="0" y="0"/>
          <a:chExt cx="0" cy="0"/>
        </a:xfrm>
      </p:grpSpPr>
      <p:pic>
        <p:nvPicPr>
          <p:cNvPr id="11" name="Picture 10" descr="A graph with different colored bars&#10;&#10;Description automatically generated">
            <a:extLst>
              <a:ext uri="{FF2B5EF4-FFF2-40B4-BE49-F238E27FC236}">
                <a16:creationId xmlns:a16="http://schemas.microsoft.com/office/drawing/2014/main" id="{3060C294-1316-46E8-12F8-054173EA27A7}"/>
              </a:ext>
            </a:extLst>
          </p:cNvPr>
          <p:cNvPicPr>
            <a:picLocks noChangeAspect="1"/>
          </p:cNvPicPr>
          <p:nvPr/>
        </p:nvPicPr>
        <p:blipFill>
          <a:blip r:embed="rId3"/>
          <a:srcRect t="11214" b="10249"/>
          <a:stretch/>
        </p:blipFill>
        <p:spPr>
          <a:xfrm>
            <a:off x="361950" y="5975779"/>
            <a:ext cx="6315076" cy="3464783"/>
          </a:xfrm>
          <a:prstGeom prst="rect">
            <a:avLst/>
          </a:prstGeom>
        </p:spPr>
      </p:pic>
      <p:sp>
        <p:nvSpPr>
          <p:cNvPr id="5" name="Slide Number Placeholder 4">
            <a:extLst>
              <a:ext uri="{FF2B5EF4-FFF2-40B4-BE49-F238E27FC236}">
                <a16:creationId xmlns:a16="http://schemas.microsoft.com/office/drawing/2014/main" id="{2A93E6B3-C3BE-00C8-B2CE-20345CE86F10}"/>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52</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10" name="Picture 9" descr="A blue and black logo&#10;&#10;Description automatically generated">
            <a:extLst>
              <a:ext uri="{FF2B5EF4-FFF2-40B4-BE49-F238E27FC236}">
                <a16:creationId xmlns:a16="http://schemas.microsoft.com/office/drawing/2014/main" id="{45C831D5-9982-E927-7B36-37516EE647B2}"/>
              </a:ext>
            </a:extLst>
          </p:cNvPr>
          <p:cNvPicPr>
            <a:picLocks noChangeAspect="1"/>
          </p:cNvPicPr>
          <p:nvPr/>
        </p:nvPicPr>
        <p:blipFill>
          <a:blip r:embed="rId4"/>
          <a:stretch>
            <a:fillRect/>
          </a:stretch>
        </p:blipFill>
        <p:spPr>
          <a:xfrm>
            <a:off x="6495276" y="332839"/>
            <a:ext cx="897530" cy="256235"/>
          </a:xfrm>
          <a:prstGeom prst="rect">
            <a:avLst/>
          </a:prstGeom>
        </p:spPr>
      </p:pic>
      <p:sp>
        <p:nvSpPr>
          <p:cNvPr id="6" name="TextBox 5">
            <a:extLst>
              <a:ext uri="{FF2B5EF4-FFF2-40B4-BE49-F238E27FC236}">
                <a16:creationId xmlns:a16="http://schemas.microsoft.com/office/drawing/2014/main" id="{436FA5C4-5C47-5E90-6AE0-C2B2C78DC8DD}"/>
              </a:ext>
            </a:extLst>
          </p:cNvPr>
          <p:cNvSpPr txBox="1"/>
          <p:nvPr/>
        </p:nvSpPr>
        <p:spPr>
          <a:xfrm>
            <a:off x="1396814" y="5657052"/>
            <a:ext cx="5171802" cy="29174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92656"/>
                </a:solidFill>
                <a:effectLst/>
                <a:uLnTx/>
                <a:uFillTx/>
                <a:latin typeface="Poppins ExtraBold"/>
                <a:ea typeface="+mn-ea"/>
                <a:cs typeface="Poppins ExtraBold"/>
              </a:rPr>
              <a:t>100 Bin </a:t>
            </a:r>
            <a:r>
              <a:rPr kumimoji="0" lang="en-US" sz="1000" b="1" i="0" u="none" strike="noStrike" kern="1200" cap="none" spc="0" normalizeH="0" baseline="0" noProof="0" dirty="0" err="1">
                <a:ln>
                  <a:noFill/>
                </a:ln>
                <a:solidFill>
                  <a:srgbClr val="092656"/>
                </a:solidFill>
                <a:effectLst/>
                <a:uLnTx/>
                <a:uFillTx/>
                <a:latin typeface="Poppins ExtraBold"/>
                <a:ea typeface="+mn-ea"/>
                <a:cs typeface="Poppins ExtraBold"/>
              </a:rPr>
              <a:t>Kişiye</a:t>
            </a:r>
            <a:r>
              <a:rPr kumimoji="0" lang="en-US" sz="1000" b="1" i="0" u="none" strike="noStrike" kern="1200" cap="none" spc="0" normalizeH="0" baseline="0" noProof="0" dirty="0">
                <a:ln>
                  <a:noFill/>
                </a:ln>
                <a:solidFill>
                  <a:srgbClr val="092656"/>
                </a:solidFill>
                <a:effectLst/>
                <a:uLnTx/>
                <a:uFillTx/>
                <a:latin typeface="Poppins ExtraBold"/>
                <a:ea typeface="+mn-ea"/>
                <a:cs typeface="Poppins ExtraBold"/>
              </a:rPr>
              <a:t> </a:t>
            </a:r>
            <a:r>
              <a:rPr kumimoji="0" lang="en-US" sz="1000" b="1" i="0" u="none" strike="noStrike" kern="1200" cap="none" spc="0" normalizeH="0" baseline="0" noProof="0" dirty="0" err="1">
                <a:ln>
                  <a:noFill/>
                </a:ln>
                <a:solidFill>
                  <a:srgbClr val="092656"/>
                </a:solidFill>
                <a:effectLst/>
                <a:uLnTx/>
                <a:uFillTx/>
                <a:latin typeface="Poppins ExtraBold"/>
                <a:ea typeface="+mn-ea"/>
                <a:cs typeface="Poppins ExtraBold"/>
              </a:rPr>
              <a:t>Düşen</a:t>
            </a:r>
            <a:r>
              <a:rPr kumimoji="0" lang="en-US" sz="1000" b="1" i="0" u="none" strike="noStrike" kern="1200" cap="none" spc="0" normalizeH="0" baseline="0" noProof="0" dirty="0">
                <a:ln>
                  <a:noFill/>
                </a:ln>
                <a:solidFill>
                  <a:srgbClr val="092656"/>
                </a:solidFill>
                <a:effectLst/>
                <a:uLnTx/>
                <a:uFillTx/>
                <a:latin typeface="Poppins ExtraBold"/>
                <a:ea typeface="+mn-ea"/>
                <a:cs typeface="Poppins ExtraBold"/>
              </a:rPr>
              <a:t> </a:t>
            </a:r>
            <a:r>
              <a:rPr kumimoji="0" lang="en-US" sz="1000" b="1" i="0" u="none" strike="noStrike" kern="1200" cap="none" spc="0" normalizeH="0" baseline="0" noProof="0" dirty="0" err="1">
                <a:ln>
                  <a:noFill/>
                </a:ln>
                <a:solidFill>
                  <a:srgbClr val="092656"/>
                </a:solidFill>
                <a:effectLst/>
                <a:uLnTx/>
                <a:uFillTx/>
                <a:latin typeface="Poppins ExtraBold"/>
                <a:ea typeface="+mn-ea"/>
                <a:cs typeface="Poppins ExtraBold"/>
              </a:rPr>
              <a:t>Eczane</a:t>
            </a:r>
            <a:r>
              <a:rPr kumimoji="0" lang="en-US" sz="1000" b="1" i="0" u="none" strike="noStrike" kern="1200" cap="none" spc="0" normalizeH="0" baseline="0" noProof="0" dirty="0">
                <a:ln>
                  <a:noFill/>
                </a:ln>
                <a:solidFill>
                  <a:srgbClr val="092656"/>
                </a:solidFill>
                <a:effectLst/>
                <a:uLnTx/>
                <a:uFillTx/>
                <a:latin typeface="Poppins ExtraBold"/>
                <a:ea typeface="+mn-ea"/>
                <a:cs typeface="Poppins ExtraBold"/>
              </a:rPr>
              <a:t> </a:t>
            </a:r>
            <a:r>
              <a:rPr kumimoji="0" lang="en-US" sz="1000" b="1" i="0" u="none" strike="noStrike" kern="1200" cap="none" spc="0" normalizeH="0" baseline="0" noProof="0" dirty="0" err="1">
                <a:ln>
                  <a:noFill/>
                </a:ln>
                <a:solidFill>
                  <a:srgbClr val="092656"/>
                </a:solidFill>
                <a:effectLst/>
                <a:uLnTx/>
                <a:uFillTx/>
                <a:latin typeface="Poppins ExtraBold"/>
                <a:ea typeface="+mn-ea"/>
                <a:cs typeface="Poppins ExtraBold"/>
              </a:rPr>
              <a:t>Sayısı</a:t>
            </a:r>
            <a:r>
              <a:rPr kumimoji="0" lang="en-US" sz="1000" b="1" i="0" u="none" strike="noStrike" kern="1200" cap="none" spc="0" normalizeH="0" baseline="0" noProof="0" dirty="0">
                <a:ln>
                  <a:noFill/>
                </a:ln>
                <a:solidFill>
                  <a:srgbClr val="092656"/>
                </a:solidFill>
                <a:effectLst/>
                <a:uLnTx/>
                <a:uFillTx/>
                <a:latin typeface="Poppins ExtraBold"/>
                <a:ea typeface="+mn-ea"/>
                <a:cs typeface="Poppins ExtraBold"/>
              </a:rPr>
              <a:t> - 2021</a:t>
            </a:r>
          </a:p>
        </p:txBody>
      </p:sp>
      <p:grpSp>
        <p:nvGrpSpPr>
          <p:cNvPr id="85" name="Group 84">
            <a:extLst>
              <a:ext uri="{FF2B5EF4-FFF2-40B4-BE49-F238E27FC236}">
                <a16:creationId xmlns:a16="http://schemas.microsoft.com/office/drawing/2014/main" id="{EA170CB7-281B-3ABD-7A3F-9032F6E0775C}"/>
              </a:ext>
            </a:extLst>
          </p:cNvPr>
          <p:cNvGrpSpPr/>
          <p:nvPr/>
        </p:nvGrpSpPr>
        <p:grpSpPr>
          <a:xfrm>
            <a:off x="506258" y="925344"/>
            <a:ext cx="726077" cy="726076"/>
            <a:chOff x="2671529" y="8871433"/>
            <a:chExt cx="920268" cy="920269"/>
          </a:xfrm>
          <a:solidFill>
            <a:schemeClr val="accent1"/>
          </a:solidFill>
        </p:grpSpPr>
        <p:sp>
          <p:nvSpPr>
            <p:cNvPr id="86" name="Rectangle 85">
              <a:extLst>
                <a:ext uri="{FF2B5EF4-FFF2-40B4-BE49-F238E27FC236}">
                  <a16:creationId xmlns:a16="http://schemas.microsoft.com/office/drawing/2014/main" id="{8A09352E-219D-2957-D7E1-DB8F2D09BD5F}"/>
                </a:ext>
              </a:extLst>
            </p:cNvPr>
            <p:cNvSpPr/>
            <p:nvPr/>
          </p:nvSpPr>
          <p:spPr>
            <a:xfrm>
              <a:off x="2671529" y="8871433"/>
              <a:ext cx="920268" cy="920269"/>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8" name="TextBox 87">
              <a:extLst>
                <a:ext uri="{FF2B5EF4-FFF2-40B4-BE49-F238E27FC236}">
                  <a16:creationId xmlns:a16="http://schemas.microsoft.com/office/drawing/2014/main" id="{712ED6A8-9252-B335-F816-DBC479D5D2FA}"/>
                </a:ext>
              </a:extLst>
            </p:cNvPr>
            <p:cNvSpPr txBox="1"/>
            <p:nvPr/>
          </p:nvSpPr>
          <p:spPr>
            <a:xfrm>
              <a:off x="2748210" y="8877219"/>
              <a:ext cx="538729" cy="321827"/>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rgbClr val="FFFFFF"/>
                  </a:solidFill>
                  <a:latin typeface="Poppins Light" pitchFamily="2" charset="77"/>
                  <a:cs typeface="Poppins Light" pitchFamily="2" charset="77"/>
                </a:rPr>
                <a:t>2</a:t>
              </a:r>
              <a:r>
                <a:rPr kumimoji="0" lang="en-US" sz="1050" b="0" i="0" u="none" strike="noStrike" kern="1200" cap="none" spc="0" normalizeH="0" baseline="0" noProof="0" dirty="0">
                  <a:ln>
                    <a:noFill/>
                  </a:ln>
                  <a:solidFill>
                    <a:srgbClr val="FFFFFF"/>
                  </a:solidFill>
                  <a:effectLst/>
                  <a:uLnTx/>
                  <a:uFillTx/>
                  <a:latin typeface="Poppins Light" pitchFamily="2" charset="77"/>
                  <a:ea typeface="+mn-ea"/>
                  <a:cs typeface="Poppins Light" pitchFamily="2" charset="77"/>
                </a:rPr>
                <a:t>.8</a:t>
              </a:r>
              <a:r>
                <a:rPr kumimoji="0" lang="en-US" sz="1050" b="0" i="0" u="none" strike="noStrike" kern="1200" cap="none" spc="0" normalizeH="0" baseline="30000" noProof="0" dirty="0">
                  <a:ln>
                    <a:noFill/>
                  </a:ln>
                  <a:solidFill>
                    <a:srgbClr val="FFFFFF"/>
                  </a:solidFill>
                  <a:effectLst/>
                  <a:uLnTx/>
                  <a:uFillTx/>
                  <a:latin typeface="Poppins Light" pitchFamily="2" charset="77"/>
                  <a:ea typeface="+mn-ea"/>
                  <a:cs typeface="Poppins Light" pitchFamily="2" charset="77"/>
                </a:rPr>
                <a:t>%</a:t>
              </a:r>
            </a:p>
          </p:txBody>
        </p:sp>
        <p:sp>
          <p:nvSpPr>
            <p:cNvPr id="89" name="TextBox 88">
              <a:extLst>
                <a:ext uri="{FF2B5EF4-FFF2-40B4-BE49-F238E27FC236}">
                  <a16:creationId xmlns:a16="http://schemas.microsoft.com/office/drawing/2014/main" id="{9365B68B-7A98-FAA1-E8A1-B001CE76BCF3}"/>
                </a:ext>
              </a:extLst>
            </p:cNvPr>
            <p:cNvSpPr txBox="1"/>
            <p:nvPr/>
          </p:nvSpPr>
          <p:spPr>
            <a:xfrm>
              <a:off x="2737059" y="9080141"/>
              <a:ext cx="780308" cy="52662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dirty="0">
                  <a:solidFill>
                    <a:srgbClr val="FFFFFF"/>
                  </a:solidFill>
                  <a:latin typeface="Poppins Light" pitchFamily="2" charset="77"/>
                  <a:cs typeface="Poppins Light" pitchFamily="2" charset="77"/>
                </a:rPr>
                <a:t>Ph</a:t>
              </a:r>
              <a:endParaRPr kumimoji="0" lang="en-US" sz="2100" b="0" i="0" u="none" strike="noStrike" kern="1200" cap="none" spc="0" normalizeH="0" baseline="0" noProof="0" dirty="0">
                <a:ln>
                  <a:noFill/>
                </a:ln>
                <a:solidFill>
                  <a:srgbClr val="FFFFFF"/>
                </a:solidFill>
                <a:effectLst/>
                <a:uLnTx/>
                <a:uFillTx/>
                <a:latin typeface="Poppins Light" pitchFamily="2" charset="77"/>
                <a:ea typeface="+mn-ea"/>
                <a:cs typeface="Poppins Light" pitchFamily="2" charset="77"/>
              </a:endParaRPr>
            </a:p>
          </p:txBody>
        </p:sp>
        <p:sp>
          <p:nvSpPr>
            <p:cNvPr id="90" name="TextBox 89">
              <a:extLst>
                <a:ext uri="{FF2B5EF4-FFF2-40B4-BE49-F238E27FC236}">
                  <a16:creationId xmlns:a16="http://schemas.microsoft.com/office/drawing/2014/main" id="{4424117F-C861-C777-7000-CF9F892BE5DC}"/>
                </a:ext>
              </a:extLst>
            </p:cNvPr>
            <p:cNvSpPr txBox="1"/>
            <p:nvPr/>
          </p:nvSpPr>
          <p:spPr>
            <a:xfrm>
              <a:off x="2755202" y="9447849"/>
              <a:ext cx="827695" cy="234056"/>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err="1">
                  <a:solidFill>
                    <a:srgbClr val="FFFFFF"/>
                  </a:solidFill>
                  <a:latin typeface="Poppins" pitchFamily="2" charset="77"/>
                  <a:cs typeface="Poppins" pitchFamily="2" charset="77"/>
                </a:rPr>
                <a:t>Eczacılık</a:t>
              </a:r>
              <a:r>
                <a:rPr lang="en-US" sz="600" dirty="0">
                  <a:solidFill>
                    <a:srgbClr val="FFFFFF"/>
                  </a:solidFill>
                  <a:latin typeface="Poppins" pitchFamily="2" charset="77"/>
                  <a:cs typeface="Poppins" pitchFamily="2" charset="77"/>
                </a:rPr>
                <a:t>/</a:t>
              </a:r>
              <a:r>
                <a:rPr lang="en-US" sz="600" dirty="0" err="1">
                  <a:solidFill>
                    <a:srgbClr val="FFFFFF"/>
                  </a:solidFill>
                  <a:latin typeface="Poppins" pitchFamily="2" charset="77"/>
                  <a:cs typeface="Poppins" pitchFamily="2" charset="77"/>
                </a:rPr>
                <a:t>Sağlık</a:t>
              </a:r>
              <a:endParaRPr kumimoji="0" lang="en-US" sz="600" u="none" strike="noStrike" kern="1200" cap="none" spc="0" normalizeH="0" baseline="30000" noProof="0" dirty="0">
                <a:ln>
                  <a:noFill/>
                </a:ln>
                <a:solidFill>
                  <a:srgbClr val="FFFFFF"/>
                </a:solidFill>
                <a:effectLst/>
                <a:uLnTx/>
                <a:uFillTx/>
                <a:latin typeface="Poppins" pitchFamily="2" charset="77"/>
                <a:cs typeface="Poppins" pitchFamily="2" charset="77"/>
              </a:endParaRPr>
            </a:p>
          </p:txBody>
        </p:sp>
      </p:grpSp>
      <p:sp>
        <p:nvSpPr>
          <p:cNvPr id="91" name="Text Placeholder 1">
            <a:extLst>
              <a:ext uri="{FF2B5EF4-FFF2-40B4-BE49-F238E27FC236}">
                <a16:creationId xmlns:a16="http://schemas.microsoft.com/office/drawing/2014/main" id="{6A5212CA-CB42-0963-C089-65CAC926E50F}"/>
              </a:ext>
            </a:extLst>
          </p:cNvPr>
          <p:cNvSpPr txBox="1">
            <a:spLocks/>
          </p:cNvSpPr>
          <p:nvPr/>
        </p:nvSpPr>
        <p:spPr>
          <a:xfrm>
            <a:off x="489489" y="1755405"/>
            <a:ext cx="6633553" cy="150886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3999"/>
              </a:lnSpc>
              <a:spcBef>
                <a:spcPts val="0"/>
              </a:spcBef>
              <a:spcAft>
                <a:spcPts val="600"/>
              </a:spcAft>
              <a:buClrTx/>
              <a:buSzPts val="1100"/>
              <a:buFont typeface="Arial" panose="020B0604020202020204" pitchFamily="34" charset="0"/>
              <a:buNone/>
              <a:tabLst/>
              <a:defRPr/>
            </a:pP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Her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sektör</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sürekli</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bir</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değişim</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ve</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evrim</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süreci</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içinde</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olsa</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da,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sağlık</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sektörü</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dış</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etkenlerin</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sektörde</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yarattığı</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değişim</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hızı</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ve</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büyüklüğü</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açısından</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reklamcılıkla</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yarışabilir</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Nüfus</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yaşlanıyor</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ve</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çevresel</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ile</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beslenme</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alışkanlıkları</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gelecekteki</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sağlık</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sonuçlarını</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ve</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buna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bağlı</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olarak</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sağlık</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hizmetleri</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ve</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ilaç</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ihtiyaçlarını</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hızla</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etkiliyor</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Bu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yılki</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raporun</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bir</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diğer</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önemli</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vurgusu</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ise</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hızla</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değişen</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bir</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sektörde</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başarılı</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olmanın</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iç</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bölünmeler</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bölgesel</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ve</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yerel</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farklılıklar</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ile</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teknolojik</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entegrasyonun</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yetersiz</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kalması</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gibi</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faktörlerle</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karmaşıklaşabileceği</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 </a:t>
            </a:r>
            <a:r>
              <a:rPr kumimoji="0" lang="en-US" sz="1200" u="none" strike="noStrike" kern="1200" cap="none" spc="0" normalizeH="0" baseline="0" noProof="0" dirty="0" err="1">
                <a:ln>
                  <a:noFill/>
                </a:ln>
                <a:solidFill>
                  <a:schemeClr val="accent1"/>
                </a:solidFill>
                <a:effectLst/>
                <a:uLnTx/>
                <a:uFillTx/>
                <a:latin typeface="Poppins Light" pitchFamily="2" charset="77"/>
                <a:cs typeface="Poppins Light" pitchFamily="2" charset="77"/>
                <a:sym typeface="Poppins"/>
              </a:rPr>
              <a:t>yönündedir</a:t>
            </a:r>
            <a:r>
              <a:rPr kumimoji="0" lang="en-US" sz="1200" u="none" strike="noStrike" kern="1200" cap="none" spc="0" normalizeH="0" baseline="0" noProof="0" dirty="0">
                <a:ln>
                  <a:noFill/>
                </a:ln>
                <a:solidFill>
                  <a:schemeClr val="accent1"/>
                </a:solidFill>
                <a:effectLst/>
                <a:uLnTx/>
                <a:uFillTx/>
                <a:latin typeface="Poppins Light" pitchFamily="2" charset="77"/>
                <a:cs typeface="Poppins Light" pitchFamily="2" charset="77"/>
                <a:sym typeface="Poppins"/>
              </a:rPr>
              <a:t>.</a:t>
            </a:r>
          </a:p>
        </p:txBody>
      </p:sp>
      <p:grpSp>
        <p:nvGrpSpPr>
          <p:cNvPr id="8" name="Group 7">
            <a:extLst>
              <a:ext uri="{FF2B5EF4-FFF2-40B4-BE49-F238E27FC236}">
                <a16:creationId xmlns:a16="http://schemas.microsoft.com/office/drawing/2014/main" id="{EB89D697-B59D-0B3A-8466-3890DE5FA990}"/>
              </a:ext>
            </a:extLst>
          </p:cNvPr>
          <p:cNvGrpSpPr/>
          <p:nvPr/>
        </p:nvGrpSpPr>
        <p:grpSpPr>
          <a:xfrm>
            <a:off x="1222849" y="766812"/>
            <a:ext cx="2436183" cy="709522"/>
            <a:chOff x="9107532" y="3871002"/>
            <a:chExt cx="8629468" cy="2513275"/>
          </a:xfrm>
        </p:grpSpPr>
        <p:sp>
          <p:nvSpPr>
            <p:cNvPr id="9" name="Freeform 8">
              <a:extLst>
                <a:ext uri="{FF2B5EF4-FFF2-40B4-BE49-F238E27FC236}">
                  <a16:creationId xmlns:a16="http://schemas.microsoft.com/office/drawing/2014/main" id="{754CDBF4-FFD6-1B36-FDB5-4D173475418B}"/>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51349908-7603-EA52-824F-E8D71E3E8FF8}"/>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15CD39E2-BFD0-F57C-3F96-93290D74504E}"/>
                </a:ext>
              </a:extLst>
            </p:cNvPr>
            <p:cNvSpPr/>
            <p:nvPr/>
          </p:nvSpPr>
          <p:spPr>
            <a:xfrm>
              <a:off x="10905962"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B53098C-A3E0-0573-9DA9-00803939C22F}"/>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0785B3E3-A9A2-A34C-E56A-1FC3995E93ED}"/>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E7D32ECB-BF42-9796-5D2A-22A6E6A1359D}"/>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BB314F1C-7FD5-A361-B1B0-557380C1173D}"/>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E7580437-E683-AE53-0E96-5F52EB4BFDDA}"/>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05DF4DFA-5020-2CE3-FAB9-8AC4BB4C2CBD}"/>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6BD0B98B-FDB8-3BDE-D3DA-C18EB9D39B57}"/>
                </a:ext>
              </a:extLst>
            </p:cNvPr>
            <p:cNvSpPr/>
            <p:nvPr/>
          </p:nvSpPr>
          <p:spPr>
            <a:xfrm>
              <a:off x="13064079"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A813E2F1-9FFA-4203-8BBE-AB75A92049E6}"/>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C203F160-31B5-E9E9-FF27-45C7325CFCD7}"/>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EC24E5BB-CF17-D193-320F-411A65FC7E93}"/>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924C65F-E80D-0302-8C1F-5ADD63A73330}"/>
                </a:ext>
              </a:extLst>
            </p:cNvPr>
            <p:cNvSpPr/>
            <p:nvPr/>
          </p:nvSpPr>
          <p:spPr>
            <a:xfrm>
              <a:off x="13064079"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3F260706-5816-FC64-A785-E0D54E406BD4}"/>
                </a:ext>
              </a:extLst>
            </p:cNvPr>
            <p:cNvSpPr/>
            <p:nvPr/>
          </p:nvSpPr>
          <p:spPr>
            <a:xfrm>
              <a:off x="134237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A9397D61-BC90-47F0-9DA4-A701188778F9}"/>
                </a:ext>
              </a:extLst>
            </p:cNvPr>
            <p:cNvSpPr/>
            <p:nvPr/>
          </p:nvSpPr>
          <p:spPr>
            <a:xfrm>
              <a:off x="14143137"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038F736B-0734-3EC7-829E-34DE6D9BC40D}"/>
                </a:ext>
              </a:extLst>
            </p:cNvPr>
            <p:cNvSpPr/>
            <p:nvPr/>
          </p:nvSpPr>
          <p:spPr>
            <a:xfrm>
              <a:off x="14143137"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3F13258-B642-ABEB-1C13-91D07648521B}"/>
                </a:ext>
              </a:extLst>
            </p:cNvPr>
            <p:cNvSpPr/>
            <p:nvPr/>
          </p:nvSpPr>
          <p:spPr>
            <a:xfrm>
              <a:off x="141431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24716CB6-B442-E457-431E-0BCB85C02FDC}"/>
                </a:ext>
              </a:extLst>
            </p:cNvPr>
            <p:cNvSpPr/>
            <p:nvPr/>
          </p:nvSpPr>
          <p:spPr>
            <a:xfrm>
              <a:off x="14502823"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49" name="Freeform 48">
              <a:extLst>
                <a:ext uri="{FF2B5EF4-FFF2-40B4-BE49-F238E27FC236}">
                  <a16:creationId xmlns:a16="http://schemas.microsoft.com/office/drawing/2014/main" id="{4B248E24-E2CD-1254-1A03-154ADB9C1960}"/>
                </a:ext>
              </a:extLst>
            </p:cNvPr>
            <p:cNvSpPr/>
            <p:nvPr/>
          </p:nvSpPr>
          <p:spPr>
            <a:xfrm>
              <a:off x="145028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2E284FE1-DC90-96DA-25AE-017904562E78}"/>
                </a:ext>
              </a:extLst>
            </p:cNvPr>
            <p:cNvSpPr/>
            <p:nvPr/>
          </p:nvSpPr>
          <p:spPr>
            <a:xfrm>
              <a:off x="15222195" y="448960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00113BCC-D190-706B-AD19-846A241D6686}"/>
                </a:ext>
              </a:extLst>
            </p:cNvPr>
            <p:cNvSpPr/>
            <p:nvPr/>
          </p:nvSpPr>
          <p:spPr>
            <a:xfrm>
              <a:off x="15222195" y="51112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562A9432-37B0-FB4C-7A0C-D932EBD11AF6}"/>
                </a:ext>
              </a:extLst>
            </p:cNvPr>
            <p:cNvSpPr/>
            <p:nvPr/>
          </p:nvSpPr>
          <p:spPr>
            <a:xfrm>
              <a:off x="16657942"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265F9F69-B964-965B-416F-8953FEC864B8}"/>
                </a:ext>
              </a:extLst>
            </p:cNvPr>
            <p:cNvSpPr/>
            <p:nvPr/>
          </p:nvSpPr>
          <p:spPr>
            <a:xfrm>
              <a:off x="17377314"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A13E7670-E6AE-6909-8F87-4D65EEDDA5FF}"/>
                </a:ext>
              </a:extLst>
            </p:cNvPr>
            <p:cNvSpPr/>
            <p:nvPr/>
          </p:nvSpPr>
          <p:spPr>
            <a:xfrm>
              <a:off x="15578884"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B94B88A3-C76A-ECCF-D540-B86C8F190FD2}"/>
                </a:ext>
              </a:extLst>
            </p:cNvPr>
            <p:cNvSpPr/>
            <p:nvPr/>
          </p:nvSpPr>
          <p:spPr>
            <a:xfrm>
              <a:off x="16298256"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F9290307-D632-66BD-9228-402528742A7A}"/>
                </a:ext>
              </a:extLst>
            </p:cNvPr>
            <p:cNvSpPr/>
            <p:nvPr/>
          </p:nvSpPr>
          <p:spPr>
            <a:xfrm>
              <a:off x="16298256"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3F9F667C-E483-8D6A-FA8B-B1DBE81E1937}"/>
                </a:ext>
              </a:extLst>
            </p:cNvPr>
            <p:cNvSpPr/>
            <p:nvPr/>
          </p:nvSpPr>
          <p:spPr>
            <a:xfrm>
              <a:off x="15222195" y="5743371"/>
              <a:ext cx="356690"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grpSp>
      <p:pic>
        <p:nvPicPr>
          <p:cNvPr id="12" name="Google Shape;429;p65" descr="GroupM_SingleColor_Logo_Navy_RGB.png">
            <a:extLst>
              <a:ext uri="{FF2B5EF4-FFF2-40B4-BE49-F238E27FC236}">
                <a16:creationId xmlns:a16="http://schemas.microsoft.com/office/drawing/2014/main" id="{26071C01-3103-1778-9494-10F62D9D08A3}"/>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6024093" y="5742425"/>
            <a:ext cx="524147" cy="149845"/>
          </a:xfrm>
          <a:prstGeom prst="rect">
            <a:avLst/>
          </a:prstGeom>
          <a:noFill/>
          <a:ln>
            <a:noFill/>
          </a:ln>
        </p:spPr>
      </p:pic>
      <p:cxnSp>
        <p:nvCxnSpPr>
          <p:cNvPr id="19" name="Straight Connector 18">
            <a:extLst>
              <a:ext uri="{FF2B5EF4-FFF2-40B4-BE49-F238E27FC236}">
                <a16:creationId xmlns:a16="http://schemas.microsoft.com/office/drawing/2014/main" id="{51642810-7E85-CF58-1E0C-1F36779A4B68}"/>
              </a:ext>
            </a:extLst>
          </p:cNvPr>
          <p:cNvCxnSpPr>
            <a:cxnSpLocks/>
          </p:cNvCxnSpPr>
          <p:nvPr/>
        </p:nvCxnSpPr>
        <p:spPr>
          <a:xfrm>
            <a:off x="0" y="490497"/>
            <a:ext cx="583347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1FBDE4DF-198C-72C3-A67D-E638A64CB51E}"/>
              </a:ext>
            </a:extLst>
          </p:cNvPr>
          <p:cNvSpPr txBox="1">
            <a:spLocks/>
          </p:cNvSpPr>
          <p:nvPr/>
        </p:nvSpPr>
        <p:spPr>
          <a:xfrm>
            <a:off x="495299" y="241591"/>
            <a:ext cx="5364869"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ECZACILIK/SAĞLIK</a:t>
            </a:r>
            <a:endParaRPr lang="en-US" sz="600" b="1" spc="40" dirty="0">
              <a:solidFill>
                <a:schemeClr val="accent6"/>
              </a:solidFill>
              <a:latin typeface="Poppins" pitchFamily="2" charset="77"/>
              <a:cs typeface="Poppins" pitchFamily="2" charset="77"/>
            </a:endParaRPr>
          </a:p>
        </p:txBody>
      </p:sp>
      <p:sp>
        <p:nvSpPr>
          <p:cNvPr id="2" name="Text Placeholder 1">
            <a:extLst>
              <a:ext uri="{FF2B5EF4-FFF2-40B4-BE49-F238E27FC236}">
                <a16:creationId xmlns:a16="http://schemas.microsoft.com/office/drawing/2014/main" id="{9571C1A7-4A4F-55EC-192E-E504E1F69886}"/>
              </a:ext>
            </a:extLst>
          </p:cNvPr>
          <p:cNvSpPr txBox="1">
            <a:spLocks/>
          </p:cNvSpPr>
          <p:nvPr/>
        </p:nvSpPr>
        <p:spPr>
          <a:xfrm>
            <a:off x="487344" y="3265506"/>
            <a:ext cx="6667082" cy="220079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defRPr/>
            </a:pPr>
            <a:r>
              <a:rPr lang="en-US" sz="1000" dirty="0" err="1">
                <a:solidFill>
                  <a:srgbClr val="092656"/>
                </a:solidFill>
                <a:latin typeface="Georgia" panose="02040502050405020303"/>
                <a:cs typeface="Poppins"/>
              </a:rPr>
              <a:t>GroupM'in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kolektif</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zekasına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göre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sağlık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ilaç</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şirketleri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genellikle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diğer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büyük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reklam</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veren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sektörlere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kıyasla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daha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fazla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geçmiş</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verilere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dayanıyor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ölçüm</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ortakları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açısından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daha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az</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seçeneğe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sahip</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Fiziksel</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satış</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temsilcilerinin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dijital</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geleneksel</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medyayla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iç</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içe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geçtiği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uzun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çok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temaslı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tüketici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yolculukları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atıf</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ölçümü</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zorlaştırıyor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Medya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yatırımları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ile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satış</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sonuçları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arasında</a:t>
            </a:r>
            <a:r>
              <a:rPr lang="en-US" sz="1000" dirty="0">
                <a:solidFill>
                  <a:srgbClr val="092656"/>
                </a:solidFill>
                <a:latin typeface="Georgia" panose="02040502050405020303"/>
                <a:cs typeface="Poppins"/>
              </a:rPr>
              <a:t> net </a:t>
            </a:r>
            <a:r>
              <a:rPr lang="en-US" sz="1000" dirty="0" err="1">
                <a:solidFill>
                  <a:srgbClr val="092656"/>
                </a:solidFill>
                <a:latin typeface="Georgia" panose="02040502050405020303"/>
                <a:cs typeface="Poppins"/>
              </a:rPr>
              <a:t>bir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bağ</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kurulamaması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veri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teknoloji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odaklı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çözümler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örneğin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pazarlama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karışım</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modellemesi</a:t>
            </a:r>
            <a:r>
              <a:rPr lang="en-US" sz="1000" dirty="0">
                <a:solidFill>
                  <a:srgbClr val="092656"/>
                </a:solidFill>
                <a:latin typeface="Georgia" panose="02040502050405020303"/>
                <a:cs typeface="Poppins"/>
              </a:rPr>
              <a:t> - MMM </a:t>
            </a:r>
            <a:r>
              <a:rPr lang="en-US" sz="1000" dirty="0" err="1">
                <a:solidFill>
                  <a:srgbClr val="092656"/>
                </a:solidFill>
                <a:latin typeface="Georgia" panose="02040502050405020303"/>
                <a:cs typeface="Poppins"/>
              </a:rPr>
              <a:t>ve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sentetik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hedef</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kitle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modellemesi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için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yönetim</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ekiplerini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ikna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etmeyi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zorlaştırıyor</a:t>
            </a:r>
            <a:r>
              <a:rPr lang="en-US" sz="1000" dirty="0">
                <a:solidFill>
                  <a:srgbClr val="092656"/>
                </a:solidFill>
                <a:latin typeface="Georgia" panose="02040502050405020303"/>
                <a:cs typeface="Poppins"/>
              </a:rPr>
              <a:t>. Buna ek </a:t>
            </a:r>
            <a:r>
              <a:rPr lang="en-US" sz="1000" dirty="0" err="1">
                <a:solidFill>
                  <a:srgbClr val="092656"/>
                </a:solidFill>
                <a:latin typeface="Georgia" panose="02040502050405020303"/>
                <a:cs typeface="Poppins"/>
              </a:rPr>
              <a:t>olarak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ülkeler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eyaletler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veya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bölgeler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bazında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uyulması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gereken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sayısız</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düzenleme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yönetmelik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bu</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durumu</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daha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karmaşık</a:t>
            </a:r>
            <a:r>
              <a:rPr lang="en-US" sz="1000" dirty="0">
                <a:solidFill>
                  <a:srgbClr val="092656"/>
                </a:solidFill>
                <a:latin typeface="Georgia" panose="02040502050405020303"/>
                <a:cs typeface="Poppins"/>
              </a:rPr>
              <a:t> hale </a:t>
            </a:r>
            <a:r>
              <a:rPr lang="en-US" sz="1000" dirty="0" err="1">
                <a:solidFill>
                  <a:srgbClr val="092656"/>
                </a:solidFill>
                <a:latin typeface="Georgia" panose="02040502050405020303"/>
                <a:cs typeface="Poppins"/>
              </a:rPr>
              <a:t>getiriyor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Örneğin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Avrupa'nın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büyük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bir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kısmında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bir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bireyin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veya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kuruluşun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sahip</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olabileceği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eczane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sayısına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bazen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sadece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bir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tane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ilişkin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düzenlemeler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mevcutken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ABD'de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veri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gizliliği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yasaları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eyaletten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eyalete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değişiklik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gösteriyor</a:t>
            </a:r>
            <a:r>
              <a:rPr lang="en-US" sz="1000" dirty="0">
                <a:solidFill>
                  <a:srgbClr val="092656"/>
                </a:solidFill>
                <a:latin typeface="Georgia" panose="02040502050405020303"/>
                <a:cs typeface="Poppins"/>
              </a:rPr>
              <a:t>. Bu durum, </a:t>
            </a:r>
            <a:r>
              <a:rPr lang="en-US" sz="1000" dirty="0" err="1">
                <a:solidFill>
                  <a:srgbClr val="092656"/>
                </a:solidFill>
                <a:latin typeface="Georgia" panose="02040502050405020303"/>
                <a:cs typeface="Poppins"/>
              </a:rPr>
              <a:t>pazarlama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mesajlarını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perakendeci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ilişkilerini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daha</a:t>
            </a:r>
            <a:r>
              <a:rPr lang="en-US" sz="1000" dirty="0">
                <a:solidFill>
                  <a:srgbClr val="092656"/>
                </a:solidFill>
                <a:latin typeface="Georgia" panose="02040502050405020303"/>
                <a:cs typeface="Poppins"/>
              </a:rPr>
              <a:t> da </a:t>
            </a:r>
            <a:r>
              <a:rPr lang="en-US" sz="1000" dirty="0" err="1">
                <a:solidFill>
                  <a:srgbClr val="092656"/>
                </a:solidFill>
                <a:latin typeface="Georgia" panose="02040502050405020303"/>
                <a:cs typeface="Poppins"/>
              </a:rPr>
              <a:t>karmaşık</a:t>
            </a:r>
            <a:r>
              <a:rPr lang="en-US" sz="1000" dirty="0">
                <a:solidFill>
                  <a:srgbClr val="092656"/>
                </a:solidFill>
                <a:latin typeface="Georgia" panose="02040502050405020303"/>
                <a:cs typeface="Poppins"/>
              </a:rPr>
              <a:t> hale </a:t>
            </a:r>
            <a:r>
              <a:rPr lang="en-US" sz="1000" dirty="0" err="1">
                <a:solidFill>
                  <a:srgbClr val="092656"/>
                </a:solidFill>
                <a:latin typeface="Georgia" panose="02040502050405020303"/>
                <a:cs typeface="Poppins"/>
              </a:rPr>
              <a:t>getiriyor</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Tüketici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ürünleri</a:t>
            </a:r>
            <a:r>
              <a:rPr lang="en-US" sz="1000" dirty="0">
                <a:solidFill>
                  <a:srgbClr val="092656"/>
                </a:solidFill>
                <a:latin typeface="Georgia" panose="02040502050405020303"/>
                <a:cs typeface="Poppins"/>
              </a:rPr>
              <a:t> (CPG) </a:t>
            </a:r>
            <a:r>
              <a:rPr lang="en-US" sz="1000" dirty="0" err="1">
                <a:solidFill>
                  <a:srgbClr val="092656"/>
                </a:solidFill>
                <a:latin typeface="Georgia" panose="02040502050405020303"/>
                <a:cs typeface="Poppins"/>
              </a:rPr>
              <a:t>reklam</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verenleri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perakende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medya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ağlarını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büyük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ölçüde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benimsemişken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eczane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sahipliğindeki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parçalanma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nedeniyle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Avrupa’da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sağlık</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ilaç</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reklam</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verenleri</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bu</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hızla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büyüyen</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kanalı</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benimsemede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genellikle</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daha</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yavaş</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hareket</a:t>
            </a:r>
            <a:r>
              <a:rPr lang="en-US" sz="1000" dirty="0">
                <a:solidFill>
                  <a:srgbClr val="092656"/>
                </a:solidFill>
                <a:latin typeface="Georgia" panose="02040502050405020303"/>
                <a:cs typeface="Poppins"/>
              </a:rPr>
              <a:t> </a:t>
            </a:r>
            <a:r>
              <a:rPr lang="en-US" sz="1000" dirty="0" err="1">
                <a:solidFill>
                  <a:srgbClr val="092656"/>
                </a:solidFill>
                <a:latin typeface="Georgia" panose="02040502050405020303"/>
                <a:cs typeface="Poppins"/>
              </a:rPr>
              <a:t>ediyor</a:t>
            </a:r>
            <a:r>
              <a:rPr lang="en-US" sz="1000" dirty="0">
                <a:solidFill>
                  <a:srgbClr val="092656"/>
                </a:solidFill>
                <a:latin typeface="Georgia" panose="02040502050405020303"/>
                <a:cs typeface="Poppins"/>
              </a:rPr>
              <a:t>. </a:t>
            </a:r>
            <a:endParaRPr lang="en-US" dirty="0"/>
          </a:p>
        </p:txBody>
      </p:sp>
      <p:grpSp>
        <p:nvGrpSpPr>
          <p:cNvPr id="41" name="Group 40">
            <a:extLst>
              <a:ext uri="{FF2B5EF4-FFF2-40B4-BE49-F238E27FC236}">
                <a16:creationId xmlns:a16="http://schemas.microsoft.com/office/drawing/2014/main" id="{B82A32F6-4AC2-3098-EB91-51FBFC8E756D}"/>
              </a:ext>
            </a:extLst>
          </p:cNvPr>
          <p:cNvGrpSpPr/>
          <p:nvPr/>
        </p:nvGrpSpPr>
        <p:grpSpPr>
          <a:xfrm rot="16200000">
            <a:off x="6368964" y="6011763"/>
            <a:ext cx="2430302" cy="376570"/>
            <a:chOff x="88616" y="8213726"/>
            <a:chExt cx="1097498" cy="170255"/>
          </a:xfrm>
        </p:grpSpPr>
        <p:grpSp>
          <p:nvGrpSpPr>
            <p:cNvPr id="43" name="Group 42">
              <a:extLst>
                <a:ext uri="{FF2B5EF4-FFF2-40B4-BE49-F238E27FC236}">
                  <a16:creationId xmlns:a16="http://schemas.microsoft.com/office/drawing/2014/main" id="{00D3EF82-E5E7-A3E8-1885-9D00A53345AD}"/>
                </a:ext>
              </a:extLst>
            </p:cNvPr>
            <p:cNvGrpSpPr/>
            <p:nvPr/>
          </p:nvGrpSpPr>
          <p:grpSpPr>
            <a:xfrm>
              <a:off x="88616" y="8213726"/>
              <a:ext cx="1097498" cy="170255"/>
              <a:chOff x="88616" y="8157882"/>
              <a:chExt cx="1097498" cy="226099"/>
            </a:xfrm>
          </p:grpSpPr>
          <p:cxnSp>
            <p:nvCxnSpPr>
              <p:cNvPr id="60" name="Straight Connector 59">
                <a:extLst>
                  <a:ext uri="{FF2B5EF4-FFF2-40B4-BE49-F238E27FC236}">
                    <a16:creationId xmlns:a16="http://schemas.microsoft.com/office/drawing/2014/main" id="{E43699D4-3D72-B4CA-44BD-15DDF2A0A57D}"/>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6EA9117-F6A6-392F-D8E3-81470813C2E5}"/>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1F0AD29-7A7E-6020-E440-742086C2F3FC}"/>
                  </a:ext>
                </a:extLst>
              </p:cNvPr>
              <p:cNvCxnSpPr>
                <a:cxnSpLocks/>
              </p:cNvCxnSpPr>
              <p:nvPr/>
            </p:nvCxnSpPr>
            <p:spPr>
              <a:xfrm flipV="1">
                <a:off x="82664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6B326C7-9CA3-E396-8153-F96A700EEC43}"/>
                  </a:ext>
                </a:extLst>
              </p:cNvPr>
              <p:cNvCxnSpPr>
                <a:cxnSpLocks/>
              </p:cNvCxnSpPr>
              <p:nvPr/>
            </p:nvCxnSpPr>
            <p:spPr>
              <a:xfrm flipV="1">
                <a:off x="1186114"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711741B9-818F-0676-CA1F-7DF2F9B81804}"/>
                </a:ext>
              </a:extLst>
            </p:cNvPr>
            <p:cNvGrpSpPr/>
            <p:nvPr/>
          </p:nvGrpSpPr>
          <p:grpSpPr>
            <a:xfrm>
              <a:off x="173130" y="8308975"/>
              <a:ext cx="946949" cy="75006"/>
              <a:chOff x="173130" y="8289549"/>
              <a:chExt cx="946949" cy="94432"/>
            </a:xfrm>
          </p:grpSpPr>
          <p:cxnSp>
            <p:nvCxnSpPr>
              <p:cNvPr id="46" name="Straight Connector 45">
                <a:extLst>
                  <a:ext uri="{FF2B5EF4-FFF2-40B4-BE49-F238E27FC236}">
                    <a16:creationId xmlns:a16="http://schemas.microsoft.com/office/drawing/2014/main" id="{E2C564A5-0B2D-3E50-4B5B-106F6DEACB9D}"/>
                  </a:ext>
                </a:extLst>
              </p:cNvPr>
              <p:cNvCxnSpPr>
                <a:cxnSpLocks/>
              </p:cNvCxnSpPr>
              <p:nvPr/>
            </p:nvCxnSpPr>
            <p:spPr>
              <a:xfrm flipV="1">
                <a:off x="54700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286BFE0-A69D-56E2-65E4-8C5D86376B67}"/>
                  </a:ext>
                </a:extLst>
              </p:cNvPr>
              <p:cNvCxnSpPr>
                <a:cxnSpLocks/>
              </p:cNvCxnSpPr>
              <p:nvPr/>
            </p:nvCxnSpPr>
            <p:spPr>
              <a:xfrm flipV="1">
                <a:off x="61791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0AB76A4-01AC-84D0-72EF-4A141331E4B3}"/>
                  </a:ext>
                </a:extLst>
              </p:cNvPr>
              <p:cNvCxnSpPr>
                <a:cxnSpLocks/>
              </p:cNvCxnSpPr>
              <p:nvPr/>
            </p:nvCxnSpPr>
            <p:spPr>
              <a:xfrm flipV="1">
                <a:off x="68882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0413874-B6B1-A854-B7CC-1256905A68BA}"/>
                  </a:ext>
                </a:extLst>
              </p:cNvPr>
              <p:cNvCxnSpPr>
                <a:cxnSpLocks/>
              </p:cNvCxnSpPr>
              <p:nvPr/>
            </p:nvCxnSpPr>
            <p:spPr>
              <a:xfrm flipV="1">
                <a:off x="759729"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F87EA8D-7D97-34D7-C594-B8391D1FE67C}"/>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7825282-1B72-AB28-6AFF-C6A60A4FFF92}"/>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DEE9A32-3B2E-FF99-086F-619482BCBC55}"/>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0296232-42D2-C692-E06E-D87BD5388FC6}"/>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2CCD15C-DC22-9973-1A4C-554494BA889F}"/>
                  </a:ext>
                </a:extLst>
              </p:cNvPr>
              <p:cNvCxnSpPr>
                <a:cxnSpLocks/>
              </p:cNvCxnSpPr>
              <p:nvPr/>
            </p:nvCxnSpPr>
            <p:spPr>
              <a:xfrm flipV="1">
                <a:off x="9073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2349F43-F8D1-F890-7691-411D28BB508E}"/>
                  </a:ext>
                </a:extLst>
              </p:cNvPr>
              <p:cNvCxnSpPr>
                <a:cxnSpLocks/>
              </p:cNvCxnSpPr>
              <p:nvPr/>
            </p:nvCxnSpPr>
            <p:spPr>
              <a:xfrm flipV="1">
                <a:off x="97826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A1E13CF-5A43-3528-D567-1E70E82CD564}"/>
                  </a:ext>
                </a:extLst>
              </p:cNvPr>
              <p:cNvCxnSpPr>
                <a:cxnSpLocks/>
              </p:cNvCxnSpPr>
              <p:nvPr/>
            </p:nvCxnSpPr>
            <p:spPr>
              <a:xfrm flipV="1">
                <a:off x="104917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76771AB-4446-27AC-C75E-B8FA0BB8C859}"/>
                  </a:ext>
                </a:extLst>
              </p:cNvPr>
              <p:cNvCxnSpPr>
                <a:cxnSpLocks/>
              </p:cNvCxnSpPr>
              <p:nvPr/>
            </p:nvCxnSpPr>
            <p:spPr>
              <a:xfrm flipV="1">
                <a:off x="1120079"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 name="TextBox 3">
            <a:extLst>
              <a:ext uri="{FF2B5EF4-FFF2-40B4-BE49-F238E27FC236}">
                <a16:creationId xmlns:a16="http://schemas.microsoft.com/office/drawing/2014/main" id="{9A4C7E22-07C1-AD20-5A98-4A22604DEE90}"/>
              </a:ext>
            </a:extLst>
          </p:cNvPr>
          <p:cNvSpPr txBox="1"/>
          <p:nvPr/>
        </p:nvSpPr>
        <p:spPr>
          <a:xfrm>
            <a:off x="590801" y="9503777"/>
            <a:ext cx="3949393" cy="192168"/>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OECD • </a:t>
            </a:r>
            <a:r>
              <a:rPr lang="en-US" sz="600" dirty="0" err="1">
                <a:solidFill>
                  <a:schemeClr val="bg1">
                    <a:lumMod val="75000"/>
                  </a:schemeClr>
                </a:solidFill>
                <a:latin typeface="Poppins"/>
                <a:cs typeface="Poppins"/>
              </a:rPr>
              <a:t>Verilerin</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çoğu</a:t>
            </a:r>
            <a:r>
              <a:rPr lang="en-US" sz="600" dirty="0">
                <a:solidFill>
                  <a:schemeClr val="bg1">
                    <a:lumMod val="75000"/>
                  </a:schemeClr>
                </a:solidFill>
                <a:latin typeface="Poppins"/>
                <a:cs typeface="Poppins"/>
              </a:rPr>
              <a:t> 2021'den, </a:t>
            </a:r>
            <a:r>
              <a:rPr lang="en-US" sz="600" dirty="0" err="1">
                <a:solidFill>
                  <a:schemeClr val="bg1">
                    <a:lumMod val="75000"/>
                  </a:schemeClr>
                </a:solidFill>
                <a:latin typeface="Poppins"/>
                <a:cs typeface="Poppins"/>
              </a:rPr>
              <a:t>İsrail</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ve</a:t>
            </a:r>
            <a:r>
              <a:rPr lang="en-US" sz="600" dirty="0">
                <a:solidFill>
                  <a:schemeClr val="bg1">
                    <a:lumMod val="75000"/>
                  </a:schemeClr>
                </a:solidFill>
                <a:latin typeface="Poppins"/>
                <a:cs typeface="Poppins"/>
              </a:rPr>
              <a:t> Kanada </a:t>
            </a:r>
            <a:r>
              <a:rPr lang="en-US" sz="600" dirty="0" err="1">
                <a:solidFill>
                  <a:schemeClr val="bg1">
                    <a:lumMod val="75000"/>
                  </a:schemeClr>
                </a:solidFill>
                <a:latin typeface="Poppins"/>
                <a:cs typeface="Poppins"/>
              </a:rPr>
              <a:t>rakamları</a:t>
            </a:r>
            <a:r>
              <a:rPr lang="en-US" sz="600" dirty="0">
                <a:solidFill>
                  <a:schemeClr val="bg1">
                    <a:lumMod val="75000"/>
                  </a:schemeClr>
                </a:solidFill>
                <a:latin typeface="Poppins"/>
                <a:cs typeface="Poppins"/>
              </a:rPr>
              <a:t> 2023'ten, </a:t>
            </a:r>
            <a:r>
              <a:rPr lang="en-US" sz="600" dirty="0" err="1">
                <a:solidFill>
                  <a:schemeClr val="bg1">
                    <a:lumMod val="75000"/>
                  </a:schemeClr>
                </a:solidFill>
                <a:latin typeface="Poppins"/>
                <a:cs typeface="Poppins"/>
              </a:rPr>
              <a:t>Birleşik</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Krallık</a:t>
            </a:r>
            <a:r>
              <a:rPr lang="en-US" sz="600" dirty="0">
                <a:solidFill>
                  <a:schemeClr val="bg1">
                    <a:lumMod val="75000"/>
                  </a:schemeClr>
                </a:solidFill>
                <a:latin typeface="Poppins"/>
                <a:cs typeface="Poppins"/>
              </a:rPr>
              <a:t> 2020'den.</a:t>
            </a:r>
          </a:p>
        </p:txBody>
      </p:sp>
      <p:sp>
        <p:nvSpPr>
          <p:cNvPr id="3" name="Rectangle 2">
            <a:extLst>
              <a:ext uri="{FF2B5EF4-FFF2-40B4-BE49-F238E27FC236}">
                <a16:creationId xmlns:a16="http://schemas.microsoft.com/office/drawing/2014/main" id="{158346D2-8DCB-7165-F9BF-18A8B3181E38}"/>
              </a:ext>
            </a:extLst>
          </p:cNvPr>
          <p:cNvSpPr/>
          <p:nvPr/>
        </p:nvSpPr>
        <p:spPr>
          <a:xfrm>
            <a:off x="379594" y="7228050"/>
            <a:ext cx="303312" cy="9146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7C57A88-B0E2-8230-E0FD-AB9FCC229EED}"/>
              </a:ext>
            </a:extLst>
          </p:cNvPr>
          <p:cNvSpPr txBox="1"/>
          <p:nvPr/>
        </p:nvSpPr>
        <p:spPr>
          <a:xfrm rot="16200000">
            <a:off x="-1451270" y="6174946"/>
            <a:ext cx="3894880" cy="294696"/>
          </a:xfrm>
          <a:prstGeom prst="rect">
            <a:avLst/>
          </a:prstGeom>
          <a:noFill/>
        </p:spPr>
        <p:txBody>
          <a:bodyPr wrap="square">
            <a:spAutoFit/>
          </a:bodyPr>
          <a:lstStyle/>
          <a:p>
            <a:pPr marL="0" marR="0">
              <a:lnSpc>
                <a:spcPct val="115000"/>
              </a:lnSpc>
              <a:spcAft>
                <a:spcPts val="800"/>
              </a:spcAft>
            </a:pPr>
            <a:r>
              <a:rPr lang="en-US" sz="1200" kern="100" dirty="0" err="1">
                <a:latin typeface="Poppins" panose="00000500000000000000" pitchFamily="2" charset="0"/>
                <a:ea typeface="Aptos" panose="020B0004020202020204" pitchFamily="34" charset="0"/>
                <a:cs typeface="Poppins" panose="00000500000000000000" pitchFamily="2" charset="0"/>
              </a:rPr>
              <a:t>Pazarlar</a:t>
            </a:r>
            <a:endParaRPr lang="en-US" sz="1200" kern="100" dirty="0">
              <a:effectLst/>
              <a:latin typeface="Poppins" panose="00000500000000000000" pitchFamily="2" charset="0"/>
              <a:ea typeface="Aptos" panose="020B0004020202020204" pitchFamily="34" charset="0"/>
              <a:cs typeface="Poppins" panose="00000500000000000000" pitchFamily="2" charset="0"/>
            </a:endParaRPr>
          </a:p>
        </p:txBody>
      </p:sp>
    </p:spTree>
    <p:extLst>
      <p:ext uri="{BB962C8B-B14F-4D97-AF65-F5344CB8AC3E}">
        <p14:creationId xmlns:p14="http://schemas.microsoft.com/office/powerpoint/2010/main" val="1100440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42186-BDE6-C83E-EBDC-5584630A23DC}"/>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7EB6637C-ADDC-D668-2500-6457433562A9}"/>
              </a:ext>
            </a:extLst>
          </p:cNvPr>
          <p:cNvSpPr/>
          <p:nvPr/>
        </p:nvSpPr>
        <p:spPr>
          <a:xfrm rot="10800000">
            <a:off x="4298731" y="1936376"/>
            <a:ext cx="3473668" cy="8122022"/>
          </a:xfrm>
          <a:prstGeom prst="rect">
            <a:avLst/>
          </a:prstGeom>
          <a:gradFill>
            <a:gsLst>
              <a:gs pos="12000">
                <a:schemeClr val="bg1"/>
              </a:gs>
              <a:gs pos="70000">
                <a:schemeClr val="accent1">
                  <a:alpha val="6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4" name="Slide Number Placeholder 3">
            <a:extLst>
              <a:ext uri="{FF2B5EF4-FFF2-40B4-BE49-F238E27FC236}">
                <a16:creationId xmlns:a16="http://schemas.microsoft.com/office/drawing/2014/main" id="{826D8397-01F2-E07C-A05E-21DF864E4C3F}"/>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53</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5" name="Picture 4" descr="A blue and black logo&#10;&#10;Description automatically generated">
            <a:extLst>
              <a:ext uri="{FF2B5EF4-FFF2-40B4-BE49-F238E27FC236}">
                <a16:creationId xmlns:a16="http://schemas.microsoft.com/office/drawing/2014/main" id="{EFACDDB1-361B-DD7E-1F24-354ACC369615}"/>
              </a:ext>
            </a:extLst>
          </p:cNvPr>
          <p:cNvPicPr>
            <a:picLocks noChangeAspect="1"/>
          </p:cNvPicPr>
          <p:nvPr/>
        </p:nvPicPr>
        <p:blipFill>
          <a:blip r:embed="rId3"/>
          <a:stretch>
            <a:fillRect/>
          </a:stretch>
        </p:blipFill>
        <p:spPr>
          <a:xfrm>
            <a:off x="6495276" y="332839"/>
            <a:ext cx="897530" cy="256235"/>
          </a:xfrm>
          <a:prstGeom prst="rect">
            <a:avLst/>
          </a:prstGeom>
        </p:spPr>
      </p:pic>
      <p:sp>
        <p:nvSpPr>
          <p:cNvPr id="20" name="TextBox 19">
            <a:extLst>
              <a:ext uri="{FF2B5EF4-FFF2-40B4-BE49-F238E27FC236}">
                <a16:creationId xmlns:a16="http://schemas.microsoft.com/office/drawing/2014/main" id="{249BAE4D-B6D6-9071-13A5-2B7C9AEC1527}"/>
              </a:ext>
            </a:extLst>
          </p:cNvPr>
          <p:cNvSpPr txBox="1"/>
          <p:nvPr/>
        </p:nvSpPr>
        <p:spPr>
          <a:xfrm>
            <a:off x="669471" y="2146991"/>
            <a:ext cx="3216729" cy="393569"/>
          </a:xfrm>
          <a:prstGeom prst="rect">
            <a:avLst/>
          </a:prstGeom>
          <a:noFill/>
        </p:spPr>
        <p:txBody>
          <a:bodyPr wrap="square" lIns="91440" tIns="45720" rIns="91440" bIns="45720" anchor="t">
            <a:spAutoFit/>
          </a:bodyPr>
          <a:lstStyle/>
          <a:p>
            <a:pPr marL="7620" marR="0" lvl="0" indent="0" algn="ctr" defTabSz="4572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En İyi </a:t>
            </a:r>
            <a:r>
              <a:rPr kumimoji="0" lang="en-US" sz="9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Küresel</a:t>
            </a:r>
            <a:r>
              <a:rPr kumimoji="0" lang="en-US" sz="9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9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Reklam</a:t>
            </a:r>
            <a:r>
              <a:rPr kumimoji="0" lang="en-US" sz="9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9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Piyasaları</a:t>
            </a:r>
            <a:r>
              <a:rPr kumimoji="0" lang="en-US" sz="9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9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Küresel</a:t>
            </a:r>
            <a:r>
              <a:rPr kumimoji="0" lang="en-US" sz="9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9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Ortalamadan</a:t>
            </a:r>
            <a:r>
              <a:rPr kumimoji="0" lang="en-US" sz="9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9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Daha</a:t>
            </a:r>
            <a:r>
              <a:rPr kumimoji="0" lang="en-US" sz="9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9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Yaşlı</a:t>
            </a:r>
            <a:endParaRPr kumimoji="0" lang="en-US" sz="9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pic>
        <p:nvPicPr>
          <p:cNvPr id="21" name="Google Shape;429;p65" descr="GroupM_SingleColor_Logo_Navy_RGB.png">
            <a:extLst>
              <a:ext uri="{FF2B5EF4-FFF2-40B4-BE49-F238E27FC236}">
                <a16:creationId xmlns:a16="http://schemas.microsoft.com/office/drawing/2014/main" id="{EAA33A2D-11DF-6DD7-BF25-8D4DFD8E4C5E}"/>
              </a:ext>
            </a:extLst>
          </p:cNvPr>
          <p:cNvPicPr preferRelativeResize="0">
            <a:picLocks noChangeAspect="1"/>
          </p:cNvPicPr>
          <p:nvPr/>
        </p:nvPicPr>
        <p:blipFill rotWithShape="1">
          <a:blip r:embed="rId4" cstate="screen">
            <a:alphaModFix amt="30000"/>
            <a:extLst>
              <a:ext uri="{28A0092B-C50C-407E-A947-70E740481C1C}">
                <a14:useLocalDpi xmlns:a14="http://schemas.microsoft.com/office/drawing/2010/main"/>
              </a:ext>
            </a:extLst>
          </a:blip>
          <a:srcRect/>
          <a:stretch/>
        </p:blipFill>
        <p:spPr>
          <a:xfrm>
            <a:off x="3665544" y="2213877"/>
            <a:ext cx="438861" cy="125463"/>
          </a:xfrm>
          <a:prstGeom prst="rect">
            <a:avLst/>
          </a:prstGeom>
          <a:noFill/>
          <a:ln>
            <a:noFill/>
          </a:ln>
        </p:spPr>
      </p:pic>
      <p:cxnSp>
        <p:nvCxnSpPr>
          <p:cNvPr id="92" name="Straight Connector 91">
            <a:extLst>
              <a:ext uri="{FF2B5EF4-FFF2-40B4-BE49-F238E27FC236}">
                <a16:creationId xmlns:a16="http://schemas.microsoft.com/office/drawing/2014/main" id="{D7AA19C7-F0C9-BEC5-9D03-9D4B27F5E0DE}"/>
              </a:ext>
            </a:extLst>
          </p:cNvPr>
          <p:cNvCxnSpPr>
            <a:cxnSpLocks/>
          </p:cNvCxnSpPr>
          <p:nvPr/>
        </p:nvCxnSpPr>
        <p:spPr>
          <a:xfrm>
            <a:off x="0" y="490497"/>
            <a:ext cx="583347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Slide Number Placeholder 5">
            <a:extLst>
              <a:ext uri="{FF2B5EF4-FFF2-40B4-BE49-F238E27FC236}">
                <a16:creationId xmlns:a16="http://schemas.microsoft.com/office/drawing/2014/main" id="{6ECA6395-A132-11E7-14C4-E589401157B2}"/>
              </a:ext>
            </a:extLst>
          </p:cNvPr>
          <p:cNvSpPr txBox="1">
            <a:spLocks/>
          </p:cNvSpPr>
          <p:nvPr/>
        </p:nvSpPr>
        <p:spPr>
          <a:xfrm>
            <a:off x="495299" y="241591"/>
            <a:ext cx="5364869"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ECZACILIK/SAĞLIK</a:t>
            </a:r>
            <a:endParaRPr lang="en-US" sz="600" b="1" spc="40" dirty="0">
              <a:solidFill>
                <a:schemeClr val="accent6"/>
              </a:solidFill>
              <a:latin typeface="Poppins" pitchFamily="2" charset="77"/>
              <a:cs typeface="Poppins" pitchFamily="2" charset="77"/>
            </a:endParaRPr>
          </a:p>
        </p:txBody>
      </p:sp>
      <p:pic>
        <p:nvPicPr>
          <p:cNvPr id="8" name="Picture 7" descr="A graph of different colored lines&#10;&#10;Description automatically generated">
            <a:extLst>
              <a:ext uri="{FF2B5EF4-FFF2-40B4-BE49-F238E27FC236}">
                <a16:creationId xmlns:a16="http://schemas.microsoft.com/office/drawing/2014/main" id="{30D5B821-E9C2-E1C7-9956-F299AF9DA416}"/>
              </a:ext>
            </a:extLst>
          </p:cNvPr>
          <p:cNvPicPr>
            <a:picLocks noChangeAspect="1"/>
          </p:cNvPicPr>
          <p:nvPr/>
        </p:nvPicPr>
        <p:blipFill>
          <a:blip r:embed="rId5"/>
          <a:srcRect t="11198" b="7830"/>
          <a:stretch/>
        </p:blipFill>
        <p:spPr>
          <a:xfrm>
            <a:off x="339137" y="2560143"/>
            <a:ext cx="3827957" cy="2169701"/>
          </a:xfrm>
          <a:prstGeom prst="rect">
            <a:avLst/>
          </a:prstGeom>
        </p:spPr>
      </p:pic>
      <p:sp>
        <p:nvSpPr>
          <p:cNvPr id="9" name="TextBox 8">
            <a:extLst>
              <a:ext uri="{FF2B5EF4-FFF2-40B4-BE49-F238E27FC236}">
                <a16:creationId xmlns:a16="http://schemas.microsoft.com/office/drawing/2014/main" id="{71A80BE1-F5E3-1857-AEF0-609F6E904A7F}"/>
              </a:ext>
            </a:extLst>
          </p:cNvPr>
          <p:cNvSpPr txBox="1"/>
          <p:nvPr/>
        </p:nvSpPr>
        <p:spPr>
          <a:xfrm>
            <a:off x="529715" y="4632933"/>
            <a:ext cx="686069" cy="193707"/>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BM</a:t>
            </a:r>
          </a:p>
        </p:txBody>
      </p:sp>
      <p:sp>
        <p:nvSpPr>
          <p:cNvPr id="86" name="Text Placeholder 1">
            <a:extLst>
              <a:ext uri="{FF2B5EF4-FFF2-40B4-BE49-F238E27FC236}">
                <a16:creationId xmlns:a16="http://schemas.microsoft.com/office/drawing/2014/main" id="{4E3D91CD-E249-B8DB-1AD7-13A69B1A76B9}"/>
              </a:ext>
            </a:extLst>
          </p:cNvPr>
          <p:cNvSpPr txBox="1">
            <a:spLocks/>
          </p:cNvSpPr>
          <p:nvPr/>
        </p:nvSpPr>
        <p:spPr>
          <a:xfrm>
            <a:off x="495300" y="5993524"/>
            <a:ext cx="3467100" cy="376007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20000"/>
              </a:lnSpc>
              <a:spcBef>
                <a:spcPts val="0"/>
              </a:spcBef>
              <a:spcAft>
                <a:spcPts val="800"/>
              </a:spcAft>
              <a:buClrTx/>
              <a:buSzPts val="1100"/>
              <a:buFont typeface="Arial" panose="020B0604020202020204" pitchFamily="34" charset="0"/>
              <a:buNone/>
              <a:tabLst/>
              <a:defRPr/>
            </a:pP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potansiyele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ve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gelecekteki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hasta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gruplarına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hitap</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etmek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mesajlarını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kullanmanın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yolu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uzun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vadeli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marka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oluşturmaya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yeterli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yatırımın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yapılmasını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sağlamaktır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ilaç</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endüstrisin</a:t>
            </a:r>
            <a:r>
              <a:rPr lang="tr-TR" sz="1000" dirty="0">
                <a:solidFill>
                  <a:srgbClr val="092656"/>
                </a:solidFill>
                <a:latin typeface="Georgia"/>
                <a:cs typeface="Poppins"/>
              </a:rPr>
              <a:t>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yoğunluğundaki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genel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düşüşe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rağmen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bazı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sağlık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ve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ilaç</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reklamverenleri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tarafından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kullanılan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stratejidir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p>
          <a:p>
            <a:pPr marL="7620" marR="0" lvl="0" indent="0" algn="l" defTabSz="777240" rtl="0" eaLnBrk="1" fontAlgn="auto" latinLnBrk="0" hangingPunct="1">
              <a:lnSpc>
                <a:spcPct val="120000"/>
              </a:lnSpc>
              <a:spcBef>
                <a:spcPts val="0"/>
              </a:spcBef>
              <a:spcAft>
                <a:spcPts val="800"/>
              </a:spcAft>
              <a:buClrTx/>
              <a:buSzPts val="1100"/>
              <a:buFont typeface="Arial" panose="020B0604020202020204" pitchFamily="34" charset="0"/>
              <a:buNone/>
              <a:tabLst/>
              <a:defRPr/>
            </a:pPr>
            <a:r>
              <a:rPr kumimoji="0" lang="en-US" sz="1000" b="0" i="0" u="none" strike="noStrike" kern="1200" cap="none" spc="0" normalizeH="0" baseline="0" noProof="0" dirty="0">
                <a:ln>
                  <a:noFill/>
                </a:ln>
                <a:solidFill>
                  <a:srgbClr val="092656"/>
                </a:solidFill>
                <a:effectLst/>
                <a:uLnTx/>
                <a:uFillTx/>
                <a:latin typeface="Georgia"/>
                <a:cs typeface="Poppins"/>
                <a:sym typeface="Poppins"/>
              </a:rPr>
              <a:t>Son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gideri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ve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verilerine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sahip</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şirketlerden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oluşan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bileşik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genelinde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gideri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yıllık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bileşik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oranda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(CAGR) %8,5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büyürken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aynı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dönemde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%12,4'lük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CAGR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oranında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arttı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yüzdesi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2019'daki %4,1'den 2023'te %3,3'e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düştü</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ortalama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oranı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yıllık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dönemde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%4,0'dan %2,8'e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düştü</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Robert F.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Kennedy'nin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ABD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Sağlık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İnsani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Hizmetler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Başkanı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atanmasının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ABD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ilaç</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harcamaları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üzerinde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ne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etkisi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olacağı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bilinmiyor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kendisi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sektörde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doğrudan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tüketiciye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yönelik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reklamlara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olduğunu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getirdi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DTC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mesajlarının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ilaç</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planlarının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yalnızca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parçası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olduğu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ve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ABD'nin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yalnızca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pazar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olduğu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böyle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yasağın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yasalaşması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durumunda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karasal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medyası</a:t>
            </a:r>
            <a:r>
              <a:rPr kumimoji="0" lang="tr-TR" sz="1000" b="0" i="0" u="none" strike="noStrike" kern="1200" cap="none" spc="0" normalizeH="0" baseline="0" noProof="0" dirty="0">
                <a:ln>
                  <a:noFill/>
                </a:ln>
                <a:solidFill>
                  <a:srgbClr val="092656"/>
                </a:solidFill>
                <a:effectLst/>
                <a:uLnTx/>
                <a:uFillTx/>
                <a:latin typeface="Georgia"/>
                <a:cs typeface="Poppins"/>
                <a:sym typeface="Poppins"/>
              </a:rPr>
              <a:t>ndaki büyük oyuncuları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etkileyebileceği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unutulmamalıdır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endParaRPr lang="en-US" sz="1000" b="0" i="0" u="none" strike="noStrike" kern="1200" cap="none" spc="0" normalizeH="0" baseline="0" noProof="0" dirty="0">
              <a:ln>
                <a:noFill/>
              </a:ln>
              <a:solidFill>
                <a:srgbClr val="092656"/>
              </a:solidFill>
              <a:effectLst/>
              <a:uLnTx/>
              <a:uFillTx/>
              <a:latin typeface="Georgia"/>
              <a:cs typeface="Poppins"/>
            </a:endParaRPr>
          </a:p>
        </p:txBody>
      </p:sp>
      <p:sp>
        <p:nvSpPr>
          <p:cNvPr id="6" name="TextBox 5">
            <a:extLst>
              <a:ext uri="{FF2B5EF4-FFF2-40B4-BE49-F238E27FC236}">
                <a16:creationId xmlns:a16="http://schemas.microsoft.com/office/drawing/2014/main" id="{D39E2C22-80CA-658B-EECA-4D5C5249A908}"/>
              </a:ext>
            </a:extLst>
          </p:cNvPr>
          <p:cNvSpPr txBox="1"/>
          <p:nvPr/>
        </p:nvSpPr>
        <p:spPr>
          <a:xfrm>
            <a:off x="591944" y="4972096"/>
            <a:ext cx="3459666" cy="923330"/>
          </a:xfrm>
          <a:prstGeom prst="rect">
            <a:avLst/>
          </a:prstGeom>
          <a:noFill/>
        </p:spPr>
        <p:txBody>
          <a:bodyPr wrap="square">
            <a:spAutoFit/>
          </a:bodyPr>
          <a:lstStyle/>
          <a:p>
            <a:r>
              <a:rPr lang="en-US" dirty="0">
                <a:effectLst/>
                <a:latin typeface="Poppins Light" pitchFamily="2" charset="77"/>
                <a:cs typeface="Poppins Light" pitchFamily="2" charset="77"/>
              </a:rPr>
              <a:t>BM </a:t>
            </a:r>
            <a:r>
              <a:rPr lang="en-US" dirty="0" err="1">
                <a:effectLst/>
                <a:latin typeface="Poppins Light" pitchFamily="2" charset="77"/>
                <a:cs typeface="Poppins Light" pitchFamily="2" charset="77"/>
              </a:rPr>
              <a:t>tahminlerine</a:t>
            </a:r>
            <a:r>
              <a:rPr lang="en-US" dirty="0">
                <a:effectLst/>
                <a:latin typeface="Poppins Light" pitchFamily="2" charset="77"/>
                <a:cs typeface="Poppins Light" pitchFamily="2" charset="77"/>
              </a:rPr>
              <a:t> </a:t>
            </a:r>
            <a:r>
              <a:rPr lang="en-US" dirty="0" err="1">
                <a:effectLst/>
                <a:latin typeface="Poppins Light" pitchFamily="2" charset="77"/>
                <a:cs typeface="Poppins Light" pitchFamily="2" charset="77"/>
              </a:rPr>
              <a:t>göre</a:t>
            </a:r>
            <a:r>
              <a:rPr lang="en-US" dirty="0">
                <a:effectLst/>
                <a:latin typeface="Poppins Light" pitchFamily="2" charset="77"/>
                <a:cs typeface="Poppins Light" pitchFamily="2" charset="77"/>
              </a:rPr>
              <a:t> ABD "</a:t>
            </a:r>
            <a:r>
              <a:rPr lang="en-US" dirty="0" err="1">
                <a:effectLst/>
                <a:latin typeface="Poppins Light" pitchFamily="2" charset="77"/>
                <a:cs typeface="Poppins Light" pitchFamily="2" charset="77"/>
              </a:rPr>
              <a:t>en</a:t>
            </a:r>
            <a:r>
              <a:rPr lang="en-US" dirty="0">
                <a:effectLst/>
                <a:latin typeface="Poppins Light" pitchFamily="2" charset="77"/>
                <a:cs typeface="Poppins Light" pitchFamily="2" charset="77"/>
              </a:rPr>
              <a:t> </a:t>
            </a:r>
            <a:r>
              <a:rPr lang="en-US" dirty="0" err="1">
                <a:effectLst/>
                <a:latin typeface="Poppins Light" pitchFamily="2" charset="77"/>
                <a:cs typeface="Poppins Light" pitchFamily="2" charset="77"/>
              </a:rPr>
              <a:t>genç</a:t>
            </a:r>
            <a:r>
              <a:rPr lang="en-US" dirty="0">
                <a:effectLst/>
                <a:latin typeface="Poppins Light" pitchFamily="2" charset="77"/>
                <a:cs typeface="Poppins Light" pitchFamily="2" charset="77"/>
              </a:rPr>
              <a:t>", </a:t>
            </a:r>
            <a:r>
              <a:rPr lang="en-US" dirty="0" err="1">
                <a:effectLst/>
                <a:latin typeface="Poppins Light" pitchFamily="2" charset="77"/>
                <a:cs typeface="Poppins Light" pitchFamily="2" charset="77"/>
              </a:rPr>
              <a:t>Çin</a:t>
            </a:r>
            <a:r>
              <a:rPr lang="en-US" dirty="0">
                <a:effectLst/>
                <a:latin typeface="Poppins Light" pitchFamily="2" charset="77"/>
                <a:cs typeface="Poppins Light" pitchFamily="2" charset="77"/>
              </a:rPr>
              <a:t> </a:t>
            </a:r>
            <a:r>
              <a:rPr lang="en-US" dirty="0" err="1">
                <a:effectLst/>
                <a:latin typeface="Poppins Light" pitchFamily="2" charset="77"/>
                <a:cs typeface="Poppins Light" pitchFamily="2" charset="77"/>
              </a:rPr>
              <a:t>ise</a:t>
            </a:r>
            <a:r>
              <a:rPr lang="en-US" dirty="0">
                <a:effectLst/>
                <a:latin typeface="Poppins Light" pitchFamily="2" charset="77"/>
                <a:cs typeface="Poppins Light" pitchFamily="2" charset="77"/>
              </a:rPr>
              <a:t> "</a:t>
            </a:r>
            <a:r>
              <a:rPr lang="en-US" dirty="0" err="1">
                <a:effectLst/>
                <a:latin typeface="Poppins Light" pitchFamily="2" charset="77"/>
                <a:cs typeface="Poppins Light" pitchFamily="2" charset="77"/>
              </a:rPr>
              <a:t>en</a:t>
            </a:r>
            <a:r>
              <a:rPr lang="en-US" dirty="0">
                <a:effectLst/>
                <a:latin typeface="Poppins Light" pitchFamily="2" charset="77"/>
                <a:cs typeface="Poppins Light" pitchFamily="2" charset="77"/>
              </a:rPr>
              <a:t> </a:t>
            </a:r>
            <a:r>
              <a:rPr lang="en-US" dirty="0" err="1">
                <a:effectLst/>
                <a:latin typeface="Poppins Light" pitchFamily="2" charset="77"/>
                <a:cs typeface="Poppins Light" pitchFamily="2" charset="77"/>
              </a:rPr>
              <a:t>yaşlı</a:t>
            </a:r>
            <a:r>
              <a:rPr lang="en-US" dirty="0">
                <a:effectLst/>
                <a:latin typeface="Poppins Light" pitchFamily="2" charset="77"/>
                <a:cs typeface="Poppins Light" pitchFamily="2" charset="77"/>
              </a:rPr>
              <a:t>" </a:t>
            </a:r>
            <a:r>
              <a:rPr lang="en-US" dirty="0" err="1">
                <a:effectLst/>
                <a:latin typeface="Poppins Light" pitchFamily="2" charset="77"/>
                <a:cs typeface="Poppins Light" pitchFamily="2" charset="77"/>
              </a:rPr>
              <a:t>olacak</a:t>
            </a:r>
            <a:endParaRPr lang="en-US" dirty="0">
              <a:effectLst/>
              <a:latin typeface="Poppins Light" pitchFamily="2" charset="77"/>
              <a:cs typeface="Poppins Light" pitchFamily="2" charset="77"/>
            </a:endParaRPr>
          </a:p>
        </p:txBody>
      </p:sp>
      <p:grpSp>
        <p:nvGrpSpPr>
          <p:cNvPr id="2" name="Group 1">
            <a:extLst>
              <a:ext uri="{FF2B5EF4-FFF2-40B4-BE49-F238E27FC236}">
                <a16:creationId xmlns:a16="http://schemas.microsoft.com/office/drawing/2014/main" id="{F7C99BE3-5B87-188A-00E1-22E052C7D9E5}"/>
              </a:ext>
            </a:extLst>
          </p:cNvPr>
          <p:cNvGrpSpPr/>
          <p:nvPr/>
        </p:nvGrpSpPr>
        <p:grpSpPr>
          <a:xfrm rot="16200000">
            <a:off x="93112" y="5381062"/>
            <a:ext cx="806781" cy="45719"/>
            <a:chOff x="4689784" y="9440214"/>
            <a:chExt cx="2042120" cy="45719"/>
          </a:xfrm>
        </p:grpSpPr>
        <p:sp>
          <p:nvSpPr>
            <p:cNvPr id="7" name="Rectangle 6">
              <a:extLst>
                <a:ext uri="{FF2B5EF4-FFF2-40B4-BE49-F238E27FC236}">
                  <a16:creationId xmlns:a16="http://schemas.microsoft.com/office/drawing/2014/main" id="{2AC51A20-A992-00F9-8562-9984595C19BE}"/>
                </a:ext>
              </a:extLst>
            </p:cNvPr>
            <p:cNvSpPr/>
            <p:nvPr/>
          </p:nvSpPr>
          <p:spPr>
            <a:xfrm>
              <a:off x="4689784" y="9440214"/>
              <a:ext cx="1021060" cy="457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AC075A9-B8A9-0078-207E-B45324D26C13}"/>
                </a:ext>
              </a:extLst>
            </p:cNvPr>
            <p:cNvSpPr/>
            <p:nvPr/>
          </p:nvSpPr>
          <p:spPr>
            <a:xfrm>
              <a:off x="5710844" y="9440214"/>
              <a:ext cx="1021060"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id="{B928927E-14A9-404D-CEEE-6AEBCA8CDCB7}"/>
              </a:ext>
            </a:extLst>
          </p:cNvPr>
          <p:cNvSpPr/>
          <p:nvPr/>
        </p:nvSpPr>
        <p:spPr>
          <a:xfrm flipH="1">
            <a:off x="4280452" y="1431235"/>
            <a:ext cx="3491948" cy="8627165"/>
          </a:xfrm>
          <a:prstGeom prst="rect">
            <a:avLst/>
          </a:prstGeom>
          <a:solidFill>
            <a:schemeClr val="bg1">
              <a:alpha val="5161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B6C07B0-C47A-83AC-E8D1-C75D4D851ABD}"/>
              </a:ext>
            </a:extLst>
          </p:cNvPr>
          <p:cNvGrpSpPr/>
          <p:nvPr/>
        </p:nvGrpSpPr>
        <p:grpSpPr>
          <a:xfrm rot="5400000">
            <a:off x="5336200" y="8602848"/>
            <a:ext cx="423802" cy="2476934"/>
            <a:chOff x="1472336" y="3569371"/>
            <a:chExt cx="471750" cy="2757171"/>
          </a:xfrm>
        </p:grpSpPr>
        <p:grpSp>
          <p:nvGrpSpPr>
            <p:cNvPr id="28" name="Group 27">
              <a:extLst>
                <a:ext uri="{FF2B5EF4-FFF2-40B4-BE49-F238E27FC236}">
                  <a16:creationId xmlns:a16="http://schemas.microsoft.com/office/drawing/2014/main" id="{27498063-12AD-E559-1C36-87E8EB9AB9FA}"/>
                </a:ext>
              </a:extLst>
            </p:cNvPr>
            <p:cNvGrpSpPr/>
            <p:nvPr/>
          </p:nvGrpSpPr>
          <p:grpSpPr>
            <a:xfrm rot="16200000">
              <a:off x="1183861" y="5566317"/>
              <a:ext cx="1048700" cy="471750"/>
              <a:chOff x="466298" y="8213726"/>
              <a:chExt cx="378030" cy="170255"/>
            </a:xfrm>
          </p:grpSpPr>
          <p:grpSp>
            <p:nvGrpSpPr>
              <p:cNvPr id="43" name="Group 42">
                <a:extLst>
                  <a:ext uri="{FF2B5EF4-FFF2-40B4-BE49-F238E27FC236}">
                    <a16:creationId xmlns:a16="http://schemas.microsoft.com/office/drawing/2014/main" id="{93C1F4CE-3C24-FE36-26EA-3E63ABA6155C}"/>
                  </a:ext>
                </a:extLst>
              </p:cNvPr>
              <p:cNvGrpSpPr/>
              <p:nvPr/>
            </p:nvGrpSpPr>
            <p:grpSpPr>
              <a:xfrm>
                <a:off x="466298" y="8213726"/>
                <a:ext cx="378030" cy="170255"/>
                <a:chOff x="466298" y="8157882"/>
                <a:chExt cx="378030" cy="226099"/>
              </a:xfrm>
            </p:grpSpPr>
            <p:cxnSp>
              <p:nvCxnSpPr>
                <p:cNvPr id="70" name="Straight Connector 69">
                  <a:extLst>
                    <a:ext uri="{FF2B5EF4-FFF2-40B4-BE49-F238E27FC236}">
                      <a16:creationId xmlns:a16="http://schemas.microsoft.com/office/drawing/2014/main" id="{B15D7E29-35DC-7E6C-1285-76A93C08B802}"/>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5AAAB0B-75AC-6824-EF11-5F83648CBDD6}"/>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C940B29D-41F6-A0E0-8E81-58E9BF1518DF}"/>
                  </a:ext>
                </a:extLst>
              </p:cNvPr>
              <p:cNvGrpSpPr/>
              <p:nvPr/>
            </p:nvGrpSpPr>
            <p:grpSpPr>
              <a:xfrm>
                <a:off x="565568" y="8308975"/>
                <a:ext cx="212725" cy="75006"/>
                <a:chOff x="565568" y="8289549"/>
                <a:chExt cx="212725" cy="94432"/>
              </a:xfrm>
            </p:grpSpPr>
            <p:cxnSp>
              <p:nvCxnSpPr>
                <p:cNvPr id="59" name="Straight Connector 58">
                  <a:extLst>
                    <a:ext uri="{FF2B5EF4-FFF2-40B4-BE49-F238E27FC236}">
                      <a16:creationId xmlns:a16="http://schemas.microsoft.com/office/drawing/2014/main" id="{EAAD755D-34F7-52CA-D07B-ADB3DA582327}"/>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A91F477-C1CB-2424-E5BD-E93CE7664288}"/>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52B2F9B-793C-1404-B979-4C200F9F0C32}"/>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480ACB3-F1C2-E6F0-2768-A847C579073D}"/>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ED884081-516B-11CF-471D-969C4A21E50B}"/>
                </a:ext>
              </a:extLst>
            </p:cNvPr>
            <p:cNvGrpSpPr/>
            <p:nvPr/>
          </p:nvGrpSpPr>
          <p:grpSpPr>
            <a:xfrm rot="16200000">
              <a:off x="967169" y="4074538"/>
              <a:ext cx="1482083" cy="471750"/>
              <a:chOff x="173130" y="8213726"/>
              <a:chExt cx="534254" cy="170255"/>
            </a:xfrm>
          </p:grpSpPr>
          <p:cxnSp>
            <p:nvCxnSpPr>
              <p:cNvPr id="32" name="Straight Connector 31">
                <a:extLst>
                  <a:ext uri="{FF2B5EF4-FFF2-40B4-BE49-F238E27FC236}">
                    <a16:creationId xmlns:a16="http://schemas.microsoft.com/office/drawing/2014/main" id="{6D5E99F7-77FE-5742-6634-D033F9F8E2B8}"/>
                  </a:ext>
                </a:extLst>
              </p:cNvPr>
              <p:cNvCxnSpPr>
                <a:cxnSpLocks/>
              </p:cNvCxnSpPr>
              <p:nvPr/>
            </p:nvCxnSpPr>
            <p:spPr>
              <a:xfrm flipV="1">
                <a:off x="466298" y="8213726"/>
                <a:ext cx="0" cy="1702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1B31C83B-62D6-0E8E-8A12-21227F142584}"/>
                  </a:ext>
                </a:extLst>
              </p:cNvPr>
              <p:cNvGrpSpPr/>
              <p:nvPr/>
            </p:nvGrpSpPr>
            <p:grpSpPr>
              <a:xfrm>
                <a:off x="173130" y="8308975"/>
                <a:ext cx="534254" cy="75006"/>
                <a:chOff x="173130" y="8289549"/>
                <a:chExt cx="534254" cy="94432"/>
              </a:xfrm>
            </p:grpSpPr>
            <p:cxnSp>
              <p:nvCxnSpPr>
                <p:cNvPr id="34" name="Straight Connector 33">
                  <a:extLst>
                    <a:ext uri="{FF2B5EF4-FFF2-40B4-BE49-F238E27FC236}">
                      <a16:creationId xmlns:a16="http://schemas.microsoft.com/office/drawing/2014/main" id="{BCAC9038-2564-7E27-57B4-678F288EACA8}"/>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6EC590A-A1D3-2D48-0D41-3CDEE1F5021C}"/>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4C7AB21-68AD-8E5F-A9CD-E161AC90592B}"/>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86EFF80-9405-F686-3DE6-98B09522EBC2}"/>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934997E-0FE1-081C-7F8F-692684998360}"/>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5FA40D9-8D73-8E02-2424-B06BE9874312}"/>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E85C832-7FC0-740C-D782-23F01F361F1B}"/>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90" name="TextBox 89">
            <a:extLst>
              <a:ext uri="{FF2B5EF4-FFF2-40B4-BE49-F238E27FC236}">
                <a16:creationId xmlns:a16="http://schemas.microsoft.com/office/drawing/2014/main" id="{D7CAA91E-E25C-88EB-4DAF-A48B43197518}"/>
              </a:ext>
            </a:extLst>
          </p:cNvPr>
          <p:cNvSpPr txBox="1"/>
          <p:nvPr/>
        </p:nvSpPr>
        <p:spPr>
          <a:xfrm>
            <a:off x="4650109" y="2811528"/>
            <a:ext cx="2900733" cy="5943600"/>
          </a:xfrm>
          <a:prstGeom prst="rect">
            <a:avLst/>
          </a:prstGeom>
          <a:noFill/>
        </p:spPr>
        <p:txBody>
          <a:bodyPr wrap="square">
            <a:no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Şu</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anda</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ABD'deki</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yayılım</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seviyeleri</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oldukça</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yüksek</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ve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ulaşılması</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daha</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zor</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olan</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gruplarla</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karşı</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karşıya</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tr-TR"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Bu nedenle p</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azarlama</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yaklaşımını</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değiştirdik</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Hedefleme</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yaklaşımını</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daha</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çok</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ulaşılması</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zor</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gruplarla</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ilişkili</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sağlık</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uzmanlarına</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yönelttik</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Dolayısıyla</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yine</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bu</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insan</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gruplarına</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yönelik</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pazarlama</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yaklaşımı</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açısından</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birçok</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çalışma</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 </a:t>
            </a:r>
            <a:r>
              <a:rPr kumimoji="0" lang="en-US" sz="1700" b="0" i="0" u="none" strike="noStrike" kern="1200" cap="none" spc="0" normalizeH="0" baseline="0" noProof="0" dirty="0" err="1">
                <a:ln>
                  <a:noFill/>
                </a:ln>
                <a:solidFill>
                  <a:srgbClr val="0080FF"/>
                </a:solidFill>
                <a:effectLst/>
                <a:uLnTx/>
                <a:uFillTx/>
                <a:latin typeface="Poppins Light" pitchFamily="2" charset="77"/>
                <a:ea typeface="+mn-ea"/>
                <a:cs typeface="Poppins Light" pitchFamily="2" charset="77"/>
              </a:rPr>
              <a:t>yapıyoruz</a:t>
            </a:r>
            <a:r>
              <a:rPr kumimoji="0" lang="en-US" sz="1700" b="0" i="0" u="none" strike="noStrike" kern="1200" cap="none" spc="0" normalizeH="0" baseline="0" noProof="0" dirty="0">
                <a:ln>
                  <a:noFill/>
                </a:ln>
                <a:solidFill>
                  <a:srgbClr val="0080FF"/>
                </a:solidFill>
                <a:effectLst/>
                <a:uLnTx/>
                <a:uFillTx/>
                <a:latin typeface="Poppins Light" pitchFamily="2" charset="77"/>
                <a:ea typeface="+mn-ea"/>
                <a:cs typeface="Poppins Light" pitchFamily="2" charset="77"/>
              </a:rPr>
              <a:t>."</a:t>
            </a:r>
          </a:p>
        </p:txBody>
      </p:sp>
      <p:sp>
        <p:nvSpPr>
          <p:cNvPr id="91" name="TextBox 90">
            <a:extLst>
              <a:ext uri="{FF2B5EF4-FFF2-40B4-BE49-F238E27FC236}">
                <a16:creationId xmlns:a16="http://schemas.microsoft.com/office/drawing/2014/main" id="{351264C6-3770-D71E-52D7-E5E6663F1C08}"/>
              </a:ext>
            </a:extLst>
          </p:cNvPr>
          <p:cNvSpPr txBox="1"/>
          <p:nvPr/>
        </p:nvSpPr>
        <p:spPr>
          <a:xfrm>
            <a:off x="4761596" y="8859202"/>
            <a:ext cx="2358737" cy="290849"/>
          </a:xfrm>
          <a:prstGeom prst="rect">
            <a:avLst/>
          </a:prstGeom>
          <a:noFill/>
        </p:spPr>
        <p:txBody>
          <a:bodyPr wrap="square" lIns="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92656"/>
                </a:solidFill>
                <a:effectLst/>
                <a:uLnTx/>
                <a:uFillTx/>
                <a:latin typeface="Poppins" pitchFamily="2" charset="77"/>
                <a:cs typeface="Poppins" pitchFamily="2" charset="77"/>
              </a:rPr>
              <a:t>- Julie Brow, CFO, GSK</a:t>
            </a:r>
          </a:p>
        </p:txBody>
      </p:sp>
      <p:sp>
        <p:nvSpPr>
          <p:cNvPr id="10" name="TextBox 9">
            <a:extLst>
              <a:ext uri="{FF2B5EF4-FFF2-40B4-BE49-F238E27FC236}">
                <a16:creationId xmlns:a16="http://schemas.microsoft.com/office/drawing/2014/main" id="{9FD0AFAF-AA03-D2C1-13F1-695ABE2B104A}"/>
              </a:ext>
            </a:extLst>
          </p:cNvPr>
          <p:cNvSpPr txBox="1"/>
          <p:nvPr/>
        </p:nvSpPr>
        <p:spPr>
          <a:xfrm>
            <a:off x="4139789" y="2137987"/>
            <a:ext cx="920445" cy="2246769"/>
          </a:xfrm>
          <a:prstGeom prst="rect">
            <a:avLst/>
          </a:prstGeom>
          <a:noFill/>
        </p:spPr>
        <p:txBody>
          <a:bodyPr wrap="none" rtlCol="0">
            <a:spAutoFit/>
          </a:bodyPr>
          <a:lstStyle/>
          <a:p>
            <a:r>
              <a:rPr lang="en-US" sz="14000" dirty="0">
                <a:solidFill>
                  <a:schemeClr val="accent1">
                    <a:alpha val="7713"/>
                  </a:schemeClr>
                </a:solidFill>
              </a:rPr>
              <a:t>“</a:t>
            </a:r>
          </a:p>
        </p:txBody>
      </p:sp>
      <p:sp>
        <p:nvSpPr>
          <p:cNvPr id="3" name="Text Placeholder 1">
            <a:extLst>
              <a:ext uri="{FF2B5EF4-FFF2-40B4-BE49-F238E27FC236}">
                <a16:creationId xmlns:a16="http://schemas.microsoft.com/office/drawing/2014/main" id="{36F4D009-0CDF-C337-A14E-1044F35B184D}"/>
              </a:ext>
            </a:extLst>
          </p:cNvPr>
          <p:cNvSpPr txBox="1">
            <a:spLocks/>
          </p:cNvSpPr>
          <p:nvPr/>
        </p:nvSpPr>
        <p:spPr>
          <a:xfrm>
            <a:off x="502032" y="975360"/>
            <a:ext cx="6508368" cy="93205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defRPr/>
            </a:pPr>
            <a:r>
              <a:rPr kumimoji="0" lang="en-US" sz="1000" b="0" i="0" u="none" strike="noStrike" kern="1200" cap="none" spc="0" normalizeH="0" baseline="0" noProof="0" dirty="0">
                <a:ln>
                  <a:noFill/>
                </a:ln>
                <a:solidFill>
                  <a:srgbClr val="092656"/>
                </a:solidFill>
                <a:effectLst/>
                <a:uLnTx/>
                <a:uFillTx/>
                <a:latin typeface="Georgia"/>
                <a:cs typeface="Poppins"/>
                <a:sym typeface="Poppins"/>
              </a:rPr>
              <a:t> Son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yıllarda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yatırımları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kaymış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olsa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geçiş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diğer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çok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sektöre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yavaş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oldu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çünkü</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özellikle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yaşlı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nüfusa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ulaşmak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karasal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TV </a:t>
            </a:r>
            <a:r>
              <a:rPr lang="en-US" sz="1000" dirty="0">
                <a:solidFill>
                  <a:srgbClr val="092656"/>
                </a:solidFill>
                <a:latin typeface="Georgia" panose="02040502050405020303"/>
                <a:cs typeface="Poppins"/>
              </a:rPr>
              <a:t>h</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âlâ</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etkili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kanal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kalıyor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Sağlık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ilaç</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reklamcıları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CTV'ye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yatırım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yapıyor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kanalda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etkili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sonuçlar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alıyor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Sağlık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ilaç</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çözümleri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geniş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hasta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gruplarına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konmamış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hasta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gruplarına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hitap</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edebildiğinden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bazen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hedef</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kitlesine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çok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spesifik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şekilde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odaklanmadan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etkili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olabilir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Bu durum, ek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hedefleme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maliyet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gerektirmeden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kanalın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etkinliğini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artırabilir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p>
        </p:txBody>
      </p:sp>
    </p:spTree>
    <p:extLst>
      <p:ext uri="{BB962C8B-B14F-4D97-AF65-F5344CB8AC3E}">
        <p14:creationId xmlns:p14="http://schemas.microsoft.com/office/powerpoint/2010/main" val="1048955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F8B9A3-959C-D381-FED7-263ABC366468}"/>
            </a:ext>
          </a:extLst>
        </p:cNvPr>
        <p:cNvGrpSpPr/>
        <p:nvPr/>
      </p:nvGrpSpPr>
      <p:grpSpPr>
        <a:xfrm>
          <a:off x="0" y="0"/>
          <a:ext cx="0" cy="0"/>
          <a:chOff x="0" y="0"/>
          <a:chExt cx="0" cy="0"/>
        </a:xfrm>
      </p:grpSpPr>
      <p:sp>
        <p:nvSpPr>
          <p:cNvPr id="91" name="Oval 90">
            <a:extLst>
              <a:ext uri="{FF2B5EF4-FFF2-40B4-BE49-F238E27FC236}">
                <a16:creationId xmlns:a16="http://schemas.microsoft.com/office/drawing/2014/main" id="{AB60425F-2B3B-C042-CECF-D18B7532C1D8}"/>
              </a:ext>
            </a:extLst>
          </p:cNvPr>
          <p:cNvSpPr/>
          <p:nvPr/>
        </p:nvSpPr>
        <p:spPr>
          <a:xfrm>
            <a:off x="495301" y="1627157"/>
            <a:ext cx="6812162" cy="6812162"/>
          </a:xfrm>
          <a:prstGeom prst="ellipse">
            <a:avLst/>
          </a:prstGeom>
          <a:solidFill>
            <a:schemeClr val="accent1">
              <a:alpha val="595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0" name="TextBox 29">
            <a:extLst>
              <a:ext uri="{FF2B5EF4-FFF2-40B4-BE49-F238E27FC236}">
                <a16:creationId xmlns:a16="http://schemas.microsoft.com/office/drawing/2014/main" id="{9717ECEA-3C01-B36B-16B8-206FDFDD2E1D}"/>
              </a:ext>
            </a:extLst>
          </p:cNvPr>
          <p:cNvSpPr txBox="1"/>
          <p:nvPr/>
        </p:nvSpPr>
        <p:spPr>
          <a:xfrm>
            <a:off x="9072748" y="604454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9" name="TextBox 8">
            <a:extLst>
              <a:ext uri="{FF2B5EF4-FFF2-40B4-BE49-F238E27FC236}">
                <a16:creationId xmlns:a16="http://schemas.microsoft.com/office/drawing/2014/main" id="{D2D1FE8C-59A2-5A24-15AD-5AB86E338D05}"/>
              </a:ext>
            </a:extLst>
          </p:cNvPr>
          <p:cNvSpPr txBox="1"/>
          <p:nvPr/>
        </p:nvSpPr>
        <p:spPr>
          <a:xfrm>
            <a:off x="-957431" y="407714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25" name="Slide Number Placeholder 4">
            <a:extLst>
              <a:ext uri="{FF2B5EF4-FFF2-40B4-BE49-F238E27FC236}">
                <a16:creationId xmlns:a16="http://schemas.microsoft.com/office/drawing/2014/main" id="{BD51ADA4-A5FF-A3AC-3DE0-B2CE193F68B2}"/>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FFFFFF">
                    <a:alpha val="19000"/>
                  </a:srgb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54</a:t>
            </a:fld>
            <a:endParaRPr kumimoji="0" lang="en-US" sz="700" b="0" i="0" u="none" strike="noStrike" kern="1200" cap="none" spc="0" normalizeH="0" baseline="0" noProof="0" dirty="0">
              <a:ln>
                <a:noFill/>
              </a:ln>
              <a:solidFill>
                <a:srgbClr val="FFFFFF">
                  <a:alpha val="19000"/>
                </a:srgbClr>
              </a:solidFill>
              <a:effectLst/>
              <a:uLnTx/>
              <a:uFillTx/>
              <a:latin typeface="Poppins" pitchFamily="2" charset="77"/>
              <a:cs typeface="Poppins" pitchFamily="2" charset="77"/>
              <a:sym typeface="Poppins"/>
            </a:endParaRPr>
          </a:p>
        </p:txBody>
      </p:sp>
      <p:pic>
        <p:nvPicPr>
          <p:cNvPr id="74" name="Picture 73" descr="A blue and black logo&#10;&#10;Description automatically generated">
            <a:extLst>
              <a:ext uri="{FF2B5EF4-FFF2-40B4-BE49-F238E27FC236}">
                <a16:creationId xmlns:a16="http://schemas.microsoft.com/office/drawing/2014/main" id="{95169AE8-51E1-EE54-1FBD-DBEF541B0FCF}"/>
              </a:ext>
            </a:extLst>
          </p:cNvPr>
          <p:cNvPicPr>
            <a:picLocks noChangeAspect="1"/>
          </p:cNvPicPr>
          <p:nvPr/>
        </p:nvPicPr>
        <p:blipFill>
          <a:blip r:embed="rId3"/>
          <a:stretch>
            <a:fillRect/>
          </a:stretch>
        </p:blipFill>
        <p:spPr>
          <a:xfrm>
            <a:off x="6495752" y="331145"/>
            <a:ext cx="897270" cy="256160"/>
          </a:xfrm>
          <a:prstGeom prst="rect">
            <a:avLst/>
          </a:prstGeom>
        </p:spPr>
      </p:pic>
      <p:grpSp>
        <p:nvGrpSpPr>
          <p:cNvPr id="21" name="Group 20">
            <a:extLst>
              <a:ext uri="{FF2B5EF4-FFF2-40B4-BE49-F238E27FC236}">
                <a16:creationId xmlns:a16="http://schemas.microsoft.com/office/drawing/2014/main" id="{59B28AB0-CBE9-A119-0B69-50FB8C7CC786}"/>
              </a:ext>
            </a:extLst>
          </p:cNvPr>
          <p:cNvGrpSpPr/>
          <p:nvPr/>
        </p:nvGrpSpPr>
        <p:grpSpPr>
          <a:xfrm>
            <a:off x="6847677" y="4917003"/>
            <a:ext cx="471750" cy="4184806"/>
            <a:chOff x="1472335" y="3189472"/>
            <a:chExt cx="471750" cy="4184806"/>
          </a:xfrm>
        </p:grpSpPr>
        <p:grpSp>
          <p:nvGrpSpPr>
            <p:cNvPr id="22" name="Group 21">
              <a:extLst>
                <a:ext uri="{FF2B5EF4-FFF2-40B4-BE49-F238E27FC236}">
                  <a16:creationId xmlns:a16="http://schemas.microsoft.com/office/drawing/2014/main" id="{40BD548D-75C8-DDCF-16EE-6798D79565CA}"/>
                </a:ext>
              </a:extLst>
            </p:cNvPr>
            <p:cNvGrpSpPr/>
            <p:nvPr/>
          </p:nvGrpSpPr>
          <p:grpSpPr>
            <a:xfrm rot="16200000">
              <a:off x="659993" y="6090186"/>
              <a:ext cx="2096434" cy="471750"/>
              <a:chOff x="88616" y="8213726"/>
              <a:chExt cx="755712" cy="170255"/>
            </a:xfrm>
          </p:grpSpPr>
          <p:grpSp>
            <p:nvGrpSpPr>
              <p:cNvPr id="40" name="Group 39">
                <a:extLst>
                  <a:ext uri="{FF2B5EF4-FFF2-40B4-BE49-F238E27FC236}">
                    <a16:creationId xmlns:a16="http://schemas.microsoft.com/office/drawing/2014/main" id="{A25C2E90-8C85-095D-11D7-FBBF0199C172}"/>
                  </a:ext>
                </a:extLst>
              </p:cNvPr>
              <p:cNvGrpSpPr/>
              <p:nvPr/>
            </p:nvGrpSpPr>
            <p:grpSpPr>
              <a:xfrm>
                <a:off x="88616" y="8213726"/>
                <a:ext cx="755712" cy="170255"/>
                <a:chOff x="88616" y="8157882"/>
                <a:chExt cx="755712" cy="226099"/>
              </a:xfrm>
            </p:grpSpPr>
            <p:cxnSp>
              <p:nvCxnSpPr>
                <p:cNvPr id="50" name="Straight Connector 49">
                  <a:extLst>
                    <a:ext uri="{FF2B5EF4-FFF2-40B4-BE49-F238E27FC236}">
                      <a16:creationId xmlns:a16="http://schemas.microsoft.com/office/drawing/2014/main" id="{016100CE-916B-2690-8486-CBA951455CAB}"/>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5BCC561-47D1-DE07-318C-FE05FA5DECC6}"/>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8A249F6-7F64-3830-5AF6-F6C64F979A70}"/>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0A58A29-2DA5-229A-4259-F0FDEC08807B}"/>
                  </a:ext>
                </a:extLst>
              </p:cNvPr>
              <p:cNvGrpSpPr/>
              <p:nvPr/>
            </p:nvGrpSpPr>
            <p:grpSpPr>
              <a:xfrm>
                <a:off x="173130" y="8308975"/>
                <a:ext cx="605163" cy="75006"/>
                <a:chOff x="173130" y="8289549"/>
                <a:chExt cx="605163" cy="94432"/>
              </a:xfrm>
            </p:grpSpPr>
            <p:cxnSp>
              <p:nvCxnSpPr>
                <p:cNvPr id="42" name="Straight Connector 41">
                  <a:extLst>
                    <a:ext uri="{FF2B5EF4-FFF2-40B4-BE49-F238E27FC236}">
                      <a16:creationId xmlns:a16="http://schemas.microsoft.com/office/drawing/2014/main" id="{F90683F1-1FCE-B915-24FA-0C1E578D532E}"/>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1D32AE4-5439-D726-130E-2D813808B462}"/>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C922C04-67F0-B400-B051-735EB4E7628D}"/>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90D384D-D420-CB1A-D39F-C61967470F2B}"/>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176EA4A-DEFA-D74A-5ACF-5FD557E1EC34}"/>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8DA1B11-73F4-C109-8D2A-8245CC01D086}"/>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8A37B88-5901-8126-C15E-8772BACD7F76}"/>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AFAAF0-C0AA-BFFE-81ED-3FFEE06C8D44}"/>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56A95E89-D0FD-AEC2-C27E-0B4CB6128FC6}"/>
                </a:ext>
              </a:extLst>
            </p:cNvPr>
            <p:cNvGrpSpPr/>
            <p:nvPr/>
          </p:nvGrpSpPr>
          <p:grpSpPr>
            <a:xfrm rot="16200000">
              <a:off x="777219" y="3884588"/>
              <a:ext cx="1861982" cy="471750"/>
              <a:chOff x="173130" y="8213726"/>
              <a:chExt cx="671198" cy="170255"/>
            </a:xfrm>
          </p:grpSpPr>
          <p:grpSp>
            <p:nvGrpSpPr>
              <p:cNvPr id="24" name="Group 23">
                <a:extLst>
                  <a:ext uri="{FF2B5EF4-FFF2-40B4-BE49-F238E27FC236}">
                    <a16:creationId xmlns:a16="http://schemas.microsoft.com/office/drawing/2014/main" id="{D6AB7827-FD0B-8DC8-959D-8B327E4DF3A6}"/>
                  </a:ext>
                </a:extLst>
              </p:cNvPr>
              <p:cNvGrpSpPr/>
              <p:nvPr/>
            </p:nvGrpSpPr>
            <p:grpSpPr>
              <a:xfrm>
                <a:off x="466298" y="8213726"/>
                <a:ext cx="378030" cy="170255"/>
                <a:chOff x="466298" y="8157882"/>
                <a:chExt cx="378030" cy="226099"/>
              </a:xfrm>
            </p:grpSpPr>
            <p:cxnSp>
              <p:nvCxnSpPr>
                <p:cNvPr id="38" name="Straight Connector 37">
                  <a:extLst>
                    <a:ext uri="{FF2B5EF4-FFF2-40B4-BE49-F238E27FC236}">
                      <a16:creationId xmlns:a16="http://schemas.microsoft.com/office/drawing/2014/main" id="{234B5525-5A0B-8F05-48F3-FAA9F1C64D19}"/>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3C1514F-9FC9-4904-1B4C-38A90351059A}"/>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D117E602-5515-A830-FA0B-42DA14A831FB}"/>
                  </a:ext>
                </a:extLst>
              </p:cNvPr>
              <p:cNvGrpSpPr/>
              <p:nvPr/>
            </p:nvGrpSpPr>
            <p:grpSpPr>
              <a:xfrm>
                <a:off x="173130" y="8308975"/>
                <a:ext cx="605163" cy="75006"/>
                <a:chOff x="173130" y="8289549"/>
                <a:chExt cx="605163" cy="94432"/>
              </a:xfrm>
            </p:grpSpPr>
            <p:cxnSp>
              <p:nvCxnSpPr>
                <p:cNvPr id="27" name="Straight Connector 26">
                  <a:extLst>
                    <a:ext uri="{FF2B5EF4-FFF2-40B4-BE49-F238E27FC236}">
                      <a16:creationId xmlns:a16="http://schemas.microsoft.com/office/drawing/2014/main" id="{A867C7C1-A20A-C687-F649-7E5A72529BDC}"/>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053A019-BDFD-492F-E2F5-2F476A50E3D5}"/>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63073F1-093D-2F47-07C3-E523EE551DE9}"/>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F3D187F-69B7-1B95-B9E6-9699D06869F8}"/>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0F6C473-944C-23CE-050F-61D8E37E8F1B}"/>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13AD7B5-EF73-B793-3572-CA05C9E3AFB3}"/>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4D65332-BFED-67E7-A4B8-538B7F4A782B}"/>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F0DF273-A8CB-AC84-08AB-08C2830414CE}"/>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46" name="Group 145">
            <a:extLst>
              <a:ext uri="{FF2B5EF4-FFF2-40B4-BE49-F238E27FC236}">
                <a16:creationId xmlns:a16="http://schemas.microsoft.com/office/drawing/2014/main" id="{48F710F9-CB75-F019-0554-2F852790986E}"/>
              </a:ext>
            </a:extLst>
          </p:cNvPr>
          <p:cNvGrpSpPr/>
          <p:nvPr/>
        </p:nvGrpSpPr>
        <p:grpSpPr>
          <a:xfrm>
            <a:off x="5284632" y="1269333"/>
            <a:ext cx="2088358" cy="920268"/>
            <a:chOff x="2585193" y="867598"/>
            <a:chExt cx="2088358" cy="920268"/>
          </a:xfrm>
        </p:grpSpPr>
        <p:sp>
          <p:nvSpPr>
            <p:cNvPr id="98" name="Rectangle 97">
              <a:extLst>
                <a:ext uri="{FF2B5EF4-FFF2-40B4-BE49-F238E27FC236}">
                  <a16:creationId xmlns:a16="http://schemas.microsoft.com/office/drawing/2014/main" id="{079FF8EB-837E-F31A-46B2-27518A651BC5}"/>
                </a:ext>
              </a:extLst>
            </p:cNvPr>
            <p:cNvSpPr/>
            <p:nvPr/>
          </p:nvSpPr>
          <p:spPr>
            <a:xfrm>
              <a:off x="2585193" y="867598"/>
              <a:ext cx="920268" cy="920268"/>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8" name="TextBox 117">
              <a:extLst>
                <a:ext uri="{FF2B5EF4-FFF2-40B4-BE49-F238E27FC236}">
                  <a16:creationId xmlns:a16="http://schemas.microsoft.com/office/drawing/2014/main" id="{4EB03CC9-C26F-EFED-03A4-0CCED242091E}"/>
                </a:ext>
              </a:extLst>
            </p:cNvPr>
            <p:cNvSpPr txBox="1"/>
            <p:nvPr/>
          </p:nvSpPr>
          <p:spPr>
            <a:xfrm>
              <a:off x="2650721" y="1118684"/>
              <a:ext cx="832926" cy="492443"/>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Lx</a:t>
              </a:r>
            </a:p>
          </p:txBody>
        </p:sp>
        <p:grpSp>
          <p:nvGrpSpPr>
            <p:cNvPr id="142" name="Group 141">
              <a:extLst>
                <a:ext uri="{FF2B5EF4-FFF2-40B4-BE49-F238E27FC236}">
                  <a16:creationId xmlns:a16="http://schemas.microsoft.com/office/drawing/2014/main" id="{CD70EB32-74E2-A603-26C4-00B4173B8A92}"/>
                </a:ext>
              </a:extLst>
            </p:cNvPr>
            <p:cNvGrpSpPr/>
            <p:nvPr/>
          </p:nvGrpSpPr>
          <p:grpSpPr>
            <a:xfrm>
              <a:off x="3548048" y="1291223"/>
              <a:ext cx="1125503" cy="466802"/>
              <a:chOff x="3548048" y="1291223"/>
              <a:chExt cx="1125503" cy="466802"/>
            </a:xfrm>
          </p:grpSpPr>
          <p:sp>
            <p:nvSpPr>
              <p:cNvPr id="132" name="TextBox 131">
                <a:extLst>
                  <a:ext uri="{FF2B5EF4-FFF2-40B4-BE49-F238E27FC236}">
                    <a16:creationId xmlns:a16="http://schemas.microsoft.com/office/drawing/2014/main" id="{60662521-18EF-A6AA-E55F-DF78D1743423}"/>
                  </a:ext>
                </a:extLst>
              </p:cNvPr>
              <p:cNvSpPr txBox="1"/>
              <p:nvPr/>
            </p:nvSpPr>
            <p:spPr>
              <a:xfrm>
                <a:off x="3928102" y="1291223"/>
                <a:ext cx="745449"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Sembol</a:t>
                </a:r>
                <a:r>
                  <a:rPr lang="en-US" sz="700" dirty="0">
                    <a:solidFill>
                      <a:srgbClr val="092656"/>
                    </a:solidFill>
                    <a:latin typeface="Poppins Light" pitchFamily="2" charset="77"/>
                    <a:cs typeface="Poppins Light" pitchFamily="2" charset="77"/>
                  </a:rPr>
                  <a:t>ü</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4" name="Straight Arrow Connector 133">
                <a:extLst>
                  <a:ext uri="{FF2B5EF4-FFF2-40B4-BE49-F238E27FC236}">
                    <a16:creationId xmlns:a16="http://schemas.microsoft.com/office/drawing/2014/main" id="{DED8926B-117B-BF20-C434-2DE7D28E138A}"/>
                  </a:ext>
                </a:extLst>
              </p:cNvPr>
              <p:cNvCxnSpPr>
                <a:cxnSpLocks/>
              </p:cNvCxnSpPr>
              <p:nvPr/>
            </p:nvCxnSpPr>
            <p:spPr>
              <a:xfrm flipH="1">
                <a:off x="3550582" y="1387308"/>
                <a:ext cx="344647"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EE689B56-FCBB-B452-DDBF-6C4890E15058}"/>
                  </a:ext>
                </a:extLst>
              </p:cNvPr>
              <p:cNvSpPr txBox="1"/>
              <p:nvPr/>
            </p:nvSpPr>
            <p:spPr>
              <a:xfrm>
                <a:off x="3947091" y="1557970"/>
                <a:ext cx="559839" cy="200055"/>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Trend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Adı</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139" name="Straight Arrow Connector 138">
                <a:extLst>
                  <a:ext uri="{FF2B5EF4-FFF2-40B4-BE49-F238E27FC236}">
                    <a16:creationId xmlns:a16="http://schemas.microsoft.com/office/drawing/2014/main" id="{08F4FF88-4C90-3C5F-9DF7-8CC99BC282EE}"/>
                  </a:ext>
                </a:extLst>
              </p:cNvPr>
              <p:cNvCxnSpPr>
                <a:cxnSpLocks/>
              </p:cNvCxnSpPr>
              <p:nvPr/>
            </p:nvCxnSpPr>
            <p:spPr>
              <a:xfrm flipH="1">
                <a:off x="3548048" y="1642583"/>
                <a:ext cx="345042"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DAFA896B-6CE1-71E9-450E-9E4F0D21D854}"/>
                </a:ext>
              </a:extLst>
            </p:cNvPr>
            <p:cNvSpPr txBox="1"/>
            <p:nvPr/>
          </p:nvSpPr>
          <p:spPr>
            <a:xfrm>
              <a:off x="2675062" y="1532035"/>
              <a:ext cx="758001" cy="215444"/>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err="1">
                  <a:solidFill>
                    <a:srgbClr val="092656"/>
                  </a:solidFill>
                  <a:latin typeface="Poppins" pitchFamily="2" charset="77"/>
                  <a:cs typeface="Poppins" pitchFamily="2" charset="77"/>
                </a:rPr>
                <a:t>Lüks</a:t>
              </a:r>
              <a:endParaRPr kumimoji="0" lang="en-US" sz="800" u="none" strike="noStrike" kern="1200" cap="none" spc="0" normalizeH="0" baseline="30000" noProof="0" dirty="0">
                <a:ln>
                  <a:noFill/>
                </a:ln>
                <a:solidFill>
                  <a:srgbClr val="092656"/>
                </a:solidFill>
                <a:effectLst/>
                <a:uLnTx/>
                <a:uFillTx/>
                <a:latin typeface="Poppins" pitchFamily="2" charset="77"/>
                <a:cs typeface="Poppins" pitchFamily="2" charset="77"/>
              </a:endParaRPr>
            </a:p>
          </p:txBody>
        </p:sp>
      </p:grpSp>
      <p:grpSp>
        <p:nvGrpSpPr>
          <p:cNvPr id="4" name="Group 3">
            <a:extLst>
              <a:ext uri="{FF2B5EF4-FFF2-40B4-BE49-F238E27FC236}">
                <a16:creationId xmlns:a16="http://schemas.microsoft.com/office/drawing/2014/main" id="{32095242-E8E8-6980-42C7-1983353A1404}"/>
              </a:ext>
            </a:extLst>
          </p:cNvPr>
          <p:cNvGrpSpPr/>
          <p:nvPr/>
        </p:nvGrpSpPr>
        <p:grpSpPr>
          <a:xfrm>
            <a:off x="6853473" y="9317238"/>
            <a:ext cx="473767" cy="474462"/>
            <a:chOff x="8094113" y="5776238"/>
            <a:chExt cx="3738441" cy="3743928"/>
          </a:xfrm>
        </p:grpSpPr>
        <p:sp>
          <p:nvSpPr>
            <p:cNvPr id="7" name="Freeform 6">
              <a:extLst>
                <a:ext uri="{FF2B5EF4-FFF2-40B4-BE49-F238E27FC236}">
                  <a16:creationId xmlns:a16="http://schemas.microsoft.com/office/drawing/2014/main" id="{4B3095F1-94F7-2BFE-8838-E1B24688F4C1}"/>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8" name="Freeform 7">
              <a:extLst>
                <a:ext uri="{FF2B5EF4-FFF2-40B4-BE49-F238E27FC236}">
                  <a16:creationId xmlns:a16="http://schemas.microsoft.com/office/drawing/2014/main" id="{A1DCF5A1-B28E-8864-F774-EE77ABEB39EC}"/>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0" name="Freeform 9">
              <a:extLst>
                <a:ext uri="{FF2B5EF4-FFF2-40B4-BE49-F238E27FC236}">
                  <a16:creationId xmlns:a16="http://schemas.microsoft.com/office/drawing/2014/main" id="{A2BE599E-BE17-F89F-8D02-BD1BDF8CDE43}"/>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1" name="Freeform 10">
              <a:extLst>
                <a:ext uri="{FF2B5EF4-FFF2-40B4-BE49-F238E27FC236}">
                  <a16:creationId xmlns:a16="http://schemas.microsoft.com/office/drawing/2014/main" id="{3426D756-9D62-FF3C-1DEA-8A85CCE9E780}"/>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grpSp>
      <p:grpSp>
        <p:nvGrpSpPr>
          <p:cNvPr id="12" name="Group 11">
            <a:extLst>
              <a:ext uri="{FF2B5EF4-FFF2-40B4-BE49-F238E27FC236}">
                <a16:creationId xmlns:a16="http://schemas.microsoft.com/office/drawing/2014/main" id="{9109B7D4-BEF8-E443-9FDF-750F7A0975FF}"/>
              </a:ext>
            </a:extLst>
          </p:cNvPr>
          <p:cNvGrpSpPr/>
          <p:nvPr/>
        </p:nvGrpSpPr>
        <p:grpSpPr>
          <a:xfrm>
            <a:off x="1577022" y="2721163"/>
            <a:ext cx="4629647" cy="4616074"/>
            <a:chOff x="625350" y="1428466"/>
            <a:chExt cx="4629647" cy="4616074"/>
          </a:xfrm>
        </p:grpSpPr>
        <p:grpSp>
          <p:nvGrpSpPr>
            <p:cNvPr id="13" name="Group 12">
              <a:extLst>
                <a:ext uri="{FF2B5EF4-FFF2-40B4-BE49-F238E27FC236}">
                  <a16:creationId xmlns:a16="http://schemas.microsoft.com/office/drawing/2014/main" id="{1EE2675A-C909-BC42-A15F-9E6A02AF880A}"/>
                </a:ext>
              </a:extLst>
            </p:cNvPr>
            <p:cNvGrpSpPr/>
            <p:nvPr/>
          </p:nvGrpSpPr>
          <p:grpSpPr>
            <a:xfrm>
              <a:off x="627632" y="1428466"/>
              <a:ext cx="4627365" cy="4616074"/>
              <a:chOff x="1136193" y="1004490"/>
              <a:chExt cx="6205627" cy="6190488"/>
            </a:xfrm>
          </p:grpSpPr>
          <p:sp>
            <p:nvSpPr>
              <p:cNvPr id="15" name="Rectangle 14">
                <a:extLst>
                  <a:ext uri="{FF2B5EF4-FFF2-40B4-BE49-F238E27FC236}">
                    <a16:creationId xmlns:a16="http://schemas.microsoft.com/office/drawing/2014/main" id="{2B69B501-BC28-B3DD-A420-6E470E50DB97}"/>
                  </a:ext>
                </a:extLst>
              </p:cNvPr>
              <p:cNvSpPr/>
              <p:nvPr/>
            </p:nvSpPr>
            <p:spPr>
              <a:xfrm>
                <a:off x="1136193" y="1004490"/>
                <a:ext cx="6190488" cy="6190488"/>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TextBox 15">
                <a:extLst>
                  <a:ext uri="{FF2B5EF4-FFF2-40B4-BE49-F238E27FC236}">
                    <a16:creationId xmlns:a16="http://schemas.microsoft.com/office/drawing/2014/main" id="{F9066FF7-51D7-B854-CCB7-16A0E4872803}"/>
                  </a:ext>
                </a:extLst>
              </p:cNvPr>
              <p:cNvSpPr txBox="1"/>
              <p:nvPr/>
            </p:nvSpPr>
            <p:spPr>
              <a:xfrm>
                <a:off x="1300197" y="2101451"/>
                <a:ext cx="6041623" cy="4251331"/>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0" b="0" i="0" u="none" strike="noStrike" kern="1200" cap="none" spc="-300" normalizeH="0" baseline="0" noProof="0" dirty="0">
                    <a:ln>
                      <a:noFill/>
                    </a:ln>
                    <a:solidFill>
                      <a:srgbClr val="092656"/>
                    </a:solidFill>
                    <a:effectLst/>
                    <a:uLnTx/>
                    <a:uFillTx/>
                    <a:latin typeface="Poppins Light" pitchFamily="2" charset="77"/>
                    <a:ea typeface="+mn-ea"/>
                    <a:cs typeface="Poppins Light" pitchFamily="2" charset="77"/>
                  </a:rPr>
                  <a:t>Lx</a:t>
                </a:r>
              </a:p>
            </p:txBody>
          </p:sp>
          <p:sp>
            <p:nvSpPr>
              <p:cNvPr id="17" name="TextBox 16">
                <a:extLst>
                  <a:ext uri="{FF2B5EF4-FFF2-40B4-BE49-F238E27FC236}">
                    <a16:creationId xmlns:a16="http://schemas.microsoft.com/office/drawing/2014/main" id="{BADBF692-5B97-B611-1D8E-985157397F84}"/>
                  </a:ext>
                </a:extLst>
              </p:cNvPr>
              <p:cNvSpPr txBox="1"/>
              <p:nvPr/>
            </p:nvSpPr>
            <p:spPr>
              <a:xfrm>
                <a:off x="1500712" y="5580617"/>
                <a:ext cx="5474217" cy="949326"/>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Lüks</a:t>
                </a:r>
                <a:endParaRPr kumimoji="0" lang="en-US" sz="40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sp>
            <p:nvSpPr>
              <p:cNvPr id="18" name="TextBox 17">
                <a:extLst>
                  <a:ext uri="{FF2B5EF4-FFF2-40B4-BE49-F238E27FC236}">
                    <a16:creationId xmlns:a16="http://schemas.microsoft.com/office/drawing/2014/main" id="{46AD7E9E-BCE8-B5F4-7283-C49F87640E5B}"/>
                  </a:ext>
                </a:extLst>
              </p:cNvPr>
              <p:cNvSpPr txBox="1"/>
              <p:nvPr/>
            </p:nvSpPr>
            <p:spPr>
              <a:xfrm>
                <a:off x="1496947" y="1392042"/>
                <a:ext cx="2400966" cy="1238252"/>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6600" b="0" i="0" u="none" strike="noStrike" kern="1200" cap="none" spc="-150" normalizeH="0" baseline="0" noProof="0" dirty="0">
                    <a:ln>
                      <a:noFill/>
                    </a:ln>
                    <a:solidFill>
                      <a:srgbClr val="092656"/>
                    </a:solidFill>
                    <a:effectLst/>
                    <a:uLnTx/>
                    <a:uFillTx/>
                    <a:latin typeface="Poppins Light" pitchFamily="2" charset="77"/>
                    <a:ea typeface="+mn-ea"/>
                    <a:cs typeface="Poppins Light" pitchFamily="2" charset="77"/>
                  </a:rPr>
                  <a:t>9.0</a:t>
                </a:r>
                <a:r>
                  <a:rPr kumimoji="0" lang="en-US" sz="6600" b="0" i="0" u="none" strike="noStrike" kern="1200" cap="none" spc="-150" normalizeH="0" baseline="30000" noProof="0" dirty="0">
                    <a:ln>
                      <a:noFill/>
                    </a:ln>
                    <a:solidFill>
                      <a:srgbClr val="092656"/>
                    </a:solidFill>
                    <a:effectLst/>
                    <a:uLnTx/>
                    <a:uFillTx/>
                    <a:latin typeface="Poppins Light" pitchFamily="2" charset="77"/>
                    <a:ea typeface="+mn-ea"/>
                    <a:cs typeface="Poppins Light" pitchFamily="2" charset="77"/>
                  </a:rPr>
                  <a:t>%</a:t>
                </a:r>
              </a:p>
            </p:txBody>
          </p:sp>
        </p:grpSp>
        <p:sp>
          <p:nvSpPr>
            <p:cNvPr id="14" name="Rectangle 13">
              <a:extLst>
                <a:ext uri="{FF2B5EF4-FFF2-40B4-BE49-F238E27FC236}">
                  <a16:creationId xmlns:a16="http://schemas.microsoft.com/office/drawing/2014/main" id="{D2048C58-1150-533E-41BF-81356BEA3E08}"/>
                </a:ext>
              </a:extLst>
            </p:cNvPr>
            <p:cNvSpPr/>
            <p:nvPr/>
          </p:nvSpPr>
          <p:spPr>
            <a:xfrm>
              <a:off x="625350" y="5865827"/>
              <a:ext cx="4616074" cy="178713"/>
            </a:xfrm>
            <a:prstGeom prst="rect">
              <a:avLst/>
            </a:prstGeom>
            <a:solidFill>
              <a:schemeClr val="tx1"/>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cxnSp>
        <p:nvCxnSpPr>
          <p:cNvPr id="60" name="Straight Connector 59">
            <a:extLst>
              <a:ext uri="{FF2B5EF4-FFF2-40B4-BE49-F238E27FC236}">
                <a16:creationId xmlns:a16="http://schemas.microsoft.com/office/drawing/2014/main" id="{F76EB72B-2B48-8D35-7606-58C4FC6C53AA}"/>
              </a:ext>
            </a:extLst>
          </p:cNvPr>
          <p:cNvCxnSpPr>
            <a:cxnSpLocks/>
          </p:cNvCxnSpPr>
          <p:nvPr/>
        </p:nvCxnSpPr>
        <p:spPr>
          <a:xfrm>
            <a:off x="0" y="490497"/>
            <a:ext cx="54663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Slide Number Placeholder 5">
            <a:extLst>
              <a:ext uri="{FF2B5EF4-FFF2-40B4-BE49-F238E27FC236}">
                <a16:creationId xmlns:a16="http://schemas.microsoft.com/office/drawing/2014/main" id="{59721A2F-FE28-B7F6-BCF8-D81FDB0F0B4C}"/>
              </a:ext>
            </a:extLst>
          </p:cNvPr>
          <p:cNvSpPr txBox="1">
            <a:spLocks/>
          </p:cNvSpPr>
          <p:nvPr/>
        </p:nvSpPr>
        <p:spPr>
          <a:xfrm>
            <a:off x="495299" y="241591"/>
            <a:ext cx="4997775"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LÜKS</a:t>
            </a:r>
            <a:endParaRPr lang="en-US" sz="600" b="1" spc="40" dirty="0">
              <a:solidFill>
                <a:schemeClr val="accent6"/>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F6604FE4-A4FA-FA0F-2D12-F46546D374EB}"/>
              </a:ext>
            </a:extLst>
          </p:cNvPr>
          <p:cNvSpPr txBox="1"/>
          <p:nvPr/>
        </p:nvSpPr>
        <p:spPr>
          <a:xfrm>
            <a:off x="4453477" y="1319271"/>
            <a:ext cx="686568" cy="415498"/>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Reklam</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Harcamalarının</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Gelire</a:t>
            </a:r>
            <a:r>
              <a:rPr kumimoji="0" lang="en-US" sz="7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7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Oranı</a:t>
            </a:r>
            <a:endParaRPr kumimoji="0" lang="en-US" sz="700" b="0" i="0" u="none" strike="noStrike" kern="1200" cap="none" spc="0" normalizeH="0" baseline="30000" noProof="0" dirty="0">
              <a:ln>
                <a:noFill/>
              </a:ln>
              <a:solidFill>
                <a:srgbClr val="092656"/>
              </a:solidFill>
              <a:effectLst/>
              <a:uLnTx/>
              <a:uFillTx/>
              <a:latin typeface="Poppins Light" pitchFamily="2" charset="77"/>
              <a:ea typeface="+mn-ea"/>
              <a:cs typeface="Poppins Light" pitchFamily="2" charset="77"/>
            </a:endParaRPr>
          </a:p>
        </p:txBody>
      </p:sp>
      <p:cxnSp>
        <p:nvCxnSpPr>
          <p:cNvPr id="28" name="Straight Arrow Connector 27">
            <a:extLst>
              <a:ext uri="{FF2B5EF4-FFF2-40B4-BE49-F238E27FC236}">
                <a16:creationId xmlns:a16="http://schemas.microsoft.com/office/drawing/2014/main" id="{B33C6DB5-101D-3D9F-665F-029DEE5780AC}"/>
              </a:ext>
            </a:extLst>
          </p:cNvPr>
          <p:cNvCxnSpPr>
            <a:cxnSpLocks/>
          </p:cNvCxnSpPr>
          <p:nvPr/>
        </p:nvCxnSpPr>
        <p:spPr>
          <a:xfrm>
            <a:off x="4890782" y="1419698"/>
            <a:ext cx="345264"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844A1AFB-7AE9-ED4A-D2A2-0134BE75D169}"/>
              </a:ext>
            </a:extLst>
          </p:cNvPr>
          <p:cNvSpPr txBox="1"/>
          <p:nvPr/>
        </p:nvSpPr>
        <p:spPr>
          <a:xfrm>
            <a:off x="5373263" y="1304287"/>
            <a:ext cx="486254" cy="307777"/>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400" dirty="0">
                <a:latin typeface="Poppins Light" pitchFamily="2" charset="77"/>
                <a:cs typeface="Poppins Light" pitchFamily="2" charset="77"/>
              </a:rPr>
              <a:t>9.0</a:t>
            </a:r>
            <a:r>
              <a:rPr kumimoji="0" lang="en-US" sz="1400" b="0" i="0" u="none" strike="noStrike" kern="1200" cap="none" normalizeH="0" baseline="30000" noProof="0" dirty="0">
                <a:ln>
                  <a:noFill/>
                </a:ln>
                <a:effectLst/>
                <a:uLnTx/>
                <a:uFillTx/>
                <a:latin typeface="Poppins Light" pitchFamily="2" charset="77"/>
                <a:ea typeface="+mn-ea"/>
                <a:cs typeface="Poppins Light" pitchFamily="2" charset="77"/>
              </a:rPr>
              <a:t>%</a:t>
            </a:r>
          </a:p>
        </p:txBody>
      </p:sp>
      <p:grpSp>
        <p:nvGrpSpPr>
          <p:cNvPr id="2" name="Group 1">
            <a:extLst>
              <a:ext uri="{FF2B5EF4-FFF2-40B4-BE49-F238E27FC236}">
                <a16:creationId xmlns:a16="http://schemas.microsoft.com/office/drawing/2014/main" id="{1C3E47D4-1DAC-D8C1-CF0C-AE2F9FFDB5DE}"/>
              </a:ext>
            </a:extLst>
          </p:cNvPr>
          <p:cNvGrpSpPr/>
          <p:nvPr/>
        </p:nvGrpSpPr>
        <p:grpSpPr>
          <a:xfrm>
            <a:off x="-106788" y="494488"/>
            <a:ext cx="3931004" cy="2036715"/>
            <a:chOff x="-106788" y="476791"/>
            <a:chExt cx="3931004" cy="2036715"/>
          </a:xfrm>
        </p:grpSpPr>
        <p:grpSp>
          <p:nvGrpSpPr>
            <p:cNvPr id="3" name="Group 2">
              <a:extLst>
                <a:ext uri="{FF2B5EF4-FFF2-40B4-BE49-F238E27FC236}">
                  <a16:creationId xmlns:a16="http://schemas.microsoft.com/office/drawing/2014/main" id="{6900B04D-4971-0F82-0333-814B2E12EA55}"/>
                </a:ext>
              </a:extLst>
            </p:cNvPr>
            <p:cNvGrpSpPr/>
            <p:nvPr/>
          </p:nvGrpSpPr>
          <p:grpSpPr>
            <a:xfrm>
              <a:off x="-106788" y="476791"/>
              <a:ext cx="3837088" cy="1948458"/>
              <a:chOff x="9259935" y="0"/>
              <a:chExt cx="6114663" cy="3104985"/>
            </a:xfrm>
          </p:grpSpPr>
          <p:sp>
            <p:nvSpPr>
              <p:cNvPr id="51" name="Freeform 50">
                <a:extLst>
                  <a:ext uri="{FF2B5EF4-FFF2-40B4-BE49-F238E27FC236}">
                    <a16:creationId xmlns:a16="http://schemas.microsoft.com/office/drawing/2014/main" id="{DE6E7777-52A7-FADA-C826-1B5D05683D90}"/>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CBFAC4D4-040A-5BAC-AD69-69303C2EDBB7}"/>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1141E1FA-D87A-969E-DB9A-2E209793F4C8}"/>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4254A2D-1F8F-8E8A-0767-72940F11AFD0}"/>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3A157CA4-3C74-87C4-22A4-938124E3C26A}"/>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4A17FB63-04F4-2F40-BF3B-F76BB1F7B345}"/>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B6BB032E-8F09-5A67-816A-48F95B49AF5B}"/>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32857BBD-17F3-FF8F-FAAA-1A47C1984BAB}"/>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0FFE139B-5045-0863-53F8-0F46BB66CA40}"/>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76" name="Freeform 75">
                <a:extLst>
                  <a:ext uri="{FF2B5EF4-FFF2-40B4-BE49-F238E27FC236}">
                    <a16:creationId xmlns:a16="http://schemas.microsoft.com/office/drawing/2014/main" id="{1FB629D5-800D-F9BA-9677-0E90B294F741}"/>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0ADE1048-0495-8501-40FB-3DFEAB1F9AB0}"/>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3115C689-E2CB-C9A8-84FD-71DDAF65756F}"/>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79" name="Freeform 78">
                <a:extLst>
                  <a:ext uri="{FF2B5EF4-FFF2-40B4-BE49-F238E27FC236}">
                    <a16:creationId xmlns:a16="http://schemas.microsoft.com/office/drawing/2014/main" id="{C440DC91-FF19-CC97-BBB1-9B16E979CBC9}"/>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9BA2A629-C3C0-28A2-22DA-CA682972D765}"/>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C89D7BA3-11ED-5548-C4B0-4741B1547CBA}"/>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450B0903-ACEA-1EB3-0699-6A691C9D6F4A}"/>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83" name="Freeform 82">
                <a:extLst>
                  <a:ext uri="{FF2B5EF4-FFF2-40B4-BE49-F238E27FC236}">
                    <a16:creationId xmlns:a16="http://schemas.microsoft.com/office/drawing/2014/main" id="{B3B72A63-02C3-1D56-B45C-B51FE5B43364}"/>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AC8B95FA-FA4A-1761-1E65-81EC508AD07E}"/>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1B4FF618-2B09-8949-6EA9-A8808C1B8EDE}"/>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042D3021-9D3D-84DC-90A7-1A5C0272C284}"/>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A7AAD453-B9A7-B248-92B3-99CBC540D0B2}"/>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B832D9C2-5DDD-55D3-7223-7B0303ADD41B}"/>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E057B0F5-05E1-8D23-0DC9-E1015A9574D5}"/>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3CAEBD29-783D-E934-9C65-DA213CAA3DF2}"/>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E541C4DD-8911-9CA5-6381-DC35336F805E}"/>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1F82937D-5721-5005-1B2C-7E226F3C8747}"/>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6" name="Oval 5">
              <a:extLst>
                <a:ext uri="{FF2B5EF4-FFF2-40B4-BE49-F238E27FC236}">
                  <a16:creationId xmlns:a16="http://schemas.microsoft.com/office/drawing/2014/main" id="{4F3F136E-CF30-D9CF-E499-34E4B9BA0D70}"/>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580EFDA-9700-F1BC-3F34-FA0370F07110}"/>
                </a:ext>
              </a:extLst>
            </p:cNvPr>
            <p:cNvSpPr/>
            <p:nvPr/>
          </p:nvSpPr>
          <p:spPr>
            <a:xfrm>
              <a:off x="2577438" y="242293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B01373A1-8275-F0F0-F5D2-C60BC7534AB1}"/>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a:extLst>
              <a:ext uri="{FF2B5EF4-FFF2-40B4-BE49-F238E27FC236}">
                <a16:creationId xmlns:a16="http://schemas.microsoft.com/office/drawing/2014/main" id="{657701E4-1700-07ED-9414-45B1987CE341}"/>
              </a:ext>
            </a:extLst>
          </p:cNvPr>
          <p:cNvGrpSpPr/>
          <p:nvPr/>
        </p:nvGrpSpPr>
        <p:grpSpPr>
          <a:xfrm>
            <a:off x="1795242" y="8531928"/>
            <a:ext cx="603397" cy="603397"/>
            <a:chOff x="1151607" y="8531928"/>
            <a:chExt cx="603397" cy="603397"/>
          </a:xfrm>
        </p:grpSpPr>
        <p:sp>
          <p:nvSpPr>
            <p:cNvPr id="61" name="Rectangle 60">
              <a:extLst>
                <a:ext uri="{FF2B5EF4-FFF2-40B4-BE49-F238E27FC236}">
                  <a16:creationId xmlns:a16="http://schemas.microsoft.com/office/drawing/2014/main" id="{B5BDB0DD-02D6-949C-DD45-C91EEE770A18}"/>
                </a:ext>
              </a:extLst>
            </p:cNvPr>
            <p:cNvSpPr/>
            <p:nvPr/>
          </p:nvSpPr>
          <p:spPr>
            <a:xfrm>
              <a:off x="1151607"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64" name="TextBox 63">
              <a:extLst>
                <a:ext uri="{FF2B5EF4-FFF2-40B4-BE49-F238E27FC236}">
                  <a16:creationId xmlns:a16="http://schemas.microsoft.com/office/drawing/2014/main" id="{E9429C24-D8F8-D861-56A3-C537FA4A9DCE}"/>
                </a:ext>
              </a:extLst>
            </p:cNvPr>
            <p:cNvSpPr txBox="1"/>
            <p:nvPr/>
          </p:nvSpPr>
          <p:spPr>
            <a:xfrm>
              <a:off x="1201885"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0</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65" name="TextBox 64">
              <a:extLst>
                <a:ext uri="{FF2B5EF4-FFF2-40B4-BE49-F238E27FC236}">
                  <a16:creationId xmlns:a16="http://schemas.microsoft.com/office/drawing/2014/main" id="{F671BBB5-485F-B45E-B6E0-90785B2707AB}"/>
                </a:ext>
              </a:extLst>
            </p:cNvPr>
            <p:cNvSpPr txBox="1"/>
            <p:nvPr/>
          </p:nvSpPr>
          <p:spPr>
            <a:xfrm>
              <a:off x="1194573" y="868554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Rt</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66" name="TextBox 65">
              <a:extLst>
                <a:ext uri="{FF2B5EF4-FFF2-40B4-BE49-F238E27FC236}">
                  <a16:creationId xmlns:a16="http://schemas.microsoft.com/office/drawing/2014/main" id="{13FFCDFF-C311-D393-E45C-027405CDF7AA}"/>
                </a:ext>
              </a:extLst>
            </p:cNvPr>
            <p:cNvSpPr txBox="1"/>
            <p:nvPr/>
          </p:nvSpPr>
          <p:spPr>
            <a:xfrm>
              <a:off x="1210533" y="8931868"/>
              <a:ext cx="521866"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Perakendeciler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87" name="Group 86">
            <a:extLst>
              <a:ext uri="{FF2B5EF4-FFF2-40B4-BE49-F238E27FC236}">
                <a16:creationId xmlns:a16="http://schemas.microsoft.com/office/drawing/2014/main" id="{10628481-9E0A-6459-7143-C38787FE930D}"/>
              </a:ext>
            </a:extLst>
          </p:cNvPr>
          <p:cNvGrpSpPr/>
          <p:nvPr/>
        </p:nvGrpSpPr>
        <p:grpSpPr>
          <a:xfrm>
            <a:off x="492918" y="9189153"/>
            <a:ext cx="603397" cy="624489"/>
            <a:chOff x="1814115" y="8531928"/>
            <a:chExt cx="603397" cy="624489"/>
          </a:xfrm>
        </p:grpSpPr>
        <p:sp>
          <p:nvSpPr>
            <p:cNvPr id="97" name="Rectangle 96">
              <a:extLst>
                <a:ext uri="{FF2B5EF4-FFF2-40B4-BE49-F238E27FC236}">
                  <a16:creationId xmlns:a16="http://schemas.microsoft.com/office/drawing/2014/main" id="{7C56C7DE-4E9B-B747-02A6-A725207CDB36}"/>
                </a:ext>
              </a:extLst>
            </p:cNvPr>
            <p:cNvSpPr/>
            <p:nvPr/>
          </p:nvSpPr>
          <p:spPr>
            <a:xfrm>
              <a:off x="1814115"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99" name="TextBox 98">
              <a:extLst>
                <a:ext uri="{FF2B5EF4-FFF2-40B4-BE49-F238E27FC236}">
                  <a16:creationId xmlns:a16="http://schemas.microsoft.com/office/drawing/2014/main" id="{DD6AD18B-6E1A-1D7F-5B43-526588D30CD4}"/>
                </a:ext>
              </a:extLst>
            </p:cNvPr>
            <p:cNvSpPr txBox="1"/>
            <p:nvPr/>
          </p:nvSpPr>
          <p:spPr>
            <a:xfrm>
              <a:off x="1864394" y="853228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00" name="TextBox 99">
              <a:extLst>
                <a:ext uri="{FF2B5EF4-FFF2-40B4-BE49-F238E27FC236}">
                  <a16:creationId xmlns:a16="http://schemas.microsoft.com/office/drawing/2014/main" id="{EE8B2C1B-9CE3-DE20-4518-02D6ADBEEFEE}"/>
                </a:ext>
              </a:extLst>
            </p:cNvPr>
            <p:cNvSpPr txBox="1"/>
            <p:nvPr/>
          </p:nvSpPr>
          <p:spPr>
            <a:xfrm>
              <a:off x="1857081" y="868554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Fs</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01" name="TextBox 100">
              <a:extLst>
                <a:ext uri="{FF2B5EF4-FFF2-40B4-BE49-F238E27FC236}">
                  <a16:creationId xmlns:a16="http://schemas.microsoft.com/office/drawing/2014/main" id="{8AF0D1A0-13BF-2A2B-7FDF-04E424089AAB}"/>
                </a:ext>
              </a:extLst>
            </p:cNvPr>
            <p:cNvSpPr txBox="1"/>
            <p:nvPr/>
          </p:nvSpPr>
          <p:spPr>
            <a:xfrm>
              <a:off x="1873040" y="8931868"/>
              <a:ext cx="458536" cy="224549"/>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Finansal</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Hizmetler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02" name="Group 101">
            <a:extLst>
              <a:ext uri="{FF2B5EF4-FFF2-40B4-BE49-F238E27FC236}">
                <a16:creationId xmlns:a16="http://schemas.microsoft.com/office/drawing/2014/main" id="{2EBC420D-112C-71A0-1DCF-E8108F8C3025}"/>
              </a:ext>
            </a:extLst>
          </p:cNvPr>
          <p:cNvGrpSpPr/>
          <p:nvPr/>
        </p:nvGrpSpPr>
        <p:grpSpPr>
          <a:xfrm>
            <a:off x="1144133" y="8533326"/>
            <a:ext cx="603397" cy="625642"/>
            <a:chOff x="495300" y="9185508"/>
            <a:chExt cx="603397" cy="625642"/>
          </a:xfrm>
        </p:grpSpPr>
        <p:sp>
          <p:nvSpPr>
            <p:cNvPr id="103" name="Rectangle 102">
              <a:extLst>
                <a:ext uri="{FF2B5EF4-FFF2-40B4-BE49-F238E27FC236}">
                  <a16:creationId xmlns:a16="http://schemas.microsoft.com/office/drawing/2014/main" id="{99EEBFD5-54C7-C83E-9C2B-7EB8B8228845}"/>
                </a:ext>
              </a:extLst>
            </p:cNvPr>
            <p:cNvSpPr/>
            <p:nvPr/>
          </p:nvSpPr>
          <p:spPr>
            <a:xfrm>
              <a:off x="495300"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4" name="TextBox 103">
              <a:extLst>
                <a:ext uri="{FF2B5EF4-FFF2-40B4-BE49-F238E27FC236}">
                  <a16:creationId xmlns:a16="http://schemas.microsoft.com/office/drawing/2014/main" id="{28332EA9-B4D6-9F65-317B-2079ED635E66}"/>
                </a:ext>
              </a:extLst>
            </p:cNvPr>
            <p:cNvSpPr txBox="1"/>
            <p:nvPr/>
          </p:nvSpPr>
          <p:spPr>
            <a:xfrm>
              <a:off x="545578"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12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05" name="TextBox 104">
              <a:extLst>
                <a:ext uri="{FF2B5EF4-FFF2-40B4-BE49-F238E27FC236}">
                  <a16:creationId xmlns:a16="http://schemas.microsoft.com/office/drawing/2014/main" id="{F7D908E0-228C-4D00-8CCE-14CE56CD9DC7}"/>
                </a:ext>
              </a:extLst>
            </p:cNvPr>
            <p:cNvSpPr txBox="1"/>
            <p:nvPr/>
          </p:nvSpPr>
          <p:spPr>
            <a:xfrm>
              <a:off x="538267"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De</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06" name="TextBox 105">
              <a:extLst>
                <a:ext uri="{FF2B5EF4-FFF2-40B4-BE49-F238E27FC236}">
                  <a16:creationId xmlns:a16="http://schemas.microsoft.com/office/drawing/2014/main" id="{1F2B5954-AFB6-D03D-05FC-1DA50691180E}"/>
                </a:ext>
              </a:extLst>
            </p:cNvPr>
            <p:cNvSpPr txBox="1"/>
            <p:nvPr/>
          </p:nvSpPr>
          <p:spPr>
            <a:xfrm>
              <a:off x="554226" y="9585447"/>
              <a:ext cx="502320" cy="225703"/>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Dijital</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Endemikler</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07" name="Group 106">
            <a:extLst>
              <a:ext uri="{FF2B5EF4-FFF2-40B4-BE49-F238E27FC236}">
                <a16:creationId xmlns:a16="http://schemas.microsoft.com/office/drawing/2014/main" id="{47EC0727-74FA-D96B-51F4-0A86AC38C3F5}"/>
              </a:ext>
            </a:extLst>
          </p:cNvPr>
          <p:cNvGrpSpPr/>
          <p:nvPr/>
        </p:nvGrpSpPr>
        <p:grpSpPr>
          <a:xfrm>
            <a:off x="2446351" y="8533327"/>
            <a:ext cx="652780" cy="603397"/>
            <a:chOff x="1151607" y="9185508"/>
            <a:chExt cx="652780" cy="603397"/>
          </a:xfrm>
        </p:grpSpPr>
        <p:sp>
          <p:nvSpPr>
            <p:cNvPr id="108" name="Rectangle 107">
              <a:extLst>
                <a:ext uri="{FF2B5EF4-FFF2-40B4-BE49-F238E27FC236}">
                  <a16:creationId xmlns:a16="http://schemas.microsoft.com/office/drawing/2014/main" id="{8C01C4BE-1973-EE92-90FF-293882B67094}"/>
                </a:ext>
              </a:extLst>
            </p:cNvPr>
            <p:cNvSpPr/>
            <p:nvPr/>
          </p:nvSpPr>
          <p:spPr>
            <a:xfrm>
              <a:off x="1151607"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09" name="TextBox 108">
              <a:extLst>
                <a:ext uri="{FF2B5EF4-FFF2-40B4-BE49-F238E27FC236}">
                  <a16:creationId xmlns:a16="http://schemas.microsoft.com/office/drawing/2014/main" id="{5469CC32-FD63-834E-2729-CA418C10BC23}"/>
                </a:ext>
              </a:extLst>
            </p:cNvPr>
            <p:cNvSpPr txBox="1"/>
            <p:nvPr/>
          </p:nvSpPr>
          <p:spPr>
            <a:xfrm>
              <a:off x="1201885" y="918586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.9</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10" name="TextBox 109">
              <a:extLst>
                <a:ext uri="{FF2B5EF4-FFF2-40B4-BE49-F238E27FC236}">
                  <a16:creationId xmlns:a16="http://schemas.microsoft.com/office/drawing/2014/main" id="{F2EA9747-2C7B-9D9D-22E4-3ECFAAFEE6AE}"/>
                </a:ext>
              </a:extLst>
            </p:cNvPr>
            <p:cNvSpPr txBox="1"/>
            <p:nvPr/>
          </p:nvSpPr>
          <p:spPr>
            <a:xfrm>
              <a:off x="1194573" y="9339129"/>
              <a:ext cx="335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Me</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11" name="TextBox 110">
              <a:extLst>
                <a:ext uri="{FF2B5EF4-FFF2-40B4-BE49-F238E27FC236}">
                  <a16:creationId xmlns:a16="http://schemas.microsoft.com/office/drawing/2014/main" id="{81C560DD-6ED9-0F9B-4249-711F25D9CBC2}"/>
                </a:ext>
              </a:extLst>
            </p:cNvPr>
            <p:cNvSpPr txBox="1"/>
            <p:nvPr/>
          </p:nvSpPr>
          <p:spPr>
            <a:xfrm>
              <a:off x="1210533" y="9585448"/>
              <a:ext cx="593854" cy="202428"/>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Medya&amp;Eğlence</a:t>
              </a:r>
              <a:endPar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endParaRPr>
            </a:p>
            <a:p>
              <a:pPr marL="0" marR="0" lvl="0" indent="0" defTabSz="457200" rtl="0" eaLnBrk="1" fontAlgn="auto" latinLnBrk="0" hangingPunct="1">
                <a:lnSpc>
                  <a:spcPct val="90000"/>
                </a:lnSpc>
                <a:spcBef>
                  <a:spcPts val="0"/>
                </a:spcBef>
                <a:spcAft>
                  <a:spcPts val="0"/>
                </a:spcAft>
                <a:buClrTx/>
                <a:buSzTx/>
                <a:buFontTx/>
                <a:buNone/>
                <a:tabLst/>
                <a:defRPr/>
              </a:pP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12" name="Group 111">
            <a:extLst>
              <a:ext uri="{FF2B5EF4-FFF2-40B4-BE49-F238E27FC236}">
                <a16:creationId xmlns:a16="http://schemas.microsoft.com/office/drawing/2014/main" id="{8F4D073C-C019-D37D-2E9E-79FDF0EB03E6}"/>
              </a:ext>
            </a:extLst>
          </p:cNvPr>
          <p:cNvGrpSpPr/>
          <p:nvPr/>
        </p:nvGrpSpPr>
        <p:grpSpPr>
          <a:xfrm>
            <a:off x="1143937" y="9185506"/>
            <a:ext cx="603397" cy="603397"/>
            <a:chOff x="1814115" y="9185508"/>
            <a:chExt cx="603397" cy="603397"/>
          </a:xfrm>
        </p:grpSpPr>
        <p:sp>
          <p:nvSpPr>
            <p:cNvPr id="113" name="Rectangle 112">
              <a:extLst>
                <a:ext uri="{FF2B5EF4-FFF2-40B4-BE49-F238E27FC236}">
                  <a16:creationId xmlns:a16="http://schemas.microsoft.com/office/drawing/2014/main" id="{ABF10985-8737-057F-45B2-19E31F580306}"/>
                </a:ext>
              </a:extLst>
            </p:cNvPr>
            <p:cNvSpPr/>
            <p:nvPr/>
          </p:nvSpPr>
          <p:spPr>
            <a:xfrm>
              <a:off x="1814115"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14" name="TextBox 113">
              <a:extLst>
                <a:ext uri="{FF2B5EF4-FFF2-40B4-BE49-F238E27FC236}">
                  <a16:creationId xmlns:a16="http://schemas.microsoft.com/office/drawing/2014/main" id="{473035D2-5E69-8462-1310-DD40DAA0BA3E}"/>
                </a:ext>
              </a:extLst>
            </p:cNvPr>
            <p:cNvSpPr txBox="1"/>
            <p:nvPr/>
          </p:nvSpPr>
          <p:spPr>
            <a:xfrm>
              <a:off x="1864394" y="918586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.1</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15" name="TextBox 114">
              <a:extLst>
                <a:ext uri="{FF2B5EF4-FFF2-40B4-BE49-F238E27FC236}">
                  <a16:creationId xmlns:a16="http://schemas.microsoft.com/office/drawing/2014/main" id="{9F8E8F0D-70D8-D519-8292-7CCE0B9C6C0B}"/>
                </a:ext>
              </a:extLst>
            </p:cNvPr>
            <p:cNvSpPr txBox="1"/>
            <p:nvPr/>
          </p:nvSpPr>
          <p:spPr>
            <a:xfrm>
              <a:off x="1857081" y="933912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Tn</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16" name="TextBox 115">
              <a:extLst>
                <a:ext uri="{FF2B5EF4-FFF2-40B4-BE49-F238E27FC236}">
                  <a16:creationId xmlns:a16="http://schemas.microsoft.com/office/drawing/2014/main" id="{7802AF6E-66AA-6E9C-3113-494E3817BFAE}"/>
                </a:ext>
              </a:extLst>
            </p:cNvPr>
            <p:cNvSpPr txBox="1"/>
            <p:nvPr/>
          </p:nvSpPr>
          <p:spPr>
            <a:xfrm>
              <a:off x="1873040" y="9585448"/>
              <a:ext cx="458536"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Teknoloji</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26" name="Group 125">
            <a:extLst>
              <a:ext uri="{FF2B5EF4-FFF2-40B4-BE49-F238E27FC236}">
                <a16:creationId xmlns:a16="http://schemas.microsoft.com/office/drawing/2014/main" id="{4E081D88-EB5A-7749-3C4E-97B6F86EEEA0}"/>
              </a:ext>
            </a:extLst>
          </p:cNvPr>
          <p:cNvGrpSpPr/>
          <p:nvPr/>
        </p:nvGrpSpPr>
        <p:grpSpPr>
          <a:xfrm>
            <a:off x="2449497" y="9185508"/>
            <a:ext cx="603397" cy="603397"/>
            <a:chOff x="3134747" y="9185508"/>
            <a:chExt cx="603397" cy="603397"/>
          </a:xfrm>
        </p:grpSpPr>
        <p:sp>
          <p:nvSpPr>
            <p:cNvPr id="127" name="Rectangle 126">
              <a:extLst>
                <a:ext uri="{FF2B5EF4-FFF2-40B4-BE49-F238E27FC236}">
                  <a16:creationId xmlns:a16="http://schemas.microsoft.com/office/drawing/2014/main" id="{001D5815-1313-FA10-1159-4DD6E7927F74}"/>
                </a:ext>
              </a:extLst>
            </p:cNvPr>
            <p:cNvSpPr/>
            <p:nvPr/>
          </p:nvSpPr>
          <p:spPr>
            <a:xfrm>
              <a:off x="3134747" y="918550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29" name="TextBox 128">
              <a:extLst>
                <a:ext uri="{FF2B5EF4-FFF2-40B4-BE49-F238E27FC236}">
                  <a16:creationId xmlns:a16="http://schemas.microsoft.com/office/drawing/2014/main" id="{E045B7D9-11FD-D5A7-C640-9B6A40B40C8E}"/>
                </a:ext>
              </a:extLst>
            </p:cNvPr>
            <p:cNvSpPr txBox="1"/>
            <p:nvPr/>
          </p:nvSpPr>
          <p:spPr>
            <a:xfrm>
              <a:off x="3185026" y="9185863"/>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.8</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38" name="TextBox 137">
              <a:extLst>
                <a:ext uri="{FF2B5EF4-FFF2-40B4-BE49-F238E27FC236}">
                  <a16:creationId xmlns:a16="http://schemas.microsoft.com/office/drawing/2014/main" id="{FE7C27CA-D29E-7D57-4837-F36E86F16A62}"/>
                </a:ext>
              </a:extLst>
            </p:cNvPr>
            <p:cNvSpPr txBox="1"/>
            <p:nvPr/>
          </p:nvSpPr>
          <p:spPr>
            <a:xfrm>
              <a:off x="3177713" y="9339129"/>
              <a:ext cx="552470"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Ph</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41" name="TextBox 140">
              <a:extLst>
                <a:ext uri="{FF2B5EF4-FFF2-40B4-BE49-F238E27FC236}">
                  <a16:creationId xmlns:a16="http://schemas.microsoft.com/office/drawing/2014/main" id="{6AEB0004-A955-AA26-7B85-CB749CF569F2}"/>
                </a:ext>
              </a:extLst>
            </p:cNvPr>
            <p:cNvSpPr txBox="1"/>
            <p:nvPr/>
          </p:nvSpPr>
          <p:spPr>
            <a:xfrm>
              <a:off x="3193672" y="9585448"/>
              <a:ext cx="526097" cy="158761"/>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Eczacılık</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Sağlık</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43" name="Group 142">
            <a:extLst>
              <a:ext uri="{FF2B5EF4-FFF2-40B4-BE49-F238E27FC236}">
                <a16:creationId xmlns:a16="http://schemas.microsoft.com/office/drawing/2014/main" id="{142C1AE6-E271-2767-65E3-7C0344603516}"/>
              </a:ext>
            </a:extLst>
          </p:cNvPr>
          <p:cNvGrpSpPr/>
          <p:nvPr/>
        </p:nvGrpSpPr>
        <p:grpSpPr>
          <a:xfrm>
            <a:off x="1796717" y="9183823"/>
            <a:ext cx="603397" cy="603397"/>
            <a:chOff x="2472239" y="8531928"/>
            <a:chExt cx="603397" cy="603397"/>
          </a:xfrm>
        </p:grpSpPr>
        <p:sp>
          <p:nvSpPr>
            <p:cNvPr id="144" name="Rectangle 143">
              <a:extLst>
                <a:ext uri="{FF2B5EF4-FFF2-40B4-BE49-F238E27FC236}">
                  <a16:creationId xmlns:a16="http://schemas.microsoft.com/office/drawing/2014/main" id="{F0D2DECD-3B67-7CC4-F2E2-FA3E4E714935}"/>
                </a:ext>
              </a:extLst>
            </p:cNvPr>
            <p:cNvSpPr/>
            <p:nvPr/>
          </p:nvSpPr>
          <p:spPr>
            <a:xfrm>
              <a:off x="2472239"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45" name="TextBox 144">
              <a:extLst>
                <a:ext uri="{FF2B5EF4-FFF2-40B4-BE49-F238E27FC236}">
                  <a16:creationId xmlns:a16="http://schemas.microsoft.com/office/drawing/2014/main" id="{2777233A-FF3F-758C-0D6A-4028BECD4E45}"/>
                </a:ext>
              </a:extLst>
            </p:cNvPr>
            <p:cNvSpPr txBox="1"/>
            <p:nvPr/>
          </p:nvSpPr>
          <p:spPr>
            <a:xfrm>
              <a:off x="2522517"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2.4</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68" name="TextBox 167">
              <a:extLst>
                <a:ext uri="{FF2B5EF4-FFF2-40B4-BE49-F238E27FC236}">
                  <a16:creationId xmlns:a16="http://schemas.microsoft.com/office/drawing/2014/main" id="{E6F115BE-5317-A58B-A487-3EC1AC6C52B8}"/>
                </a:ext>
              </a:extLst>
            </p:cNvPr>
            <p:cNvSpPr txBox="1"/>
            <p:nvPr/>
          </p:nvSpPr>
          <p:spPr>
            <a:xfrm>
              <a:off x="2515205" y="8685549"/>
              <a:ext cx="366441"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Am</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69" name="TextBox 168">
              <a:extLst>
                <a:ext uri="{FF2B5EF4-FFF2-40B4-BE49-F238E27FC236}">
                  <a16:creationId xmlns:a16="http://schemas.microsoft.com/office/drawing/2014/main" id="{AE454544-A969-1CF5-798B-E3DADB3FAAD1}"/>
                </a:ext>
              </a:extLst>
            </p:cNvPr>
            <p:cNvSpPr txBox="1"/>
            <p:nvPr/>
          </p:nvSpPr>
          <p:spPr>
            <a:xfrm>
              <a:off x="2531166" y="8931868"/>
              <a:ext cx="411536" cy="16350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Otomotiv</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170" name="Group 169">
            <a:extLst>
              <a:ext uri="{FF2B5EF4-FFF2-40B4-BE49-F238E27FC236}">
                <a16:creationId xmlns:a16="http://schemas.microsoft.com/office/drawing/2014/main" id="{5E56EA68-52B3-FF20-E8D3-3D5BDEE8CEF6}"/>
              </a:ext>
            </a:extLst>
          </p:cNvPr>
          <p:cNvGrpSpPr/>
          <p:nvPr/>
        </p:nvGrpSpPr>
        <p:grpSpPr>
          <a:xfrm>
            <a:off x="495300" y="8531928"/>
            <a:ext cx="608265" cy="632695"/>
            <a:chOff x="495300" y="8531928"/>
            <a:chExt cx="608265" cy="632695"/>
          </a:xfrm>
        </p:grpSpPr>
        <p:sp>
          <p:nvSpPr>
            <p:cNvPr id="171" name="Rectangle 170">
              <a:extLst>
                <a:ext uri="{FF2B5EF4-FFF2-40B4-BE49-F238E27FC236}">
                  <a16:creationId xmlns:a16="http://schemas.microsoft.com/office/drawing/2014/main" id="{C996F51D-9F2B-8A43-2D5F-7D512AC81F8D}"/>
                </a:ext>
              </a:extLst>
            </p:cNvPr>
            <p:cNvSpPr/>
            <p:nvPr/>
          </p:nvSpPr>
          <p:spPr>
            <a:xfrm>
              <a:off x="495300" y="8531928"/>
              <a:ext cx="603397" cy="603397"/>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72" name="TextBox 171">
              <a:extLst>
                <a:ext uri="{FF2B5EF4-FFF2-40B4-BE49-F238E27FC236}">
                  <a16:creationId xmlns:a16="http://schemas.microsoft.com/office/drawing/2014/main" id="{5EF99D34-AB3B-B20F-A0E4-7B4FFCC044B1}"/>
                </a:ext>
              </a:extLst>
            </p:cNvPr>
            <p:cNvSpPr txBox="1"/>
            <p:nvPr/>
          </p:nvSpPr>
          <p:spPr>
            <a:xfrm>
              <a:off x="545578" y="8532282"/>
              <a:ext cx="353231" cy="2546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5</a:t>
              </a: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a:t>
              </a:r>
              <a:r>
                <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rPr>
                <a:t>%</a:t>
              </a:r>
            </a:p>
          </p:txBody>
        </p:sp>
        <p:sp>
          <p:nvSpPr>
            <p:cNvPr id="174" name="TextBox 173">
              <a:extLst>
                <a:ext uri="{FF2B5EF4-FFF2-40B4-BE49-F238E27FC236}">
                  <a16:creationId xmlns:a16="http://schemas.microsoft.com/office/drawing/2014/main" id="{6498414F-4342-90F0-2CFF-CA787AFE8B98}"/>
                </a:ext>
              </a:extLst>
            </p:cNvPr>
            <p:cNvSpPr txBox="1"/>
            <p:nvPr/>
          </p:nvSpPr>
          <p:spPr>
            <a:xfrm>
              <a:off x="538267" y="8685549"/>
              <a:ext cx="496519" cy="33855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6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CPG</a:t>
              </a:r>
              <a:endParaRPr kumimoji="0" lang="en-US" sz="16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175" name="TextBox 174">
              <a:extLst>
                <a:ext uri="{FF2B5EF4-FFF2-40B4-BE49-F238E27FC236}">
                  <a16:creationId xmlns:a16="http://schemas.microsoft.com/office/drawing/2014/main" id="{D675022D-53D1-FFFF-2EC5-A736A4DA8028}"/>
                </a:ext>
              </a:extLst>
            </p:cNvPr>
            <p:cNvSpPr txBox="1"/>
            <p:nvPr/>
          </p:nvSpPr>
          <p:spPr>
            <a:xfrm>
              <a:off x="554224" y="8931867"/>
              <a:ext cx="549341" cy="232756"/>
            </a:xfrm>
            <a:prstGeom prst="rect">
              <a:avLst/>
            </a:prstGeom>
            <a:noFill/>
          </p:spPr>
          <p:txBody>
            <a:bodyPr wrap="square" lIns="0" rIns="0">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Ambalajlı</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Tüketici</a:t>
              </a:r>
              <a:r>
                <a:rPr kumimoji="0" lang="en-US" sz="475"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475" b="0" i="0" u="none" strike="noStrike" kern="1200" cap="none" normalizeH="0" baseline="0" noProof="0" dirty="0" err="1">
                  <a:ln>
                    <a:noFill/>
                  </a:ln>
                  <a:solidFill>
                    <a:schemeClr val="bg1"/>
                  </a:solidFill>
                  <a:effectLst/>
                  <a:uLnTx/>
                  <a:uFillTx/>
                  <a:latin typeface="Poppins Light" pitchFamily="2" charset="77"/>
                  <a:ea typeface="+mn-ea"/>
                  <a:cs typeface="Poppins Light" pitchFamily="2" charset="77"/>
                </a:rPr>
                <a:t>Ürünleri</a:t>
              </a:r>
              <a:endParaRPr kumimoji="0" lang="en-US" sz="475"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grpSp>
      <p:grpSp>
        <p:nvGrpSpPr>
          <p:cNvPr id="54" name="Group 53">
            <a:extLst>
              <a:ext uri="{FF2B5EF4-FFF2-40B4-BE49-F238E27FC236}">
                <a16:creationId xmlns:a16="http://schemas.microsoft.com/office/drawing/2014/main" id="{66A49314-4C26-BC50-95E7-30145F127B37}"/>
              </a:ext>
            </a:extLst>
          </p:cNvPr>
          <p:cNvGrpSpPr/>
          <p:nvPr/>
        </p:nvGrpSpPr>
        <p:grpSpPr>
          <a:xfrm rot="5400000">
            <a:off x="270737" y="5612998"/>
            <a:ext cx="615734" cy="307867"/>
            <a:chOff x="6999595" y="5328350"/>
            <a:chExt cx="615734" cy="307867"/>
          </a:xfrm>
        </p:grpSpPr>
        <p:sp>
          <p:nvSpPr>
            <p:cNvPr id="55" name="Oval 54">
              <a:extLst>
                <a:ext uri="{FF2B5EF4-FFF2-40B4-BE49-F238E27FC236}">
                  <a16:creationId xmlns:a16="http://schemas.microsoft.com/office/drawing/2014/main" id="{DC2629A6-FD5D-4982-FEFD-EC5D80CED24A}"/>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6" name="Oval 55">
              <a:extLst>
                <a:ext uri="{FF2B5EF4-FFF2-40B4-BE49-F238E27FC236}">
                  <a16:creationId xmlns:a16="http://schemas.microsoft.com/office/drawing/2014/main" id="{BACC99D5-756D-2A78-6374-E4B54C8514BD}"/>
                </a:ext>
              </a:extLst>
            </p:cNvPr>
            <p:cNvSpPr/>
            <p:nvPr/>
          </p:nvSpPr>
          <p:spPr>
            <a:xfrm>
              <a:off x="7307462"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57" name="TextBox 56">
            <a:extLst>
              <a:ext uri="{FF2B5EF4-FFF2-40B4-BE49-F238E27FC236}">
                <a16:creationId xmlns:a16="http://schemas.microsoft.com/office/drawing/2014/main" id="{7383ABD7-E621-8857-96C9-E704719F9CF4}"/>
              </a:ext>
            </a:extLst>
          </p:cNvPr>
          <p:cNvSpPr txBox="1"/>
          <p:nvPr/>
        </p:nvSpPr>
        <p:spPr>
          <a:xfrm rot="16200000">
            <a:off x="-1458932" y="3046942"/>
            <a:ext cx="3868706" cy="777136"/>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Kategori</a:t>
            </a:r>
            <a:r>
              <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Bilgisi</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spTree>
    <p:extLst>
      <p:ext uri="{BB962C8B-B14F-4D97-AF65-F5344CB8AC3E}">
        <p14:creationId xmlns:p14="http://schemas.microsoft.com/office/powerpoint/2010/main" val="2123026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graph of different colored lines&#10;&#10;Description automatically generated">
            <a:extLst>
              <a:ext uri="{FF2B5EF4-FFF2-40B4-BE49-F238E27FC236}">
                <a16:creationId xmlns:a16="http://schemas.microsoft.com/office/drawing/2014/main" id="{B3F755CB-116F-C4F9-216B-BB3E34679530}"/>
              </a:ext>
            </a:extLst>
          </p:cNvPr>
          <p:cNvPicPr>
            <a:picLocks noChangeAspect="1"/>
          </p:cNvPicPr>
          <p:nvPr/>
        </p:nvPicPr>
        <p:blipFill>
          <a:blip r:embed="rId3"/>
          <a:srcRect b="9167"/>
          <a:stretch/>
        </p:blipFill>
        <p:spPr>
          <a:xfrm>
            <a:off x="396088" y="5988708"/>
            <a:ext cx="7038382" cy="3509221"/>
          </a:xfrm>
          <a:prstGeom prst="rect">
            <a:avLst/>
          </a:prstGeom>
        </p:spPr>
      </p:pic>
      <p:sp>
        <p:nvSpPr>
          <p:cNvPr id="4" name="Slide Number Placeholder 3">
            <a:extLst>
              <a:ext uri="{FF2B5EF4-FFF2-40B4-BE49-F238E27FC236}">
                <a16:creationId xmlns:a16="http://schemas.microsoft.com/office/drawing/2014/main" id="{33F17DB7-62B4-07DF-3575-250A96BDCC62}"/>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55</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3" name="Text Placeholder 1">
            <a:extLst>
              <a:ext uri="{FF2B5EF4-FFF2-40B4-BE49-F238E27FC236}">
                <a16:creationId xmlns:a16="http://schemas.microsoft.com/office/drawing/2014/main" id="{16CFC228-DC9F-89CB-9C9A-F1B3EA985300}"/>
              </a:ext>
            </a:extLst>
          </p:cNvPr>
          <p:cNvSpPr txBox="1">
            <a:spLocks/>
          </p:cNvSpPr>
          <p:nvPr/>
        </p:nvSpPr>
        <p:spPr>
          <a:xfrm>
            <a:off x="483301" y="3752175"/>
            <a:ext cx="3061784" cy="2231123"/>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000"/>
              </a:lnSpc>
              <a:spcAft>
                <a:spcPts val="800"/>
              </a:spcAft>
            </a:pPr>
            <a:r>
              <a:rPr lang="en-US" sz="1000" u="none" strike="noStrike" dirty="0" err="1">
                <a:effectLst/>
                <a:latin typeface="Georgia"/>
                <a:cs typeface="Poppins"/>
              </a:rPr>
              <a:t>Yukarıdaki</a:t>
            </a:r>
            <a:r>
              <a:rPr lang="en-US" sz="1000" u="none" strike="noStrike" dirty="0">
                <a:effectLst/>
                <a:latin typeface="Georgia"/>
                <a:cs typeface="Poppins"/>
              </a:rPr>
              <a:t> </a:t>
            </a:r>
            <a:r>
              <a:rPr lang="en-US" sz="1000" u="none" strike="noStrike" dirty="0" err="1">
                <a:effectLst/>
                <a:latin typeface="Georgia"/>
                <a:cs typeface="Poppins"/>
              </a:rPr>
              <a:t>ekonomi</a:t>
            </a:r>
            <a:r>
              <a:rPr lang="en-US" sz="1000" u="none" strike="noStrike" dirty="0">
                <a:effectLst/>
                <a:latin typeface="Georgia"/>
                <a:cs typeface="Poppins"/>
              </a:rPr>
              <a:t> </a:t>
            </a:r>
            <a:r>
              <a:rPr lang="en-US" sz="1000" u="none" strike="noStrike" dirty="0" err="1">
                <a:effectLst/>
                <a:latin typeface="Georgia"/>
                <a:cs typeface="Poppins"/>
              </a:rPr>
              <a:t>bölümünde</a:t>
            </a:r>
            <a:r>
              <a:rPr lang="en-US" sz="1000" u="none" strike="noStrike" dirty="0">
                <a:effectLst/>
                <a:latin typeface="Georgia"/>
                <a:cs typeface="Poppins"/>
              </a:rPr>
              <a:t> </a:t>
            </a:r>
            <a:r>
              <a:rPr lang="tr-TR" sz="1000" u="none" strike="noStrike" dirty="0">
                <a:effectLst/>
                <a:latin typeface="Georgia"/>
                <a:cs typeface="Poppins"/>
              </a:rPr>
              <a:t>ele alındığı</a:t>
            </a:r>
            <a:r>
              <a:rPr lang="en-US" sz="1000" u="none" strike="noStrike" dirty="0">
                <a:effectLst/>
                <a:latin typeface="Georgia"/>
                <a:cs typeface="Poppins"/>
              </a:rPr>
              <a:t>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yıl </a:t>
            </a:r>
            <a:r>
              <a:rPr lang="en-US" sz="1000" u="none" strike="noStrike" dirty="0" err="1">
                <a:effectLst/>
                <a:latin typeface="Georgia"/>
                <a:cs typeface="Poppins"/>
              </a:rPr>
              <a:t>Çin'de</a:t>
            </a:r>
            <a:r>
              <a:rPr lang="en-US" sz="1000" u="none" strike="noStrike" dirty="0">
                <a:effectLst/>
                <a:latin typeface="Georgia"/>
                <a:cs typeface="Poppins"/>
              </a:rPr>
              <a:t> </a:t>
            </a:r>
            <a:r>
              <a:rPr lang="en-US" sz="1000" u="none" strike="noStrike" dirty="0" err="1">
                <a:effectLst/>
                <a:latin typeface="Georgia"/>
                <a:cs typeface="Poppins"/>
              </a:rPr>
              <a:t>tüketim</a:t>
            </a:r>
            <a:r>
              <a:rPr lang="en-US" sz="1000" u="none" strike="noStrike" dirty="0">
                <a:effectLst/>
                <a:latin typeface="Georgia"/>
                <a:cs typeface="Poppins"/>
              </a:rPr>
              <a:t> </a:t>
            </a:r>
            <a:r>
              <a:rPr lang="en-US" sz="1000" u="none" strike="noStrike" dirty="0" err="1">
                <a:effectLst/>
                <a:latin typeface="Georgia"/>
                <a:cs typeface="Poppins"/>
              </a:rPr>
              <a:t>zayıfladı</a:t>
            </a:r>
            <a:r>
              <a:rPr lang="en-US" sz="1000" u="none" strike="noStrike" dirty="0">
                <a:effectLst/>
                <a:latin typeface="Georgia"/>
                <a:cs typeface="Poppins"/>
              </a:rPr>
              <a:t> ve </a:t>
            </a:r>
            <a:r>
              <a:rPr lang="en-US" sz="1000" u="none" strike="noStrike" dirty="0" err="1">
                <a:effectLst/>
                <a:latin typeface="Georgia"/>
                <a:cs typeface="Poppins"/>
              </a:rPr>
              <a:t>Kuzey</a:t>
            </a:r>
            <a:r>
              <a:rPr lang="en-US" sz="1000" u="none" strike="noStrike" dirty="0">
                <a:effectLst/>
                <a:latin typeface="Georgia"/>
                <a:cs typeface="Poppins"/>
              </a:rPr>
              <a:t> </a:t>
            </a:r>
            <a:r>
              <a:rPr lang="en-US" sz="1000" u="none" strike="noStrike" dirty="0" err="1">
                <a:effectLst/>
                <a:latin typeface="Georgia"/>
                <a:cs typeface="Poppins"/>
              </a:rPr>
              <a:t>Amerika'da</a:t>
            </a:r>
            <a:r>
              <a:rPr lang="en-US" sz="1000" u="none" strike="noStrike" dirty="0">
                <a:effectLst/>
                <a:latin typeface="Georgia"/>
                <a:cs typeface="Poppins"/>
              </a:rPr>
              <a:t> da </a:t>
            </a:r>
            <a:r>
              <a:rPr lang="en-US" sz="1000" u="none" strike="noStrike" dirty="0" err="1">
                <a:effectLst/>
                <a:latin typeface="Georgia"/>
                <a:cs typeface="Poppins"/>
              </a:rPr>
              <a:t>organik</a:t>
            </a:r>
            <a:r>
              <a:rPr lang="en-US" sz="1000" u="none" strike="noStrike" dirty="0">
                <a:effectLst/>
                <a:latin typeface="Georgia"/>
                <a:cs typeface="Poppins"/>
              </a:rPr>
              <a:t> </a:t>
            </a:r>
            <a:r>
              <a:rPr lang="en-US" sz="1000" u="none" strike="noStrike" dirty="0" err="1">
                <a:effectLst/>
                <a:latin typeface="Georgia"/>
                <a:cs typeface="Poppins"/>
              </a:rPr>
              <a:t>büyüme</a:t>
            </a:r>
            <a:r>
              <a:rPr lang="en-US" sz="1000" u="none" strike="noStrike" dirty="0">
                <a:effectLst/>
                <a:latin typeface="Georgia"/>
                <a:cs typeface="Poppins"/>
              </a:rPr>
              <a:t> </a:t>
            </a:r>
            <a:r>
              <a:rPr lang="en-US" sz="1000" u="none" strike="noStrike" dirty="0" err="1">
                <a:effectLst/>
                <a:latin typeface="Georgia"/>
                <a:cs typeface="Poppins"/>
              </a:rPr>
              <a:t>yavaşladı</a:t>
            </a:r>
            <a:r>
              <a:rPr lang="en-US" sz="1000" u="none" strike="noStrike" dirty="0">
                <a:effectLst/>
                <a:latin typeface="Georgia"/>
                <a:cs typeface="Poppins"/>
              </a:rPr>
              <a:t>. </a:t>
            </a:r>
            <a:r>
              <a:rPr lang="en-US" sz="1000" u="none" strike="noStrike" dirty="0" err="1">
                <a:effectLst/>
                <a:latin typeface="Georgia"/>
                <a:cs typeface="Poppins"/>
              </a:rPr>
              <a:t>Japonya</a:t>
            </a:r>
            <a:r>
              <a:rPr lang="en-US" sz="1000" u="none" strike="noStrike" dirty="0">
                <a:effectLst/>
                <a:latin typeface="Georgia"/>
                <a:cs typeface="Poppins"/>
              </a:rPr>
              <a:t> </a:t>
            </a:r>
            <a:r>
              <a:rPr lang="en-US" sz="1000" u="none" strike="noStrike" dirty="0" err="1">
                <a:effectLst/>
                <a:latin typeface="Georgia"/>
                <a:cs typeface="Poppins"/>
              </a:rPr>
              <a:t>hariç</a:t>
            </a:r>
            <a:r>
              <a:rPr lang="en-US" sz="1000" u="none" strike="noStrike" dirty="0">
                <a:effectLst/>
                <a:latin typeface="Georgia"/>
                <a:cs typeface="Poppins"/>
              </a:rPr>
              <a:t> APAC </a:t>
            </a:r>
            <a:r>
              <a:rPr lang="en-US" sz="1000" u="none" strike="noStrike" dirty="0" err="1">
                <a:effectLst/>
                <a:latin typeface="Georgia"/>
                <a:cs typeface="Poppins"/>
              </a:rPr>
              <a:t>bölgesi</a:t>
            </a:r>
            <a:r>
              <a:rPr lang="en-US" sz="1000" u="none" strike="noStrike" dirty="0">
                <a:effectLst/>
                <a:latin typeface="Georgia"/>
                <a:cs typeface="Poppins"/>
              </a:rPr>
              <a:t>, Hermès </a:t>
            </a:r>
            <a:r>
              <a:rPr lang="en-US" sz="1000" u="none" strike="noStrike" dirty="0" err="1">
                <a:effectLst/>
                <a:latin typeface="Georgia"/>
                <a:cs typeface="Poppins"/>
              </a:rPr>
              <a:t>dışında</a:t>
            </a:r>
            <a:r>
              <a:rPr lang="en-US" sz="1000" u="none" strike="noStrike" dirty="0">
                <a:effectLst/>
                <a:latin typeface="Georgia"/>
                <a:cs typeface="Poppins"/>
              </a:rPr>
              <a:t> </a:t>
            </a:r>
            <a:r>
              <a:rPr lang="tr-TR" sz="1000" u="none" strike="noStrike" dirty="0">
                <a:effectLst/>
                <a:latin typeface="Georgia"/>
                <a:cs typeface="Poppins"/>
              </a:rPr>
              <a:t>lüks </a:t>
            </a:r>
            <a:r>
              <a:rPr lang="en-US" sz="1000" u="none" strike="noStrike" dirty="0">
                <a:effectLst/>
                <a:latin typeface="Georgia"/>
                <a:cs typeface="Poppins"/>
              </a:rPr>
              <a:t>segment</a:t>
            </a:r>
            <a:r>
              <a:rPr lang="tr-TR" sz="1000" u="none" strike="noStrike" dirty="0">
                <a:effectLst/>
                <a:latin typeface="Georgia"/>
                <a:cs typeface="Poppins"/>
              </a:rPr>
              <a:t>i</a:t>
            </a:r>
            <a:r>
              <a:rPr lang="en-US" sz="1000" u="none" strike="noStrike" dirty="0">
                <a:effectLst/>
                <a:latin typeface="Georgia"/>
                <a:cs typeface="Poppins"/>
              </a:rPr>
              <a:t> </a:t>
            </a:r>
            <a:r>
              <a:rPr lang="en-US" sz="1000" u="none" strike="noStrike" dirty="0" err="1">
                <a:effectLst/>
                <a:latin typeface="Georgia"/>
                <a:cs typeface="Poppins"/>
              </a:rPr>
              <a:t>rapor</a:t>
            </a:r>
            <a:r>
              <a:rPr lang="tr-TR" sz="1000" dirty="0">
                <a:latin typeface="Georgia"/>
                <a:cs typeface="Poppins"/>
              </a:rPr>
              <a:t>layan </a:t>
            </a:r>
            <a:r>
              <a:rPr lang="en-US" sz="1000" u="none" strike="noStrike" dirty="0" err="1">
                <a:effectLst/>
                <a:latin typeface="Georgia"/>
                <a:cs typeface="Poppins"/>
              </a:rPr>
              <a:t>tüm</a:t>
            </a:r>
            <a:r>
              <a:rPr lang="en-US" sz="1000" u="none" strike="noStrike" dirty="0">
                <a:effectLst/>
                <a:latin typeface="Georgia"/>
                <a:cs typeface="Poppins"/>
              </a:rPr>
              <a:t> </a:t>
            </a:r>
            <a:r>
              <a:rPr lang="en-US" sz="1000" u="none" strike="noStrike" dirty="0" err="1">
                <a:effectLst/>
                <a:latin typeface="Georgia"/>
                <a:cs typeface="Poppins"/>
              </a:rPr>
              <a:t>şirketler</a:t>
            </a:r>
            <a:r>
              <a:rPr lang="en-US" sz="1000" u="none" strike="noStrike" dirty="0">
                <a:effectLst/>
                <a:latin typeface="Georgia"/>
                <a:cs typeface="Poppins"/>
              </a:rPr>
              <a:t> </a:t>
            </a:r>
            <a:r>
              <a:rPr lang="en-US" sz="1000" u="none" strike="noStrike" dirty="0" err="1">
                <a:effectLst/>
                <a:latin typeface="Georgia"/>
                <a:cs typeface="Poppins"/>
              </a:rPr>
              <a:t>açısından</a:t>
            </a:r>
            <a:r>
              <a:rPr lang="en-US" sz="1000" u="none" strike="noStrike" dirty="0">
                <a:effectLst/>
                <a:latin typeface="Georgia"/>
                <a:cs typeface="Poppins"/>
              </a:rPr>
              <a:t> son </a:t>
            </a:r>
            <a:r>
              <a:rPr lang="en-US" sz="1000" u="none" strike="noStrike" dirty="0" err="1">
                <a:effectLst/>
                <a:latin typeface="Georgia"/>
                <a:cs typeface="Poppins"/>
              </a:rPr>
              <a:t>üç</a:t>
            </a:r>
            <a:r>
              <a:rPr lang="en-US" sz="1000" u="none" strike="noStrike" dirty="0">
                <a:effectLst/>
                <a:latin typeface="Georgia"/>
                <a:cs typeface="Poppins"/>
              </a:rPr>
              <a:t> </a:t>
            </a:r>
            <a:r>
              <a:rPr lang="en-US" sz="1000" u="none" strike="noStrike" dirty="0" err="1">
                <a:effectLst/>
                <a:latin typeface="Georgia"/>
                <a:cs typeface="Poppins"/>
              </a:rPr>
              <a:t>çeyrekte</a:t>
            </a:r>
            <a:r>
              <a:rPr lang="en-US" sz="1000" u="none" strike="noStrike" dirty="0">
                <a:effectLst/>
                <a:latin typeface="Georgia"/>
                <a:cs typeface="Poppins"/>
              </a:rPr>
              <a:t> </a:t>
            </a:r>
            <a:r>
              <a:rPr lang="en-US" sz="1000" u="none" strike="noStrike" dirty="0" err="1">
                <a:effectLst/>
                <a:latin typeface="Georgia"/>
                <a:cs typeface="Poppins"/>
              </a:rPr>
              <a:t>düşüş</a:t>
            </a:r>
            <a:r>
              <a:rPr lang="en-US" sz="1000" u="none" strike="noStrike" dirty="0">
                <a:effectLst/>
                <a:latin typeface="Georgia"/>
                <a:cs typeface="Poppins"/>
              </a:rPr>
              <a:t> </a:t>
            </a:r>
            <a:r>
              <a:rPr lang="en-US" sz="1000" u="none" strike="noStrike" dirty="0" err="1">
                <a:effectLst/>
                <a:latin typeface="Georgia"/>
                <a:cs typeface="Poppins"/>
              </a:rPr>
              <a:t>yaşadı</a:t>
            </a:r>
            <a:r>
              <a:rPr lang="en-US" sz="1000" u="none" strike="noStrike" dirty="0">
                <a:effectLst/>
                <a:latin typeface="Georgia"/>
                <a:cs typeface="Poppins"/>
              </a:rPr>
              <a:t>. </a:t>
            </a:r>
            <a:r>
              <a:rPr lang="en-US" sz="1000" u="none" strike="noStrike" dirty="0" err="1">
                <a:effectLst/>
                <a:latin typeface="Georgia"/>
                <a:cs typeface="Poppins"/>
              </a:rPr>
              <a:t>Japonya'daki</a:t>
            </a:r>
            <a:r>
              <a:rPr lang="en-US" sz="1000" u="none" strike="noStrike" dirty="0">
                <a:effectLst/>
                <a:latin typeface="Georgia"/>
                <a:cs typeface="Poppins"/>
              </a:rPr>
              <a:t> </a:t>
            </a:r>
            <a:r>
              <a:rPr lang="en-US" sz="1000" u="none" strike="noStrike" dirty="0" err="1">
                <a:effectLst/>
                <a:latin typeface="Georgia"/>
                <a:cs typeface="Poppins"/>
              </a:rPr>
              <a:t>üstün</a:t>
            </a:r>
            <a:r>
              <a:rPr lang="en-US" sz="1000" u="none" strike="noStrike" dirty="0">
                <a:effectLst/>
                <a:latin typeface="Georgia"/>
                <a:cs typeface="Poppins"/>
              </a:rPr>
              <a:t> </a:t>
            </a:r>
            <a:r>
              <a:rPr lang="en-US" sz="1000" u="none" strike="noStrike" dirty="0" err="1">
                <a:effectLst/>
                <a:latin typeface="Georgia"/>
                <a:cs typeface="Poppins"/>
              </a:rPr>
              <a:t>performansın</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çok</a:t>
            </a:r>
            <a:r>
              <a:rPr lang="en-US" sz="1000" u="none" strike="noStrike" dirty="0">
                <a:effectLst/>
                <a:latin typeface="Georgia"/>
                <a:cs typeface="Poppins"/>
              </a:rPr>
              <a:t> </a:t>
            </a:r>
            <a:r>
              <a:rPr lang="en-US" sz="1000" u="none" strike="noStrike" dirty="0" err="1">
                <a:effectLst/>
                <a:latin typeface="Georgia"/>
                <a:cs typeface="Poppins"/>
              </a:rPr>
              <a:t>yenin</a:t>
            </a:r>
            <a:r>
              <a:rPr lang="en-US" sz="1000" u="none" strike="noStrike" dirty="0">
                <a:effectLst/>
                <a:latin typeface="Georgia"/>
                <a:cs typeface="Poppins"/>
              </a:rPr>
              <a:t> </a:t>
            </a:r>
            <a:r>
              <a:rPr lang="en-US" sz="1000" u="none" strike="noStrike" dirty="0" err="1">
                <a:effectLst/>
                <a:latin typeface="Georgia"/>
                <a:cs typeface="Poppins"/>
              </a:rPr>
              <a:t>zayıflamasıyla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özellikle</a:t>
            </a:r>
            <a:r>
              <a:rPr lang="en-US" sz="1000" u="none" strike="noStrike" dirty="0">
                <a:effectLst/>
                <a:latin typeface="Georgia"/>
                <a:cs typeface="Poppins"/>
              </a:rPr>
              <a:t> </a:t>
            </a:r>
            <a:r>
              <a:rPr lang="en-US" sz="1000" u="none" strike="noStrike" dirty="0" err="1">
                <a:effectLst/>
                <a:latin typeface="Georgia"/>
                <a:cs typeface="Poppins"/>
              </a:rPr>
              <a:t>Çin'den</a:t>
            </a:r>
            <a:r>
              <a:rPr lang="en-US" sz="1000" u="none" strike="noStrike" dirty="0">
                <a:effectLst/>
                <a:latin typeface="Georgia"/>
                <a:cs typeface="Poppins"/>
              </a:rPr>
              <a:t> </a:t>
            </a:r>
            <a:r>
              <a:rPr lang="en-US" sz="1000" u="none" strike="noStrike" dirty="0" err="1">
                <a:effectLst/>
                <a:latin typeface="Georgia"/>
                <a:cs typeface="Poppins"/>
              </a:rPr>
              <a:t>gelen</a:t>
            </a:r>
            <a:r>
              <a:rPr lang="en-US" sz="1000" u="none" strike="noStrike" dirty="0">
                <a:effectLst/>
                <a:latin typeface="Georgia"/>
                <a:cs typeface="Poppins"/>
              </a:rPr>
              <a:t> </a:t>
            </a:r>
            <a:r>
              <a:rPr lang="en-US" sz="1000" u="none" strike="noStrike" dirty="0" err="1">
                <a:effectLst/>
                <a:latin typeface="Georgia"/>
                <a:cs typeface="Poppins"/>
              </a:rPr>
              <a:t>gezginlerin</a:t>
            </a:r>
            <a:r>
              <a:rPr lang="en-US" sz="1000" u="none" strike="noStrike" dirty="0">
                <a:effectLst/>
                <a:latin typeface="Georgia"/>
                <a:cs typeface="Poppins"/>
              </a:rPr>
              <a:t> </a:t>
            </a:r>
            <a:r>
              <a:rPr lang="en-US" sz="1000" u="none" strike="noStrike" dirty="0" err="1">
                <a:effectLst/>
                <a:latin typeface="Georgia"/>
                <a:cs typeface="Poppins"/>
              </a:rPr>
              <a:t>fırsat</a:t>
            </a:r>
            <a:r>
              <a:rPr lang="en-US" sz="1000" u="none" strike="noStrike" dirty="0">
                <a:effectLst/>
                <a:latin typeface="Georgia"/>
                <a:cs typeface="Poppins"/>
              </a:rPr>
              <a:t> </a:t>
            </a:r>
            <a:r>
              <a:rPr lang="en-US" sz="1000" u="none" strike="noStrike" dirty="0" err="1">
                <a:effectLst/>
                <a:latin typeface="Georgia"/>
                <a:cs typeface="Poppins"/>
              </a:rPr>
              <a:t>arayışıyla</a:t>
            </a:r>
            <a:r>
              <a:rPr lang="en-US" sz="1000" u="none" strike="noStrike" dirty="0">
                <a:effectLst/>
                <a:latin typeface="Georgia"/>
                <a:cs typeface="Poppins"/>
              </a:rPr>
              <a:t> </a:t>
            </a:r>
            <a:r>
              <a:rPr lang="en-US" sz="1000" u="none" strike="noStrike" dirty="0" err="1">
                <a:effectLst/>
                <a:latin typeface="Georgia"/>
                <a:cs typeface="Poppins"/>
              </a:rPr>
              <a:t>ilgisi</a:t>
            </a:r>
            <a:r>
              <a:rPr lang="en-US" sz="1000" u="none" strike="noStrike" dirty="0">
                <a:effectLst/>
                <a:latin typeface="Georgia"/>
                <a:cs typeface="Poppins"/>
              </a:rPr>
              <a:t> var.</a:t>
            </a:r>
            <a:endParaRPr lang="en-US" dirty="0"/>
          </a:p>
        </p:txBody>
      </p:sp>
      <p:pic>
        <p:nvPicPr>
          <p:cNvPr id="5" name="Picture 4" descr="A blue and black logo&#10;&#10;Description automatically generated">
            <a:extLst>
              <a:ext uri="{FF2B5EF4-FFF2-40B4-BE49-F238E27FC236}">
                <a16:creationId xmlns:a16="http://schemas.microsoft.com/office/drawing/2014/main" id="{54238B86-518C-6E03-1FD4-6E23C9F0B6BE}"/>
              </a:ext>
            </a:extLst>
          </p:cNvPr>
          <p:cNvPicPr>
            <a:picLocks noChangeAspect="1"/>
          </p:cNvPicPr>
          <p:nvPr/>
        </p:nvPicPr>
        <p:blipFill>
          <a:blip r:embed="rId4"/>
          <a:stretch>
            <a:fillRect/>
          </a:stretch>
        </p:blipFill>
        <p:spPr>
          <a:xfrm>
            <a:off x="6495276" y="332839"/>
            <a:ext cx="897530" cy="256235"/>
          </a:xfrm>
          <a:prstGeom prst="rect">
            <a:avLst/>
          </a:prstGeom>
        </p:spPr>
      </p:pic>
      <p:sp>
        <p:nvSpPr>
          <p:cNvPr id="13" name="TextBox 12">
            <a:extLst>
              <a:ext uri="{FF2B5EF4-FFF2-40B4-BE49-F238E27FC236}">
                <a16:creationId xmlns:a16="http://schemas.microsoft.com/office/drawing/2014/main" id="{E7281F96-1727-64D2-8A12-B96467B9BF60}"/>
              </a:ext>
            </a:extLst>
          </p:cNvPr>
          <p:cNvSpPr txBox="1"/>
          <p:nvPr/>
        </p:nvSpPr>
        <p:spPr>
          <a:xfrm>
            <a:off x="365363" y="1737378"/>
            <a:ext cx="3520838" cy="1938992"/>
          </a:xfrm>
          <a:prstGeom prst="rect">
            <a:avLst/>
          </a:prstGeom>
          <a:noFill/>
        </p:spPr>
        <p:txBody>
          <a:bodyPr wrap="square" lIns="91440" tIns="45720" rIns="91440" bIns="45720" anchor="t">
            <a:spAutoFit/>
          </a:bodyPr>
          <a:lstStyle/>
          <a:p>
            <a:r>
              <a:rPr lang="en-US" sz="2400" dirty="0" err="1">
                <a:solidFill>
                  <a:schemeClr val="accent1"/>
                </a:solidFill>
                <a:latin typeface="Poppins Light"/>
                <a:cs typeface="Poppins Light"/>
              </a:rPr>
              <a:t>Lüks</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reklamverenler</a:t>
            </a:r>
            <a:r>
              <a:rPr lang="en-US" sz="2400" dirty="0">
                <a:solidFill>
                  <a:schemeClr val="accent1"/>
                </a:solidFill>
                <a:latin typeface="Poppins Light"/>
                <a:cs typeface="Poppins Light"/>
              </a:rPr>
              <a:t> son </a:t>
            </a:r>
            <a:r>
              <a:rPr lang="en-US" sz="2400" dirty="0" err="1">
                <a:solidFill>
                  <a:schemeClr val="accent1"/>
                </a:solidFill>
                <a:latin typeface="Poppins Light"/>
                <a:cs typeface="Poppins Light"/>
              </a:rPr>
              <a:t>dört</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yılda</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bölgelere</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göre</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önemli</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dalgalanmalar</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yaşadı</a:t>
            </a:r>
            <a:r>
              <a:rPr lang="en-US" sz="2400" dirty="0">
                <a:solidFill>
                  <a:schemeClr val="accent1"/>
                </a:solidFill>
                <a:latin typeface="Poppins Light"/>
                <a:cs typeface="Poppins Light"/>
              </a:rPr>
              <a:t>.</a:t>
            </a:r>
            <a:endParaRPr lang="en-US" sz="2400" dirty="0">
              <a:solidFill>
                <a:schemeClr val="accent1"/>
              </a:solidFill>
              <a:effectLst/>
              <a:latin typeface="Poppins Light" pitchFamily="2" charset="77"/>
              <a:cs typeface="Poppins Light" pitchFamily="2" charset="77"/>
            </a:endParaRPr>
          </a:p>
        </p:txBody>
      </p:sp>
      <p:grpSp>
        <p:nvGrpSpPr>
          <p:cNvPr id="46" name="Group 45">
            <a:extLst>
              <a:ext uri="{FF2B5EF4-FFF2-40B4-BE49-F238E27FC236}">
                <a16:creationId xmlns:a16="http://schemas.microsoft.com/office/drawing/2014/main" id="{E4C84DC3-6949-2C72-7B04-CF59FDDD5A72}"/>
              </a:ext>
            </a:extLst>
          </p:cNvPr>
          <p:cNvGrpSpPr/>
          <p:nvPr/>
        </p:nvGrpSpPr>
        <p:grpSpPr>
          <a:xfrm>
            <a:off x="483301" y="917574"/>
            <a:ext cx="726077" cy="726076"/>
            <a:chOff x="2671529" y="8871433"/>
            <a:chExt cx="920268" cy="920269"/>
          </a:xfrm>
          <a:solidFill>
            <a:schemeClr val="accent1"/>
          </a:solidFill>
        </p:grpSpPr>
        <p:sp>
          <p:nvSpPr>
            <p:cNvPr id="47" name="Rectangle 46">
              <a:extLst>
                <a:ext uri="{FF2B5EF4-FFF2-40B4-BE49-F238E27FC236}">
                  <a16:creationId xmlns:a16="http://schemas.microsoft.com/office/drawing/2014/main" id="{AF4252DB-6226-4653-5A6C-9BFCE7EF94AE}"/>
                </a:ext>
              </a:extLst>
            </p:cNvPr>
            <p:cNvSpPr/>
            <p:nvPr/>
          </p:nvSpPr>
          <p:spPr>
            <a:xfrm>
              <a:off x="2671529" y="8871433"/>
              <a:ext cx="920268" cy="920269"/>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49" name="TextBox 48">
              <a:extLst>
                <a:ext uri="{FF2B5EF4-FFF2-40B4-BE49-F238E27FC236}">
                  <a16:creationId xmlns:a16="http://schemas.microsoft.com/office/drawing/2014/main" id="{01BC1D45-B34A-D8EC-F559-5726A606EA51}"/>
                </a:ext>
              </a:extLst>
            </p:cNvPr>
            <p:cNvSpPr txBox="1"/>
            <p:nvPr/>
          </p:nvSpPr>
          <p:spPr>
            <a:xfrm>
              <a:off x="2748210" y="8877219"/>
              <a:ext cx="538729" cy="321827"/>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Poppins Light" pitchFamily="2" charset="77"/>
                  <a:ea typeface="+mn-ea"/>
                  <a:cs typeface="Poppins Light" pitchFamily="2" charset="77"/>
                </a:rPr>
                <a:t>9.0</a:t>
              </a:r>
              <a:r>
                <a:rPr kumimoji="0" lang="en-US" sz="1050" b="0" i="0" u="none" strike="noStrike" kern="1200" cap="none" spc="0" normalizeH="0" baseline="30000" noProof="0" dirty="0">
                  <a:ln>
                    <a:noFill/>
                  </a:ln>
                  <a:solidFill>
                    <a:srgbClr val="FFFFFF"/>
                  </a:solidFill>
                  <a:effectLst/>
                  <a:uLnTx/>
                  <a:uFillTx/>
                  <a:latin typeface="Poppins Light" pitchFamily="2" charset="77"/>
                  <a:ea typeface="+mn-ea"/>
                  <a:cs typeface="Poppins Light" pitchFamily="2" charset="77"/>
                </a:rPr>
                <a:t>%</a:t>
              </a:r>
            </a:p>
          </p:txBody>
        </p:sp>
        <p:sp>
          <p:nvSpPr>
            <p:cNvPr id="50" name="TextBox 49">
              <a:extLst>
                <a:ext uri="{FF2B5EF4-FFF2-40B4-BE49-F238E27FC236}">
                  <a16:creationId xmlns:a16="http://schemas.microsoft.com/office/drawing/2014/main" id="{6FDF240D-9B8E-4B6D-1008-706093CFF85D}"/>
                </a:ext>
              </a:extLst>
            </p:cNvPr>
            <p:cNvSpPr txBox="1"/>
            <p:nvPr/>
          </p:nvSpPr>
          <p:spPr>
            <a:xfrm>
              <a:off x="2737059" y="9080141"/>
              <a:ext cx="780308" cy="585140"/>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Poppins Light" pitchFamily="2" charset="77"/>
                  <a:ea typeface="+mn-ea"/>
                  <a:cs typeface="Poppins Light" pitchFamily="2" charset="77"/>
                </a:rPr>
                <a:t>Lx</a:t>
              </a:r>
              <a:endParaRPr kumimoji="0" lang="en-US" sz="2400" b="0" i="0" u="none" strike="noStrike" kern="1200" cap="none" spc="0" normalizeH="0" baseline="30000" noProof="0" dirty="0">
                <a:ln>
                  <a:noFill/>
                </a:ln>
                <a:solidFill>
                  <a:srgbClr val="FFFFFF"/>
                </a:solidFill>
                <a:effectLst/>
                <a:uLnTx/>
                <a:uFillTx/>
                <a:latin typeface="Poppins Light" pitchFamily="2" charset="77"/>
                <a:ea typeface="+mn-ea"/>
                <a:cs typeface="Poppins Light" pitchFamily="2" charset="77"/>
              </a:endParaRPr>
            </a:p>
          </p:txBody>
        </p:sp>
        <p:sp>
          <p:nvSpPr>
            <p:cNvPr id="51" name="TextBox 50">
              <a:extLst>
                <a:ext uri="{FF2B5EF4-FFF2-40B4-BE49-F238E27FC236}">
                  <a16:creationId xmlns:a16="http://schemas.microsoft.com/office/drawing/2014/main" id="{2B26EE2F-22A9-573D-9474-A5AEAD0B0D14}"/>
                </a:ext>
              </a:extLst>
            </p:cNvPr>
            <p:cNvSpPr txBox="1"/>
            <p:nvPr/>
          </p:nvSpPr>
          <p:spPr>
            <a:xfrm>
              <a:off x="2761400" y="9531089"/>
              <a:ext cx="715088" cy="234056"/>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err="1">
                  <a:ln>
                    <a:noFill/>
                  </a:ln>
                  <a:solidFill>
                    <a:srgbClr val="FFFFFF"/>
                  </a:solidFill>
                  <a:effectLst/>
                  <a:uLnTx/>
                  <a:uFillTx/>
                  <a:latin typeface="Poppins" pitchFamily="2" charset="77"/>
                  <a:cs typeface="Poppins" pitchFamily="2" charset="77"/>
                </a:rPr>
                <a:t>Lüks</a:t>
              </a:r>
              <a:endParaRPr kumimoji="0" lang="en-US" sz="600" u="none" strike="noStrike" kern="1200" cap="none" spc="0" normalizeH="0" baseline="30000" noProof="0" dirty="0">
                <a:ln>
                  <a:noFill/>
                </a:ln>
                <a:solidFill>
                  <a:srgbClr val="FFFFFF"/>
                </a:solidFill>
                <a:effectLst/>
                <a:uLnTx/>
                <a:uFillTx/>
                <a:latin typeface="Poppins" pitchFamily="2" charset="77"/>
                <a:cs typeface="Poppins" pitchFamily="2" charset="77"/>
              </a:endParaRPr>
            </a:p>
          </p:txBody>
        </p:sp>
      </p:grpSp>
      <p:grpSp>
        <p:nvGrpSpPr>
          <p:cNvPr id="2" name="Group 1">
            <a:extLst>
              <a:ext uri="{FF2B5EF4-FFF2-40B4-BE49-F238E27FC236}">
                <a16:creationId xmlns:a16="http://schemas.microsoft.com/office/drawing/2014/main" id="{7E295FF3-A5B3-AF87-E925-10B52306A3DD}"/>
              </a:ext>
            </a:extLst>
          </p:cNvPr>
          <p:cNvGrpSpPr/>
          <p:nvPr/>
        </p:nvGrpSpPr>
        <p:grpSpPr>
          <a:xfrm>
            <a:off x="1222849" y="933904"/>
            <a:ext cx="2334640" cy="709746"/>
            <a:chOff x="9107532" y="3870209"/>
            <a:chExt cx="8269782" cy="2514068"/>
          </a:xfrm>
        </p:grpSpPr>
        <p:sp>
          <p:nvSpPr>
            <p:cNvPr id="6" name="Freeform 5">
              <a:extLst>
                <a:ext uri="{FF2B5EF4-FFF2-40B4-BE49-F238E27FC236}">
                  <a16:creationId xmlns:a16="http://schemas.microsoft.com/office/drawing/2014/main" id="{DE9859C5-98BA-055C-96D6-39A1A215112A}"/>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8B8BD31B-83C0-C4BF-DBD5-E151F16DB8C3}"/>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D2FAEC47-CF02-EF5B-1CFA-482ABF3EF6BD}"/>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10" name="Freeform 9">
              <a:extLst>
                <a:ext uri="{FF2B5EF4-FFF2-40B4-BE49-F238E27FC236}">
                  <a16:creationId xmlns:a16="http://schemas.microsoft.com/office/drawing/2014/main" id="{AA0C66EA-E3BA-1C7C-BE1B-A233DE293653}"/>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C87727A-C0CD-56A1-6166-386752F465A6}"/>
                </a:ext>
              </a:extLst>
            </p:cNvPr>
            <p:cNvSpPr/>
            <p:nvPr/>
          </p:nvSpPr>
          <p:spPr>
            <a:xfrm>
              <a:off x="10905962"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72E5BB5A-6A9A-B1FE-93FD-BA8D06ECE8F5}"/>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7809BA6-8786-3516-34FC-F8BA94EAC0FC}"/>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8156F44B-9702-04B2-70AF-6794176910D1}"/>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04151859-74F7-B2B3-6CAA-AFC79FA2979C}"/>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E014E2AC-4BF3-F19D-44DC-23D80FA7ACAB}"/>
                </a:ext>
              </a:extLst>
            </p:cNvPr>
            <p:cNvSpPr/>
            <p:nvPr/>
          </p:nvSpPr>
          <p:spPr>
            <a:xfrm>
              <a:off x="10905962"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CEE6501C-DD9F-1D53-3E42-9A435CDB489D}"/>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22" name="Freeform 21">
              <a:extLst>
                <a:ext uri="{FF2B5EF4-FFF2-40B4-BE49-F238E27FC236}">
                  <a16:creationId xmlns:a16="http://schemas.microsoft.com/office/drawing/2014/main" id="{3AE584DA-9EE9-55D9-178B-95AFA5D0648C}"/>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1C38C53-A51E-181A-DAB0-617DF75E6C09}"/>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A83CFD7-9BE3-5FAD-A387-63E53769ADA2}"/>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5856E91-E372-E206-69CD-D8759896D1F8}"/>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E6844D1E-729B-66AC-02B8-A408C766AEDA}"/>
                </a:ext>
              </a:extLst>
            </p:cNvPr>
            <p:cNvSpPr/>
            <p:nvPr/>
          </p:nvSpPr>
          <p:spPr>
            <a:xfrm>
              <a:off x="134237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1959FEE9-1A0F-B573-AE28-BFF77C86E605}"/>
                </a:ext>
              </a:extLst>
            </p:cNvPr>
            <p:cNvSpPr/>
            <p:nvPr/>
          </p:nvSpPr>
          <p:spPr>
            <a:xfrm>
              <a:off x="14143137"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8263709A-E0FA-6906-EA6D-3A8C8FEBF3B2}"/>
                </a:ext>
              </a:extLst>
            </p:cNvPr>
            <p:cNvSpPr/>
            <p:nvPr/>
          </p:nvSpPr>
          <p:spPr>
            <a:xfrm>
              <a:off x="14143137"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72ADFA6C-27BC-76BA-1040-5BFC024C7CB8}"/>
                </a:ext>
              </a:extLst>
            </p:cNvPr>
            <p:cNvSpPr/>
            <p:nvPr/>
          </p:nvSpPr>
          <p:spPr>
            <a:xfrm>
              <a:off x="141431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91276249-CEBC-8393-CA27-0ABA1BD40CDB}"/>
                </a:ext>
              </a:extLst>
            </p:cNvPr>
            <p:cNvSpPr/>
            <p:nvPr/>
          </p:nvSpPr>
          <p:spPr>
            <a:xfrm>
              <a:off x="14502823"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56" name="Freeform 55">
              <a:extLst>
                <a:ext uri="{FF2B5EF4-FFF2-40B4-BE49-F238E27FC236}">
                  <a16:creationId xmlns:a16="http://schemas.microsoft.com/office/drawing/2014/main" id="{61771B44-1541-D5FD-C7FB-AE2B29312F0E}"/>
                </a:ext>
              </a:extLst>
            </p:cNvPr>
            <p:cNvSpPr/>
            <p:nvPr/>
          </p:nvSpPr>
          <p:spPr>
            <a:xfrm>
              <a:off x="145028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592376A-ED7B-5E3C-1709-DE22A76017FA}"/>
                </a:ext>
              </a:extLst>
            </p:cNvPr>
            <p:cNvSpPr/>
            <p:nvPr/>
          </p:nvSpPr>
          <p:spPr>
            <a:xfrm>
              <a:off x="15222195" y="448960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12E86EF-137B-D566-A388-F02055C77AE2}"/>
                </a:ext>
              </a:extLst>
            </p:cNvPr>
            <p:cNvSpPr/>
            <p:nvPr/>
          </p:nvSpPr>
          <p:spPr>
            <a:xfrm>
              <a:off x="15222195" y="51112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E638DA5-78CD-EAEF-3053-E5E5F991E293}"/>
                </a:ext>
              </a:extLst>
            </p:cNvPr>
            <p:cNvSpPr/>
            <p:nvPr/>
          </p:nvSpPr>
          <p:spPr>
            <a:xfrm>
              <a:off x="16657942"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DA76CF19-E4F9-B989-A75E-97DC3C2EF06B}"/>
                </a:ext>
              </a:extLst>
            </p:cNvPr>
            <p:cNvSpPr/>
            <p:nvPr/>
          </p:nvSpPr>
          <p:spPr>
            <a:xfrm>
              <a:off x="15578884"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3FD102F-865B-1BFA-6143-3415B3ECD5B3}"/>
                </a:ext>
              </a:extLst>
            </p:cNvPr>
            <p:cNvSpPr/>
            <p:nvPr/>
          </p:nvSpPr>
          <p:spPr>
            <a:xfrm>
              <a:off x="16298256"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BF833D16-12A8-CD6A-F146-A0CBA4995003}"/>
                </a:ext>
              </a:extLst>
            </p:cNvPr>
            <p:cNvSpPr/>
            <p:nvPr/>
          </p:nvSpPr>
          <p:spPr>
            <a:xfrm>
              <a:off x="16298256"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FF2F4BA1-6B09-7D3D-34E4-33426546BC10}"/>
                </a:ext>
              </a:extLst>
            </p:cNvPr>
            <p:cNvSpPr/>
            <p:nvPr/>
          </p:nvSpPr>
          <p:spPr>
            <a:xfrm>
              <a:off x="15222195" y="3870209"/>
              <a:ext cx="356690"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600293C-57F6-DFB6-3E13-18145FD41458}"/>
                </a:ext>
              </a:extLst>
            </p:cNvPr>
            <p:cNvSpPr/>
            <p:nvPr/>
          </p:nvSpPr>
          <p:spPr>
            <a:xfrm>
              <a:off x="15578885" y="3870209"/>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69C935C-88C3-6FEF-AD25-CF729B3E2909}"/>
                </a:ext>
              </a:extLst>
            </p:cNvPr>
            <p:cNvSpPr/>
            <p:nvPr/>
          </p:nvSpPr>
          <p:spPr>
            <a:xfrm>
              <a:off x="16298258" y="387020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grpSp>
      <p:sp>
        <p:nvSpPr>
          <p:cNvPr id="8" name="Text Placeholder 1">
            <a:extLst>
              <a:ext uri="{FF2B5EF4-FFF2-40B4-BE49-F238E27FC236}">
                <a16:creationId xmlns:a16="http://schemas.microsoft.com/office/drawing/2014/main" id="{AEEDE800-9513-BED8-EA3F-83F719C62C8E}"/>
              </a:ext>
            </a:extLst>
          </p:cNvPr>
          <p:cNvSpPr txBox="1">
            <a:spLocks/>
          </p:cNvSpPr>
          <p:nvPr/>
        </p:nvSpPr>
        <p:spPr>
          <a:xfrm>
            <a:off x="3886200" y="913786"/>
            <a:ext cx="3124200" cy="428064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000"/>
              </a:lnSpc>
              <a:spcAft>
                <a:spcPts val="800"/>
              </a:spcAft>
            </a:pPr>
            <a:r>
              <a:rPr lang="en-US" sz="1000" dirty="0" err="1">
                <a:latin typeface="Georgia"/>
                <a:cs typeface="Poppins"/>
              </a:rPr>
              <a:t>Özellikle</a:t>
            </a:r>
            <a:r>
              <a:rPr lang="en-US" sz="1000" dirty="0">
                <a:latin typeface="Georgia"/>
                <a:cs typeface="Poppins"/>
              </a:rPr>
              <a:t> </a:t>
            </a:r>
            <a:r>
              <a:rPr lang="en-US" sz="1000" dirty="0" err="1">
                <a:latin typeface="Georgia"/>
                <a:cs typeface="Poppins"/>
              </a:rPr>
              <a:t>dikkat</a:t>
            </a:r>
            <a:r>
              <a:rPr lang="en-US" sz="1000" dirty="0">
                <a:latin typeface="Georgia"/>
                <a:cs typeface="Poppins"/>
              </a:rPr>
              <a:t> </a:t>
            </a:r>
            <a:r>
              <a:rPr lang="en-US" sz="1000" dirty="0" err="1">
                <a:latin typeface="Georgia"/>
                <a:cs typeface="Poppins"/>
              </a:rPr>
              <a:t>çeken</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fırsat</a:t>
            </a:r>
            <a:r>
              <a:rPr lang="en-US" sz="1000" dirty="0">
                <a:latin typeface="Georgia"/>
                <a:cs typeface="Poppins"/>
              </a:rPr>
              <a:t> </a:t>
            </a:r>
            <a:r>
              <a:rPr lang="en-US" sz="1000" dirty="0" err="1">
                <a:latin typeface="Georgia"/>
                <a:cs typeface="Poppins"/>
              </a:rPr>
              <a:t>arayışı</a:t>
            </a:r>
            <a:r>
              <a:rPr lang="en-US" sz="1000" dirty="0">
                <a:latin typeface="Georgia"/>
                <a:cs typeface="Poppins"/>
              </a:rPr>
              <a:t> </a:t>
            </a:r>
            <a:r>
              <a:rPr lang="en-US" sz="1000" dirty="0" err="1">
                <a:latin typeface="Georgia"/>
                <a:cs typeface="Poppins"/>
              </a:rPr>
              <a:t>davranışı</a:t>
            </a:r>
            <a:r>
              <a:rPr lang="en-US" sz="1000" dirty="0">
                <a:latin typeface="Georgia"/>
                <a:cs typeface="Poppins"/>
              </a:rPr>
              <a:t> —  2024 ve 2025’te </a:t>
            </a:r>
            <a:r>
              <a:rPr lang="en-US" sz="1000" dirty="0" err="1">
                <a:latin typeface="Georgia"/>
                <a:cs typeface="Poppins"/>
              </a:rPr>
              <a:t>pandeminin</a:t>
            </a:r>
            <a:r>
              <a:rPr lang="en-US" sz="1000" dirty="0">
                <a:latin typeface="Georgia"/>
                <a:cs typeface="Poppins"/>
              </a:rPr>
              <a:t> </a:t>
            </a:r>
            <a:r>
              <a:rPr lang="en-US" sz="1000" dirty="0" err="1">
                <a:latin typeface="Georgia"/>
                <a:cs typeface="Poppins"/>
              </a:rPr>
              <a:t>tasarruf</a:t>
            </a:r>
            <a:r>
              <a:rPr lang="en-US" sz="1000" dirty="0">
                <a:latin typeface="Georgia"/>
                <a:cs typeface="Poppins"/>
              </a:rPr>
              <a:t> ve </a:t>
            </a:r>
            <a:r>
              <a:rPr lang="en-US" sz="1000" dirty="0" err="1">
                <a:latin typeface="Georgia"/>
                <a:cs typeface="Poppins"/>
              </a:rPr>
              <a:t>teşviklerle</a:t>
            </a:r>
            <a:r>
              <a:rPr lang="en-US" sz="1000" dirty="0">
                <a:latin typeface="Georgia"/>
                <a:cs typeface="Poppins"/>
              </a:rPr>
              <a:t> </a:t>
            </a:r>
            <a:r>
              <a:rPr lang="en-US" sz="1000" dirty="0" err="1">
                <a:latin typeface="Georgia"/>
                <a:cs typeface="Poppins"/>
              </a:rPr>
              <a:t>beslenen</a:t>
            </a:r>
            <a:r>
              <a:rPr lang="en-US" sz="1000" dirty="0">
                <a:latin typeface="Georgia"/>
                <a:cs typeface="Poppins"/>
              </a:rPr>
              <a:t> </a:t>
            </a:r>
            <a:r>
              <a:rPr lang="en-US" sz="1000" dirty="0" err="1">
                <a:latin typeface="Georgia"/>
                <a:cs typeface="Poppins"/>
              </a:rPr>
              <a:t>patlama</a:t>
            </a:r>
            <a:r>
              <a:rPr lang="en-US" sz="1000" dirty="0">
                <a:latin typeface="Georgia"/>
                <a:cs typeface="Poppins"/>
              </a:rPr>
              <a:t> </a:t>
            </a:r>
            <a:r>
              <a:rPr lang="en-US" sz="1000" dirty="0" err="1">
                <a:latin typeface="Georgia"/>
                <a:cs typeface="Poppins"/>
              </a:rPr>
              <a:t>dönemine</a:t>
            </a:r>
            <a:r>
              <a:rPr lang="en-US" sz="1000" dirty="0">
                <a:latin typeface="Georgia"/>
                <a:cs typeface="Poppins"/>
              </a:rPr>
              <a:t> </a:t>
            </a:r>
            <a:r>
              <a:rPr lang="en-US" sz="1000" dirty="0" err="1">
                <a:latin typeface="Georgia"/>
                <a:cs typeface="Poppins"/>
              </a:rPr>
              <a:t>hatta</a:t>
            </a:r>
            <a:r>
              <a:rPr lang="en-US" sz="1000" dirty="0">
                <a:latin typeface="Georgia"/>
                <a:cs typeface="Poppins"/>
              </a:rPr>
              <a:t> </a:t>
            </a:r>
            <a:r>
              <a:rPr lang="en-US" sz="1000" dirty="0" err="1">
                <a:latin typeface="Georgia"/>
                <a:cs typeface="Poppins"/>
              </a:rPr>
              <a:t>önceki</a:t>
            </a:r>
            <a:r>
              <a:rPr lang="en-US" sz="1000" dirty="0">
                <a:latin typeface="Georgia"/>
                <a:cs typeface="Poppins"/>
              </a:rPr>
              <a:t> on </a:t>
            </a:r>
            <a:r>
              <a:rPr lang="en-US" sz="1000" dirty="0" err="1">
                <a:latin typeface="Georgia"/>
                <a:cs typeface="Poppins"/>
              </a:rPr>
              <a:t>yıla</a:t>
            </a:r>
            <a:r>
              <a:rPr lang="en-US" sz="1000" dirty="0">
                <a:latin typeface="Georgia"/>
                <a:cs typeface="Poppins"/>
              </a:rPr>
              <a:t> </a:t>
            </a:r>
            <a:r>
              <a:rPr lang="en-US" sz="1000" dirty="0" err="1">
                <a:latin typeface="Georgia"/>
                <a:cs typeface="Poppins"/>
              </a:rPr>
              <a:t>kıyasla</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işlem</a:t>
            </a:r>
            <a:r>
              <a:rPr lang="en-US" sz="1000" dirty="0">
                <a:latin typeface="Georgia"/>
                <a:cs typeface="Poppins"/>
              </a:rPr>
              <a:t> </a:t>
            </a:r>
            <a:r>
              <a:rPr lang="en-US" sz="1000" dirty="0" err="1">
                <a:latin typeface="Georgia"/>
                <a:cs typeface="Poppins"/>
              </a:rPr>
              <a:t>odaklı</a:t>
            </a:r>
            <a:r>
              <a:rPr lang="en-US" sz="1000" dirty="0">
                <a:latin typeface="Georgia"/>
                <a:cs typeface="Poppins"/>
              </a:rPr>
              <a:t> ve </a:t>
            </a:r>
            <a:r>
              <a:rPr lang="en-US" sz="1000" dirty="0" err="1">
                <a:latin typeface="Georgia"/>
                <a:cs typeface="Poppins"/>
              </a:rPr>
              <a:t>fiyat</a:t>
            </a:r>
            <a:r>
              <a:rPr lang="en-US" sz="1000" dirty="0">
                <a:latin typeface="Georgia"/>
                <a:cs typeface="Poppins"/>
              </a:rPr>
              <a:t> </a:t>
            </a:r>
            <a:r>
              <a:rPr lang="en-US" sz="1000" dirty="0" err="1">
                <a:latin typeface="Georgia"/>
                <a:cs typeface="Poppins"/>
              </a:rPr>
              <a:t>duyarlı</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lüks</a:t>
            </a:r>
            <a:r>
              <a:rPr lang="en-US" sz="1000" dirty="0">
                <a:latin typeface="Georgia"/>
                <a:cs typeface="Poppins"/>
              </a:rPr>
              <a:t> </a:t>
            </a:r>
            <a:r>
              <a:rPr lang="en-US" sz="1000" dirty="0" err="1">
                <a:latin typeface="Georgia"/>
                <a:cs typeface="Poppins"/>
              </a:rPr>
              <a:t>tüketicisini</a:t>
            </a:r>
            <a:r>
              <a:rPr lang="en-US" sz="1000" dirty="0">
                <a:latin typeface="Georgia"/>
                <a:cs typeface="Poppins"/>
              </a:rPr>
              <a:t> </a:t>
            </a:r>
            <a:r>
              <a:rPr lang="en-US" sz="1000" dirty="0" err="1">
                <a:latin typeface="Georgia"/>
                <a:cs typeface="Poppins"/>
              </a:rPr>
              <a:t>işaret</a:t>
            </a:r>
            <a:r>
              <a:rPr lang="en-US" sz="1000" dirty="0">
                <a:latin typeface="Georgia"/>
                <a:cs typeface="Poppins"/>
              </a:rPr>
              <a:t> </a:t>
            </a:r>
            <a:r>
              <a:rPr lang="en-US" sz="1000" dirty="0" err="1">
                <a:latin typeface="Georgia"/>
                <a:cs typeface="Poppins"/>
              </a:rPr>
              <a:t>ediyor</a:t>
            </a:r>
            <a:r>
              <a:rPr lang="en-US" sz="1000" dirty="0">
                <a:latin typeface="Georgia"/>
                <a:cs typeface="Poppins"/>
              </a:rPr>
              <a:t>. </a:t>
            </a:r>
          </a:p>
          <a:p>
            <a:pPr marL="7620">
              <a:lnSpc>
                <a:spcPct val="113000"/>
              </a:lnSpc>
              <a:spcAft>
                <a:spcPts val="800"/>
              </a:spcAft>
            </a:pPr>
            <a:r>
              <a:rPr lang="tr-TR" sz="1000" dirty="0">
                <a:latin typeface="Georgia"/>
                <a:cs typeface="Poppins"/>
              </a:rPr>
              <a:t>L</a:t>
            </a:r>
            <a:r>
              <a:rPr lang="en-US" sz="1000" dirty="0" err="1">
                <a:latin typeface="Georgia"/>
                <a:cs typeface="Poppins"/>
              </a:rPr>
              <a:t>üks</a:t>
            </a:r>
            <a:r>
              <a:rPr lang="en-US" sz="1000" dirty="0">
                <a:latin typeface="Georgia"/>
                <a:cs typeface="Poppins"/>
              </a:rPr>
              <a:t> </a:t>
            </a:r>
            <a:r>
              <a:rPr lang="en-US" sz="1000" dirty="0" err="1">
                <a:latin typeface="Georgia"/>
                <a:cs typeface="Poppins"/>
              </a:rPr>
              <a:t>ürünlerin</a:t>
            </a:r>
            <a:r>
              <a:rPr lang="en-US" sz="1000" dirty="0">
                <a:latin typeface="Georgia"/>
                <a:cs typeface="Poppins"/>
              </a:rPr>
              <a:t> </a:t>
            </a:r>
            <a:r>
              <a:rPr lang="en-US" sz="1000" dirty="0" err="1">
                <a:latin typeface="Georgia"/>
                <a:cs typeface="Poppins"/>
              </a:rPr>
              <a:t>bazı</a:t>
            </a:r>
            <a:r>
              <a:rPr lang="en-US" sz="1000" dirty="0">
                <a:latin typeface="Georgia"/>
                <a:cs typeface="Poppins"/>
              </a:rPr>
              <a:t> </a:t>
            </a:r>
            <a:r>
              <a:rPr lang="en-US" sz="1000" dirty="0" err="1">
                <a:latin typeface="Georgia"/>
                <a:cs typeface="Poppins"/>
              </a:rPr>
              <a:t>satıcıları</a:t>
            </a:r>
            <a:r>
              <a:rPr lang="en-US" sz="1000" dirty="0">
                <a:latin typeface="Georgia"/>
                <a:cs typeface="Poppins"/>
              </a:rPr>
              <a:t>, </a:t>
            </a:r>
            <a:r>
              <a:rPr lang="en-US" sz="1000" dirty="0" err="1">
                <a:latin typeface="Georgia"/>
                <a:cs typeface="Poppins"/>
              </a:rPr>
              <a:t>yani</a:t>
            </a:r>
            <a:r>
              <a:rPr lang="en-US" sz="1000" dirty="0">
                <a:latin typeface="Georgia"/>
                <a:cs typeface="Poppins"/>
              </a:rPr>
              <a:t> </a:t>
            </a:r>
            <a:r>
              <a:rPr lang="en-US" sz="1000" dirty="0" err="1">
                <a:latin typeface="Georgia"/>
                <a:cs typeface="Poppins"/>
              </a:rPr>
              <a:t>fiyatları</a:t>
            </a:r>
            <a:r>
              <a:rPr lang="en-US" sz="1000" dirty="0">
                <a:latin typeface="Georgia"/>
                <a:cs typeface="Poppins"/>
              </a:rPr>
              <a:t> </a:t>
            </a:r>
            <a:r>
              <a:rPr lang="en-US" sz="1000" dirty="0" err="1">
                <a:latin typeface="Georgia"/>
                <a:cs typeface="Poppins"/>
              </a:rPr>
              <a:t>arttıkça</a:t>
            </a:r>
            <a:r>
              <a:rPr lang="en-US" sz="1000" dirty="0">
                <a:latin typeface="Georgia"/>
                <a:cs typeface="Poppins"/>
              </a:rPr>
              <a:t> </a:t>
            </a:r>
            <a:r>
              <a:rPr lang="en-US" sz="1000" dirty="0" err="1">
                <a:latin typeface="Georgia"/>
                <a:cs typeface="Poppins"/>
              </a:rPr>
              <a:t>talebi</a:t>
            </a:r>
            <a:r>
              <a:rPr lang="en-US" sz="1000" dirty="0">
                <a:latin typeface="Georgia"/>
                <a:cs typeface="Poppins"/>
              </a:rPr>
              <a:t> </a:t>
            </a:r>
            <a:r>
              <a:rPr lang="en-US" sz="1000" dirty="0" err="1">
                <a:latin typeface="Georgia"/>
                <a:cs typeface="Poppins"/>
              </a:rPr>
              <a:t>artan</a:t>
            </a:r>
            <a:r>
              <a:rPr lang="en-US" sz="1000" dirty="0">
                <a:latin typeface="Georgia"/>
                <a:cs typeface="Poppins"/>
              </a:rPr>
              <a:t> </a:t>
            </a:r>
            <a:r>
              <a:rPr lang="en-US" sz="1000" dirty="0" err="1">
                <a:latin typeface="Georgia"/>
                <a:cs typeface="Poppins"/>
              </a:rPr>
              <a:t>ürünler</a:t>
            </a:r>
            <a:r>
              <a:rPr lang="en-US" sz="1000" dirty="0">
                <a:latin typeface="Georgia"/>
                <a:cs typeface="Poppins"/>
              </a:rPr>
              <a:t>, </a:t>
            </a:r>
            <a:r>
              <a:rPr lang="en-US" sz="1000" dirty="0" err="1">
                <a:latin typeface="Georgia"/>
                <a:cs typeface="Poppins"/>
              </a:rPr>
              <a:t>tüketici</a:t>
            </a:r>
            <a:r>
              <a:rPr lang="tr-TR" sz="1000" dirty="0">
                <a:latin typeface="Georgia"/>
                <a:cs typeface="Poppins"/>
              </a:rPr>
              <a:t>nin</a:t>
            </a:r>
            <a:r>
              <a:rPr lang="en-US" sz="1000" dirty="0">
                <a:latin typeface="Georgia"/>
                <a:cs typeface="Poppins"/>
              </a:rPr>
              <a:t> </a:t>
            </a:r>
            <a:r>
              <a:rPr lang="en-US" sz="1000" dirty="0" err="1">
                <a:latin typeface="Georgia"/>
                <a:cs typeface="Poppins"/>
              </a:rPr>
              <a:t>yeniden</a:t>
            </a:r>
            <a:r>
              <a:rPr lang="en-US" sz="1000" dirty="0">
                <a:latin typeface="Georgia"/>
                <a:cs typeface="Poppins"/>
              </a:rPr>
              <a:t> </a:t>
            </a:r>
            <a:r>
              <a:rPr lang="en-US" sz="1000" dirty="0" err="1">
                <a:latin typeface="Georgia"/>
                <a:cs typeface="Poppins"/>
              </a:rPr>
              <a:t>yapılanmasında</a:t>
            </a:r>
            <a:r>
              <a:rPr lang="en-US" sz="1000" dirty="0">
                <a:latin typeface="Georgia"/>
                <a:cs typeface="Poppins"/>
              </a:rPr>
              <a:t> </a:t>
            </a:r>
            <a:r>
              <a:rPr lang="en-US" sz="1000" dirty="0" err="1">
                <a:latin typeface="Georgia"/>
                <a:cs typeface="Poppins"/>
              </a:rPr>
              <a:t>diğerlerinden</a:t>
            </a:r>
            <a:r>
              <a:rPr lang="en-US" sz="1000" dirty="0">
                <a:latin typeface="Georgia"/>
                <a:cs typeface="Poppins"/>
              </a:rPr>
              <a:t> </a:t>
            </a:r>
            <a:r>
              <a:rPr lang="en-US" sz="1000" dirty="0" err="1">
                <a:latin typeface="Georgia"/>
                <a:cs typeface="Poppins"/>
              </a:rPr>
              <a:t>daha</a:t>
            </a:r>
            <a:r>
              <a:rPr lang="en-US" sz="1000" dirty="0">
                <a:latin typeface="Georgia"/>
                <a:cs typeface="Poppins"/>
              </a:rPr>
              <a:t> iyi </a:t>
            </a:r>
            <a:r>
              <a:rPr lang="en-US" sz="1000" dirty="0" err="1">
                <a:latin typeface="Georgia"/>
                <a:cs typeface="Poppins"/>
              </a:rPr>
              <a:t>bir</a:t>
            </a:r>
            <a:r>
              <a:rPr lang="en-US" sz="1000" dirty="0">
                <a:latin typeface="Georgia"/>
                <a:cs typeface="Poppins"/>
              </a:rPr>
              <a:t> </a:t>
            </a:r>
            <a:r>
              <a:rPr lang="en-US" sz="1000" dirty="0" err="1">
                <a:latin typeface="Georgia"/>
                <a:cs typeface="Poppins"/>
              </a:rPr>
              <a:t>performans</a:t>
            </a:r>
            <a:r>
              <a:rPr lang="en-US" sz="1000" dirty="0">
                <a:latin typeface="Georgia"/>
                <a:cs typeface="Poppins"/>
              </a:rPr>
              <a:t> </a:t>
            </a:r>
            <a:r>
              <a:rPr lang="en-US" sz="1000" dirty="0" err="1">
                <a:latin typeface="Georgia"/>
                <a:cs typeface="Poppins"/>
              </a:rPr>
              <a:t>sergiledi</a:t>
            </a:r>
            <a:r>
              <a:rPr lang="en-US" sz="1000" dirty="0">
                <a:latin typeface="Georgia"/>
                <a:cs typeface="Poppins"/>
              </a:rPr>
              <a:t>. </a:t>
            </a:r>
            <a:r>
              <a:rPr lang="en-US" sz="1000" dirty="0" err="1">
                <a:latin typeface="Georgia"/>
                <a:cs typeface="Poppins"/>
              </a:rPr>
              <a:t>Kalite</a:t>
            </a:r>
            <a:r>
              <a:rPr lang="en-US" sz="1000" dirty="0">
                <a:latin typeface="Georgia"/>
                <a:cs typeface="Poppins"/>
              </a:rPr>
              <a:t> ve </a:t>
            </a:r>
            <a:r>
              <a:rPr lang="en-US" sz="1000" dirty="0" err="1">
                <a:latin typeface="Georgia"/>
                <a:cs typeface="Poppins"/>
              </a:rPr>
              <a:t>özel</a:t>
            </a:r>
            <a:r>
              <a:rPr lang="tr-TR" sz="1000" dirty="0">
                <a:latin typeface="Georgia"/>
                <a:cs typeface="Poppins"/>
              </a:rPr>
              <a:t>l</a:t>
            </a:r>
            <a:r>
              <a:rPr lang="en-US" sz="1000" dirty="0" err="1">
                <a:latin typeface="Georgia"/>
                <a:cs typeface="Poppins"/>
              </a:rPr>
              <a:t>ik</a:t>
            </a:r>
            <a:r>
              <a:rPr lang="en-US" sz="1000" dirty="0">
                <a:latin typeface="Georgia"/>
                <a:cs typeface="Poppins"/>
              </a:rPr>
              <a:t> </a:t>
            </a:r>
            <a:r>
              <a:rPr lang="en-US" sz="1000" dirty="0" err="1">
                <a:latin typeface="Georgia"/>
                <a:cs typeface="Poppins"/>
              </a:rPr>
              <a:t>uğruna</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geniş</a:t>
            </a:r>
            <a:r>
              <a:rPr lang="en-US" sz="1000" dirty="0">
                <a:latin typeface="Georgia"/>
                <a:cs typeface="Poppins"/>
              </a:rPr>
              <a:t> </a:t>
            </a:r>
            <a:r>
              <a:rPr lang="en-US" sz="1000" dirty="0" err="1">
                <a:latin typeface="Georgia"/>
                <a:cs typeface="Poppins"/>
              </a:rPr>
              <a:t>dağıtım</a:t>
            </a:r>
            <a:r>
              <a:rPr lang="en-US" sz="1000" dirty="0">
                <a:latin typeface="Georgia"/>
                <a:cs typeface="Poppins"/>
              </a:rPr>
              <a:t> </a:t>
            </a:r>
            <a:r>
              <a:rPr lang="en-US" sz="1000" dirty="0" err="1">
                <a:latin typeface="Georgia"/>
                <a:cs typeface="Poppins"/>
              </a:rPr>
              <a:t>sağlamaya</a:t>
            </a:r>
            <a:r>
              <a:rPr lang="en-US" sz="1000" dirty="0">
                <a:latin typeface="Georgia"/>
                <a:cs typeface="Poppins"/>
              </a:rPr>
              <a:t> </a:t>
            </a:r>
            <a:r>
              <a:rPr lang="en-US" sz="1000" dirty="0" err="1">
                <a:latin typeface="Georgia"/>
                <a:cs typeface="Poppins"/>
              </a:rPr>
              <a:t>çalışan</a:t>
            </a:r>
            <a:r>
              <a:rPr lang="en-US" sz="1000" dirty="0">
                <a:latin typeface="Georgia"/>
                <a:cs typeface="Poppins"/>
              </a:rPr>
              <a:t> </a:t>
            </a:r>
            <a:r>
              <a:rPr lang="en-US" sz="1000" dirty="0" err="1">
                <a:latin typeface="Georgia"/>
                <a:cs typeface="Poppins"/>
              </a:rPr>
              <a:t>markalar</a:t>
            </a:r>
            <a:r>
              <a:rPr lang="en-US" sz="1000" dirty="0">
                <a:latin typeface="Georgia"/>
                <a:cs typeface="Poppins"/>
              </a:rPr>
              <a:t> </a:t>
            </a:r>
            <a:r>
              <a:rPr lang="en-US" sz="1000" dirty="0" err="1">
                <a:latin typeface="Georgia"/>
                <a:cs typeface="Poppins"/>
              </a:rPr>
              <a:t>ile</a:t>
            </a:r>
            <a:r>
              <a:rPr lang="en-US" sz="1000" dirty="0">
                <a:latin typeface="Georgia"/>
                <a:cs typeface="Poppins"/>
              </a:rPr>
              <a:t> </a:t>
            </a:r>
            <a:r>
              <a:rPr lang="en-US" sz="1000" dirty="0" err="1">
                <a:latin typeface="Georgia"/>
                <a:cs typeface="Poppins"/>
              </a:rPr>
              <a:t>fiyatları</a:t>
            </a:r>
            <a:r>
              <a:rPr lang="en-US" sz="1000" dirty="0">
                <a:latin typeface="Georgia"/>
                <a:cs typeface="Poppins"/>
              </a:rPr>
              <a:t> </a:t>
            </a:r>
            <a:r>
              <a:rPr lang="en-US" sz="1000" dirty="0" err="1">
                <a:latin typeface="Georgia"/>
                <a:cs typeface="Poppins"/>
              </a:rPr>
              <a:t>tüketicilerin</a:t>
            </a:r>
            <a:r>
              <a:rPr lang="en-US" sz="1000" dirty="0">
                <a:latin typeface="Georgia"/>
                <a:cs typeface="Poppins"/>
              </a:rPr>
              <a:t> </a:t>
            </a:r>
            <a:r>
              <a:rPr lang="en-US" sz="1000" dirty="0" err="1">
                <a:latin typeface="Georgia"/>
                <a:cs typeface="Poppins"/>
              </a:rPr>
              <a:t>gözünde</a:t>
            </a:r>
            <a:r>
              <a:rPr lang="en-US" sz="1000" dirty="0">
                <a:latin typeface="Georgia"/>
                <a:cs typeface="Poppins"/>
              </a:rPr>
              <a:t> </a:t>
            </a:r>
            <a:r>
              <a:rPr lang="en-US" sz="1000" dirty="0" err="1">
                <a:latin typeface="Georgia"/>
                <a:cs typeface="Poppins"/>
              </a:rPr>
              <a:t>keyfi</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şekilde</a:t>
            </a:r>
            <a:r>
              <a:rPr lang="en-US" sz="1000" dirty="0">
                <a:latin typeface="Georgia"/>
                <a:cs typeface="Poppins"/>
              </a:rPr>
              <a:t> </a:t>
            </a:r>
            <a:r>
              <a:rPr lang="en-US" sz="1000" dirty="0" err="1">
                <a:latin typeface="Georgia"/>
                <a:cs typeface="Poppins"/>
              </a:rPr>
              <a:t>artıranlar</a:t>
            </a:r>
            <a:r>
              <a:rPr lang="en-US" sz="1000" dirty="0">
                <a:latin typeface="Georgia"/>
                <a:cs typeface="Poppins"/>
              </a:rPr>
              <a:t>, </a:t>
            </a:r>
            <a:r>
              <a:rPr lang="en-US" sz="1000" dirty="0" err="1">
                <a:latin typeface="Georgia"/>
                <a:cs typeface="Poppins"/>
              </a:rPr>
              <a:t>başarılı</a:t>
            </a:r>
            <a:r>
              <a:rPr lang="en-US" sz="1000" dirty="0">
                <a:latin typeface="Georgia"/>
                <a:cs typeface="Poppins"/>
              </a:rPr>
              <a:t> </a:t>
            </a:r>
            <a:r>
              <a:rPr lang="en-US" sz="1000" dirty="0" err="1">
                <a:latin typeface="Georgia"/>
                <a:cs typeface="Poppins"/>
              </a:rPr>
              <a:t>olmak</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gereken</a:t>
            </a:r>
            <a:r>
              <a:rPr lang="en-US" sz="1000" dirty="0">
                <a:latin typeface="Georgia"/>
                <a:cs typeface="Poppins"/>
              </a:rPr>
              <a:t> </a:t>
            </a:r>
            <a:r>
              <a:rPr lang="en-US" sz="1000" dirty="0" err="1">
                <a:latin typeface="Georgia"/>
                <a:cs typeface="Poppins"/>
              </a:rPr>
              <a:t>güveni</a:t>
            </a:r>
            <a:r>
              <a:rPr lang="en-US" sz="1000" dirty="0">
                <a:latin typeface="Georgia"/>
                <a:cs typeface="Poppins"/>
              </a:rPr>
              <a:t> </a:t>
            </a:r>
            <a:r>
              <a:rPr lang="en-US" sz="1000" dirty="0" err="1">
                <a:latin typeface="Georgia"/>
                <a:cs typeface="Poppins"/>
              </a:rPr>
              <a:t>kaybetti</a:t>
            </a:r>
            <a:r>
              <a:rPr lang="en-US" sz="1000" dirty="0">
                <a:latin typeface="Georgia"/>
                <a:cs typeface="Poppins"/>
              </a:rPr>
              <a:t>. </a:t>
            </a:r>
            <a:r>
              <a:rPr lang="tr-TR" sz="1000" dirty="0">
                <a:latin typeface="Georgia"/>
                <a:cs typeface="Poppins"/>
              </a:rPr>
              <a:t>Bu durum l</a:t>
            </a:r>
            <a:r>
              <a:rPr lang="en-US" sz="1000" dirty="0" err="1">
                <a:latin typeface="Georgia"/>
                <a:cs typeface="Poppins"/>
              </a:rPr>
              <a:t>üks</a:t>
            </a:r>
            <a:r>
              <a:rPr lang="en-US" sz="1000" dirty="0">
                <a:latin typeface="Georgia"/>
                <a:cs typeface="Poppins"/>
              </a:rPr>
              <a:t> </a:t>
            </a:r>
            <a:r>
              <a:rPr lang="en-US" sz="1000" dirty="0" err="1">
                <a:latin typeface="Georgia"/>
                <a:cs typeface="Poppins"/>
              </a:rPr>
              <a:t>markaların</a:t>
            </a:r>
            <a:r>
              <a:rPr lang="en-US" sz="1000" dirty="0">
                <a:latin typeface="Georgia"/>
                <a:cs typeface="Poppins"/>
              </a:rPr>
              <a:t> </a:t>
            </a:r>
            <a:r>
              <a:rPr lang="en-US" sz="1000" dirty="0" err="1">
                <a:latin typeface="Georgia"/>
                <a:cs typeface="Poppins"/>
              </a:rPr>
              <a:t>tüm</a:t>
            </a:r>
            <a:r>
              <a:rPr lang="en-US" sz="1000" dirty="0">
                <a:latin typeface="Georgia"/>
                <a:cs typeface="Poppins"/>
              </a:rPr>
              <a:t> </a:t>
            </a:r>
            <a:r>
              <a:rPr lang="en-US" sz="1000" dirty="0" err="1">
                <a:latin typeface="Georgia"/>
                <a:cs typeface="Poppins"/>
              </a:rPr>
              <a:t>yeniliklerden</a:t>
            </a:r>
            <a:r>
              <a:rPr lang="en-US" sz="1000" dirty="0">
                <a:latin typeface="Georgia"/>
                <a:cs typeface="Poppins"/>
              </a:rPr>
              <a:t> </a:t>
            </a:r>
            <a:r>
              <a:rPr lang="en-US" sz="1000" dirty="0" err="1">
                <a:latin typeface="Georgia"/>
                <a:cs typeface="Poppins"/>
              </a:rPr>
              <a:t>kaçınması</a:t>
            </a:r>
            <a:r>
              <a:rPr lang="en-US" sz="1000" dirty="0">
                <a:latin typeface="Georgia"/>
                <a:cs typeface="Poppins"/>
              </a:rPr>
              <a:t> </a:t>
            </a:r>
            <a:r>
              <a:rPr lang="en-US" sz="1000" dirty="0" err="1">
                <a:latin typeface="Georgia"/>
                <a:cs typeface="Poppins"/>
              </a:rPr>
              <a:t>gerektiği</a:t>
            </a:r>
            <a:r>
              <a:rPr lang="en-US" sz="1000" dirty="0">
                <a:latin typeface="Georgia"/>
                <a:cs typeface="Poppins"/>
              </a:rPr>
              <a:t> </a:t>
            </a:r>
            <a:r>
              <a:rPr lang="en-US" sz="1000" dirty="0" err="1">
                <a:latin typeface="Georgia"/>
                <a:cs typeface="Poppins"/>
              </a:rPr>
              <a:t>anlamına</a:t>
            </a:r>
            <a:r>
              <a:rPr lang="en-US" sz="1000" dirty="0">
                <a:latin typeface="Georgia"/>
                <a:cs typeface="Poppins"/>
              </a:rPr>
              <a:t> </a:t>
            </a:r>
            <a:r>
              <a:rPr lang="en-US" sz="1000" dirty="0" err="1">
                <a:latin typeface="Georgia"/>
                <a:cs typeface="Poppins"/>
              </a:rPr>
              <a:t>gelmiyor</a:t>
            </a:r>
            <a:r>
              <a:rPr lang="en-US" sz="1000" dirty="0">
                <a:latin typeface="Georgia"/>
                <a:cs typeface="Poppins"/>
              </a:rPr>
              <a:t>, </a:t>
            </a:r>
            <a:r>
              <a:rPr lang="en-US" sz="1000" dirty="0" err="1">
                <a:latin typeface="Georgia"/>
                <a:cs typeface="Poppins"/>
              </a:rPr>
              <a:t>sadece</a:t>
            </a:r>
            <a:r>
              <a:rPr lang="en-US" sz="1000" dirty="0">
                <a:latin typeface="Georgia"/>
                <a:cs typeface="Poppins"/>
              </a:rPr>
              <a:t> her ne </a:t>
            </a:r>
            <a:r>
              <a:rPr lang="en-US" sz="1000" dirty="0" err="1">
                <a:latin typeface="Georgia"/>
                <a:cs typeface="Poppins"/>
              </a:rPr>
              <a:t>olursa</a:t>
            </a:r>
            <a:r>
              <a:rPr lang="en-US" sz="1000" dirty="0">
                <a:latin typeface="Georgia"/>
                <a:cs typeface="Poppins"/>
              </a:rPr>
              <a:t> </a:t>
            </a:r>
            <a:r>
              <a:rPr lang="en-US" sz="1000" dirty="0" err="1">
                <a:latin typeface="Georgia"/>
                <a:cs typeface="Poppins"/>
              </a:rPr>
              <a:t>olsun</a:t>
            </a:r>
            <a:r>
              <a:rPr lang="en-US" sz="1000" dirty="0">
                <a:latin typeface="Georgia"/>
                <a:cs typeface="Poppins"/>
              </a:rPr>
              <a:t>, </a:t>
            </a:r>
            <a:r>
              <a:rPr lang="en-US" sz="1000" dirty="0" err="1">
                <a:latin typeface="Georgia"/>
                <a:cs typeface="Poppins"/>
              </a:rPr>
              <a:t>aracın</a:t>
            </a:r>
            <a:r>
              <a:rPr lang="en-US" sz="1000" dirty="0">
                <a:latin typeface="Georgia"/>
                <a:cs typeface="Poppins"/>
              </a:rPr>
              <a:t> </a:t>
            </a:r>
            <a:r>
              <a:rPr lang="en-US" sz="1000" dirty="0" err="1">
                <a:latin typeface="Georgia"/>
                <a:cs typeface="Poppins"/>
              </a:rPr>
              <a:t>veya</a:t>
            </a:r>
            <a:r>
              <a:rPr lang="en-US" sz="1000" dirty="0">
                <a:latin typeface="Georgia"/>
                <a:cs typeface="Poppins"/>
              </a:rPr>
              <a:t> </a:t>
            </a:r>
            <a:r>
              <a:rPr lang="en-US" sz="1000" dirty="0" err="1">
                <a:latin typeface="Georgia"/>
                <a:cs typeface="Poppins"/>
              </a:rPr>
              <a:t>mesajın</a:t>
            </a:r>
            <a:r>
              <a:rPr lang="en-US" sz="1000" dirty="0">
                <a:latin typeface="Georgia"/>
                <a:cs typeface="Poppins"/>
              </a:rPr>
              <a:t> ne </a:t>
            </a:r>
            <a:r>
              <a:rPr lang="en-US" sz="1000" dirty="0" err="1">
                <a:latin typeface="Georgia"/>
                <a:cs typeface="Poppins"/>
              </a:rPr>
              <a:t>olduğu</a:t>
            </a:r>
            <a:r>
              <a:rPr lang="en-US" sz="1000" dirty="0">
                <a:latin typeface="Georgia"/>
                <a:cs typeface="Poppins"/>
              </a:rPr>
              <a:t>, </a:t>
            </a:r>
            <a:r>
              <a:rPr lang="en-US" sz="1000" dirty="0" err="1">
                <a:latin typeface="Georgia"/>
                <a:cs typeface="Poppins"/>
              </a:rPr>
              <a:t>temel</a:t>
            </a:r>
            <a:r>
              <a:rPr lang="en-US" sz="1000" dirty="0">
                <a:latin typeface="Georgia"/>
                <a:cs typeface="Poppins"/>
              </a:rPr>
              <a:t> </a:t>
            </a:r>
            <a:r>
              <a:rPr lang="en-US" sz="1000" dirty="0" err="1">
                <a:latin typeface="Georgia"/>
                <a:cs typeface="Poppins"/>
              </a:rPr>
              <a:t>unsurun</a:t>
            </a:r>
            <a:r>
              <a:rPr lang="en-US" sz="1000" dirty="0">
                <a:latin typeface="Georgia"/>
                <a:cs typeface="Poppins"/>
              </a:rPr>
              <a:t> </a:t>
            </a:r>
            <a:r>
              <a:rPr lang="en-US" sz="1000" dirty="0" err="1">
                <a:latin typeface="Georgia"/>
                <a:cs typeface="Poppins"/>
              </a:rPr>
              <a:t>kalite</a:t>
            </a:r>
            <a:r>
              <a:rPr lang="en-US" sz="1000" dirty="0">
                <a:latin typeface="Georgia"/>
                <a:cs typeface="Poppins"/>
              </a:rPr>
              <a:t> ve </a:t>
            </a:r>
            <a:r>
              <a:rPr lang="en-US" sz="1000" dirty="0" err="1">
                <a:latin typeface="Georgia"/>
                <a:cs typeface="Poppins"/>
              </a:rPr>
              <a:t>arzu</a:t>
            </a:r>
            <a:r>
              <a:rPr lang="en-US" sz="1000" dirty="0">
                <a:latin typeface="Georgia"/>
                <a:cs typeface="Poppins"/>
              </a:rPr>
              <a:t> </a:t>
            </a:r>
            <a:r>
              <a:rPr lang="en-US" sz="1000" dirty="0" err="1">
                <a:latin typeface="Georgia"/>
                <a:cs typeface="Poppins"/>
              </a:rPr>
              <a:t>uyandıran</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deneyim</a:t>
            </a:r>
            <a:r>
              <a:rPr lang="en-US" sz="1000" dirty="0">
                <a:latin typeface="Georgia"/>
                <a:cs typeface="Poppins"/>
              </a:rPr>
              <a:t> </a:t>
            </a:r>
            <a:r>
              <a:rPr lang="en-US" sz="1000" dirty="0" err="1">
                <a:latin typeface="Georgia"/>
                <a:cs typeface="Poppins"/>
              </a:rPr>
              <a:t>sunması</a:t>
            </a:r>
            <a:r>
              <a:rPr lang="en-US" sz="1000" dirty="0">
                <a:latin typeface="Georgia"/>
                <a:cs typeface="Poppins"/>
              </a:rPr>
              <a:t> </a:t>
            </a:r>
            <a:r>
              <a:rPr lang="en-US" sz="1000" dirty="0" err="1">
                <a:latin typeface="Georgia"/>
                <a:cs typeface="Poppins"/>
              </a:rPr>
              <a:t>gerektiği</a:t>
            </a:r>
            <a:r>
              <a:rPr lang="en-US" sz="1000" dirty="0">
                <a:latin typeface="Georgia"/>
                <a:cs typeface="Poppins"/>
              </a:rPr>
              <a:t> </a:t>
            </a:r>
            <a:r>
              <a:rPr lang="en-US" sz="1000" dirty="0" err="1">
                <a:latin typeface="Georgia"/>
                <a:cs typeface="Poppins"/>
              </a:rPr>
              <a:t>anlamına</a:t>
            </a:r>
            <a:r>
              <a:rPr lang="en-US" sz="1000" dirty="0">
                <a:latin typeface="Georgia"/>
                <a:cs typeface="Poppins"/>
              </a:rPr>
              <a:t> </a:t>
            </a:r>
            <a:r>
              <a:rPr lang="en-US" sz="1000" dirty="0" err="1">
                <a:latin typeface="Georgia"/>
                <a:cs typeface="Poppins"/>
              </a:rPr>
              <a:t>geliyor</a:t>
            </a:r>
            <a:r>
              <a:rPr lang="en-US" sz="1000" dirty="0">
                <a:latin typeface="Georgia"/>
                <a:cs typeface="Poppins"/>
              </a:rPr>
              <a:t>. LinkedIn </a:t>
            </a:r>
            <a:r>
              <a:rPr lang="en-US" sz="1000" dirty="0" err="1">
                <a:latin typeface="Georgia"/>
                <a:cs typeface="Poppins"/>
              </a:rPr>
              <a:t>gibi</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kanallar</a:t>
            </a:r>
            <a:r>
              <a:rPr lang="en-US" sz="1000" dirty="0">
                <a:latin typeface="Georgia"/>
                <a:cs typeface="Poppins"/>
              </a:rPr>
              <a:t> </a:t>
            </a:r>
            <a:r>
              <a:rPr lang="en-US" sz="1000" dirty="0" err="1">
                <a:latin typeface="Georgia"/>
                <a:cs typeface="Poppins"/>
              </a:rPr>
              <a:t>burada</a:t>
            </a:r>
            <a:r>
              <a:rPr lang="en-US" sz="1000" dirty="0">
                <a:latin typeface="Georgia"/>
                <a:cs typeface="Poppins"/>
              </a:rPr>
              <a:t> </a:t>
            </a:r>
            <a:r>
              <a:rPr lang="en-US" sz="1000" dirty="0" err="1">
                <a:latin typeface="Georgia"/>
                <a:cs typeface="Poppins"/>
              </a:rPr>
              <a:t>etkili</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şekilde</a:t>
            </a:r>
            <a:r>
              <a:rPr lang="en-US" sz="1000" dirty="0">
                <a:latin typeface="Georgia"/>
                <a:cs typeface="Poppins"/>
              </a:rPr>
              <a:t> </a:t>
            </a:r>
            <a:r>
              <a:rPr lang="en-US" sz="1000" dirty="0" err="1">
                <a:latin typeface="Georgia"/>
                <a:cs typeface="Poppins"/>
              </a:rPr>
              <a:t>kullanılabilirken</a:t>
            </a:r>
            <a:r>
              <a:rPr lang="en-US" sz="1000" dirty="0">
                <a:latin typeface="Georgia"/>
                <a:cs typeface="Poppins"/>
              </a:rPr>
              <a:t>, </a:t>
            </a:r>
            <a:r>
              <a:rPr lang="en-US" sz="1000" dirty="0" err="1">
                <a:latin typeface="Georgia"/>
                <a:cs typeface="Poppins"/>
              </a:rPr>
              <a:t>kağıt</a:t>
            </a:r>
            <a:r>
              <a:rPr lang="en-US" sz="1000" dirty="0">
                <a:latin typeface="Georgia"/>
                <a:cs typeface="Poppins"/>
              </a:rPr>
              <a:t> </a:t>
            </a:r>
            <a:r>
              <a:rPr lang="en-US" sz="1000" dirty="0" err="1">
                <a:latin typeface="Georgia"/>
                <a:cs typeface="Poppins"/>
              </a:rPr>
              <a:t>kalitesi</a:t>
            </a:r>
            <a:r>
              <a:rPr lang="en-US" sz="1000" dirty="0">
                <a:latin typeface="Georgia"/>
                <a:cs typeface="Poppins"/>
              </a:rPr>
              <a:t> ve </a:t>
            </a:r>
            <a:r>
              <a:rPr lang="en-US" sz="1000" dirty="0" err="1">
                <a:latin typeface="Georgia"/>
                <a:cs typeface="Poppins"/>
              </a:rPr>
              <a:t>prestij</a:t>
            </a:r>
            <a:r>
              <a:rPr lang="en-US" sz="1000" dirty="0">
                <a:latin typeface="Georgia"/>
                <a:cs typeface="Poppins"/>
              </a:rPr>
              <a:t> </a:t>
            </a:r>
            <a:r>
              <a:rPr lang="en-US" sz="1000" dirty="0" err="1">
                <a:latin typeface="Georgia"/>
                <a:cs typeface="Poppins"/>
              </a:rPr>
              <a:t>azaldıkça</a:t>
            </a:r>
            <a:r>
              <a:rPr lang="en-US" sz="1000" dirty="0">
                <a:latin typeface="Georgia"/>
                <a:cs typeface="Poppins"/>
              </a:rPr>
              <a:t> </a:t>
            </a:r>
            <a:r>
              <a:rPr lang="en-US" sz="1000" dirty="0" err="1">
                <a:latin typeface="Georgia"/>
                <a:cs typeface="Poppins"/>
              </a:rPr>
              <a:t>basılı</a:t>
            </a:r>
            <a:r>
              <a:rPr lang="en-US" sz="1000" dirty="0">
                <a:latin typeface="Georgia"/>
                <a:cs typeface="Poppins"/>
              </a:rPr>
              <a:t> </a:t>
            </a:r>
            <a:r>
              <a:rPr lang="en-US" sz="1000" dirty="0" err="1">
                <a:latin typeface="Georgia"/>
                <a:cs typeface="Poppins"/>
              </a:rPr>
              <a:t>dergiler</a:t>
            </a:r>
            <a:r>
              <a:rPr lang="en-US" sz="1000" dirty="0">
                <a:latin typeface="Georgia"/>
                <a:cs typeface="Poppins"/>
              </a:rPr>
              <a:t> </a:t>
            </a:r>
            <a:r>
              <a:rPr lang="en-US" sz="1000" dirty="0" err="1">
                <a:latin typeface="Georgia"/>
                <a:cs typeface="Poppins"/>
              </a:rPr>
              <a:t>gibi</a:t>
            </a:r>
            <a:r>
              <a:rPr lang="en-US" sz="1000" dirty="0">
                <a:latin typeface="Georgia"/>
                <a:cs typeface="Poppins"/>
              </a:rPr>
              <a:t> </a:t>
            </a:r>
            <a:r>
              <a:rPr lang="en-US" sz="1000" dirty="0" err="1">
                <a:latin typeface="Georgia"/>
                <a:cs typeface="Poppins"/>
              </a:rPr>
              <a:t>uzun</a:t>
            </a:r>
            <a:r>
              <a:rPr lang="en-US" sz="1000" dirty="0">
                <a:latin typeface="Georgia"/>
                <a:cs typeface="Poppins"/>
              </a:rPr>
              <a:t> </a:t>
            </a:r>
            <a:r>
              <a:rPr lang="en-US" sz="1000" dirty="0" err="1">
                <a:latin typeface="Georgia"/>
                <a:cs typeface="Poppins"/>
              </a:rPr>
              <a:t>süreli</a:t>
            </a:r>
            <a:r>
              <a:rPr lang="en-US" sz="1000" dirty="0">
                <a:latin typeface="Georgia"/>
                <a:cs typeface="Poppins"/>
              </a:rPr>
              <a:t> </a:t>
            </a:r>
            <a:r>
              <a:rPr lang="en-US" sz="1000" dirty="0" err="1">
                <a:latin typeface="Georgia"/>
                <a:cs typeface="Poppins"/>
              </a:rPr>
              <a:t>lüks</a:t>
            </a:r>
            <a:r>
              <a:rPr lang="en-US" sz="1000" dirty="0">
                <a:latin typeface="Georgia"/>
                <a:cs typeface="Poppins"/>
              </a:rPr>
              <a:t> </a:t>
            </a:r>
            <a:r>
              <a:rPr lang="en-US" sz="1000" dirty="0" err="1">
                <a:latin typeface="Georgia"/>
                <a:cs typeface="Poppins"/>
              </a:rPr>
              <a:t>kanallar</a:t>
            </a:r>
            <a:r>
              <a:rPr lang="en-US" sz="1000" dirty="0">
                <a:latin typeface="Georgia"/>
                <a:cs typeface="Poppins"/>
              </a:rPr>
              <a:t> </a:t>
            </a:r>
            <a:r>
              <a:rPr lang="en-US" sz="1000" dirty="0" err="1">
                <a:latin typeface="Georgia"/>
                <a:cs typeface="Poppins"/>
              </a:rPr>
              <a:t>kategoriler</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az</a:t>
            </a:r>
            <a:r>
              <a:rPr lang="en-US" sz="1000" dirty="0">
                <a:latin typeface="Georgia"/>
                <a:cs typeface="Poppins"/>
              </a:rPr>
              <a:t> </a:t>
            </a:r>
            <a:r>
              <a:rPr lang="en-US" sz="1000" dirty="0" err="1">
                <a:latin typeface="Georgia"/>
                <a:cs typeface="Poppins"/>
              </a:rPr>
              <a:t>anlamlı</a:t>
            </a:r>
            <a:r>
              <a:rPr lang="en-US" sz="1000" dirty="0">
                <a:latin typeface="Georgia"/>
                <a:cs typeface="Poppins"/>
              </a:rPr>
              <a:t> hale </a:t>
            </a:r>
            <a:r>
              <a:rPr lang="en-US" sz="1000" dirty="0" err="1">
                <a:latin typeface="Georgia"/>
                <a:cs typeface="Poppins"/>
              </a:rPr>
              <a:t>gelebilir</a:t>
            </a:r>
            <a:r>
              <a:rPr lang="en-US" sz="1000" dirty="0">
                <a:latin typeface="Georgia"/>
                <a:cs typeface="Poppins"/>
              </a:rPr>
              <a:t>. </a:t>
            </a:r>
            <a:r>
              <a:rPr lang="tr-TR" sz="1000" dirty="0">
                <a:latin typeface="Georgia"/>
                <a:cs typeface="Poppins"/>
              </a:rPr>
              <a:t>Açık</a:t>
            </a:r>
            <a:r>
              <a:rPr lang="en-US" sz="1000" dirty="0">
                <a:latin typeface="Georgia"/>
                <a:cs typeface="Poppins"/>
              </a:rPr>
              <a:t> </a:t>
            </a:r>
            <a:r>
              <a:rPr lang="tr-TR" sz="1000" dirty="0">
                <a:latin typeface="Georgia"/>
                <a:cs typeface="Poppins"/>
              </a:rPr>
              <a:t>hava, </a:t>
            </a:r>
            <a:r>
              <a:rPr lang="en-US" sz="1000" dirty="0" err="1">
                <a:latin typeface="Georgia"/>
                <a:cs typeface="Poppins"/>
              </a:rPr>
              <a:t>lüks</a:t>
            </a:r>
            <a:r>
              <a:rPr lang="en-US" sz="1000" dirty="0">
                <a:latin typeface="Georgia"/>
                <a:cs typeface="Poppins"/>
              </a:rPr>
              <a:t> </a:t>
            </a:r>
            <a:r>
              <a:rPr lang="en-US" sz="1000" dirty="0" err="1">
                <a:latin typeface="Georgia"/>
                <a:cs typeface="Poppins"/>
              </a:rPr>
              <a:t>reklamcılara</a:t>
            </a:r>
            <a:r>
              <a:rPr lang="en-US" sz="1000" dirty="0">
                <a:latin typeface="Georgia"/>
                <a:cs typeface="Poppins"/>
              </a:rPr>
              <a:t> pop-</a:t>
            </a:r>
            <a:r>
              <a:rPr lang="en-US" sz="1000" dirty="0" err="1">
                <a:latin typeface="Georgia"/>
                <a:cs typeface="Poppins"/>
              </a:rPr>
              <a:t>up'lar</a:t>
            </a:r>
            <a:r>
              <a:rPr lang="en-US" sz="1000" dirty="0">
                <a:latin typeface="Georgia"/>
                <a:cs typeface="Poppins"/>
              </a:rPr>
              <a:t> ve </a:t>
            </a:r>
            <a:r>
              <a:rPr lang="en-US" sz="1000" dirty="0" err="1">
                <a:latin typeface="Georgia"/>
                <a:cs typeface="Poppins"/>
              </a:rPr>
              <a:t>sergiler</a:t>
            </a:r>
            <a:r>
              <a:rPr lang="en-US" sz="1000" dirty="0">
                <a:latin typeface="Georgia"/>
                <a:cs typeface="Poppins"/>
              </a:rPr>
              <a:t> </a:t>
            </a:r>
            <a:r>
              <a:rPr lang="en-US" sz="1000" dirty="0" err="1">
                <a:latin typeface="Georgia"/>
                <a:cs typeface="Poppins"/>
              </a:rPr>
              <a:t>gibi</a:t>
            </a:r>
            <a:r>
              <a:rPr lang="en-US" sz="1000" dirty="0">
                <a:latin typeface="Georgia"/>
                <a:cs typeface="Poppins"/>
              </a:rPr>
              <a:t> </a:t>
            </a:r>
            <a:r>
              <a:rPr lang="en-US" sz="1000" dirty="0" err="1">
                <a:latin typeface="Georgia"/>
                <a:cs typeface="Poppins"/>
              </a:rPr>
              <a:t>deneyimleri</a:t>
            </a:r>
            <a:r>
              <a:rPr lang="en-US" sz="1000" dirty="0">
                <a:latin typeface="Georgia"/>
                <a:cs typeface="Poppins"/>
              </a:rPr>
              <a:t> </a:t>
            </a:r>
            <a:r>
              <a:rPr lang="en-US" sz="1000" dirty="0" err="1">
                <a:latin typeface="Georgia"/>
                <a:cs typeface="Poppins"/>
              </a:rPr>
              <a:t>tanıtmak</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kullanılabilecek</a:t>
            </a:r>
            <a:r>
              <a:rPr lang="en-US" sz="1000" dirty="0">
                <a:latin typeface="Georgia"/>
                <a:cs typeface="Poppins"/>
              </a:rPr>
              <a:t> </a:t>
            </a:r>
            <a:r>
              <a:rPr lang="en-US" sz="1000" dirty="0" err="1">
                <a:latin typeface="Georgia"/>
                <a:cs typeface="Poppins"/>
              </a:rPr>
              <a:t>dinamik</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seçenek</a:t>
            </a:r>
            <a:r>
              <a:rPr lang="en-US" sz="1000" dirty="0">
                <a:latin typeface="Georgia"/>
                <a:cs typeface="Poppins"/>
              </a:rPr>
              <a:t> </a:t>
            </a:r>
            <a:r>
              <a:rPr lang="en-US" sz="1000" dirty="0" err="1">
                <a:latin typeface="Georgia"/>
                <a:cs typeface="Poppins"/>
              </a:rPr>
              <a:t>su</a:t>
            </a:r>
            <a:r>
              <a:rPr lang="tr-TR" sz="1000" dirty="0">
                <a:latin typeface="Georgia"/>
                <a:cs typeface="Poppins"/>
              </a:rPr>
              <a:t>narken</a:t>
            </a:r>
            <a:r>
              <a:rPr lang="en-US" sz="1000" dirty="0">
                <a:latin typeface="Georgia"/>
                <a:cs typeface="Poppins"/>
              </a:rPr>
              <a:t>, </a:t>
            </a:r>
            <a:r>
              <a:rPr lang="en-US" sz="1000" dirty="0" err="1">
                <a:latin typeface="Georgia"/>
                <a:cs typeface="Poppins"/>
              </a:rPr>
              <a:t>dünya</a:t>
            </a:r>
            <a:r>
              <a:rPr lang="en-US" sz="1000" dirty="0">
                <a:latin typeface="Georgia"/>
                <a:cs typeface="Poppins"/>
              </a:rPr>
              <a:t> </a:t>
            </a:r>
            <a:r>
              <a:rPr lang="en-US" sz="1000" dirty="0" err="1">
                <a:latin typeface="Georgia"/>
                <a:cs typeface="Poppins"/>
              </a:rPr>
              <a:t>çapında</a:t>
            </a:r>
            <a:r>
              <a:rPr lang="en-US" sz="1000" dirty="0">
                <a:latin typeface="Georgia"/>
                <a:cs typeface="Poppins"/>
              </a:rPr>
              <a:t> </a:t>
            </a:r>
            <a:r>
              <a:rPr lang="en-US" sz="1000" dirty="0" err="1">
                <a:latin typeface="Georgia"/>
                <a:cs typeface="Poppins"/>
              </a:rPr>
              <a:t>etkinlikleri</a:t>
            </a:r>
            <a:r>
              <a:rPr lang="en-US" sz="1000" dirty="0">
                <a:latin typeface="Georgia"/>
                <a:cs typeface="Poppins"/>
              </a:rPr>
              <a:t> </a:t>
            </a:r>
            <a:r>
              <a:rPr lang="en-US" sz="1000" dirty="0" err="1">
                <a:latin typeface="Georgia"/>
                <a:cs typeface="Poppins"/>
              </a:rPr>
              <a:t>senkronize</a:t>
            </a:r>
            <a:r>
              <a:rPr lang="en-US" sz="1000" dirty="0">
                <a:latin typeface="Georgia"/>
                <a:cs typeface="Poppins"/>
              </a:rPr>
              <a:t> </a:t>
            </a:r>
            <a:r>
              <a:rPr lang="en-US" sz="1000" dirty="0" err="1">
                <a:latin typeface="Georgia"/>
                <a:cs typeface="Poppins"/>
              </a:rPr>
              <a:t>etme</a:t>
            </a:r>
            <a:r>
              <a:rPr lang="en-US" sz="1000" dirty="0">
                <a:latin typeface="Georgia"/>
                <a:cs typeface="Poppins"/>
              </a:rPr>
              <a:t> </a:t>
            </a:r>
            <a:r>
              <a:rPr lang="en-US" sz="1000" dirty="0" err="1">
                <a:latin typeface="Georgia"/>
                <a:cs typeface="Poppins"/>
              </a:rPr>
              <a:t>imkânı</a:t>
            </a:r>
            <a:r>
              <a:rPr lang="en-US" sz="1000" dirty="0">
                <a:latin typeface="Georgia"/>
                <a:cs typeface="Poppins"/>
              </a:rPr>
              <a:t> </a:t>
            </a:r>
            <a:r>
              <a:rPr lang="en-US" sz="1000" dirty="0" err="1">
                <a:latin typeface="Georgia"/>
                <a:cs typeface="Poppins"/>
              </a:rPr>
              <a:t>sağlamıştır</a:t>
            </a:r>
            <a:r>
              <a:rPr lang="en-US" sz="1000" dirty="0">
                <a:latin typeface="Georgia"/>
                <a:cs typeface="Poppins"/>
              </a:rPr>
              <a:t>.</a:t>
            </a:r>
            <a:endParaRPr lang="en-US" dirty="0"/>
          </a:p>
        </p:txBody>
      </p:sp>
      <p:sp>
        <p:nvSpPr>
          <p:cNvPr id="20" name="TextBox 19">
            <a:extLst>
              <a:ext uri="{FF2B5EF4-FFF2-40B4-BE49-F238E27FC236}">
                <a16:creationId xmlns:a16="http://schemas.microsoft.com/office/drawing/2014/main" id="{D597C21E-9C8B-50EB-4520-17DA1DD83644}"/>
              </a:ext>
            </a:extLst>
          </p:cNvPr>
          <p:cNvSpPr txBox="1"/>
          <p:nvPr/>
        </p:nvSpPr>
        <p:spPr>
          <a:xfrm>
            <a:off x="495301" y="5723923"/>
            <a:ext cx="6819900" cy="234680"/>
          </a:xfrm>
          <a:prstGeom prst="rect">
            <a:avLst/>
          </a:prstGeom>
          <a:noFill/>
        </p:spPr>
        <p:txBody>
          <a:bodyPr wrap="square" lIns="91440" tIns="45720" rIns="91440" bIns="45720" anchor="t">
            <a:spAutoFit/>
          </a:bodyPr>
          <a:lstStyle/>
          <a:p>
            <a:pPr marL="7620" algn="ctr">
              <a:lnSpc>
                <a:spcPct val="90000"/>
              </a:lnSpc>
              <a:defRPr/>
            </a:pPr>
            <a:r>
              <a:rPr kumimoji="0" lang="en-US" sz="1000" b="1" u="none" strike="noStrike" kern="1200" cap="none" normalizeH="0" baseline="0" noProof="0" dirty="0" err="1">
                <a:ln>
                  <a:noFill/>
                </a:ln>
                <a:effectLst/>
                <a:uLnTx/>
                <a:uFillTx/>
                <a:latin typeface="Poppins"/>
                <a:cs typeface="Poppins"/>
              </a:rPr>
              <a:t>Bölgelere</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Göre</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Lüks</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Organik</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Gelir</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Artışı</a:t>
            </a:r>
            <a:endParaRPr lang="en-US" sz="1000" b="1" dirty="0">
              <a:latin typeface="Poppins" pitchFamily="2" charset="77"/>
              <a:cs typeface="Poppins" pitchFamily="2" charset="77"/>
            </a:endParaRPr>
          </a:p>
        </p:txBody>
      </p:sp>
      <p:pic>
        <p:nvPicPr>
          <p:cNvPr id="21" name="Google Shape;429;p65" descr="GroupM_SingleColor_Logo_Navy_RGB.png">
            <a:extLst>
              <a:ext uri="{FF2B5EF4-FFF2-40B4-BE49-F238E27FC236}">
                <a16:creationId xmlns:a16="http://schemas.microsoft.com/office/drawing/2014/main" id="{AB032F74-CBA5-B444-B915-5460DC36032F}"/>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6721969" y="5826757"/>
            <a:ext cx="524147" cy="149845"/>
          </a:xfrm>
          <a:prstGeom prst="rect">
            <a:avLst/>
          </a:prstGeom>
          <a:noFill/>
          <a:ln>
            <a:noFill/>
          </a:ln>
        </p:spPr>
      </p:pic>
      <p:cxnSp>
        <p:nvCxnSpPr>
          <p:cNvPr id="11" name="Straight Connector 10">
            <a:extLst>
              <a:ext uri="{FF2B5EF4-FFF2-40B4-BE49-F238E27FC236}">
                <a16:creationId xmlns:a16="http://schemas.microsoft.com/office/drawing/2014/main" id="{DE86E744-985B-BBD8-4A65-C1C7AAB031CD}"/>
              </a:ext>
            </a:extLst>
          </p:cNvPr>
          <p:cNvCxnSpPr>
            <a:cxnSpLocks/>
          </p:cNvCxnSpPr>
          <p:nvPr/>
        </p:nvCxnSpPr>
        <p:spPr>
          <a:xfrm>
            <a:off x="0" y="490497"/>
            <a:ext cx="54663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E7189ACA-FB50-F120-45DE-52BAE96D0DE0}"/>
              </a:ext>
            </a:extLst>
          </p:cNvPr>
          <p:cNvSpPr txBox="1">
            <a:spLocks/>
          </p:cNvSpPr>
          <p:nvPr/>
        </p:nvSpPr>
        <p:spPr>
          <a:xfrm>
            <a:off x="495299" y="241591"/>
            <a:ext cx="4997775"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LÜKS</a:t>
            </a:r>
            <a:endParaRPr lang="en-US" sz="600" b="1" spc="40" dirty="0">
              <a:solidFill>
                <a:schemeClr val="accent6"/>
              </a:solidFill>
              <a:latin typeface="Poppins" pitchFamily="2" charset="77"/>
              <a:cs typeface="Poppins" pitchFamily="2" charset="77"/>
            </a:endParaRPr>
          </a:p>
        </p:txBody>
      </p:sp>
      <p:sp>
        <p:nvSpPr>
          <p:cNvPr id="31" name="TextBox 30">
            <a:extLst>
              <a:ext uri="{FF2B5EF4-FFF2-40B4-BE49-F238E27FC236}">
                <a16:creationId xmlns:a16="http://schemas.microsoft.com/office/drawing/2014/main" id="{BDEC38D5-98EB-11A2-0C51-5A7EA55E5053}"/>
              </a:ext>
            </a:extLst>
          </p:cNvPr>
          <p:cNvSpPr txBox="1"/>
          <p:nvPr/>
        </p:nvSpPr>
        <p:spPr>
          <a:xfrm>
            <a:off x="444658" y="9264443"/>
            <a:ext cx="3074647" cy="193707"/>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GroupM, </a:t>
            </a:r>
            <a:r>
              <a:rPr lang="en-US" sz="600" dirty="0" err="1">
                <a:solidFill>
                  <a:schemeClr val="bg1">
                    <a:lumMod val="75000"/>
                  </a:schemeClr>
                </a:solidFill>
                <a:latin typeface="Poppins"/>
                <a:cs typeface="Poppins"/>
              </a:rPr>
              <a:t>Şirket</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Başvuruları</a:t>
            </a:r>
            <a:endParaRPr lang="en-US" sz="600" dirty="0">
              <a:solidFill>
                <a:schemeClr val="bg1">
                  <a:lumMod val="75000"/>
                </a:schemeClr>
              </a:solidFill>
              <a:latin typeface="Poppins"/>
              <a:cs typeface="Poppins"/>
            </a:endParaRPr>
          </a:p>
        </p:txBody>
      </p:sp>
    </p:spTree>
    <p:extLst>
      <p:ext uri="{BB962C8B-B14F-4D97-AF65-F5344CB8AC3E}">
        <p14:creationId xmlns:p14="http://schemas.microsoft.com/office/powerpoint/2010/main" val="5835270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06927-1E4C-CDBC-6169-B1F7ADDAC53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4A1A83-4E17-0A17-EC14-2BBA83B51FB8}"/>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56</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3" name="Text Placeholder 1">
            <a:extLst>
              <a:ext uri="{FF2B5EF4-FFF2-40B4-BE49-F238E27FC236}">
                <a16:creationId xmlns:a16="http://schemas.microsoft.com/office/drawing/2014/main" id="{A5700064-B570-4084-FEA4-F6B6E6389B48}"/>
              </a:ext>
            </a:extLst>
          </p:cNvPr>
          <p:cNvSpPr txBox="1">
            <a:spLocks/>
          </p:cNvSpPr>
          <p:nvPr/>
        </p:nvSpPr>
        <p:spPr>
          <a:xfrm>
            <a:off x="3886200" y="1295400"/>
            <a:ext cx="3149600" cy="286364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20000"/>
              </a:lnSpc>
              <a:spcAft>
                <a:spcPts val="800"/>
              </a:spcAft>
            </a:pPr>
            <a:r>
              <a:rPr lang="en-US" sz="1000" u="none" strike="noStrike" dirty="0" err="1">
                <a:effectLst/>
                <a:latin typeface="Georgia"/>
                <a:cs typeface="Poppins"/>
              </a:rPr>
              <a:t>Geçen</a:t>
            </a:r>
            <a:r>
              <a:rPr lang="en-US" sz="1000" u="none" strike="noStrike" dirty="0">
                <a:effectLst/>
                <a:latin typeface="Georgia"/>
                <a:cs typeface="Poppins"/>
              </a:rPr>
              <a:t> </a:t>
            </a:r>
            <a:r>
              <a:rPr lang="en-US" sz="1000" u="none" strike="noStrike" dirty="0" err="1">
                <a:effectLst/>
                <a:latin typeface="Georgia"/>
                <a:cs typeface="Poppins"/>
              </a:rPr>
              <a:t>yılki</a:t>
            </a:r>
            <a:r>
              <a:rPr lang="en-US" sz="1000" u="none" strike="noStrike" dirty="0">
                <a:effectLst/>
                <a:latin typeface="Georgia"/>
                <a:cs typeface="Poppins"/>
              </a:rPr>
              <a:t> </a:t>
            </a:r>
            <a:r>
              <a:rPr lang="en-US" sz="1000" u="none" strike="noStrike" dirty="0" err="1">
                <a:effectLst/>
                <a:latin typeface="Georgia"/>
                <a:cs typeface="Poppins"/>
              </a:rPr>
              <a:t>raporda</a:t>
            </a:r>
            <a:r>
              <a:rPr lang="en-US" sz="1000" u="none" strike="noStrike" dirty="0">
                <a:effectLst/>
                <a:latin typeface="Georgia"/>
                <a:cs typeface="Poppins"/>
              </a:rPr>
              <a:t>, her </a:t>
            </a:r>
            <a:r>
              <a:rPr lang="en-US" sz="1000" u="none" strike="noStrike" dirty="0" err="1">
                <a:effectLst/>
                <a:latin typeface="Georgia"/>
                <a:cs typeface="Poppins"/>
              </a:rPr>
              <a:t>bölgedeki</a:t>
            </a:r>
            <a:r>
              <a:rPr lang="en-US" sz="1000" u="none" strike="noStrike" dirty="0">
                <a:effectLst/>
                <a:latin typeface="Georgia"/>
                <a:cs typeface="Poppins"/>
              </a:rPr>
              <a:t> </a:t>
            </a:r>
            <a:r>
              <a:rPr lang="en-US" sz="1000" u="none" strike="noStrike" dirty="0" err="1">
                <a:effectLst/>
                <a:latin typeface="Georgia"/>
                <a:cs typeface="Poppins"/>
              </a:rPr>
              <a:t>mağazalara</a:t>
            </a:r>
            <a:r>
              <a:rPr lang="en-US" sz="1000" u="none" strike="noStrike" dirty="0">
                <a:effectLst/>
                <a:latin typeface="Georgia"/>
                <a:cs typeface="Poppins"/>
              </a:rPr>
              <a:t> </a:t>
            </a:r>
            <a:r>
              <a:rPr lang="en-US" sz="1000" u="none" strike="noStrike" dirty="0" err="1">
                <a:effectLst/>
                <a:latin typeface="Georgia"/>
                <a:cs typeface="Poppins"/>
              </a:rPr>
              <a:t>yapılan</a:t>
            </a:r>
            <a:r>
              <a:rPr lang="en-US" sz="1000" u="none" strike="noStrike" dirty="0">
                <a:effectLst/>
                <a:latin typeface="Georgia"/>
                <a:cs typeface="Poppins"/>
              </a:rPr>
              <a:t> </a:t>
            </a:r>
            <a:r>
              <a:rPr lang="en-US" sz="1000" u="none" strike="noStrike" dirty="0" err="1">
                <a:effectLst/>
                <a:latin typeface="Georgia"/>
                <a:cs typeface="Poppins"/>
              </a:rPr>
              <a:t>yatırımların</a:t>
            </a:r>
            <a:r>
              <a:rPr lang="en-US" sz="1000" u="none" strike="noStrike" dirty="0">
                <a:effectLst/>
                <a:latin typeface="Georgia"/>
                <a:cs typeface="Poppins"/>
              </a:rPr>
              <a:t>, </a:t>
            </a:r>
            <a:r>
              <a:rPr lang="en-US" sz="1000" u="none" strike="noStrike" dirty="0" err="1">
                <a:effectLst/>
                <a:latin typeface="Georgia"/>
                <a:cs typeface="Poppins"/>
              </a:rPr>
              <a:t>yalnızca</a:t>
            </a:r>
            <a:r>
              <a:rPr lang="en-US" sz="1000" u="none" strike="noStrike" dirty="0">
                <a:effectLst/>
                <a:latin typeface="Georgia"/>
                <a:cs typeface="Poppins"/>
              </a:rPr>
              <a:t> </a:t>
            </a:r>
            <a:r>
              <a:rPr lang="en-US" sz="1000" u="none" strike="noStrike" dirty="0" err="1">
                <a:effectLst/>
                <a:latin typeface="Georgia"/>
                <a:cs typeface="Poppins"/>
              </a:rPr>
              <a:t>Avrupa'nın</a:t>
            </a:r>
            <a:r>
              <a:rPr lang="en-US" sz="1000" u="none" strike="noStrike" dirty="0">
                <a:effectLst/>
                <a:latin typeface="Georgia"/>
                <a:cs typeface="Poppins"/>
              </a:rPr>
              <a:t> </a:t>
            </a:r>
            <a:r>
              <a:rPr lang="en-US" sz="1000" u="none" strike="noStrike" dirty="0" err="1">
                <a:effectLst/>
                <a:latin typeface="Georgia"/>
                <a:cs typeface="Poppins"/>
              </a:rPr>
              <a:t>prestijli</a:t>
            </a:r>
            <a:r>
              <a:rPr lang="en-US" sz="1000" u="none" strike="noStrike" dirty="0">
                <a:effectLst/>
                <a:latin typeface="Georgia"/>
                <a:cs typeface="Poppins"/>
              </a:rPr>
              <a:t> </a:t>
            </a:r>
            <a:r>
              <a:rPr lang="en-US" sz="1000" u="none" strike="noStrike" dirty="0" err="1">
                <a:effectLst/>
                <a:latin typeface="Georgia"/>
                <a:cs typeface="Poppins"/>
              </a:rPr>
              <a:t>mağazalarıyla</a:t>
            </a:r>
            <a:r>
              <a:rPr lang="en-US" sz="1000" u="none" strike="noStrike" dirty="0">
                <a:effectLst/>
                <a:latin typeface="Georgia"/>
                <a:cs typeface="Poppins"/>
              </a:rPr>
              <a:t> </a:t>
            </a:r>
            <a:r>
              <a:rPr lang="en-US" sz="1000" u="none" strike="noStrike" dirty="0" err="1">
                <a:effectLst/>
                <a:latin typeface="Georgia"/>
                <a:cs typeface="Poppins"/>
              </a:rPr>
              <a:t>sınırlı</a:t>
            </a:r>
            <a:r>
              <a:rPr lang="en-US" sz="1000" u="none" strike="noStrike" dirty="0">
                <a:effectLst/>
                <a:latin typeface="Georgia"/>
                <a:cs typeface="Poppins"/>
              </a:rPr>
              <a:t> </a:t>
            </a:r>
            <a:r>
              <a:rPr lang="en-US" sz="1000" u="none" strike="noStrike" dirty="0" err="1">
                <a:effectLst/>
                <a:latin typeface="Georgia"/>
                <a:cs typeface="Poppins"/>
              </a:rPr>
              <a:t>kalmayan</a:t>
            </a:r>
            <a:r>
              <a:rPr lang="en-US" sz="1000" u="none" strike="noStrike" dirty="0">
                <a:effectLst/>
                <a:latin typeface="Georgia"/>
                <a:cs typeface="Poppins"/>
              </a:rPr>
              <a:t>, her </a:t>
            </a:r>
            <a:r>
              <a:rPr lang="en-US" sz="1000" u="none" strike="noStrike" dirty="0" err="1">
                <a:effectLst/>
                <a:latin typeface="Georgia"/>
                <a:cs typeface="Poppins"/>
              </a:rPr>
              <a:t>temas</a:t>
            </a:r>
            <a:r>
              <a:rPr lang="en-US" sz="1000" u="none" strike="noStrike" dirty="0">
                <a:effectLst/>
                <a:latin typeface="Georgia"/>
                <a:cs typeface="Poppins"/>
              </a:rPr>
              <a:t> </a:t>
            </a:r>
            <a:r>
              <a:rPr lang="en-US" sz="1000" u="none" strike="noStrike" dirty="0" err="1">
                <a:effectLst/>
                <a:latin typeface="Georgia"/>
                <a:cs typeface="Poppins"/>
              </a:rPr>
              <a:t>noktasında</a:t>
            </a:r>
            <a:r>
              <a:rPr lang="en-US" sz="1000" u="none" strike="noStrike" dirty="0">
                <a:effectLst/>
                <a:latin typeface="Georgia"/>
                <a:cs typeface="Poppins"/>
              </a:rPr>
              <a:t> </a:t>
            </a:r>
            <a:r>
              <a:rPr lang="en-US" sz="1000" u="none" strike="noStrike" dirty="0" err="1">
                <a:effectLst/>
                <a:latin typeface="Georgia"/>
                <a:cs typeface="Poppins"/>
              </a:rPr>
              <a:t>lüks</a:t>
            </a:r>
            <a:r>
              <a:rPr lang="en-US" sz="1000" u="none" strike="noStrike" dirty="0">
                <a:effectLst/>
                <a:latin typeface="Georgia"/>
                <a:cs typeface="Poppins"/>
              </a:rPr>
              <a:t> </a:t>
            </a:r>
            <a:r>
              <a:rPr lang="en-US" sz="1000" u="none" strike="noStrike" dirty="0" err="1">
                <a:effectLst/>
                <a:latin typeface="Georgia"/>
                <a:cs typeface="Poppins"/>
              </a:rPr>
              <a:t>deneyime</a:t>
            </a:r>
            <a:r>
              <a:rPr lang="en-US" sz="1000" u="none" strike="noStrike" dirty="0">
                <a:effectLst/>
                <a:latin typeface="Georgia"/>
                <a:cs typeface="Poppins"/>
              </a:rPr>
              <a:t> </a:t>
            </a:r>
            <a:r>
              <a:rPr lang="en-US" sz="1000" u="none" strike="noStrike" dirty="0" err="1">
                <a:effectLst/>
                <a:latin typeface="Georgia"/>
                <a:cs typeface="Poppins"/>
              </a:rPr>
              <a:t>odaklanmanın</a:t>
            </a:r>
            <a:r>
              <a:rPr lang="en-US" sz="1000" u="none" strike="noStrike" dirty="0">
                <a:effectLst/>
                <a:latin typeface="Georgia"/>
                <a:cs typeface="Poppins"/>
              </a:rPr>
              <a:t> </a:t>
            </a:r>
            <a:r>
              <a:rPr lang="en-US" sz="1000" u="none" strike="noStrike" dirty="0" err="1">
                <a:effectLst/>
                <a:latin typeface="Georgia"/>
                <a:cs typeface="Poppins"/>
              </a:rPr>
              <a:t>habercisi</a:t>
            </a:r>
            <a:r>
              <a:rPr lang="en-US" sz="1000" u="none" strike="noStrike" dirty="0">
                <a:effectLst/>
                <a:latin typeface="Georgia"/>
                <a:cs typeface="Poppins"/>
              </a:rPr>
              <a:t> </a:t>
            </a:r>
            <a:r>
              <a:rPr lang="en-US" sz="1000" u="none" strike="noStrike" dirty="0" err="1">
                <a:effectLst/>
                <a:latin typeface="Georgia"/>
                <a:cs typeface="Poppins"/>
              </a:rPr>
              <a:t>olduğunu</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bunun</a:t>
            </a:r>
            <a:r>
              <a:rPr lang="en-US" sz="1000" u="none" strike="noStrike" dirty="0">
                <a:effectLst/>
                <a:latin typeface="Georgia"/>
                <a:cs typeface="Poppins"/>
              </a:rPr>
              <a:t> </a:t>
            </a:r>
            <a:r>
              <a:rPr lang="en-US" sz="1000" u="none" strike="noStrike" dirty="0" err="1">
                <a:effectLst/>
                <a:latin typeface="Georgia"/>
                <a:cs typeface="Poppins"/>
              </a:rPr>
              <a:t>sona</a:t>
            </a:r>
            <a:r>
              <a:rPr lang="en-US" sz="1000" u="none" strike="noStrike" dirty="0">
                <a:effectLst/>
                <a:latin typeface="Georgia"/>
                <a:cs typeface="Poppins"/>
              </a:rPr>
              <a:t> </a:t>
            </a:r>
            <a:r>
              <a:rPr lang="en-US" sz="1000" u="none" strike="noStrike" dirty="0" err="1">
                <a:effectLst/>
                <a:latin typeface="Georgia"/>
                <a:cs typeface="Poppins"/>
              </a:rPr>
              <a:t>erdiğini</a:t>
            </a:r>
            <a:r>
              <a:rPr lang="en-US" sz="1000" u="none" strike="noStrike" dirty="0">
                <a:effectLst/>
                <a:latin typeface="Georgia"/>
                <a:cs typeface="Poppins"/>
              </a:rPr>
              <a:t> </a:t>
            </a:r>
            <a:r>
              <a:rPr lang="en-US" sz="1000" u="none" strike="noStrike" dirty="0" err="1">
                <a:effectLst/>
                <a:latin typeface="Georgia"/>
                <a:cs typeface="Poppins"/>
              </a:rPr>
              <a:t>söylemiştik</a:t>
            </a:r>
            <a:r>
              <a:rPr lang="en-US" sz="1000" u="none" strike="noStrike" dirty="0">
                <a:effectLst/>
                <a:latin typeface="Georgia"/>
                <a:cs typeface="Poppins"/>
              </a:rPr>
              <a:t>. </a:t>
            </a:r>
            <a:r>
              <a:rPr lang="en-US" sz="1000" u="none" strike="noStrike" dirty="0" err="1">
                <a:effectLst/>
                <a:latin typeface="Georgia"/>
                <a:cs typeface="Poppins"/>
              </a:rPr>
              <a:t>Yakın</a:t>
            </a:r>
            <a:r>
              <a:rPr lang="en-US" sz="1000" u="none" strike="noStrike" dirty="0">
                <a:effectLst/>
                <a:latin typeface="Georgia"/>
                <a:cs typeface="Poppins"/>
              </a:rPr>
              <a:t> </a:t>
            </a:r>
            <a:r>
              <a:rPr lang="en-US" sz="1000" u="none" strike="noStrike" dirty="0" err="1">
                <a:effectLst/>
                <a:latin typeface="Georgia"/>
                <a:cs typeface="Poppins"/>
              </a:rPr>
              <a:t>vadede</a:t>
            </a:r>
            <a:r>
              <a:rPr lang="en-US" sz="1000" u="none" strike="noStrike" dirty="0">
                <a:effectLst/>
                <a:latin typeface="Georgia"/>
                <a:cs typeface="Poppins"/>
              </a:rPr>
              <a:t> </a:t>
            </a:r>
            <a:r>
              <a:rPr lang="en-US" sz="1000" u="none" strike="noStrike" dirty="0" err="1">
                <a:effectLst/>
                <a:latin typeface="Georgia"/>
                <a:cs typeface="Poppins"/>
              </a:rPr>
              <a:t>büyümenin</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olasılıkla</a:t>
            </a:r>
            <a:r>
              <a:rPr lang="en-US" sz="1000" u="none" strike="noStrike" dirty="0">
                <a:effectLst/>
                <a:latin typeface="Georgia"/>
                <a:cs typeface="Poppins"/>
              </a:rPr>
              <a:t> </a:t>
            </a:r>
            <a:r>
              <a:rPr lang="en-US" sz="1000" u="none" strike="noStrike" dirty="0" err="1">
                <a:effectLst/>
                <a:latin typeface="Georgia"/>
                <a:cs typeface="Poppins"/>
              </a:rPr>
              <a:t>Çin</a:t>
            </a:r>
            <a:r>
              <a:rPr lang="en-US" sz="1000" u="none" strike="noStrike" dirty="0">
                <a:effectLst/>
                <a:latin typeface="Georgia"/>
                <a:cs typeface="Poppins"/>
              </a:rPr>
              <a:t> </a:t>
            </a:r>
            <a:r>
              <a:rPr lang="en-US" sz="1000" u="none" strike="noStrike" dirty="0" err="1">
                <a:effectLst/>
                <a:latin typeface="Georgia"/>
                <a:cs typeface="Poppins"/>
              </a:rPr>
              <a:t>dışından</a:t>
            </a:r>
            <a:r>
              <a:rPr lang="en-US" sz="1000" u="none" strike="noStrike" dirty="0">
                <a:effectLst/>
                <a:latin typeface="Georgia"/>
                <a:cs typeface="Poppins"/>
              </a:rPr>
              <a:t> </a:t>
            </a:r>
            <a:r>
              <a:rPr lang="en-US" sz="1000" u="none" strike="noStrike" dirty="0" err="1">
                <a:effectLst/>
                <a:latin typeface="Georgia"/>
                <a:cs typeface="Poppins"/>
              </a:rPr>
              <a:t>gelmesi</a:t>
            </a:r>
            <a:r>
              <a:rPr lang="en-US" sz="1000" u="none" strike="noStrike" dirty="0">
                <a:effectLst/>
                <a:latin typeface="Georgia"/>
                <a:cs typeface="Poppins"/>
              </a:rPr>
              <a:t> </a:t>
            </a:r>
            <a:r>
              <a:rPr lang="en-US" sz="1000" u="none" strike="noStrike" dirty="0" err="1">
                <a:effectLst/>
                <a:latin typeface="Georgia"/>
                <a:cs typeface="Poppins"/>
              </a:rPr>
              <a:t>gerekecek</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uzun</a:t>
            </a:r>
            <a:r>
              <a:rPr lang="en-US" sz="1000" u="none" strike="noStrike" dirty="0">
                <a:effectLst/>
                <a:latin typeface="Georgia"/>
                <a:cs typeface="Poppins"/>
              </a:rPr>
              <a:t> </a:t>
            </a:r>
            <a:r>
              <a:rPr lang="en-US" sz="1000" u="none" strike="noStrike" dirty="0" err="1">
                <a:effectLst/>
                <a:latin typeface="Georgia"/>
                <a:cs typeface="Poppins"/>
              </a:rPr>
              <a:t>vadede</a:t>
            </a:r>
            <a:r>
              <a:rPr lang="en-US" sz="1000" u="none" strike="noStrike" dirty="0">
                <a:effectLst/>
                <a:latin typeface="Georgia"/>
                <a:cs typeface="Poppins"/>
              </a:rPr>
              <a:t> </a:t>
            </a:r>
            <a:r>
              <a:rPr lang="en-US" sz="1000" u="none" strike="noStrike" dirty="0" err="1">
                <a:effectLst/>
                <a:latin typeface="Georgia"/>
                <a:cs typeface="Poppins"/>
              </a:rPr>
              <a:t>lüks</a:t>
            </a:r>
            <a:r>
              <a:rPr lang="en-US" sz="1000" u="none" strike="noStrike" dirty="0">
                <a:effectLst/>
                <a:latin typeface="Georgia"/>
                <a:cs typeface="Poppins"/>
              </a:rPr>
              <a:t> </a:t>
            </a:r>
            <a:r>
              <a:rPr lang="en-US" sz="1000" u="none" strike="noStrike" dirty="0" err="1">
                <a:effectLst/>
                <a:latin typeface="Georgia"/>
                <a:cs typeface="Poppins"/>
              </a:rPr>
              <a:t>reklamverenlerin</a:t>
            </a:r>
            <a:r>
              <a:rPr lang="en-US" sz="1000" u="none" strike="noStrike" dirty="0">
                <a:effectLst/>
                <a:latin typeface="Georgia"/>
                <a:cs typeface="Poppins"/>
              </a:rPr>
              <a:t> her </a:t>
            </a:r>
            <a:r>
              <a:rPr lang="en-US" sz="1000" u="none" strike="noStrike" dirty="0" err="1">
                <a:effectLst/>
                <a:latin typeface="Georgia"/>
                <a:cs typeface="Poppins"/>
              </a:rPr>
              <a:t>yaştan</a:t>
            </a:r>
            <a:r>
              <a:rPr lang="en-US" sz="1000" u="none" strike="noStrike" dirty="0">
                <a:effectLst/>
                <a:latin typeface="Georgia"/>
                <a:cs typeface="Poppins"/>
              </a:rPr>
              <a:t> </a:t>
            </a:r>
            <a:r>
              <a:rPr lang="en-US" sz="1000" u="none" strike="noStrike" dirty="0" err="1">
                <a:effectLst/>
                <a:latin typeface="Georgia"/>
                <a:cs typeface="Poppins"/>
              </a:rPr>
              <a:t>müşteriyi</a:t>
            </a:r>
            <a:r>
              <a:rPr lang="en-US" sz="1000" u="none" strike="noStrike" dirty="0">
                <a:effectLst/>
                <a:latin typeface="Georgia"/>
                <a:cs typeface="Poppins"/>
              </a:rPr>
              <a:t>, </a:t>
            </a:r>
            <a:r>
              <a:rPr lang="en-US" sz="1000" u="none" strike="noStrike" dirty="0" err="1">
                <a:effectLst/>
                <a:latin typeface="Georgia"/>
                <a:cs typeface="Poppins"/>
              </a:rPr>
              <a:t>ürünlerinin</a:t>
            </a:r>
            <a:r>
              <a:rPr lang="en-US" sz="1000" u="none" strike="noStrike" dirty="0">
                <a:effectLst/>
                <a:latin typeface="Georgia"/>
                <a:cs typeface="Poppins"/>
              </a:rPr>
              <a:t> </a:t>
            </a:r>
            <a:r>
              <a:rPr lang="en-US" sz="1000" u="none" strike="noStrike" dirty="0" err="1">
                <a:effectLst/>
                <a:latin typeface="Georgia"/>
                <a:cs typeface="Poppins"/>
              </a:rPr>
              <a:t>fiyatına</a:t>
            </a:r>
            <a:r>
              <a:rPr lang="en-US" sz="1000" u="none" strike="noStrike" dirty="0">
                <a:effectLst/>
                <a:latin typeface="Georgia"/>
                <a:cs typeface="Poppins"/>
              </a:rPr>
              <a:t> </a:t>
            </a:r>
            <a:r>
              <a:rPr lang="en-US" sz="1000" u="none" strike="noStrike" dirty="0" err="1">
                <a:effectLst/>
                <a:latin typeface="Georgia"/>
                <a:cs typeface="Poppins"/>
              </a:rPr>
              <a:t>değer</a:t>
            </a:r>
            <a:r>
              <a:rPr lang="en-US" sz="1000" u="none" strike="noStrike" dirty="0">
                <a:effectLst/>
                <a:latin typeface="Georgia"/>
                <a:cs typeface="Poppins"/>
              </a:rPr>
              <a:t> </a:t>
            </a:r>
            <a:r>
              <a:rPr lang="en-US" sz="1000" u="none" strike="noStrike" dirty="0" err="1">
                <a:effectLst/>
                <a:latin typeface="Georgia"/>
                <a:cs typeface="Poppins"/>
              </a:rPr>
              <a:t>olduğuna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ucuz</a:t>
            </a:r>
            <a:r>
              <a:rPr lang="en-US" sz="1000" u="none" strike="noStrike" dirty="0">
                <a:effectLst/>
                <a:latin typeface="Georgia"/>
                <a:cs typeface="Poppins"/>
              </a:rPr>
              <a:t> </a:t>
            </a:r>
            <a:r>
              <a:rPr lang="en-US" sz="1000" u="none" strike="noStrike" dirty="0" err="1">
                <a:effectLst/>
                <a:latin typeface="Georgia"/>
                <a:cs typeface="Poppins"/>
              </a:rPr>
              <a:t>taklitlerle</a:t>
            </a:r>
            <a:r>
              <a:rPr lang="en-US" sz="1000" u="none" strike="noStrike" dirty="0">
                <a:effectLst/>
                <a:latin typeface="Georgia"/>
                <a:cs typeface="Poppins"/>
              </a:rPr>
              <a:t> </a:t>
            </a:r>
            <a:r>
              <a:rPr lang="en-US" sz="1000" u="none" strike="noStrike" dirty="0" err="1">
                <a:effectLst/>
                <a:latin typeface="Georgia"/>
                <a:cs typeface="Poppins"/>
              </a:rPr>
              <a:t>ikame</a:t>
            </a:r>
            <a:r>
              <a:rPr lang="en-US" sz="1000" u="none" strike="noStrike" dirty="0">
                <a:effectLst/>
                <a:latin typeface="Georgia"/>
                <a:cs typeface="Poppins"/>
              </a:rPr>
              <a:t> </a:t>
            </a:r>
            <a:r>
              <a:rPr lang="en-US" sz="1000" u="none" strike="noStrike" dirty="0" err="1">
                <a:effectLst/>
                <a:latin typeface="Georgia"/>
                <a:cs typeface="Poppins"/>
              </a:rPr>
              <a:t>edilemeyeceğine</a:t>
            </a:r>
            <a:r>
              <a:rPr lang="en-US" sz="1000" u="none" strike="noStrike" dirty="0">
                <a:effectLst/>
                <a:latin typeface="Georgia"/>
                <a:cs typeface="Poppins"/>
              </a:rPr>
              <a:t> </a:t>
            </a:r>
            <a:r>
              <a:rPr lang="en-US" sz="1000" u="none" strike="noStrike" dirty="0" err="1">
                <a:effectLst/>
                <a:latin typeface="Georgia"/>
                <a:cs typeface="Poppins"/>
              </a:rPr>
              <a:t>ikna</a:t>
            </a:r>
            <a:r>
              <a:rPr lang="en-US" sz="1000" u="none" strike="noStrike" dirty="0">
                <a:effectLst/>
                <a:latin typeface="Georgia"/>
                <a:cs typeface="Poppins"/>
              </a:rPr>
              <a:t> </a:t>
            </a:r>
            <a:r>
              <a:rPr lang="en-US" sz="1000" u="none" strike="noStrike" dirty="0" err="1">
                <a:effectLst/>
                <a:latin typeface="Georgia"/>
                <a:cs typeface="Poppins"/>
              </a:rPr>
              <a:t>etmeleri</a:t>
            </a:r>
            <a:r>
              <a:rPr lang="en-US" sz="1000" u="none" strike="noStrike" dirty="0">
                <a:effectLst/>
                <a:latin typeface="Georgia"/>
                <a:cs typeface="Poppins"/>
              </a:rPr>
              <a:t> </a:t>
            </a:r>
            <a:r>
              <a:rPr lang="en-US" sz="1000" u="none" strike="noStrike" dirty="0" err="1">
                <a:effectLst/>
                <a:latin typeface="Georgia"/>
                <a:cs typeface="Poppins"/>
              </a:rPr>
              <a:t>gerekecek</a:t>
            </a:r>
            <a:r>
              <a:rPr lang="en-US" sz="1000" u="none" strike="noStrike" dirty="0">
                <a:effectLst/>
                <a:latin typeface="Georgia"/>
                <a:cs typeface="Poppins"/>
              </a:rPr>
              <a:t>. </a:t>
            </a:r>
          </a:p>
          <a:p>
            <a:pPr marL="7620">
              <a:lnSpc>
                <a:spcPct val="120000"/>
              </a:lnSpc>
              <a:spcAft>
                <a:spcPts val="800"/>
              </a:spcAft>
            </a:pPr>
            <a:r>
              <a:rPr lang="en-US" sz="1000" u="none" strike="noStrike" dirty="0" err="1">
                <a:effectLst/>
                <a:latin typeface="Georgia"/>
                <a:cs typeface="Poppins"/>
              </a:rPr>
              <a:t>Sektör</a:t>
            </a:r>
            <a:r>
              <a:rPr lang="en-US" sz="1000" u="none" strike="noStrike" dirty="0">
                <a:effectLst/>
                <a:latin typeface="Georgia"/>
                <a:cs typeface="Poppins"/>
              </a:rPr>
              <a:t>, </a:t>
            </a:r>
            <a:r>
              <a:rPr lang="en-US" sz="1000" u="none" strike="noStrike" dirty="0" err="1">
                <a:effectLst/>
                <a:latin typeface="Georgia"/>
                <a:cs typeface="Poppins"/>
              </a:rPr>
              <a:t>reklamın</a:t>
            </a:r>
            <a:r>
              <a:rPr lang="en-US" sz="1000" u="none" strike="noStrike" dirty="0">
                <a:effectLst/>
                <a:latin typeface="Georgia"/>
                <a:cs typeface="Poppins"/>
              </a:rPr>
              <a:t> </a:t>
            </a:r>
            <a:r>
              <a:rPr lang="en-US" sz="1000" u="none" strike="noStrike" dirty="0" err="1">
                <a:effectLst/>
                <a:latin typeface="Georgia"/>
                <a:cs typeface="Poppins"/>
              </a:rPr>
              <a:t>gelire</a:t>
            </a:r>
            <a:r>
              <a:rPr lang="en-US" sz="1000" u="none" strike="noStrike" dirty="0">
                <a:effectLst/>
                <a:latin typeface="Georgia"/>
                <a:cs typeface="Poppins"/>
              </a:rPr>
              <a:t> </a:t>
            </a:r>
            <a:r>
              <a:rPr lang="en-US" sz="1000" u="none" strike="noStrike" dirty="0" err="1">
                <a:effectLst/>
                <a:latin typeface="Georgia"/>
                <a:cs typeface="Poppins"/>
              </a:rPr>
              <a:t>oranını</a:t>
            </a:r>
            <a:r>
              <a:rPr lang="en-US" sz="1000" u="none" strike="noStrike" dirty="0">
                <a:effectLst/>
                <a:latin typeface="Georgia"/>
                <a:cs typeface="Poppins"/>
              </a:rPr>
              <a:t> 2019'daki %6,7'den 2023'te %8,8'e </a:t>
            </a:r>
            <a:r>
              <a:rPr lang="en-US" sz="1000" u="none" strike="noStrike" dirty="0" err="1">
                <a:effectLst/>
                <a:latin typeface="Georgia"/>
                <a:cs typeface="Poppins"/>
              </a:rPr>
              <a:t>çıkardı</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toplamda</a:t>
            </a:r>
            <a:r>
              <a:rPr lang="en-US" sz="1000" u="none" strike="noStrike" dirty="0">
                <a:effectLst/>
                <a:latin typeface="Georgia"/>
                <a:cs typeface="Poppins"/>
              </a:rPr>
              <a:t> </a:t>
            </a:r>
            <a:r>
              <a:rPr lang="en-US" sz="1000" u="none" strike="noStrike" dirty="0" err="1">
                <a:effectLst/>
                <a:latin typeface="Georgia"/>
                <a:cs typeface="Poppins"/>
              </a:rPr>
              <a:t>bileşik</a:t>
            </a:r>
            <a:r>
              <a:rPr lang="en-US" sz="1000" u="none" strike="noStrike" dirty="0">
                <a:effectLst/>
                <a:latin typeface="Georgia"/>
                <a:cs typeface="Poppins"/>
              </a:rPr>
              <a:t> </a:t>
            </a:r>
            <a:r>
              <a:rPr lang="en-US" sz="1000" u="none" strike="noStrike" dirty="0" err="1">
                <a:effectLst/>
                <a:latin typeface="Georgia"/>
                <a:cs typeface="Poppins"/>
              </a:rPr>
              <a:t>gelirdeki</a:t>
            </a:r>
            <a:r>
              <a:rPr lang="en-US" sz="1000" u="none" strike="noStrike" dirty="0">
                <a:effectLst/>
                <a:latin typeface="Georgia"/>
                <a:cs typeface="Poppins"/>
              </a:rPr>
              <a:t> </a:t>
            </a:r>
            <a:r>
              <a:rPr lang="en-US" sz="1000" u="none" strike="noStrike" dirty="0" err="1">
                <a:effectLst/>
                <a:latin typeface="Georgia"/>
                <a:cs typeface="Poppins"/>
              </a:rPr>
              <a:t>düşüşlere</a:t>
            </a:r>
            <a:r>
              <a:rPr lang="en-US" sz="1000" u="none" strike="noStrike" dirty="0">
                <a:effectLst/>
                <a:latin typeface="Georgia"/>
                <a:cs typeface="Poppins"/>
              </a:rPr>
              <a:t> </a:t>
            </a:r>
            <a:r>
              <a:rPr lang="en-US" sz="1000" u="none" strike="noStrike" dirty="0" err="1">
                <a:effectLst/>
                <a:latin typeface="Georgia"/>
                <a:cs typeface="Poppins"/>
              </a:rPr>
              <a:t>rağmen</a:t>
            </a:r>
            <a:r>
              <a:rPr lang="en-US" sz="1000" u="none" strike="noStrike" dirty="0">
                <a:effectLst/>
                <a:latin typeface="Georgia"/>
                <a:cs typeface="Poppins"/>
              </a:rPr>
              <a:t> Mart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Haziran</a:t>
            </a:r>
            <a:r>
              <a:rPr lang="en-US" sz="1000" u="none" strike="noStrike" dirty="0">
                <a:effectLst/>
                <a:latin typeface="Georgia"/>
                <a:cs typeface="Poppins"/>
              </a:rPr>
              <a:t> 2024'te </a:t>
            </a:r>
            <a:r>
              <a:rPr lang="en-US" sz="1000" u="none" strike="noStrike" dirty="0" err="1">
                <a:effectLst/>
                <a:latin typeface="Georgia"/>
                <a:cs typeface="Poppins"/>
              </a:rPr>
              <a:t>mali</a:t>
            </a:r>
            <a:r>
              <a:rPr lang="en-US" sz="1000" u="none" strike="noStrike" dirty="0">
                <a:effectLst/>
                <a:latin typeface="Georgia"/>
                <a:cs typeface="Poppins"/>
              </a:rPr>
              <a:t> </a:t>
            </a:r>
            <a:r>
              <a:rPr lang="en-US" sz="1000" u="none" strike="noStrike" dirty="0" err="1">
                <a:effectLst/>
                <a:latin typeface="Georgia"/>
                <a:cs typeface="Poppins"/>
              </a:rPr>
              <a:t>yıl</a:t>
            </a:r>
            <a:r>
              <a:rPr lang="en-US" sz="1000" u="none" strike="noStrike" dirty="0">
                <a:effectLst/>
                <a:latin typeface="Georgia"/>
                <a:cs typeface="Poppins"/>
              </a:rPr>
              <a:t> </a:t>
            </a:r>
            <a:r>
              <a:rPr lang="en-US" sz="1000" u="none" strike="noStrike" dirty="0" err="1">
                <a:effectLst/>
                <a:latin typeface="Georgia"/>
                <a:cs typeface="Poppins"/>
              </a:rPr>
              <a:t>sonu</a:t>
            </a:r>
            <a:r>
              <a:rPr lang="en-US" sz="1000" u="none" strike="noStrike" dirty="0">
                <a:effectLst/>
                <a:latin typeface="Georgia"/>
                <a:cs typeface="Poppins"/>
              </a:rPr>
              <a:t> </a:t>
            </a:r>
            <a:r>
              <a:rPr lang="en-US" sz="1000" u="none" strike="noStrike" dirty="0" err="1">
                <a:effectLst/>
                <a:latin typeface="Georgia"/>
                <a:cs typeface="Poppins"/>
              </a:rPr>
              <a:t>bildiren</a:t>
            </a:r>
            <a:r>
              <a:rPr lang="en-US" sz="1000" u="none" strike="noStrike" dirty="0">
                <a:effectLst/>
                <a:latin typeface="Georgia"/>
                <a:cs typeface="Poppins"/>
              </a:rPr>
              <a:t> </a:t>
            </a:r>
            <a:r>
              <a:rPr lang="en-US" sz="1000" u="none" strike="noStrike" dirty="0" err="1">
                <a:effectLst/>
                <a:latin typeface="Georgia"/>
                <a:cs typeface="Poppins"/>
              </a:rPr>
              <a:t>şirketlerin</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yatırımı</a:t>
            </a:r>
            <a:r>
              <a:rPr lang="en-US" sz="1000" u="none" strike="noStrike" dirty="0">
                <a:effectLst/>
                <a:latin typeface="Georgia"/>
                <a:cs typeface="Poppins"/>
              </a:rPr>
              <a:t> </a:t>
            </a:r>
            <a:r>
              <a:rPr lang="en-US" sz="1000" u="none" strike="noStrike" dirty="0" err="1">
                <a:effectLst/>
                <a:latin typeface="Georgia"/>
                <a:cs typeface="Poppins"/>
              </a:rPr>
              <a:t>artmaya</a:t>
            </a:r>
            <a:r>
              <a:rPr lang="en-US" sz="1000" u="none" strike="noStrike" dirty="0">
                <a:effectLst/>
                <a:latin typeface="Georgia"/>
                <a:cs typeface="Poppins"/>
              </a:rPr>
              <a:t> </a:t>
            </a:r>
            <a:r>
              <a:rPr lang="en-US" sz="1000" u="none" strike="noStrike" dirty="0" err="1">
                <a:effectLst/>
                <a:latin typeface="Georgia"/>
                <a:cs typeface="Poppins"/>
              </a:rPr>
              <a:t>devam</a:t>
            </a:r>
            <a:r>
              <a:rPr lang="en-US" sz="1000" u="none" strike="noStrike" dirty="0">
                <a:effectLst/>
                <a:latin typeface="Georgia"/>
                <a:cs typeface="Poppins"/>
              </a:rPr>
              <a:t> </a:t>
            </a:r>
            <a:r>
              <a:rPr lang="en-US" sz="1000" u="none" strike="noStrike" dirty="0" err="1">
                <a:effectLst/>
                <a:latin typeface="Georgia"/>
                <a:cs typeface="Poppins"/>
              </a:rPr>
              <a:t>etti</a:t>
            </a:r>
            <a:r>
              <a:rPr lang="en-US" sz="1000" u="none" strike="noStrike" dirty="0">
                <a:effectLst/>
                <a:latin typeface="Georgia"/>
                <a:cs typeface="Poppins"/>
              </a:rPr>
              <a:t>.</a:t>
            </a:r>
          </a:p>
        </p:txBody>
      </p:sp>
      <p:pic>
        <p:nvPicPr>
          <p:cNvPr id="5" name="Picture 4" descr="A blue and black logo&#10;&#10;Description automatically generated">
            <a:extLst>
              <a:ext uri="{FF2B5EF4-FFF2-40B4-BE49-F238E27FC236}">
                <a16:creationId xmlns:a16="http://schemas.microsoft.com/office/drawing/2014/main" id="{8CB7E3CD-E4C0-631D-D228-6DA8BF6B3580}"/>
              </a:ext>
            </a:extLst>
          </p:cNvPr>
          <p:cNvPicPr>
            <a:picLocks noChangeAspect="1"/>
          </p:cNvPicPr>
          <p:nvPr/>
        </p:nvPicPr>
        <p:blipFill>
          <a:blip r:embed="rId3"/>
          <a:stretch>
            <a:fillRect/>
          </a:stretch>
        </p:blipFill>
        <p:spPr>
          <a:xfrm>
            <a:off x="6495276" y="332839"/>
            <a:ext cx="897530" cy="256235"/>
          </a:xfrm>
          <a:prstGeom prst="rect">
            <a:avLst/>
          </a:prstGeom>
        </p:spPr>
      </p:pic>
      <p:sp>
        <p:nvSpPr>
          <p:cNvPr id="20" name="TextBox 19">
            <a:extLst>
              <a:ext uri="{FF2B5EF4-FFF2-40B4-BE49-F238E27FC236}">
                <a16:creationId xmlns:a16="http://schemas.microsoft.com/office/drawing/2014/main" id="{A1A6A491-9C0A-08DB-3C94-7EE0A9D2C43F}"/>
              </a:ext>
            </a:extLst>
          </p:cNvPr>
          <p:cNvSpPr txBox="1"/>
          <p:nvPr/>
        </p:nvSpPr>
        <p:spPr>
          <a:xfrm>
            <a:off x="587899" y="4711420"/>
            <a:ext cx="6819900" cy="234680"/>
          </a:xfrm>
          <a:prstGeom prst="rect">
            <a:avLst/>
          </a:prstGeom>
          <a:noFill/>
        </p:spPr>
        <p:txBody>
          <a:bodyPr wrap="square" lIns="91440" tIns="45720" rIns="91440" bIns="45720" anchor="t">
            <a:spAutoFit/>
          </a:bodyPr>
          <a:lstStyle/>
          <a:p>
            <a:pPr marL="7620" algn="ctr">
              <a:lnSpc>
                <a:spcPct val="90000"/>
              </a:lnSpc>
              <a:defRPr/>
            </a:pPr>
            <a:r>
              <a:rPr kumimoji="0" lang="en-US" sz="1000" b="1" u="none" strike="noStrike" kern="1200" cap="none" normalizeH="0" baseline="0" noProof="0" dirty="0" err="1">
                <a:ln>
                  <a:noFill/>
                </a:ln>
                <a:effectLst/>
                <a:uLnTx/>
                <a:uFillTx/>
                <a:latin typeface="Poppins"/>
                <a:cs typeface="Poppins"/>
              </a:rPr>
              <a:t>Gelirin</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Yüzdesi</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Olarak</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Lüks</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Reklam</a:t>
            </a:r>
            <a:r>
              <a:rPr kumimoji="0" lang="en-US" sz="1000" b="1" u="none" strike="noStrike" kern="1200" cap="none" normalizeH="0" baseline="0" noProof="0" dirty="0">
                <a:ln>
                  <a:noFill/>
                </a:ln>
                <a:effectLst/>
                <a:uLnTx/>
                <a:uFillTx/>
                <a:latin typeface="Poppins"/>
                <a:cs typeface="Poppins"/>
              </a:rPr>
              <a:t> </a:t>
            </a:r>
            <a:r>
              <a:rPr kumimoji="0" lang="en-US" sz="1000" b="1" u="none" strike="noStrike" kern="1200" cap="none" normalizeH="0" baseline="0" noProof="0" dirty="0" err="1">
                <a:ln>
                  <a:noFill/>
                </a:ln>
                <a:effectLst/>
                <a:uLnTx/>
                <a:uFillTx/>
                <a:latin typeface="Poppins"/>
                <a:cs typeface="Poppins"/>
              </a:rPr>
              <a:t>Harcamaları</a:t>
            </a:r>
            <a:endParaRPr lang="en-US" sz="1000" b="1" dirty="0">
              <a:latin typeface="Poppins" pitchFamily="2" charset="77"/>
              <a:cs typeface="Poppins" pitchFamily="2" charset="77"/>
            </a:endParaRPr>
          </a:p>
        </p:txBody>
      </p:sp>
      <p:pic>
        <p:nvPicPr>
          <p:cNvPr id="21" name="Google Shape;429;p65" descr="GroupM_SingleColor_Logo_Navy_RGB.png">
            <a:extLst>
              <a:ext uri="{FF2B5EF4-FFF2-40B4-BE49-F238E27FC236}">
                <a16:creationId xmlns:a16="http://schemas.microsoft.com/office/drawing/2014/main" id="{92E9156D-2C27-C373-F24B-905240E20F30}"/>
              </a:ext>
            </a:extLst>
          </p:cNvPr>
          <p:cNvPicPr preferRelativeResize="0">
            <a:picLocks noChangeAspect="1"/>
          </p:cNvPicPr>
          <p:nvPr/>
        </p:nvPicPr>
        <p:blipFill rotWithShape="1">
          <a:blip r:embed="rId4" cstate="screen">
            <a:alphaModFix amt="30000"/>
            <a:extLst>
              <a:ext uri="{28A0092B-C50C-407E-A947-70E740481C1C}">
                <a14:useLocalDpi xmlns:a14="http://schemas.microsoft.com/office/drawing/2010/main"/>
              </a:ext>
            </a:extLst>
          </a:blip>
          <a:srcRect/>
          <a:stretch/>
        </p:blipFill>
        <p:spPr>
          <a:xfrm>
            <a:off x="6721969" y="4731091"/>
            <a:ext cx="524147" cy="149845"/>
          </a:xfrm>
          <a:prstGeom prst="rect">
            <a:avLst/>
          </a:prstGeom>
          <a:noFill/>
          <a:ln>
            <a:noFill/>
          </a:ln>
        </p:spPr>
      </p:pic>
      <p:cxnSp>
        <p:nvCxnSpPr>
          <p:cNvPr id="11" name="Straight Connector 10">
            <a:extLst>
              <a:ext uri="{FF2B5EF4-FFF2-40B4-BE49-F238E27FC236}">
                <a16:creationId xmlns:a16="http://schemas.microsoft.com/office/drawing/2014/main" id="{2BCF2F13-88F3-EA68-EA9A-91A9717E2F55}"/>
              </a:ext>
            </a:extLst>
          </p:cNvPr>
          <p:cNvCxnSpPr>
            <a:cxnSpLocks/>
          </p:cNvCxnSpPr>
          <p:nvPr/>
        </p:nvCxnSpPr>
        <p:spPr>
          <a:xfrm>
            <a:off x="0" y="490497"/>
            <a:ext cx="54663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B834089B-03B5-1CF8-7DCB-82611FC6FFC9}"/>
              </a:ext>
            </a:extLst>
          </p:cNvPr>
          <p:cNvSpPr txBox="1">
            <a:spLocks/>
          </p:cNvSpPr>
          <p:nvPr/>
        </p:nvSpPr>
        <p:spPr>
          <a:xfrm>
            <a:off x="477865" y="261216"/>
            <a:ext cx="4997775"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KATEGORİ BİLGİSİ  |  LÜKS</a:t>
            </a:r>
            <a:endParaRPr lang="en-US" sz="600" b="1" spc="40" dirty="0">
              <a:solidFill>
                <a:schemeClr val="accent6"/>
              </a:solidFill>
              <a:latin typeface="Poppins" pitchFamily="2" charset="77"/>
              <a:cs typeface="Poppins" pitchFamily="2" charset="77"/>
            </a:endParaRPr>
          </a:p>
        </p:txBody>
      </p:sp>
      <p:grpSp>
        <p:nvGrpSpPr>
          <p:cNvPr id="25" name="Group 24">
            <a:extLst>
              <a:ext uri="{FF2B5EF4-FFF2-40B4-BE49-F238E27FC236}">
                <a16:creationId xmlns:a16="http://schemas.microsoft.com/office/drawing/2014/main" id="{433429AE-76DB-20FA-ACB9-69D73E75976B}"/>
              </a:ext>
            </a:extLst>
          </p:cNvPr>
          <p:cNvGrpSpPr/>
          <p:nvPr/>
        </p:nvGrpSpPr>
        <p:grpSpPr>
          <a:xfrm>
            <a:off x="-2929" y="500929"/>
            <a:ext cx="3200402" cy="4456442"/>
            <a:chOff x="11058365" y="-1871966"/>
            <a:chExt cx="3596862" cy="5008511"/>
          </a:xfrm>
        </p:grpSpPr>
        <p:sp>
          <p:nvSpPr>
            <p:cNvPr id="28" name="Freeform 27">
              <a:extLst>
                <a:ext uri="{FF2B5EF4-FFF2-40B4-BE49-F238E27FC236}">
                  <a16:creationId xmlns:a16="http://schemas.microsoft.com/office/drawing/2014/main" id="{66389DFE-B6BB-6715-B2FF-F49E30D9EF01}"/>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E8486E6D-D646-C41F-D975-AFDCC1CC7067}"/>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5B942A3C-F1E1-E9C9-20B9-CFD0847D5C0B}"/>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8133E588-4934-AEA3-8938-CCF8E29A1DD5}"/>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242757D-5405-8769-D8F3-A2E71618B121}"/>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98AE7004-FE76-8CB1-DD7F-E15F1F320C15}"/>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168BE7E-A367-8D5A-8660-90205D9B1724}"/>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55C4466E-20C4-597F-F96F-13B57AAA2BE8}"/>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D7F1433B-7CC3-9066-3EBC-6CEE6B86A943}"/>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5AD1448D-C8DF-3E43-50FE-7C507AD69CC5}"/>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1831FCB0-A5B1-1EE2-D643-1780C89EAA3D}"/>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F724C7AE-523B-D5FD-A2D3-D0662DAD54D5}"/>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A33B2F58-63EB-57FF-19AF-07DC3A4F9A96}"/>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B81DC1CD-D5EC-5B5A-2B4B-BFCFAB4D210E}"/>
                </a:ext>
              </a:extLst>
            </p:cNvPr>
            <p:cNvSpPr/>
            <p:nvPr/>
          </p:nvSpPr>
          <p:spPr>
            <a:xfrm>
              <a:off x="11418052" y="310666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3E02B358-2930-C686-D8FF-9A454F570302}"/>
                </a:ext>
              </a:extLst>
            </p:cNvPr>
            <p:cNvSpPr/>
            <p:nvPr/>
          </p:nvSpPr>
          <p:spPr>
            <a:xfrm>
              <a:off x="13216481" y="-623337"/>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2BBA8564-4041-D116-2722-15BBB7B2CB59}"/>
                </a:ext>
              </a:extLst>
            </p:cNvPr>
            <p:cNvSpPr/>
            <p:nvPr/>
          </p:nvSpPr>
          <p:spPr>
            <a:xfrm>
              <a:off x="13216481" y="-174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BFEBB3B9-5174-70AF-C354-5945C517B2E2}"/>
                </a:ext>
              </a:extLst>
            </p:cNvPr>
            <p:cNvSpPr/>
            <p:nvPr/>
          </p:nvSpPr>
          <p:spPr>
            <a:xfrm>
              <a:off x="13576167" y="-6233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F9363F12-ED9D-3738-963C-C57EA8FE0FC7}"/>
                </a:ext>
              </a:extLst>
            </p:cNvPr>
            <p:cNvSpPr/>
            <p:nvPr/>
          </p:nvSpPr>
          <p:spPr>
            <a:xfrm>
              <a:off x="14295540" y="-174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5526C140-6B33-EB3B-68BC-C7B264638C56}"/>
                </a:ext>
              </a:extLst>
            </p:cNvPr>
            <p:cNvSpPr/>
            <p:nvPr/>
          </p:nvSpPr>
          <p:spPr>
            <a:xfrm>
              <a:off x="14295540" y="-62225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71D0858E-2B4A-8D2D-4A79-DD6195A642F3}"/>
                </a:ext>
              </a:extLst>
            </p:cNvPr>
            <p:cNvSpPr/>
            <p:nvPr/>
          </p:nvSpPr>
          <p:spPr>
            <a:xfrm>
              <a:off x="12497110" y="-65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F7377DA2-5820-65BF-06AD-B2B0C517090A}"/>
                </a:ext>
              </a:extLst>
            </p:cNvPr>
            <p:cNvSpPr/>
            <p:nvPr/>
          </p:nvSpPr>
          <p:spPr>
            <a:xfrm>
              <a:off x="12137424" y="-62225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EE549C6D-63B6-A624-7F13-F7178979478B}"/>
                </a:ext>
              </a:extLst>
            </p:cNvPr>
            <p:cNvSpPr/>
            <p:nvPr/>
          </p:nvSpPr>
          <p:spPr>
            <a:xfrm>
              <a:off x="12137424" y="-65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B8A0F6F7-EDC5-B5E2-74EC-92D94F34F3A9}"/>
                </a:ext>
              </a:extLst>
            </p:cNvPr>
            <p:cNvSpPr/>
            <p:nvPr/>
          </p:nvSpPr>
          <p:spPr>
            <a:xfrm>
              <a:off x="13216481" y="-1245587"/>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B3F8CB16-48FC-4D6A-6F64-04D446A5F027}"/>
                </a:ext>
              </a:extLst>
            </p:cNvPr>
            <p:cNvSpPr/>
            <p:nvPr/>
          </p:nvSpPr>
          <p:spPr>
            <a:xfrm>
              <a:off x="12497110" y="-12453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8CD3E862-1C45-0555-C77C-0221B0CEF7BB}"/>
                </a:ext>
              </a:extLst>
            </p:cNvPr>
            <p:cNvSpPr/>
            <p:nvPr/>
          </p:nvSpPr>
          <p:spPr>
            <a:xfrm>
              <a:off x="11418052"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3FE4B99A-2A23-27C5-B31A-634641DD1B97}"/>
                </a:ext>
              </a:extLst>
            </p:cNvPr>
            <p:cNvSpPr/>
            <p:nvPr/>
          </p:nvSpPr>
          <p:spPr>
            <a:xfrm>
              <a:off x="11058366"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8B31BC67-E9F2-20DF-5C7D-BF03FC29D1F1}"/>
                </a:ext>
              </a:extLst>
            </p:cNvPr>
            <p:cNvSpPr/>
            <p:nvPr/>
          </p:nvSpPr>
          <p:spPr>
            <a:xfrm>
              <a:off x="11058366" y="152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846FB2CF-6BE9-5118-E4FA-32188D50BCB0}"/>
                </a:ext>
              </a:extLst>
            </p:cNvPr>
            <p:cNvSpPr/>
            <p:nvPr/>
          </p:nvSpPr>
          <p:spPr>
            <a:xfrm>
              <a:off x="11058366" y="-622250"/>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C66FF251-9CA3-E2A7-3C25-355C0F7D5E75}"/>
                </a:ext>
              </a:extLst>
            </p:cNvPr>
            <p:cNvSpPr/>
            <p:nvPr/>
          </p:nvSpPr>
          <p:spPr>
            <a:xfrm>
              <a:off x="11058366" y="-124198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8C81A6E2-F5ED-A473-3605-0908138969F3}"/>
                </a:ext>
              </a:extLst>
            </p:cNvPr>
            <p:cNvSpPr/>
            <p:nvPr/>
          </p:nvSpPr>
          <p:spPr>
            <a:xfrm>
              <a:off x="14295541" y="-124451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371F580D-FB10-1D76-B757-6CD6E6A51114}"/>
                </a:ext>
              </a:extLst>
            </p:cNvPr>
            <p:cNvSpPr/>
            <p:nvPr/>
          </p:nvSpPr>
          <p:spPr>
            <a:xfrm>
              <a:off x="13216481" y="-1871966"/>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grpSp>
      <p:pic>
        <p:nvPicPr>
          <p:cNvPr id="8" name="Picture 7" descr="A graph of blue bars&#10;&#10;Description automatically generated">
            <a:extLst>
              <a:ext uri="{FF2B5EF4-FFF2-40B4-BE49-F238E27FC236}">
                <a16:creationId xmlns:a16="http://schemas.microsoft.com/office/drawing/2014/main" id="{A5F41A91-F3F0-E507-C56E-D3A1EAE52FB9}"/>
              </a:ext>
            </a:extLst>
          </p:cNvPr>
          <p:cNvPicPr>
            <a:picLocks noChangeAspect="1"/>
          </p:cNvPicPr>
          <p:nvPr/>
        </p:nvPicPr>
        <p:blipFill>
          <a:blip r:embed="rId5"/>
          <a:stretch>
            <a:fillRect/>
          </a:stretch>
        </p:blipFill>
        <p:spPr>
          <a:xfrm>
            <a:off x="376091" y="4996070"/>
            <a:ext cx="7003713" cy="4892814"/>
          </a:xfrm>
          <a:prstGeom prst="rect">
            <a:avLst/>
          </a:prstGeom>
        </p:spPr>
      </p:pic>
      <p:sp>
        <p:nvSpPr>
          <p:cNvPr id="2" name="TextBox 1">
            <a:extLst>
              <a:ext uri="{FF2B5EF4-FFF2-40B4-BE49-F238E27FC236}">
                <a16:creationId xmlns:a16="http://schemas.microsoft.com/office/drawing/2014/main" id="{CCD82CA4-7083-196C-81A2-481DFAD907B5}"/>
              </a:ext>
            </a:extLst>
          </p:cNvPr>
          <p:cNvSpPr txBox="1"/>
          <p:nvPr/>
        </p:nvSpPr>
        <p:spPr>
          <a:xfrm>
            <a:off x="606704" y="9598369"/>
            <a:ext cx="3074647" cy="193707"/>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GroupM, </a:t>
            </a:r>
            <a:r>
              <a:rPr lang="en-US" sz="600" dirty="0" err="1">
                <a:solidFill>
                  <a:schemeClr val="bg1">
                    <a:lumMod val="75000"/>
                  </a:schemeClr>
                </a:solidFill>
                <a:latin typeface="Poppins"/>
                <a:cs typeface="Poppins"/>
              </a:rPr>
              <a:t>Şirket</a:t>
            </a:r>
            <a:r>
              <a:rPr lang="en-US" sz="600" dirty="0">
                <a:solidFill>
                  <a:schemeClr val="bg1">
                    <a:lumMod val="75000"/>
                  </a:schemeClr>
                </a:solidFill>
                <a:latin typeface="Poppins"/>
                <a:cs typeface="Poppins"/>
              </a:rPr>
              <a:t> </a:t>
            </a:r>
            <a:r>
              <a:rPr lang="en-US" sz="600" dirty="0" err="1">
                <a:solidFill>
                  <a:schemeClr val="bg1">
                    <a:lumMod val="75000"/>
                  </a:schemeClr>
                </a:solidFill>
                <a:latin typeface="Poppins"/>
                <a:cs typeface="Poppins"/>
              </a:rPr>
              <a:t>Başvuruları</a:t>
            </a:r>
            <a:endParaRPr lang="en-US" sz="600" dirty="0">
              <a:solidFill>
                <a:schemeClr val="bg1">
                  <a:lumMod val="75000"/>
                </a:schemeClr>
              </a:solidFill>
              <a:latin typeface="Poppins"/>
              <a:cs typeface="Poppins"/>
            </a:endParaRPr>
          </a:p>
        </p:txBody>
      </p:sp>
      <p:sp>
        <p:nvSpPr>
          <p:cNvPr id="6" name="Text Placeholder 1">
            <a:extLst>
              <a:ext uri="{FF2B5EF4-FFF2-40B4-BE49-F238E27FC236}">
                <a16:creationId xmlns:a16="http://schemas.microsoft.com/office/drawing/2014/main" id="{EDB73E6F-902A-9E40-7D96-DBE504E98B43}"/>
              </a:ext>
            </a:extLst>
          </p:cNvPr>
          <p:cNvSpPr txBox="1">
            <a:spLocks/>
          </p:cNvSpPr>
          <p:nvPr/>
        </p:nvSpPr>
        <p:spPr>
          <a:xfrm>
            <a:off x="1107360" y="2529087"/>
            <a:ext cx="1028471" cy="47745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ctr" defTabSz="77724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sz="3600" dirty="0">
                <a:solidFill>
                  <a:srgbClr val="0080FF"/>
                </a:solidFill>
                <a:latin typeface="Poppins Light"/>
                <a:ea typeface="+mj-lt"/>
                <a:cs typeface="Poppins Light"/>
              </a:rPr>
              <a:t>6</a:t>
            </a:r>
            <a:r>
              <a:rPr kumimoji="0" lang="en-US" sz="3600" b="0" i="0" u="none" strike="noStrike" kern="1200" cap="none" spc="0" normalizeH="0" baseline="0" noProof="0" dirty="0">
                <a:ln>
                  <a:noFill/>
                </a:ln>
                <a:solidFill>
                  <a:srgbClr val="0080FF"/>
                </a:solidFill>
                <a:effectLst/>
                <a:uLnTx/>
                <a:uFillTx/>
                <a:latin typeface="Poppins Light"/>
                <a:ea typeface="+mj-lt"/>
                <a:cs typeface="Poppins Light"/>
                <a:sym typeface="Poppins"/>
              </a:rPr>
              <a:t>.7</a:t>
            </a:r>
            <a:r>
              <a:rPr kumimoji="0" lang="en-US" sz="3600" b="0" i="0" u="none" strike="noStrike" kern="1200" cap="none" spc="0" normalizeH="0" baseline="30000" noProof="0" dirty="0">
                <a:ln>
                  <a:noFill/>
                </a:ln>
                <a:solidFill>
                  <a:srgbClr val="0080FF"/>
                </a:solidFill>
                <a:effectLst/>
                <a:uLnTx/>
                <a:uFillTx/>
                <a:latin typeface="Poppins Light"/>
                <a:ea typeface="+mj-lt"/>
                <a:cs typeface="Poppins Light"/>
                <a:sym typeface="Poppins"/>
              </a:rPr>
              <a:t>%</a:t>
            </a:r>
            <a:endParaRPr kumimoji="0" lang="en-US" sz="3600" b="0" i="0" u="none" strike="noStrike" kern="1200" cap="none" spc="0" normalizeH="0" baseline="30000" noProof="0" dirty="0">
              <a:ln>
                <a:noFill/>
              </a:ln>
              <a:solidFill>
                <a:srgbClr val="0080FF"/>
              </a:solidFill>
              <a:effectLst/>
              <a:uLnTx/>
              <a:uFillTx/>
              <a:latin typeface="Poppins Light" pitchFamily="2" charset="77"/>
              <a:cs typeface="Poppins Light" pitchFamily="2" charset="77"/>
              <a:sym typeface="Poppins"/>
            </a:endParaRPr>
          </a:p>
        </p:txBody>
      </p:sp>
      <p:sp>
        <p:nvSpPr>
          <p:cNvPr id="7" name="Text Placeholder 1">
            <a:extLst>
              <a:ext uri="{FF2B5EF4-FFF2-40B4-BE49-F238E27FC236}">
                <a16:creationId xmlns:a16="http://schemas.microsoft.com/office/drawing/2014/main" id="{26E9B66F-10B6-C1D4-7299-CCF579EC3095}"/>
              </a:ext>
            </a:extLst>
          </p:cNvPr>
          <p:cNvSpPr txBox="1">
            <a:spLocks/>
          </p:cNvSpPr>
          <p:nvPr/>
        </p:nvSpPr>
        <p:spPr>
          <a:xfrm>
            <a:off x="2120432" y="2011393"/>
            <a:ext cx="1028471" cy="47745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ctr" defTabSz="77724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sz="3600" dirty="0">
                <a:solidFill>
                  <a:srgbClr val="0080FF"/>
                </a:solidFill>
                <a:latin typeface="Poppins Light"/>
                <a:ea typeface="+mj-lt"/>
                <a:cs typeface="Poppins Light"/>
              </a:rPr>
              <a:t>8</a:t>
            </a:r>
            <a:r>
              <a:rPr kumimoji="0" lang="en-US" sz="3600" b="0" i="0" u="none" strike="noStrike" kern="1200" cap="none" spc="0" normalizeH="0" baseline="0" noProof="0" dirty="0">
                <a:ln>
                  <a:noFill/>
                </a:ln>
                <a:solidFill>
                  <a:srgbClr val="0080FF"/>
                </a:solidFill>
                <a:effectLst/>
                <a:uLnTx/>
                <a:uFillTx/>
                <a:latin typeface="Poppins Light"/>
                <a:ea typeface="+mj-lt"/>
                <a:cs typeface="Poppins Light"/>
                <a:sym typeface="Poppins"/>
              </a:rPr>
              <a:t>.8</a:t>
            </a:r>
            <a:r>
              <a:rPr kumimoji="0" lang="en-US" sz="3600" b="0" i="0" u="none" strike="noStrike" kern="1200" cap="none" spc="0" normalizeH="0" baseline="30000" noProof="0" dirty="0">
                <a:ln>
                  <a:noFill/>
                </a:ln>
                <a:solidFill>
                  <a:srgbClr val="0080FF"/>
                </a:solidFill>
                <a:effectLst/>
                <a:uLnTx/>
                <a:uFillTx/>
                <a:latin typeface="Poppins Light"/>
                <a:ea typeface="+mj-lt"/>
                <a:cs typeface="Poppins Light"/>
                <a:sym typeface="Poppins"/>
              </a:rPr>
              <a:t>%</a:t>
            </a:r>
            <a:endParaRPr kumimoji="0" lang="en-US" sz="3600" b="0" i="0" u="none" strike="noStrike" kern="1200" cap="none" spc="0" normalizeH="0" baseline="30000" noProof="0" dirty="0">
              <a:ln>
                <a:noFill/>
              </a:ln>
              <a:solidFill>
                <a:srgbClr val="0080FF"/>
              </a:solidFill>
              <a:effectLst/>
              <a:uLnTx/>
              <a:uFillTx/>
              <a:latin typeface="Poppins Light" pitchFamily="2" charset="77"/>
              <a:cs typeface="Poppins Light" pitchFamily="2" charset="77"/>
              <a:sym typeface="Poppins"/>
            </a:endParaRPr>
          </a:p>
        </p:txBody>
      </p:sp>
      <p:sp>
        <p:nvSpPr>
          <p:cNvPr id="12" name="TextBox 11">
            <a:extLst>
              <a:ext uri="{FF2B5EF4-FFF2-40B4-BE49-F238E27FC236}">
                <a16:creationId xmlns:a16="http://schemas.microsoft.com/office/drawing/2014/main" id="{38E04CB7-29CB-D87F-5D7D-2AD1C48EDF66}"/>
              </a:ext>
            </a:extLst>
          </p:cNvPr>
          <p:cNvSpPr txBox="1"/>
          <p:nvPr/>
        </p:nvSpPr>
        <p:spPr>
          <a:xfrm>
            <a:off x="866246" y="2221788"/>
            <a:ext cx="1436060" cy="232115"/>
          </a:xfrm>
          <a:prstGeom prst="rect">
            <a:avLst/>
          </a:prstGeom>
          <a:noFill/>
        </p:spPr>
        <p:txBody>
          <a:bodyPr wrap="square" lIns="91440" tIns="45720" rIns="91440" bIns="45720" anchor="t">
            <a:spAutoFit/>
          </a:bodyPr>
          <a:lstStyle/>
          <a:p>
            <a:pPr algn="ctr">
              <a:lnSpc>
                <a:spcPct val="90000"/>
              </a:lnSpc>
              <a:defRPr/>
            </a:pPr>
            <a:r>
              <a:rPr lang="en-US" sz="1000" b="1" dirty="0">
                <a:latin typeface="Poppins"/>
                <a:cs typeface="Poppins"/>
              </a:rPr>
              <a:t>2019</a:t>
            </a:r>
            <a:endParaRPr lang="en-US" sz="1000" b="1" u="none" strike="noStrike" kern="1200" cap="none" spc="0" normalizeH="0" noProof="0" dirty="0">
              <a:ln>
                <a:noFill/>
              </a:ln>
              <a:effectLst/>
              <a:uLnTx/>
              <a:uFillTx/>
              <a:latin typeface="Poppins"/>
              <a:cs typeface="Poppins"/>
            </a:endParaRPr>
          </a:p>
        </p:txBody>
      </p:sp>
      <p:sp>
        <p:nvSpPr>
          <p:cNvPr id="13" name="TextBox 12">
            <a:extLst>
              <a:ext uri="{FF2B5EF4-FFF2-40B4-BE49-F238E27FC236}">
                <a16:creationId xmlns:a16="http://schemas.microsoft.com/office/drawing/2014/main" id="{FC4AE404-2A19-DC1B-046F-9D738FEA92F6}"/>
              </a:ext>
            </a:extLst>
          </p:cNvPr>
          <p:cNvSpPr txBox="1"/>
          <p:nvPr/>
        </p:nvSpPr>
        <p:spPr>
          <a:xfrm>
            <a:off x="1839361" y="1690276"/>
            <a:ext cx="1436060" cy="232115"/>
          </a:xfrm>
          <a:prstGeom prst="rect">
            <a:avLst/>
          </a:prstGeom>
          <a:noFill/>
        </p:spPr>
        <p:txBody>
          <a:bodyPr wrap="square" lIns="91440" tIns="45720" rIns="91440" bIns="45720" anchor="t">
            <a:spAutoFit/>
          </a:bodyPr>
          <a:lstStyle/>
          <a:p>
            <a:pPr algn="ctr">
              <a:lnSpc>
                <a:spcPct val="90000"/>
              </a:lnSpc>
              <a:defRPr/>
            </a:pPr>
            <a:r>
              <a:rPr lang="en-US" sz="1000" b="1" dirty="0">
                <a:latin typeface="Poppins"/>
                <a:cs typeface="Poppins"/>
              </a:rPr>
              <a:t>2023</a:t>
            </a:r>
            <a:endParaRPr lang="en-US" sz="1000" b="1" u="none" strike="noStrike" kern="1200" cap="none" spc="0" normalizeH="0" noProof="0" dirty="0">
              <a:ln>
                <a:noFill/>
              </a:ln>
              <a:effectLst/>
              <a:uLnTx/>
              <a:uFillTx/>
              <a:latin typeface="Poppins"/>
              <a:cs typeface="Poppins"/>
            </a:endParaRPr>
          </a:p>
        </p:txBody>
      </p:sp>
      <p:sp>
        <p:nvSpPr>
          <p:cNvPr id="9" name="Rectangle 8">
            <a:extLst>
              <a:ext uri="{FF2B5EF4-FFF2-40B4-BE49-F238E27FC236}">
                <a16:creationId xmlns:a16="http://schemas.microsoft.com/office/drawing/2014/main" id="{C755B66D-B4C3-C63F-F435-51B7D2F85107}"/>
              </a:ext>
            </a:extLst>
          </p:cNvPr>
          <p:cNvSpPr/>
          <p:nvPr/>
        </p:nvSpPr>
        <p:spPr>
          <a:xfrm>
            <a:off x="317111" y="6157732"/>
            <a:ext cx="320040" cy="19908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48ACB6-B377-87F2-0A0E-09C83627FFA0}"/>
              </a:ext>
            </a:extLst>
          </p:cNvPr>
          <p:cNvSpPr/>
          <p:nvPr/>
        </p:nvSpPr>
        <p:spPr>
          <a:xfrm>
            <a:off x="7072766" y="6447054"/>
            <a:ext cx="320040" cy="19908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BCB5E50-AA51-6E5B-7FAE-98D4FD3EFFCF}"/>
              </a:ext>
            </a:extLst>
          </p:cNvPr>
          <p:cNvSpPr txBox="1"/>
          <p:nvPr/>
        </p:nvSpPr>
        <p:spPr>
          <a:xfrm rot="16200000">
            <a:off x="-1386915" y="6395765"/>
            <a:ext cx="3889092" cy="276999"/>
          </a:xfrm>
          <a:prstGeom prst="rect">
            <a:avLst/>
          </a:prstGeom>
          <a:noFill/>
        </p:spPr>
        <p:txBody>
          <a:bodyPr wrap="square">
            <a:spAutoFit/>
          </a:bodyPr>
          <a:lstStyle/>
          <a:p>
            <a:r>
              <a:rPr lang="en-US" sz="1200" dirty="0" err="1">
                <a:latin typeface="Poppins" panose="00000500000000000000" pitchFamily="2" charset="0"/>
                <a:cs typeface="Poppins" panose="00000500000000000000" pitchFamily="2" charset="0"/>
              </a:rPr>
              <a:t>Gelirin</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Yüzdesi</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Olarak</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Reklam</a:t>
            </a:r>
            <a:endParaRPr lang="en-US" sz="1200" dirty="0">
              <a:latin typeface="Poppins" panose="00000500000000000000" pitchFamily="2" charset="0"/>
              <a:cs typeface="Poppins" panose="00000500000000000000" pitchFamily="2" charset="0"/>
            </a:endParaRPr>
          </a:p>
        </p:txBody>
      </p:sp>
      <p:sp>
        <p:nvSpPr>
          <p:cNvPr id="17" name="TextBox 16">
            <a:extLst>
              <a:ext uri="{FF2B5EF4-FFF2-40B4-BE49-F238E27FC236}">
                <a16:creationId xmlns:a16="http://schemas.microsoft.com/office/drawing/2014/main" id="{BACEACA3-F138-5A0E-C106-1A95962F68FA}"/>
              </a:ext>
            </a:extLst>
          </p:cNvPr>
          <p:cNvSpPr txBox="1"/>
          <p:nvPr/>
        </p:nvSpPr>
        <p:spPr>
          <a:xfrm rot="16200000">
            <a:off x="5229753" y="6354854"/>
            <a:ext cx="3889092" cy="276999"/>
          </a:xfrm>
          <a:prstGeom prst="rect">
            <a:avLst/>
          </a:prstGeom>
          <a:noFill/>
        </p:spPr>
        <p:txBody>
          <a:bodyPr wrap="square">
            <a:spAutoFit/>
          </a:bodyPr>
          <a:lstStyle/>
          <a:p>
            <a:r>
              <a:rPr lang="en-US" sz="1200" dirty="0" err="1">
                <a:latin typeface="Poppins" panose="00000500000000000000" pitchFamily="2" charset="0"/>
                <a:cs typeface="Poppins" panose="00000500000000000000" pitchFamily="2" charset="0"/>
              </a:rPr>
              <a:t>Yıldan</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yıla</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Büyüme</a:t>
            </a:r>
            <a:endParaRPr lang="en-US" sz="1200" dirty="0"/>
          </a:p>
        </p:txBody>
      </p:sp>
    </p:spTree>
    <p:extLst>
      <p:ext uri="{BB962C8B-B14F-4D97-AF65-F5344CB8AC3E}">
        <p14:creationId xmlns:p14="http://schemas.microsoft.com/office/powerpoint/2010/main" val="40286872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4FF7DAE-5385-ADAE-31A4-349A7A951EE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7F84B61-EA70-6919-1A6D-5DB4C54E9A24}"/>
              </a:ext>
            </a:extLst>
          </p:cNvPr>
          <p:cNvSpPr/>
          <p:nvPr/>
        </p:nvSpPr>
        <p:spPr>
          <a:xfrm rot="10800000">
            <a:off x="0" y="9345"/>
            <a:ext cx="7771421" cy="10049055"/>
          </a:xfrm>
          <a:prstGeom prst="rect">
            <a:avLst/>
          </a:prstGeom>
          <a:gradFill>
            <a:gsLst>
              <a:gs pos="47000">
                <a:srgbClr val="FFFFFF">
                  <a:alpha val="0"/>
                </a:srgbClr>
              </a:gs>
              <a:gs pos="82000">
                <a:schemeClr val="accent1">
                  <a:alpha val="61390"/>
                </a:schemeClr>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20" name="Hexagon 319">
            <a:extLst>
              <a:ext uri="{FF2B5EF4-FFF2-40B4-BE49-F238E27FC236}">
                <a16:creationId xmlns:a16="http://schemas.microsoft.com/office/drawing/2014/main" id="{71EEEB12-BC62-8A65-F343-18C24CCD84EE}"/>
              </a:ext>
            </a:extLst>
          </p:cNvPr>
          <p:cNvSpPr/>
          <p:nvPr/>
        </p:nvSpPr>
        <p:spPr>
          <a:xfrm rot="10800000">
            <a:off x="6509435" y="4036582"/>
            <a:ext cx="1001930" cy="896317"/>
          </a:xfrm>
          <a:prstGeom prst="hexagon">
            <a:avLst/>
          </a:prstGeom>
          <a:solidFill>
            <a:schemeClr val="accent2">
              <a:alpha val="11809"/>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Hexagon 320">
            <a:extLst>
              <a:ext uri="{FF2B5EF4-FFF2-40B4-BE49-F238E27FC236}">
                <a16:creationId xmlns:a16="http://schemas.microsoft.com/office/drawing/2014/main" id="{A9747FC1-B7FB-78E0-0F7F-BAA289C3B289}"/>
              </a:ext>
            </a:extLst>
          </p:cNvPr>
          <p:cNvSpPr/>
          <p:nvPr/>
        </p:nvSpPr>
        <p:spPr>
          <a:xfrm rot="10800000">
            <a:off x="6417478" y="1754875"/>
            <a:ext cx="1822739" cy="1630604"/>
          </a:xfrm>
          <a:prstGeom prst="hexagon">
            <a:avLst/>
          </a:prstGeom>
          <a:solidFill>
            <a:schemeClr val="bg1">
              <a:alpha val="4178"/>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Hexagon 321">
            <a:extLst>
              <a:ext uri="{FF2B5EF4-FFF2-40B4-BE49-F238E27FC236}">
                <a16:creationId xmlns:a16="http://schemas.microsoft.com/office/drawing/2014/main" id="{DB56BC00-76C4-21E2-EDC0-5FEFD0E7CB36}"/>
              </a:ext>
            </a:extLst>
          </p:cNvPr>
          <p:cNvSpPr/>
          <p:nvPr/>
        </p:nvSpPr>
        <p:spPr>
          <a:xfrm rot="10800000">
            <a:off x="439386" y="6951699"/>
            <a:ext cx="954989" cy="854323"/>
          </a:xfrm>
          <a:prstGeom prst="hexagon">
            <a:avLst/>
          </a:prstGeom>
          <a:solidFill>
            <a:schemeClr val="accent2">
              <a:alpha val="8929"/>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Hexagon 322">
            <a:extLst>
              <a:ext uri="{FF2B5EF4-FFF2-40B4-BE49-F238E27FC236}">
                <a16:creationId xmlns:a16="http://schemas.microsoft.com/office/drawing/2014/main" id="{47550979-1646-81F7-D7DC-9C2FA107C848}"/>
              </a:ext>
            </a:extLst>
          </p:cNvPr>
          <p:cNvSpPr/>
          <p:nvPr/>
        </p:nvSpPr>
        <p:spPr>
          <a:xfrm rot="10800000">
            <a:off x="711548" y="7513174"/>
            <a:ext cx="1259757" cy="1126966"/>
          </a:xfrm>
          <a:prstGeom prst="hexagon">
            <a:avLst/>
          </a:prstGeom>
          <a:solidFill>
            <a:schemeClr val="accent1">
              <a:alpha val="9276"/>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CB4E709-2CF0-4B19-2BB3-68DA70DAC6F8}"/>
              </a:ext>
            </a:extLst>
          </p:cNvPr>
          <p:cNvSpPr txBox="1"/>
          <p:nvPr/>
        </p:nvSpPr>
        <p:spPr>
          <a:xfrm>
            <a:off x="9072748" y="604454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9" name="TextBox 8">
            <a:extLst>
              <a:ext uri="{FF2B5EF4-FFF2-40B4-BE49-F238E27FC236}">
                <a16:creationId xmlns:a16="http://schemas.microsoft.com/office/drawing/2014/main" id="{B4424848-5C1C-978C-0463-2C2D6DC3C321}"/>
              </a:ext>
            </a:extLst>
          </p:cNvPr>
          <p:cNvSpPr txBox="1"/>
          <p:nvPr/>
        </p:nvSpPr>
        <p:spPr>
          <a:xfrm>
            <a:off x="-957431" y="407714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25" name="Slide Number Placeholder 4">
            <a:extLst>
              <a:ext uri="{FF2B5EF4-FFF2-40B4-BE49-F238E27FC236}">
                <a16:creationId xmlns:a16="http://schemas.microsoft.com/office/drawing/2014/main" id="{59568955-2BE8-A632-F69F-8BD2740EBA01}"/>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FFFFFF">
                    <a:alpha val="19000"/>
                  </a:srgbClr>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57</a:t>
            </a:fld>
            <a:endParaRPr kumimoji="0" lang="en-US" sz="700" b="0" i="0" u="none" strike="noStrike" kern="1200" cap="none" spc="0" normalizeH="0" baseline="0" noProof="0" dirty="0">
              <a:ln>
                <a:noFill/>
              </a:ln>
              <a:solidFill>
                <a:srgbClr val="FFFFFF">
                  <a:alpha val="19000"/>
                </a:srgbClr>
              </a:solidFill>
              <a:effectLst/>
              <a:uLnTx/>
              <a:uFillTx/>
              <a:latin typeface="Poppins" pitchFamily="2" charset="77"/>
              <a:cs typeface="Poppins" pitchFamily="2" charset="77"/>
              <a:sym typeface="Poppins"/>
            </a:endParaRPr>
          </a:p>
        </p:txBody>
      </p:sp>
      <p:sp>
        <p:nvSpPr>
          <p:cNvPr id="7" name="TextBox 6">
            <a:extLst>
              <a:ext uri="{FF2B5EF4-FFF2-40B4-BE49-F238E27FC236}">
                <a16:creationId xmlns:a16="http://schemas.microsoft.com/office/drawing/2014/main" id="{FB54525C-5F8C-4B53-DFA1-F0AAB77E8500}"/>
              </a:ext>
            </a:extLst>
          </p:cNvPr>
          <p:cNvSpPr txBox="1"/>
          <p:nvPr/>
        </p:nvSpPr>
        <p:spPr>
          <a:xfrm>
            <a:off x="470586" y="1001163"/>
            <a:ext cx="4848595" cy="1777410"/>
          </a:xfrm>
          <a:prstGeom prst="rect">
            <a:avLst/>
          </a:prstGeom>
          <a:noFill/>
        </p:spPr>
        <p:txBody>
          <a:bodyPr wrap="square" lIns="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chemeClr val="bg1"/>
                </a:solidFill>
                <a:effectLst/>
                <a:uLnTx/>
                <a:uFillTx/>
                <a:latin typeface="Poppins Light" pitchFamily="2" charset="77"/>
                <a:ea typeface="+mn-ea"/>
                <a:cs typeface="Poppins Light" pitchFamily="2" charset="77"/>
              </a:rPr>
              <a:t>Bölgesel</a:t>
            </a:r>
            <a:r>
              <a:rPr kumimoji="0" lang="en-US" sz="6000" b="0" i="0" u="none" strike="noStrike" kern="1200" cap="none" spc="0" normalizeH="0" baseline="0" noProof="0" dirty="0">
                <a:ln>
                  <a:noFill/>
                </a:ln>
                <a:solidFill>
                  <a:schemeClr val="bg1"/>
                </a:solidFill>
                <a:effectLst/>
                <a:uLnTx/>
                <a:uFillTx/>
                <a:latin typeface="Poppins Light" pitchFamily="2" charset="77"/>
                <a:ea typeface="+mn-ea"/>
                <a:cs typeface="Poppins Light" pitchFamily="2" charset="77"/>
              </a:rPr>
              <a:t> </a:t>
            </a:r>
            <a:r>
              <a:rPr kumimoji="0" lang="en-US" sz="6000" b="0" i="0" u="none" strike="noStrike" kern="1200" cap="none" spc="0" normalizeH="0" baseline="0" noProof="0" dirty="0" err="1">
                <a:ln>
                  <a:noFill/>
                </a:ln>
                <a:solidFill>
                  <a:schemeClr val="bg1"/>
                </a:solidFill>
                <a:effectLst/>
                <a:uLnTx/>
                <a:uFillTx/>
                <a:latin typeface="Poppins Light" pitchFamily="2" charset="77"/>
                <a:ea typeface="+mn-ea"/>
                <a:cs typeface="Poppins Light" pitchFamily="2" charset="77"/>
              </a:rPr>
              <a:t>Tahminler</a:t>
            </a:r>
            <a:endParaRPr kumimoji="0" lang="en-US" sz="6000" b="0" i="0" u="none" strike="noStrike" kern="1200" cap="none" spc="0" normalizeH="0" baseline="0" noProof="0" dirty="0">
              <a:ln>
                <a:noFill/>
              </a:ln>
              <a:solidFill>
                <a:schemeClr val="bg1"/>
              </a:solidFill>
              <a:effectLst/>
              <a:uLnTx/>
              <a:uFillTx/>
              <a:latin typeface="Poppins Light" pitchFamily="2" charset="77"/>
              <a:ea typeface="+mn-ea"/>
              <a:cs typeface="Poppins Light" pitchFamily="2" charset="77"/>
            </a:endParaRPr>
          </a:p>
        </p:txBody>
      </p:sp>
      <p:sp>
        <p:nvSpPr>
          <p:cNvPr id="268" name="TextBox 267">
            <a:extLst>
              <a:ext uri="{FF2B5EF4-FFF2-40B4-BE49-F238E27FC236}">
                <a16:creationId xmlns:a16="http://schemas.microsoft.com/office/drawing/2014/main" id="{AF5AA120-7C02-5247-52E2-C201C6E8ACC7}"/>
              </a:ext>
            </a:extLst>
          </p:cNvPr>
          <p:cNvSpPr txBox="1"/>
          <p:nvPr/>
        </p:nvSpPr>
        <p:spPr>
          <a:xfrm>
            <a:off x="495300" y="2761276"/>
            <a:ext cx="3767781" cy="1095749"/>
          </a:xfrm>
          <a:prstGeom prst="rect">
            <a:avLst/>
          </a:prstGeom>
          <a:noFill/>
        </p:spPr>
        <p:txBody>
          <a:bodyPr wrap="square" lIns="0" tIns="0" rIns="0" bIns="0" anchor="t">
            <a:spAutoFit/>
          </a:bodyPr>
          <a:lstStyle/>
          <a:p>
            <a:pPr>
              <a:lnSpc>
                <a:spcPct val="112000"/>
              </a:lnSpc>
            </a:pPr>
            <a:r>
              <a:rPr lang="en-US" sz="1600" dirty="0" err="1">
                <a:solidFill>
                  <a:schemeClr val="bg1"/>
                </a:solidFill>
                <a:latin typeface="Poppins" pitchFamily="2" charset="77"/>
                <a:cs typeface="Poppins" pitchFamily="2" charset="77"/>
              </a:rPr>
              <a:t>Belirtilen</a:t>
            </a:r>
            <a:r>
              <a:rPr lang="en-US" sz="1600" dirty="0">
                <a:solidFill>
                  <a:schemeClr val="bg1"/>
                </a:solidFill>
                <a:latin typeface="Poppins" pitchFamily="2" charset="77"/>
                <a:cs typeface="Poppins" pitchFamily="2" charset="77"/>
              </a:rPr>
              <a:t> </a:t>
            </a:r>
            <a:r>
              <a:rPr lang="en-US" sz="1600" dirty="0" err="1">
                <a:solidFill>
                  <a:schemeClr val="bg1"/>
                </a:solidFill>
                <a:latin typeface="Poppins" pitchFamily="2" charset="77"/>
                <a:cs typeface="Poppins" pitchFamily="2" charset="77"/>
              </a:rPr>
              <a:t>pazarlar</a:t>
            </a:r>
            <a:r>
              <a:rPr lang="en-US" sz="1600" dirty="0">
                <a:solidFill>
                  <a:schemeClr val="bg1"/>
                </a:solidFill>
                <a:latin typeface="Poppins" pitchFamily="2" charset="77"/>
                <a:cs typeface="Poppins" pitchFamily="2" charset="77"/>
              </a:rPr>
              <a:t> </a:t>
            </a:r>
            <a:r>
              <a:rPr lang="en-US" sz="1600" dirty="0" err="1">
                <a:solidFill>
                  <a:schemeClr val="bg1"/>
                </a:solidFill>
                <a:latin typeface="Poppins" pitchFamily="2" charset="77"/>
                <a:cs typeface="Poppins" pitchFamily="2" charset="77"/>
              </a:rPr>
              <a:t>takip</a:t>
            </a:r>
            <a:r>
              <a:rPr lang="en-US" sz="1600" dirty="0">
                <a:solidFill>
                  <a:schemeClr val="bg1"/>
                </a:solidFill>
                <a:latin typeface="Poppins" pitchFamily="2" charset="77"/>
                <a:cs typeface="Poppins" pitchFamily="2" charset="77"/>
              </a:rPr>
              <a:t> </a:t>
            </a:r>
            <a:r>
              <a:rPr lang="en-US" sz="1600" dirty="0" err="1">
                <a:solidFill>
                  <a:schemeClr val="bg1"/>
                </a:solidFill>
                <a:latin typeface="Poppins" pitchFamily="2" charset="77"/>
                <a:cs typeface="Poppins" pitchFamily="2" charset="77"/>
              </a:rPr>
              <a:t>ettiğimiz</a:t>
            </a:r>
            <a:r>
              <a:rPr lang="en-US" sz="1600" dirty="0">
                <a:solidFill>
                  <a:schemeClr val="bg1"/>
                </a:solidFill>
                <a:latin typeface="Poppins" pitchFamily="2" charset="77"/>
                <a:cs typeface="Poppins" pitchFamily="2" charset="77"/>
              </a:rPr>
              <a:t> </a:t>
            </a:r>
            <a:r>
              <a:rPr lang="en-US" sz="1600" dirty="0" err="1">
                <a:solidFill>
                  <a:schemeClr val="bg1"/>
                </a:solidFill>
                <a:latin typeface="Poppins" pitchFamily="2" charset="77"/>
                <a:cs typeface="Poppins" pitchFamily="2" charset="77"/>
              </a:rPr>
              <a:t>pazarlardır</a:t>
            </a:r>
            <a:r>
              <a:rPr lang="en-US" sz="1600" dirty="0">
                <a:solidFill>
                  <a:schemeClr val="bg1"/>
                </a:solidFill>
                <a:latin typeface="Poppins" pitchFamily="2" charset="77"/>
                <a:cs typeface="Poppins" pitchFamily="2" charset="77"/>
              </a:rPr>
              <a:t>. </a:t>
            </a:r>
            <a:r>
              <a:rPr lang="en-US" sz="1600" dirty="0" err="1">
                <a:solidFill>
                  <a:schemeClr val="bg1"/>
                </a:solidFill>
                <a:latin typeface="Poppins" pitchFamily="2" charset="77"/>
                <a:cs typeface="Poppins" pitchFamily="2" charset="77"/>
              </a:rPr>
              <a:t>Ancak</a:t>
            </a:r>
            <a:r>
              <a:rPr lang="en-US" sz="1600" dirty="0">
                <a:solidFill>
                  <a:schemeClr val="bg1"/>
                </a:solidFill>
                <a:latin typeface="Poppins" pitchFamily="2" charset="77"/>
                <a:cs typeface="Poppins" pitchFamily="2" charset="77"/>
              </a:rPr>
              <a:t> </a:t>
            </a:r>
            <a:r>
              <a:rPr lang="en-US" sz="1600" dirty="0" err="1">
                <a:solidFill>
                  <a:schemeClr val="bg1"/>
                </a:solidFill>
                <a:latin typeface="Poppins" pitchFamily="2" charset="77"/>
                <a:cs typeface="Poppins" pitchFamily="2" charset="77"/>
              </a:rPr>
              <a:t>bölgesel</a:t>
            </a:r>
            <a:r>
              <a:rPr lang="en-US" sz="1600" dirty="0">
                <a:solidFill>
                  <a:schemeClr val="bg1"/>
                </a:solidFill>
                <a:latin typeface="Poppins" pitchFamily="2" charset="77"/>
                <a:cs typeface="Poppins" pitchFamily="2" charset="77"/>
              </a:rPr>
              <a:t> </a:t>
            </a:r>
            <a:r>
              <a:rPr lang="en-US" sz="1600" dirty="0" err="1">
                <a:solidFill>
                  <a:schemeClr val="bg1"/>
                </a:solidFill>
                <a:latin typeface="Poppins" pitchFamily="2" charset="77"/>
                <a:cs typeface="Poppins" pitchFamily="2" charset="77"/>
              </a:rPr>
              <a:t>toplamlar</a:t>
            </a:r>
            <a:r>
              <a:rPr lang="en-US" sz="1600" dirty="0">
                <a:solidFill>
                  <a:schemeClr val="bg1"/>
                </a:solidFill>
                <a:latin typeface="Poppins" pitchFamily="2" charset="77"/>
                <a:cs typeface="Poppins" pitchFamily="2" charset="77"/>
              </a:rPr>
              <a:t> </a:t>
            </a:r>
            <a:r>
              <a:rPr lang="en-US" sz="1600" dirty="0" err="1">
                <a:solidFill>
                  <a:schemeClr val="bg1"/>
                </a:solidFill>
                <a:latin typeface="Poppins" pitchFamily="2" charset="77"/>
                <a:cs typeface="Poppins" pitchFamily="2" charset="77"/>
              </a:rPr>
              <a:t>takip</a:t>
            </a:r>
            <a:r>
              <a:rPr lang="en-US" sz="1600" dirty="0">
                <a:solidFill>
                  <a:schemeClr val="bg1"/>
                </a:solidFill>
                <a:latin typeface="Poppins" pitchFamily="2" charset="77"/>
                <a:cs typeface="Poppins" pitchFamily="2" charset="77"/>
              </a:rPr>
              <a:t> </a:t>
            </a:r>
            <a:r>
              <a:rPr lang="en-US" sz="1600" dirty="0" err="1">
                <a:solidFill>
                  <a:schemeClr val="bg1"/>
                </a:solidFill>
                <a:latin typeface="Poppins" pitchFamily="2" charset="77"/>
                <a:cs typeface="Poppins" pitchFamily="2" charset="77"/>
              </a:rPr>
              <a:t>edilmeyen</a:t>
            </a:r>
            <a:r>
              <a:rPr lang="en-US" sz="1600" dirty="0">
                <a:solidFill>
                  <a:schemeClr val="bg1"/>
                </a:solidFill>
                <a:latin typeface="Poppins" pitchFamily="2" charset="77"/>
                <a:cs typeface="Poppins" pitchFamily="2" charset="77"/>
              </a:rPr>
              <a:t> </a:t>
            </a:r>
            <a:r>
              <a:rPr lang="en-US" sz="1600" dirty="0" err="1">
                <a:solidFill>
                  <a:schemeClr val="bg1"/>
                </a:solidFill>
                <a:latin typeface="Poppins" pitchFamily="2" charset="77"/>
                <a:cs typeface="Poppins" pitchFamily="2" charset="77"/>
              </a:rPr>
              <a:t>pazarlara</a:t>
            </a:r>
            <a:r>
              <a:rPr lang="en-US" sz="1600" dirty="0">
                <a:solidFill>
                  <a:schemeClr val="bg1"/>
                </a:solidFill>
                <a:latin typeface="Poppins" pitchFamily="2" charset="77"/>
                <a:cs typeface="Poppins" pitchFamily="2" charset="77"/>
              </a:rPr>
              <a:t> </a:t>
            </a:r>
            <a:r>
              <a:rPr lang="en-US" sz="1600" dirty="0" err="1">
                <a:solidFill>
                  <a:schemeClr val="bg1"/>
                </a:solidFill>
                <a:latin typeface="Poppins" pitchFamily="2" charset="77"/>
                <a:cs typeface="Poppins" pitchFamily="2" charset="77"/>
              </a:rPr>
              <a:t>ilişkin</a:t>
            </a:r>
            <a:r>
              <a:rPr lang="en-US" sz="1600" dirty="0">
                <a:solidFill>
                  <a:schemeClr val="bg1"/>
                </a:solidFill>
                <a:latin typeface="Poppins" pitchFamily="2" charset="77"/>
                <a:cs typeface="Poppins" pitchFamily="2" charset="77"/>
              </a:rPr>
              <a:t> </a:t>
            </a:r>
            <a:r>
              <a:rPr lang="en-US" sz="1600" dirty="0" err="1">
                <a:solidFill>
                  <a:schemeClr val="bg1"/>
                </a:solidFill>
                <a:latin typeface="Poppins" pitchFamily="2" charset="77"/>
                <a:cs typeface="Poppins" pitchFamily="2" charset="77"/>
              </a:rPr>
              <a:t>tahminleri</a:t>
            </a:r>
            <a:r>
              <a:rPr lang="en-US" sz="1600" dirty="0">
                <a:solidFill>
                  <a:schemeClr val="bg1"/>
                </a:solidFill>
                <a:latin typeface="Poppins" pitchFamily="2" charset="77"/>
                <a:cs typeface="Poppins" pitchFamily="2" charset="77"/>
              </a:rPr>
              <a:t> de </a:t>
            </a:r>
            <a:r>
              <a:rPr lang="en-US" sz="1600" dirty="0" err="1">
                <a:solidFill>
                  <a:schemeClr val="bg1"/>
                </a:solidFill>
                <a:latin typeface="Poppins" pitchFamily="2" charset="77"/>
                <a:cs typeface="Poppins" pitchFamily="2" charset="77"/>
              </a:rPr>
              <a:t>içermektedir</a:t>
            </a:r>
            <a:r>
              <a:rPr lang="en-US" sz="1600" dirty="0">
                <a:solidFill>
                  <a:schemeClr val="bg1"/>
                </a:solidFill>
                <a:latin typeface="Poppins" pitchFamily="2" charset="77"/>
                <a:cs typeface="Poppins" pitchFamily="2" charset="77"/>
              </a:rPr>
              <a:t>.</a:t>
            </a:r>
          </a:p>
        </p:txBody>
      </p:sp>
      <p:cxnSp>
        <p:nvCxnSpPr>
          <p:cNvPr id="3" name="Straight Connector 2">
            <a:extLst>
              <a:ext uri="{FF2B5EF4-FFF2-40B4-BE49-F238E27FC236}">
                <a16:creationId xmlns:a16="http://schemas.microsoft.com/office/drawing/2014/main" id="{CF8E06F5-72C3-A770-3525-DAB363516CC1}"/>
              </a:ext>
            </a:extLst>
          </p:cNvPr>
          <p:cNvCxnSpPr>
            <a:cxnSpLocks/>
          </p:cNvCxnSpPr>
          <p:nvPr/>
        </p:nvCxnSpPr>
        <p:spPr>
          <a:xfrm>
            <a:off x="0" y="490497"/>
            <a:ext cx="466910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4AAB2B15-ED7F-32BF-F12D-6B7D092FAA28}"/>
              </a:ext>
            </a:extLst>
          </p:cNvPr>
          <p:cNvSpPr txBox="1">
            <a:spLocks/>
          </p:cNvSpPr>
          <p:nvPr/>
        </p:nvSpPr>
        <p:spPr>
          <a:xfrm>
            <a:off x="495301" y="241591"/>
            <a:ext cx="4181896"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baseline="0" noProof="0" dirty="0">
                <a:ln>
                  <a:noFill/>
                </a:ln>
                <a:solidFill>
                  <a:schemeClr val="bg1"/>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chemeClr val="bg1"/>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chemeClr val="bg1"/>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chemeClr val="bg1"/>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chemeClr val="bg1"/>
                </a:solidFill>
                <a:effectLst/>
                <a:uLnTx/>
                <a:uFillTx/>
                <a:latin typeface="Poppins"/>
                <a:ea typeface="+mn-ea"/>
                <a:cs typeface="Poppins"/>
              </a:rPr>
              <a:t>I  </a:t>
            </a:r>
            <a:r>
              <a:rPr kumimoji="0" lang="en-US" sz="600" b="0" i="0" u="none" strike="noStrike" kern="1200" cap="none" spc="40" normalizeH="0" baseline="0" noProof="0" dirty="0">
                <a:ln>
                  <a:noFill/>
                </a:ln>
                <a:solidFill>
                  <a:schemeClr val="bg1"/>
                </a:solidFill>
                <a:effectLst/>
                <a:uLnTx/>
                <a:uFillTx/>
                <a:latin typeface="Poppins" pitchFamily="2" charset="77"/>
                <a:ea typeface="+mn-ea"/>
                <a:cs typeface="Poppins" pitchFamily="2" charset="77"/>
              </a:rPr>
              <a:t>EN İYİ 10 PAZAR</a:t>
            </a:r>
            <a:endParaRPr kumimoji="0" lang="en-US" sz="600" b="1" i="0" u="none" strike="noStrike" kern="1200" cap="none" spc="40" normalizeH="0" baseline="0" noProof="0" dirty="0">
              <a:ln>
                <a:noFill/>
              </a:ln>
              <a:solidFill>
                <a:schemeClr val="bg1"/>
              </a:solidFill>
              <a:effectLst/>
              <a:uLnTx/>
              <a:uFillTx/>
              <a:latin typeface="Poppins" pitchFamily="2" charset="77"/>
              <a:ea typeface="+mn-ea"/>
              <a:cs typeface="Poppins" pitchFamily="2" charset="77"/>
            </a:endParaRPr>
          </a:p>
        </p:txBody>
      </p:sp>
      <p:pic>
        <p:nvPicPr>
          <p:cNvPr id="10" name="Picture 9" descr="A white text on a black background&#10;&#10;Description automatically generated">
            <a:extLst>
              <a:ext uri="{FF2B5EF4-FFF2-40B4-BE49-F238E27FC236}">
                <a16:creationId xmlns:a16="http://schemas.microsoft.com/office/drawing/2014/main" id="{E1710159-81E6-7E70-42F5-1A33F4FF4AE2}"/>
              </a:ext>
            </a:extLst>
          </p:cNvPr>
          <p:cNvPicPr>
            <a:picLocks noChangeAspect="1"/>
          </p:cNvPicPr>
          <p:nvPr/>
        </p:nvPicPr>
        <p:blipFill>
          <a:blip r:embed="rId3"/>
          <a:stretch>
            <a:fillRect/>
          </a:stretch>
        </p:blipFill>
        <p:spPr>
          <a:xfrm>
            <a:off x="6493858" y="329314"/>
            <a:ext cx="894170" cy="255898"/>
          </a:xfrm>
          <a:prstGeom prst="rect">
            <a:avLst/>
          </a:prstGeom>
        </p:spPr>
      </p:pic>
      <p:grpSp>
        <p:nvGrpSpPr>
          <p:cNvPr id="13" name="Group 12">
            <a:extLst>
              <a:ext uri="{FF2B5EF4-FFF2-40B4-BE49-F238E27FC236}">
                <a16:creationId xmlns:a16="http://schemas.microsoft.com/office/drawing/2014/main" id="{C7839ED5-685C-223B-CD41-068D17120386}"/>
              </a:ext>
            </a:extLst>
          </p:cNvPr>
          <p:cNvGrpSpPr/>
          <p:nvPr/>
        </p:nvGrpSpPr>
        <p:grpSpPr>
          <a:xfrm>
            <a:off x="304800" y="4328888"/>
            <a:ext cx="6847412" cy="3687615"/>
            <a:chOff x="8034738" y="3871002"/>
            <a:chExt cx="10435826" cy="5620119"/>
          </a:xfrm>
        </p:grpSpPr>
        <p:sp>
          <p:nvSpPr>
            <p:cNvPr id="16" name="Freeform 15">
              <a:extLst>
                <a:ext uri="{FF2B5EF4-FFF2-40B4-BE49-F238E27FC236}">
                  <a16:creationId xmlns:a16="http://schemas.microsoft.com/office/drawing/2014/main" id="{31520BA7-B904-E8A8-E565-D20DDE248959}"/>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2"/>
              </a:solid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F5C52754-220E-6C69-6B7C-D208692DFDAB}"/>
                </a:ext>
              </a:extLst>
            </p:cNvPr>
            <p:cNvSpPr/>
            <p:nvPr/>
          </p:nvSpPr>
          <p:spPr>
            <a:xfrm>
              <a:off x="8747846"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bg1">
                  <a:alpha val="20000"/>
                </a:schemeClr>
              </a:solid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F3995070-C75E-3887-FEBC-4EFED60331F9}"/>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2"/>
              </a:solid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8262DED4-8C8D-8BC2-121C-429633566B9B}"/>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accent2"/>
              </a:solid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FA217B6C-8743-CD32-4E61-52A0FD2F6D40}"/>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bg1">
                  <a:alpha val="20000"/>
                </a:schemeClr>
              </a:solid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00B34C4B-C35C-10E9-A8BA-5E12358AE2DF}"/>
                </a:ext>
              </a:extLst>
            </p:cNvPr>
            <p:cNvSpPr/>
            <p:nvPr/>
          </p:nvSpPr>
          <p:spPr>
            <a:xfrm>
              <a:off x="1198502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5875" cap="rnd">
              <a:solidFill>
                <a:schemeClr val="bg1">
                  <a:alpha val="20000"/>
                </a:schemeClr>
              </a:solid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CA4BAE74-4233-60C1-EB85-572F279DE34D}"/>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5875" cap="rnd">
              <a:solidFill>
                <a:schemeClr val="accent1"/>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425DFED-9883-3F93-6995-2DBA2D0D52CF}"/>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1"/>
              </a:solidFill>
              <a:prstDash val="solid"/>
              <a:bevel/>
            </a:ln>
          </p:spPr>
          <p:txBody>
            <a:bodyPr rtlCol="0" anchor="ctr"/>
            <a:lstStyle/>
            <a:p>
              <a:endParaRPr lang="en-US" dirty="0"/>
            </a:p>
          </p:txBody>
        </p:sp>
        <p:sp>
          <p:nvSpPr>
            <p:cNvPr id="73" name="Freeform 72">
              <a:extLst>
                <a:ext uri="{FF2B5EF4-FFF2-40B4-BE49-F238E27FC236}">
                  <a16:creationId xmlns:a16="http://schemas.microsoft.com/office/drawing/2014/main" id="{ED51E89C-671E-E097-C7A1-6859D9E78D02}"/>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1"/>
              </a:solid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CD6D3D72-3442-9E7B-FE2A-C1DB49F249DB}"/>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accent1"/>
              </a:solid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29345C4E-4FA3-ED72-21F0-CD48CA4FB577}"/>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accent1"/>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EEB58DBB-DEF6-2D1A-04E3-D62DE8FC9B64}"/>
                </a:ext>
              </a:extLst>
            </p:cNvPr>
            <p:cNvSpPr/>
            <p:nvPr/>
          </p:nvSpPr>
          <p:spPr>
            <a:xfrm>
              <a:off x="13064079"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5875" cap="rnd">
              <a:solidFill>
                <a:schemeClr val="accent1"/>
              </a:solid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13DEC855-48BA-1EBE-1E73-6D613AACAF5A}"/>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accent2"/>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BF5639EA-C1D6-6F9D-6CCD-BB373FDF92AE}"/>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5875" cap="rnd">
              <a:solidFill>
                <a:schemeClr val="bg1">
                  <a:alpha val="2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A9D41D35-8886-C938-20AC-5B84AAB78921}"/>
                </a:ext>
              </a:extLst>
            </p:cNvPr>
            <p:cNvSpPr/>
            <p:nvPr/>
          </p:nvSpPr>
          <p:spPr>
            <a:xfrm>
              <a:off x="9107532"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2"/>
              </a:solidFill>
              <a:prstDash val="solid"/>
              <a:bevel/>
            </a:ln>
          </p:spPr>
          <p:txBody>
            <a:bodyPr rtlCol="0" anchor="ctr"/>
            <a:lstStyle/>
            <a:p>
              <a:endParaRPr lang="en-US" dirty="0"/>
            </a:p>
          </p:txBody>
        </p:sp>
        <p:sp>
          <p:nvSpPr>
            <p:cNvPr id="87" name="Freeform 86">
              <a:extLst>
                <a:ext uri="{FF2B5EF4-FFF2-40B4-BE49-F238E27FC236}">
                  <a16:creationId xmlns:a16="http://schemas.microsoft.com/office/drawing/2014/main" id="{9953130E-2872-D728-05C7-5DD5B36F6E24}"/>
                </a:ext>
              </a:extLst>
            </p:cNvPr>
            <p:cNvSpPr/>
            <p:nvPr/>
          </p:nvSpPr>
          <p:spPr>
            <a:xfrm>
              <a:off x="9826904" y="63543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5875" cap="rnd">
              <a:solidFill>
                <a:schemeClr val="accent2"/>
              </a:solid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0C0E1F45-B64B-AC2D-8108-EC0507CB4AE8}"/>
                </a:ext>
              </a:extLst>
            </p:cNvPr>
            <p:cNvSpPr/>
            <p:nvPr/>
          </p:nvSpPr>
          <p:spPr>
            <a:xfrm>
              <a:off x="8747846"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accent2"/>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4E565C26-22E4-EA78-55BE-4A9CCC2F4D0B}"/>
                </a:ext>
              </a:extLst>
            </p:cNvPr>
            <p:cNvSpPr/>
            <p:nvPr/>
          </p:nvSpPr>
          <p:spPr>
            <a:xfrm>
              <a:off x="9826904"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5875" cap="rnd">
              <a:solidFill>
                <a:schemeClr val="accent2"/>
              </a:solid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6267DDA6-6E2A-9BD5-6334-38573B5CE97F}"/>
                </a:ext>
              </a:extLst>
            </p:cNvPr>
            <p:cNvSpPr/>
            <p:nvPr/>
          </p:nvSpPr>
          <p:spPr>
            <a:xfrm>
              <a:off x="8747846"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5875" cap="rnd">
              <a:solidFill>
                <a:schemeClr val="bg1">
                  <a:alpha val="20000"/>
                </a:schemeClr>
              </a:solid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DF203601-A01B-4D38-953C-905ED25CBD9F}"/>
                </a:ext>
              </a:extLst>
            </p:cNvPr>
            <p:cNvSpPr/>
            <p:nvPr/>
          </p:nvSpPr>
          <p:spPr>
            <a:xfrm>
              <a:off x="8747846"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5875" cap="rnd">
              <a:solidFill>
                <a:schemeClr val="accent2"/>
              </a:solid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B41D93ED-0EFC-3E78-6914-510332F76133}"/>
                </a:ext>
              </a:extLst>
            </p:cNvPr>
            <p:cNvSpPr/>
            <p:nvPr/>
          </p:nvSpPr>
          <p:spPr>
            <a:xfrm>
              <a:off x="10186590" y="69729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2"/>
              </a:solidFill>
              <a:prstDash val="solid"/>
              <a:bevel/>
            </a:ln>
          </p:spPr>
          <p:txBody>
            <a:bodyPr rtlCol="0" anchor="ctr"/>
            <a:lstStyle/>
            <a:p>
              <a:endParaRPr lang="en-US" dirty="0"/>
            </a:p>
          </p:txBody>
        </p:sp>
        <p:sp>
          <p:nvSpPr>
            <p:cNvPr id="100" name="Freeform 99">
              <a:extLst>
                <a:ext uri="{FF2B5EF4-FFF2-40B4-BE49-F238E27FC236}">
                  <a16:creationId xmlns:a16="http://schemas.microsoft.com/office/drawing/2014/main" id="{FDCE87A6-B504-F4BF-5D1E-F6340FE1E8CE}"/>
                </a:ext>
              </a:extLst>
            </p:cNvPr>
            <p:cNvSpPr/>
            <p:nvPr/>
          </p:nvSpPr>
          <p:spPr>
            <a:xfrm>
              <a:off x="10186590" y="821618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bg1">
                  <a:alpha val="20000"/>
                </a:schemeClr>
              </a:solid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9CF2DC1E-BEFC-203B-C6DC-2EBADA2A7673}"/>
                </a:ext>
              </a:extLst>
            </p:cNvPr>
            <p:cNvSpPr/>
            <p:nvPr/>
          </p:nvSpPr>
          <p:spPr>
            <a:xfrm>
              <a:off x="10905962" y="69729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bg1">
                  <a:alpha val="20000"/>
                </a:schemeClr>
              </a:solid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6056FAF-2DA1-1E45-EDB6-2F1FC5F58F9C}"/>
                </a:ext>
              </a:extLst>
            </p:cNvPr>
            <p:cNvSpPr/>
            <p:nvPr/>
          </p:nvSpPr>
          <p:spPr>
            <a:xfrm>
              <a:off x="10905962" y="759459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5875" cap="rnd">
              <a:solidFill>
                <a:schemeClr val="accent6"/>
              </a:solid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4E41064B-6A27-70B4-AEF3-D35B95CC6DB6}"/>
                </a:ext>
              </a:extLst>
            </p:cNvPr>
            <p:cNvSpPr/>
            <p:nvPr/>
          </p:nvSpPr>
          <p:spPr>
            <a:xfrm>
              <a:off x="11265649" y="759459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6"/>
              </a:solid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F9B0A138-9FF8-F57E-F186-8D304E447E8B}"/>
                </a:ext>
              </a:extLst>
            </p:cNvPr>
            <p:cNvSpPr/>
            <p:nvPr/>
          </p:nvSpPr>
          <p:spPr>
            <a:xfrm>
              <a:off x="11985021" y="69729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5875" cap="rnd">
              <a:solidFill>
                <a:schemeClr val="bg1">
                  <a:alpha val="20000"/>
                </a:schemeClr>
              </a:solid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3A185EA8-6BDA-8095-47E9-CAA5C03310FA}"/>
                </a:ext>
              </a:extLst>
            </p:cNvPr>
            <p:cNvSpPr/>
            <p:nvPr/>
          </p:nvSpPr>
          <p:spPr>
            <a:xfrm>
              <a:off x="10905962"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5875" cap="rnd">
              <a:solidFill>
                <a:schemeClr val="accent2"/>
              </a:solid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36E1C1DB-D413-3613-3D47-24841345E962}"/>
                </a:ext>
              </a:extLst>
            </p:cNvPr>
            <p:cNvSpPr/>
            <p:nvPr/>
          </p:nvSpPr>
          <p:spPr>
            <a:xfrm>
              <a:off x="12344707" y="69729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bg1">
                  <a:alpha val="20000"/>
                </a:schemeClr>
              </a:solidFill>
              <a:prstDash val="solid"/>
              <a:bevel/>
            </a:ln>
          </p:spPr>
          <p:txBody>
            <a:bodyPr rtlCol="0" anchor="ctr"/>
            <a:lstStyle/>
            <a:p>
              <a:endParaRPr lang="en-US" dirty="0"/>
            </a:p>
          </p:txBody>
        </p:sp>
        <p:sp>
          <p:nvSpPr>
            <p:cNvPr id="123" name="Freeform 122">
              <a:extLst>
                <a:ext uri="{FF2B5EF4-FFF2-40B4-BE49-F238E27FC236}">
                  <a16:creationId xmlns:a16="http://schemas.microsoft.com/office/drawing/2014/main" id="{EE02E411-ED04-4F26-4508-AA3333083157}"/>
                </a:ext>
              </a:extLst>
            </p:cNvPr>
            <p:cNvSpPr/>
            <p:nvPr/>
          </p:nvSpPr>
          <p:spPr>
            <a:xfrm>
              <a:off x="12344707" y="821618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bg1">
                  <a:alpha val="20000"/>
                </a:schemeClr>
              </a:solidFill>
              <a:prstDash val="solid"/>
              <a:miter/>
            </a:ln>
          </p:spPr>
          <p:txBody>
            <a:bodyPr rtlCol="0" anchor="ctr"/>
            <a:lstStyle/>
            <a:p>
              <a:endParaRPr lang="en-US" dirty="0"/>
            </a:p>
          </p:txBody>
        </p:sp>
        <p:sp>
          <p:nvSpPr>
            <p:cNvPr id="126" name="Freeform 125">
              <a:extLst>
                <a:ext uri="{FF2B5EF4-FFF2-40B4-BE49-F238E27FC236}">
                  <a16:creationId xmlns:a16="http://schemas.microsoft.com/office/drawing/2014/main" id="{3C4560A7-EF2B-8DFC-C48A-9033059E23A2}"/>
                </a:ext>
              </a:extLst>
            </p:cNvPr>
            <p:cNvSpPr/>
            <p:nvPr/>
          </p:nvSpPr>
          <p:spPr>
            <a:xfrm>
              <a:off x="13064079" y="697299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bg1">
                  <a:alpha val="20000"/>
                </a:schemeClr>
              </a:solidFill>
              <a:prstDash val="solid"/>
              <a:miter/>
            </a:ln>
          </p:spPr>
          <p:txBody>
            <a:bodyPr rtlCol="0" anchor="ctr"/>
            <a:lstStyle/>
            <a:p>
              <a:endParaRPr lang="en-US" dirty="0"/>
            </a:p>
          </p:txBody>
        </p:sp>
        <p:sp>
          <p:nvSpPr>
            <p:cNvPr id="127" name="Freeform 126">
              <a:extLst>
                <a:ext uri="{FF2B5EF4-FFF2-40B4-BE49-F238E27FC236}">
                  <a16:creationId xmlns:a16="http://schemas.microsoft.com/office/drawing/2014/main" id="{702F648B-6ADA-00FB-7218-D1A850D2ACF9}"/>
                </a:ext>
              </a:extLst>
            </p:cNvPr>
            <p:cNvSpPr/>
            <p:nvPr/>
          </p:nvSpPr>
          <p:spPr>
            <a:xfrm>
              <a:off x="11985021" y="759459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accent6"/>
              </a:solidFill>
              <a:prstDash val="solid"/>
              <a:miter/>
            </a:ln>
          </p:spPr>
          <p:txBody>
            <a:bodyPr rtlCol="0" anchor="ctr"/>
            <a:lstStyle/>
            <a:p>
              <a:endParaRPr lang="en-US" dirty="0"/>
            </a:p>
          </p:txBody>
        </p:sp>
        <p:sp>
          <p:nvSpPr>
            <p:cNvPr id="131" name="Freeform 130">
              <a:extLst>
                <a:ext uri="{FF2B5EF4-FFF2-40B4-BE49-F238E27FC236}">
                  <a16:creationId xmlns:a16="http://schemas.microsoft.com/office/drawing/2014/main" id="{38AD499E-08AA-28E0-57F7-9284C7DCE730}"/>
                </a:ext>
              </a:extLst>
            </p:cNvPr>
            <p:cNvSpPr/>
            <p:nvPr/>
          </p:nvSpPr>
          <p:spPr>
            <a:xfrm>
              <a:off x="13064079"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accent1"/>
              </a:solidFill>
              <a:prstDash val="solid"/>
              <a:miter/>
            </a:ln>
          </p:spPr>
          <p:txBody>
            <a:bodyPr rtlCol="0" anchor="ctr"/>
            <a:lstStyle/>
            <a:p>
              <a:endParaRPr lang="en-US" dirty="0"/>
            </a:p>
          </p:txBody>
        </p:sp>
        <p:sp>
          <p:nvSpPr>
            <p:cNvPr id="132" name="Freeform 131">
              <a:extLst>
                <a:ext uri="{FF2B5EF4-FFF2-40B4-BE49-F238E27FC236}">
                  <a16:creationId xmlns:a16="http://schemas.microsoft.com/office/drawing/2014/main" id="{6AFC1A56-A557-6A75-5D9B-05F8998C8735}"/>
                </a:ext>
              </a:extLst>
            </p:cNvPr>
            <p:cNvSpPr/>
            <p:nvPr/>
          </p:nvSpPr>
          <p:spPr>
            <a:xfrm>
              <a:off x="13064079"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5875" cap="rnd">
              <a:solidFill>
                <a:schemeClr val="bg1">
                  <a:alpha val="20000"/>
                </a:schemeClr>
              </a:solidFill>
              <a:prstDash val="solid"/>
              <a:miter/>
            </a:ln>
          </p:spPr>
          <p:txBody>
            <a:bodyPr rtlCol="0" anchor="ctr"/>
            <a:lstStyle/>
            <a:p>
              <a:endParaRPr lang="en-US" dirty="0"/>
            </a:p>
          </p:txBody>
        </p:sp>
        <p:sp>
          <p:nvSpPr>
            <p:cNvPr id="134" name="Freeform 133">
              <a:extLst>
                <a:ext uri="{FF2B5EF4-FFF2-40B4-BE49-F238E27FC236}">
                  <a16:creationId xmlns:a16="http://schemas.microsoft.com/office/drawing/2014/main" id="{EA7E1AB5-8C31-754C-7EC0-AB0872326DC1}"/>
                </a:ext>
              </a:extLst>
            </p:cNvPr>
            <p:cNvSpPr/>
            <p:nvPr/>
          </p:nvSpPr>
          <p:spPr>
            <a:xfrm>
              <a:off x="11265649" y="883778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6"/>
              </a:solidFill>
              <a:prstDash val="solid"/>
              <a:miter/>
            </a:ln>
          </p:spPr>
          <p:txBody>
            <a:bodyPr rtlCol="0" anchor="ctr"/>
            <a:lstStyle/>
            <a:p>
              <a:endParaRPr lang="en-US" dirty="0"/>
            </a:p>
          </p:txBody>
        </p:sp>
        <p:sp>
          <p:nvSpPr>
            <p:cNvPr id="135" name="Freeform 134">
              <a:extLst>
                <a:ext uri="{FF2B5EF4-FFF2-40B4-BE49-F238E27FC236}">
                  <a16:creationId xmlns:a16="http://schemas.microsoft.com/office/drawing/2014/main" id="{A12299B1-1A4F-F302-6C78-4CAE16247213}"/>
                </a:ext>
              </a:extLst>
            </p:cNvPr>
            <p:cNvSpPr/>
            <p:nvPr/>
          </p:nvSpPr>
          <p:spPr>
            <a:xfrm>
              <a:off x="10905962" y="821618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accent6"/>
              </a:solidFill>
              <a:prstDash val="solid"/>
              <a:miter/>
            </a:ln>
          </p:spPr>
          <p:txBody>
            <a:bodyPr rtlCol="0" anchor="ctr"/>
            <a:lstStyle/>
            <a:p>
              <a:endParaRPr lang="en-US" dirty="0"/>
            </a:p>
          </p:txBody>
        </p:sp>
        <p:sp>
          <p:nvSpPr>
            <p:cNvPr id="139" name="Freeform 138">
              <a:extLst>
                <a:ext uri="{FF2B5EF4-FFF2-40B4-BE49-F238E27FC236}">
                  <a16:creationId xmlns:a16="http://schemas.microsoft.com/office/drawing/2014/main" id="{110C44E4-AD9A-1689-1C12-D090325E5B6B}"/>
                </a:ext>
              </a:extLst>
            </p:cNvPr>
            <p:cNvSpPr/>
            <p:nvPr/>
          </p:nvSpPr>
          <p:spPr>
            <a:xfrm>
              <a:off x="13064079" y="8216189"/>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bg1">
                  <a:alpha val="20000"/>
                </a:schemeClr>
              </a:solidFill>
              <a:prstDash val="solid"/>
              <a:miter/>
            </a:ln>
          </p:spPr>
          <p:txBody>
            <a:bodyPr rtlCol="0" anchor="ctr"/>
            <a:lstStyle/>
            <a:p>
              <a:endParaRPr lang="en-US" dirty="0"/>
            </a:p>
          </p:txBody>
        </p:sp>
        <p:sp>
          <p:nvSpPr>
            <p:cNvPr id="140" name="Freeform 139">
              <a:extLst>
                <a:ext uri="{FF2B5EF4-FFF2-40B4-BE49-F238E27FC236}">
                  <a16:creationId xmlns:a16="http://schemas.microsoft.com/office/drawing/2014/main" id="{206802D9-BB5F-498B-203E-4ED4E2286E21}"/>
                </a:ext>
              </a:extLst>
            </p:cNvPr>
            <p:cNvSpPr/>
            <p:nvPr/>
          </p:nvSpPr>
          <p:spPr>
            <a:xfrm>
              <a:off x="11985021" y="821618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5875" cap="rnd">
              <a:solidFill>
                <a:schemeClr val="accent6"/>
              </a:solidFill>
              <a:prstDash val="solid"/>
              <a:miter/>
            </a:ln>
          </p:spPr>
          <p:txBody>
            <a:bodyPr rtlCol="0" anchor="ctr"/>
            <a:lstStyle/>
            <a:p>
              <a:endParaRPr lang="en-US" dirty="0"/>
            </a:p>
          </p:txBody>
        </p:sp>
        <p:sp>
          <p:nvSpPr>
            <p:cNvPr id="141" name="Freeform 140">
              <a:extLst>
                <a:ext uri="{FF2B5EF4-FFF2-40B4-BE49-F238E27FC236}">
                  <a16:creationId xmlns:a16="http://schemas.microsoft.com/office/drawing/2014/main" id="{019BC9FD-A9B8-7173-D7B0-F8A4FBEEE496}"/>
                </a:ext>
              </a:extLst>
            </p:cNvPr>
            <p:cNvSpPr/>
            <p:nvPr/>
          </p:nvSpPr>
          <p:spPr>
            <a:xfrm>
              <a:off x="13423765"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bg1">
                  <a:alpha val="20000"/>
                </a:schemeClr>
              </a:solidFill>
              <a:prstDash val="solid"/>
              <a:bevel/>
            </a:ln>
          </p:spPr>
          <p:txBody>
            <a:bodyPr rtlCol="0" anchor="ctr"/>
            <a:lstStyle/>
            <a:p>
              <a:endParaRPr lang="en-US" dirty="0"/>
            </a:p>
          </p:txBody>
        </p:sp>
        <p:sp>
          <p:nvSpPr>
            <p:cNvPr id="142" name="Freeform 141">
              <a:extLst>
                <a:ext uri="{FF2B5EF4-FFF2-40B4-BE49-F238E27FC236}">
                  <a16:creationId xmlns:a16="http://schemas.microsoft.com/office/drawing/2014/main" id="{D373CC55-9D54-1D67-EB17-065934BC2AA9}"/>
                </a:ext>
              </a:extLst>
            </p:cNvPr>
            <p:cNvSpPr/>
            <p:nvPr/>
          </p:nvSpPr>
          <p:spPr>
            <a:xfrm>
              <a:off x="134237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1"/>
              </a:solidFill>
              <a:prstDash val="solid"/>
              <a:miter/>
            </a:ln>
          </p:spPr>
          <p:txBody>
            <a:bodyPr rtlCol="0" anchor="ctr"/>
            <a:lstStyle/>
            <a:p>
              <a:endParaRPr lang="en-US" dirty="0"/>
            </a:p>
          </p:txBody>
        </p:sp>
        <p:sp>
          <p:nvSpPr>
            <p:cNvPr id="143" name="Freeform 142">
              <a:extLst>
                <a:ext uri="{FF2B5EF4-FFF2-40B4-BE49-F238E27FC236}">
                  <a16:creationId xmlns:a16="http://schemas.microsoft.com/office/drawing/2014/main" id="{71650CC2-CD72-9E52-9B66-7B646B311B9B}"/>
                </a:ext>
              </a:extLst>
            </p:cNvPr>
            <p:cNvSpPr/>
            <p:nvPr/>
          </p:nvSpPr>
          <p:spPr>
            <a:xfrm>
              <a:off x="14143137"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5875" cap="rnd">
              <a:solidFill>
                <a:schemeClr val="bg1">
                  <a:alpha val="20000"/>
                </a:schemeClr>
              </a:solidFill>
              <a:prstDash val="solid"/>
              <a:miter/>
            </a:ln>
          </p:spPr>
          <p:txBody>
            <a:bodyPr rtlCol="0" anchor="ctr"/>
            <a:lstStyle/>
            <a:p>
              <a:endParaRPr lang="en-US" dirty="0"/>
            </a:p>
          </p:txBody>
        </p:sp>
        <p:sp>
          <p:nvSpPr>
            <p:cNvPr id="144" name="Freeform 143">
              <a:extLst>
                <a:ext uri="{FF2B5EF4-FFF2-40B4-BE49-F238E27FC236}">
                  <a16:creationId xmlns:a16="http://schemas.microsoft.com/office/drawing/2014/main" id="{7EB525DB-D16A-8AFC-CFA3-795970140698}"/>
                </a:ext>
              </a:extLst>
            </p:cNvPr>
            <p:cNvSpPr/>
            <p:nvPr/>
          </p:nvSpPr>
          <p:spPr>
            <a:xfrm>
              <a:off x="14143137"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5875" cap="rnd">
              <a:solidFill>
                <a:schemeClr val="accent1"/>
              </a:solidFill>
              <a:prstDash val="solid"/>
              <a:miter/>
            </a:ln>
          </p:spPr>
          <p:txBody>
            <a:bodyPr rtlCol="0" anchor="ctr"/>
            <a:lstStyle/>
            <a:p>
              <a:endParaRPr lang="en-US" dirty="0"/>
            </a:p>
          </p:txBody>
        </p:sp>
        <p:sp>
          <p:nvSpPr>
            <p:cNvPr id="145" name="Freeform 144">
              <a:extLst>
                <a:ext uri="{FF2B5EF4-FFF2-40B4-BE49-F238E27FC236}">
                  <a16:creationId xmlns:a16="http://schemas.microsoft.com/office/drawing/2014/main" id="{A81C0EF0-672E-F64E-1FC7-E2AA6F92C5D8}"/>
                </a:ext>
              </a:extLst>
            </p:cNvPr>
            <p:cNvSpPr/>
            <p:nvPr/>
          </p:nvSpPr>
          <p:spPr>
            <a:xfrm>
              <a:off x="141431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accent1"/>
              </a:solidFill>
              <a:prstDash val="solid"/>
              <a:miter/>
            </a:ln>
          </p:spPr>
          <p:txBody>
            <a:bodyPr rtlCol="0" anchor="ctr"/>
            <a:lstStyle/>
            <a:p>
              <a:endParaRPr lang="en-US" dirty="0"/>
            </a:p>
          </p:txBody>
        </p:sp>
        <p:sp>
          <p:nvSpPr>
            <p:cNvPr id="183" name="Freeform 182">
              <a:extLst>
                <a:ext uri="{FF2B5EF4-FFF2-40B4-BE49-F238E27FC236}">
                  <a16:creationId xmlns:a16="http://schemas.microsoft.com/office/drawing/2014/main" id="{FBAC3645-D49A-23B3-4001-A618520E1CF9}"/>
                </a:ext>
              </a:extLst>
            </p:cNvPr>
            <p:cNvSpPr/>
            <p:nvPr/>
          </p:nvSpPr>
          <p:spPr>
            <a:xfrm>
              <a:off x="13423765"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1"/>
              </a:solidFill>
              <a:prstDash val="solid"/>
              <a:miter/>
            </a:ln>
          </p:spPr>
          <p:txBody>
            <a:bodyPr rtlCol="0" anchor="ctr"/>
            <a:lstStyle/>
            <a:p>
              <a:endParaRPr lang="en-US" dirty="0"/>
            </a:p>
          </p:txBody>
        </p:sp>
        <p:sp>
          <p:nvSpPr>
            <p:cNvPr id="184" name="Freeform 183">
              <a:extLst>
                <a:ext uri="{FF2B5EF4-FFF2-40B4-BE49-F238E27FC236}">
                  <a16:creationId xmlns:a16="http://schemas.microsoft.com/office/drawing/2014/main" id="{F0DE5D56-E681-1047-B351-C13A56572AD9}"/>
                </a:ext>
              </a:extLst>
            </p:cNvPr>
            <p:cNvSpPr/>
            <p:nvPr/>
          </p:nvSpPr>
          <p:spPr>
            <a:xfrm>
              <a:off x="14143137"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5875" cap="rnd">
              <a:solidFill>
                <a:schemeClr val="accent1"/>
              </a:solidFill>
              <a:prstDash val="solid"/>
              <a:miter/>
            </a:ln>
          </p:spPr>
          <p:txBody>
            <a:bodyPr rtlCol="0" anchor="ctr"/>
            <a:lstStyle/>
            <a:p>
              <a:endParaRPr lang="en-US" dirty="0"/>
            </a:p>
          </p:txBody>
        </p:sp>
        <p:sp>
          <p:nvSpPr>
            <p:cNvPr id="191" name="Freeform 190">
              <a:extLst>
                <a:ext uri="{FF2B5EF4-FFF2-40B4-BE49-F238E27FC236}">
                  <a16:creationId xmlns:a16="http://schemas.microsoft.com/office/drawing/2014/main" id="{84D964D8-7870-ECC4-00F9-2ACA5F21850A}"/>
                </a:ext>
              </a:extLst>
            </p:cNvPr>
            <p:cNvSpPr/>
            <p:nvPr/>
          </p:nvSpPr>
          <p:spPr>
            <a:xfrm>
              <a:off x="14502823"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1"/>
              </a:solidFill>
              <a:prstDash val="solid"/>
              <a:bevel/>
            </a:ln>
          </p:spPr>
          <p:txBody>
            <a:bodyPr rtlCol="0" anchor="ctr"/>
            <a:lstStyle/>
            <a:p>
              <a:endParaRPr lang="en-US" dirty="0"/>
            </a:p>
          </p:txBody>
        </p:sp>
        <p:sp>
          <p:nvSpPr>
            <p:cNvPr id="256" name="Freeform 255">
              <a:extLst>
                <a:ext uri="{FF2B5EF4-FFF2-40B4-BE49-F238E27FC236}">
                  <a16:creationId xmlns:a16="http://schemas.microsoft.com/office/drawing/2014/main" id="{CAF4C7F9-6AFC-0298-5DC5-B430C6188FC6}"/>
                </a:ext>
              </a:extLst>
            </p:cNvPr>
            <p:cNvSpPr/>
            <p:nvPr/>
          </p:nvSpPr>
          <p:spPr>
            <a:xfrm>
              <a:off x="145028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1"/>
              </a:solidFill>
              <a:prstDash val="solid"/>
              <a:miter/>
            </a:ln>
          </p:spPr>
          <p:txBody>
            <a:bodyPr rtlCol="0" anchor="ctr"/>
            <a:lstStyle/>
            <a:p>
              <a:endParaRPr lang="en-US" dirty="0"/>
            </a:p>
          </p:txBody>
        </p:sp>
        <p:sp>
          <p:nvSpPr>
            <p:cNvPr id="257" name="Freeform 256">
              <a:extLst>
                <a:ext uri="{FF2B5EF4-FFF2-40B4-BE49-F238E27FC236}">
                  <a16:creationId xmlns:a16="http://schemas.microsoft.com/office/drawing/2014/main" id="{56AE7B48-F5F4-49EE-8D23-0603A18A4C61}"/>
                </a:ext>
              </a:extLst>
            </p:cNvPr>
            <p:cNvSpPr/>
            <p:nvPr/>
          </p:nvSpPr>
          <p:spPr>
            <a:xfrm>
              <a:off x="15222195" y="448960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5875" cap="rnd">
              <a:solidFill>
                <a:schemeClr val="accent1"/>
              </a:solidFill>
              <a:prstDash val="solid"/>
              <a:miter/>
            </a:ln>
          </p:spPr>
          <p:txBody>
            <a:bodyPr rtlCol="0" anchor="ctr"/>
            <a:lstStyle/>
            <a:p>
              <a:endParaRPr lang="en-US" dirty="0"/>
            </a:p>
          </p:txBody>
        </p:sp>
        <p:sp>
          <p:nvSpPr>
            <p:cNvPr id="258" name="Freeform 257">
              <a:extLst>
                <a:ext uri="{FF2B5EF4-FFF2-40B4-BE49-F238E27FC236}">
                  <a16:creationId xmlns:a16="http://schemas.microsoft.com/office/drawing/2014/main" id="{E57AA1B7-7C43-662F-F91D-64A7D27D1943}"/>
                </a:ext>
              </a:extLst>
            </p:cNvPr>
            <p:cNvSpPr/>
            <p:nvPr/>
          </p:nvSpPr>
          <p:spPr>
            <a:xfrm>
              <a:off x="15222195" y="51112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5875" cap="rnd">
              <a:solidFill>
                <a:schemeClr val="accent1"/>
              </a:solidFill>
              <a:prstDash val="solid"/>
              <a:miter/>
            </a:ln>
          </p:spPr>
          <p:txBody>
            <a:bodyPr rtlCol="0" anchor="ctr"/>
            <a:lstStyle/>
            <a:p>
              <a:endParaRPr lang="en-US" dirty="0"/>
            </a:p>
          </p:txBody>
        </p:sp>
        <p:sp>
          <p:nvSpPr>
            <p:cNvPr id="259" name="Freeform 258">
              <a:extLst>
                <a:ext uri="{FF2B5EF4-FFF2-40B4-BE49-F238E27FC236}">
                  <a16:creationId xmlns:a16="http://schemas.microsoft.com/office/drawing/2014/main" id="{E8D2948C-912B-8E50-218F-A72C10BA0411}"/>
                </a:ext>
              </a:extLst>
            </p:cNvPr>
            <p:cNvSpPr/>
            <p:nvPr/>
          </p:nvSpPr>
          <p:spPr>
            <a:xfrm>
              <a:off x="14502823" y="69729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bg1">
                  <a:alpha val="20000"/>
                </a:schemeClr>
              </a:solidFill>
              <a:prstDash val="solid"/>
              <a:bevel/>
            </a:ln>
          </p:spPr>
          <p:txBody>
            <a:bodyPr rtlCol="0" anchor="ctr"/>
            <a:lstStyle/>
            <a:p>
              <a:endParaRPr lang="en-US" dirty="0"/>
            </a:p>
          </p:txBody>
        </p:sp>
        <p:sp>
          <p:nvSpPr>
            <p:cNvPr id="261" name="Freeform 260">
              <a:extLst>
                <a:ext uri="{FF2B5EF4-FFF2-40B4-BE49-F238E27FC236}">
                  <a16:creationId xmlns:a16="http://schemas.microsoft.com/office/drawing/2014/main" id="{A4BC318C-5EF9-FE53-29B7-9DB52350EF96}"/>
                </a:ext>
              </a:extLst>
            </p:cNvPr>
            <p:cNvSpPr/>
            <p:nvPr/>
          </p:nvSpPr>
          <p:spPr>
            <a:xfrm>
              <a:off x="15222195" y="6972999"/>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5875" cap="rnd">
              <a:solidFill>
                <a:schemeClr val="accent5"/>
              </a:solidFill>
              <a:prstDash val="solid"/>
              <a:miter/>
            </a:ln>
          </p:spPr>
          <p:txBody>
            <a:bodyPr rtlCol="0" anchor="ctr"/>
            <a:lstStyle/>
            <a:p>
              <a:endParaRPr lang="en-US" dirty="0"/>
            </a:p>
          </p:txBody>
        </p:sp>
        <p:sp>
          <p:nvSpPr>
            <p:cNvPr id="263" name="Freeform 262">
              <a:extLst>
                <a:ext uri="{FF2B5EF4-FFF2-40B4-BE49-F238E27FC236}">
                  <a16:creationId xmlns:a16="http://schemas.microsoft.com/office/drawing/2014/main" id="{6BD98468-DF14-B057-0A97-650FA78148D3}"/>
                </a:ext>
              </a:extLst>
            </p:cNvPr>
            <p:cNvSpPr/>
            <p:nvPr/>
          </p:nvSpPr>
          <p:spPr>
            <a:xfrm>
              <a:off x="15222195" y="573279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5875" cap="rnd">
              <a:solidFill>
                <a:schemeClr val="accent5"/>
              </a:solidFill>
              <a:prstDash val="solid"/>
              <a:miter/>
            </a:ln>
          </p:spPr>
          <p:txBody>
            <a:bodyPr rtlCol="0" anchor="ctr"/>
            <a:lstStyle/>
            <a:p>
              <a:endParaRPr lang="en-US" dirty="0"/>
            </a:p>
          </p:txBody>
        </p:sp>
        <p:sp>
          <p:nvSpPr>
            <p:cNvPr id="264" name="Freeform 263">
              <a:extLst>
                <a:ext uri="{FF2B5EF4-FFF2-40B4-BE49-F238E27FC236}">
                  <a16:creationId xmlns:a16="http://schemas.microsoft.com/office/drawing/2014/main" id="{24CE21FB-A02F-FE43-D620-210693B0AD77}"/>
                </a:ext>
              </a:extLst>
            </p:cNvPr>
            <p:cNvSpPr/>
            <p:nvPr/>
          </p:nvSpPr>
          <p:spPr>
            <a:xfrm>
              <a:off x="15222195" y="6354393"/>
              <a:ext cx="356688" cy="618606"/>
            </a:xfrm>
            <a:custGeom>
              <a:avLst/>
              <a:gdLst>
                <a:gd name="connsiteX0" fmla="*/ 356689 w 356688"/>
                <a:gd name="connsiteY0" fmla="*/ 0 h 618606"/>
                <a:gd name="connsiteX1" fmla="*/ 0 w 356688"/>
                <a:gd name="connsiteY1" fmla="*/ 618606 h 618606"/>
              </a:gdLst>
              <a:ahLst/>
              <a:cxnLst>
                <a:cxn ang="0">
                  <a:pos x="connsiteX0" y="connsiteY0"/>
                </a:cxn>
                <a:cxn ang="0">
                  <a:pos x="connsiteX1" y="connsiteY1"/>
                </a:cxn>
              </a:cxnLst>
              <a:rect l="l" t="t" r="r" b="b"/>
              <a:pathLst>
                <a:path w="356688" h="618606">
                  <a:moveTo>
                    <a:pt x="356689" y="0"/>
                  </a:moveTo>
                  <a:lnTo>
                    <a:pt x="0" y="618606"/>
                  </a:lnTo>
                </a:path>
              </a:pathLst>
            </a:custGeom>
            <a:ln w="15875" cap="rnd">
              <a:solidFill>
                <a:schemeClr val="accent5"/>
              </a:solidFill>
              <a:prstDash val="solid"/>
              <a:miter/>
            </a:ln>
          </p:spPr>
          <p:txBody>
            <a:bodyPr rtlCol="0" anchor="ctr"/>
            <a:lstStyle/>
            <a:p>
              <a:endParaRPr lang="en-US" dirty="0"/>
            </a:p>
          </p:txBody>
        </p:sp>
        <p:sp>
          <p:nvSpPr>
            <p:cNvPr id="265" name="Freeform 264">
              <a:extLst>
                <a:ext uri="{FF2B5EF4-FFF2-40B4-BE49-F238E27FC236}">
                  <a16:creationId xmlns:a16="http://schemas.microsoft.com/office/drawing/2014/main" id="{71D93489-502F-F499-456D-74A4375BAAEA}"/>
                </a:ext>
              </a:extLst>
            </p:cNvPr>
            <p:cNvSpPr/>
            <p:nvPr/>
          </p:nvSpPr>
          <p:spPr>
            <a:xfrm>
              <a:off x="16657942"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bg1">
                  <a:alpha val="20000"/>
                </a:schemeClr>
              </a:solidFill>
              <a:prstDash val="solid"/>
              <a:bevel/>
            </a:ln>
          </p:spPr>
          <p:txBody>
            <a:bodyPr rtlCol="0" anchor="ctr"/>
            <a:lstStyle/>
            <a:p>
              <a:endParaRPr lang="en-US" dirty="0"/>
            </a:p>
          </p:txBody>
        </p:sp>
        <p:sp>
          <p:nvSpPr>
            <p:cNvPr id="266" name="Freeform 265">
              <a:extLst>
                <a:ext uri="{FF2B5EF4-FFF2-40B4-BE49-F238E27FC236}">
                  <a16:creationId xmlns:a16="http://schemas.microsoft.com/office/drawing/2014/main" id="{0C4F8A63-8086-C17D-A35C-FFF52202F562}"/>
                </a:ext>
              </a:extLst>
            </p:cNvPr>
            <p:cNvSpPr/>
            <p:nvPr/>
          </p:nvSpPr>
          <p:spPr>
            <a:xfrm>
              <a:off x="16657942"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5"/>
              </a:solidFill>
              <a:prstDash val="solid"/>
              <a:miter/>
            </a:ln>
          </p:spPr>
          <p:txBody>
            <a:bodyPr rtlCol="0" anchor="ctr"/>
            <a:lstStyle/>
            <a:p>
              <a:endParaRPr lang="en-US" dirty="0"/>
            </a:p>
          </p:txBody>
        </p:sp>
        <p:sp>
          <p:nvSpPr>
            <p:cNvPr id="276" name="Freeform 275">
              <a:extLst>
                <a:ext uri="{FF2B5EF4-FFF2-40B4-BE49-F238E27FC236}">
                  <a16:creationId xmlns:a16="http://schemas.microsoft.com/office/drawing/2014/main" id="{976D94F9-6A9F-D328-D5CA-691C57ACB4BD}"/>
                </a:ext>
              </a:extLst>
            </p:cNvPr>
            <p:cNvSpPr/>
            <p:nvPr/>
          </p:nvSpPr>
          <p:spPr>
            <a:xfrm>
              <a:off x="16657942" y="697299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5"/>
              </a:solidFill>
              <a:prstDash val="solid"/>
              <a:bevel/>
            </a:ln>
          </p:spPr>
          <p:txBody>
            <a:bodyPr rtlCol="0" anchor="ctr"/>
            <a:lstStyle/>
            <a:p>
              <a:endParaRPr lang="en-US" dirty="0"/>
            </a:p>
          </p:txBody>
        </p:sp>
        <p:sp>
          <p:nvSpPr>
            <p:cNvPr id="277" name="Freeform 276">
              <a:extLst>
                <a:ext uri="{FF2B5EF4-FFF2-40B4-BE49-F238E27FC236}">
                  <a16:creationId xmlns:a16="http://schemas.microsoft.com/office/drawing/2014/main" id="{74DE659E-5AE2-9234-851E-97FEF172BF77}"/>
                </a:ext>
              </a:extLst>
            </p:cNvPr>
            <p:cNvSpPr/>
            <p:nvPr/>
          </p:nvSpPr>
          <p:spPr>
            <a:xfrm>
              <a:off x="16657942" y="821618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5"/>
              </a:solidFill>
              <a:prstDash val="solid"/>
              <a:miter/>
            </a:ln>
          </p:spPr>
          <p:txBody>
            <a:bodyPr rtlCol="0" anchor="ctr"/>
            <a:lstStyle/>
            <a:p>
              <a:endParaRPr lang="en-US" dirty="0"/>
            </a:p>
          </p:txBody>
        </p:sp>
        <p:sp>
          <p:nvSpPr>
            <p:cNvPr id="280" name="Freeform 279">
              <a:extLst>
                <a:ext uri="{FF2B5EF4-FFF2-40B4-BE49-F238E27FC236}">
                  <a16:creationId xmlns:a16="http://schemas.microsoft.com/office/drawing/2014/main" id="{2CA855E3-E521-E6D4-0429-D1F89B6DC83E}"/>
                </a:ext>
              </a:extLst>
            </p:cNvPr>
            <p:cNvSpPr/>
            <p:nvPr/>
          </p:nvSpPr>
          <p:spPr>
            <a:xfrm>
              <a:off x="17377314"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accent5"/>
              </a:solidFill>
              <a:prstDash val="solid"/>
              <a:miter/>
            </a:ln>
          </p:spPr>
          <p:txBody>
            <a:bodyPr rtlCol="0" anchor="ctr"/>
            <a:lstStyle/>
            <a:p>
              <a:endParaRPr lang="en-US" dirty="0"/>
            </a:p>
          </p:txBody>
        </p:sp>
        <p:sp>
          <p:nvSpPr>
            <p:cNvPr id="281" name="Freeform 280">
              <a:extLst>
                <a:ext uri="{FF2B5EF4-FFF2-40B4-BE49-F238E27FC236}">
                  <a16:creationId xmlns:a16="http://schemas.microsoft.com/office/drawing/2014/main" id="{D89BA8A5-785E-9A2F-AD8F-AACE75A62F3E}"/>
                </a:ext>
              </a:extLst>
            </p:cNvPr>
            <p:cNvSpPr/>
            <p:nvPr/>
          </p:nvSpPr>
          <p:spPr>
            <a:xfrm>
              <a:off x="17377314"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5875" cap="rnd">
              <a:solidFill>
                <a:schemeClr val="accent5"/>
              </a:solidFill>
              <a:prstDash val="solid"/>
              <a:miter/>
            </a:ln>
          </p:spPr>
          <p:txBody>
            <a:bodyPr rtlCol="0" anchor="ctr"/>
            <a:lstStyle/>
            <a:p>
              <a:endParaRPr lang="en-US" dirty="0"/>
            </a:p>
          </p:txBody>
        </p:sp>
        <p:sp>
          <p:nvSpPr>
            <p:cNvPr id="285" name="Freeform 284">
              <a:extLst>
                <a:ext uri="{FF2B5EF4-FFF2-40B4-BE49-F238E27FC236}">
                  <a16:creationId xmlns:a16="http://schemas.microsoft.com/office/drawing/2014/main" id="{574C7B02-4404-5090-C060-4D2C5A4DA5BC}"/>
                </a:ext>
              </a:extLst>
            </p:cNvPr>
            <p:cNvSpPr/>
            <p:nvPr/>
          </p:nvSpPr>
          <p:spPr>
            <a:xfrm>
              <a:off x="15578884"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5"/>
              </a:solidFill>
              <a:prstDash val="solid"/>
              <a:miter/>
            </a:ln>
          </p:spPr>
          <p:txBody>
            <a:bodyPr rtlCol="0" anchor="ctr"/>
            <a:lstStyle/>
            <a:p>
              <a:endParaRPr lang="en-US" dirty="0"/>
            </a:p>
          </p:txBody>
        </p:sp>
        <p:sp>
          <p:nvSpPr>
            <p:cNvPr id="286" name="Freeform 285">
              <a:extLst>
                <a:ext uri="{FF2B5EF4-FFF2-40B4-BE49-F238E27FC236}">
                  <a16:creationId xmlns:a16="http://schemas.microsoft.com/office/drawing/2014/main" id="{A4E56DB5-E426-7D9B-1D12-42DA4940595D}"/>
                </a:ext>
              </a:extLst>
            </p:cNvPr>
            <p:cNvSpPr/>
            <p:nvPr/>
          </p:nvSpPr>
          <p:spPr>
            <a:xfrm>
              <a:off x="16298256"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5875" cap="rnd">
              <a:solidFill>
                <a:schemeClr val="bg1">
                  <a:alpha val="20000"/>
                </a:schemeClr>
              </a:solidFill>
              <a:prstDash val="solid"/>
              <a:miter/>
            </a:ln>
          </p:spPr>
          <p:txBody>
            <a:bodyPr rtlCol="0" anchor="ctr"/>
            <a:lstStyle/>
            <a:p>
              <a:endParaRPr lang="en-US" dirty="0"/>
            </a:p>
          </p:txBody>
        </p:sp>
        <p:sp>
          <p:nvSpPr>
            <p:cNvPr id="287" name="Freeform 286">
              <a:extLst>
                <a:ext uri="{FF2B5EF4-FFF2-40B4-BE49-F238E27FC236}">
                  <a16:creationId xmlns:a16="http://schemas.microsoft.com/office/drawing/2014/main" id="{345D1649-6C31-48D2-06F9-6EC04E4C6FA6}"/>
                </a:ext>
              </a:extLst>
            </p:cNvPr>
            <p:cNvSpPr/>
            <p:nvPr/>
          </p:nvSpPr>
          <p:spPr>
            <a:xfrm>
              <a:off x="16298256"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5875" cap="rnd">
              <a:solidFill>
                <a:schemeClr val="bg1">
                  <a:alpha val="20000"/>
                </a:schemeClr>
              </a:solidFill>
              <a:prstDash val="solid"/>
              <a:miter/>
            </a:ln>
          </p:spPr>
          <p:txBody>
            <a:bodyPr rtlCol="0" anchor="ctr"/>
            <a:lstStyle/>
            <a:p>
              <a:endParaRPr lang="en-US" dirty="0"/>
            </a:p>
          </p:txBody>
        </p:sp>
        <p:sp>
          <p:nvSpPr>
            <p:cNvPr id="288" name="Freeform 287">
              <a:extLst>
                <a:ext uri="{FF2B5EF4-FFF2-40B4-BE49-F238E27FC236}">
                  <a16:creationId xmlns:a16="http://schemas.microsoft.com/office/drawing/2014/main" id="{B3E22434-A98F-4DA2-0118-E2BD1955609E}"/>
                </a:ext>
              </a:extLst>
            </p:cNvPr>
            <p:cNvSpPr/>
            <p:nvPr/>
          </p:nvSpPr>
          <p:spPr>
            <a:xfrm>
              <a:off x="16298256"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accent5"/>
              </a:solidFill>
              <a:prstDash val="solid"/>
              <a:miter/>
            </a:ln>
          </p:spPr>
          <p:txBody>
            <a:bodyPr rtlCol="0" anchor="ctr"/>
            <a:lstStyle/>
            <a:p>
              <a:endParaRPr lang="en-US" dirty="0"/>
            </a:p>
          </p:txBody>
        </p:sp>
        <p:sp>
          <p:nvSpPr>
            <p:cNvPr id="289" name="Freeform 288">
              <a:extLst>
                <a:ext uri="{FF2B5EF4-FFF2-40B4-BE49-F238E27FC236}">
                  <a16:creationId xmlns:a16="http://schemas.microsoft.com/office/drawing/2014/main" id="{AAB41CEA-EF7A-953D-2F52-45BC20206320}"/>
                </a:ext>
              </a:extLst>
            </p:cNvPr>
            <p:cNvSpPr/>
            <p:nvPr/>
          </p:nvSpPr>
          <p:spPr>
            <a:xfrm>
              <a:off x="15578884"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5"/>
              </a:solidFill>
              <a:prstDash val="solid"/>
              <a:miter/>
            </a:ln>
          </p:spPr>
          <p:txBody>
            <a:bodyPr rtlCol="0" anchor="ctr"/>
            <a:lstStyle/>
            <a:p>
              <a:endParaRPr lang="en-US" dirty="0"/>
            </a:p>
          </p:txBody>
        </p:sp>
        <p:sp>
          <p:nvSpPr>
            <p:cNvPr id="290" name="Freeform 289">
              <a:extLst>
                <a:ext uri="{FF2B5EF4-FFF2-40B4-BE49-F238E27FC236}">
                  <a16:creationId xmlns:a16="http://schemas.microsoft.com/office/drawing/2014/main" id="{95D2B95F-16EA-1BAC-1D56-DEE2AF685401}"/>
                </a:ext>
              </a:extLst>
            </p:cNvPr>
            <p:cNvSpPr/>
            <p:nvPr/>
          </p:nvSpPr>
          <p:spPr>
            <a:xfrm>
              <a:off x="16298256"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5875" cap="rnd">
              <a:solidFill>
                <a:schemeClr val="accent5"/>
              </a:solidFill>
              <a:prstDash val="solid"/>
              <a:miter/>
            </a:ln>
          </p:spPr>
          <p:txBody>
            <a:bodyPr rtlCol="0" anchor="ctr"/>
            <a:lstStyle/>
            <a:p>
              <a:endParaRPr lang="en-US" dirty="0"/>
            </a:p>
          </p:txBody>
        </p:sp>
        <p:sp>
          <p:nvSpPr>
            <p:cNvPr id="291" name="Freeform 290">
              <a:extLst>
                <a:ext uri="{FF2B5EF4-FFF2-40B4-BE49-F238E27FC236}">
                  <a16:creationId xmlns:a16="http://schemas.microsoft.com/office/drawing/2014/main" id="{8711A051-846C-1FEE-C212-A8A333DDB104}"/>
                </a:ext>
              </a:extLst>
            </p:cNvPr>
            <p:cNvSpPr/>
            <p:nvPr/>
          </p:nvSpPr>
          <p:spPr>
            <a:xfrm>
              <a:off x="15578884" y="759459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5"/>
              </a:solidFill>
              <a:prstDash val="solid"/>
              <a:miter/>
            </a:ln>
          </p:spPr>
          <p:txBody>
            <a:bodyPr rtlCol="0" anchor="ctr"/>
            <a:lstStyle/>
            <a:p>
              <a:endParaRPr lang="en-US" dirty="0"/>
            </a:p>
          </p:txBody>
        </p:sp>
        <p:sp>
          <p:nvSpPr>
            <p:cNvPr id="292" name="Freeform 291">
              <a:extLst>
                <a:ext uri="{FF2B5EF4-FFF2-40B4-BE49-F238E27FC236}">
                  <a16:creationId xmlns:a16="http://schemas.microsoft.com/office/drawing/2014/main" id="{3BC96A90-39C1-019E-1B45-851D4EB8B4FC}"/>
                </a:ext>
              </a:extLst>
            </p:cNvPr>
            <p:cNvSpPr/>
            <p:nvPr/>
          </p:nvSpPr>
          <p:spPr>
            <a:xfrm>
              <a:off x="16298256" y="6354393"/>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5875" cap="rnd">
              <a:solidFill>
                <a:schemeClr val="accent5"/>
              </a:solidFill>
              <a:prstDash val="solid"/>
              <a:miter/>
            </a:ln>
          </p:spPr>
          <p:txBody>
            <a:bodyPr rtlCol="0" anchor="ctr"/>
            <a:lstStyle/>
            <a:p>
              <a:endParaRPr lang="en-US" dirty="0"/>
            </a:p>
          </p:txBody>
        </p:sp>
        <p:sp>
          <p:nvSpPr>
            <p:cNvPr id="293" name="Freeform 292">
              <a:extLst>
                <a:ext uri="{FF2B5EF4-FFF2-40B4-BE49-F238E27FC236}">
                  <a16:creationId xmlns:a16="http://schemas.microsoft.com/office/drawing/2014/main" id="{9F5184CB-ADDA-464D-C65A-963BA7717BA6}"/>
                </a:ext>
              </a:extLst>
            </p:cNvPr>
            <p:cNvSpPr/>
            <p:nvPr/>
          </p:nvSpPr>
          <p:spPr>
            <a:xfrm>
              <a:off x="16298256" y="697299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5875" cap="rnd">
              <a:solidFill>
                <a:schemeClr val="accent5"/>
              </a:solidFill>
              <a:prstDash val="solid"/>
              <a:miter/>
            </a:ln>
          </p:spPr>
          <p:txBody>
            <a:bodyPr rtlCol="0" anchor="ctr"/>
            <a:lstStyle/>
            <a:p>
              <a:endParaRPr lang="en-US" dirty="0"/>
            </a:p>
          </p:txBody>
        </p:sp>
        <p:sp>
          <p:nvSpPr>
            <p:cNvPr id="294" name="Freeform 293">
              <a:extLst>
                <a:ext uri="{FF2B5EF4-FFF2-40B4-BE49-F238E27FC236}">
                  <a16:creationId xmlns:a16="http://schemas.microsoft.com/office/drawing/2014/main" id="{5C83B3C1-32BC-01AD-2E7B-34B089745B66}"/>
                </a:ext>
              </a:extLst>
            </p:cNvPr>
            <p:cNvSpPr/>
            <p:nvPr/>
          </p:nvSpPr>
          <p:spPr>
            <a:xfrm>
              <a:off x="16298256" y="759459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bg1">
                  <a:alpha val="20000"/>
                </a:schemeClr>
              </a:solidFill>
              <a:prstDash val="solid"/>
              <a:miter/>
            </a:ln>
          </p:spPr>
          <p:txBody>
            <a:bodyPr rtlCol="0" anchor="ctr"/>
            <a:lstStyle/>
            <a:p>
              <a:endParaRPr lang="en-US" dirty="0"/>
            </a:p>
          </p:txBody>
        </p:sp>
        <p:sp>
          <p:nvSpPr>
            <p:cNvPr id="295" name="Freeform 294">
              <a:extLst>
                <a:ext uri="{FF2B5EF4-FFF2-40B4-BE49-F238E27FC236}">
                  <a16:creationId xmlns:a16="http://schemas.microsoft.com/office/drawing/2014/main" id="{97AF7B1A-0B62-7B58-2460-DFB3DA5B4830}"/>
                </a:ext>
              </a:extLst>
            </p:cNvPr>
            <p:cNvSpPr/>
            <p:nvPr/>
          </p:nvSpPr>
          <p:spPr>
            <a:xfrm>
              <a:off x="15578884" y="883778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bg1">
                  <a:alpha val="20000"/>
                </a:schemeClr>
              </a:solidFill>
              <a:prstDash val="solid"/>
              <a:miter/>
            </a:ln>
          </p:spPr>
          <p:txBody>
            <a:bodyPr rtlCol="0" anchor="ctr"/>
            <a:lstStyle/>
            <a:p>
              <a:endParaRPr lang="en-US" dirty="0"/>
            </a:p>
          </p:txBody>
        </p:sp>
        <p:sp>
          <p:nvSpPr>
            <p:cNvPr id="296" name="Freeform 295">
              <a:extLst>
                <a:ext uri="{FF2B5EF4-FFF2-40B4-BE49-F238E27FC236}">
                  <a16:creationId xmlns:a16="http://schemas.microsoft.com/office/drawing/2014/main" id="{F69FA48A-3C7F-FD07-3A64-0BFE3108EA6E}"/>
                </a:ext>
              </a:extLst>
            </p:cNvPr>
            <p:cNvSpPr/>
            <p:nvPr/>
          </p:nvSpPr>
          <p:spPr>
            <a:xfrm>
              <a:off x="16298256" y="8216189"/>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5875" cap="rnd">
              <a:solidFill>
                <a:schemeClr val="accent5"/>
              </a:solidFill>
              <a:prstDash val="solid"/>
              <a:miter/>
            </a:ln>
          </p:spPr>
          <p:txBody>
            <a:bodyPr rtlCol="0" anchor="ctr"/>
            <a:lstStyle/>
            <a:p>
              <a:endParaRPr lang="en-US" dirty="0"/>
            </a:p>
          </p:txBody>
        </p:sp>
        <p:sp>
          <p:nvSpPr>
            <p:cNvPr id="299" name="Freeform 298">
              <a:extLst>
                <a:ext uri="{FF2B5EF4-FFF2-40B4-BE49-F238E27FC236}">
                  <a16:creationId xmlns:a16="http://schemas.microsoft.com/office/drawing/2014/main" id="{17CE1CD4-BC3D-3DE5-A0C5-7F2CC963069F}"/>
                </a:ext>
              </a:extLst>
            </p:cNvPr>
            <p:cNvSpPr/>
            <p:nvPr/>
          </p:nvSpPr>
          <p:spPr>
            <a:xfrm>
              <a:off x="16657943" y="94612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accent5"/>
              </a:solidFill>
              <a:prstDash val="solid"/>
              <a:bevel/>
            </a:ln>
          </p:spPr>
          <p:txBody>
            <a:bodyPr rtlCol="0" anchor="ctr"/>
            <a:lstStyle/>
            <a:p>
              <a:endParaRPr lang="en-US" dirty="0"/>
            </a:p>
          </p:txBody>
        </p:sp>
        <p:sp>
          <p:nvSpPr>
            <p:cNvPr id="300" name="Freeform 299">
              <a:extLst>
                <a:ext uri="{FF2B5EF4-FFF2-40B4-BE49-F238E27FC236}">
                  <a16:creationId xmlns:a16="http://schemas.microsoft.com/office/drawing/2014/main" id="{EA159162-0EB7-F611-08EF-93FC1ED5AE12}"/>
                </a:ext>
              </a:extLst>
            </p:cNvPr>
            <p:cNvSpPr/>
            <p:nvPr/>
          </p:nvSpPr>
          <p:spPr>
            <a:xfrm>
              <a:off x="17377314" y="821553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accent5"/>
              </a:solidFill>
              <a:prstDash val="solid"/>
              <a:miter/>
            </a:ln>
          </p:spPr>
          <p:txBody>
            <a:bodyPr rtlCol="0" anchor="ctr"/>
            <a:lstStyle/>
            <a:p>
              <a:endParaRPr lang="en-US" dirty="0"/>
            </a:p>
          </p:txBody>
        </p:sp>
        <p:sp>
          <p:nvSpPr>
            <p:cNvPr id="301" name="Freeform 300">
              <a:extLst>
                <a:ext uri="{FF2B5EF4-FFF2-40B4-BE49-F238E27FC236}">
                  <a16:creationId xmlns:a16="http://schemas.microsoft.com/office/drawing/2014/main" id="{97D5F546-B4B2-4093-1FBD-ACDCF88B07AD}"/>
                </a:ext>
              </a:extLst>
            </p:cNvPr>
            <p:cNvSpPr/>
            <p:nvPr/>
          </p:nvSpPr>
          <p:spPr>
            <a:xfrm>
              <a:off x="17377314" y="883712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5875" cap="rnd">
              <a:solidFill>
                <a:schemeClr val="accent5"/>
              </a:solidFill>
              <a:prstDash val="solid"/>
              <a:miter/>
            </a:ln>
          </p:spPr>
          <p:txBody>
            <a:bodyPr rtlCol="0" anchor="ctr"/>
            <a:lstStyle/>
            <a:p>
              <a:endParaRPr lang="en-US" dirty="0"/>
            </a:p>
          </p:txBody>
        </p:sp>
        <p:sp>
          <p:nvSpPr>
            <p:cNvPr id="303" name="Freeform 302">
              <a:extLst>
                <a:ext uri="{FF2B5EF4-FFF2-40B4-BE49-F238E27FC236}">
                  <a16:creationId xmlns:a16="http://schemas.microsoft.com/office/drawing/2014/main" id="{75577E41-DB89-1B36-7CBC-8768E9EBEA79}"/>
                </a:ext>
              </a:extLst>
            </p:cNvPr>
            <p:cNvSpPr/>
            <p:nvPr/>
          </p:nvSpPr>
          <p:spPr>
            <a:xfrm>
              <a:off x="16298255" y="883712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5875" cap="rnd">
              <a:solidFill>
                <a:schemeClr val="accent5"/>
              </a:solidFill>
              <a:prstDash val="solid"/>
              <a:miter/>
            </a:ln>
          </p:spPr>
          <p:txBody>
            <a:bodyPr rtlCol="0" anchor="ctr"/>
            <a:lstStyle/>
            <a:p>
              <a:endParaRPr lang="en-US" dirty="0"/>
            </a:p>
          </p:txBody>
        </p:sp>
        <p:sp>
          <p:nvSpPr>
            <p:cNvPr id="304" name="Freeform 303">
              <a:extLst>
                <a:ext uri="{FF2B5EF4-FFF2-40B4-BE49-F238E27FC236}">
                  <a16:creationId xmlns:a16="http://schemas.microsoft.com/office/drawing/2014/main" id="{FBFFB42C-A703-94AD-854B-E1F80A85092E}"/>
                </a:ext>
              </a:extLst>
            </p:cNvPr>
            <p:cNvSpPr/>
            <p:nvPr/>
          </p:nvSpPr>
          <p:spPr>
            <a:xfrm>
              <a:off x="17751192" y="635439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bg1">
                  <a:alpha val="20000"/>
                </a:schemeClr>
              </a:solidFill>
              <a:prstDash val="solid"/>
              <a:miter/>
            </a:ln>
          </p:spPr>
          <p:txBody>
            <a:bodyPr rtlCol="0" anchor="ctr"/>
            <a:lstStyle/>
            <a:p>
              <a:endParaRPr lang="en-US" dirty="0"/>
            </a:p>
          </p:txBody>
        </p:sp>
        <p:sp>
          <p:nvSpPr>
            <p:cNvPr id="305" name="Freeform 304">
              <a:extLst>
                <a:ext uri="{FF2B5EF4-FFF2-40B4-BE49-F238E27FC236}">
                  <a16:creationId xmlns:a16="http://schemas.microsoft.com/office/drawing/2014/main" id="{BE58DE8E-EE68-7CE3-36B5-1D4BCD45D5D5}"/>
                </a:ext>
              </a:extLst>
            </p:cNvPr>
            <p:cNvSpPr/>
            <p:nvPr/>
          </p:nvSpPr>
          <p:spPr>
            <a:xfrm>
              <a:off x="8034738"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5875" cap="rnd">
              <a:solidFill>
                <a:schemeClr val="bg1">
                  <a:alpha val="20000"/>
                </a:schemeClr>
              </a:solidFill>
              <a:prstDash val="solid"/>
              <a:miter/>
            </a:ln>
          </p:spPr>
          <p:txBody>
            <a:bodyPr rtlCol="0" anchor="ctr"/>
            <a:lstStyle/>
            <a:p>
              <a:endParaRPr lang="en-US" dirty="0"/>
            </a:p>
          </p:txBody>
        </p:sp>
      </p:grpSp>
      <p:sp>
        <p:nvSpPr>
          <p:cNvPr id="306" name="Freeform 305">
            <a:extLst>
              <a:ext uri="{FF2B5EF4-FFF2-40B4-BE49-F238E27FC236}">
                <a16:creationId xmlns:a16="http://schemas.microsoft.com/office/drawing/2014/main" id="{740CC0A4-AEEA-3CAB-42D0-7516239438CA}"/>
              </a:ext>
            </a:extLst>
          </p:cNvPr>
          <p:cNvSpPr/>
          <p:nvPr/>
        </p:nvSpPr>
        <p:spPr>
          <a:xfrm>
            <a:off x="5137151" y="5146650"/>
            <a:ext cx="116196" cy="206399"/>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5875" cap="rnd">
            <a:solidFill>
              <a:schemeClr val="accent5"/>
            </a:solidFill>
            <a:prstDash val="solid"/>
            <a:miter/>
          </a:ln>
        </p:spPr>
        <p:txBody>
          <a:bodyPr rtlCol="0" anchor="ctr"/>
          <a:lstStyle/>
          <a:p>
            <a:endParaRPr lang="en-US" dirty="0"/>
          </a:p>
        </p:txBody>
      </p:sp>
      <p:sp>
        <p:nvSpPr>
          <p:cNvPr id="309" name="TextBox 308">
            <a:extLst>
              <a:ext uri="{FF2B5EF4-FFF2-40B4-BE49-F238E27FC236}">
                <a16:creationId xmlns:a16="http://schemas.microsoft.com/office/drawing/2014/main" id="{7C042A24-0668-A05B-8FFA-03ACCBA87D6C}"/>
              </a:ext>
            </a:extLst>
          </p:cNvPr>
          <p:cNvSpPr txBox="1"/>
          <p:nvPr/>
        </p:nvSpPr>
        <p:spPr>
          <a:xfrm>
            <a:off x="823368" y="5436893"/>
            <a:ext cx="851869" cy="212366"/>
          </a:xfrm>
          <a:prstGeom prst="rect">
            <a:avLst/>
          </a:prstGeom>
          <a:noFill/>
        </p:spPr>
        <p:txBody>
          <a:bodyPr wrap="square" lIns="0" tIns="0" rIns="0" bIns="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Poppins Light" pitchFamily="2" charset="77"/>
                <a:ea typeface="+mn-ea"/>
                <a:cs typeface="Poppins Light" pitchFamily="2" charset="77"/>
                <a:sym typeface="Poppins"/>
              </a:rPr>
              <a:t>Kanada</a:t>
            </a:r>
          </a:p>
        </p:txBody>
      </p:sp>
      <p:sp>
        <p:nvSpPr>
          <p:cNvPr id="310" name="TextBox 309">
            <a:extLst>
              <a:ext uri="{FF2B5EF4-FFF2-40B4-BE49-F238E27FC236}">
                <a16:creationId xmlns:a16="http://schemas.microsoft.com/office/drawing/2014/main" id="{FD5BCE61-B622-D77A-CEF9-C7C37843C348}"/>
              </a:ext>
            </a:extLst>
          </p:cNvPr>
          <p:cNvSpPr txBox="1"/>
          <p:nvPr/>
        </p:nvSpPr>
        <p:spPr>
          <a:xfrm>
            <a:off x="1528838" y="5843293"/>
            <a:ext cx="851869" cy="212366"/>
          </a:xfrm>
          <a:prstGeom prst="rect">
            <a:avLst/>
          </a:prstGeom>
          <a:noFill/>
        </p:spPr>
        <p:txBody>
          <a:bodyPr wrap="square" lIns="0" tIns="0" rIns="0" bIns="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sz="1200" dirty="0">
                <a:solidFill>
                  <a:schemeClr val="bg1"/>
                </a:solidFill>
                <a:latin typeface="Poppins Light" pitchFamily="2" charset="77"/>
                <a:cs typeface="Poppins Light" pitchFamily="2" charset="77"/>
                <a:sym typeface="Poppins"/>
              </a:rPr>
              <a:t>ABD</a:t>
            </a:r>
            <a:endParaRPr kumimoji="0" lang="en-US" sz="1200" b="0" i="0" u="none" strike="noStrike" kern="1200" cap="none" spc="0" normalizeH="0" baseline="0" noProof="0" dirty="0">
              <a:ln>
                <a:noFill/>
              </a:ln>
              <a:solidFill>
                <a:schemeClr val="bg1"/>
              </a:solidFill>
              <a:effectLst/>
              <a:uLnTx/>
              <a:uFillTx/>
              <a:latin typeface="Poppins Light" pitchFamily="2" charset="77"/>
              <a:ea typeface="+mn-ea"/>
              <a:cs typeface="Poppins Light" pitchFamily="2" charset="77"/>
              <a:sym typeface="Poppins"/>
            </a:endParaRPr>
          </a:p>
        </p:txBody>
      </p:sp>
      <p:sp>
        <p:nvSpPr>
          <p:cNvPr id="311" name="TextBox 310">
            <a:extLst>
              <a:ext uri="{FF2B5EF4-FFF2-40B4-BE49-F238E27FC236}">
                <a16:creationId xmlns:a16="http://schemas.microsoft.com/office/drawing/2014/main" id="{83ED52D7-E110-5925-76D8-83E4C3FCDD67}"/>
              </a:ext>
            </a:extLst>
          </p:cNvPr>
          <p:cNvSpPr txBox="1"/>
          <p:nvPr/>
        </p:nvSpPr>
        <p:spPr>
          <a:xfrm>
            <a:off x="3652444" y="5436893"/>
            <a:ext cx="851869" cy="212366"/>
          </a:xfrm>
          <a:prstGeom prst="rect">
            <a:avLst/>
          </a:prstGeom>
          <a:noFill/>
        </p:spPr>
        <p:txBody>
          <a:bodyPr wrap="square" lIns="0" tIns="0" rIns="0" bIns="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chemeClr val="bg1"/>
                </a:solidFill>
                <a:effectLst/>
                <a:uLnTx/>
                <a:uFillTx/>
                <a:latin typeface="Poppins Light" pitchFamily="2" charset="77"/>
                <a:ea typeface="+mn-ea"/>
                <a:cs typeface="Poppins Light" pitchFamily="2" charset="77"/>
                <a:sym typeface="Poppins"/>
              </a:rPr>
              <a:t>Fransa</a:t>
            </a:r>
            <a:r>
              <a:rPr kumimoji="0" lang="en-US" sz="1200" b="0" i="0" u="none" strike="noStrike" kern="1200" cap="none" spc="0" normalizeH="0" baseline="0" noProof="0" dirty="0">
                <a:ln>
                  <a:noFill/>
                </a:ln>
                <a:solidFill>
                  <a:schemeClr val="bg1"/>
                </a:solidFill>
                <a:effectLst/>
                <a:uLnTx/>
                <a:uFillTx/>
                <a:latin typeface="Poppins Light" pitchFamily="2" charset="77"/>
                <a:ea typeface="+mn-ea"/>
                <a:cs typeface="Poppins Light" pitchFamily="2" charset="77"/>
                <a:sym typeface="Poppins"/>
              </a:rPr>
              <a:t> </a:t>
            </a:r>
          </a:p>
        </p:txBody>
      </p:sp>
      <p:sp>
        <p:nvSpPr>
          <p:cNvPr id="312" name="TextBox 311">
            <a:extLst>
              <a:ext uri="{FF2B5EF4-FFF2-40B4-BE49-F238E27FC236}">
                <a16:creationId xmlns:a16="http://schemas.microsoft.com/office/drawing/2014/main" id="{DF54EBC7-5883-2586-DF60-88AF5FB0B845}"/>
              </a:ext>
            </a:extLst>
          </p:cNvPr>
          <p:cNvSpPr txBox="1"/>
          <p:nvPr/>
        </p:nvSpPr>
        <p:spPr>
          <a:xfrm>
            <a:off x="5775475" y="5843293"/>
            <a:ext cx="851869" cy="212366"/>
          </a:xfrm>
          <a:prstGeom prst="rect">
            <a:avLst/>
          </a:prstGeom>
          <a:noFill/>
        </p:spPr>
        <p:txBody>
          <a:bodyPr wrap="square" lIns="0" tIns="0" rIns="0" bIns="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chemeClr val="bg1"/>
                </a:solidFill>
                <a:effectLst/>
                <a:uLnTx/>
                <a:uFillTx/>
                <a:latin typeface="Poppins Light" pitchFamily="2" charset="77"/>
                <a:ea typeface="+mn-ea"/>
                <a:cs typeface="Poppins Light" pitchFamily="2" charset="77"/>
                <a:sym typeface="Poppins"/>
              </a:rPr>
              <a:t>Japonya</a:t>
            </a:r>
            <a:endParaRPr kumimoji="0" lang="en-US" sz="1200" b="0" i="0" u="none" strike="noStrike" kern="1200" cap="none" spc="0" normalizeH="0" baseline="0" noProof="0" dirty="0">
              <a:ln>
                <a:noFill/>
              </a:ln>
              <a:solidFill>
                <a:schemeClr val="bg1"/>
              </a:solidFill>
              <a:effectLst/>
              <a:uLnTx/>
              <a:uFillTx/>
              <a:latin typeface="Poppins Light" pitchFamily="2" charset="77"/>
              <a:ea typeface="+mn-ea"/>
              <a:cs typeface="Poppins Light" pitchFamily="2" charset="77"/>
              <a:sym typeface="Poppins"/>
            </a:endParaRPr>
          </a:p>
        </p:txBody>
      </p:sp>
      <p:sp>
        <p:nvSpPr>
          <p:cNvPr id="314" name="TextBox 313">
            <a:extLst>
              <a:ext uri="{FF2B5EF4-FFF2-40B4-BE49-F238E27FC236}">
                <a16:creationId xmlns:a16="http://schemas.microsoft.com/office/drawing/2014/main" id="{A1A210A4-BC6B-0281-6317-06F14970057D}"/>
              </a:ext>
            </a:extLst>
          </p:cNvPr>
          <p:cNvSpPr txBox="1"/>
          <p:nvPr/>
        </p:nvSpPr>
        <p:spPr>
          <a:xfrm>
            <a:off x="5061064" y="6247846"/>
            <a:ext cx="851869" cy="212366"/>
          </a:xfrm>
          <a:prstGeom prst="rect">
            <a:avLst/>
          </a:prstGeom>
          <a:noFill/>
        </p:spPr>
        <p:txBody>
          <a:bodyPr wrap="square" lIns="0" tIns="0" rIns="0" bIns="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chemeClr val="bg1"/>
                </a:solidFill>
                <a:effectLst/>
                <a:uLnTx/>
                <a:uFillTx/>
                <a:latin typeface="Poppins Light" pitchFamily="2" charset="77"/>
                <a:ea typeface="+mn-ea"/>
                <a:cs typeface="Poppins Light" pitchFamily="2" charset="77"/>
                <a:sym typeface="Poppins"/>
              </a:rPr>
              <a:t>Hindistan</a:t>
            </a:r>
            <a:endParaRPr kumimoji="0" lang="en-US" sz="1200" b="0" i="0" u="none" strike="noStrike" kern="1200" cap="none" spc="0" normalizeH="0" baseline="0" noProof="0" dirty="0">
              <a:ln>
                <a:noFill/>
              </a:ln>
              <a:solidFill>
                <a:schemeClr val="bg1"/>
              </a:solidFill>
              <a:effectLst/>
              <a:uLnTx/>
              <a:uFillTx/>
              <a:latin typeface="Poppins Light" pitchFamily="2" charset="77"/>
              <a:ea typeface="+mn-ea"/>
              <a:cs typeface="Poppins Light" pitchFamily="2" charset="77"/>
              <a:sym typeface="Poppins"/>
            </a:endParaRPr>
          </a:p>
        </p:txBody>
      </p:sp>
      <p:sp>
        <p:nvSpPr>
          <p:cNvPr id="315" name="TextBox 314">
            <a:extLst>
              <a:ext uri="{FF2B5EF4-FFF2-40B4-BE49-F238E27FC236}">
                <a16:creationId xmlns:a16="http://schemas.microsoft.com/office/drawing/2014/main" id="{D07674F9-981D-E825-C7DC-4C9C3F9FBDFE}"/>
              </a:ext>
            </a:extLst>
          </p:cNvPr>
          <p:cNvSpPr txBox="1"/>
          <p:nvPr/>
        </p:nvSpPr>
        <p:spPr>
          <a:xfrm>
            <a:off x="5061064" y="5430058"/>
            <a:ext cx="851869" cy="212366"/>
          </a:xfrm>
          <a:prstGeom prst="rect">
            <a:avLst/>
          </a:prstGeom>
          <a:noFill/>
        </p:spPr>
        <p:txBody>
          <a:bodyPr wrap="square" lIns="0" tIns="0" rIns="0" bIns="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chemeClr val="bg1"/>
                </a:solidFill>
                <a:effectLst/>
                <a:uLnTx/>
                <a:uFillTx/>
                <a:latin typeface="Poppins Light" pitchFamily="2" charset="77"/>
                <a:ea typeface="+mn-ea"/>
                <a:cs typeface="Poppins Light" pitchFamily="2" charset="77"/>
                <a:sym typeface="Poppins"/>
              </a:rPr>
              <a:t>Çin</a:t>
            </a:r>
            <a:endParaRPr kumimoji="0" lang="en-US" sz="1200" b="0" i="0" u="none" strike="noStrike" kern="1200" cap="none" spc="0" normalizeH="0" baseline="0" noProof="0" dirty="0">
              <a:ln>
                <a:noFill/>
              </a:ln>
              <a:solidFill>
                <a:schemeClr val="bg1"/>
              </a:solidFill>
              <a:effectLst/>
              <a:uLnTx/>
              <a:uFillTx/>
              <a:latin typeface="Poppins Light" pitchFamily="2" charset="77"/>
              <a:ea typeface="+mn-ea"/>
              <a:cs typeface="Poppins Light" pitchFamily="2" charset="77"/>
              <a:sym typeface="Poppins"/>
            </a:endParaRPr>
          </a:p>
        </p:txBody>
      </p:sp>
      <p:sp>
        <p:nvSpPr>
          <p:cNvPr id="316" name="TextBox 315">
            <a:extLst>
              <a:ext uri="{FF2B5EF4-FFF2-40B4-BE49-F238E27FC236}">
                <a16:creationId xmlns:a16="http://schemas.microsoft.com/office/drawing/2014/main" id="{8F18A87B-C923-A986-09B1-A7FD8A3BA2AC}"/>
              </a:ext>
            </a:extLst>
          </p:cNvPr>
          <p:cNvSpPr txBox="1"/>
          <p:nvPr/>
        </p:nvSpPr>
        <p:spPr>
          <a:xfrm>
            <a:off x="4354484" y="5031048"/>
            <a:ext cx="851869" cy="212366"/>
          </a:xfrm>
          <a:prstGeom prst="rect">
            <a:avLst/>
          </a:prstGeom>
          <a:noFill/>
        </p:spPr>
        <p:txBody>
          <a:bodyPr wrap="square" lIns="0" tIns="0" rIns="0" bIns="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chemeClr val="bg1"/>
                </a:solidFill>
                <a:effectLst/>
                <a:uLnTx/>
                <a:uFillTx/>
                <a:latin typeface="Poppins Light" pitchFamily="2" charset="77"/>
                <a:ea typeface="+mn-ea"/>
                <a:cs typeface="Poppins Light" pitchFamily="2" charset="77"/>
                <a:sym typeface="Poppins"/>
              </a:rPr>
              <a:t>Almanya</a:t>
            </a:r>
            <a:endParaRPr kumimoji="0" lang="en-US" sz="1200" b="0" i="0" u="none" strike="noStrike" kern="1200" cap="none" spc="0" normalizeH="0" baseline="0" noProof="0" dirty="0">
              <a:ln>
                <a:noFill/>
              </a:ln>
              <a:solidFill>
                <a:schemeClr val="bg1"/>
              </a:solidFill>
              <a:effectLst/>
              <a:uLnTx/>
              <a:uFillTx/>
              <a:latin typeface="Poppins Light" pitchFamily="2" charset="77"/>
              <a:ea typeface="+mn-ea"/>
              <a:cs typeface="Poppins Light" pitchFamily="2" charset="77"/>
              <a:sym typeface="Poppins"/>
            </a:endParaRPr>
          </a:p>
        </p:txBody>
      </p:sp>
      <p:sp>
        <p:nvSpPr>
          <p:cNvPr id="317" name="TextBox 316">
            <a:extLst>
              <a:ext uri="{FF2B5EF4-FFF2-40B4-BE49-F238E27FC236}">
                <a16:creationId xmlns:a16="http://schemas.microsoft.com/office/drawing/2014/main" id="{DA9C2E51-77BC-82D1-96B0-582D7CF70898}"/>
              </a:ext>
            </a:extLst>
          </p:cNvPr>
          <p:cNvSpPr txBox="1"/>
          <p:nvPr/>
        </p:nvSpPr>
        <p:spPr>
          <a:xfrm>
            <a:off x="2939936" y="5031048"/>
            <a:ext cx="851869" cy="430887"/>
          </a:xfrm>
          <a:prstGeom prst="rect">
            <a:avLst/>
          </a:prstGeom>
          <a:noFill/>
        </p:spPr>
        <p:txBody>
          <a:bodyPr wrap="square" lIns="0" tIns="0" rIns="0" bIns="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sz="1200" dirty="0" err="1">
                <a:solidFill>
                  <a:schemeClr val="bg1"/>
                </a:solidFill>
                <a:latin typeface="Poppins Light" pitchFamily="2" charset="77"/>
                <a:cs typeface="Poppins Light" pitchFamily="2" charset="77"/>
                <a:sym typeface="Poppins"/>
              </a:rPr>
              <a:t>Birleşik</a:t>
            </a:r>
            <a:r>
              <a:rPr lang="en-US" sz="1200" dirty="0">
                <a:solidFill>
                  <a:schemeClr val="bg1"/>
                </a:solidFill>
                <a:latin typeface="Poppins Light" pitchFamily="2" charset="77"/>
                <a:cs typeface="Poppins Light" pitchFamily="2" charset="77"/>
                <a:sym typeface="Poppins"/>
              </a:rPr>
              <a:t> </a:t>
            </a:r>
            <a:r>
              <a:rPr lang="en-US" sz="1200" dirty="0" err="1">
                <a:solidFill>
                  <a:schemeClr val="bg1"/>
                </a:solidFill>
                <a:latin typeface="Poppins Light" pitchFamily="2" charset="77"/>
                <a:cs typeface="Poppins Light" pitchFamily="2" charset="77"/>
                <a:sym typeface="Poppins"/>
              </a:rPr>
              <a:t>Krallık</a:t>
            </a:r>
            <a:endParaRPr kumimoji="0" lang="en-US" sz="1200" b="0" i="0" u="none" strike="noStrike" kern="1200" cap="none" spc="0" normalizeH="0" baseline="0" noProof="0" dirty="0">
              <a:ln>
                <a:noFill/>
              </a:ln>
              <a:solidFill>
                <a:schemeClr val="bg1"/>
              </a:solidFill>
              <a:effectLst/>
              <a:uLnTx/>
              <a:uFillTx/>
              <a:latin typeface="Poppins Light" pitchFamily="2" charset="77"/>
              <a:ea typeface="+mn-ea"/>
              <a:cs typeface="Poppins Light" pitchFamily="2" charset="77"/>
              <a:sym typeface="Poppins"/>
            </a:endParaRPr>
          </a:p>
        </p:txBody>
      </p:sp>
      <p:sp>
        <p:nvSpPr>
          <p:cNvPr id="318" name="TextBox 317">
            <a:extLst>
              <a:ext uri="{FF2B5EF4-FFF2-40B4-BE49-F238E27FC236}">
                <a16:creationId xmlns:a16="http://schemas.microsoft.com/office/drawing/2014/main" id="{679D3239-13F8-9DF3-5490-4AB986E6E0BD}"/>
              </a:ext>
            </a:extLst>
          </p:cNvPr>
          <p:cNvSpPr txBox="1"/>
          <p:nvPr/>
        </p:nvSpPr>
        <p:spPr>
          <a:xfrm>
            <a:off x="2225042" y="7057968"/>
            <a:ext cx="851869" cy="212366"/>
          </a:xfrm>
          <a:prstGeom prst="rect">
            <a:avLst/>
          </a:prstGeom>
          <a:noFill/>
        </p:spPr>
        <p:txBody>
          <a:bodyPr wrap="square" lIns="0" tIns="0" rIns="0" bIns="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sz="1200" dirty="0" err="1">
                <a:solidFill>
                  <a:schemeClr val="bg1"/>
                </a:solidFill>
                <a:latin typeface="Poppins Light" pitchFamily="2" charset="77"/>
                <a:cs typeface="Poppins Light" pitchFamily="2" charset="77"/>
                <a:sym typeface="Poppins"/>
              </a:rPr>
              <a:t>Brezilya</a:t>
            </a:r>
            <a:endParaRPr kumimoji="0" lang="en-US" sz="1200" b="0" i="0" u="none" strike="noStrike" kern="1200" cap="none" spc="0" normalizeH="0" baseline="0" noProof="0" dirty="0">
              <a:ln>
                <a:noFill/>
              </a:ln>
              <a:solidFill>
                <a:schemeClr val="bg1"/>
              </a:solidFill>
              <a:effectLst/>
              <a:uLnTx/>
              <a:uFillTx/>
              <a:latin typeface="Poppins Light" pitchFamily="2" charset="77"/>
              <a:ea typeface="+mn-ea"/>
              <a:cs typeface="Poppins Light" pitchFamily="2" charset="77"/>
              <a:sym typeface="Poppins"/>
            </a:endParaRPr>
          </a:p>
        </p:txBody>
      </p:sp>
      <p:sp>
        <p:nvSpPr>
          <p:cNvPr id="319" name="TextBox 318">
            <a:extLst>
              <a:ext uri="{FF2B5EF4-FFF2-40B4-BE49-F238E27FC236}">
                <a16:creationId xmlns:a16="http://schemas.microsoft.com/office/drawing/2014/main" id="{13BE558E-226C-CBAC-9DB6-0C725F93DB70}"/>
              </a:ext>
            </a:extLst>
          </p:cNvPr>
          <p:cNvSpPr txBox="1"/>
          <p:nvPr/>
        </p:nvSpPr>
        <p:spPr>
          <a:xfrm>
            <a:off x="5774574" y="7468063"/>
            <a:ext cx="851869" cy="212366"/>
          </a:xfrm>
          <a:prstGeom prst="rect">
            <a:avLst/>
          </a:prstGeom>
          <a:noFill/>
        </p:spPr>
        <p:txBody>
          <a:bodyPr wrap="square" lIns="0" tIns="0" rIns="0" bIns="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chemeClr val="bg1"/>
                </a:solidFill>
                <a:effectLst/>
                <a:uLnTx/>
                <a:uFillTx/>
                <a:latin typeface="Poppins Light" pitchFamily="2" charset="77"/>
                <a:ea typeface="+mn-ea"/>
                <a:cs typeface="Poppins Light" pitchFamily="2" charset="77"/>
                <a:sym typeface="Poppins"/>
              </a:rPr>
              <a:t>Avustralya</a:t>
            </a:r>
            <a:endParaRPr kumimoji="0" lang="en-US" sz="1200" b="0" i="0" u="none" strike="noStrike" kern="1200" cap="none" spc="0" normalizeH="0" baseline="0" noProof="0" dirty="0">
              <a:ln>
                <a:noFill/>
              </a:ln>
              <a:solidFill>
                <a:schemeClr val="bg1"/>
              </a:solidFill>
              <a:effectLst/>
              <a:uLnTx/>
              <a:uFillTx/>
              <a:latin typeface="Poppins Light" pitchFamily="2" charset="77"/>
              <a:ea typeface="+mn-ea"/>
              <a:cs typeface="Poppins Light" pitchFamily="2" charset="77"/>
              <a:sym typeface="Poppins"/>
            </a:endParaRPr>
          </a:p>
        </p:txBody>
      </p:sp>
      <p:sp>
        <p:nvSpPr>
          <p:cNvPr id="324" name="Hexagon 323">
            <a:extLst>
              <a:ext uri="{FF2B5EF4-FFF2-40B4-BE49-F238E27FC236}">
                <a16:creationId xmlns:a16="http://schemas.microsoft.com/office/drawing/2014/main" id="{19515465-6114-74D2-32DD-C97C15578EB4}"/>
              </a:ext>
            </a:extLst>
          </p:cNvPr>
          <p:cNvSpPr/>
          <p:nvPr/>
        </p:nvSpPr>
        <p:spPr>
          <a:xfrm rot="10800000">
            <a:off x="6030637" y="3086086"/>
            <a:ext cx="1284563" cy="1149158"/>
          </a:xfrm>
          <a:prstGeom prst="hexagon">
            <a:avLst/>
          </a:prstGeom>
          <a:solidFill>
            <a:schemeClr val="accent1">
              <a:alpha val="11809"/>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Freeform 109">
            <a:extLst>
              <a:ext uri="{FF2B5EF4-FFF2-40B4-BE49-F238E27FC236}">
                <a16:creationId xmlns:a16="http://schemas.microsoft.com/office/drawing/2014/main" id="{665F1441-986C-1F2C-9159-224CF5B14649}"/>
              </a:ext>
            </a:extLst>
          </p:cNvPr>
          <p:cNvSpPr/>
          <p:nvPr/>
        </p:nvSpPr>
        <p:spPr>
          <a:xfrm>
            <a:off x="12836525" y="5140325"/>
            <a:ext cx="116196" cy="20002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5875" cap="rnd">
            <a:solidFill>
              <a:schemeClr val="accent5"/>
            </a:solidFill>
            <a:prstDash val="solid"/>
            <a:miter/>
          </a:ln>
        </p:spPr>
        <p:txBody>
          <a:bodyPr rtlCol="0" anchor="ctr"/>
          <a:lstStyle/>
          <a:p>
            <a:endParaRPr lang="en-US" dirty="0"/>
          </a:p>
        </p:txBody>
      </p:sp>
      <p:grpSp>
        <p:nvGrpSpPr>
          <p:cNvPr id="121" name="Group 120">
            <a:extLst>
              <a:ext uri="{FF2B5EF4-FFF2-40B4-BE49-F238E27FC236}">
                <a16:creationId xmlns:a16="http://schemas.microsoft.com/office/drawing/2014/main" id="{04FC91E4-B243-CD92-24A3-2FE3E529CC01}"/>
              </a:ext>
            </a:extLst>
          </p:cNvPr>
          <p:cNvGrpSpPr/>
          <p:nvPr/>
        </p:nvGrpSpPr>
        <p:grpSpPr>
          <a:xfrm>
            <a:off x="-3127900" y="4298302"/>
            <a:ext cx="10705883" cy="6656899"/>
            <a:chOff x="715638" y="968543"/>
            <a:chExt cx="10705883" cy="6656899"/>
          </a:xfrm>
        </p:grpSpPr>
        <p:pic>
          <p:nvPicPr>
            <p:cNvPr id="308" name="Picture 307" descr="A picture containing text, person, silhouette&#10;&#10;Description automatically generated">
              <a:extLst>
                <a:ext uri="{FF2B5EF4-FFF2-40B4-BE49-F238E27FC236}">
                  <a16:creationId xmlns:a16="http://schemas.microsoft.com/office/drawing/2014/main" id="{9D1E6DEB-4B95-5E9B-872A-E86A44302AAC}"/>
                </a:ext>
              </a:extLst>
            </p:cNvPr>
            <p:cNvPicPr>
              <a:picLocks noChangeAspect="1"/>
            </p:cNvPicPr>
            <p:nvPr/>
          </p:nvPicPr>
          <p:blipFill>
            <a:blip r:embed="rId4">
              <a:duotone>
                <a:prstClr val="black"/>
                <a:schemeClr val="tx2">
                  <a:tint val="45000"/>
                  <a:satMod val="400000"/>
                </a:schemeClr>
              </a:duotone>
              <a:alphaModFix amt="31000"/>
              <a:extLst>
                <a:ext uri="{28A0092B-C50C-407E-A947-70E740481C1C}">
                  <a14:useLocalDpi xmlns:a14="http://schemas.microsoft.com/office/drawing/2010/main" val="0"/>
                </a:ext>
              </a:extLst>
            </a:blip>
            <a:stretch>
              <a:fillRect/>
            </a:stretch>
          </p:blipFill>
          <p:spPr>
            <a:xfrm>
              <a:off x="4336013" y="968543"/>
              <a:ext cx="7085508" cy="4065330"/>
            </a:xfrm>
            <a:prstGeom prst="rect">
              <a:avLst/>
            </a:prstGeom>
          </p:spPr>
        </p:pic>
        <p:sp>
          <p:nvSpPr>
            <p:cNvPr id="111" name="Oval 110">
              <a:extLst>
                <a:ext uri="{FF2B5EF4-FFF2-40B4-BE49-F238E27FC236}">
                  <a16:creationId xmlns:a16="http://schemas.microsoft.com/office/drawing/2014/main" id="{F17933FE-F950-754F-F41C-C1B69D2897A9}"/>
                </a:ext>
              </a:extLst>
            </p:cNvPr>
            <p:cNvSpPr/>
            <p:nvPr/>
          </p:nvSpPr>
          <p:spPr>
            <a:xfrm>
              <a:off x="7154537" y="5919008"/>
              <a:ext cx="73577" cy="73577"/>
            </a:xfrm>
            <a:prstGeom prst="ellipse">
              <a:avLst/>
            </a:prstGeom>
            <a:solidFill>
              <a:schemeClr val="bg1">
                <a:alpha val="189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3E1F2D4B-5008-5482-A5C6-2AB610789FA8}"/>
                </a:ext>
              </a:extLst>
            </p:cNvPr>
            <p:cNvSpPr/>
            <p:nvPr/>
          </p:nvSpPr>
          <p:spPr>
            <a:xfrm>
              <a:off x="5178780" y="7551865"/>
              <a:ext cx="73577" cy="73577"/>
            </a:xfrm>
            <a:prstGeom prst="ellipse">
              <a:avLst/>
            </a:prstGeom>
            <a:solidFill>
              <a:schemeClr val="bg1">
                <a:alpha val="189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4D77550D-2057-F6E8-3CFB-9DBACA53DE60}"/>
                </a:ext>
              </a:extLst>
            </p:cNvPr>
            <p:cNvSpPr/>
            <p:nvPr/>
          </p:nvSpPr>
          <p:spPr>
            <a:xfrm>
              <a:off x="1640923" y="7143650"/>
              <a:ext cx="73577" cy="73577"/>
            </a:xfrm>
            <a:prstGeom prst="ellipse">
              <a:avLst/>
            </a:prstGeom>
            <a:solidFill>
              <a:schemeClr val="bg1">
                <a:alpha val="189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502885A3-5140-C179-8D1B-74C42A1FAC00}"/>
                </a:ext>
              </a:extLst>
            </p:cNvPr>
            <p:cNvSpPr/>
            <p:nvPr/>
          </p:nvSpPr>
          <p:spPr>
            <a:xfrm>
              <a:off x="715638" y="6365322"/>
              <a:ext cx="73577" cy="73577"/>
            </a:xfrm>
            <a:prstGeom prst="ellipse">
              <a:avLst/>
            </a:prstGeom>
            <a:solidFill>
              <a:schemeClr val="bg1">
                <a:alpha val="189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67802EB8-223C-A5ED-C8AF-F91165721F7D}"/>
                </a:ext>
              </a:extLst>
            </p:cNvPr>
            <p:cNvSpPr/>
            <p:nvPr/>
          </p:nvSpPr>
          <p:spPr>
            <a:xfrm>
              <a:off x="3763638" y="4297036"/>
              <a:ext cx="73577" cy="73577"/>
            </a:xfrm>
            <a:prstGeom prst="ellipse">
              <a:avLst/>
            </a:prstGeom>
            <a:solidFill>
              <a:schemeClr val="bg1">
                <a:alpha val="189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8" name="Picture 127" descr="A black background with a star&#10;&#10;Description automatically generated">
            <a:extLst>
              <a:ext uri="{FF2B5EF4-FFF2-40B4-BE49-F238E27FC236}">
                <a16:creationId xmlns:a16="http://schemas.microsoft.com/office/drawing/2014/main" id="{507E6980-ED21-C40C-0100-F83EB8088EC6}"/>
              </a:ext>
            </a:extLst>
          </p:cNvPr>
          <p:cNvPicPr>
            <a:picLocks noChangeAspect="1"/>
          </p:cNvPicPr>
          <p:nvPr/>
        </p:nvPicPr>
        <p:blipFill>
          <a:blip r:embed="rId5">
            <a:duotone>
              <a:schemeClr val="accent3">
                <a:shade val="45000"/>
                <a:satMod val="135000"/>
              </a:schemeClr>
              <a:prstClr val="white"/>
            </a:duotone>
            <a:alphaModFix amt="31000"/>
          </a:blip>
          <a:srcRect l="39187" t="31157" b="1"/>
          <a:stretch/>
        </p:blipFill>
        <p:spPr>
          <a:xfrm rot="16200000">
            <a:off x="-256097" y="8086038"/>
            <a:ext cx="2141962" cy="1802761"/>
          </a:xfrm>
          <a:prstGeom prst="rect">
            <a:avLst/>
          </a:prstGeom>
        </p:spPr>
      </p:pic>
      <p:pic>
        <p:nvPicPr>
          <p:cNvPr id="129" name="Picture 128" descr="A black background with a star&#10;&#10;Description automatically generated">
            <a:extLst>
              <a:ext uri="{FF2B5EF4-FFF2-40B4-BE49-F238E27FC236}">
                <a16:creationId xmlns:a16="http://schemas.microsoft.com/office/drawing/2014/main" id="{563429F2-3AB3-9314-622F-3BD01CCB3079}"/>
              </a:ext>
            </a:extLst>
          </p:cNvPr>
          <p:cNvPicPr>
            <a:picLocks noChangeAspect="1"/>
          </p:cNvPicPr>
          <p:nvPr/>
        </p:nvPicPr>
        <p:blipFill>
          <a:blip r:embed="rId5">
            <a:duotone>
              <a:schemeClr val="accent3">
                <a:shade val="45000"/>
                <a:satMod val="135000"/>
              </a:schemeClr>
              <a:prstClr val="white"/>
            </a:duotone>
            <a:alphaModFix amt="31000"/>
          </a:blip>
          <a:srcRect l="39187" t="31157" b="1"/>
          <a:stretch/>
        </p:blipFill>
        <p:spPr>
          <a:xfrm rot="5400000">
            <a:off x="5909874" y="3100970"/>
            <a:ext cx="2141962" cy="1802761"/>
          </a:xfrm>
          <a:prstGeom prst="rect">
            <a:avLst/>
          </a:prstGeom>
        </p:spPr>
      </p:pic>
    </p:spTree>
    <p:extLst>
      <p:ext uri="{BB962C8B-B14F-4D97-AF65-F5344CB8AC3E}">
        <p14:creationId xmlns:p14="http://schemas.microsoft.com/office/powerpoint/2010/main" val="1617166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39ADD-2EA7-2321-1B5B-DDE703ECC745}"/>
            </a:ext>
          </a:extLst>
        </p:cNvPr>
        <p:cNvGrpSpPr/>
        <p:nvPr/>
      </p:nvGrpSpPr>
      <p:grpSpPr>
        <a:xfrm>
          <a:off x="0" y="0"/>
          <a:ext cx="0" cy="0"/>
          <a:chOff x="0" y="0"/>
          <a:chExt cx="0" cy="0"/>
        </a:xfrm>
      </p:grpSpPr>
      <p:grpSp>
        <p:nvGrpSpPr>
          <p:cNvPr id="180" name="Group 179">
            <a:extLst>
              <a:ext uri="{FF2B5EF4-FFF2-40B4-BE49-F238E27FC236}">
                <a16:creationId xmlns:a16="http://schemas.microsoft.com/office/drawing/2014/main" id="{BBB57001-6588-E115-3606-96FCE2B5F00E}"/>
              </a:ext>
            </a:extLst>
          </p:cNvPr>
          <p:cNvGrpSpPr/>
          <p:nvPr/>
        </p:nvGrpSpPr>
        <p:grpSpPr>
          <a:xfrm>
            <a:off x="4885412" y="6050710"/>
            <a:ext cx="7663798" cy="1676412"/>
            <a:chOff x="10186590" y="3871002"/>
            <a:chExt cx="11503373" cy="2516220"/>
          </a:xfrm>
        </p:grpSpPr>
        <p:sp>
          <p:nvSpPr>
            <p:cNvPr id="181" name="Freeform 180">
              <a:extLst>
                <a:ext uri="{FF2B5EF4-FFF2-40B4-BE49-F238E27FC236}">
                  <a16:creationId xmlns:a16="http://schemas.microsoft.com/office/drawing/2014/main" id="{878ECD42-A9C1-BB0A-487E-8FF66A18FCC6}"/>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82" name="Freeform 181">
              <a:extLst>
                <a:ext uri="{FF2B5EF4-FFF2-40B4-BE49-F238E27FC236}">
                  <a16:creationId xmlns:a16="http://schemas.microsoft.com/office/drawing/2014/main" id="{4D576128-D285-23A1-6968-0FF01870F27A}"/>
                </a:ext>
              </a:extLst>
            </p:cNvPr>
            <p:cNvSpPr/>
            <p:nvPr/>
          </p:nvSpPr>
          <p:spPr>
            <a:xfrm>
              <a:off x="10905962"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83" name="Freeform 182">
              <a:extLst>
                <a:ext uri="{FF2B5EF4-FFF2-40B4-BE49-F238E27FC236}">
                  <a16:creationId xmlns:a16="http://schemas.microsoft.com/office/drawing/2014/main" id="{E9F36FDC-8F28-FEC3-7DD0-888C8D174D85}"/>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84" name="Freeform 183">
              <a:extLst>
                <a:ext uri="{FF2B5EF4-FFF2-40B4-BE49-F238E27FC236}">
                  <a16:creationId xmlns:a16="http://schemas.microsoft.com/office/drawing/2014/main" id="{0B75FABA-80AC-7705-EA48-59E546269CB7}"/>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85" name="Freeform 184">
              <a:extLst>
                <a:ext uri="{FF2B5EF4-FFF2-40B4-BE49-F238E27FC236}">
                  <a16:creationId xmlns:a16="http://schemas.microsoft.com/office/drawing/2014/main" id="{0455F3AE-DF21-B048-64D9-DEF7CC52D992}"/>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86" name="Freeform 185">
              <a:extLst>
                <a:ext uri="{FF2B5EF4-FFF2-40B4-BE49-F238E27FC236}">
                  <a16:creationId xmlns:a16="http://schemas.microsoft.com/office/drawing/2014/main" id="{7464E150-9073-1BD3-FC43-9492FA8B6702}"/>
                </a:ext>
              </a:extLst>
            </p:cNvPr>
            <p:cNvSpPr/>
            <p:nvPr/>
          </p:nvSpPr>
          <p:spPr>
            <a:xfrm>
              <a:off x="15227553"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187" name="Freeform 186">
              <a:extLst>
                <a:ext uri="{FF2B5EF4-FFF2-40B4-BE49-F238E27FC236}">
                  <a16:creationId xmlns:a16="http://schemas.microsoft.com/office/drawing/2014/main" id="{C8D72BB1-F6FC-8A15-DC3B-FBB6D0C2CC6D}"/>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188" name="Freeform 187">
              <a:extLst>
                <a:ext uri="{FF2B5EF4-FFF2-40B4-BE49-F238E27FC236}">
                  <a16:creationId xmlns:a16="http://schemas.microsoft.com/office/drawing/2014/main" id="{CE9ADE80-0256-6CA8-2789-6C52B497C15A}"/>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89" name="Freeform 188">
              <a:extLst>
                <a:ext uri="{FF2B5EF4-FFF2-40B4-BE49-F238E27FC236}">
                  <a16:creationId xmlns:a16="http://schemas.microsoft.com/office/drawing/2014/main" id="{E9936B1A-D961-836E-669D-5DCE3C684C2C}"/>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90" name="Freeform 189">
              <a:extLst>
                <a:ext uri="{FF2B5EF4-FFF2-40B4-BE49-F238E27FC236}">
                  <a16:creationId xmlns:a16="http://schemas.microsoft.com/office/drawing/2014/main" id="{6AED812C-E5B6-5D0D-2AE1-3FEE6DFAA0A4}"/>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91" name="Freeform 190">
              <a:extLst>
                <a:ext uri="{FF2B5EF4-FFF2-40B4-BE49-F238E27FC236}">
                  <a16:creationId xmlns:a16="http://schemas.microsoft.com/office/drawing/2014/main" id="{092D866F-0F02-3409-4262-46A699F13FF5}"/>
                </a:ext>
              </a:extLst>
            </p:cNvPr>
            <p:cNvSpPr/>
            <p:nvPr/>
          </p:nvSpPr>
          <p:spPr>
            <a:xfrm>
              <a:off x="13064079"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92" name="Freeform 191">
              <a:extLst>
                <a:ext uri="{FF2B5EF4-FFF2-40B4-BE49-F238E27FC236}">
                  <a16:creationId xmlns:a16="http://schemas.microsoft.com/office/drawing/2014/main" id="{AFE878FA-7974-8C59-94ED-EE8D017E7BA2}"/>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93" name="Freeform 192">
              <a:extLst>
                <a:ext uri="{FF2B5EF4-FFF2-40B4-BE49-F238E27FC236}">
                  <a16:creationId xmlns:a16="http://schemas.microsoft.com/office/drawing/2014/main" id="{047CC754-7D3F-5111-AF68-345AA47FB9BC}"/>
                </a:ext>
              </a:extLst>
            </p:cNvPr>
            <p:cNvSpPr/>
            <p:nvPr/>
          </p:nvSpPr>
          <p:spPr>
            <a:xfrm>
              <a:off x="13423765"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94" name="Freeform 193">
              <a:extLst>
                <a:ext uri="{FF2B5EF4-FFF2-40B4-BE49-F238E27FC236}">
                  <a16:creationId xmlns:a16="http://schemas.microsoft.com/office/drawing/2014/main" id="{368261D6-D074-5DF7-FD4B-0098640A7C06}"/>
                </a:ext>
              </a:extLst>
            </p:cNvPr>
            <p:cNvSpPr/>
            <p:nvPr/>
          </p:nvSpPr>
          <p:spPr>
            <a:xfrm>
              <a:off x="14143137"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195" name="Freeform 194">
              <a:extLst>
                <a:ext uri="{FF2B5EF4-FFF2-40B4-BE49-F238E27FC236}">
                  <a16:creationId xmlns:a16="http://schemas.microsoft.com/office/drawing/2014/main" id="{90FBC4C1-BB1D-DB85-A931-E35DC543EE3F}"/>
                </a:ext>
              </a:extLst>
            </p:cNvPr>
            <p:cNvSpPr/>
            <p:nvPr/>
          </p:nvSpPr>
          <p:spPr>
            <a:xfrm>
              <a:off x="14143137"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96" name="Freeform 195">
              <a:extLst>
                <a:ext uri="{FF2B5EF4-FFF2-40B4-BE49-F238E27FC236}">
                  <a16:creationId xmlns:a16="http://schemas.microsoft.com/office/drawing/2014/main" id="{0961EF12-76D8-8DF2-8C80-16068FA615FC}"/>
                </a:ext>
              </a:extLst>
            </p:cNvPr>
            <p:cNvSpPr/>
            <p:nvPr/>
          </p:nvSpPr>
          <p:spPr>
            <a:xfrm>
              <a:off x="14143137"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97" name="Freeform 196">
              <a:extLst>
                <a:ext uri="{FF2B5EF4-FFF2-40B4-BE49-F238E27FC236}">
                  <a16:creationId xmlns:a16="http://schemas.microsoft.com/office/drawing/2014/main" id="{6797E1B3-5FAA-77C5-A310-1ACE74BA5F12}"/>
                </a:ext>
              </a:extLst>
            </p:cNvPr>
            <p:cNvSpPr/>
            <p:nvPr/>
          </p:nvSpPr>
          <p:spPr>
            <a:xfrm>
              <a:off x="14502823"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198" name="Freeform 197">
              <a:extLst>
                <a:ext uri="{FF2B5EF4-FFF2-40B4-BE49-F238E27FC236}">
                  <a16:creationId xmlns:a16="http://schemas.microsoft.com/office/drawing/2014/main" id="{0A737940-4A3A-1CCB-F318-50A81BA248AE}"/>
                </a:ext>
              </a:extLst>
            </p:cNvPr>
            <p:cNvSpPr/>
            <p:nvPr/>
          </p:nvSpPr>
          <p:spPr>
            <a:xfrm>
              <a:off x="14502823"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99" name="Freeform 198">
              <a:extLst>
                <a:ext uri="{FF2B5EF4-FFF2-40B4-BE49-F238E27FC236}">
                  <a16:creationId xmlns:a16="http://schemas.microsoft.com/office/drawing/2014/main" id="{62339A88-FB36-76AA-9E87-F21B4DA89163}"/>
                </a:ext>
              </a:extLst>
            </p:cNvPr>
            <p:cNvSpPr/>
            <p:nvPr/>
          </p:nvSpPr>
          <p:spPr>
            <a:xfrm>
              <a:off x="15222195" y="448960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200" name="Freeform 199">
              <a:extLst>
                <a:ext uri="{FF2B5EF4-FFF2-40B4-BE49-F238E27FC236}">
                  <a16:creationId xmlns:a16="http://schemas.microsoft.com/office/drawing/2014/main" id="{34E13522-E84D-951A-ED87-F61D2E8268B3}"/>
                </a:ext>
              </a:extLst>
            </p:cNvPr>
            <p:cNvSpPr/>
            <p:nvPr/>
          </p:nvSpPr>
          <p:spPr>
            <a:xfrm>
              <a:off x="15222195" y="5111203"/>
              <a:ext cx="356688"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01" name="Freeform 200">
              <a:extLst>
                <a:ext uri="{FF2B5EF4-FFF2-40B4-BE49-F238E27FC236}">
                  <a16:creationId xmlns:a16="http://schemas.microsoft.com/office/drawing/2014/main" id="{8F8BFFBB-BEDE-DDAE-C6EB-69EA1AD46593}"/>
                </a:ext>
              </a:extLst>
            </p:cNvPr>
            <p:cNvSpPr/>
            <p:nvPr/>
          </p:nvSpPr>
          <p:spPr>
            <a:xfrm>
              <a:off x="15222195" y="5732798"/>
              <a:ext cx="356688"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202" name="Freeform 201">
              <a:extLst>
                <a:ext uri="{FF2B5EF4-FFF2-40B4-BE49-F238E27FC236}">
                  <a16:creationId xmlns:a16="http://schemas.microsoft.com/office/drawing/2014/main" id="{89E0A19B-BCD8-EE17-A41C-2C8280481011}"/>
                </a:ext>
              </a:extLst>
            </p:cNvPr>
            <p:cNvSpPr/>
            <p:nvPr/>
          </p:nvSpPr>
          <p:spPr>
            <a:xfrm>
              <a:off x="16657942"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03" name="Freeform 202">
              <a:extLst>
                <a:ext uri="{FF2B5EF4-FFF2-40B4-BE49-F238E27FC236}">
                  <a16:creationId xmlns:a16="http://schemas.microsoft.com/office/drawing/2014/main" id="{F1255563-F02A-437B-1DD7-8F42BD91E3A8}"/>
                </a:ext>
              </a:extLst>
            </p:cNvPr>
            <p:cNvSpPr/>
            <p:nvPr/>
          </p:nvSpPr>
          <p:spPr>
            <a:xfrm>
              <a:off x="17377315" y="5732798"/>
              <a:ext cx="359686" cy="621593"/>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04" name="Freeform 203">
              <a:extLst>
                <a:ext uri="{FF2B5EF4-FFF2-40B4-BE49-F238E27FC236}">
                  <a16:creationId xmlns:a16="http://schemas.microsoft.com/office/drawing/2014/main" id="{B918D50D-66E7-3297-0BA7-F06E8530BA9F}"/>
                </a:ext>
              </a:extLst>
            </p:cNvPr>
            <p:cNvSpPr/>
            <p:nvPr/>
          </p:nvSpPr>
          <p:spPr>
            <a:xfrm>
              <a:off x="15578884"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05" name="Freeform 204">
              <a:extLst>
                <a:ext uri="{FF2B5EF4-FFF2-40B4-BE49-F238E27FC236}">
                  <a16:creationId xmlns:a16="http://schemas.microsoft.com/office/drawing/2014/main" id="{1FA4FCE8-A5E7-3838-E8DA-BE319E0264AD}"/>
                </a:ext>
              </a:extLst>
            </p:cNvPr>
            <p:cNvSpPr/>
            <p:nvPr/>
          </p:nvSpPr>
          <p:spPr>
            <a:xfrm>
              <a:off x="16298256"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06" name="Freeform 205">
              <a:extLst>
                <a:ext uri="{FF2B5EF4-FFF2-40B4-BE49-F238E27FC236}">
                  <a16:creationId xmlns:a16="http://schemas.microsoft.com/office/drawing/2014/main" id="{7988B3AF-8222-F0BB-B569-02703762C81B}"/>
                </a:ext>
              </a:extLst>
            </p:cNvPr>
            <p:cNvSpPr/>
            <p:nvPr/>
          </p:nvSpPr>
          <p:spPr>
            <a:xfrm>
              <a:off x="16298256"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07" name="Freeform 206">
              <a:extLst>
                <a:ext uri="{FF2B5EF4-FFF2-40B4-BE49-F238E27FC236}">
                  <a16:creationId xmlns:a16="http://schemas.microsoft.com/office/drawing/2014/main" id="{3185A2B7-7059-B7EA-B97C-17B68BE96393}"/>
                </a:ext>
              </a:extLst>
            </p:cNvPr>
            <p:cNvSpPr/>
            <p:nvPr/>
          </p:nvSpPr>
          <p:spPr>
            <a:xfrm>
              <a:off x="16652599" y="4489606"/>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208" name="Freeform 207">
              <a:extLst>
                <a:ext uri="{FF2B5EF4-FFF2-40B4-BE49-F238E27FC236}">
                  <a16:creationId xmlns:a16="http://schemas.microsoft.com/office/drawing/2014/main" id="{358C0783-8E3B-AEA0-9918-A4D5A1AB032F}"/>
                </a:ext>
              </a:extLst>
            </p:cNvPr>
            <p:cNvSpPr/>
            <p:nvPr/>
          </p:nvSpPr>
          <p:spPr>
            <a:xfrm>
              <a:off x="17371972" y="4489606"/>
              <a:ext cx="356686"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209" name="Freeform 208">
              <a:extLst>
                <a:ext uri="{FF2B5EF4-FFF2-40B4-BE49-F238E27FC236}">
                  <a16:creationId xmlns:a16="http://schemas.microsoft.com/office/drawing/2014/main" id="{97EE049B-CE75-D75D-21FC-FBBA1C2B31D2}"/>
                </a:ext>
              </a:extLst>
            </p:cNvPr>
            <p:cNvSpPr/>
            <p:nvPr/>
          </p:nvSpPr>
          <p:spPr>
            <a:xfrm>
              <a:off x="17371972" y="5111204"/>
              <a:ext cx="356686"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10" name="Freeform 209">
              <a:extLst>
                <a:ext uri="{FF2B5EF4-FFF2-40B4-BE49-F238E27FC236}">
                  <a16:creationId xmlns:a16="http://schemas.microsoft.com/office/drawing/2014/main" id="{B02D2934-4995-0491-53FE-B79F293E1B69}"/>
                </a:ext>
              </a:extLst>
            </p:cNvPr>
            <p:cNvSpPr/>
            <p:nvPr/>
          </p:nvSpPr>
          <p:spPr>
            <a:xfrm>
              <a:off x="17715722" y="5111204"/>
              <a:ext cx="719373"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11" name="Freeform 210">
              <a:extLst>
                <a:ext uri="{FF2B5EF4-FFF2-40B4-BE49-F238E27FC236}">
                  <a16:creationId xmlns:a16="http://schemas.microsoft.com/office/drawing/2014/main" id="{E3BF916B-F856-0B91-5F73-E172C3C2B955}"/>
                </a:ext>
              </a:extLst>
            </p:cNvPr>
            <p:cNvSpPr/>
            <p:nvPr/>
          </p:nvSpPr>
          <p:spPr>
            <a:xfrm>
              <a:off x="1198198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212" name="Freeform 211">
              <a:extLst>
                <a:ext uri="{FF2B5EF4-FFF2-40B4-BE49-F238E27FC236}">
                  <a16:creationId xmlns:a16="http://schemas.microsoft.com/office/drawing/2014/main" id="{8C0D3A7B-FFAF-6A9F-E332-CAEA16BF224A}"/>
                </a:ext>
              </a:extLst>
            </p:cNvPr>
            <p:cNvSpPr/>
            <p:nvPr/>
          </p:nvSpPr>
          <p:spPr>
            <a:xfrm>
              <a:off x="15578884" y="38749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13" name="Freeform 212">
              <a:extLst>
                <a:ext uri="{FF2B5EF4-FFF2-40B4-BE49-F238E27FC236}">
                  <a16:creationId xmlns:a16="http://schemas.microsoft.com/office/drawing/2014/main" id="{252B634E-D08F-8A8E-ADA3-DDBF5F610EF5}"/>
                </a:ext>
              </a:extLst>
            </p:cNvPr>
            <p:cNvSpPr/>
            <p:nvPr/>
          </p:nvSpPr>
          <p:spPr>
            <a:xfrm>
              <a:off x="10187623"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214" name="Freeform 213">
              <a:extLst>
                <a:ext uri="{FF2B5EF4-FFF2-40B4-BE49-F238E27FC236}">
                  <a16:creationId xmlns:a16="http://schemas.microsoft.com/office/drawing/2014/main" id="{2E4B9D3D-F2ED-7CF5-C1C8-A41136785444}"/>
                </a:ext>
              </a:extLst>
            </p:cNvPr>
            <p:cNvSpPr/>
            <p:nvPr/>
          </p:nvSpPr>
          <p:spPr>
            <a:xfrm>
              <a:off x="18815421"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15" name="Freeform 214">
              <a:extLst>
                <a:ext uri="{FF2B5EF4-FFF2-40B4-BE49-F238E27FC236}">
                  <a16:creationId xmlns:a16="http://schemas.microsoft.com/office/drawing/2014/main" id="{37AE369B-716C-3941-5169-703ED0678A92}"/>
                </a:ext>
              </a:extLst>
            </p:cNvPr>
            <p:cNvSpPr/>
            <p:nvPr/>
          </p:nvSpPr>
          <p:spPr>
            <a:xfrm>
              <a:off x="18455732" y="4489608"/>
              <a:ext cx="359685"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16" name="Freeform 215">
              <a:extLst>
                <a:ext uri="{FF2B5EF4-FFF2-40B4-BE49-F238E27FC236}">
                  <a16:creationId xmlns:a16="http://schemas.microsoft.com/office/drawing/2014/main" id="{8A8FCCF2-3DCE-C626-2668-49698D5FD5A5}"/>
                </a:ext>
              </a:extLst>
            </p:cNvPr>
            <p:cNvSpPr/>
            <p:nvPr/>
          </p:nvSpPr>
          <p:spPr>
            <a:xfrm>
              <a:off x="18455732" y="5111203"/>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17" name="Freeform 216">
              <a:extLst>
                <a:ext uri="{FF2B5EF4-FFF2-40B4-BE49-F238E27FC236}">
                  <a16:creationId xmlns:a16="http://schemas.microsoft.com/office/drawing/2014/main" id="{890F6EBB-6757-E4FD-4A9C-462E4F972565}"/>
                </a:ext>
              </a:extLst>
            </p:cNvPr>
            <p:cNvSpPr/>
            <p:nvPr/>
          </p:nvSpPr>
          <p:spPr>
            <a:xfrm>
              <a:off x="18810076" y="4489606"/>
              <a:ext cx="719374"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218" name="Freeform 217">
              <a:extLst>
                <a:ext uri="{FF2B5EF4-FFF2-40B4-BE49-F238E27FC236}">
                  <a16:creationId xmlns:a16="http://schemas.microsoft.com/office/drawing/2014/main" id="{5E21E1AA-686C-D225-E981-A0987B5ED4B5}"/>
                </a:ext>
              </a:extLst>
            </p:cNvPr>
            <p:cNvSpPr/>
            <p:nvPr/>
          </p:nvSpPr>
          <p:spPr>
            <a:xfrm>
              <a:off x="19529450" y="4489606"/>
              <a:ext cx="356686" cy="621594"/>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219" name="Freeform 218">
              <a:extLst>
                <a:ext uri="{FF2B5EF4-FFF2-40B4-BE49-F238E27FC236}">
                  <a16:creationId xmlns:a16="http://schemas.microsoft.com/office/drawing/2014/main" id="{772FD6CE-2734-6063-EC4C-A2B6EB206E17}"/>
                </a:ext>
              </a:extLst>
            </p:cNvPr>
            <p:cNvSpPr/>
            <p:nvPr/>
          </p:nvSpPr>
          <p:spPr>
            <a:xfrm>
              <a:off x="19529450" y="5111203"/>
              <a:ext cx="356686" cy="62159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20" name="Freeform 219">
              <a:extLst>
                <a:ext uri="{FF2B5EF4-FFF2-40B4-BE49-F238E27FC236}">
                  <a16:creationId xmlns:a16="http://schemas.microsoft.com/office/drawing/2014/main" id="{77CC49F1-8758-2896-9876-D5109862AAAB}"/>
                </a:ext>
              </a:extLst>
            </p:cNvPr>
            <p:cNvSpPr/>
            <p:nvPr/>
          </p:nvSpPr>
          <p:spPr>
            <a:xfrm>
              <a:off x="19520567"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221" name="Freeform 220">
              <a:extLst>
                <a:ext uri="{FF2B5EF4-FFF2-40B4-BE49-F238E27FC236}">
                  <a16:creationId xmlns:a16="http://schemas.microsoft.com/office/drawing/2014/main" id="{C43D22FF-BD80-8A18-1494-B7AC63B36337}"/>
                </a:ext>
              </a:extLst>
            </p:cNvPr>
            <p:cNvSpPr/>
            <p:nvPr/>
          </p:nvSpPr>
          <p:spPr>
            <a:xfrm>
              <a:off x="18456225" y="3871002"/>
              <a:ext cx="359685"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222" name="Freeform 221">
              <a:extLst>
                <a:ext uri="{FF2B5EF4-FFF2-40B4-BE49-F238E27FC236}">
                  <a16:creationId xmlns:a16="http://schemas.microsoft.com/office/drawing/2014/main" id="{32843A8D-3228-BEB0-790B-006A4C9BC555}"/>
                </a:ext>
              </a:extLst>
            </p:cNvPr>
            <p:cNvSpPr/>
            <p:nvPr/>
          </p:nvSpPr>
          <p:spPr>
            <a:xfrm>
              <a:off x="19893006" y="5111203"/>
              <a:ext cx="719374"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23" name="Freeform 222">
              <a:extLst>
                <a:ext uri="{FF2B5EF4-FFF2-40B4-BE49-F238E27FC236}">
                  <a16:creationId xmlns:a16="http://schemas.microsoft.com/office/drawing/2014/main" id="{04BF077D-157B-03DC-7F8E-9896E08F360C}"/>
                </a:ext>
              </a:extLst>
            </p:cNvPr>
            <p:cNvSpPr/>
            <p:nvPr/>
          </p:nvSpPr>
          <p:spPr>
            <a:xfrm>
              <a:off x="20970591"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24" name="Freeform 223">
              <a:extLst>
                <a:ext uri="{FF2B5EF4-FFF2-40B4-BE49-F238E27FC236}">
                  <a16:creationId xmlns:a16="http://schemas.microsoft.com/office/drawing/2014/main" id="{18774155-FF68-5FD8-CB8E-51722882EE9B}"/>
                </a:ext>
              </a:extLst>
            </p:cNvPr>
            <p:cNvSpPr/>
            <p:nvPr/>
          </p:nvSpPr>
          <p:spPr>
            <a:xfrm>
              <a:off x="20610902" y="5111203"/>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25" name="Freeform 224">
              <a:extLst>
                <a:ext uri="{FF2B5EF4-FFF2-40B4-BE49-F238E27FC236}">
                  <a16:creationId xmlns:a16="http://schemas.microsoft.com/office/drawing/2014/main" id="{53B2370C-FDB4-7001-E81B-1416FB6018BB}"/>
                </a:ext>
              </a:extLst>
            </p:cNvPr>
            <p:cNvSpPr/>
            <p:nvPr/>
          </p:nvSpPr>
          <p:spPr>
            <a:xfrm>
              <a:off x="13064078" y="5735743"/>
              <a:ext cx="359686" cy="621593"/>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26" name="Freeform 225">
              <a:extLst>
                <a:ext uri="{FF2B5EF4-FFF2-40B4-BE49-F238E27FC236}">
                  <a16:creationId xmlns:a16="http://schemas.microsoft.com/office/drawing/2014/main" id="{8FAEA578-BF72-9DA7-0C51-D56E65A25703}"/>
                </a:ext>
              </a:extLst>
            </p:cNvPr>
            <p:cNvSpPr/>
            <p:nvPr/>
          </p:nvSpPr>
          <p:spPr>
            <a:xfrm>
              <a:off x="13423764" y="635733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27" name="Freeform 226">
              <a:extLst>
                <a:ext uri="{FF2B5EF4-FFF2-40B4-BE49-F238E27FC236}">
                  <a16:creationId xmlns:a16="http://schemas.microsoft.com/office/drawing/2014/main" id="{EB18106D-D207-FCF0-8609-A233C3E3F60A}"/>
                </a:ext>
              </a:extLst>
            </p:cNvPr>
            <p:cNvSpPr/>
            <p:nvPr/>
          </p:nvSpPr>
          <p:spPr>
            <a:xfrm>
              <a:off x="14143137" y="573574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28" name="Freeform 227">
              <a:extLst>
                <a:ext uri="{FF2B5EF4-FFF2-40B4-BE49-F238E27FC236}">
                  <a16:creationId xmlns:a16="http://schemas.microsoft.com/office/drawing/2014/main" id="{4793026A-D2E9-4AB2-F44D-11896DF268DA}"/>
                </a:ext>
              </a:extLst>
            </p:cNvPr>
            <p:cNvSpPr/>
            <p:nvPr/>
          </p:nvSpPr>
          <p:spPr>
            <a:xfrm>
              <a:off x="11265649" y="634451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29" name="Freeform 228">
              <a:extLst>
                <a:ext uri="{FF2B5EF4-FFF2-40B4-BE49-F238E27FC236}">
                  <a16:creationId xmlns:a16="http://schemas.microsoft.com/office/drawing/2014/main" id="{5DD5F565-8891-7D8F-8838-A9BDC592251D}"/>
                </a:ext>
              </a:extLst>
            </p:cNvPr>
            <p:cNvSpPr/>
            <p:nvPr/>
          </p:nvSpPr>
          <p:spPr>
            <a:xfrm>
              <a:off x="17725845" y="6346021"/>
              <a:ext cx="719372" cy="29886"/>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30" name="Freeform 229">
              <a:extLst>
                <a:ext uri="{FF2B5EF4-FFF2-40B4-BE49-F238E27FC236}">
                  <a16:creationId xmlns:a16="http://schemas.microsoft.com/office/drawing/2014/main" id="{64E32ED9-F6E1-746E-C887-9BC57730C70C}"/>
                </a:ext>
              </a:extLst>
            </p:cNvPr>
            <p:cNvSpPr/>
            <p:nvPr/>
          </p:nvSpPr>
          <p:spPr>
            <a:xfrm>
              <a:off x="19882129" y="63573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31" name="Freeform 230">
              <a:extLst>
                <a:ext uri="{FF2B5EF4-FFF2-40B4-BE49-F238E27FC236}">
                  <a16:creationId xmlns:a16="http://schemas.microsoft.com/office/drawing/2014/main" id="{59550010-CFE3-A7D1-2375-3F8C7D832932}"/>
                </a:ext>
              </a:extLst>
            </p:cNvPr>
            <p:cNvSpPr/>
            <p:nvPr/>
          </p:nvSpPr>
          <p:spPr>
            <a:xfrm>
              <a:off x="20601501" y="5735742"/>
              <a:ext cx="359686" cy="621593"/>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32" name="Freeform 231">
              <a:extLst>
                <a:ext uri="{FF2B5EF4-FFF2-40B4-BE49-F238E27FC236}">
                  <a16:creationId xmlns:a16="http://schemas.microsoft.com/office/drawing/2014/main" id="{C41877A1-E571-8CBB-DF45-1146EBA19738}"/>
                </a:ext>
              </a:extLst>
            </p:cNvPr>
            <p:cNvSpPr/>
            <p:nvPr/>
          </p:nvSpPr>
          <p:spPr>
            <a:xfrm>
              <a:off x="16298256" y="5726315"/>
              <a:ext cx="359686" cy="621593"/>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grpSp>
      <p:pic>
        <p:nvPicPr>
          <p:cNvPr id="25" name="Picture 24" descr="A circle with different colored parts&#10;&#10;Description automatically generated">
            <a:extLst>
              <a:ext uri="{FF2B5EF4-FFF2-40B4-BE49-F238E27FC236}">
                <a16:creationId xmlns:a16="http://schemas.microsoft.com/office/drawing/2014/main" id="{EA98C41E-C1B9-332F-1D7D-5FD9EEA78943}"/>
              </a:ext>
            </a:extLst>
          </p:cNvPr>
          <p:cNvPicPr>
            <a:picLocks noChangeAspect="1"/>
          </p:cNvPicPr>
          <p:nvPr/>
        </p:nvPicPr>
        <p:blipFill>
          <a:blip r:embed="rId3"/>
          <a:stretch>
            <a:fillRect/>
          </a:stretch>
        </p:blipFill>
        <p:spPr>
          <a:xfrm>
            <a:off x="1752038" y="4412898"/>
            <a:ext cx="4146966" cy="4116970"/>
          </a:xfrm>
          <a:prstGeom prst="rect">
            <a:avLst/>
          </a:prstGeom>
        </p:spPr>
      </p:pic>
      <p:sp>
        <p:nvSpPr>
          <p:cNvPr id="5" name="Slide Number Placeholder 4">
            <a:extLst>
              <a:ext uri="{FF2B5EF4-FFF2-40B4-BE49-F238E27FC236}">
                <a16:creationId xmlns:a16="http://schemas.microsoft.com/office/drawing/2014/main" id="{60C28F28-00CF-C24E-0092-1B104265BAFA}"/>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58</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16" name="Slide Number Placeholder 5">
            <a:extLst>
              <a:ext uri="{FF2B5EF4-FFF2-40B4-BE49-F238E27FC236}">
                <a16:creationId xmlns:a16="http://schemas.microsoft.com/office/drawing/2014/main" id="{B26C996C-50A8-15E0-4E13-690548B07269}"/>
              </a:ext>
            </a:extLst>
          </p:cNvPr>
          <p:cNvSpPr txBox="1">
            <a:spLocks/>
          </p:cNvSpPr>
          <p:nvPr/>
        </p:nvSpPr>
        <p:spPr>
          <a:xfrm>
            <a:off x="608908" y="241591"/>
            <a:ext cx="5101936"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EKONOMİK ZEMİN</a:t>
            </a:r>
            <a:endParaRPr kumimoji="0" lang="en-US" sz="600" b="1" i="0" u="none" strike="noStrike" kern="1200" cap="none" spc="40" normalizeH="0" baseline="0" noProof="0" dirty="0">
              <a:ln>
                <a:noFill/>
              </a:ln>
              <a:solidFill>
                <a:srgbClr val="EFB6A3"/>
              </a:solidFill>
              <a:effectLst/>
              <a:uLnTx/>
              <a:uFillTx/>
              <a:latin typeface="Poppins" pitchFamily="2" charset="77"/>
              <a:ea typeface="+mn-ea"/>
              <a:cs typeface="Poppins" pitchFamily="2" charset="77"/>
            </a:endParaRPr>
          </a:p>
        </p:txBody>
      </p:sp>
      <p:cxnSp>
        <p:nvCxnSpPr>
          <p:cNvPr id="3" name="Straight Connector 2">
            <a:extLst>
              <a:ext uri="{FF2B5EF4-FFF2-40B4-BE49-F238E27FC236}">
                <a16:creationId xmlns:a16="http://schemas.microsoft.com/office/drawing/2014/main" id="{76A0CB31-3DB0-838B-60ED-4B3DFF13DF33}"/>
              </a:ext>
            </a:extLst>
          </p:cNvPr>
          <p:cNvCxnSpPr>
            <a:cxnSpLocks/>
          </p:cNvCxnSpPr>
          <p:nvPr/>
        </p:nvCxnSpPr>
        <p:spPr>
          <a:xfrm>
            <a:off x="0" y="490497"/>
            <a:ext cx="506695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34" descr="A blue and black logo&#10;&#10;Description automatically generated">
            <a:extLst>
              <a:ext uri="{FF2B5EF4-FFF2-40B4-BE49-F238E27FC236}">
                <a16:creationId xmlns:a16="http://schemas.microsoft.com/office/drawing/2014/main" id="{9E5CFFFE-CFAE-5E89-3BCE-507DD0F5E5E8}"/>
              </a:ext>
            </a:extLst>
          </p:cNvPr>
          <p:cNvPicPr>
            <a:picLocks noChangeAspect="1"/>
          </p:cNvPicPr>
          <p:nvPr/>
        </p:nvPicPr>
        <p:blipFill>
          <a:blip r:embed="rId4"/>
          <a:stretch>
            <a:fillRect/>
          </a:stretch>
        </p:blipFill>
        <p:spPr>
          <a:xfrm>
            <a:off x="6495276" y="332839"/>
            <a:ext cx="897530" cy="256235"/>
          </a:xfrm>
          <a:prstGeom prst="rect">
            <a:avLst/>
          </a:prstGeom>
        </p:spPr>
      </p:pic>
      <p:sp>
        <p:nvSpPr>
          <p:cNvPr id="62" name="TextBox 61">
            <a:extLst>
              <a:ext uri="{FF2B5EF4-FFF2-40B4-BE49-F238E27FC236}">
                <a16:creationId xmlns:a16="http://schemas.microsoft.com/office/drawing/2014/main" id="{2AF44FC0-C349-8A01-866B-FCFEF0D2A4CF}"/>
              </a:ext>
            </a:extLst>
          </p:cNvPr>
          <p:cNvSpPr txBox="1"/>
          <p:nvPr/>
        </p:nvSpPr>
        <p:spPr>
          <a:xfrm>
            <a:off x="602644" y="9159897"/>
            <a:ext cx="3468895" cy="192168"/>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13000"/>
              </a:lnSpc>
              <a:spcBef>
                <a:spcPts val="0"/>
              </a:spcBef>
              <a:spcAft>
                <a:spcPts val="0"/>
              </a:spcAft>
              <a:buClrTx/>
              <a:buSzTx/>
              <a:buFontTx/>
              <a:buNone/>
              <a:tabLst/>
              <a:defRPr/>
            </a:pPr>
            <a:r>
              <a:rPr kumimoji="0" lang="en-US" sz="600" b="0" i="0" u="none" strike="noStrike" kern="1200" cap="none" spc="0" normalizeH="0" baseline="0" noProof="0" dirty="0" err="1">
                <a:ln>
                  <a:noFill/>
                </a:ln>
                <a:solidFill>
                  <a:srgbClr val="FFFFFF">
                    <a:lumMod val="75000"/>
                  </a:srgbClr>
                </a:solidFill>
                <a:effectLst/>
                <a:uLnTx/>
                <a:uFillTx/>
                <a:latin typeface="Poppins"/>
                <a:ea typeface="+mn-ea"/>
                <a:cs typeface="Poppins"/>
              </a:rPr>
              <a:t>Kaynaklar</a:t>
            </a:r>
            <a:r>
              <a:rPr kumimoji="0" lang="en-US" sz="600" b="0" i="0" u="none" strike="noStrike" kern="1200" cap="none" spc="0" normalizeH="0" baseline="0" noProof="0" dirty="0">
                <a:ln>
                  <a:noFill/>
                </a:ln>
                <a:solidFill>
                  <a:srgbClr val="FFFFFF">
                    <a:lumMod val="75000"/>
                  </a:srgbClr>
                </a:solidFill>
                <a:effectLst/>
                <a:uLnTx/>
                <a:uFillTx/>
                <a:latin typeface="Poppins"/>
                <a:ea typeface="+mn-ea"/>
                <a:cs typeface="Poppins"/>
              </a:rPr>
              <a:t>: GroupM</a:t>
            </a:r>
          </a:p>
        </p:txBody>
      </p:sp>
      <p:pic>
        <p:nvPicPr>
          <p:cNvPr id="66" name="Google Shape;429;p65" descr="GroupM_SingleColor_Logo_Navy_RGB.png">
            <a:extLst>
              <a:ext uri="{FF2B5EF4-FFF2-40B4-BE49-F238E27FC236}">
                <a16:creationId xmlns:a16="http://schemas.microsoft.com/office/drawing/2014/main" id="{0AF92ABB-34CE-B522-97DE-85B5A046E0A5}"/>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5790710" y="4020400"/>
            <a:ext cx="627928" cy="179514"/>
          </a:xfrm>
          <a:prstGeom prst="rect">
            <a:avLst/>
          </a:prstGeom>
          <a:noFill/>
          <a:ln>
            <a:noFill/>
          </a:ln>
        </p:spPr>
      </p:pic>
      <p:sp>
        <p:nvSpPr>
          <p:cNvPr id="67" name="TextBox 66">
            <a:extLst>
              <a:ext uri="{FF2B5EF4-FFF2-40B4-BE49-F238E27FC236}">
                <a16:creationId xmlns:a16="http://schemas.microsoft.com/office/drawing/2014/main" id="{E12EC679-39A5-5312-5D2A-017638DF26AE}"/>
              </a:ext>
            </a:extLst>
          </p:cNvPr>
          <p:cNvSpPr txBox="1"/>
          <p:nvPr/>
        </p:nvSpPr>
        <p:spPr>
          <a:xfrm>
            <a:off x="1992091" y="3894968"/>
            <a:ext cx="3731834" cy="246221"/>
          </a:xfrm>
          <a:prstGeom prst="rect">
            <a:avLst/>
          </a:prstGeom>
          <a:noFill/>
        </p:spPr>
        <p:txBody>
          <a:bodyPr wrap="square" lIns="91440" tIns="45720" rIns="91440" bIns="45720" rtlCol="0" anchor="t">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092656"/>
                </a:solidFill>
                <a:effectLst/>
                <a:uLnTx/>
                <a:uFillTx/>
                <a:latin typeface="Poppins ExtraBold" pitchFamily="2" charset="77"/>
                <a:ea typeface="+mn-ea"/>
                <a:cs typeface="Poppins ExtraBold" pitchFamily="2" charset="77"/>
              </a:rPr>
              <a:t>Bölgesel</a:t>
            </a:r>
            <a:r>
              <a:rPr kumimoji="0" lang="en-US" sz="1000" b="1" i="0" u="none" strike="noStrike" kern="1200" cap="none" spc="0" normalizeH="0" baseline="0" noProof="0" dirty="0">
                <a:ln>
                  <a:noFill/>
                </a:ln>
                <a:solidFill>
                  <a:srgbClr val="092656"/>
                </a:solidFill>
                <a:effectLst/>
                <a:uLnTx/>
                <a:uFillTx/>
                <a:latin typeface="Poppins ExtraBold" pitchFamily="2" charset="77"/>
                <a:ea typeface="+mn-ea"/>
                <a:cs typeface="Poppins ExtraBold" pitchFamily="2" charset="77"/>
              </a:rPr>
              <a:t> </a:t>
            </a:r>
            <a:r>
              <a:rPr kumimoji="0" lang="en-US" sz="1000" b="1" i="0" u="none" strike="noStrike" kern="1200" cap="none" spc="0" normalizeH="0" baseline="0" noProof="0" dirty="0" err="1">
                <a:ln>
                  <a:noFill/>
                </a:ln>
                <a:solidFill>
                  <a:srgbClr val="092656"/>
                </a:solidFill>
                <a:effectLst/>
                <a:uLnTx/>
                <a:uFillTx/>
                <a:latin typeface="Poppins ExtraBold" pitchFamily="2" charset="77"/>
                <a:ea typeface="+mn-ea"/>
                <a:cs typeface="Poppins ExtraBold" pitchFamily="2" charset="77"/>
              </a:rPr>
              <a:t>ve</a:t>
            </a:r>
            <a:r>
              <a:rPr kumimoji="0" lang="en-US" sz="1000" b="1" i="0" u="none" strike="noStrike" kern="1200" cap="none" spc="0" normalizeH="0" baseline="0" noProof="0" dirty="0">
                <a:ln>
                  <a:noFill/>
                </a:ln>
                <a:solidFill>
                  <a:srgbClr val="092656"/>
                </a:solidFill>
                <a:effectLst/>
                <a:uLnTx/>
                <a:uFillTx/>
                <a:latin typeface="Poppins ExtraBold" pitchFamily="2" charset="77"/>
                <a:ea typeface="+mn-ea"/>
                <a:cs typeface="Poppins ExtraBold" pitchFamily="2" charset="77"/>
              </a:rPr>
              <a:t> </a:t>
            </a:r>
            <a:r>
              <a:rPr kumimoji="0" lang="en-US" sz="1000" b="1" i="0" u="none" strike="noStrike" kern="1200" cap="none" spc="0" normalizeH="0" baseline="0" noProof="0" dirty="0" err="1">
                <a:ln>
                  <a:noFill/>
                </a:ln>
                <a:solidFill>
                  <a:srgbClr val="092656"/>
                </a:solidFill>
                <a:effectLst/>
                <a:uLnTx/>
                <a:uFillTx/>
                <a:latin typeface="Poppins ExtraBold" pitchFamily="2" charset="77"/>
                <a:ea typeface="+mn-ea"/>
                <a:cs typeface="Poppins ExtraBold" pitchFamily="2" charset="77"/>
              </a:rPr>
              <a:t>Küresel</a:t>
            </a:r>
            <a:r>
              <a:rPr kumimoji="0" lang="en-US" sz="1000" b="1" i="0" u="none" strike="noStrike" kern="1200" cap="none" spc="0" normalizeH="0" baseline="0" noProof="0" dirty="0">
                <a:ln>
                  <a:noFill/>
                </a:ln>
                <a:solidFill>
                  <a:srgbClr val="092656"/>
                </a:solidFill>
                <a:effectLst/>
                <a:uLnTx/>
                <a:uFillTx/>
                <a:latin typeface="Poppins ExtraBold" pitchFamily="2" charset="77"/>
                <a:ea typeface="+mn-ea"/>
                <a:cs typeface="Poppins ExtraBold" pitchFamily="2" charset="77"/>
              </a:rPr>
              <a:t> </a:t>
            </a:r>
            <a:r>
              <a:rPr kumimoji="0" lang="en-US" sz="1000" b="1" i="0" u="none" strike="noStrike" kern="1200" cap="none" spc="0" normalizeH="0" baseline="0" noProof="0" dirty="0" err="1">
                <a:ln>
                  <a:noFill/>
                </a:ln>
                <a:solidFill>
                  <a:srgbClr val="092656"/>
                </a:solidFill>
                <a:effectLst/>
                <a:uLnTx/>
                <a:uFillTx/>
                <a:latin typeface="Poppins ExtraBold" pitchFamily="2" charset="77"/>
                <a:ea typeface="+mn-ea"/>
                <a:cs typeface="Poppins ExtraBold" pitchFamily="2" charset="77"/>
              </a:rPr>
              <a:t>Reklam</a:t>
            </a:r>
            <a:r>
              <a:rPr kumimoji="0" lang="en-US" sz="1000" b="1" i="0" u="none" strike="noStrike" kern="1200" cap="none" spc="0" normalizeH="0" baseline="0" noProof="0" dirty="0">
                <a:ln>
                  <a:noFill/>
                </a:ln>
                <a:solidFill>
                  <a:srgbClr val="092656"/>
                </a:solidFill>
                <a:effectLst/>
                <a:uLnTx/>
                <a:uFillTx/>
                <a:latin typeface="Poppins ExtraBold" pitchFamily="2" charset="77"/>
                <a:ea typeface="+mn-ea"/>
                <a:cs typeface="Poppins ExtraBold" pitchFamily="2" charset="77"/>
              </a:rPr>
              <a:t> </a:t>
            </a:r>
            <a:r>
              <a:rPr kumimoji="0" lang="en-US" sz="1000" b="1" i="0" u="none" strike="noStrike" kern="1200" cap="none" spc="0" normalizeH="0" baseline="0" noProof="0" dirty="0" err="1">
                <a:ln>
                  <a:noFill/>
                </a:ln>
                <a:solidFill>
                  <a:srgbClr val="092656"/>
                </a:solidFill>
                <a:effectLst/>
                <a:uLnTx/>
                <a:uFillTx/>
                <a:latin typeface="Poppins ExtraBold" pitchFamily="2" charset="77"/>
                <a:ea typeface="+mn-ea"/>
                <a:cs typeface="Poppins ExtraBold" pitchFamily="2" charset="77"/>
              </a:rPr>
              <a:t>Büyümesi</a:t>
            </a:r>
            <a:r>
              <a:rPr kumimoji="0" lang="en-US" sz="1000" b="1" i="0" u="none" strike="noStrike" kern="1200" cap="none" spc="0" normalizeH="0" baseline="0" noProof="0" dirty="0">
                <a:ln>
                  <a:noFill/>
                </a:ln>
                <a:solidFill>
                  <a:srgbClr val="092656"/>
                </a:solidFill>
                <a:effectLst/>
                <a:uLnTx/>
                <a:uFillTx/>
                <a:latin typeface="Poppins ExtraBold" pitchFamily="2" charset="77"/>
                <a:ea typeface="+mn-ea"/>
                <a:cs typeface="Poppins ExtraBold" pitchFamily="2" charset="77"/>
              </a:rPr>
              <a:t> - 2025</a:t>
            </a:r>
          </a:p>
        </p:txBody>
      </p:sp>
      <p:pic>
        <p:nvPicPr>
          <p:cNvPr id="65" name="Google Shape;429;p65" descr="GroupM_SingleColor_Logo_Navy_RGB.png">
            <a:extLst>
              <a:ext uri="{FF2B5EF4-FFF2-40B4-BE49-F238E27FC236}">
                <a16:creationId xmlns:a16="http://schemas.microsoft.com/office/drawing/2014/main" id="{C8A6FA99-2091-5CF6-EA9D-D6570AAFACAF}"/>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14517586" y="6777804"/>
            <a:ext cx="524147" cy="149845"/>
          </a:xfrm>
          <a:prstGeom prst="rect">
            <a:avLst/>
          </a:prstGeom>
          <a:noFill/>
          <a:ln>
            <a:noFill/>
          </a:ln>
        </p:spPr>
      </p:pic>
      <p:sp>
        <p:nvSpPr>
          <p:cNvPr id="6" name="TextBox 5">
            <a:extLst>
              <a:ext uri="{FF2B5EF4-FFF2-40B4-BE49-F238E27FC236}">
                <a16:creationId xmlns:a16="http://schemas.microsoft.com/office/drawing/2014/main" id="{E81D21EF-508F-3A26-2FD7-0D91F3C457D0}"/>
              </a:ext>
            </a:extLst>
          </p:cNvPr>
          <p:cNvSpPr txBox="1"/>
          <p:nvPr/>
        </p:nvSpPr>
        <p:spPr>
          <a:xfrm>
            <a:off x="579705" y="969849"/>
            <a:ext cx="4723815" cy="2357056"/>
          </a:xfrm>
          <a:prstGeom prst="rect">
            <a:avLst/>
          </a:prstGeom>
          <a:noFill/>
        </p:spPr>
        <p:txBody>
          <a:bodyPr wrap="square" lIns="0" tIns="0" rIns="0" bIns="0" anchor="t">
            <a:spAutoFit/>
          </a:bodyPr>
          <a:lstStyle/>
          <a:p>
            <a:pPr>
              <a:lnSpc>
                <a:spcPct val="110000"/>
              </a:lnSpc>
              <a:defRPr/>
            </a:pPr>
            <a:r>
              <a:rPr lang="en-US" sz="2000" dirty="0" err="1">
                <a:latin typeface="Poppins Light"/>
                <a:cs typeface="Poppins Light"/>
                <a:sym typeface="Poppins"/>
              </a:rPr>
              <a:t>Medyanın</a:t>
            </a:r>
            <a:r>
              <a:rPr lang="en-US" sz="2000" dirty="0">
                <a:latin typeface="Poppins Light"/>
                <a:cs typeface="Poppins Light"/>
                <a:sym typeface="Poppins"/>
              </a:rPr>
              <a:t> </a:t>
            </a:r>
            <a:r>
              <a:rPr lang="en-US" sz="2000" dirty="0" err="1">
                <a:latin typeface="Poppins Light"/>
                <a:cs typeface="Poppins Light"/>
                <a:sym typeface="Poppins"/>
              </a:rPr>
              <a:t>küresel</a:t>
            </a:r>
            <a:r>
              <a:rPr lang="en-US" sz="2000" dirty="0">
                <a:latin typeface="Poppins Light"/>
                <a:cs typeface="Poppins Light"/>
                <a:sym typeface="Poppins"/>
              </a:rPr>
              <a:t> </a:t>
            </a:r>
            <a:r>
              <a:rPr lang="tr-TR" sz="2000" dirty="0">
                <a:latin typeface="Poppins Light"/>
                <a:cs typeface="Poppins Light"/>
                <a:sym typeface="Poppins"/>
              </a:rPr>
              <a:t>yapısı</a:t>
            </a:r>
            <a:r>
              <a:rPr lang="en-US" sz="2000" dirty="0">
                <a:latin typeface="Poppins Light"/>
                <a:cs typeface="Poppins Light"/>
                <a:sym typeface="Poppins"/>
              </a:rPr>
              <a:t> ve </a:t>
            </a:r>
            <a:r>
              <a:rPr lang="en-US" sz="2000" dirty="0" err="1">
                <a:latin typeface="Poppins Light"/>
                <a:cs typeface="Poppins Light"/>
                <a:sym typeface="Poppins"/>
              </a:rPr>
              <a:t>dünyanın</a:t>
            </a:r>
            <a:r>
              <a:rPr lang="en-US" sz="2000" dirty="0">
                <a:latin typeface="Poppins Light"/>
                <a:cs typeface="Poppins Light"/>
                <a:sym typeface="Poppins"/>
              </a:rPr>
              <a:t> </a:t>
            </a:r>
            <a:r>
              <a:rPr lang="en-US" sz="2000" dirty="0" err="1">
                <a:latin typeface="Poppins Light"/>
                <a:cs typeface="Poppins Light"/>
                <a:sym typeface="Poppins"/>
              </a:rPr>
              <a:t>en</a:t>
            </a:r>
            <a:r>
              <a:rPr lang="en-US" sz="2000" dirty="0">
                <a:latin typeface="Poppins Light"/>
                <a:cs typeface="Poppins Light"/>
                <a:sym typeface="Poppins"/>
              </a:rPr>
              <a:t> </a:t>
            </a:r>
            <a:r>
              <a:rPr lang="en-US" sz="2000" dirty="0" err="1">
                <a:latin typeface="Poppins Light"/>
                <a:cs typeface="Poppins Light"/>
                <a:sym typeface="Poppins"/>
              </a:rPr>
              <a:t>büyük</a:t>
            </a:r>
            <a:r>
              <a:rPr lang="en-US" sz="2000" dirty="0">
                <a:latin typeface="Poppins Light"/>
                <a:cs typeface="Poppins Light"/>
                <a:sym typeface="Poppins"/>
              </a:rPr>
              <a:t> </a:t>
            </a:r>
            <a:r>
              <a:rPr lang="en-US" sz="2000" dirty="0" err="1">
                <a:latin typeface="Poppins Light"/>
                <a:cs typeface="Poppins Light"/>
                <a:sym typeface="Poppins"/>
              </a:rPr>
              <a:t>reklam</a:t>
            </a:r>
            <a:r>
              <a:rPr lang="en-US" sz="2000" dirty="0">
                <a:latin typeface="Poppins Light"/>
                <a:cs typeface="Poppins Light"/>
                <a:sym typeface="Poppins"/>
              </a:rPr>
              <a:t> </a:t>
            </a:r>
            <a:r>
              <a:rPr lang="tr-TR" sz="2000" dirty="0">
                <a:latin typeface="Poppins Light"/>
                <a:cs typeface="Poppins Light"/>
                <a:sym typeface="Poppins"/>
              </a:rPr>
              <a:t>verenleri</a:t>
            </a:r>
            <a:r>
              <a:rPr lang="en-US" sz="2000" dirty="0">
                <a:latin typeface="Poppins Light"/>
                <a:cs typeface="Poppins Light"/>
                <a:sym typeface="Poppins"/>
              </a:rPr>
              <a:t>, </a:t>
            </a:r>
            <a:r>
              <a:rPr lang="en-US" sz="2000" dirty="0" err="1">
                <a:latin typeface="Poppins Light"/>
                <a:cs typeface="Poppins Light"/>
                <a:sym typeface="Poppins"/>
              </a:rPr>
              <a:t>yukarıda</a:t>
            </a:r>
            <a:r>
              <a:rPr lang="en-US" sz="2000" dirty="0">
                <a:latin typeface="Poppins Light"/>
                <a:cs typeface="Poppins Light"/>
                <a:sym typeface="Poppins"/>
              </a:rPr>
              <a:t> </a:t>
            </a:r>
            <a:r>
              <a:rPr lang="en-US" sz="2000" dirty="0" err="1">
                <a:latin typeface="Poppins Light"/>
                <a:cs typeface="Poppins Light"/>
                <a:sym typeface="Poppins"/>
              </a:rPr>
              <a:t>tartışılan</a:t>
            </a:r>
            <a:r>
              <a:rPr lang="en-US" sz="2000" dirty="0">
                <a:latin typeface="Poppins Light"/>
                <a:cs typeface="Poppins Light"/>
                <a:sym typeface="Poppins"/>
              </a:rPr>
              <a:t> </a:t>
            </a:r>
            <a:r>
              <a:rPr lang="en-US" sz="2000" dirty="0" err="1">
                <a:latin typeface="Poppins Light"/>
                <a:cs typeface="Poppins Light"/>
                <a:sym typeface="Poppins"/>
              </a:rPr>
              <a:t>küresel</a:t>
            </a:r>
            <a:r>
              <a:rPr lang="en-US" sz="2000" dirty="0">
                <a:latin typeface="Poppins Light"/>
                <a:cs typeface="Poppins Light"/>
                <a:sym typeface="Poppins"/>
              </a:rPr>
              <a:t> </a:t>
            </a:r>
            <a:r>
              <a:rPr lang="en-US" sz="2000" dirty="0" err="1">
                <a:latin typeface="Poppins Light"/>
                <a:cs typeface="Poppins Light"/>
                <a:sym typeface="Poppins"/>
              </a:rPr>
              <a:t>trendlerin</a:t>
            </a:r>
            <a:r>
              <a:rPr lang="en-US" sz="2000" dirty="0">
                <a:latin typeface="Poppins Light"/>
                <a:cs typeface="Poppins Light"/>
                <a:sym typeface="Poppins"/>
              </a:rPr>
              <a:t> </a:t>
            </a:r>
            <a:r>
              <a:rPr lang="en-US" sz="2000" dirty="0" err="1">
                <a:latin typeface="Poppins Light"/>
                <a:cs typeface="Poppins Light"/>
                <a:sym typeface="Poppins"/>
              </a:rPr>
              <a:t>çoğunun</a:t>
            </a:r>
            <a:r>
              <a:rPr lang="en-US" sz="2000" dirty="0">
                <a:latin typeface="Poppins Light"/>
                <a:cs typeface="Poppins Light"/>
                <a:sym typeface="Poppins"/>
              </a:rPr>
              <a:t> her </a:t>
            </a:r>
            <a:r>
              <a:rPr lang="en-US" sz="2000" dirty="0" err="1">
                <a:latin typeface="Poppins Light"/>
                <a:cs typeface="Poppins Light"/>
                <a:sym typeface="Poppins"/>
              </a:rPr>
              <a:t>bölgede</a:t>
            </a:r>
            <a:r>
              <a:rPr lang="en-US" sz="2000" dirty="0">
                <a:latin typeface="Poppins Light"/>
                <a:cs typeface="Poppins Light"/>
                <a:sym typeface="Poppins"/>
              </a:rPr>
              <a:t> </a:t>
            </a:r>
            <a:r>
              <a:rPr lang="en-US" sz="2000" dirty="0" err="1">
                <a:latin typeface="Poppins Light"/>
                <a:cs typeface="Poppins Light"/>
                <a:sym typeface="Poppins"/>
              </a:rPr>
              <a:t>tutarlı</a:t>
            </a:r>
            <a:r>
              <a:rPr lang="en-US" sz="2000" dirty="0">
                <a:latin typeface="Poppins Light"/>
                <a:cs typeface="Poppins Light"/>
                <a:sym typeface="Poppins"/>
              </a:rPr>
              <a:t> </a:t>
            </a:r>
            <a:r>
              <a:rPr lang="en-US" sz="2000" dirty="0" err="1">
                <a:latin typeface="Poppins Light"/>
                <a:cs typeface="Poppins Light"/>
                <a:sym typeface="Poppins"/>
              </a:rPr>
              <a:t>olduğu</a:t>
            </a:r>
            <a:r>
              <a:rPr lang="en-US" sz="2000" dirty="0">
                <a:latin typeface="Poppins Light"/>
                <a:cs typeface="Poppins Light"/>
                <a:sym typeface="Poppins"/>
              </a:rPr>
              <a:t> </a:t>
            </a:r>
            <a:r>
              <a:rPr lang="en-US" sz="2000" dirty="0" err="1">
                <a:latin typeface="Poppins Light"/>
                <a:cs typeface="Poppins Light"/>
                <a:sym typeface="Poppins"/>
              </a:rPr>
              <a:t>anlamına</a:t>
            </a:r>
            <a:r>
              <a:rPr lang="en-US" sz="2000" dirty="0">
                <a:latin typeface="Poppins Light"/>
                <a:cs typeface="Poppins Light"/>
                <a:sym typeface="Poppins"/>
              </a:rPr>
              <a:t> </a:t>
            </a:r>
            <a:r>
              <a:rPr lang="en-US" sz="2000" dirty="0" err="1">
                <a:latin typeface="Poppins Light"/>
                <a:cs typeface="Poppins Light"/>
                <a:sym typeface="Poppins"/>
              </a:rPr>
              <a:t>geliyor</a:t>
            </a:r>
            <a:r>
              <a:rPr lang="en-US" sz="2000" dirty="0">
                <a:latin typeface="Poppins Light"/>
                <a:cs typeface="Poppins Light"/>
                <a:sym typeface="Poppins"/>
              </a:rPr>
              <a:t>, </a:t>
            </a:r>
            <a:r>
              <a:rPr lang="en-US" sz="2000" dirty="0" err="1">
                <a:latin typeface="Poppins Light"/>
                <a:cs typeface="Poppins Light"/>
                <a:sym typeface="Poppins"/>
              </a:rPr>
              <a:t>ancak</a:t>
            </a:r>
            <a:r>
              <a:rPr lang="en-US" sz="2000" dirty="0">
                <a:latin typeface="Poppins Light"/>
                <a:cs typeface="Poppins Light"/>
                <a:sym typeface="Poppins"/>
              </a:rPr>
              <a:t> </a:t>
            </a:r>
            <a:r>
              <a:rPr lang="en-US" sz="2000" dirty="0" err="1">
                <a:latin typeface="Poppins Light"/>
                <a:cs typeface="Poppins Light"/>
                <a:sym typeface="Poppins"/>
              </a:rPr>
              <a:t>vurgulanması</a:t>
            </a:r>
            <a:r>
              <a:rPr lang="en-US" sz="2000" dirty="0">
                <a:latin typeface="Poppins Light"/>
                <a:cs typeface="Poppins Light"/>
                <a:sym typeface="Poppins"/>
              </a:rPr>
              <a:t> </a:t>
            </a:r>
            <a:r>
              <a:rPr lang="en-US" sz="2000" dirty="0" err="1">
                <a:latin typeface="Poppins Light"/>
                <a:cs typeface="Poppins Light"/>
                <a:sym typeface="Poppins"/>
              </a:rPr>
              <a:t>gereken</a:t>
            </a:r>
            <a:r>
              <a:rPr lang="en-US" sz="2000" dirty="0">
                <a:latin typeface="Poppins Light"/>
                <a:cs typeface="Poppins Light"/>
                <a:sym typeface="Poppins"/>
              </a:rPr>
              <a:t> </a:t>
            </a:r>
            <a:r>
              <a:rPr lang="tr-TR" sz="2000" dirty="0">
                <a:latin typeface="Poppins Light"/>
                <a:cs typeface="Poppins Light"/>
                <a:sym typeface="Poppins"/>
              </a:rPr>
              <a:t>etkileyici</a:t>
            </a:r>
            <a:r>
              <a:rPr lang="en-US" sz="2000" dirty="0">
                <a:latin typeface="Poppins Light"/>
                <a:cs typeface="Poppins Light"/>
                <a:sym typeface="Poppins"/>
              </a:rPr>
              <a:t> </a:t>
            </a:r>
            <a:r>
              <a:rPr lang="en-US" sz="2000" dirty="0" err="1">
                <a:latin typeface="Poppins Light"/>
                <a:cs typeface="Poppins Light"/>
                <a:sym typeface="Poppins"/>
              </a:rPr>
              <a:t>nüanslar</a:t>
            </a:r>
            <a:r>
              <a:rPr lang="en-US" sz="2000" dirty="0">
                <a:latin typeface="Poppins Light"/>
                <a:cs typeface="Poppins Light"/>
                <a:sym typeface="Poppins"/>
              </a:rPr>
              <a:t> ve </a:t>
            </a:r>
            <a:r>
              <a:rPr lang="en-US" sz="2000" dirty="0" err="1">
                <a:latin typeface="Poppins Light"/>
                <a:cs typeface="Poppins Light"/>
                <a:sym typeface="Poppins"/>
              </a:rPr>
              <a:t>pazara</a:t>
            </a:r>
            <a:r>
              <a:rPr lang="en-US" sz="2000" dirty="0">
                <a:latin typeface="Poppins Light"/>
                <a:cs typeface="Poppins Light"/>
                <a:sym typeface="Poppins"/>
              </a:rPr>
              <a:t> </a:t>
            </a:r>
            <a:r>
              <a:rPr lang="en-US" sz="2000" dirty="0" err="1">
                <a:latin typeface="Poppins Light"/>
                <a:cs typeface="Poppins Light"/>
                <a:sym typeface="Poppins"/>
              </a:rPr>
              <a:t>özgü</a:t>
            </a:r>
            <a:r>
              <a:rPr lang="en-US" sz="2000" dirty="0">
                <a:latin typeface="Poppins Light"/>
                <a:cs typeface="Poppins Light"/>
                <a:sym typeface="Poppins"/>
              </a:rPr>
              <a:t> </a:t>
            </a:r>
            <a:r>
              <a:rPr lang="en-US" sz="2000" dirty="0" err="1">
                <a:latin typeface="Poppins Light"/>
                <a:cs typeface="Poppins Light"/>
                <a:sym typeface="Poppins"/>
              </a:rPr>
              <a:t>veriler</a:t>
            </a:r>
            <a:r>
              <a:rPr lang="en-US" sz="2000" dirty="0">
                <a:latin typeface="Poppins Light"/>
                <a:cs typeface="Poppins Light"/>
                <a:sym typeface="Poppins"/>
              </a:rPr>
              <a:t> de var.</a:t>
            </a:r>
            <a:endParaRPr lang="en-US" sz="2000" b="0" i="0" u="none" strike="noStrike" kern="1200" cap="none" spc="0" normalizeH="0" baseline="0" noProof="0" dirty="0">
              <a:ln>
                <a:noFill/>
              </a:ln>
              <a:effectLst/>
              <a:uLnTx/>
              <a:uFillTx/>
              <a:latin typeface="Poppins Light"/>
              <a:cs typeface="Poppins Light"/>
            </a:endParaRPr>
          </a:p>
        </p:txBody>
      </p:sp>
      <p:grpSp>
        <p:nvGrpSpPr>
          <p:cNvPr id="12" name="Group 11">
            <a:extLst>
              <a:ext uri="{FF2B5EF4-FFF2-40B4-BE49-F238E27FC236}">
                <a16:creationId xmlns:a16="http://schemas.microsoft.com/office/drawing/2014/main" id="{F564B776-8406-C47F-88EC-65D13C78D80D}"/>
              </a:ext>
            </a:extLst>
          </p:cNvPr>
          <p:cNvGrpSpPr/>
          <p:nvPr/>
        </p:nvGrpSpPr>
        <p:grpSpPr>
          <a:xfrm>
            <a:off x="2894824" y="8928639"/>
            <a:ext cx="2000447" cy="324134"/>
            <a:chOff x="2457914" y="7044744"/>
            <a:chExt cx="2856571" cy="462854"/>
          </a:xfrm>
        </p:grpSpPr>
        <p:pic>
          <p:nvPicPr>
            <p:cNvPr id="9" name="Picture 8" descr="A colorful circle with text&#10;&#10;Description automatically generated">
              <a:extLst>
                <a:ext uri="{FF2B5EF4-FFF2-40B4-BE49-F238E27FC236}">
                  <a16:creationId xmlns:a16="http://schemas.microsoft.com/office/drawing/2014/main" id="{6DD12297-C610-17D5-0634-3FF24878DDB0}"/>
                </a:ext>
              </a:extLst>
            </p:cNvPr>
            <p:cNvPicPr>
              <a:picLocks noChangeAspect="1"/>
            </p:cNvPicPr>
            <p:nvPr/>
          </p:nvPicPr>
          <p:blipFill>
            <a:blip r:embed="rId6"/>
            <a:srcRect l="10093" t="85566" r="42615" b="8751"/>
            <a:stretch/>
          </p:blipFill>
          <p:spPr>
            <a:xfrm>
              <a:off x="2457914" y="7044744"/>
              <a:ext cx="2856571" cy="248154"/>
            </a:xfrm>
            <a:prstGeom prst="rect">
              <a:avLst/>
            </a:prstGeom>
          </p:spPr>
        </p:pic>
        <p:pic>
          <p:nvPicPr>
            <p:cNvPr id="10" name="Picture 9" descr="A colorful circle with text&#10;&#10;Description automatically generated">
              <a:extLst>
                <a:ext uri="{FF2B5EF4-FFF2-40B4-BE49-F238E27FC236}">
                  <a16:creationId xmlns:a16="http://schemas.microsoft.com/office/drawing/2014/main" id="{3D82417D-6865-FB63-D014-203E8B535405}"/>
                </a:ext>
              </a:extLst>
            </p:cNvPr>
            <p:cNvPicPr>
              <a:picLocks noChangeAspect="1"/>
            </p:cNvPicPr>
            <p:nvPr/>
          </p:nvPicPr>
          <p:blipFill>
            <a:blip r:embed="rId6"/>
            <a:srcRect l="57154" t="86247" r="10985" b="8751"/>
            <a:stretch/>
          </p:blipFill>
          <p:spPr>
            <a:xfrm>
              <a:off x="2923943" y="7289181"/>
              <a:ext cx="1924514" cy="218417"/>
            </a:xfrm>
            <a:prstGeom prst="rect">
              <a:avLst/>
            </a:prstGeom>
          </p:spPr>
        </p:pic>
      </p:grpSp>
      <p:grpSp>
        <p:nvGrpSpPr>
          <p:cNvPr id="55" name="Group 54">
            <a:extLst>
              <a:ext uri="{FF2B5EF4-FFF2-40B4-BE49-F238E27FC236}">
                <a16:creationId xmlns:a16="http://schemas.microsoft.com/office/drawing/2014/main" id="{5A74E957-AFB9-6ABC-13E5-5DE883E01E9E}"/>
              </a:ext>
            </a:extLst>
          </p:cNvPr>
          <p:cNvGrpSpPr/>
          <p:nvPr/>
        </p:nvGrpSpPr>
        <p:grpSpPr>
          <a:xfrm>
            <a:off x="5497473" y="4777897"/>
            <a:ext cx="1738599" cy="731092"/>
            <a:chOff x="5764573" y="4854167"/>
            <a:chExt cx="1738599" cy="731092"/>
          </a:xfrm>
        </p:grpSpPr>
        <p:sp>
          <p:nvSpPr>
            <p:cNvPr id="56" name="TextBox 55">
              <a:extLst>
                <a:ext uri="{FF2B5EF4-FFF2-40B4-BE49-F238E27FC236}">
                  <a16:creationId xmlns:a16="http://schemas.microsoft.com/office/drawing/2014/main" id="{ED0B5648-0597-6139-5AC7-126CCE2B6E21}"/>
                </a:ext>
              </a:extLst>
            </p:cNvPr>
            <p:cNvSpPr txBox="1"/>
            <p:nvPr/>
          </p:nvSpPr>
          <p:spPr>
            <a:xfrm>
              <a:off x="6303482" y="4854167"/>
              <a:ext cx="1199690" cy="584775"/>
            </a:xfrm>
            <a:prstGeom prst="rect">
              <a:avLst/>
            </a:prstGeom>
            <a:noFill/>
          </p:spPr>
          <p:txBody>
            <a:bodyPr wrap="square">
              <a:spAutoFit/>
            </a:bodyPr>
            <a:lstStyle/>
            <a:p>
              <a:r>
                <a:rPr lang="en-US" sz="3200" dirty="0">
                  <a:solidFill>
                    <a:schemeClr val="accent5"/>
                  </a:solidFill>
                  <a:effectLst/>
                  <a:latin typeface="Poppins Light" pitchFamily="2" charset="77"/>
                  <a:cs typeface="Poppins Light" pitchFamily="2" charset="77"/>
                </a:rPr>
                <a:t>33.3</a:t>
              </a:r>
              <a:r>
                <a:rPr lang="en-US" sz="3200" baseline="30000" dirty="0">
                  <a:solidFill>
                    <a:schemeClr val="accent5"/>
                  </a:solidFill>
                  <a:effectLst/>
                  <a:latin typeface="Poppins Light" pitchFamily="2" charset="77"/>
                  <a:cs typeface="Poppins Light" pitchFamily="2" charset="77"/>
                </a:rPr>
                <a:t>%</a:t>
              </a:r>
            </a:p>
          </p:txBody>
        </p:sp>
        <p:grpSp>
          <p:nvGrpSpPr>
            <p:cNvPr id="53" name="Group 52">
              <a:extLst>
                <a:ext uri="{FF2B5EF4-FFF2-40B4-BE49-F238E27FC236}">
                  <a16:creationId xmlns:a16="http://schemas.microsoft.com/office/drawing/2014/main" id="{F8DD8E8E-609D-6FE7-9017-C20B71A9FA70}"/>
                </a:ext>
              </a:extLst>
            </p:cNvPr>
            <p:cNvGrpSpPr/>
            <p:nvPr/>
          </p:nvGrpSpPr>
          <p:grpSpPr>
            <a:xfrm>
              <a:off x="5764573" y="5346878"/>
              <a:ext cx="1576027" cy="238381"/>
              <a:chOff x="6649156" y="5714626"/>
              <a:chExt cx="1576027" cy="238381"/>
            </a:xfrm>
          </p:grpSpPr>
          <p:sp>
            <p:nvSpPr>
              <p:cNvPr id="51" name="Freeform 50">
                <a:extLst>
                  <a:ext uri="{FF2B5EF4-FFF2-40B4-BE49-F238E27FC236}">
                    <a16:creationId xmlns:a16="http://schemas.microsoft.com/office/drawing/2014/main" id="{13E04038-9AA8-C663-8263-7F52092BF1D2}"/>
                  </a:ext>
                </a:extLst>
              </p:cNvPr>
              <p:cNvSpPr/>
              <p:nvPr/>
            </p:nvSpPr>
            <p:spPr>
              <a:xfrm>
                <a:off x="6781957" y="5714626"/>
                <a:ext cx="1443226" cy="45719"/>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5"/>
                </a:solid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AD64023-BB78-4972-15CD-B4F949A4D187}"/>
                  </a:ext>
                </a:extLst>
              </p:cNvPr>
              <p:cNvSpPr/>
              <p:nvPr/>
            </p:nvSpPr>
            <p:spPr>
              <a:xfrm>
                <a:off x="6649156" y="5714626"/>
                <a:ext cx="132804" cy="238381"/>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5"/>
                </a:solidFill>
                <a:prstDash val="solid"/>
                <a:miter/>
              </a:ln>
            </p:spPr>
            <p:txBody>
              <a:bodyPr rtlCol="0" anchor="ctr"/>
              <a:lstStyle/>
              <a:p>
                <a:endParaRPr lang="en-US" dirty="0"/>
              </a:p>
            </p:txBody>
          </p:sp>
        </p:grpSp>
        <p:sp>
          <p:nvSpPr>
            <p:cNvPr id="54" name="Oval 53">
              <a:extLst>
                <a:ext uri="{FF2B5EF4-FFF2-40B4-BE49-F238E27FC236}">
                  <a16:creationId xmlns:a16="http://schemas.microsoft.com/office/drawing/2014/main" id="{8B62DBFE-6A82-1C36-A639-59DF792353B4}"/>
                </a:ext>
              </a:extLst>
            </p:cNvPr>
            <p:cNvSpPr/>
            <p:nvPr/>
          </p:nvSpPr>
          <p:spPr>
            <a:xfrm>
              <a:off x="7332261" y="5325255"/>
              <a:ext cx="45719" cy="4571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6F9066E8-FAA1-2CAA-9EBB-EB8D2030B4A3}"/>
              </a:ext>
            </a:extLst>
          </p:cNvPr>
          <p:cNvGrpSpPr/>
          <p:nvPr/>
        </p:nvGrpSpPr>
        <p:grpSpPr>
          <a:xfrm>
            <a:off x="656755" y="5009303"/>
            <a:ext cx="1393712" cy="743473"/>
            <a:chOff x="-361381" y="7043966"/>
            <a:chExt cx="1393712" cy="743473"/>
          </a:xfrm>
        </p:grpSpPr>
        <p:sp>
          <p:nvSpPr>
            <p:cNvPr id="45" name="TextBox 44">
              <a:extLst>
                <a:ext uri="{FF2B5EF4-FFF2-40B4-BE49-F238E27FC236}">
                  <a16:creationId xmlns:a16="http://schemas.microsoft.com/office/drawing/2014/main" id="{D01B3584-8292-100E-3F91-3968FB317A76}"/>
                </a:ext>
              </a:extLst>
            </p:cNvPr>
            <p:cNvSpPr txBox="1"/>
            <p:nvPr/>
          </p:nvSpPr>
          <p:spPr>
            <a:xfrm>
              <a:off x="-361381" y="7043966"/>
              <a:ext cx="1151884" cy="584775"/>
            </a:xfrm>
            <a:prstGeom prst="rect">
              <a:avLst/>
            </a:prstGeom>
            <a:noFill/>
          </p:spPr>
          <p:txBody>
            <a:bodyPr wrap="square">
              <a:spAutoFit/>
            </a:bodyPr>
            <a:lstStyle/>
            <a:p>
              <a:r>
                <a:rPr lang="en-US" sz="3200" spc="-90" dirty="0">
                  <a:solidFill>
                    <a:schemeClr val="accent2"/>
                  </a:solidFill>
                  <a:effectLst/>
                  <a:latin typeface="Poppins Light" pitchFamily="2" charset="77"/>
                  <a:cs typeface="Poppins Light" pitchFamily="2" charset="77"/>
                </a:rPr>
                <a:t>38.4</a:t>
              </a:r>
              <a:r>
                <a:rPr lang="en-US" sz="3200" spc="-90" baseline="30000" dirty="0">
                  <a:solidFill>
                    <a:schemeClr val="accent2"/>
                  </a:solidFill>
                  <a:effectLst/>
                  <a:latin typeface="Poppins Light" pitchFamily="2" charset="77"/>
                  <a:cs typeface="Poppins Light" pitchFamily="2" charset="77"/>
                </a:rPr>
                <a:t>%</a:t>
              </a:r>
            </a:p>
          </p:txBody>
        </p:sp>
        <p:grpSp>
          <p:nvGrpSpPr>
            <p:cNvPr id="68" name="Group 67">
              <a:extLst>
                <a:ext uri="{FF2B5EF4-FFF2-40B4-BE49-F238E27FC236}">
                  <a16:creationId xmlns:a16="http://schemas.microsoft.com/office/drawing/2014/main" id="{C038169F-8040-725D-97A9-BD655EA55060}"/>
                </a:ext>
              </a:extLst>
            </p:cNvPr>
            <p:cNvGrpSpPr/>
            <p:nvPr/>
          </p:nvGrpSpPr>
          <p:grpSpPr>
            <a:xfrm flipH="1">
              <a:off x="-345036" y="7549058"/>
              <a:ext cx="1377367" cy="238381"/>
              <a:chOff x="7031605" y="5714626"/>
              <a:chExt cx="1377367" cy="238381"/>
            </a:xfrm>
          </p:grpSpPr>
          <p:sp>
            <p:nvSpPr>
              <p:cNvPr id="73" name="Freeform 72">
                <a:extLst>
                  <a:ext uri="{FF2B5EF4-FFF2-40B4-BE49-F238E27FC236}">
                    <a16:creationId xmlns:a16="http://schemas.microsoft.com/office/drawing/2014/main" id="{09857FC3-3E9D-2DC5-31D9-6C6CF9C0DF8B}"/>
                  </a:ext>
                </a:extLst>
              </p:cNvPr>
              <p:cNvSpPr/>
              <p:nvPr/>
            </p:nvSpPr>
            <p:spPr>
              <a:xfrm>
                <a:off x="7165877" y="5714626"/>
                <a:ext cx="1243095" cy="6300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2"/>
                </a:solid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BE8F541A-5EBA-A7A0-11A3-0272B22711F4}"/>
                  </a:ext>
                </a:extLst>
              </p:cNvPr>
              <p:cNvSpPr/>
              <p:nvPr/>
            </p:nvSpPr>
            <p:spPr>
              <a:xfrm>
                <a:off x="7031605" y="5714626"/>
                <a:ext cx="132804" cy="238381"/>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2"/>
                </a:solidFill>
                <a:prstDash val="solid"/>
                <a:miter/>
              </a:ln>
            </p:spPr>
            <p:txBody>
              <a:bodyPr rtlCol="0" anchor="ctr"/>
              <a:lstStyle/>
              <a:p>
                <a:endParaRPr lang="en-US" dirty="0"/>
              </a:p>
            </p:txBody>
          </p:sp>
        </p:grpSp>
        <p:sp>
          <p:nvSpPr>
            <p:cNvPr id="72" name="Oval 71">
              <a:extLst>
                <a:ext uri="{FF2B5EF4-FFF2-40B4-BE49-F238E27FC236}">
                  <a16:creationId xmlns:a16="http://schemas.microsoft.com/office/drawing/2014/main" id="{8A068D6C-7951-D5DD-A1E7-5004C702DEF9}"/>
                </a:ext>
              </a:extLst>
            </p:cNvPr>
            <p:cNvSpPr/>
            <p:nvPr/>
          </p:nvSpPr>
          <p:spPr>
            <a:xfrm>
              <a:off x="-345761" y="7527222"/>
              <a:ext cx="45719" cy="4571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FB22C9A5-A017-DC65-FC0A-0551C60F28CC}"/>
              </a:ext>
            </a:extLst>
          </p:cNvPr>
          <p:cNvGrpSpPr/>
          <p:nvPr/>
        </p:nvGrpSpPr>
        <p:grpSpPr>
          <a:xfrm>
            <a:off x="4798878" y="7967278"/>
            <a:ext cx="2113458" cy="584775"/>
            <a:chOff x="4798878" y="7967278"/>
            <a:chExt cx="2113458" cy="584775"/>
          </a:xfrm>
        </p:grpSpPr>
        <p:grpSp>
          <p:nvGrpSpPr>
            <p:cNvPr id="83" name="Group 82">
              <a:extLst>
                <a:ext uri="{FF2B5EF4-FFF2-40B4-BE49-F238E27FC236}">
                  <a16:creationId xmlns:a16="http://schemas.microsoft.com/office/drawing/2014/main" id="{5AD5322B-9AE3-2524-AA1D-C1FA391BA339}"/>
                </a:ext>
              </a:extLst>
            </p:cNvPr>
            <p:cNvGrpSpPr/>
            <p:nvPr/>
          </p:nvGrpSpPr>
          <p:grpSpPr>
            <a:xfrm flipV="1">
              <a:off x="4798878" y="8218591"/>
              <a:ext cx="1965832" cy="260004"/>
              <a:chOff x="5764573" y="5325255"/>
              <a:chExt cx="1965832" cy="260004"/>
            </a:xfrm>
          </p:grpSpPr>
          <p:grpSp>
            <p:nvGrpSpPr>
              <p:cNvPr id="85" name="Group 84">
                <a:extLst>
                  <a:ext uri="{FF2B5EF4-FFF2-40B4-BE49-F238E27FC236}">
                    <a16:creationId xmlns:a16="http://schemas.microsoft.com/office/drawing/2014/main" id="{E1CC781F-E5C5-20B7-9768-D36C3CD88DDC}"/>
                  </a:ext>
                </a:extLst>
              </p:cNvPr>
              <p:cNvGrpSpPr/>
              <p:nvPr/>
            </p:nvGrpSpPr>
            <p:grpSpPr>
              <a:xfrm>
                <a:off x="5764573" y="5346878"/>
                <a:ext cx="1946417" cy="238381"/>
                <a:chOff x="6649156" y="5714626"/>
                <a:chExt cx="1946417" cy="238381"/>
              </a:xfrm>
            </p:grpSpPr>
            <p:sp>
              <p:nvSpPr>
                <p:cNvPr id="87" name="Freeform 86">
                  <a:extLst>
                    <a:ext uri="{FF2B5EF4-FFF2-40B4-BE49-F238E27FC236}">
                      <a16:creationId xmlns:a16="http://schemas.microsoft.com/office/drawing/2014/main" id="{AE3F7EFD-B66B-AEB0-017F-B76E0CBAC5E7}"/>
                    </a:ext>
                  </a:extLst>
                </p:cNvPr>
                <p:cNvSpPr/>
                <p:nvPr/>
              </p:nvSpPr>
              <p:spPr>
                <a:xfrm>
                  <a:off x="6781957" y="5714627"/>
                  <a:ext cx="1813616" cy="45719"/>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579D68DE-174C-94D2-1F70-43E1ABB5145C}"/>
                    </a:ext>
                  </a:extLst>
                </p:cNvPr>
                <p:cNvSpPr/>
                <p:nvPr/>
              </p:nvSpPr>
              <p:spPr>
                <a:xfrm>
                  <a:off x="6649156" y="5714626"/>
                  <a:ext cx="132804" cy="238381"/>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grpSp>
          <p:sp>
            <p:nvSpPr>
              <p:cNvPr id="86" name="Oval 85">
                <a:extLst>
                  <a:ext uri="{FF2B5EF4-FFF2-40B4-BE49-F238E27FC236}">
                    <a16:creationId xmlns:a16="http://schemas.microsoft.com/office/drawing/2014/main" id="{7EB169C2-90EA-7C83-FCDF-7575ABF9DE51}"/>
                  </a:ext>
                </a:extLst>
              </p:cNvPr>
              <p:cNvSpPr/>
              <p:nvPr/>
            </p:nvSpPr>
            <p:spPr>
              <a:xfrm>
                <a:off x="7684686" y="5325255"/>
                <a:ext cx="45719" cy="4571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9" name="TextBox 88">
              <a:extLst>
                <a:ext uri="{FF2B5EF4-FFF2-40B4-BE49-F238E27FC236}">
                  <a16:creationId xmlns:a16="http://schemas.microsoft.com/office/drawing/2014/main" id="{795492D2-8BBF-8CB9-C38D-C385ADF8E4F3}"/>
                </a:ext>
              </a:extLst>
            </p:cNvPr>
            <p:cNvSpPr txBox="1"/>
            <p:nvPr/>
          </p:nvSpPr>
          <p:spPr>
            <a:xfrm>
              <a:off x="5712646" y="7967278"/>
              <a:ext cx="1199690" cy="584775"/>
            </a:xfrm>
            <a:prstGeom prst="rect">
              <a:avLst/>
            </a:prstGeom>
            <a:noFill/>
          </p:spPr>
          <p:txBody>
            <a:bodyPr wrap="square">
              <a:spAutoFit/>
            </a:bodyPr>
            <a:lstStyle/>
            <a:p>
              <a:r>
                <a:rPr lang="en-US" sz="3200" dirty="0">
                  <a:solidFill>
                    <a:schemeClr val="accent1"/>
                  </a:solidFill>
                  <a:effectLst/>
                  <a:latin typeface="Poppins Light" pitchFamily="2" charset="77"/>
                  <a:cs typeface="Poppins Light" pitchFamily="2" charset="77"/>
                </a:rPr>
                <a:t>22.4</a:t>
              </a:r>
              <a:r>
                <a:rPr lang="en-US" sz="3200" baseline="30000" dirty="0">
                  <a:solidFill>
                    <a:schemeClr val="accent1"/>
                  </a:solidFill>
                  <a:effectLst/>
                  <a:latin typeface="Poppins Light" pitchFamily="2" charset="77"/>
                  <a:cs typeface="Poppins Light" pitchFamily="2" charset="77"/>
                </a:rPr>
                <a:t>%</a:t>
              </a:r>
            </a:p>
          </p:txBody>
        </p:sp>
      </p:grpSp>
      <p:grpSp>
        <p:nvGrpSpPr>
          <p:cNvPr id="4" name="Group 3">
            <a:extLst>
              <a:ext uri="{FF2B5EF4-FFF2-40B4-BE49-F238E27FC236}">
                <a16:creationId xmlns:a16="http://schemas.microsoft.com/office/drawing/2014/main" id="{5AF227E5-DD51-CFCC-2699-78A97425E90B}"/>
              </a:ext>
            </a:extLst>
          </p:cNvPr>
          <p:cNvGrpSpPr/>
          <p:nvPr/>
        </p:nvGrpSpPr>
        <p:grpSpPr>
          <a:xfrm>
            <a:off x="652646" y="8266082"/>
            <a:ext cx="2300426" cy="654499"/>
            <a:chOff x="652646" y="8266082"/>
            <a:chExt cx="2300426" cy="654499"/>
          </a:xfrm>
        </p:grpSpPr>
        <p:grpSp>
          <p:nvGrpSpPr>
            <p:cNvPr id="90" name="Group 89">
              <a:extLst>
                <a:ext uri="{FF2B5EF4-FFF2-40B4-BE49-F238E27FC236}">
                  <a16:creationId xmlns:a16="http://schemas.microsoft.com/office/drawing/2014/main" id="{6C2D30B4-5CF7-D36E-CE15-B7006B2DFD0C}"/>
                </a:ext>
              </a:extLst>
            </p:cNvPr>
            <p:cNvGrpSpPr/>
            <p:nvPr/>
          </p:nvGrpSpPr>
          <p:grpSpPr>
            <a:xfrm flipH="1" flipV="1">
              <a:off x="652646" y="8266082"/>
              <a:ext cx="2300426" cy="576413"/>
              <a:chOff x="5588729" y="5325255"/>
              <a:chExt cx="2300426" cy="576413"/>
            </a:xfrm>
          </p:grpSpPr>
          <p:grpSp>
            <p:nvGrpSpPr>
              <p:cNvPr id="92" name="Group 91">
                <a:extLst>
                  <a:ext uri="{FF2B5EF4-FFF2-40B4-BE49-F238E27FC236}">
                    <a16:creationId xmlns:a16="http://schemas.microsoft.com/office/drawing/2014/main" id="{C86DAC77-3084-F138-33BB-879067667A41}"/>
                  </a:ext>
                </a:extLst>
              </p:cNvPr>
              <p:cNvGrpSpPr/>
              <p:nvPr/>
            </p:nvGrpSpPr>
            <p:grpSpPr>
              <a:xfrm>
                <a:off x="5588729" y="5346879"/>
                <a:ext cx="2258500" cy="554789"/>
                <a:chOff x="6473312" y="5714627"/>
                <a:chExt cx="2258500" cy="554789"/>
              </a:xfrm>
            </p:grpSpPr>
            <p:sp>
              <p:nvSpPr>
                <p:cNvPr id="94" name="Freeform 93">
                  <a:extLst>
                    <a:ext uri="{FF2B5EF4-FFF2-40B4-BE49-F238E27FC236}">
                      <a16:creationId xmlns:a16="http://schemas.microsoft.com/office/drawing/2014/main" id="{18EE920A-E093-0116-85A6-6EF7EFF5AFD5}"/>
                    </a:ext>
                  </a:extLst>
                </p:cNvPr>
                <p:cNvSpPr/>
                <p:nvPr/>
              </p:nvSpPr>
              <p:spPr>
                <a:xfrm>
                  <a:off x="6781957" y="5714627"/>
                  <a:ext cx="1949855" cy="45719"/>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6"/>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5D9B84F1-9D0D-2C85-7360-4C43A2167831}"/>
                    </a:ext>
                  </a:extLst>
                </p:cNvPr>
                <p:cNvSpPr/>
                <p:nvPr/>
              </p:nvSpPr>
              <p:spPr>
                <a:xfrm>
                  <a:off x="6473312" y="5714627"/>
                  <a:ext cx="308649" cy="554789"/>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6"/>
                  </a:solidFill>
                  <a:prstDash val="solid"/>
                  <a:miter/>
                </a:ln>
              </p:spPr>
              <p:txBody>
                <a:bodyPr rtlCol="0" anchor="ctr"/>
                <a:lstStyle/>
                <a:p>
                  <a:endParaRPr lang="en-US" dirty="0"/>
                </a:p>
              </p:txBody>
            </p:sp>
          </p:grpSp>
          <p:sp>
            <p:nvSpPr>
              <p:cNvPr id="93" name="Oval 92">
                <a:extLst>
                  <a:ext uri="{FF2B5EF4-FFF2-40B4-BE49-F238E27FC236}">
                    <a16:creationId xmlns:a16="http://schemas.microsoft.com/office/drawing/2014/main" id="{9ED7D64B-4878-9422-930B-2D52A2088512}"/>
                  </a:ext>
                </a:extLst>
              </p:cNvPr>
              <p:cNvSpPr/>
              <p:nvPr/>
            </p:nvSpPr>
            <p:spPr>
              <a:xfrm>
                <a:off x="7843436" y="5325255"/>
                <a:ext cx="45719" cy="4571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7" name="TextBox 96">
              <a:extLst>
                <a:ext uri="{FF2B5EF4-FFF2-40B4-BE49-F238E27FC236}">
                  <a16:creationId xmlns:a16="http://schemas.microsoft.com/office/drawing/2014/main" id="{37ACCA6B-5501-EED2-27D7-A7F9E1F553D4}"/>
                </a:ext>
              </a:extLst>
            </p:cNvPr>
            <p:cNvSpPr txBox="1"/>
            <p:nvPr/>
          </p:nvSpPr>
          <p:spPr>
            <a:xfrm>
              <a:off x="658538" y="8335806"/>
              <a:ext cx="1151884" cy="584775"/>
            </a:xfrm>
            <a:prstGeom prst="rect">
              <a:avLst/>
            </a:prstGeom>
            <a:noFill/>
          </p:spPr>
          <p:txBody>
            <a:bodyPr wrap="square">
              <a:spAutoFit/>
            </a:bodyPr>
            <a:lstStyle/>
            <a:p>
              <a:r>
                <a:rPr lang="en-US" sz="3200" spc="-150" dirty="0">
                  <a:solidFill>
                    <a:schemeClr val="accent6"/>
                  </a:solidFill>
                  <a:effectLst/>
                  <a:latin typeface="Poppins Light" pitchFamily="2" charset="77"/>
                  <a:cs typeface="Poppins Light" pitchFamily="2" charset="77"/>
                </a:rPr>
                <a:t>4.0</a:t>
              </a:r>
              <a:r>
                <a:rPr lang="en-US" sz="3200" spc="-150" baseline="30000" dirty="0">
                  <a:solidFill>
                    <a:schemeClr val="accent6"/>
                  </a:solidFill>
                  <a:effectLst/>
                  <a:latin typeface="Poppins Light" pitchFamily="2" charset="77"/>
                  <a:cs typeface="Poppins Light" pitchFamily="2" charset="77"/>
                </a:rPr>
                <a:t>%</a:t>
              </a:r>
            </a:p>
          </p:txBody>
        </p:sp>
      </p:grpSp>
      <p:grpSp>
        <p:nvGrpSpPr>
          <p:cNvPr id="109" name="Group 108">
            <a:extLst>
              <a:ext uri="{FF2B5EF4-FFF2-40B4-BE49-F238E27FC236}">
                <a16:creationId xmlns:a16="http://schemas.microsoft.com/office/drawing/2014/main" id="{CC48C628-F72B-7C67-ED59-CE1826D1890A}"/>
              </a:ext>
            </a:extLst>
          </p:cNvPr>
          <p:cNvGrpSpPr/>
          <p:nvPr/>
        </p:nvGrpSpPr>
        <p:grpSpPr>
          <a:xfrm>
            <a:off x="1422832" y="7744965"/>
            <a:ext cx="1256965" cy="584775"/>
            <a:chOff x="1474032" y="7177391"/>
            <a:chExt cx="1256965" cy="584775"/>
          </a:xfrm>
        </p:grpSpPr>
        <p:grpSp>
          <p:nvGrpSpPr>
            <p:cNvPr id="98" name="Group 97">
              <a:extLst>
                <a:ext uri="{FF2B5EF4-FFF2-40B4-BE49-F238E27FC236}">
                  <a16:creationId xmlns:a16="http://schemas.microsoft.com/office/drawing/2014/main" id="{A60AB7F6-0DB0-0B5E-89B2-41F41D9C04A2}"/>
                </a:ext>
              </a:extLst>
            </p:cNvPr>
            <p:cNvGrpSpPr/>
            <p:nvPr/>
          </p:nvGrpSpPr>
          <p:grpSpPr>
            <a:xfrm flipH="1" flipV="1">
              <a:off x="1474032" y="7428051"/>
              <a:ext cx="1256965" cy="260004"/>
              <a:chOff x="5764573" y="5325255"/>
              <a:chExt cx="1256965" cy="260004"/>
            </a:xfrm>
          </p:grpSpPr>
          <p:grpSp>
            <p:nvGrpSpPr>
              <p:cNvPr id="101" name="Group 100">
                <a:extLst>
                  <a:ext uri="{FF2B5EF4-FFF2-40B4-BE49-F238E27FC236}">
                    <a16:creationId xmlns:a16="http://schemas.microsoft.com/office/drawing/2014/main" id="{BBCDC8C8-2C44-2CDD-6AB5-349491537E9D}"/>
                  </a:ext>
                </a:extLst>
              </p:cNvPr>
              <p:cNvGrpSpPr/>
              <p:nvPr/>
            </p:nvGrpSpPr>
            <p:grpSpPr>
              <a:xfrm>
                <a:off x="5764573" y="5346878"/>
                <a:ext cx="1225338" cy="238381"/>
                <a:chOff x="6649156" y="5714626"/>
                <a:chExt cx="1225338" cy="238381"/>
              </a:xfrm>
            </p:grpSpPr>
            <p:sp>
              <p:nvSpPr>
                <p:cNvPr id="106" name="Freeform 105">
                  <a:extLst>
                    <a:ext uri="{FF2B5EF4-FFF2-40B4-BE49-F238E27FC236}">
                      <a16:creationId xmlns:a16="http://schemas.microsoft.com/office/drawing/2014/main" id="{7FD63629-77AD-EC00-186C-9DC6C8A70FC9}"/>
                    </a:ext>
                  </a:extLst>
                </p:cNvPr>
                <p:cNvSpPr/>
                <p:nvPr/>
              </p:nvSpPr>
              <p:spPr>
                <a:xfrm>
                  <a:off x="6781958" y="5714628"/>
                  <a:ext cx="1092536" cy="45719"/>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4"/>
                  </a:solid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403A6F9D-84FC-E206-4DDA-EFD8E0842D0A}"/>
                    </a:ext>
                  </a:extLst>
                </p:cNvPr>
                <p:cNvSpPr/>
                <p:nvPr/>
              </p:nvSpPr>
              <p:spPr>
                <a:xfrm>
                  <a:off x="6649156" y="5714626"/>
                  <a:ext cx="132804" cy="238381"/>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4"/>
                  </a:solidFill>
                  <a:prstDash val="solid"/>
                  <a:miter/>
                </a:ln>
              </p:spPr>
              <p:txBody>
                <a:bodyPr rtlCol="0" anchor="ctr"/>
                <a:lstStyle/>
                <a:p>
                  <a:endParaRPr lang="en-US" dirty="0"/>
                </a:p>
              </p:txBody>
            </p:sp>
          </p:grpSp>
          <p:sp>
            <p:nvSpPr>
              <p:cNvPr id="104" name="Oval 103">
                <a:extLst>
                  <a:ext uri="{FF2B5EF4-FFF2-40B4-BE49-F238E27FC236}">
                    <a16:creationId xmlns:a16="http://schemas.microsoft.com/office/drawing/2014/main" id="{5B2EAB62-1826-4A12-6AFA-FF2F767123CB}"/>
                  </a:ext>
                </a:extLst>
              </p:cNvPr>
              <p:cNvSpPr/>
              <p:nvPr/>
            </p:nvSpPr>
            <p:spPr>
              <a:xfrm>
                <a:off x="6975819" y="5325255"/>
                <a:ext cx="45719"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 name="TextBox 107">
              <a:extLst>
                <a:ext uri="{FF2B5EF4-FFF2-40B4-BE49-F238E27FC236}">
                  <a16:creationId xmlns:a16="http://schemas.microsoft.com/office/drawing/2014/main" id="{4EFE8134-35F7-D74A-EC4F-A52A3B3FC1EF}"/>
                </a:ext>
              </a:extLst>
            </p:cNvPr>
            <p:cNvSpPr txBox="1"/>
            <p:nvPr/>
          </p:nvSpPr>
          <p:spPr>
            <a:xfrm>
              <a:off x="1497471" y="7177391"/>
              <a:ext cx="1151884" cy="584775"/>
            </a:xfrm>
            <a:prstGeom prst="rect">
              <a:avLst/>
            </a:prstGeom>
            <a:noFill/>
          </p:spPr>
          <p:txBody>
            <a:bodyPr wrap="square">
              <a:spAutoFit/>
            </a:bodyPr>
            <a:lstStyle/>
            <a:p>
              <a:r>
                <a:rPr lang="en-US" sz="3200" spc="-150" dirty="0">
                  <a:solidFill>
                    <a:schemeClr val="accent4"/>
                  </a:solidFill>
                  <a:effectLst/>
                  <a:latin typeface="Poppins Light" pitchFamily="2" charset="77"/>
                  <a:cs typeface="Poppins Light" pitchFamily="2" charset="77"/>
                </a:rPr>
                <a:t>1.8</a:t>
              </a:r>
              <a:r>
                <a:rPr lang="en-US" sz="3200" spc="-150" baseline="30000" dirty="0">
                  <a:solidFill>
                    <a:schemeClr val="accent4"/>
                  </a:solidFill>
                  <a:effectLst/>
                  <a:latin typeface="Poppins Light" pitchFamily="2" charset="77"/>
                  <a:cs typeface="Poppins Light" pitchFamily="2" charset="77"/>
                </a:rPr>
                <a:t>%</a:t>
              </a:r>
            </a:p>
          </p:txBody>
        </p:sp>
      </p:grpSp>
    </p:spTree>
    <p:extLst>
      <p:ext uri="{BB962C8B-B14F-4D97-AF65-F5344CB8AC3E}">
        <p14:creationId xmlns:p14="http://schemas.microsoft.com/office/powerpoint/2010/main" val="102480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108EA-F432-6737-3658-13ABF9AC7513}"/>
            </a:ext>
          </a:extLst>
        </p:cNvPr>
        <p:cNvGrpSpPr/>
        <p:nvPr/>
      </p:nvGrpSpPr>
      <p:grpSpPr>
        <a:xfrm>
          <a:off x="0" y="0"/>
          <a:ext cx="0" cy="0"/>
          <a:chOff x="0" y="0"/>
          <a:chExt cx="0" cy="0"/>
        </a:xfrm>
      </p:grpSpPr>
      <p:pic>
        <p:nvPicPr>
          <p:cNvPr id="23" name="Picture 22" descr="A graph with numbers and percentages&#10;&#10;Description automatically generated">
            <a:extLst>
              <a:ext uri="{FF2B5EF4-FFF2-40B4-BE49-F238E27FC236}">
                <a16:creationId xmlns:a16="http://schemas.microsoft.com/office/drawing/2014/main" id="{D4006D64-FB48-7C28-8E7F-00466C0F29FD}"/>
              </a:ext>
            </a:extLst>
          </p:cNvPr>
          <p:cNvPicPr>
            <a:picLocks noChangeAspect="1"/>
          </p:cNvPicPr>
          <p:nvPr/>
        </p:nvPicPr>
        <p:blipFill>
          <a:blip r:embed="rId3"/>
          <a:stretch>
            <a:fillRect/>
          </a:stretch>
        </p:blipFill>
        <p:spPr>
          <a:xfrm>
            <a:off x="1070308" y="6925185"/>
            <a:ext cx="6178166" cy="2774625"/>
          </a:xfrm>
          <a:prstGeom prst="rect">
            <a:avLst/>
          </a:prstGeom>
        </p:spPr>
      </p:pic>
      <p:pic>
        <p:nvPicPr>
          <p:cNvPr id="9" name="Picture 8" descr="A close-up of a graph&#10;&#10;Description automatically generated">
            <a:extLst>
              <a:ext uri="{FF2B5EF4-FFF2-40B4-BE49-F238E27FC236}">
                <a16:creationId xmlns:a16="http://schemas.microsoft.com/office/drawing/2014/main" id="{AB6B773A-5A39-4E6E-0E26-27561B47D5D0}"/>
              </a:ext>
            </a:extLst>
          </p:cNvPr>
          <p:cNvPicPr>
            <a:picLocks noChangeAspect="1"/>
          </p:cNvPicPr>
          <p:nvPr/>
        </p:nvPicPr>
        <p:blipFill>
          <a:blip r:embed="rId4"/>
          <a:srcRect b="11457"/>
          <a:stretch/>
        </p:blipFill>
        <p:spPr>
          <a:xfrm>
            <a:off x="1075268" y="2799673"/>
            <a:ext cx="6195327" cy="2189819"/>
          </a:xfrm>
          <a:prstGeom prst="rect">
            <a:avLst/>
          </a:prstGeom>
        </p:spPr>
      </p:pic>
      <p:sp>
        <p:nvSpPr>
          <p:cNvPr id="5" name="Slide Number Placeholder 4">
            <a:extLst>
              <a:ext uri="{FF2B5EF4-FFF2-40B4-BE49-F238E27FC236}">
                <a16:creationId xmlns:a16="http://schemas.microsoft.com/office/drawing/2014/main" id="{E90A5C9A-A89F-7E0E-7DF4-19E98CE7EFCA}"/>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59</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4" name="Text Placeholder 1">
            <a:extLst>
              <a:ext uri="{FF2B5EF4-FFF2-40B4-BE49-F238E27FC236}">
                <a16:creationId xmlns:a16="http://schemas.microsoft.com/office/drawing/2014/main" id="{32069293-38C0-8DFE-89A1-F7C5142F1C23}"/>
              </a:ext>
            </a:extLst>
          </p:cNvPr>
          <p:cNvSpPr txBox="1">
            <a:spLocks/>
          </p:cNvSpPr>
          <p:nvPr/>
        </p:nvSpPr>
        <p:spPr>
          <a:xfrm>
            <a:off x="763847" y="990600"/>
            <a:ext cx="6420724" cy="1229693"/>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999"/>
              </a:lnSpc>
              <a:spcAft>
                <a:spcPts val="800"/>
              </a:spcAft>
              <a:defRPr/>
            </a:pPr>
            <a:r>
              <a:rPr lang="en-US" sz="1000" dirty="0" err="1">
                <a:solidFill>
                  <a:srgbClr val="092656"/>
                </a:solidFill>
                <a:ea typeface="+mj-lt"/>
                <a:cs typeface="+mj-lt"/>
              </a:rPr>
              <a:t>Kuzey</a:t>
            </a:r>
            <a:r>
              <a:rPr lang="en-US" sz="1000" dirty="0">
                <a:solidFill>
                  <a:srgbClr val="092656"/>
                </a:solidFill>
                <a:ea typeface="+mj-lt"/>
                <a:cs typeface="+mj-lt"/>
              </a:rPr>
              <a:t> </a:t>
            </a:r>
            <a:r>
              <a:rPr lang="en-US" sz="1000" dirty="0" err="1">
                <a:solidFill>
                  <a:srgbClr val="092656"/>
                </a:solidFill>
                <a:ea typeface="+mj-lt"/>
                <a:cs typeface="+mj-lt"/>
              </a:rPr>
              <a:t>Amerika'daki</a:t>
            </a:r>
            <a:r>
              <a:rPr lang="en-US" sz="1000" dirty="0">
                <a:solidFill>
                  <a:srgbClr val="092656"/>
                </a:solidFill>
                <a:ea typeface="+mj-lt"/>
                <a:cs typeface="+mj-lt"/>
              </a:rPr>
              <a:t> </a:t>
            </a:r>
            <a:r>
              <a:rPr lang="en-US" sz="1000" dirty="0" err="1">
                <a:solidFill>
                  <a:srgbClr val="092656"/>
                </a:solidFill>
                <a:ea typeface="+mj-lt"/>
                <a:cs typeface="+mj-lt"/>
              </a:rPr>
              <a:t>toplam</a:t>
            </a:r>
            <a:r>
              <a:rPr lang="en-US" sz="1000" dirty="0">
                <a:solidFill>
                  <a:srgbClr val="092656"/>
                </a:solidFill>
                <a:ea typeface="+mj-lt"/>
                <a:cs typeface="+mj-lt"/>
              </a:rPr>
              <a:t> </a:t>
            </a:r>
            <a:r>
              <a:rPr lang="en-US" sz="1000" dirty="0" err="1">
                <a:solidFill>
                  <a:srgbClr val="092656"/>
                </a:solidFill>
                <a:ea typeface="+mj-lt"/>
                <a:cs typeface="+mj-lt"/>
              </a:rPr>
              <a:t>reklam</a:t>
            </a:r>
            <a:r>
              <a:rPr lang="en-US" sz="1000" dirty="0">
                <a:solidFill>
                  <a:srgbClr val="092656"/>
                </a:solidFill>
                <a:ea typeface="+mj-lt"/>
                <a:cs typeface="+mj-lt"/>
              </a:rPr>
              <a:t> </a:t>
            </a:r>
            <a:r>
              <a:rPr lang="en-US" sz="1000" dirty="0" err="1">
                <a:solidFill>
                  <a:srgbClr val="092656"/>
                </a:solidFill>
                <a:ea typeface="+mj-lt"/>
                <a:cs typeface="+mj-lt"/>
              </a:rPr>
              <a:t>harcamalarının</a:t>
            </a:r>
            <a:r>
              <a:rPr lang="en-US" sz="1000" dirty="0">
                <a:solidFill>
                  <a:srgbClr val="092656"/>
                </a:solidFill>
                <a:ea typeface="+mj-lt"/>
                <a:cs typeface="+mj-lt"/>
              </a:rPr>
              <a:t> (</a:t>
            </a:r>
            <a:r>
              <a:rPr lang="en-US" sz="1000" dirty="0" err="1">
                <a:solidFill>
                  <a:srgbClr val="092656"/>
                </a:solidFill>
                <a:ea typeface="+mj-lt"/>
                <a:cs typeface="+mj-lt"/>
              </a:rPr>
              <a:t>ABD’deki</a:t>
            </a:r>
            <a:r>
              <a:rPr lang="en-US" sz="1000" dirty="0">
                <a:solidFill>
                  <a:srgbClr val="092656"/>
                </a:solidFill>
                <a:ea typeface="+mj-lt"/>
                <a:cs typeface="+mj-lt"/>
              </a:rPr>
              <a:t> </a:t>
            </a:r>
            <a:r>
              <a:rPr lang="en-US" sz="1000" dirty="0" err="1">
                <a:solidFill>
                  <a:srgbClr val="092656"/>
                </a:solidFill>
                <a:ea typeface="+mj-lt"/>
                <a:cs typeface="+mj-lt"/>
              </a:rPr>
              <a:t>siyasi</a:t>
            </a:r>
            <a:r>
              <a:rPr lang="en-US" sz="1000" dirty="0">
                <a:solidFill>
                  <a:srgbClr val="092656"/>
                </a:solidFill>
                <a:ea typeface="+mj-lt"/>
                <a:cs typeface="+mj-lt"/>
              </a:rPr>
              <a:t> </a:t>
            </a:r>
            <a:r>
              <a:rPr lang="en-US" sz="1000" dirty="0" err="1">
                <a:solidFill>
                  <a:srgbClr val="092656"/>
                </a:solidFill>
                <a:ea typeface="+mj-lt"/>
                <a:cs typeface="+mj-lt"/>
              </a:rPr>
              <a:t>reklamları</a:t>
            </a:r>
            <a:r>
              <a:rPr lang="en-US" sz="1000" dirty="0">
                <a:solidFill>
                  <a:srgbClr val="092656"/>
                </a:solidFill>
                <a:ea typeface="+mj-lt"/>
                <a:cs typeface="+mj-lt"/>
              </a:rPr>
              <a:t> </a:t>
            </a:r>
            <a:r>
              <a:rPr lang="en-US" sz="1000" dirty="0" err="1">
                <a:solidFill>
                  <a:srgbClr val="092656"/>
                </a:solidFill>
                <a:ea typeface="+mj-lt"/>
                <a:cs typeface="+mj-lt"/>
              </a:rPr>
              <a:t>hariç</a:t>
            </a:r>
            <a:r>
              <a:rPr lang="en-US" sz="1000" dirty="0">
                <a:solidFill>
                  <a:srgbClr val="092656"/>
                </a:solidFill>
                <a:ea typeface="+mj-lt"/>
                <a:cs typeface="+mj-lt"/>
              </a:rPr>
              <a:t>) 2024'te %9,0 </a:t>
            </a:r>
            <a:r>
              <a:rPr lang="en-US" sz="1000" dirty="0" err="1">
                <a:solidFill>
                  <a:srgbClr val="092656"/>
                </a:solidFill>
                <a:ea typeface="+mj-lt"/>
                <a:cs typeface="+mj-lt"/>
              </a:rPr>
              <a:t>oranında</a:t>
            </a:r>
            <a:r>
              <a:rPr lang="en-US" sz="1000" dirty="0">
                <a:solidFill>
                  <a:srgbClr val="092656"/>
                </a:solidFill>
                <a:ea typeface="+mj-lt"/>
                <a:cs typeface="+mj-lt"/>
              </a:rPr>
              <a:t> </a:t>
            </a:r>
            <a:r>
              <a:rPr lang="en-US" sz="1000" dirty="0" err="1">
                <a:solidFill>
                  <a:srgbClr val="092656"/>
                </a:solidFill>
                <a:ea typeface="+mj-lt"/>
                <a:cs typeface="+mj-lt"/>
              </a:rPr>
              <a:t>artarak</a:t>
            </a:r>
            <a:r>
              <a:rPr lang="en-US" sz="1000" dirty="0">
                <a:solidFill>
                  <a:srgbClr val="092656"/>
                </a:solidFill>
                <a:ea typeface="+mj-lt"/>
                <a:cs typeface="+mj-lt"/>
              </a:rPr>
              <a:t> 400,2 </a:t>
            </a:r>
            <a:r>
              <a:rPr lang="en-US" sz="1000" dirty="0" err="1">
                <a:solidFill>
                  <a:srgbClr val="092656"/>
                </a:solidFill>
                <a:ea typeface="+mj-lt"/>
                <a:cs typeface="+mj-lt"/>
              </a:rPr>
              <a:t>milyar</a:t>
            </a:r>
            <a:r>
              <a:rPr lang="en-US" sz="1000" dirty="0">
                <a:solidFill>
                  <a:srgbClr val="092656"/>
                </a:solidFill>
                <a:ea typeface="+mj-lt"/>
                <a:cs typeface="+mj-lt"/>
              </a:rPr>
              <a:t> </a:t>
            </a:r>
            <a:r>
              <a:rPr lang="en-US" sz="1000" dirty="0" err="1">
                <a:solidFill>
                  <a:srgbClr val="092656"/>
                </a:solidFill>
                <a:ea typeface="+mj-lt"/>
                <a:cs typeface="+mj-lt"/>
              </a:rPr>
              <a:t>dolara</a:t>
            </a:r>
            <a:r>
              <a:rPr lang="en-US" sz="1000" dirty="0">
                <a:solidFill>
                  <a:srgbClr val="092656"/>
                </a:solidFill>
                <a:ea typeface="+mj-lt"/>
                <a:cs typeface="+mj-lt"/>
              </a:rPr>
              <a:t> </a:t>
            </a:r>
            <a:r>
              <a:rPr lang="en-US" sz="1000" dirty="0" err="1">
                <a:solidFill>
                  <a:srgbClr val="092656"/>
                </a:solidFill>
                <a:ea typeface="+mj-lt"/>
                <a:cs typeface="+mj-lt"/>
              </a:rPr>
              <a:t>ulaşması</a:t>
            </a:r>
            <a:r>
              <a:rPr lang="en-US" sz="1000" dirty="0">
                <a:solidFill>
                  <a:srgbClr val="092656"/>
                </a:solidFill>
                <a:ea typeface="+mj-lt"/>
                <a:cs typeface="+mj-lt"/>
              </a:rPr>
              <a:t> </a:t>
            </a:r>
            <a:r>
              <a:rPr lang="en-US" sz="1000" dirty="0" err="1">
                <a:solidFill>
                  <a:srgbClr val="092656"/>
                </a:solidFill>
                <a:ea typeface="+mj-lt"/>
                <a:cs typeface="+mj-lt"/>
              </a:rPr>
              <a:t>ve</a:t>
            </a:r>
            <a:r>
              <a:rPr lang="en-US" sz="1000" dirty="0">
                <a:solidFill>
                  <a:srgbClr val="092656"/>
                </a:solidFill>
                <a:ea typeface="+mj-lt"/>
                <a:cs typeface="+mj-lt"/>
              </a:rPr>
              <a:t> 2025'te %7,1 </a:t>
            </a:r>
            <a:r>
              <a:rPr lang="en-US" sz="1000" dirty="0" err="1">
                <a:solidFill>
                  <a:srgbClr val="092656"/>
                </a:solidFill>
                <a:ea typeface="+mj-lt"/>
                <a:cs typeface="+mj-lt"/>
              </a:rPr>
              <a:t>oranında</a:t>
            </a:r>
            <a:r>
              <a:rPr lang="en-US" sz="1000" dirty="0">
                <a:solidFill>
                  <a:srgbClr val="092656"/>
                </a:solidFill>
                <a:ea typeface="+mj-lt"/>
                <a:cs typeface="+mj-lt"/>
              </a:rPr>
              <a:t> </a:t>
            </a:r>
            <a:r>
              <a:rPr lang="en-US" sz="1000" dirty="0" err="1">
                <a:solidFill>
                  <a:srgbClr val="092656"/>
                </a:solidFill>
                <a:ea typeface="+mj-lt"/>
                <a:cs typeface="+mj-lt"/>
              </a:rPr>
              <a:t>daha</a:t>
            </a:r>
            <a:r>
              <a:rPr lang="en-US" sz="1000" dirty="0">
                <a:solidFill>
                  <a:srgbClr val="092656"/>
                </a:solidFill>
                <a:ea typeface="+mj-lt"/>
                <a:cs typeface="+mj-lt"/>
              </a:rPr>
              <a:t> </a:t>
            </a:r>
            <a:r>
              <a:rPr lang="en-US" sz="1000" dirty="0" err="1">
                <a:solidFill>
                  <a:srgbClr val="092656"/>
                </a:solidFill>
                <a:ea typeface="+mj-lt"/>
                <a:cs typeface="+mj-lt"/>
              </a:rPr>
              <a:t>artması</a:t>
            </a:r>
            <a:r>
              <a:rPr lang="en-US" sz="1000" dirty="0">
                <a:solidFill>
                  <a:srgbClr val="092656"/>
                </a:solidFill>
                <a:ea typeface="+mj-lt"/>
                <a:cs typeface="+mj-lt"/>
              </a:rPr>
              <a:t> </a:t>
            </a:r>
            <a:r>
              <a:rPr lang="en-US" sz="1000" dirty="0" err="1">
                <a:solidFill>
                  <a:srgbClr val="092656"/>
                </a:solidFill>
                <a:ea typeface="+mj-lt"/>
                <a:cs typeface="+mj-lt"/>
              </a:rPr>
              <a:t>bekleniyor</a:t>
            </a:r>
            <a:r>
              <a:rPr lang="en-US" sz="1000" dirty="0">
                <a:solidFill>
                  <a:srgbClr val="092656"/>
                </a:solidFill>
                <a:ea typeface="+mj-lt"/>
                <a:cs typeface="+mj-lt"/>
              </a:rPr>
              <a:t>. </a:t>
            </a:r>
            <a:r>
              <a:rPr lang="en-US" sz="1000" dirty="0" err="1">
                <a:solidFill>
                  <a:srgbClr val="092656"/>
                </a:solidFill>
                <a:ea typeface="+mj-lt"/>
                <a:cs typeface="+mj-lt"/>
              </a:rPr>
              <a:t>Kuzey</a:t>
            </a:r>
            <a:r>
              <a:rPr lang="en-US" sz="1000" dirty="0">
                <a:solidFill>
                  <a:srgbClr val="092656"/>
                </a:solidFill>
                <a:ea typeface="+mj-lt"/>
                <a:cs typeface="+mj-lt"/>
              </a:rPr>
              <a:t> Amerika, </a:t>
            </a:r>
            <a:r>
              <a:rPr lang="en-US" sz="1000" dirty="0" err="1">
                <a:solidFill>
                  <a:srgbClr val="092656"/>
                </a:solidFill>
                <a:ea typeface="+mj-lt"/>
                <a:cs typeface="+mj-lt"/>
              </a:rPr>
              <a:t>küresel</a:t>
            </a:r>
            <a:r>
              <a:rPr lang="en-US" sz="1000" dirty="0">
                <a:solidFill>
                  <a:srgbClr val="092656"/>
                </a:solidFill>
                <a:ea typeface="+mj-lt"/>
                <a:cs typeface="+mj-lt"/>
              </a:rPr>
              <a:t> </a:t>
            </a:r>
            <a:r>
              <a:rPr lang="en-US" sz="1000" dirty="0" err="1">
                <a:solidFill>
                  <a:srgbClr val="092656"/>
                </a:solidFill>
                <a:ea typeface="+mj-lt"/>
                <a:cs typeface="+mj-lt"/>
              </a:rPr>
              <a:t>reklam</a:t>
            </a:r>
            <a:r>
              <a:rPr lang="en-US" sz="1000" dirty="0">
                <a:solidFill>
                  <a:srgbClr val="092656"/>
                </a:solidFill>
                <a:ea typeface="+mj-lt"/>
                <a:cs typeface="+mj-lt"/>
              </a:rPr>
              <a:t> </a:t>
            </a:r>
            <a:r>
              <a:rPr lang="en-US" sz="1000" dirty="0" err="1">
                <a:solidFill>
                  <a:srgbClr val="092656"/>
                </a:solidFill>
                <a:ea typeface="+mj-lt"/>
                <a:cs typeface="+mj-lt"/>
              </a:rPr>
              <a:t>gelirinin</a:t>
            </a:r>
            <a:r>
              <a:rPr lang="en-US" sz="1000" dirty="0">
                <a:solidFill>
                  <a:srgbClr val="092656"/>
                </a:solidFill>
                <a:ea typeface="+mj-lt"/>
                <a:cs typeface="+mj-lt"/>
              </a:rPr>
              <a:t> %38,6'sını </a:t>
            </a:r>
            <a:r>
              <a:rPr lang="en-US" sz="1000" dirty="0" err="1">
                <a:solidFill>
                  <a:srgbClr val="092656"/>
                </a:solidFill>
                <a:ea typeface="+mj-lt"/>
                <a:cs typeface="+mj-lt"/>
              </a:rPr>
              <a:t>oluşturarak</a:t>
            </a:r>
            <a:r>
              <a:rPr lang="en-US" sz="1000" dirty="0">
                <a:solidFill>
                  <a:srgbClr val="092656"/>
                </a:solidFill>
                <a:ea typeface="+mj-lt"/>
                <a:cs typeface="+mj-lt"/>
              </a:rPr>
              <a:t> </a:t>
            </a:r>
            <a:r>
              <a:rPr lang="en-US" sz="1000" dirty="0" err="1">
                <a:solidFill>
                  <a:srgbClr val="092656"/>
                </a:solidFill>
                <a:ea typeface="+mj-lt"/>
                <a:cs typeface="+mj-lt"/>
              </a:rPr>
              <a:t>en</a:t>
            </a:r>
            <a:r>
              <a:rPr lang="en-US" sz="1000" dirty="0">
                <a:solidFill>
                  <a:srgbClr val="092656"/>
                </a:solidFill>
                <a:ea typeface="+mj-lt"/>
                <a:cs typeface="+mj-lt"/>
              </a:rPr>
              <a:t> </a:t>
            </a:r>
            <a:r>
              <a:rPr lang="en-US" sz="1000" dirty="0" err="1">
                <a:solidFill>
                  <a:srgbClr val="092656"/>
                </a:solidFill>
                <a:ea typeface="+mj-lt"/>
                <a:cs typeface="+mj-lt"/>
              </a:rPr>
              <a:t>büyük</a:t>
            </a:r>
            <a:r>
              <a:rPr lang="en-US" sz="1000" dirty="0">
                <a:solidFill>
                  <a:srgbClr val="092656"/>
                </a:solidFill>
                <a:ea typeface="+mj-lt"/>
                <a:cs typeface="+mj-lt"/>
              </a:rPr>
              <a:t> </a:t>
            </a:r>
            <a:r>
              <a:rPr lang="en-US" sz="1000" dirty="0" err="1">
                <a:solidFill>
                  <a:srgbClr val="092656"/>
                </a:solidFill>
                <a:ea typeface="+mj-lt"/>
                <a:cs typeface="+mj-lt"/>
              </a:rPr>
              <a:t>reklam</a:t>
            </a:r>
            <a:r>
              <a:rPr lang="en-US" sz="1000" dirty="0">
                <a:solidFill>
                  <a:srgbClr val="092656"/>
                </a:solidFill>
                <a:ea typeface="+mj-lt"/>
                <a:cs typeface="+mj-lt"/>
              </a:rPr>
              <a:t> </a:t>
            </a:r>
            <a:r>
              <a:rPr lang="en-US" sz="1000" dirty="0" err="1">
                <a:solidFill>
                  <a:srgbClr val="092656"/>
                </a:solidFill>
                <a:ea typeface="+mj-lt"/>
                <a:cs typeface="+mj-lt"/>
              </a:rPr>
              <a:t>geliri</a:t>
            </a:r>
            <a:r>
              <a:rPr lang="en-US" sz="1000" dirty="0">
                <a:solidFill>
                  <a:srgbClr val="092656"/>
                </a:solidFill>
                <a:ea typeface="+mj-lt"/>
                <a:cs typeface="+mj-lt"/>
              </a:rPr>
              <a:t> </a:t>
            </a:r>
            <a:r>
              <a:rPr lang="en-US" sz="1000" dirty="0" err="1">
                <a:solidFill>
                  <a:srgbClr val="092656"/>
                </a:solidFill>
                <a:ea typeface="+mj-lt"/>
                <a:cs typeface="+mj-lt"/>
              </a:rPr>
              <a:t>kaynağıdır</a:t>
            </a:r>
            <a:r>
              <a:rPr lang="en-US" sz="1000" dirty="0">
                <a:solidFill>
                  <a:srgbClr val="092656"/>
                </a:solidFill>
                <a:ea typeface="+mj-lt"/>
                <a:cs typeface="+mj-lt"/>
              </a:rPr>
              <a:t>. </a:t>
            </a:r>
            <a:r>
              <a:rPr lang="en-US" sz="1000" dirty="0" err="1">
                <a:solidFill>
                  <a:srgbClr val="092656"/>
                </a:solidFill>
                <a:ea typeface="+mj-lt"/>
                <a:cs typeface="+mj-lt"/>
              </a:rPr>
              <a:t>Kuzey</a:t>
            </a:r>
            <a:r>
              <a:rPr lang="en-US" sz="1000" dirty="0">
                <a:solidFill>
                  <a:srgbClr val="092656"/>
                </a:solidFill>
                <a:ea typeface="+mj-lt"/>
                <a:cs typeface="+mj-lt"/>
              </a:rPr>
              <a:t> </a:t>
            </a:r>
            <a:r>
              <a:rPr lang="en-US" sz="1000" dirty="0" err="1">
                <a:solidFill>
                  <a:srgbClr val="092656"/>
                </a:solidFill>
                <a:ea typeface="+mj-lt"/>
                <a:cs typeface="+mj-lt"/>
              </a:rPr>
              <a:t>Amerika'da</a:t>
            </a:r>
            <a:r>
              <a:rPr lang="en-US" sz="1000" dirty="0">
                <a:solidFill>
                  <a:srgbClr val="092656"/>
                </a:solidFill>
                <a:ea typeface="+mj-lt"/>
                <a:cs typeface="+mj-lt"/>
              </a:rPr>
              <a:t>, ABD </a:t>
            </a:r>
            <a:r>
              <a:rPr lang="en-US" sz="1000" dirty="0" err="1">
                <a:solidFill>
                  <a:srgbClr val="092656"/>
                </a:solidFill>
                <a:ea typeface="+mj-lt"/>
                <a:cs typeface="+mj-lt"/>
              </a:rPr>
              <a:t>siyasi</a:t>
            </a:r>
            <a:r>
              <a:rPr lang="en-US" sz="1000" dirty="0">
                <a:solidFill>
                  <a:srgbClr val="092656"/>
                </a:solidFill>
                <a:ea typeface="+mj-lt"/>
                <a:cs typeface="+mj-lt"/>
              </a:rPr>
              <a:t> </a:t>
            </a:r>
            <a:r>
              <a:rPr lang="en-US" sz="1000" dirty="0" err="1">
                <a:solidFill>
                  <a:srgbClr val="092656"/>
                </a:solidFill>
                <a:ea typeface="+mj-lt"/>
                <a:cs typeface="+mj-lt"/>
              </a:rPr>
              <a:t>reklam</a:t>
            </a:r>
            <a:r>
              <a:rPr lang="en-US" sz="1000" dirty="0">
                <a:solidFill>
                  <a:srgbClr val="092656"/>
                </a:solidFill>
                <a:ea typeface="+mj-lt"/>
                <a:cs typeface="+mj-lt"/>
              </a:rPr>
              <a:t> </a:t>
            </a:r>
            <a:r>
              <a:rPr lang="en-US" sz="1000" dirty="0" err="1">
                <a:solidFill>
                  <a:srgbClr val="092656"/>
                </a:solidFill>
                <a:ea typeface="+mj-lt"/>
                <a:cs typeface="+mj-lt"/>
              </a:rPr>
              <a:t>gelirlerinin</a:t>
            </a:r>
            <a:r>
              <a:rPr lang="en-US" sz="1000" dirty="0">
                <a:solidFill>
                  <a:srgbClr val="092656"/>
                </a:solidFill>
                <a:ea typeface="+mj-lt"/>
                <a:cs typeface="+mj-lt"/>
              </a:rPr>
              <a:t> 2024'te 15,1 </a:t>
            </a:r>
            <a:r>
              <a:rPr lang="en-US" sz="1000" dirty="0" err="1">
                <a:solidFill>
                  <a:srgbClr val="092656"/>
                </a:solidFill>
                <a:ea typeface="+mj-lt"/>
                <a:cs typeface="+mj-lt"/>
              </a:rPr>
              <a:t>milyar</a:t>
            </a:r>
            <a:r>
              <a:rPr lang="en-US" sz="1000" dirty="0">
                <a:solidFill>
                  <a:srgbClr val="092656"/>
                </a:solidFill>
                <a:ea typeface="+mj-lt"/>
                <a:cs typeface="+mj-lt"/>
              </a:rPr>
              <a:t> </a:t>
            </a:r>
            <a:r>
              <a:rPr lang="en-US" sz="1000" dirty="0" err="1">
                <a:solidFill>
                  <a:srgbClr val="092656"/>
                </a:solidFill>
                <a:ea typeface="+mj-lt"/>
                <a:cs typeface="+mj-lt"/>
              </a:rPr>
              <a:t>dolara</a:t>
            </a:r>
            <a:r>
              <a:rPr lang="en-US" sz="1000" dirty="0">
                <a:solidFill>
                  <a:srgbClr val="092656"/>
                </a:solidFill>
                <a:ea typeface="+mj-lt"/>
                <a:cs typeface="+mj-lt"/>
              </a:rPr>
              <a:t> </a:t>
            </a:r>
            <a:r>
              <a:rPr lang="en-US" sz="1000" dirty="0" err="1">
                <a:solidFill>
                  <a:srgbClr val="092656"/>
                </a:solidFill>
                <a:ea typeface="+mj-lt"/>
                <a:cs typeface="+mj-lt"/>
              </a:rPr>
              <a:t>ulaşması</a:t>
            </a:r>
            <a:r>
              <a:rPr lang="en-US" sz="1000" dirty="0">
                <a:solidFill>
                  <a:srgbClr val="092656"/>
                </a:solidFill>
                <a:ea typeface="+mj-lt"/>
                <a:cs typeface="+mj-lt"/>
              </a:rPr>
              <a:t> </a:t>
            </a:r>
            <a:r>
              <a:rPr lang="en-US" sz="1000" dirty="0" err="1">
                <a:solidFill>
                  <a:srgbClr val="092656"/>
                </a:solidFill>
                <a:ea typeface="+mj-lt"/>
                <a:cs typeface="+mj-lt"/>
              </a:rPr>
              <a:t>ve</a:t>
            </a:r>
            <a:r>
              <a:rPr lang="en-US" sz="1000" dirty="0">
                <a:solidFill>
                  <a:srgbClr val="092656"/>
                </a:solidFill>
                <a:ea typeface="+mj-lt"/>
                <a:cs typeface="+mj-lt"/>
              </a:rPr>
              <a:t> 2020 </a:t>
            </a:r>
            <a:r>
              <a:rPr lang="en-US" sz="1000" dirty="0" err="1">
                <a:solidFill>
                  <a:srgbClr val="092656"/>
                </a:solidFill>
                <a:ea typeface="+mj-lt"/>
                <a:cs typeface="+mj-lt"/>
              </a:rPr>
              <a:t>seçim</a:t>
            </a:r>
            <a:r>
              <a:rPr lang="en-US" sz="1000" dirty="0">
                <a:solidFill>
                  <a:srgbClr val="092656"/>
                </a:solidFill>
                <a:ea typeface="+mj-lt"/>
                <a:cs typeface="+mj-lt"/>
              </a:rPr>
              <a:t> </a:t>
            </a:r>
            <a:r>
              <a:rPr lang="en-US" sz="1000" dirty="0" err="1">
                <a:solidFill>
                  <a:srgbClr val="092656"/>
                </a:solidFill>
                <a:ea typeface="+mj-lt"/>
                <a:cs typeface="+mj-lt"/>
              </a:rPr>
              <a:t>döngüsüne</a:t>
            </a:r>
            <a:r>
              <a:rPr lang="en-US" sz="1000" dirty="0">
                <a:solidFill>
                  <a:srgbClr val="092656"/>
                </a:solidFill>
                <a:ea typeface="+mj-lt"/>
                <a:cs typeface="+mj-lt"/>
              </a:rPr>
              <a:t> </a:t>
            </a:r>
            <a:r>
              <a:rPr lang="en-US" sz="1000" dirty="0" err="1">
                <a:solidFill>
                  <a:srgbClr val="092656"/>
                </a:solidFill>
                <a:ea typeface="+mj-lt"/>
                <a:cs typeface="+mj-lt"/>
              </a:rPr>
              <a:t>göre</a:t>
            </a:r>
            <a:r>
              <a:rPr lang="en-US" sz="1000" dirty="0">
                <a:solidFill>
                  <a:srgbClr val="092656"/>
                </a:solidFill>
                <a:ea typeface="+mj-lt"/>
                <a:cs typeface="+mj-lt"/>
              </a:rPr>
              <a:t> (10,9 </a:t>
            </a:r>
            <a:r>
              <a:rPr lang="en-US" sz="1000" dirty="0" err="1">
                <a:solidFill>
                  <a:srgbClr val="092656"/>
                </a:solidFill>
                <a:ea typeface="+mj-lt"/>
                <a:cs typeface="+mj-lt"/>
              </a:rPr>
              <a:t>milyar</a:t>
            </a:r>
            <a:r>
              <a:rPr lang="en-US" sz="1000" dirty="0">
                <a:solidFill>
                  <a:srgbClr val="092656"/>
                </a:solidFill>
                <a:ea typeface="+mj-lt"/>
                <a:cs typeface="+mj-lt"/>
              </a:rPr>
              <a:t> </a:t>
            </a:r>
            <a:r>
              <a:rPr lang="en-US" sz="1000" dirty="0" err="1">
                <a:solidFill>
                  <a:srgbClr val="092656"/>
                </a:solidFill>
                <a:ea typeface="+mj-lt"/>
                <a:cs typeface="+mj-lt"/>
              </a:rPr>
              <a:t>dolar</a:t>
            </a:r>
            <a:r>
              <a:rPr lang="en-US" sz="1000" dirty="0">
                <a:solidFill>
                  <a:srgbClr val="092656"/>
                </a:solidFill>
                <a:ea typeface="+mj-lt"/>
                <a:cs typeface="+mj-lt"/>
              </a:rPr>
              <a:t>) yeni </a:t>
            </a:r>
            <a:r>
              <a:rPr lang="en-US" sz="1000" dirty="0" err="1">
                <a:solidFill>
                  <a:srgbClr val="092656"/>
                </a:solidFill>
                <a:ea typeface="+mj-lt"/>
                <a:cs typeface="+mj-lt"/>
              </a:rPr>
              <a:t>bir</a:t>
            </a:r>
            <a:r>
              <a:rPr lang="en-US" sz="1000" dirty="0">
                <a:solidFill>
                  <a:srgbClr val="092656"/>
                </a:solidFill>
                <a:ea typeface="+mj-lt"/>
                <a:cs typeface="+mj-lt"/>
              </a:rPr>
              <a:t> </a:t>
            </a:r>
            <a:r>
              <a:rPr lang="en-US" sz="1000" dirty="0" err="1">
                <a:solidFill>
                  <a:srgbClr val="092656"/>
                </a:solidFill>
                <a:ea typeface="+mj-lt"/>
                <a:cs typeface="+mj-lt"/>
              </a:rPr>
              <a:t>zirve</a:t>
            </a:r>
            <a:r>
              <a:rPr lang="en-US" sz="1000" dirty="0">
                <a:solidFill>
                  <a:srgbClr val="092656"/>
                </a:solidFill>
                <a:ea typeface="+mj-lt"/>
                <a:cs typeface="+mj-lt"/>
              </a:rPr>
              <a:t> </a:t>
            </a:r>
            <a:r>
              <a:rPr lang="en-US" sz="1000" dirty="0" err="1">
                <a:solidFill>
                  <a:srgbClr val="092656"/>
                </a:solidFill>
                <a:ea typeface="+mj-lt"/>
                <a:cs typeface="+mj-lt"/>
              </a:rPr>
              <a:t>yapması</a:t>
            </a:r>
            <a:r>
              <a:rPr lang="en-US" sz="1000" dirty="0">
                <a:solidFill>
                  <a:srgbClr val="092656"/>
                </a:solidFill>
                <a:ea typeface="+mj-lt"/>
                <a:cs typeface="+mj-lt"/>
              </a:rPr>
              <a:t> </a:t>
            </a:r>
            <a:r>
              <a:rPr lang="en-US" sz="1000" dirty="0" err="1">
                <a:solidFill>
                  <a:srgbClr val="092656"/>
                </a:solidFill>
                <a:ea typeface="+mj-lt"/>
                <a:cs typeface="+mj-lt"/>
              </a:rPr>
              <a:t>bekleniyor</a:t>
            </a:r>
            <a:r>
              <a:rPr lang="en-US" sz="1000" dirty="0">
                <a:solidFill>
                  <a:srgbClr val="092656"/>
                </a:solidFill>
                <a:ea typeface="+mj-lt"/>
                <a:cs typeface="+mj-lt"/>
              </a:rPr>
              <a:t>. 2024-2029 </a:t>
            </a:r>
            <a:r>
              <a:rPr lang="en-US" sz="1000" dirty="0" err="1">
                <a:solidFill>
                  <a:srgbClr val="092656"/>
                </a:solidFill>
                <a:ea typeface="+mj-lt"/>
                <a:cs typeface="+mj-lt"/>
              </a:rPr>
              <a:t>yılları</a:t>
            </a:r>
            <a:r>
              <a:rPr lang="en-US" sz="1000" dirty="0">
                <a:solidFill>
                  <a:srgbClr val="092656"/>
                </a:solidFill>
                <a:ea typeface="+mj-lt"/>
                <a:cs typeface="+mj-lt"/>
              </a:rPr>
              <a:t> </a:t>
            </a:r>
            <a:r>
              <a:rPr lang="en-US" sz="1000" dirty="0" err="1">
                <a:solidFill>
                  <a:srgbClr val="092656"/>
                </a:solidFill>
                <a:ea typeface="+mj-lt"/>
                <a:cs typeface="+mj-lt"/>
              </a:rPr>
              <a:t>arasındaki</a:t>
            </a:r>
            <a:r>
              <a:rPr lang="en-US" sz="1000" dirty="0">
                <a:solidFill>
                  <a:srgbClr val="092656"/>
                </a:solidFill>
                <a:ea typeface="+mj-lt"/>
                <a:cs typeface="+mj-lt"/>
              </a:rPr>
              <a:t> 5 </a:t>
            </a:r>
            <a:r>
              <a:rPr lang="en-US" sz="1000" dirty="0" err="1">
                <a:solidFill>
                  <a:srgbClr val="092656"/>
                </a:solidFill>
                <a:ea typeface="+mj-lt"/>
                <a:cs typeface="+mj-lt"/>
              </a:rPr>
              <a:t>yıllık</a:t>
            </a:r>
            <a:r>
              <a:rPr lang="en-US" sz="1000" dirty="0">
                <a:solidFill>
                  <a:srgbClr val="092656"/>
                </a:solidFill>
                <a:ea typeface="+mj-lt"/>
                <a:cs typeface="+mj-lt"/>
              </a:rPr>
              <a:t> </a:t>
            </a:r>
            <a:r>
              <a:rPr lang="en-US" sz="1000" dirty="0" err="1">
                <a:solidFill>
                  <a:srgbClr val="092656"/>
                </a:solidFill>
                <a:ea typeface="+mj-lt"/>
                <a:cs typeface="+mj-lt"/>
              </a:rPr>
              <a:t>bileşik</a:t>
            </a:r>
            <a:r>
              <a:rPr lang="en-US" sz="1000" dirty="0">
                <a:solidFill>
                  <a:srgbClr val="092656"/>
                </a:solidFill>
                <a:ea typeface="+mj-lt"/>
                <a:cs typeface="+mj-lt"/>
              </a:rPr>
              <a:t> </a:t>
            </a:r>
            <a:r>
              <a:rPr lang="en-US" sz="1000" dirty="0" err="1">
                <a:solidFill>
                  <a:srgbClr val="092656"/>
                </a:solidFill>
                <a:ea typeface="+mj-lt"/>
                <a:cs typeface="+mj-lt"/>
              </a:rPr>
              <a:t>yıllık</a:t>
            </a:r>
            <a:r>
              <a:rPr lang="en-US" sz="1000" dirty="0">
                <a:solidFill>
                  <a:srgbClr val="092656"/>
                </a:solidFill>
                <a:ea typeface="+mj-lt"/>
                <a:cs typeface="+mj-lt"/>
              </a:rPr>
              <a:t> </a:t>
            </a:r>
            <a:r>
              <a:rPr lang="en-US" sz="1000" dirty="0" err="1">
                <a:solidFill>
                  <a:srgbClr val="092656"/>
                </a:solidFill>
                <a:ea typeface="+mj-lt"/>
                <a:cs typeface="+mj-lt"/>
              </a:rPr>
              <a:t>büyüme</a:t>
            </a:r>
            <a:r>
              <a:rPr lang="en-US" sz="1000" dirty="0">
                <a:solidFill>
                  <a:srgbClr val="092656"/>
                </a:solidFill>
                <a:ea typeface="+mj-lt"/>
                <a:cs typeface="+mj-lt"/>
              </a:rPr>
              <a:t> </a:t>
            </a:r>
            <a:r>
              <a:rPr lang="en-US" sz="1000" dirty="0" err="1">
                <a:solidFill>
                  <a:srgbClr val="092656"/>
                </a:solidFill>
                <a:ea typeface="+mj-lt"/>
                <a:cs typeface="+mj-lt"/>
              </a:rPr>
              <a:t>oranına</a:t>
            </a:r>
            <a:r>
              <a:rPr lang="en-US" sz="1000" dirty="0">
                <a:solidFill>
                  <a:srgbClr val="092656"/>
                </a:solidFill>
                <a:ea typeface="+mj-lt"/>
                <a:cs typeface="+mj-lt"/>
              </a:rPr>
              <a:t> (CAGR) </a:t>
            </a:r>
            <a:r>
              <a:rPr lang="en-US" sz="1000" dirty="0" err="1">
                <a:solidFill>
                  <a:srgbClr val="092656"/>
                </a:solidFill>
                <a:ea typeface="+mj-lt"/>
                <a:cs typeface="+mj-lt"/>
              </a:rPr>
              <a:t>göre</a:t>
            </a:r>
            <a:r>
              <a:rPr lang="en-US" sz="1000" dirty="0">
                <a:solidFill>
                  <a:srgbClr val="092656"/>
                </a:solidFill>
                <a:ea typeface="+mj-lt"/>
                <a:cs typeface="+mj-lt"/>
              </a:rPr>
              <a:t> </a:t>
            </a:r>
            <a:r>
              <a:rPr lang="en-US" sz="1000" dirty="0" err="1">
                <a:solidFill>
                  <a:srgbClr val="092656"/>
                </a:solidFill>
                <a:ea typeface="+mj-lt"/>
                <a:cs typeface="+mj-lt"/>
              </a:rPr>
              <a:t>en</a:t>
            </a:r>
            <a:r>
              <a:rPr lang="en-US" sz="1000" dirty="0">
                <a:solidFill>
                  <a:srgbClr val="092656"/>
                </a:solidFill>
                <a:ea typeface="+mj-lt"/>
                <a:cs typeface="+mj-lt"/>
              </a:rPr>
              <a:t> </a:t>
            </a:r>
            <a:r>
              <a:rPr lang="en-US" sz="1000" dirty="0" err="1">
                <a:solidFill>
                  <a:srgbClr val="092656"/>
                </a:solidFill>
                <a:ea typeface="+mj-lt"/>
                <a:cs typeface="+mj-lt"/>
              </a:rPr>
              <a:t>hızlı</a:t>
            </a:r>
            <a:r>
              <a:rPr lang="en-US" sz="1000" dirty="0">
                <a:solidFill>
                  <a:srgbClr val="092656"/>
                </a:solidFill>
                <a:ea typeface="+mj-lt"/>
                <a:cs typeface="+mj-lt"/>
              </a:rPr>
              <a:t> </a:t>
            </a:r>
            <a:r>
              <a:rPr lang="en-US" sz="1000" dirty="0" err="1">
                <a:solidFill>
                  <a:srgbClr val="092656"/>
                </a:solidFill>
                <a:ea typeface="+mj-lt"/>
                <a:cs typeface="+mj-lt"/>
              </a:rPr>
              <a:t>büyüyen</a:t>
            </a:r>
            <a:r>
              <a:rPr lang="en-US" sz="1000" dirty="0">
                <a:solidFill>
                  <a:srgbClr val="092656"/>
                </a:solidFill>
                <a:ea typeface="+mj-lt"/>
                <a:cs typeface="+mj-lt"/>
              </a:rPr>
              <a:t> </a:t>
            </a:r>
            <a:r>
              <a:rPr lang="en-US" sz="1000" dirty="0" err="1">
                <a:solidFill>
                  <a:srgbClr val="092656"/>
                </a:solidFill>
                <a:ea typeface="+mj-lt"/>
                <a:cs typeface="+mj-lt"/>
              </a:rPr>
              <a:t>kanalların</a:t>
            </a:r>
            <a:r>
              <a:rPr lang="en-US" sz="1000" dirty="0">
                <a:solidFill>
                  <a:srgbClr val="092656"/>
                </a:solidFill>
                <a:ea typeface="+mj-lt"/>
                <a:cs typeface="+mj-lt"/>
              </a:rPr>
              <a:t> </a:t>
            </a:r>
            <a:r>
              <a:rPr lang="en-US" sz="1000" dirty="0" err="1">
                <a:solidFill>
                  <a:srgbClr val="092656"/>
                </a:solidFill>
                <a:ea typeface="+mj-lt"/>
                <a:cs typeface="+mj-lt"/>
              </a:rPr>
              <a:t>çevrimiçi</a:t>
            </a:r>
            <a:r>
              <a:rPr lang="en-US" sz="1000" dirty="0">
                <a:solidFill>
                  <a:srgbClr val="092656"/>
                </a:solidFill>
                <a:ea typeface="+mj-lt"/>
                <a:cs typeface="+mj-lt"/>
              </a:rPr>
              <a:t> tv </a:t>
            </a:r>
            <a:r>
              <a:rPr lang="en-US" sz="1000" dirty="0" err="1">
                <a:solidFill>
                  <a:srgbClr val="092656"/>
                </a:solidFill>
                <a:ea typeface="+mj-lt"/>
                <a:cs typeface="+mj-lt"/>
              </a:rPr>
              <a:t>yayını</a:t>
            </a:r>
            <a:r>
              <a:rPr lang="en-US" sz="1000" dirty="0">
                <a:solidFill>
                  <a:srgbClr val="092656"/>
                </a:solidFill>
                <a:ea typeface="+mj-lt"/>
                <a:cs typeface="+mj-lt"/>
              </a:rPr>
              <a:t> (%12,9), </a:t>
            </a:r>
            <a:r>
              <a:rPr lang="en-US" sz="1000" dirty="0" err="1">
                <a:solidFill>
                  <a:srgbClr val="092656"/>
                </a:solidFill>
                <a:ea typeface="+mj-lt"/>
                <a:cs typeface="+mj-lt"/>
              </a:rPr>
              <a:t>dijital</a:t>
            </a:r>
            <a:r>
              <a:rPr lang="en-US" sz="1000" dirty="0">
                <a:solidFill>
                  <a:srgbClr val="092656"/>
                </a:solidFill>
                <a:ea typeface="+mj-lt"/>
                <a:cs typeface="+mj-lt"/>
              </a:rPr>
              <a:t> </a:t>
            </a:r>
            <a:r>
              <a:rPr lang="en-US" sz="1000" dirty="0" err="1">
                <a:solidFill>
                  <a:srgbClr val="092656"/>
                </a:solidFill>
                <a:ea typeface="+mj-lt"/>
                <a:cs typeface="+mj-lt"/>
              </a:rPr>
              <a:t>dış</a:t>
            </a:r>
            <a:r>
              <a:rPr lang="en-US" sz="1000" dirty="0">
                <a:solidFill>
                  <a:srgbClr val="092656"/>
                </a:solidFill>
                <a:ea typeface="+mj-lt"/>
                <a:cs typeface="+mj-lt"/>
              </a:rPr>
              <a:t> </a:t>
            </a:r>
            <a:r>
              <a:rPr lang="en-US" sz="1000" dirty="0" err="1">
                <a:solidFill>
                  <a:srgbClr val="092656"/>
                </a:solidFill>
                <a:ea typeface="+mj-lt"/>
                <a:cs typeface="+mj-lt"/>
              </a:rPr>
              <a:t>mekan</a:t>
            </a:r>
            <a:r>
              <a:rPr lang="en-US" sz="1000" dirty="0">
                <a:solidFill>
                  <a:srgbClr val="092656"/>
                </a:solidFill>
                <a:ea typeface="+mj-lt"/>
                <a:cs typeface="+mj-lt"/>
              </a:rPr>
              <a:t> </a:t>
            </a:r>
            <a:r>
              <a:rPr lang="en-US" sz="1000" dirty="0" err="1">
                <a:solidFill>
                  <a:srgbClr val="092656"/>
                </a:solidFill>
                <a:ea typeface="+mj-lt"/>
                <a:cs typeface="+mj-lt"/>
              </a:rPr>
              <a:t>reklamcılığı</a:t>
            </a:r>
            <a:r>
              <a:rPr lang="en-US" sz="1000" dirty="0">
                <a:solidFill>
                  <a:srgbClr val="092656"/>
                </a:solidFill>
                <a:ea typeface="+mj-lt"/>
                <a:cs typeface="+mj-lt"/>
              </a:rPr>
              <a:t> (%11,8) </a:t>
            </a:r>
            <a:r>
              <a:rPr lang="en-US" sz="1000" dirty="0" err="1">
                <a:solidFill>
                  <a:srgbClr val="092656"/>
                </a:solidFill>
                <a:ea typeface="+mj-lt"/>
                <a:cs typeface="+mj-lt"/>
              </a:rPr>
              <a:t>ve</a:t>
            </a:r>
            <a:r>
              <a:rPr lang="en-US" sz="1000" dirty="0">
                <a:solidFill>
                  <a:srgbClr val="092656"/>
                </a:solidFill>
                <a:ea typeface="+mj-lt"/>
                <a:cs typeface="+mj-lt"/>
              </a:rPr>
              <a:t> </a:t>
            </a:r>
            <a:r>
              <a:rPr lang="en-US" sz="1000" dirty="0" err="1">
                <a:solidFill>
                  <a:srgbClr val="092656"/>
                </a:solidFill>
                <a:ea typeface="+mj-lt"/>
                <a:cs typeface="+mj-lt"/>
              </a:rPr>
              <a:t>perakende</a:t>
            </a:r>
            <a:r>
              <a:rPr lang="en-US" sz="1000" dirty="0">
                <a:solidFill>
                  <a:srgbClr val="092656"/>
                </a:solidFill>
                <a:ea typeface="+mj-lt"/>
                <a:cs typeface="+mj-lt"/>
              </a:rPr>
              <a:t> </a:t>
            </a:r>
            <a:r>
              <a:rPr lang="en-US" sz="1000" dirty="0" err="1">
                <a:solidFill>
                  <a:srgbClr val="092656"/>
                </a:solidFill>
                <a:ea typeface="+mj-lt"/>
                <a:cs typeface="+mj-lt"/>
              </a:rPr>
              <a:t>medya</a:t>
            </a:r>
            <a:r>
              <a:rPr lang="en-US" sz="1000" dirty="0">
                <a:solidFill>
                  <a:srgbClr val="092656"/>
                </a:solidFill>
                <a:ea typeface="+mj-lt"/>
                <a:cs typeface="+mj-lt"/>
              </a:rPr>
              <a:t> (%9,5) </a:t>
            </a:r>
            <a:r>
              <a:rPr lang="en-US" sz="1000" dirty="0" err="1">
                <a:solidFill>
                  <a:srgbClr val="092656"/>
                </a:solidFill>
                <a:ea typeface="+mj-lt"/>
                <a:cs typeface="+mj-lt"/>
              </a:rPr>
              <a:t>olması</a:t>
            </a:r>
            <a:r>
              <a:rPr lang="en-US" sz="1000" dirty="0">
                <a:solidFill>
                  <a:srgbClr val="092656"/>
                </a:solidFill>
                <a:ea typeface="+mj-lt"/>
                <a:cs typeface="+mj-lt"/>
              </a:rPr>
              <a:t> </a:t>
            </a:r>
            <a:r>
              <a:rPr lang="en-US" sz="1000" dirty="0" err="1">
                <a:solidFill>
                  <a:srgbClr val="092656"/>
                </a:solidFill>
                <a:ea typeface="+mj-lt"/>
                <a:cs typeface="+mj-lt"/>
              </a:rPr>
              <a:t>bekleniyor</a:t>
            </a:r>
            <a:r>
              <a:rPr lang="en-US" sz="1000" dirty="0">
                <a:solidFill>
                  <a:srgbClr val="092656"/>
                </a:solidFill>
                <a:ea typeface="+mj-lt"/>
                <a:cs typeface="+mj-lt"/>
              </a:rPr>
              <a:t>.</a:t>
            </a:r>
            <a:endParaRPr lang="en-US" dirty="0">
              <a:highlight>
                <a:srgbClr val="FFFF00"/>
              </a:highlight>
            </a:endParaRPr>
          </a:p>
        </p:txBody>
      </p:sp>
      <p:sp>
        <p:nvSpPr>
          <p:cNvPr id="16" name="Slide Number Placeholder 5">
            <a:extLst>
              <a:ext uri="{FF2B5EF4-FFF2-40B4-BE49-F238E27FC236}">
                <a16:creationId xmlns:a16="http://schemas.microsoft.com/office/drawing/2014/main" id="{0E460563-E205-C193-0BDD-E045C46FDCE8}"/>
              </a:ext>
            </a:extLst>
          </p:cNvPr>
          <p:cNvSpPr txBox="1">
            <a:spLocks/>
          </p:cNvSpPr>
          <p:nvPr/>
        </p:nvSpPr>
        <p:spPr>
          <a:xfrm>
            <a:off x="608908" y="241591"/>
            <a:ext cx="5101936"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EKONOMİK ZEMİN</a:t>
            </a:r>
            <a:endParaRPr kumimoji="0" lang="en-US" sz="600" b="1" i="0" u="none" strike="noStrike" kern="1200" cap="none" spc="40" normalizeH="0" baseline="0" noProof="0" dirty="0">
              <a:ln>
                <a:noFill/>
              </a:ln>
              <a:solidFill>
                <a:srgbClr val="EFB6A3"/>
              </a:solidFill>
              <a:effectLst/>
              <a:uLnTx/>
              <a:uFillTx/>
              <a:latin typeface="Poppins" pitchFamily="2" charset="77"/>
              <a:ea typeface="+mn-ea"/>
              <a:cs typeface="Poppins" pitchFamily="2" charset="77"/>
            </a:endParaRPr>
          </a:p>
        </p:txBody>
      </p:sp>
      <p:sp>
        <p:nvSpPr>
          <p:cNvPr id="7" name="TextBox 6">
            <a:extLst>
              <a:ext uri="{FF2B5EF4-FFF2-40B4-BE49-F238E27FC236}">
                <a16:creationId xmlns:a16="http://schemas.microsoft.com/office/drawing/2014/main" id="{7A0B3AF1-E914-0B05-7044-9CD544A0330F}"/>
              </a:ext>
            </a:extLst>
          </p:cNvPr>
          <p:cNvSpPr txBox="1"/>
          <p:nvPr/>
        </p:nvSpPr>
        <p:spPr>
          <a:xfrm rot="16200000">
            <a:off x="327163" y="868982"/>
            <a:ext cx="552462" cy="292388"/>
          </a:xfrm>
          <a:prstGeom prst="rect">
            <a:avLst/>
          </a:prstGeom>
          <a:noFill/>
        </p:spPr>
        <p:txBody>
          <a:bodyPr wrap="square" lIns="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B5B1"/>
                </a:solidFill>
                <a:effectLst/>
                <a:uLnTx/>
                <a:uFillTx/>
                <a:latin typeface="Poppins Light" pitchFamily="2" charset="77"/>
                <a:cs typeface="Poppins Light" pitchFamily="2" charset="77"/>
              </a:rPr>
              <a:t>NA</a:t>
            </a:r>
          </a:p>
        </p:txBody>
      </p:sp>
      <p:cxnSp>
        <p:nvCxnSpPr>
          <p:cNvPr id="3" name="Straight Connector 2">
            <a:extLst>
              <a:ext uri="{FF2B5EF4-FFF2-40B4-BE49-F238E27FC236}">
                <a16:creationId xmlns:a16="http://schemas.microsoft.com/office/drawing/2014/main" id="{A9F3B14E-DD7F-6C54-BC4E-E7AC657BCFA4}"/>
              </a:ext>
            </a:extLst>
          </p:cNvPr>
          <p:cNvCxnSpPr>
            <a:cxnSpLocks/>
          </p:cNvCxnSpPr>
          <p:nvPr/>
        </p:nvCxnSpPr>
        <p:spPr>
          <a:xfrm>
            <a:off x="0" y="490497"/>
            <a:ext cx="506695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34" descr="A blue and black logo&#10;&#10;Description automatically generated">
            <a:extLst>
              <a:ext uri="{FF2B5EF4-FFF2-40B4-BE49-F238E27FC236}">
                <a16:creationId xmlns:a16="http://schemas.microsoft.com/office/drawing/2014/main" id="{0DE61B86-DF44-8804-D3DD-960666EA68BF}"/>
              </a:ext>
            </a:extLst>
          </p:cNvPr>
          <p:cNvPicPr>
            <a:picLocks noChangeAspect="1"/>
          </p:cNvPicPr>
          <p:nvPr/>
        </p:nvPicPr>
        <p:blipFill>
          <a:blip r:embed="rId5"/>
          <a:stretch>
            <a:fillRect/>
          </a:stretch>
        </p:blipFill>
        <p:spPr>
          <a:xfrm>
            <a:off x="6495276" y="332839"/>
            <a:ext cx="897530" cy="256235"/>
          </a:xfrm>
          <a:prstGeom prst="rect">
            <a:avLst/>
          </a:prstGeom>
        </p:spPr>
      </p:pic>
      <p:pic>
        <p:nvPicPr>
          <p:cNvPr id="66" name="Google Shape;429;p65" descr="GroupM_SingleColor_Logo_Navy_RGB.png">
            <a:extLst>
              <a:ext uri="{FF2B5EF4-FFF2-40B4-BE49-F238E27FC236}">
                <a16:creationId xmlns:a16="http://schemas.microsoft.com/office/drawing/2014/main" id="{2608C39F-ECD8-3723-B716-4E93E6C52FCA}"/>
              </a:ext>
            </a:extLst>
          </p:cNvPr>
          <p:cNvPicPr preferRelativeResize="0">
            <a:picLocks noChangeAspect="1"/>
          </p:cNvPicPr>
          <p:nvPr/>
        </p:nvPicPr>
        <p:blipFill rotWithShape="1">
          <a:blip r:embed="rId6" cstate="screen">
            <a:alphaModFix amt="30000"/>
            <a:extLst>
              <a:ext uri="{28A0092B-C50C-407E-A947-70E740481C1C}">
                <a14:useLocalDpi xmlns:a14="http://schemas.microsoft.com/office/drawing/2010/main"/>
              </a:ext>
            </a:extLst>
          </a:blip>
          <a:srcRect/>
          <a:stretch/>
        </p:blipFill>
        <p:spPr>
          <a:xfrm>
            <a:off x="6600339" y="2536967"/>
            <a:ext cx="524147" cy="149845"/>
          </a:xfrm>
          <a:prstGeom prst="rect">
            <a:avLst/>
          </a:prstGeom>
          <a:noFill/>
          <a:ln>
            <a:noFill/>
          </a:ln>
        </p:spPr>
      </p:pic>
      <p:sp>
        <p:nvSpPr>
          <p:cNvPr id="67" name="TextBox 66">
            <a:extLst>
              <a:ext uri="{FF2B5EF4-FFF2-40B4-BE49-F238E27FC236}">
                <a16:creationId xmlns:a16="http://schemas.microsoft.com/office/drawing/2014/main" id="{FC99F390-3C22-4D07-922F-360871B04099}"/>
              </a:ext>
            </a:extLst>
          </p:cNvPr>
          <p:cNvSpPr txBox="1"/>
          <p:nvPr/>
        </p:nvSpPr>
        <p:spPr>
          <a:xfrm>
            <a:off x="1772101" y="2462143"/>
            <a:ext cx="4873083" cy="230448"/>
          </a:xfrm>
          <a:prstGeom prst="rect">
            <a:avLst/>
          </a:prstGeom>
          <a:noFill/>
        </p:spPr>
        <p:txBody>
          <a:bodyPr wrap="square" lIns="91440" tIns="45720" rIns="91440" bIns="45720" rtlCol="0" anchor="t">
            <a:spAutoFit/>
          </a:bodyPr>
          <a:lstStyle/>
          <a:p>
            <a:pPr algn="ctr">
              <a:lnSpc>
                <a:spcPts val="1100"/>
              </a:lnSpc>
              <a:defRPr/>
            </a:pPr>
            <a:r>
              <a:rPr lang="en-US" sz="900" b="1" dirty="0" err="1">
                <a:solidFill>
                  <a:srgbClr val="092656"/>
                </a:solidFill>
                <a:latin typeface="Poppins ExtraBold"/>
                <a:cs typeface="Poppins ExtraBold"/>
              </a:rPr>
              <a:t>Kuzey</a:t>
            </a:r>
            <a:r>
              <a:rPr lang="en-US" sz="900" b="1" dirty="0">
                <a:solidFill>
                  <a:srgbClr val="092656"/>
                </a:solidFill>
                <a:latin typeface="Poppins ExtraBold"/>
                <a:cs typeface="Poppins ExtraBold"/>
              </a:rPr>
              <a:t> Amerika </a:t>
            </a:r>
            <a:r>
              <a:rPr lang="en-US" sz="900" b="1" dirty="0" err="1">
                <a:solidFill>
                  <a:srgbClr val="092656"/>
                </a:solidFill>
                <a:latin typeface="Poppins ExtraBold"/>
                <a:cs typeface="Poppins ExtraBold"/>
              </a:rPr>
              <a:t>Reklam</a:t>
            </a:r>
            <a:r>
              <a:rPr lang="en-US" sz="900" b="1" dirty="0">
                <a:solidFill>
                  <a:srgbClr val="092656"/>
                </a:solidFill>
                <a:latin typeface="Poppins ExtraBold"/>
                <a:cs typeface="Poppins ExtraBold"/>
              </a:rPr>
              <a:t> </a:t>
            </a:r>
            <a:r>
              <a:rPr lang="en-US" sz="900" b="1" dirty="0" err="1">
                <a:solidFill>
                  <a:srgbClr val="092656"/>
                </a:solidFill>
                <a:latin typeface="Poppins ExtraBold"/>
                <a:cs typeface="Poppins ExtraBold"/>
              </a:rPr>
              <a:t>Geliri</a:t>
            </a:r>
            <a:r>
              <a:rPr lang="en-US" sz="900" b="1" dirty="0">
                <a:solidFill>
                  <a:srgbClr val="092656"/>
                </a:solidFill>
                <a:latin typeface="Poppins ExtraBold"/>
                <a:cs typeface="Poppins ExtraBold"/>
              </a:rPr>
              <a:t> </a:t>
            </a:r>
            <a:r>
              <a:rPr lang="en-US" sz="900" b="1" dirty="0" err="1">
                <a:solidFill>
                  <a:srgbClr val="092656"/>
                </a:solidFill>
                <a:latin typeface="Poppins ExtraBold"/>
                <a:cs typeface="Poppins ExtraBold"/>
              </a:rPr>
              <a:t>ve</a:t>
            </a:r>
            <a:r>
              <a:rPr lang="en-US" sz="900" b="1" dirty="0">
                <a:solidFill>
                  <a:srgbClr val="092656"/>
                </a:solidFill>
                <a:latin typeface="Poppins ExtraBold"/>
                <a:cs typeface="Poppins ExtraBold"/>
              </a:rPr>
              <a:t> </a:t>
            </a:r>
            <a:r>
              <a:rPr lang="en-US" sz="900" b="1" dirty="0" err="1">
                <a:solidFill>
                  <a:srgbClr val="092656"/>
                </a:solidFill>
                <a:latin typeface="Poppins ExtraBold"/>
                <a:cs typeface="Poppins ExtraBold"/>
              </a:rPr>
              <a:t>Pazara</a:t>
            </a:r>
            <a:r>
              <a:rPr lang="en-US" sz="900" b="1" dirty="0">
                <a:solidFill>
                  <a:srgbClr val="092656"/>
                </a:solidFill>
                <a:latin typeface="Poppins ExtraBold"/>
                <a:cs typeface="Poppins ExtraBold"/>
              </a:rPr>
              <a:t> </a:t>
            </a:r>
            <a:r>
              <a:rPr lang="en-US" sz="900" b="1" dirty="0" err="1">
                <a:solidFill>
                  <a:srgbClr val="092656"/>
                </a:solidFill>
                <a:latin typeface="Poppins ExtraBold"/>
                <a:cs typeface="Poppins ExtraBold"/>
              </a:rPr>
              <a:t>Göre</a:t>
            </a:r>
            <a:r>
              <a:rPr lang="en-US" sz="900" b="1" dirty="0">
                <a:solidFill>
                  <a:srgbClr val="092656"/>
                </a:solidFill>
                <a:latin typeface="Poppins ExtraBold"/>
                <a:cs typeface="Poppins ExtraBold"/>
              </a:rPr>
              <a:t> </a:t>
            </a:r>
            <a:r>
              <a:rPr lang="en-US" sz="900" b="1" dirty="0" err="1">
                <a:solidFill>
                  <a:srgbClr val="092656"/>
                </a:solidFill>
                <a:latin typeface="Poppins ExtraBold"/>
                <a:cs typeface="Poppins ExtraBold"/>
              </a:rPr>
              <a:t>Büyüme</a:t>
            </a:r>
            <a:r>
              <a:rPr lang="en-US" sz="900" b="1" dirty="0">
                <a:solidFill>
                  <a:srgbClr val="092656"/>
                </a:solidFill>
                <a:latin typeface="Poppins ExtraBold"/>
                <a:cs typeface="Poppins ExtraBold"/>
              </a:rPr>
              <a:t> - 2025</a:t>
            </a:r>
            <a:endParaRPr kumimoji="0" lang="en-US" sz="900" b="1" i="0" u="none" strike="noStrike" kern="1200" cap="none" spc="0" normalizeH="0" baseline="0" noProof="0" dirty="0">
              <a:ln>
                <a:noFill/>
              </a:ln>
              <a:solidFill>
                <a:srgbClr val="092656"/>
              </a:solidFill>
              <a:effectLst/>
              <a:uLnTx/>
              <a:uFillTx/>
              <a:latin typeface="Poppins ExtraBold"/>
              <a:cs typeface="Poppins ExtraBold"/>
            </a:endParaRPr>
          </a:p>
        </p:txBody>
      </p:sp>
      <p:cxnSp>
        <p:nvCxnSpPr>
          <p:cNvPr id="18" name="Straight Connector 17">
            <a:extLst>
              <a:ext uri="{FF2B5EF4-FFF2-40B4-BE49-F238E27FC236}">
                <a16:creationId xmlns:a16="http://schemas.microsoft.com/office/drawing/2014/main" id="{CB83CB48-83B2-B770-ADDA-EAB52D21E84E}"/>
              </a:ext>
            </a:extLst>
          </p:cNvPr>
          <p:cNvCxnSpPr>
            <a:cxnSpLocks/>
          </p:cNvCxnSpPr>
          <p:nvPr/>
        </p:nvCxnSpPr>
        <p:spPr>
          <a:xfrm>
            <a:off x="792923" y="5182118"/>
            <a:ext cx="65184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482D41A-5EA8-1AB9-8BC0-DE6E5E29E1EF}"/>
              </a:ext>
            </a:extLst>
          </p:cNvPr>
          <p:cNvSpPr txBox="1"/>
          <p:nvPr/>
        </p:nvSpPr>
        <p:spPr>
          <a:xfrm>
            <a:off x="4684763" y="4184282"/>
            <a:ext cx="1356717" cy="197142"/>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13000"/>
              </a:lnSpc>
              <a:spcBef>
                <a:spcPts val="0"/>
              </a:spcBef>
              <a:spcAft>
                <a:spcPts val="0"/>
              </a:spcAft>
              <a:buClrTx/>
              <a:buSzTx/>
              <a:buFontTx/>
              <a:buNone/>
              <a:tabLst/>
              <a:defRPr/>
            </a:pPr>
            <a:r>
              <a:rPr kumimoji="0" lang="en-US" sz="700" b="0" i="0" u="none" strike="noStrike" kern="1200" cap="none" spc="0" normalizeH="0" baseline="0" noProof="0" dirty="0">
                <a:ln>
                  <a:noFill/>
                </a:ln>
                <a:effectLst/>
                <a:uLnTx/>
                <a:uFillTx/>
                <a:latin typeface="Poppins"/>
                <a:ea typeface="+mn-ea"/>
                <a:cs typeface="Poppins"/>
              </a:rPr>
              <a:t>$23.44</a:t>
            </a:r>
          </a:p>
        </p:txBody>
      </p:sp>
      <p:sp>
        <p:nvSpPr>
          <p:cNvPr id="62" name="TextBox 61">
            <a:extLst>
              <a:ext uri="{FF2B5EF4-FFF2-40B4-BE49-F238E27FC236}">
                <a16:creationId xmlns:a16="http://schemas.microsoft.com/office/drawing/2014/main" id="{04EBA2D2-137D-6916-EEA6-7191D38D874A}"/>
              </a:ext>
            </a:extLst>
          </p:cNvPr>
          <p:cNvSpPr txBox="1"/>
          <p:nvPr/>
        </p:nvSpPr>
        <p:spPr>
          <a:xfrm>
            <a:off x="1266162" y="4867061"/>
            <a:ext cx="2895574" cy="19370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13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lumMod val="75000"/>
                  </a:srgbClr>
                </a:solidFill>
                <a:effectLst/>
                <a:uLnTx/>
                <a:uFillTx/>
                <a:latin typeface="Poppins"/>
                <a:ea typeface="+mn-ea"/>
                <a:cs typeface="Poppins"/>
              </a:rPr>
              <a:t>Kaynak: GroupM – ABD </a:t>
            </a:r>
            <a:r>
              <a:rPr kumimoji="0" lang="en-US" sz="600" b="0" i="0" u="none" strike="noStrike" kern="1200" cap="none" spc="0" normalizeH="0" baseline="0" noProof="0" dirty="0" err="1">
                <a:ln>
                  <a:noFill/>
                </a:ln>
                <a:solidFill>
                  <a:srgbClr val="FFFFFF">
                    <a:lumMod val="75000"/>
                  </a:srgbClr>
                </a:solidFill>
                <a:effectLst/>
                <a:uLnTx/>
                <a:uFillTx/>
                <a:latin typeface="Poppins"/>
                <a:ea typeface="+mn-ea"/>
                <a:cs typeface="Poppins"/>
              </a:rPr>
              <a:t>gelirine</a:t>
            </a:r>
            <a:r>
              <a:rPr kumimoji="0" lang="en-US" sz="600" b="0" i="0" u="none" strike="noStrike" kern="1200" cap="none" spc="0" normalizeH="0" baseline="0" noProof="0" dirty="0">
                <a:ln>
                  <a:noFill/>
                </a:ln>
                <a:solidFill>
                  <a:srgbClr val="FFFFFF">
                    <a:lumMod val="75000"/>
                  </a:srgbClr>
                </a:solidFill>
                <a:effectLst/>
                <a:uLnTx/>
                <a:uFillTx/>
                <a:latin typeface="Poppins"/>
                <a:ea typeface="+mn-ea"/>
                <a:cs typeface="Poppins"/>
              </a:rPr>
              <a:t> </a:t>
            </a:r>
            <a:r>
              <a:rPr kumimoji="0" lang="en-US" sz="600" b="0" i="0" u="none" strike="noStrike" kern="1200" cap="none" spc="0" normalizeH="0" baseline="0" noProof="0" dirty="0" err="1">
                <a:ln>
                  <a:noFill/>
                </a:ln>
                <a:solidFill>
                  <a:srgbClr val="FFFFFF">
                    <a:lumMod val="75000"/>
                  </a:srgbClr>
                </a:solidFill>
                <a:effectLst/>
                <a:uLnTx/>
                <a:uFillTx/>
                <a:latin typeface="Poppins"/>
                <a:ea typeface="+mn-ea"/>
                <a:cs typeface="Poppins"/>
              </a:rPr>
              <a:t>siyasi</a:t>
            </a:r>
            <a:r>
              <a:rPr kumimoji="0" lang="en-US" sz="600" b="0" i="0" u="none" strike="noStrike" kern="1200" cap="none" spc="0" normalizeH="0" baseline="0" noProof="0" dirty="0">
                <a:ln>
                  <a:noFill/>
                </a:ln>
                <a:solidFill>
                  <a:srgbClr val="FFFFFF">
                    <a:lumMod val="75000"/>
                  </a:srgbClr>
                </a:solidFill>
                <a:effectLst/>
                <a:uLnTx/>
                <a:uFillTx/>
                <a:latin typeface="Poppins"/>
                <a:ea typeface="+mn-ea"/>
                <a:cs typeface="Poppins"/>
              </a:rPr>
              <a:t> </a:t>
            </a:r>
            <a:r>
              <a:rPr kumimoji="0" lang="en-US" sz="600" b="0" i="0" u="none" strike="noStrike" kern="1200" cap="none" spc="0" normalizeH="0" baseline="0" noProof="0" dirty="0" err="1">
                <a:ln>
                  <a:noFill/>
                </a:ln>
                <a:solidFill>
                  <a:srgbClr val="FFFFFF">
                    <a:lumMod val="75000"/>
                  </a:srgbClr>
                </a:solidFill>
                <a:effectLst/>
                <a:uLnTx/>
                <a:uFillTx/>
                <a:latin typeface="Poppins"/>
                <a:ea typeface="+mn-ea"/>
                <a:cs typeface="Poppins"/>
              </a:rPr>
              <a:t>reklamlar</a:t>
            </a:r>
            <a:r>
              <a:rPr kumimoji="0" lang="en-US" sz="600" b="0" i="0" u="none" strike="noStrike" kern="1200" cap="none" spc="0" normalizeH="0" baseline="0" noProof="0" dirty="0">
                <a:ln>
                  <a:noFill/>
                </a:ln>
                <a:solidFill>
                  <a:srgbClr val="FFFFFF">
                    <a:lumMod val="75000"/>
                  </a:srgbClr>
                </a:solidFill>
                <a:effectLst/>
                <a:uLnTx/>
                <a:uFillTx/>
                <a:latin typeface="Poppins"/>
                <a:ea typeface="+mn-ea"/>
                <a:cs typeface="Poppins"/>
              </a:rPr>
              <a:t> </a:t>
            </a:r>
            <a:r>
              <a:rPr kumimoji="0" lang="en-US" sz="600" b="0" i="0" u="none" strike="noStrike" kern="1200" cap="none" spc="0" normalizeH="0" baseline="0" noProof="0" dirty="0" err="1">
                <a:ln>
                  <a:noFill/>
                </a:ln>
                <a:solidFill>
                  <a:srgbClr val="FFFFFF">
                    <a:lumMod val="75000"/>
                  </a:srgbClr>
                </a:solidFill>
                <a:effectLst/>
                <a:uLnTx/>
                <a:uFillTx/>
                <a:latin typeface="Poppins"/>
                <a:ea typeface="+mn-ea"/>
                <a:cs typeface="Poppins"/>
              </a:rPr>
              <a:t>dahil</a:t>
            </a:r>
            <a:r>
              <a:rPr kumimoji="0" lang="en-US" sz="600" b="0" i="0" u="none" strike="noStrike" kern="1200" cap="none" spc="0" normalizeH="0" baseline="0" noProof="0" dirty="0">
                <a:ln>
                  <a:noFill/>
                </a:ln>
                <a:solidFill>
                  <a:srgbClr val="FFFFFF">
                    <a:lumMod val="75000"/>
                  </a:srgbClr>
                </a:solidFill>
                <a:effectLst/>
                <a:uLnTx/>
                <a:uFillTx/>
                <a:latin typeface="Poppins"/>
                <a:ea typeface="+mn-ea"/>
                <a:cs typeface="Poppins"/>
              </a:rPr>
              <a:t> </a:t>
            </a:r>
            <a:r>
              <a:rPr kumimoji="0" lang="en-US" sz="600" b="0" i="0" u="none" strike="noStrike" kern="1200" cap="none" spc="0" normalizeH="0" baseline="0" noProof="0" dirty="0" err="1">
                <a:ln>
                  <a:noFill/>
                </a:ln>
                <a:solidFill>
                  <a:srgbClr val="FFFFFF">
                    <a:lumMod val="75000"/>
                  </a:srgbClr>
                </a:solidFill>
                <a:effectLst/>
                <a:uLnTx/>
                <a:uFillTx/>
                <a:latin typeface="Poppins"/>
                <a:ea typeface="+mn-ea"/>
                <a:cs typeface="Poppins"/>
              </a:rPr>
              <a:t>değildir</a:t>
            </a:r>
            <a:endParaRPr kumimoji="0" lang="en-US" sz="600" b="0" i="0" u="none" strike="noStrike" kern="1200" cap="none" spc="0" normalizeH="0" baseline="0" noProof="0" dirty="0">
              <a:ln>
                <a:noFill/>
              </a:ln>
              <a:solidFill>
                <a:srgbClr val="FFFFFF">
                  <a:lumMod val="75000"/>
                </a:srgbClr>
              </a:solidFill>
              <a:effectLst/>
              <a:uLnTx/>
              <a:uFillTx/>
              <a:latin typeface="Poppins"/>
              <a:ea typeface="+mn-ea"/>
              <a:cs typeface="Poppins"/>
            </a:endParaRPr>
          </a:p>
        </p:txBody>
      </p:sp>
      <p:sp>
        <p:nvSpPr>
          <p:cNvPr id="17" name="Text Placeholder 1">
            <a:extLst>
              <a:ext uri="{FF2B5EF4-FFF2-40B4-BE49-F238E27FC236}">
                <a16:creationId xmlns:a16="http://schemas.microsoft.com/office/drawing/2014/main" id="{4BD8F8B4-7774-12F5-75DC-6999EA44CC06}"/>
              </a:ext>
            </a:extLst>
          </p:cNvPr>
          <p:cNvSpPr txBox="1">
            <a:spLocks/>
          </p:cNvSpPr>
          <p:nvPr/>
        </p:nvSpPr>
        <p:spPr>
          <a:xfrm>
            <a:off x="786706" y="5224396"/>
            <a:ext cx="6434812" cy="2120401"/>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000"/>
              </a:lnSpc>
              <a:spcAft>
                <a:spcPts val="800"/>
              </a:spcAft>
              <a:defRPr/>
            </a:pPr>
            <a:r>
              <a:rPr kumimoji="0" lang="en-US" sz="1000" b="0" i="0" u="none" strike="noStrike" kern="1200" cap="none" spc="0" normalizeH="0" baseline="0" noProof="0" dirty="0">
                <a:ln>
                  <a:noFill/>
                </a:ln>
                <a:solidFill>
                  <a:srgbClr val="092656"/>
                </a:solidFill>
                <a:effectLst/>
                <a:uLnTx/>
                <a:uFillTx/>
                <a:latin typeface="Georgia"/>
                <a:cs typeface="Poppins"/>
                <a:sym typeface="Poppins"/>
              </a:rPr>
              <a:t>APAC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bölgesindeki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toplam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harcamalarının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%10,3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343,2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a:t>
            </a:r>
            <a:r>
              <a:rPr lang="en-US" sz="1000" dirty="0">
                <a:solidFill>
                  <a:srgbClr val="092656"/>
                </a:solidFill>
                <a:latin typeface="Georgia"/>
                <a:cs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%8,4daha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2024-2029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döneminde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hızlı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büyüyecek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kanalları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arasında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çevrimiçi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yayını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TV (%10,2 YBBO),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sinemada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(%8,9 YBBO)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(%7,1 YBBO)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alıyor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Önümüzdeki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APAC’ta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hızlı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büyüyen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pazarların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Hindistan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Sri Lanka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Filipinler</a:t>
            </a:r>
            <a:r>
              <a:rPr lang="en-US" sz="1000" dirty="0">
                <a:solidFill>
                  <a:srgbClr val="092656"/>
                </a:solidFill>
                <a:latin typeface="Georgia"/>
                <a:cs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öngörülüyor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Bölge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küresel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paya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sahip</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olup</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toplam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%76,1'ini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reklamların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oluşturması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Ayrıca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dünyanın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pazarı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APAC’ta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gelirlerinin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86,1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2029’da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121,1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a:t>
            </a:r>
            <a:r>
              <a:rPr lang="en-US" sz="1000" dirty="0">
                <a:solidFill>
                  <a:srgbClr val="092656"/>
                </a:solidFill>
                <a:latin typeface="Georgia"/>
                <a:cs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tahmin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ediliyor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p>
        </p:txBody>
      </p:sp>
      <p:sp>
        <p:nvSpPr>
          <p:cNvPr id="19" name="TextBox 18">
            <a:extLst>
              <a:ext uri="{FF2B5EF4-FFF2-40B4-BE49-F238E27FC236}">
                <a16:creationId xmlns:a16="http://schemas.microsoft.com/office/drawing/2014/main" id="{B37F562D-A318-3883-4E43-548896C6503E}"/>
              </a:ext>
            </a:extLst>
          </p:cNvPr>
          <p:cNvSpPr txBox="1"/>
          <p:nvPr/>
        </p:nvSpPr>
        <p:spPr>
          <a:xfrm rot="16200000">
            <a:off x="232796" y="5209929"/>
            <a:ext cx="830406" cy="292388"/>
          </a:xfrm>
          <a:prstGeom prst="rect">
            <a:avLst/>
          </a:prstGeom>
          <a:noFill/>
        </p:spPr>
        <p:txBody>
          <a:bodyPr wrap="square" lIns="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accent5"/>
                </a:solidFill>
                <a:effectLst/>
                <a:uLnTx/>
                <a:uFillTx/>
                <a:latin typeface="Poppins Light" pitchFamily="2" charset="77"/>
                <a:cs typeface="Poppins Light" pitchFamily="2" charset="77"/>
              </a:rPr>
              <a:t>APAC</a:t>
            </a:r>
          </a:p>
        </p:txBody>
      </p:sp>
      <p:pic>
        <p:nvPicPr>
          <p:cNvPr id="20" name="Google Shape;429;p65" descr="GroupM_SingleColor_Logo_Navy_RGB.png">
            <a:extLst>
              <a:ext uri="{FF2B5EF4-FFF2-40B4-BE49-F238E27FC236}">
                <a16:creationId xmlns:a16="http://schemas.microsoft.com/office/drawing/2014/main" id="{A4EFE032-D85E-1893-B6E9-3F603EC8A712}"/>
              </a:ext>
            </a:extLst>
          </p:cNvPr>
          <p:cNvPicPr preferRelativeResize="0">
            <a:picLocks noChangeAspect="1"/>
          </p:cNvPicPr>
          <p:nvPr/>
        </p:nvPicPr>
        <p:blipFill rotWithShape="1">
          <a:blip r:embed="rId6" cstate="screen">
            <a:alphaModFix amt="30000"/>
            <a:extLst>
              <a:ext uri="{28A0092B-C50C-407E-A947-70E740481C1C}">
                <a14:useLocalDpi xmlns:a14="http://schemas.microsoft.com/office/drawing/2010/main"/>
              </a:ext>
            </a:extLst>
          </a:blip>
          <a:srcRect/>
          <a:stretch/>
        </p:blipFill>
        <p:spPr>
          <a:xfrm>
            <a:off x="6637257" y="6684333"/>
            <a:ext cx="524147" cy="149845"/>
          </a:xfrm>
          <a:prstGeom prst="rect">
            <a:avLst/>
          </a:prstGeom>
          <a:noFill/>
          <a:ln>
            <a:noFill/>
          </a:ln>
        </p:spPr>
      </p:pic>
      <p:sp>
        <p:nvSpPr>
          <p:cNvPr id="22" name="TextBox 21">
            <a:extLst>
              <a:ext uri="{FF2B5EF4-FFF2-40B4-BE49-F238E27FC236}">
                <a16:creationId xmlns:a16="http://schemas.microsoft.com/office/drawing/2014/main" id="{6295C43E-D101-83A4-2745-DD0AAC4791C1}"/>
              </a:ext>
            </a:extLst>
          </p:cNvPr>
          <p:cNvSpPr txBox="1"/>
          <p:nvPr/>
        </p:nvSpPr>
        <p:spPr>
          <a:xfrm>
            <a:off x="1869455" y="6615151"/>
            <a:ext cx="4873083" cy="230448"/>
          </a:xfrm>
          <a:prstGeom prst="rect">
            <a:avLst/>
          </a:prstGeom>
          <a:noFill/>
        </p:spPr>
        <p:txBody>
          <a:bodyPr wrap="square" lIns="91440" tIns="45720" rIns="91440" bIns="45720" rtlCol="0" anchor="t">
            <a:spAutoFit/>
          </a:bodyPr>
          <a:lstStyle/>
          <a:p>
            <a:pPr algn="ctr">
              <a:lnSpc>
                <a:spcPts val="1100"/>
              </a:lnSpc>
              <a:defRPr/>
            </a:pPr>
            <a:r>
              <a:rPr lang="en-US" sz="900" b="1" dirty="0">
                <a:solidFill>
                  <a:srgbClr val="092656"/>
                </a:solidFill>
                <a:latin typeface="Poppins ExtraBold"/>
                <a:cs typeface="Poppins ExtraBold"/>
              </a:rPr>
              <a:t>APAC </a:t>
            </a:r>
            <a:r>
              <a:rPr lang="en-US" sz="900" b="1" dirty="0" err="1">
                <a:solidFill>
                  <a:srgbClr val="092656"/>
                </a:solidFill>
                <a:latin typeface="Poppins ExtraBold"/>
                <a:cs typeface="Poppins ExtraBold"/>
              </a:rPr>
              <a:t>Reklam</a:t>
            </a:r>
            <a:r>
              <a:rPr lang="en-US" sz="900" b="1" dirty="0">
                <a:solidFill>
                  <a:srgbClr val="092656"/>
                </a:solidFill>
                <a:latin typeface="Poppins ExtraBold"/>
                <a:cs typeface="Poppins ExtraBold"/>
              </a:rPr>
              <a:t> </a:t>
            </a:r>
            <a:r>
              <a:rPr lang="en-US" sz="900" b="1" dirty="0" err="1">
                <a:solidFill>
                  <a:srgbClr val="092656"/>
                </a:solidFill>
                <a:latin typeface="Poppins ExtraBold"/>
                <a:cs typeface="Poppins ExtraBold"/>
              </a:rPr>
              <a:t>Geliri</a:t>
            </a:r>
            <a:r>
              <a:rPr lang="en-US" sz="900" b="1" dirty="0">
                <a:solidFill>
                  <a:srgbClr val="092656"/>
                </a:solidFill>
                <a:latin typeface="Poppins ExtraBold"/>
                <a:cs typeface="Poppins ExtraBold"/>
              </a:rPr>
              <a:t> </a:t>
            </a:r>
            <a:r>
              <a:rPr lang="en-US" sz="900" b="1" dirty="0" err="1">
                <a:solidFill>
                  <a:srgbClr val="092656"/>
                </a:solidFill>
                <a:latin typeface="Poppins ExtraBold"/>
                <a:cs typeface="Poppins ExtraBold"/>
              </a:rPr>
              <a:t>ve</a:t>
            </a:r>
            <a:r>
              <a:rPr lang="en-US" sz="900" b="1" dirty="0">
                <a:solidFill>
                  <a:srgbClr val="092656"/>
                </a:solidFill>
                <a:latin typeface="Poppins ExtraBold"/>
                <a:cs typeface="Poppins ExtraBold"/>
              </a:rPr>
              <a:t> </a:t>
            </a:r>
            <a:r>
              <a:rPr lang="en-US" sz="900" b="1" dirty="0" err="1">
                <a:solidFill>
                  <a:srgbClr val="092656"/>
                </a:solidFill>
                <a:latin typeface="Poppins ExtraBold"/>
                <a:cs typeface="Poppins ExtraBold"/>
              </a:rPr>
              <a:t>Pazara</a:t>
            </a:r>
            <a:r>
              <a:rPr lang="en-US" sz="900" b="1" dirty="0">
                <a:solidFill>
                  <a:srgbClr val="092656"/>
                </a:solidFill>
                <a:latin typeface="Poppins ExtraBold"/>
                <a:cs typeface="Poppins ExtraBold"/>
              </a:rPr>
              <a:t> </a:t>
            </a:r>
            <a:r>
              <a:rPr lang="en-US" sz="900" b="1" dirty="0" err="1">
                <a:solidFill>
                  <a:srgbClr val="092656"/>
                </a:solidFill>
                <a:latin typeface="Poppins ExtraBold"/>
                <a:cs typeface="Poppins ExtraBold"/>
              </a:rPr>
              <a:t>Göre</a:t>
            </a:r>
            <a:r>
              <a:rPr lang="en-US" sz="900" b="1" dirty="0">
                <a:solidFill>
                  <a:srgbClr val="092656"/>
                </a:solidFill>
                <a:latin typeface="Poppins ExtraBold"/>
                <a:cs typeface="Poppins ExtraBold"/>
              </a:rPr>
              <a:t> </a:t>
            </a:r>
            <a:r>
              <a:rPr lang="en-US" sz="900" b="1" dirty="0" err="1">
                <a:solidFill>
                  <a:srgbClr val="092656"/>
                </a:solidFill>
                <a:latin typeface="Poppins ExtraBold"/>
                <a:cs typeface="Poppins ExtraBold"/>
              </a:rPr>
              <a:t>Büyüme</a:t>
            </a:r>
            <a:r>
              <a:rPr lang="en-US" sz="900" b="1" dirty="0">
                <a:solidFill>
                  <a:srgbClr val="092656"/>
                </a:solidFill>
                <a:latin typeface="Poppins ExtraBold"/>
                <a:cs typeface="Poppins ExtraBold"/>
              </a:rPr>
              <a:t> - 2025</a:t>
            </a:r>
            <a:endParaRPr kumimoji="0" lang="en-US" sz="900" b="1" i="0" u="none" strike="noStrike" kern="1200" cap="none" spc="0" normalizeH="0" baseline="0" noProof="0" dirty="0">
              <a:ln>
                <a:noFill/>
              </a:ln>
              <a:solidFill>
                <a:srgbClr val="092656"/>
              </a:solidFill>
              <a:effectLst/>
              <a:uLnTx/>
              <a:uFillTx/>
              <a:latin typeface="Poppins ExtraBold" pitchFamily="2" charset="77"/>
              <a:ea typeface="+mn-ea"/>
              <a:cs typeface="Poppins ExtraBold" pitchFamily="2" charset="77"/>
            </a:endParaRPr>
          </a:p>
        </p:txBody>
      </p:sp>
      <p:sp>
        <p:nvSpPr>
          <p:cNvPr id="24" name="TextBox 23">
            <a:extLst>
              <a:ext uri="{FF2B5EF4-FFF2-40B4-BE49-F238E27FC236}">
                <a16:creationId xmlns:a16="http://schemas.microsoft.com/office/drawing/2014/main" id="{C78D7481-4130-C818-D9FA-CB763A06CB54}"/>
              </a:ext>
            </a:extLst>
          </p:cNvPr>
          <p:cNvSpPr txBox="1"/>
          <p:nvPr/>
        </p:nvSpPr>
        <p:spPr>
          <a:xfrm>
            <a:off x="318245" y="2647706"/>
            <a:ext cx="1019793" cy="646331"/>
          </a:xfrm>
          <a:prstGeom prst="rect">
            <a:avLst/>
          </a:prstGeom>
          <a:noFill/>
        </p:spPr>
        <p:txBody>
          <a:bodyPr wrap="square" lIns="91440" tIns="45720" rIns="91440" bIns="45720" anchor="t">
            <a:spAutoFit/>
          </a:bodyPr>
          <a:lstStyle/>
          <a:p>
            <a:r>
              <a:rPr lang="en-US" sz="3600" dirty="0">
                <a:solidFill>
                  <a:schemeClr val="accent2"/>
                </a:solidFill>
                <a:latin typeface="Poppins Light"/>
                <a:cs typeface="Poppins Light"/>
              </a:rPr>
              <a:t>7.2</a:t>
            </a:r>
            <a:r>
              <a:rPr lang="en-US" sz="3600" baseline="30000" dirty="0">
                <a:solidFill>
                  <a:schemeClr val="accent2"/>
                </a:solidFill>
                <a:effectLst/>
                <a:latin typeface="Poppins Light"/>
                <a:cs typeface="Poppins Light"/>
              </a:rPr>
              <a:t>%</a:t>
            </a:r>
          </a:p>
        </p:txBody>
      </p:sp>
      <p:grpSp>
        <p:nvGrpSpPr>
          <p:cNvPr id="26" name="Group 25">
            <a:extLst>
              <a:ext uri="{FF2B5EF4-FFF2-40B4-BE49-F238E27FC236}">
                <a16:creationId xmlns:a16="http://schemas.microsoft.com/office/drawing/2014/main" id="{A114F481-1C0B-F96D-7DEF-F86FFD38FD3B}"/>
              </a:ext>
            </a:extLst>
          </p:cNvPr>
          <p:cNvGrpSpPr/>
          <p:nvPr/>
        </p:nvGrpSpPr>
        <p:grpSpPr>
          <a:xfrm rot="10800000">
            <a:off x="-473388" y="2219494"/>
            <a:ext cx="2842059" cy="1661464"/>
            <a:chOff x="7835819" y="1524"/>
            <a:chExt cx="3227998" cy="1887088"/>
          </a:xfrm>
        </p:grpSpPr>
        <p:sp>
          <p:nvSpPr>
            <p:cNvPr id="56" name="Freeform 55">
              <a:extLst>
                <a:ext uri="{FF2B5EF4-FFF2-40B4-BE49-F238E27FC236}">
                  <a16:creationId xmlns:a16="http://schemas.microsoft.com/office/drawing/2014/main" id="{3B4AF12D-58BE-CFD8-3544-9646D1B6BBBB}"/>
                </a:ext>
              </a:extLst>
            </p:cNvPr>
            <p:cNvSpPr/>
            <p:nvPr/>
          </p:nvSpPr>
          <p:spPr>
            <a:xfrm>
              <a:off x="10344445" y="123713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BCB74C-0A2D-7283-1742-1418BE64817F}"/>
                </a:ext>
              </a:extLst>
            </p:cNvPr>
            <p:cNvSpPr/>
            <p:nvPr/>
          </p:nvSpPr>
          <p:spPr>
            <a:xfrm>
              <a:off x="9265387" y="185872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7B9A2AC-7364-64C7-20FB-19A38C5A12B9}"/>
                </a:ext>
              </a:extLst>
            </p:cNvPr>
            <p:cNvSpPr/>
            <p:nvPr/>
          </p:nvSpPr>
          <p:spPr>
            <a:xfrm>
              <a:off x="8905700" y="123713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02A96536-1920-275B-9B41-7888531CF385}"/>
                </a:ext>
              </a:extLst>
            </p:cNvPr>
            <p:cNvSpPr/>
            <p:nvPr/>
          </p:nvSpPr>
          <p:spPr>
            <a:xfrm>
              <a:off x="9984762" y="123713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AEA33F8C-9EDA-7B97-47FC-FA9E97C5EF1A}"/>
                </a:ext>
              </a:extLst>
            </p:cNvPr>
            <p:cNvSpPr/>
            <p:nvPr/>
          </p:nvSpPr>
          <p:spPr>
            <a:xfrm>
              <a:off x="998505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543CDE4-01E0-A018-12D0-69B5D54336BC}"/>
                </a:ext>
              </a:extLst>
            </p:cNvPr>
            <p:cNvSpPr/>
            <p:nvPr/>
          </p:nvSpPr>
          <p:spPr>
            <a:xfrm>
              <a:off x="9265685"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A56E6B1-DD1C-DC3C-F85F-8541B33CF94A}"/>
                </a:ext>
              </a:extLst>
            </p:cNvPr>
            <p:cNvSpPr/>
            <p:nvPr/>
          </p:nvSpPr>
          <p:spPr>
            <a:xfrm>
              <a:off x="8906001"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C3F0C618-10D0-F019-94D3-D10F062A4148}"/>
                </a:ext>
              </a:extLst>
            </p:cNvPr>
            <p:cNvSpPr/>
            <p:nvPr/>
          </p:nvSpPr>
          <p:spPr>
            <a:xfrm>
              <a:off x="8906000" y="152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DF7CA847-3FC5-404D-89CB-8D3789261A06}"/>
                </a:ext>
              </a:extLst>
            </p:cNvPr>
            <p:cNvSpPr/>
            <p:nvPr/>
          </p:nvSpPr>
          <p:spPr>
            <a:xfrm>
              <a:off x="8195502" y="123713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48767901-ADD8-463D-373F-7F2238C85827}"/>
                </a:ext>
              </a:extLst>
            </p:cNvPr>
            <p:cNvSpPr/>
            <p:nvPr/>
          </p:nvSpPr>
          <p:spPr>
            <a:xfrm>
              <a:off x="7835819" y="123713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grpSp>
      <p:sp>
        <p:nvSpPr>
          <p:cNvPr id="75" name="TextBox 74">
            <a:extLst>
              <a:ext uri="{FF2B5EF4-FFF2-40B4-BE49-F238E27FC236}">
                <a16:creationId xmlns:a16="http://schemas.microsoft.com/office/drawing/2014/main" id="{94A8AEDF-DC30-4886-5960-CDCC10267BC6}"/>
              </a:ext>
            </a:extLst>
          </p:cNvPr>
          <p:cNvSpPr txBox="1"/>
          <p:nvPr/>
        </p:nvSpPr>
        <p:spPr>
          <a:xfrm>
            <a:off x="432468" y="2324717"/>
            <a:ext cx="713658" cy="314958"/>
          </a:xfrm>
          <a:prstGeom prst="rect">
            <a:avLst/>
          </a:prstGeom>
          <a:noFill/>
        </p:spPr>
        <p:txBody>
          <a:bodyPr wrap="none" lIns="91440" tIns="45720" rIns="91440" bIns="45720" rtlCol="0" anchor="t">
            <a:spAutoFit/>
          </a:bodyPr>
          <a:lstStyle/>
          <a:p>
            <a:pPr algn="ctr">
              <a:lnSpc>
                <a:spcPct val="90000"/>
              </a:lnSpc>
            </a:pPr>
            <a:r>
              <a:rPr lang="en-US" sz="800" b="1" dirty="0">
                <a:solidFill>
                  <a:schemeClr val="accent2"/>
                </a:solidFill>
                <a:latin typeface="Poppins"/>
                <a:cs typeface="Poppins"/>
              </a:rPr>
              <a:t>2025</a:t>
            </a:r>
            <a:br>
              <a:rPr lang="en-US" sz="800" b="1" dirty="0">
                <a:solidFill>
                  <a:schemeClr val="accent2"/>
                </a:solidFill>
                <a:latin typeface="Poppins"/>
                <a:cs typeface="Poppins"/>
              </a:rPr>
            </a:br>
            <a:r>
              <a:rPr lang="en-US" sz="800" b="1" dirty="0" err="1">
                <a:solidFill>
                  <a:schemeClr val="accent2"/>
                </a:solidFill>
                <a:latin typeface="Poppins"/>
                <a:cs typeface="Poppins"/>
              </a:rPr>
              <a:t>Büyümesi</a:t>
            </a:r>
            <a:endParaRPr lang="en-US" sz="800" b="1" dirty="0">
              <a:solidFill>
                <a:schemeClr val="accent2"/>
              </a:solidFill>
              <a:latin typeface="Poppins"/>
              <a:cs typeface="Poppins"/>
            </a:endParaRPr>
          </a:p>
        </p:txBody>
      </p:sp>
      <p:sp>
        <p:nvSpPr>
          <p:cNvPr id="6" name="TextBox 5">
            <a:extLst>
              <a:ext uri="{FF2B5EF4-FFF2-40B4-BE49-F238E27FC236}">
                <a16:creationId xmlns:a16="http://schemas.microsoft.com/office/drawing/2014/main" id="{5E55D21D-B3B7-94F4-F68B-DE9BEC2F8EAB}"/>
              </a:ext>
            </a:extLst>
          </p:cNvPr>
          <p:cNvSpPr txBox="1"/>
          <p:nvPr/>
        </p:nvSpPr>
        <p:spPr>
          <a:xfrm>
            <a:off x="327018" y="6904933"/>
            <a:ext cx="1002249" cy="646331"/>
          </a:xfrm>
          <a:prstGeom prst="rect">
            <a:avLst/>
          </a:prstGeom>
          <a:noFill/>
        </p:spPr>
        <p:txBody>
          <a:bodyPr wrap="square" lIns="91440" tIns="45720" rIns="91440" bIns="45720" anchor="t">
            <a:spAutoFit/>
          </a:bodyPr>
          <a:lstStyle/>
          <a:p>
            <a:r>
              <a:rPr lang="en-US" sz="3600" spc="-150" dirty="0">
                <a:solidFill>
                  <a:schemeClr val="accent5"/>
                </a:solidFill>
                <a:latin typeface="Poppins Light"/>
                <a:cs typeface="Poppins Light"/>
              </a:rPr>
              <a:t>8.3</a:t>
            </a:r>
            <a:r>
              <a:rPr lang="en-US" sz="3600" spc="-150" baseline="30000" dirty="0">
                <a:solidFill>
                  <a:schemeClr val="accent5"/>
                </a:solidFill>
                <a:effectLst/>
                <a:latin typeface="Poppins Light"/>
                <a:cs typeface="Poppins Light"/>
              </a:rPr>
              <a:t>%</a:t>
            </a:r>
          </a:p>
        </p:txBody>
      </p:sp>
      <p:sp>
        <p:nvSpPr>
          <p:cNvPr id="96" name="TextBox 95">
            <a:extLst>
              <a:ext uri="{FF2B5EF4-FFF2-40B4-BE49-F238E27FC236}">
                <a16:creationId xmlns:a16="http://schemas.microsoft.com/office/drawing/2014/main" id="{DE896A4D-4C6B-013A-0E59-4AC87E72110D}"/>
              </a:ext>
            </a:extLst>
          </p:cNvPr>
          <p:cNvSpPr txBox="1"/>
          <p:nvPr/>
        </p:nvSpPr>
        <p:spPr>
          <a:xfrm>
            <a:off x="444304" y="6656424"/>
            <a:ext cx="684804" cy="301044"/>
          </a:xfrm>
          <a:prstGeom prst="rect">
            <a:avLst/>
          </a:prstGeom>
          <a:noFill/>
        </p:spPr>
        <p:txBody>
          <a:bodyPr wrap="none" lIns="91440" tIns="45720" rIns="91440" bIns="45720" rtlCol="0" anchor="t">
            <a:spAutoFit/>
          </a:bodyPr>
          <a:lstStyle/>
          <a:p>
            <a:pPr algn="ctr">
              <a:lnSpc>
                <a:spcPct val="90000"/>
              </a:lnSpc>
            </a:pPr>
            <a:r>
              <a:rPr lang="en-US" sz="750" b="1" dirty="0">
                <a:solidFill>
                  <a:schemeClr val="accent5"/>
                </a:solidFill>
                <a:latin typeface="Poppins"/>
                <a:cs typeface="Poppins"/>
              </a:rPr>
              <a:t>2025</a:t>
            </a:r>
          </a:p>
          <a:p>
            <a:pPr algn="ctr">
              <a:lnSpc>
                <a:spcPct val="90000"/>
              </a:lnSpc>
            </a:pPr>
            <a:r>
              <a:rPr lang="en-US" sz="750" b="1" dirty="0" err="1">
                <a:solidFill>
                  <a:schemeClr val="accent5"/>
                </a:solidFill>
                <a:latin typeface="Poppins"/>
                <a:cs typeface="Poppins"/>
              </a:rPr>
              <a:t>BÜyümesi</a:t>
            </a:r>
            <a:endParaRPr lang="en-US" sz="750" b="1" dirty="0">
              <a:solidFill>
                <a:schemeClr val="accent5"/>
              </a:solidFill>
              <a:latin typeface="Poppins" pitchFamily="2" charset="77"/>
              <a:cs typeface="Poppins" pitchFamily="2" charset="77"/>
            </a:endParaRPr>
          </a:p>
        </p:txBody>
      </p:sp>
      <p:sp>
        <p:nvSpPr>
          <p:cNvPr id="31" name="TextBox 30">
            <a:extLst>
              <a:ext uri="{FF2B5EF4-FFF2-40B4-BE49-F238E27FC236}">
                <a16:creationId xmlns:a16="http://schemas.microsoft.com/office/drawing/2014/main" id="{19A63C38-4A2E-BEB0-92EA-4F22B60972A4}"/>
              </a:ext>
            </a:extLst>
          </p:cNvPr>
          <p:cNvSpPr txBox="1"/>
          <p:nvPr/>
        </p:nvSpPr>
        <p:spPr>
          <a:xfrm>
            <a:off x="1363843" y="9442052"/>
            <a:ext cx="2895574" cy="19370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13000"/>
              </a:lnSpc>
              <a:spcBef>
                <a:spcPts val="0"/>
              </a:spcBef>
              <a:spcAft>
                <a:spcPts val="0"/>
              </a:spcAft>
              <a:buClrTx/>
              <a:buSzTx/>
              <a:buFontTx/>
              <a:buNone/>
              <a:tabLst/>
              <a:defRPr/>
            </a:pPr>
            <a:r>
              <a:rPr kumimoji="0" lang="en-US" sz="600" b="0" i="0" u="none" strike="noStrike" kern="1200" cap="none" spc="0" normalizeH="0" baseline="0" noProof="0" dirty="0" err="1">
                <a:ln>
                  <a:noFill/>
                </a:ln>
                <a:solidFill>
                  <a:srgbClr val="FFFFFF">
                    <a:lumMod val="75000"/>
                  </a:srgbClr>
                </a:solidFill>
                <a:effectLst/>
                <a:uLnTx/>
                <a:uFillTx/>
                <a:latin typeface="Poppins"/>
                <a:ea typeface="+mn-ea"/>
                <a:cs typeface="Poppins"/>
              </a:rPr>
              <a:t>Kaynaklar</a:t>
            </a:r>
            <a:r>
              <a:rPr kumimoji="0" lang="en-US" sz="600" b="0" i="0" u="none" strike="noStrike" kern="1200" cap="none" spc="0" normalizeH="0" baseline="0" noProof="0" dirty="0">
                <a:ln>
                  <a:noFill/>
                </a:ln>
                <a:solidFill>
                  <a:srgbClr val="FFFFFF">
                    <a:lumMod val="75000"/>
                  </a:srgbClr>
                </a:solidFill>
                <a:effectLst/>
                <a:uLnTx/>
                <a:uFillTx/>
                <a:latin typeface="Poppins"/>
                <a:ea typeface="+mn-ea"/>
                <a:cs typeface="Poppins"/>
              </a:rPr>
              <a:t>: GroupM</a:t>
            </a:r>
          </a:p>
        </p:txBody>
      </p:sp>
      <p:grpSp>
        <p:nvGrpSpPr>
          <p:cNvPr id="21" name="Group 20">
            <a:extLst>
              <a:ext uri="{FF2B5EF4-FFF2-40B4-BE49-F238E27FC236}">
                <a16:creationId xmlns:a16="http://schemas.microsoft.com/office/drawing/2014/main" id="{1CA128EF-1869-81F5-7761-1EB0EB8EE70A}"/>
              </a:ext>
            </a:extLst>
          </p:cNvPr>
          <p:cNvGrpSpPr/>
          <p:nvPr/>
        </p:nvGrpSpPr>
        <p:grpSpPr>
          <a:xfrm>
            <a:off x="-473388" y="6509004"/>
            <a:ext cx="3475426" cy="1665553"/>
            <a:chOff x="-473388" y="6509004"/>
            <a:chExt cx="3475426" cy="1665553"/>
          </a:xfrm>
        </p:grpSpPr>
        <p:grpSp>
          <p:nvGrpSpPr>
            <p:cNvPr id="8" name="Group 7">
              <a:extLst>
                <a:ext uri="{FF2B5EF4-FFF2-40B4-BE49-F238E27FC236}">
                  <a16:creationId xmlns:a16="http://schemas.microsoft.com/office/drawing/2014/main" id="{0B19FAF4-AF9D-14BC-4026-F17538356BCD}"/>
                </a:ext>
              </a:extLst>
            </p:cNvPr>
            <p:cNvGrpSpPr/>
            <p:nvPr/>
          </p:nvGrpSpPr>
          <p:grpSpPr>
            <a:xfrm rot="10800000">
              <a:off x="-473388" y="6509004"/>
              <a:ext cx="3475426" cy="1661463"/>
              <a:chOff x="7116444" y="1524"/>
              <a:chExt cx="3947373" cy="1887088"/>
            </a:xfrm>
          </p:grpSpPr>
          <p:sp>
            <p:nvSpPr>
              <p:cNvPr id="83" name="Freeform 82">
                <a:extLst>
                  <a:ext uri="{FF2B5EF4-FFF2-40B4-BE49-F238E27FC236}">
                    <a16:creationId xmlns:a16="http://schemas.microsoft.com/office/drawing/2014/main" id="{C94B676A-3B71-AFC2-7D5C-810C28798CE2}"/>
                  </a:ext>
                </a:extLst>
              </p:cNvPr>
              <p:cNvSpPr/>
              <p:nvPr/>
            </p:nvSpPr>
            <p:spPr>
              <a:xfrm>
                <a:off x="10344445" y="123713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FCD6A0F3-D0EE-DA24-281F-77978050DEEE}"/>
                  </a:ext>
                </a:extLst>
              </p:cNvPr>
              <p:cNvSpPr/>
              <p:nvPr/>
            </p:nvSpPr>
            <p:spPr>
              <a:xfrm>
                <a:off x="9265387" y="185872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2C45323B-F19B-9744-85DB-FD41DC33ADF7}"/>
                  </a:ext>
                </a:extLst>
              </p:cNvPr>
              <p:cNvSpPr/>
              <p:nvPr/>
            </p:nvSpPr>
            <p:spPr>
              <a:xfrm>
                <a:off x="8905700" y="123713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F7643FED-D6F4-A843-DC55-2D00CD0BDCE1}"/>
                  </a:ext>
                </a:extLst>
              </p:cNvPr>
              <p:cNvSpPr/>
              <p:nvPr/>
            </p:nvSpPr>
            <p:spPr>
              <a:xfrm>
                <a:off x="9984762" y="123713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ED8C7EC-BF74-A123-DEA4-58A407F8B114}"/>
                  </a:ext>
                </a:extLst>
              </p:cNvPr>
              <p:cNvSpPr/>
              <p:nvPr/>
            </p:nvSpPr>
            <p:spPr>
              <a:xfrm>
                <a:off x="998505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7EF7A75B-2636-ACCB-7689-D97CE91A9BB0}"/>
                  </a:ext>
                </a:extLst>
              </p:cNvPr>
              <p:cNvSpPr/>
              <p:nvPr/>
            </p:nvSpPr>
            <p:spPr>
              <a:xfrm>
                <a:off x="9265685"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5FE0629B-AD92-BF35-D5DA-8C220E3E935B}"/>
                  </a:ext>
                </a:extLst>
              </p:cNvPr>
              <p:cNvSpPr/>
              <p:nvPr/>
            </p:nvSpPr>
            <p:spPr>
              <a:xfrm>
                <a:off x="8906001"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26A1CFB0-6F90-3CC0-490B-B71EFBCD3520}"/>
                  </a:ext>
                </a:extLst>
              </p:cNvPr>
              <p:cNvSpPr/>
              <p:nvPr/>
            </p:nvSpPr>
            <p:spPr>
              <a:xfrm>
                <a:off x="8906000" y="152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CAB14810-3FD6-3577-6279-1499A4CB5FAA}"/>
                  </a:ext>
                </a:extLst>
              </p:cNvPr>
              <p:cNvSpPr/>
              <p:nvPr/>
            </p:nvSpPr>
            <p:spPr>
              <a:xfrm>
                <a:off x="7116444" y="185872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DA21A955-E252-148A-0342-5E3108CB59DF}"/>
                  </a:ext>
                </a:extLst>
              </p:cNvPr>
              <p:cNvSpPr/>
              <p:nvPr/>
            </p:nvSpPr>
            <p:spPr>
              <a:xfrm>
                <a:off x="7835819" y="123713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grpSp>
        <p:sp>
          <p:nvSpPr>
            <p:cNvPr id="13" name="Freeform 12">
              <a:extLst>
                <a:ext uri="{FF2B5EF4-FFF2-40B4-BE49-F238E27FC236}">
                  <a16:creationId xmlns:a16="http://schemas.microsoft.com/office/drawing/2014/main" id="{11121D09-38B4-A6B2-DFB4-D42BCCE502BA}"/>
                </a:ext>
              </a:extLst>
            </p:cNvPr>
            <p:cNvSpPr/>
            <p:nvPr/>
          </p:nvSpPr>
          <p:spPr>
            <a:xfrm rot="10800000">
              <a:off x="165864" y="7627282"/>
              <a:ext cx="316682" cy="547275"/>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grpSp>
      <p:sp>
        <p:nvSpPr>
          <p:cNvPr id="2" name="Rectangle 1">
            <a:extLst>
              <a:ext uri="{FF2B5EF4-FFF2-40B4-BE49-F238E27FC236}">
                <a16:creationId xmlns:a16="http://schemas.microsoft.com/office/drawing/2014/main" id="{14480018-CDEE-D2A6-34EF-455FADFA4A9F}"/>
              </a:ext>
            </a:extLst>
          </p:cNvPr>
          <p:cNvSpPr/>
          <p:nvPr/>
        </p:nvSpPr>
        <p:spPr>
          <a:xfrm>
            <a:off x="1066895" y="3165726"/>
            <a:ext cx="220518" cy="1319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77CE40C-AC90-97EA-8F48-DF9B2A18A71E}"/>
              </a:ext>
            </a:extLst>
          </p:cNvPr>
          <p:cNvSpPr txBox="1"/>
          <p:nvPr/>
        </p:nvSpPr>
        <p:spPr>
          <a:xfrm rot="16200000">
            <a:off x="-953731" y="2579090"/>
            <a:ext cx="4124960" cy="215444"/>
          </a:xfrm>
          <a:prstGeom prst="rect">
            <a:avLst/>
          </a:prstGeom>
          <a:noFill/>
        </p:spPr>
        <p:txBody>
          <a:bodyPr wrap="square">
            <a:spAutoFit/>
          </a:bodyPr>
          <a:lstStyle/>
          <a:p>
            <a:r>
              <a:rPr lang="en-US" sz="800" dirty="0">
                <a:latin typeface="Poppins" panose="00000500000000000000" pitchFamily="2" charset="0"/>
                <a:cs typeface="Poppins" panose="00000500000000000000" pitchFamily="2" charset="0"/>
              </a:rPr>
              <a:t>AD </a:t>
            </a:r>
            <a:r>
              <a:rPr lang="en-US" sz="800" dirty="0" err="1">
                <a:latin typeface="Poppins" panose="00000500000000000000" pitchFamily="2" charset="0"/>
                <a:cs typeface="Poppins" panose="00000500000000000000" pitchFamily="2" charset="0"/>
              </a:rPr>
              <a:t>Geliri</a:t>
            </a:r>
            <a:r>
              <a:rPr lang="en-US" sz="800" dirty="0">
                <a:latin typeface="Poppins" panose="00000500000000000000" pitchFamily="2" charset="0"/>
                <a:cs typeface="Poppins" panose="00000500000000000000" pitchFamily="2" charset="0"/>
              </a:rPr>
              <a:t> (</a:t>
            </a:r>
            <a:r>
              <a:rPr lang="en-US" sz="800" dirty="0" err="1">
                <a:latin typeface="Poppins" panose="00000500000000000000" pitchFamily="2" charset="0"/>
                <a:cs typeface="Poppins" panose="00000500000000000000" pitchFamily="2" charset="0"/>
              </a:rPr>
              <a:t>Milyar</a:t>
            </a:r>
            <a:r>
              <a:rPr lang="en-US" sz="800" dirty="0">
                <a:latin typeface="Poppins" panose="00000500000000000000" pitchFamily="2" charset="0"/>
                <a:cs typeface="Poppins" panose="00000500000000000000" pitchFamily="2" charset="0"/>
              </a:rPr>
              <a:t> ABD </a:t>
            </a:r>
            <a:r>
              <a:rPr lang="en-US" sz="800" dirty="0" err="1">
                <a:latin typeface="Poppins" panose="00000500000000000000" pitchFamily="2" charset="0"/>
                <a:cs typeface="Poppins" panose="00000500000000000000" pitchFamily="2" charset="0"/>
              </a:rPr>
              <a:t>Doları</a:t>
            </a:r>
            <a:r>
              <a:rPr lang="en-US" sz="800" dirty="0">
                <a:latin typeface="Poppins" panose="00000500000000000000" pitchFamily="2" charset="0"/>
                <a:cs typeface="Poppins" panose="00000500000000000000" pitchFamily="2" charset="0"/>
              </a:rPr>
              <a:t>)</a:t>
            </a:r>
          </a:p>
        </p:txBody>
      </p:sp>
      <p:sp>
        <p:nvSpPr>
          <p:cNvPr id="12" name="Rectangle 11">
            <a:extLst>
              <a:ext uri="{FF2B5EF4-FFF2-40B4-BE49-F238E27FC236}">
                <a16:creationId xmlns:a16="http://schemas.microsoft.com/office/drawing/2014/main" id="{73E3F6AE-120C-3035-6656-9BDD81AAFAC9}"/>
              </a:ext>
            </a:extLst>
          </p:cNvPr>
          <p:cNvSpPr/>
          <p:nvPr/>
        </p:nvSpPr>
        <p:spPr>
          <a:xfrm>
            <a:off x="6962201" y="3068686"/>
            <a:ext cx="349144" cy="14869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F2C371-4D6D-9AE3-D555-BFA972E540EB}"/>
              </a:ext>
            </a:extLst>
          </p:cNvPr>
          <p:cNvSpPr txBox="1"/>
          <p:nvPr/>
        </p:nvSpPr>
        <p:spPr>
          <a:xfrm rot="16200000">
            <a:off x="5091272" y="2337006"/>
            <a:ext cx="4124960" cy="215444"/>
          </a:xfrm>
          <a:prstGeom prst="rect">
            <a:avLst/>
          </a:prstGeom>
          <a:noFill/>
        </p:spPr>
        <p:txBody>
          <a:bodyPr wrap="square">
            <a:spAutoFit/>
          </a:bodyPr>
          <a:lstStyle/>
          <a:p>
            <a:r>
              <a:rPr lang="en-US" sz="800" dirty="0">
                <a:latin typeface="Poppins" panose="00000500000000000000" pitchFamily="2" charset="0"/>
                <a:cs typeface="Poppins" panose="00000500000000000000" pitchFamily="2" charset="0"/>
              </a:rPr>
              <a:t>2025 </a:t>
            </a:r>
            <a:r>
              <a:rPr lang="en-US" sz="800" dirty="0" err="1">
                <a:latin typeface="Poppins" panose="00000500000000000000" pitchFamily="2" charset="0"/>
                <a:cs typeface="Poppins" panose="00000500000000000000" pitchFamily="2" charset="0"/>
              </a:rPr>
              <a:t>Reklam</a:t>
            </a:r>
            <a:r>
              <a:rPr lang="en-US" sz="800" dirty="0">
                <a:latin typeface="Poppins" panose="00000500000000000000" pitchFamily="2" charset="0"/>
                <a:cs typeface="Poppins" panose="00000500000000000000" pitchFamily="2" charset="0"/>
              </a:rPr>
              <a:t> </a:t>
            </a:r>
            <a:r>
              <a:rPr lang="en-US" sz="800" dirty="0" err="1">
                <a:latin typeface="Poppins" panose="00000500000000000000" pitchFamily="2" charset="0"/>
                <a:cs typeface="Poppins" panose="00000500000000000000" pitchFamily="2" charset="0"/>
              </a:rPr>
              <a:t>Büyümesi</a:t>
            </a:r>
            <a:r>
              <a:rPr lang="en-US" sz="800" dirty="0">
                <a:latin typeface="Poppins" panose="00000500000000000000" pitchFamily="2" charset="0"/>
                <a:cs typeface="Poppins" panose="00000500000000000000" pitchFamily="2" charset="0"/>
              </a:rPr>
              <a:t> (%)</a:t>
            </a:r>
          </a:p>
        </p:txBody>
      </p:sp>
      <p:sp>
        <p:nvSpPr>
          <p:cNvPr id="25" name="Rectangle 24">
            <a:extLst>
              <a:ext uri="{FF2B5EF4-FFF2-40B4-BE49-F238E27FC236}">
                <a16:creationId xmlns:a16="http://schemas.microsoft.com/office/drawing/2014/main" id="{10B7F922-5F30-A5A9-9A3E-22323E2C0398}"/>
              </a:ext>
            </a:extLst>
          </p:cNvPr>
          <p:cNvSpPr/>
          <p:nvPr/>
        </p:nvSpPr>
        <p:spPr>
          <a:xfrm>
            <a:off x="1108748" y="7342226"/>
            <a:ext cx="220519" cy="1293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4DBC0A0-D591-F7DD-F673-FC9D90AF1A2A}"/>
              </a:ext>
            </a:extLst>
          </p:cNvPr>
          <p:cNvSpPr txBox="1"/>
          <p:nvPr/>
        </p:nvSpPr>
        <p:spPr>
          <a:xfrm rot="16200000">
            <a:off x="-813245" y="6695015"/>
            <a:ext cx="4124960" cy="215444"/>
          </a:xfrm>
          <a:prstGeom prst="rect">
            <a:avLst/>
          </a:prstGeom>
          <a:noFill/>
        </p:spPr>
        <p:txBody>
          <a:bodyPr wrap="square">
            <a:spAutoFit/>
          </a:bodyPr>
          <a:lstStyle/>
          <a:p>
            <a:r>
              <a:rPr lang="en-US" sz="800" dirty="0">
                <a:latin typeface="Poppins" panose="00000500000000000000" pitchFamily="2" charset="0"/>
                <a:cs typeface="Poppins" panose="00000500000000000000" pitchFamily="2" charset="0"/>
              </a:rPr>
              <a:t>AD </a:t>
            </a:r>
            <a:r>
              <a:rPr lang="en-US" sz="800" dirty="0" err="1">
                <a:latin typeface="Poppins" panose="00000500000000000000" pitchFamily="2" charset="0"/>
                <a:cs typeface="Poppins" panose="00000500000000000000" pitchFamily="2" charset="0"/>
              </a:rPr>
              <a:t>Geliri</a:t>
            </a:r>
            <a:r>
              <a:rPr lang="en-US" sz="800" dirty="0">
                <a:latin typeface="Poppins" panose="00000500000000000000" pitchFamily="2" charset="0"/>
                <a:cs typeface="Poppins" panose="00000500000000000000" pitchFamily="2" charset="0"/>
              </a:rPr>
              <a:t> (</a:t>
            </a:r>
            <a:r>
              <a:rPr lang="en-US" sz="800" dirty="0" err="1">
                <a:latin typeface="Poppins" panose="00000500000000000000" pitchFamily="2" charset="0"/>
                <a:cs typeface="Poppins" panose="00000500000000000000" pitchFamily="2" charset="0"/>
              </a:rPr>
              <a:t>Milyar</a:t>
            </a:r>
            <a:r>
              <a:rPr lang="en-US" sz="800" dirty="0">
                <a:latin typeface="Poppins" panose="00000500000000000000" pitchFamily="2" charset="0"/>
                <a:cs typeface="Poppins" panose="00000500000000000000" pitchFamily="2" charset="0"/>
              </a:rPr>
              <a:t> ABD </a:t>
            </a:r>
            <a:r>
              <a:rPr lang="en-US" sz="800" dirty="0" err="1">
                <a:latin typeface="Poppins" panose="00000500000000000000" pitchFamily="2" charset="0"/>
                <a:cs typeface="Poppins" panose="00000500000000000000" pitchFamily="2" charset="0"/>
              </a:rPr>
              <a:t>Doları</a:t>
            </a:r>
            <a:r>
              <a:rPr lang="en-US" sz="800" dirty="0">
                <a:latin typeface="Poppins" panose="00000500000000000000" pitchFamily="2" charset="0"/>
                <a:cs typeface="Poppins" panose="00000500000000000000" pitchFamily="2" charset="0"/>
              </a:rPr>
              <a:t>)</a:t>
            </a:r>
          </a:p>
        </p:txBody>
      </p:sp>
      <p:sp>
        <p:nvSpPr>
          <p:cNvPr id="30" name="Rectangle 29">
            <a:extLst>
              <a:ext uri="{FF2B5EF4-FFF2-40B4-BE49-F238E27FC236}">
                <a16:creationId xmlns:a16="http://schemas.microsoft.com/office/drawing/2014/main" id="{D9040514-B2FE-266A-36A0-0FB985D5670F}"/>
              </a:ext>
            </a:extLst>
          </p:cNvPr>
          <p:cNvSpPr/>
          <p:nvPr/>
        </p:nvSpPr>
        <p:spPr>
          <a:xfrm>
            <a:off x="6940885" y="7256314"/>
            <a:ext cx="220519" cy="1293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589F8E8-4EE7-CCE9-739C-915191373A2F}"/>
              </a:ext>
            </a:extLst>
          </p:cNvPr>
          <p:cNvSpPr txBox="1"/>
          <p:nvPr/>
        </p:nvSpPr>
        <p:spPr>
          <a:xfrm rot="16200000">
            <a:off x="4988664" y="6451036"/>
            <a:ext cx="4124960" cy="215444"/>
          </a:xfrm>
          <a:prstGeom prst="rect">
            <a:avLst/>
          </a:prstGeom>
          <a:noFill/>
        </p:spPr>
        <p:txBody>
          <a:bodyPr wrap="square">
            <a:spAutoFit/>
          </a:bodyPr>
          <a:lstStyle/>
          <a:p>
            <a:r>
              <a:rPr lang="en-US" sz="800" dirty="0">
                <a:latin typeface="Poppins" panose="00000500000000000000" pitchFamily="2" charset="0"/>
                <a:cs typeface="Poppins" panose="00000500000000000000" pitchFamily="2" charset="0"/>
              </a:rPr>
              <a:t>2025 </a:t>
            </a:r>
            <a:r>
              <a:rPr lang="en-US" sz="800" dirty="0" err="1">
                <a:latin typeface="Poppins" panose="00000500000000000000" pitchFamily="2" charset="0"/>
                <a:cs typeface="Poppins" panose="00000500000000000000" pitchFamily="2" charset="0"/>
              </a:rPr>
              <a:t>Reklam</a:t>
            </a:r>
            <a:r>
              <a:rPr lang="en-US" sz="800" dirty="0">
                <a:latin typeface="Poppins" panose="00000500000000000000" pitchFamily="2" charset="0"/>
                <a:cs typeface="Poppins" panose="00000500000000000000" pitchFamily="2" charset="0"/>
              </a:rPr>
              <a:t> </a:t>
            </a:r>
            <a:r>
              <a:rPr lang="en-US" sz="800" dirty="0" err="1">
                <a:latin typeface="Poppins" panose="00000500000000000000" pitchFamily="2" charset="0"/>
                <a:cs typeface="Poppins" panose="00000500000000000000" pitchFamily="2" charset="0"/>
              </a:rPr>
              <a:t>Büyümesi</a:t>
            </a:r>
            <a:r>
              <a:rPr lang="en-US" sz="800" dirty="0">
                <a:latin typeface="Poppins" panose="00000500000000000000" pitchFamily="2" charset="0"/>
                <a:cs typeface="Poppins" panose="00000500000000000000" pitchFamily="2" charset="0"/>
              </a:rPr>
              <a:t> (%)</a:t>
            </a:r>
          </a:p>
        </p:txBody>
      </p:sp>
    </p:spTree>
    <p:extLst>
      <p:ext uri="{BB962C8B-B14F-4D97-AF65-F5344CB8AC3E}">
        <p14:creationId xmlns:p14="http://schemas.microsoft.com/office/powerpoint/2010/main" val="3355911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DC1105-B618-3F10-3B64-792D0C05B9D8}"/>
              </a:ext>
            </a:extLst>
          </p:cNvPr>
          <p:cNvSpPr/>
          <p:nvPr/>
        </p:nvSpPr>
        <p:spPr>
          <a:xfrm flipH="1">
            <a:off x="4514127" y="1431235"/>
            <a:ext cx="3258273" cy="8627165"/>
          </a:xfrm>
          <a:prstGeom prst="rect">
            <a:avLst/>
          </a:prstGeom>
          <a:solidFill>
            <a:schemeClr val="bg1">
              <a:alpha val="66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2F7B8F3-F67C-CC1C-CBE4-CA86A872D2FF}"/>
              </a:ext>
            </a:extLst>
          </p:cNvPr>
          <p:cNvSpPr/>
          <p:nvPr/>
        </p:nvSpPr>
        <p:spPr>
          <a:xfrm rot="10800000">
            <a:off x="4592074" y="3875310"/>
            <a:ext cx="3180326" cy="6183083"/>
          </a:xfrm>
          <a:prstGeom prst="rect">
            <a:avLst/>
          </a:prstGeom>
          <a:gradFill>
            <a:gsLst>
              <a:gs pos="7000">
                <a:schemeClr val="bg1"/>
              </a:gs>
              <a:gs pos="63000">
                <a:schemeClr val="accent1">
                  <a:alpha val="5763"/>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 name="Slide Number Placeholder 4">
            <a:extLst>
              <a:ext uri="{FF2B5EF4-FFF2-40B4-BE49-F238E27FC236}">
                <a16:creationId xmlns:a16="http://schemas.microsoft.com/office/drawing/2014/main" id="{8840C189-0B67-9D5C-9FF2-29B18568AE68}"/>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6</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11" name="Text Placeholder 1">
            <a:extLst>
              <a:ext uri="{FF2B5EF4-FFF2-40B4-BE49-F238E27FC236}">
                <a16:creationId xmlns:a16="http://schemas.microsoft.com/office/drawing/2014/main" id="{10767AE9-D5BD-1768-90E6-523C50C3D82E}"/>
              </a:ext>
            </a:extLst>
          </p:cNvPr>
          <p:cNvSpPr txBox="1">
            <a:spLocks/>
          </p:cNvSpPr>
          <p:nvPr/>
        </p:nvSpPr>
        <p:spPr>
          <a:xfrm>
            <a:off x="1378131" y="2072031"/>
            <a:ext cx="2889070" cy="286704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spcAft>
                <a:spcPts val="800"/>
              </a:spcAft>
              <a:defRPr/>
            </a:pPr>
            <a:r>
              <a:rPr lang="en-US" sz="1000" u="none" strike="noStrike" dirty="0">
                <a:effectLst/>
                <a:latin typeface="Georgia"/>
                <a:cs typeface="Poppins"/>
              </a:rPr>
              <a:t>OpenAI, Google, Microsoft, Anthropic, Amazon, Alibaba, Baidu, Mistral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diğerleri</a:t>
            </a:r>
            <a:r>
              <a:rPr lang="en-US" sz="1000" u="none" strike="noStrike" dirty="0">
                <a:effectLst/>
                <a:latin typeface="Georgia"/>
                <a:cs typeface="Poppins"/>
              </a:rPr>
              <a:t> </a:t>
            </a:r>
            <a:r>
              <a:rPr lang="en-US" sz="1000" u="none" strike="noStrike" dirty="0" err="1">
                <a:effectLst/>
                <a:latin typeface="Georgia"/>
                <a:cs typeface="Poppins"/>
              </a:rPr>
              <a:t>tarafından</a:t>
            </a:r>
            <a:r>
              <a:rPr lang="en-US" sz="1000" u="none" strike="noStrike" dirty="0">
                <a:effectLst/>
                <a:latin typeface="Georgia"/>
                <a:cs typeface="Poppins"/>
              </a:rPr>
              <a:t> </a:t>
            </a:r>
            <a:r>
              <a:rPr lang="en-US" sz="1000" u="none" strike="noStrike" dirty="0" err="1">
                <a:effectLst/>
                <a:latin typeface="Georgia"/>
                <a:cs typeface="Poppins"/>
              </a:rPr>
              <a:t>geliştirilen</a:t>
            </a:r>
            <a:r>
              <a:rPr lang="en-US" sz="1000" u="none" strike="noStrike" dirty="0">
                <a:effectLst/>
                <a:latin typeface="Georgia"/>
                <a:cs typeface="Poppins"/>
              </a:rPr>
              <a:t> </a:t>
            </a:r>
            <a:r>
              <a:rPr lang="en-US" sz="1000" u="none" strike="noStrike" dirty="0" err="1">
                <a:effectLst/>
                <a:latin typeface="Georgia"/>
                <a:cs typeface="Poppins"/>
              </a:rPr>
              <a:t>geniş</a:t>
            </a:r>
            <a:r>
              <a:rPr lang="en-US" sz="1000" u="none" strike="noStrike" dirty="0">
                <a:effectLst/>
                <a:latin typeface="Georgia"/>
                <a:cs typeface="Poppins"/>
              </a:rPr>
              <a:t> </a:t>
            </a:r>
            <a:r>
              <a:rPr lang="en-US" sz="1000" u="none" strike="noStrike" dirty="0" err="1">
                <a:effectLst/>
                <a:latin typeface="Georgia"/>
                <a:cs typeface="Poppins"/>
              </a:rPr>
              <a:t>yapay</a:t>
            </a:r>
            <a:r>
              <a:rPr lang="en-US" sz="1000" u="none" strike="noStrike" dirty="0">
                <a:effectLst/>
                <a:latin typeface="Georgia"/>
                <a:cs typeface="Poppins"/>
              </a:rPr>
              <a:t> </a:t>
            </a:r>
            <a:r>
              <a:rPr lang="en-US" sz="1000" u="none" strike="noStrike" dirty="0" err="1">
                <a:effectLst/>
                <a:latin typeface="Georgia"/>
                <a:cs typeface="Poppins"/>
              </a:rPr>
              <a:t>zeka</a:t>
            </a:r>
            <a:r>
              <a:rPr lang="en-US" sz="1000" u="none" strike="noStrike" dirty="0">
                <a:effectLst/>
                <a:latin typeface="Georgia"/>
                <a:cs typeface="Poppins"/>
              </a:rPr>
              <a:t> </a:t>
            </a:r>
            <a:r>
              <a:rPr lang="en-US" sz="1000" u="none" strike="noStrike" dirty="0" err="1">
                <a:effectLst/>
                <a:latin typeface="Georgia"/>
                <a:cs typeface="Poppins"/>
              </a:rPr>
              <a:t>araçları</a:t>
            </a:r>
            <a:r>
              <a:rPr lang="en-US" sz="1000" u="none" strike="noStrike" dirty="0">
                <a:effectLst/>
                <a:latin typeface="Georgia"/>
                <a:cs typeface="Poppins"/>
              </a:rPr>
              <a:t> </a:t>
            </a:r>
            <a:r>
              <a:rPr lang="en-US" sz="1000" u="none" strike="noStrike" dirty="0" err="1">
                <a:effectLst/>
                <a:latin typeface="Georgia"/>
                <a:cs typeface="Poppins"/>
              </a:rPr>
              <a:t>üzerine</a:t>
            </a:r>
            <a:r>
              <a:rPr lang="en-US" sz="1000" u="none" strike="noStrike" dirty="0">
                <a:effectLst/>
                <a:latin typeface="Georgia"/>
                <a:cs typeface="Poppins"/>
              </a:rPr>
              <a:t> </a:t>
            </a:r>
            <a:r>
              <a:rPr lang="en-US" sz="1000" u="none" strike="noStrike" dirty="0" err="1">
                <a:effectLst/>
                <a:latin typeface="Georgia"/>
                <a:cs typeface="Poppins"/>
              </a:rPr>
              <a:t>kurulu</a:t>
            </a:r>
            <a:r>
              <a:rPr lang="en-US" sz="1000" u="none" strike="noStrike" dirty="0">
                <a:effectLst/>
                <a:latin typeface="Georgia"/>
                <a:cs typeface="Poppins"/>
              </a:rPr>
              <a:t> GPT </a:t>
            </a:r>
            <a:r>
              <a:rPr lang="en-US" sz="1000" u="none" strike="noStrike" dirty="0" err="1">
                <a:effectLst/>
                <a:latin typeface="Georgia"/>
                <a:cs typeface="Poppins"/>
              </a:rPr>
              <a:t>uygulamaları</a:t>
            </a:r>
            <a:r>
              <a:rPr lang="en-US" sz="1000" u="none" strike="noStrike" dirty="0">
                <a:effectLst/>
                <a:latin typeface="Georgia"/>
                <a:cs typeface="Poppins"/>
              </a:rPr>
              <a:t> </a:t>
            </a:r>
            <a:r>
              <a:rPr lang="en-US" sz="1000" u="none" strike="noStrike" dirty="0" err="1">
                <a:effectLst/>
                <a:latin typeface="Georgia"/>
                <a:cs typeface="Poppins"/>
              </a:rPr>
              <a:t>sunan</a:t>
            </a:r>
            <a:r>
              <a:rPr lang="en-US" sz="1000" u="none" strike="noStrike" dirty="0">
                <a:effectLst/>
                <a:latin typeface="Georgia"/>
                <a:cs typeface="Poppins"/>
              </a:rPr>
              <a:t> </a:t>
            </a:r>
            <a:r>
              <a:rPr lang="en-US" sz="1000" u="none" strike="noStrike" dirty="0" err="1">
                <a:effectLst/>
                <a:latin typeface="Georgia"/>
                <a:cs typeface="Poppins"/>
              </a:rPr>
              <a:t>şirketler</a:t>
            </a:r>
            <a:r>
              <a:rPr lang="en-US" sz="1000" u="none" strike="noStrike" dirty="0">
                <a:effectLst/>
                <a:latin typeface="Georgia"/>
                <a:cs typeface="Poppins"/>
              </a:rPr>
              <a:t> her </a:t>
            </a:r>
            <a:r>
              <a:rPr lang="en-US" sz="1000" u="none" strike="noStrike" dirty="0" err="1">
                <a:effectLst/>
                <a:latin typeface="Georgia"/>
                <a:cs typeface="Poppins"/>
              </a:rPr>
              <a:t>yerde</a:t>
            </a:r>
            <a:r>
              <a:rPr lang="en-US" sz="1000" u="none" strike="noStrike" dirty="0">
                <a:effectLst/>
                <a:latin typeface="Georgia"/>
                <a:cs typeface="Poppins"/>
              </a:rPr>
              <a:t>. </a:t>
            </a:r>
            <a:r>
              <a:rPr lang="en-US" sz="1000" u="none" strike="noStrike" dirty="0" err="1">
                <a:effectLst/>
                <a:latin typeface="Georgia"/>
                <a:cs typeface="Poppins"/>
              </a:rPr>
              <a:t>Yapay</a:t>
            </a:r>
            <a:r>
              <a:rPr lang="en-US" sz="1000" u="none" strike="noStrike" dirty="0">
                <a:effectLst/>
                <a:latin typeface="Georgia"/>
                <a:cs typeface="Poppins"/>
              </a:rPr>
              <a:t> </a:t>
            </a:r>
            <a:r>
              <a:rPr lang="en-US" sz="1000" u="none" strike="noStrike" dirty="0" err="1">
                <a:effectLst/>
                <a:latin typeface="Georgia"/>
                <a:cs typeface="Poppins"/>
              </a:rPr>
              <a:t>zeka</a:t>
            </a:r>
            <a:r>
              <a:rPr lang="en-US" sz="1000" u="none" strike="noStrike" dirty="0">
                <a:effectLst/>
                <a:latin typeface="Georgia"/>
                <a:cs typeface="Poppins"/>
              </a:rPr>
              <a:t> </a:t>
            </a:r>
            <a:r>
              <a:rPr lang="en-US" sz="1000" u="none" strike="noStrike" dirty="0" err="1">
                <a:effectLst/>
                <a:latin typeface="Georgia"/>
                <a:cs typeface="Poppins"/>
              </a:rPr>
              <a:t>iç</a:t>
            </a:r>
            <a:r>
              <a:rPr lang="en-US" sz="1000" u="none" strike="noStrike" dirty="0">
                <a:effectLst/>
                <a:latin typeface="Georgia"/>
                <a:cs typeface="Poppins"/>
              </a:rPr>
              <a:t> </a:t>
            </a:r>
            <a:r>
              <a:rPr lang="en-US" sz="1000" u="none" strike="noStrike" dirty="0" err="1">
                <a:effectLst/>
                <a:latin typeface="Georgia"/>
                <a:cs typeface="Poppins"/>
              </a:rPr>
              <a:t>tasarım</a:t>
            </a:r>
            <a:r>
              <a:rPr lang="en-US" sz="1000" u="none" strike="noStrike" dirty="0">
                <a:effectLst/>
                <a:latin typeface="Georgia"/>
                <a:cs typeface="Poppins"/>
              </a:rPr>
              <a:t>, </a:t>
            </a:r>
            <a:r>
              <a:rPr lang="en-US" sz="1000" u="none" strike="noStrike" dirty="0" err="1">
                <a:effectLst/>
                <a:latin typeface="Georgia"/>
                <a:cs typeface="Poppins"/>
              </a:rPr>
              <a:t>yapay</a:t>
            </a:r>
            <a:r>
              <a:rPr lang="en-US" sz="1000" u="none" strike="noStrike" dirty="0">
                <a:effectLst/>
                <a:latin typeface="Georgia"/>
                <a:cs typeface="Poppins"/>
              </a:rPr>
              <a:t> </a:t>
            </a:r>
            <a:r>
              <a:rPr lang="en-US" sz="1000" u="none" strike="noStrike" dirty="0" err="1">
                <a:effectLst/>
                <a:latin typeface="Georgia"/>
                <a:cs typeface="Poppins"/>
              </a:rPr>
              <a:t>zeka</a:t>
            </a:r>
            <a:r>
              <a:rPr lang="en-US" sz="1000" u="none" strike="noStrike" dirty="0">
                <a:effectLst/>
                <a:latin typeface="Georgia"/>
                <a:cs typeface="Poppins"/>
              </a:rPr>
              <a:t> </a:t>
            </a:r>
            <a:r>
              <a:rPr lang="en-US" sz="1000" u="none" strike="noStrike" dirty="0" err="1">
                <a:effectLst/>
                <a:latin typeface="Georgia"/>
                <a:cs typeface="Poppins"/>
              </a:rPr>
              <a:t>kod</a:t>
            </a:r>
            <a:r>
              <a:rPr lang="en-US" sz="1000" u="none" strike="noStrike" dirty="0">
                <a:effectLst/>
                <a:latin typeface="Georgia"/>
                <a:cs typeface="Poppins"/>
              </a:rPr>
              <a:t> </a:t>
            </a:r>
            <a:r>
              <a:rPr lang="en-US" sz="1000" u="none" strike="noStrike" dirty="0" err="1">
                <a:effectLst/>
                <a:latin typeface="Georgia"/>
                <a:cs typeface="Poppins"/>
              </a:rPr>
              <a:t>geliştiricileri</a:t>
            </a:r>
            <a:r>
              <a:rPr lang="en-US" sz="1000" u="none" strike="noStrike" dirty="0">
                <a:effectLst/>
                <a:latin typeface="Georgia"/>
                <a:cs typeface="Poppins"/>
              </a:rPr>
              <a:t>, </a:t>
            </a:r>
            <a:r>
              <a:rPr lang="en-US" sz="1000" u="none" strike="noStrike" dirty="0" err="1">
                <a:effectLst/>
                <a:latin typeface="Georgia"/>
                <a:cs typeface="Poppins"/>
              </a:rPr>
              <a:t>yapay</a:t>
            </a:r>
            <a:r>
              <a:rPr lang="en-US" sz="1000" u="none" strike="noStrike" dirty="0">
                <a:effectLst/>
                <a:latin typeface="Georgia"/>
                <a:cs typeface="Poppins"/>
              </a:rPr>
              <a:t> </a:t>
            </a:r>
            <a:r>
              <a:rPr lang="en-US" sz="1000" u="none" strike="noStrike" dirty="0" err="1">
                <a:effectLst/>
                <a:latin typeface="Georgia"/>
                <a:cs typeface="Poppins"/>
              </a:rPr>
              <a:t>zeka</a:t>
            </a:r>
            <a:r>
              <a:rPr lang="en-US" sz="1000" u="none" strike="noStrike" dirty="0">
                <a:effectLst/>
                <a:latin typeface="Georgia"/>
                <a:cs typeface="Poppins"/>
              </a:rPr>
              <a:t> </a:t>
            </a:r>
            <a:r>
              <a:rPr lang="en-US" sz="1000" u="none" strike="noStrike" dirty="0" err="1">
                <a:effectLst/>
                <a:latin typeface="Georgia"/>
                <a:cs typeface="Poppins"/>
              </a:rPr>
              <a:t>finansal</a:t>
            </a:r>
            <a:r>
              <a:rPr lang="en-US" sz="1000" u="none" strike="noStrike" dirty="0">
                <a:effectLst/>
                <a:latin typeface="Georgia"/>
                <a:cs typeface="Poppins"/>
              </a:rPr>
              <a:t> </a:t>
            </a:r>
            <a:r>
              <a:rPr lang="en-US" sz="1000" u="none" strike="noStrike" dirty="0" err="1">
                <a:effectLst/>
                <a:latin typeface="Georgia"/>
                <a:cs typeface="Poppins"/>
              </a:rPr>
              <a:t>danışmanlar</a:t>
            </a:r>
            <a:r>
              <a:rPr lang="en-US" sz="1000" u="none" strike="noStrike" dirty="0">
                <a:effectLst/>
                <a:latin typeface="Georgia"/>
                <a:cs typeface="Poppins"/>
              </a:rPr>
              <a:t>, </a:t>
            </a:r>
            <a:r>
              <a:rPr lang="en-US" sz="1000" u="none" strike="noStrike" dirty="0" err="1">
                <a:effectLst/>
                <a:latin typeface="Georgia"/>
                <a:cs typeface="Poppins"/>
              </a:rPr>
              <a:t>yapay</a:t>
            </a:r>
            <a:r>
              <a:rPr lang="en-US" sz="1000" u="none" strike="noStrike" dirty="0">
                <a:effectLst/>
                <a:latin typeface="Georgia"/>
                <a:cs typeface="Poppins"/>
              </a:rPr>
              <a:t> </a:t>
            </a:r>
            <a:r>
              <a:rPr lang="en-US" sz="1000" u="none" strike="noStrike" dirty="0" err="1">
                <a:effectLst/>
                <a:latin typeface="Georgia"/>
                <a:cs typeface="Poppins"/>
              </a:rPr>
              <a:t>zeka</a:t>
            </a:r>
            <a:r>
              <a:rPr lang="en-US" sz="1000" u="none" strike="noStrike" dirty="0">
                <a:effectLst/>
                <a:latin typeface="Georgia"/>
                <a:cs typeface="Poppins"/>
              </a:rPr>
              <a:t> </a:t>
            </a:r>
            <a:r>
              <a:rPr lang="en-US" sz="1000" u="none" strike="noStrike" dirty="0" err="1">
                <a:effectLst/>
                <a:latin typeface="Georgia"/>
                <a:cs typeface="Poppins"/>
              </a:rPr>
              <a:t>yazarlar</a:t>
            </a:r>
            <a:r>
              <a:rPr lang="en-US" sz="1000" u="none" strike="noStrike" dirty="0">
                <a:effectLst/>
                <a:latin typeface="Georgia"/>
                <a:cs typeface="Poppins"/>
              </a:rPr>
              <a:t> ve video </a:t>
            </a:r>
            <a:r>
              <a:rPr lang="en-US" sz="1000" u="none" strike="noStrike" dirty="0" err="1">
                <a:effectLst/>
                <a:latin typeface="Georgia"/>
                <a:cs typeface="Poppins"/>
              </a:rPr>
              <a:t>yapımcıları</a:t>
            </a:r>
            <a:r>
              <a:rPr lang="en-US" sz="1000" u="none" strike="noStrike" dirty="0">
                <a:effectLst/>
                <a:latin typeface="Georgia"/>
                <a:cs typeface="Poppins"/>
              </a:rPr>
              <a:t>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pek</a:t>
            </a:r>
            <a:r>
              <a:rPr lang="en-US" sz="1000" u="none" strike="noStrike" dirty="0">
                <a:effectLst/>
                <a:latin typeface="Georgia"/>
                <a:cs typeface="Poppins"/>
              </a:rPr>
              <a:t> </a:t>
            </a:r>
            <a:r>
              <a:rPr lang="en-US" sz="1000" u="none" strike="noStrike" dirty="0" err="1">
                <a:effectLst/>
                <a:latin typeface="Georgia"/>
                <a:cs typeface="Poppins"/>
              </a:rPr>
              <a:t>çok</a:t>
            </a:r>
            <a:r>
              <a:rPr lang="en-US" sz="1000" u="none" strike="noStrike" dirty="0">
                <a:effectLst/>
                <a:latin typeface="Georgia"/>
                <a:cs typeface="Poppins"/>
              </a:rPr>
              <a:t> </a:t>
            </a:r>
            <a:r>
              <a:rPr lang="en-US" sz="1000" u="none" strike="noStrike" dirty="0" err="1">
                <a:effectLst/>
                <a:latin typeface="Georgia"/>
                <a:cs typeface="Poppins"/>
              </a:rPr>
              <a:t>alanda</a:t>
            </a:r>
            <a:r>
              <a:rPr lang="en-US" sz="1000" u="none" strike="noStrike" dirty="0">
                <a:effectLst/>
                <a:latin typeface="Georgia"/>
                <a:cs typeface="Poppins"/>
              </a:rPr>
              <a:t> </a:t>
            </a:r>
            <a:r>
              <a:rPr lang="en-US" sz="1000" u="none" strike="noStrike" dirty="0" err="1">
                <a:effectLst/>
                <a:latin typeface="Georgia"/>
                <a:cs typeface="Poppins"/>
              </a:rPr>
              <a:t>faaliyet</a:t>
            </a:r>
            <a:r>
              <a:rPr lang="en-US" sz="1000" u="none" strike="noStrike" dirty="0">
                <a:effectLst/>
                <a:latin typeface="Georgia"/>
                <a:cs typeface="Poppins"/>
              </a:rPr>
              <a:t> </a:t>
            </a:r>
            <a:r>
              <a:rPr lang="en-US" sz="1000" u="none" strike="noStrike" dirty="0" err="1">
                <a:effectLst/>
                <a:latin typeface="Georgia"/>
                <a:cs typeface="Poppins"/>
              </a:rPr>
              <a:t>gösteriyorlar</a:t>
            </a:r>
            <a:r>
              <a:rPr lang="en-US" sz="1000" u="none" strike="noStrike" dirty="0">
                <a:effectLst/>
                <a:latin typeface="Georgia"/>
                <a:cs typeface="Poppins"/>
              </a:rPr>
              <a:t>.</a:t>
            </a:r>
            <a:r>
              <a:rPr lang="tr-TR" sz="1000" u="none" strike="noStrike" dirty="0">
                <a:effectLst/>
                <a:latin typeface="Georgia"/>
                <a:cs typeface="Poppins"/>
              </a:rPr>
              <a:t> </a:t>
            </a:r>
            <a:r>
              <a:rPr lang="en-US" sz="1000" u="none" strike="noStrike" dirty="0" err="1">
                <a:effectLst/>
                <a:latin typeface="Georgia"/>
                <a:cs typeface="Poppins"/>
              </a:rPr>
              <a:t>Tüketiciye</a:t>
            </a:r>
            <a:r>
              <a:rPr lang="en-US" sz="1000" u="none" strike="noStrike" dirty="0">
                <a:effectLst/>
                <a:latin typeface="Georgia"/>
                <a:cs typeface="Poppins"/>
              </a:rPr>
              <a:t> </a:t>
            </a:r>
            <a:r>
              <a:rPr lang="en-US" sz="1000" u="none" strike="noStrike" dirty="0" err="1">
                <a:effectLst/>
                <a:latin typeface="Georgia"/>
                <a:cs typeface="Poppins"/>
              </a:rPr>
              <a:t>yönelik</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site</a:t>
            </a:r>
            <a:r>
              <a:rPr lang="tr-TR" sz="1000" u="none" strike="noStrike" dirty="0">
                <a:effectLst/>
                <a:latin typeface="Georgia"/>
                <a:cs typeface="Poppins"/>
              </a:rPr>
              <a:t> yapmak </a:t>
            </a:r>
            <a:r>
              <a:rPr lang="en-US" sz="1000" u="none" strike="noStrike" dirty="0" err="1">
                <a:effectLst/>
                <a:latin typeface="Georgia"/>
                <a:cs typeface="Poppins"/>
              </a:rPr>
              <a:t>veya</a:t>
            </a:r>
            <a:r>
              <a:rPr lang="en-US" sz="1000" u="none" strike="noStrike" dirty="0">
                <a:effectLst/>
                <a:latin typeface="Georgia"/>
                <a:cs typeface="Poppins"/>
              </a:rPr>
              <a:t> </a:t>
            </a:r>
            <a:r>
              <a:rPr lang="en-US" sz="1000" u="none" strike="noStrike" dirty="0" err="1">
                <a:effectLst/>
                <a:latin typeface="Georgia"/>
                <a:cs typeface="Poppins"/>
              </a:rPr>
              <a:t>kurumsal</a:t>
            </a:r>
            <a:r>
              <a:rPr lang="en-US" sz="1000" u="none" strike="noStrike" dirty="0">
                <a:effectLst/>
                <a:latin typeface="Georgia"/>
                <a:cs typeface="Poppins"/>
              </a:rPr>
              <a:t> </a:t>
            </a:r>
            <a:r>
              <a:rPr lang="en-US" sz="1000" u="none" strike="noStrike" dirty="0" err="1">
                <a:effectLst/>
                <a:latin typeface="Georgia"/>
                <a:cs typeface="Poppins"/>
              </a:rPr>
              <a:t>şirketlere</a:t>
            </a:r>
            <a:r>
              <a:rPr lang="en-US" sz="1000" u="none" strike="noStrike" dirty="0">
                <a:effectLst/>
                <a:latin typeface="Georgia"/>
                <a:cs typeface="Poppins"/>
              </a:rPr>
              <a:t> </a:t>
            </a:r>
            <a:r>
              <a:rPr lang="en-US" sz="1000" u="none" strike="noStrike" dirty="0" err="1">
                <a:effectLst/>
                <a:latin typeface="Georgia"/>
                <a:cs typeface="Poppins"/>
              </a:rPr>
              <a:t>yapay</a:t>
            </a:r>
            <a:r>
              <a:rPr lang="en-US" sz="1000" u="none" strike="noStrike" dirty="0">
                <a:effectLst/>
                <a:latin typeface="Georgia"/>
                <a:cs typeface="Poppins"/>
              </a:rPr>
              <a:t> </a:t>
            </a:r>
            <a:r>
              <a:rPr lang="en-US" sz="1000" u="none" strike="noStrike" dirty="0" err="1">
                <a:effectLst/>
                <a:latin typeface="Georgia"/>
                <a:cs typeface="Poppins"/>
              </a:rPr>
              <a:t>zeka</a:t>
            </a:r>
            <a:r>
              <a:rPr lang="en-US" sz="1000" u="none" strike="noStrike" dirty="0">
                <a:effectLst/>
                <a:latin typeface="Georgia"/>
                <a:cs typeface="Poppins"/>
              </a:rPr>
              <a:t> </a:t>
            </a:r>
            <a:r>
              <a:rPr lang="en-US" sz="1000" u="none" strike="noStrike" dirty="0" err="1">
                <a:effectLst/>
                <a:latin typeface="Georgia"/>
                <a:cs typeface="Poppins"/>
              </a:rPr>
              <a:t>destekli</a:t>
            </a:r>
            <a:r>
              <a:rPr lang="en-US" sz="1000" u="none" strike="noStrike" dirty="0">
                <a:effectLst/>
                <a:latin typeface="Georgia"/>
                <a:cs typeface="Poppins"/>
              </a:rPr>
              <a:t> </a:t>
            </a:r>
            <a:r>
              <a:rPr lang="en-US" sz="1000" u="none" strike="noStrike" dirty="0" err="1">
                <a:effectLst/>
                <a:latin typeface="Georgia"/>
                <a:cs typeface="Poppins"/>
              </a:rPr>
              <a:t>otomasyon</a:t>
            </a:r>
            <a:r>
              <a:rPr lang="en-US" sz="1000" u="none" strike="noStrike" dirty="0">
                <a:effectLst/>
                <a:latin typeface="Georgia"/>
                <a:cs typeface="Poppins"/>
              </a:rPr>
              <a:t> </a:t>
            </a:r>
            <a:r>
              <a:rPr lang="en-US" sz="1000" u="none" strike="noStrike" dirty="0" err="1">
                <a:effectLst/>
                <a:latin typeface="Georgia"/>
                <a:cs typeface="Poppins"/>
              </a:rPr>
              <a:t>araçları</a:t>
            </a:r>
            <a:r>
              <a:rPr lang="en-US" sz="1000" u="none" strike="noStrike" dirty="0">
                <a:effectLst/>
                <a:latin typeface="Georgia"/>
                <a:cs typeface="Poppins"/>
              </a:rPr>
              <a:t> </a:t>
            </a:r>
            <a:r>
              <a:rPr lang="en-US" sz="1000" u="none" strike="noStrike" dirty="0" err="1">
                <a:effectLst/>
                <a:latin typeface="Georgia"/>
                <a:cs typeface="Poppins"/>
              </a:rPr>
              <a:t>sunmak</a:t>
            </a:r>
            <a:r>
              <a:rPr lang="en-US" sz="1000" u="none" strike="noStrike" dirty="0">
                <a:effectLst/>
                <a:latin typeface="Georgia"/>
                <a:cs typeface="Poppins"/>
              </a:rPr>
              <a:t>, </a:t>
            </a:r>
            <a:r>
              <a:rPr lang="en-US" sz="1000" u="none" strike="noStrike" dirty="0" err="1">
                <a:effectLst/>
                <a:latin typeface="Georgia"/>
                <a:cs typeface="Poppins"/>
              </a:rPr>
              <a:t>sorgulama</a:t>
            </a:r>
            <a:r>
              <a:rPr lang="en-US" sz="1000" u="none" strike="noStrike" dirty="0">
                <a:effectLst/>
                <a:latin typeface="Georgia"/>
                <a:cs typeface="Poppins"/>
              </a:rPr>
              <a:t> ve </a:t>
            </a:r>
            <a:r>
              <a:rPr lang="en-US" sz="1000" u="none" strike="noStrike" dirty="0" err="1">
                <a:effectLst/>
                <a:latin typeface="Georgia"/>
                <a:cs typeface="Poppins"/>
              </a:rPr>
              <a:t>bilgi</a:t>
            </a:r>
            <a:r>
              <a:rPr lang="en-US" sz="1000" u="none" strike="noStrike" dirty="0">
                <a:effectLst/>
                <a:latin typeface="Georgia"/>
                <a:cs typeface="Poppins"/>
              </a:rPr>
              <a:t> </a:t>
            </a:r>
            <a:r>
              <a:rPr lang="en-US" sz="1000" u="none" strike="noStrike" dirty="0" err="1">
                <a:effectLst/>
                <a:latin typeface="Georgia"/>
                <a:cs typeface="Poppins"/>
              </a:rPr>
              <a:t>işlem</a:t>
            </a:r>
            <a:r>
              <a:rPr lang="en-US" sz="1000" u="none" strike="noStrike" dirty="0">
                <a:effectLst/>
                <a:latin typeface="Georgia"/>
                <a:cs typeface="Poppins"/>
              </a:rPr>
              <a:t> </a:t>
            </a:r>
            <a:r>
              <a:rPr lang="en-US" sz="1000" u="none" strike="noStrike" dirty="0" err="1">
                <a:effectLst/>
                <a:latin typeface="Georgia"/>
                <a:cs typeface="Poppins"/>
              </a:rPr>
              <a:t>gereksinimleriyle</a:t>
            </a:r>
            <a:r>
              <a:rPr lang="en-US" sz="1000" u="none" strike="noStrike" dirty="0">
                <a:effectLst/>
                <a:latin typeface="Georgia"/>
                <a:cs typeface="Poppins"/>
              </a:rPr>
              <a:t> </a:t>
            </a:r>
            <a:r>
              <a:rPr lang="en-US" sz="1000" u="none" strike="noStrike" dirty="0" err="1">
                <a:effectLst/>
                <a:latin typeface="Georgia"/>
                <a:cs typeface="Poppins"/>
              </a:rPr>
              <a:t>birlikte</a:t>
            </a:r>
            <a:r>
              <a:rPr lang="en-US" sz="1000" u="none" strike="noStrike" dirty="0">
                <a:effectLst/>
                <a:latin typeface="Georgia"/>
                <a:cs typeface="Poppins"/>
              </a:rPr>
              <a:t> </a:t>
            </a:r>
            <a:r>
              <a:rPr lang="en-US" sz="1000" u="none" strike="noStrike" dirty="0" err="1">
                <a:effectLst/>
                <a:latin typeface="Georgia"/>
                <a:cs typeface="Poppins"/>
              </a:rPr>
              <a:t>artan</a:t>
            </a:r>
            <a:r>
              <a:rPr lang="en-US" sz="1000" u="none" strike="noStrike" dirty="0">
                <a:effectLst/>
                <a:latin typeface="Georgia"/>
                <a:cs typeface="Poppins"/>
              </a:rPr>
              <a:t> </a:t>
            </a:r>
            <a:r>
              <a:rPr lang="en-US" sz="1000" u="none" strike="noStrike" dirty="0" err="1">
                <a:effectLst/>
                <a:latin typeface="Georgia"/>
                <a:cs typeface="Poppins"/>
              </a:rPr>
              <a:t>maliyetlerle</a:t>
            </a:r>
            <a:r>
              <a:rPr lang="en-US" sz="1000" u="none" strike="noStrike" dirty="0">
                <a:effectLst/>
                <a:latin typeface="Georgia"/>
                <a:cs typeface="Poppins"/>
              </a:rPr>
              <a:t> </a:t>
            </a:r>
            <a:r>
              <a:rPr lang="en-US" sz="1000" u="none" strike="noStrike" dirty="0" err="1">
                <a:effectLst/>
                <a:latin typeface="Georgia"/>
                <a:cs typeface="Poppins"/>
              </a:rPr>
              <a:t>birlikte</a:t>
            </a:r>
            <a:r>
              <a:rPr lang="en-US" sz="1000" u="none" strike="noStrike" dirty="0">
                <a:effectLst/>
                <a:latin typeface="Georgia"/>
                <a:cs typeface="Poppins"/>
              </a:rPr>
              <a:t> </a:t>
            </a:r>
            <a:r>
              <a:rPr lang="en-US" sz="1000" u="none" strike="noStrike" dirty="0" err="1">
                <a:effectLst/>
                <a:latin typeface="Georgia"/>
                <a:cs typeface="Poppins"/>
              </a:rPr>
              <a:t>nispeten</a:t>
            </a:r>
            <a:r>
              <a:rPr lang="en-US" sz="1000" u="none" strike="noStrike" dirty="0">
                <a:effectLst/>
                <a:latin typeface="Georgia"/>
                <a:cs typeface="Poppins"/>
              </a:rPr>
              <a:t> </a:t>
            </a:r>
            <a:r>
              <a:rPr lang="en-US" sz="1000" u="none" strike="noStrike" dirty="0" err="1">
                <a:effectLst/>
                <a:latin typeface="Georgia"/>
                <a:cs typeface="Poppins"/>
              </a:rPr>
              <a:t>ucuz</a:t>
            </a:r>
            <a:r>
              <a:rPr lang="en-US" sz="1000" u="none" strike="noStrike" dirty="0">
                <a:effectLst/>
                <a:latin typeface="Georgia"/>
                <a:cs typeface="Poppins"/>
              </a:rPr>
              <a:t> </a:t>
            </a:r>
            <a:r>
              <a:rPr lang="en-US" sz="1000" u="none" strike="noStrike" dirty="0" err="1">
                <a:effectLst/>
                <a:latin typeface="Georgia"/>
                <a:cs typeface="Poppins"/>
              </a:rPr>
              <a:t>olabilir</a:t>
            </a:r>
            <a:r>
              <a:rPr lang="en-US" sz="1000" u="none" strike="noStrike" dirty="0">
                <a:effectLst/>
                <a:latin typeface="Georgia"/>
                <a:cs typeface="Poppins"/>
              </a:rPr>
              <a:t>. Bu </a:t>
            </a:r>
            <a:r>
              <a:rPr lang="en-US" sz="1000" u="none" strike="noStrike" dirty="0" err="1">
                <a:effectLst/>
                <a:latin typeface="Georgia"/>
                <a:cs typeface="Poppins"/>
              </a:rPr>
              <a:t>şirketler</a:t>
            </a:r>
            <a:r>
              <a:rPr lang="en-US" sz="1000" u="none" strike="noStrike" dirty="0">
                <a:effectLst/>
                <a:latin typeface="Georgia"/>
                <a:cs typeface="Poppins"/>
              </a:rPr>
              <a:t> ve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köklü</a:t>
            </a:r>
            <a:r>
              <a:rPr lang="en-US" sz="1000" u="none" strike="noStrike" dirty="0">
                <a:effectLst/>
                <a:latin typeface="Georgia"/>
                <a:cs typeface="Poppins"/>
              </a:rPr>
              <a:t> "</a:t>
            </a:r>
            <a:r>
              <a:rPr lang="en-US" sz="1000" u="none" strike="noStrike" dirty="0" err="1">
                <a:effectLst/>
                <a:latin typeface="Georgia"/>
                <a:cs typeface="Poppins"/>
              </a:rPr>
              <a:t>yerleşik</a:t>
            </a:r>
            <a:r>
              <a:rPr lang="en-US" sz="1000" u="none" strike="noStrike" dirty="0">
                <a:effectLst/>
                <a:latin typeface="Georgia"/>
                <a:cs typeface="Poppins"/>
              </a:rPr>
              <a:t> </a:t>
            </a:r>
            <a:r>
              <a:rPr lang="en-US" sz="1000" u="none" strike="noStrike" dirty="0" err="1">
                <a:effectLst/>
                <a:latin typeface="Georgia"/>
                <a:cs typeface="Poppins"/>
              </a:rPr>
              <a:t>şirketler</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kategorileri</a:t>
            </a:r>
            <a:r>
              <a:rPr lang="en-US" sz="1000" u="none" strike="noStrike" dirty="0">
                <a:effectLst/>
                <a:latin typeface="Georgia"/>
                <a:cs typeface="Poppins"/>
              </a:rPr>
              <a:t> </a:t>
            </a:r>
            <a:r>
              <a:rPr lang="en-US" sz="1000" u="none" strike="noStrike" dirty="0" err="1">
                <a:effectLst/>
                <a:latin typeface="Georgia"/>
                <a:cs typeface="Poppins"/>
              </a:rPr>
              <a:t>büyütmeye</a:t>
            </a:r>
            <a:r>
              <a:rPr lang="en-US" sz="1000" u="none" strike="noStrike" dirty="0">
                <a:effectLst/>
                <a:latin typeface="Georgia"/>
                <a:cs typeface="Poppins"/>
              </a:rPr>
              <a:t> ve </a:t>
            </a:r>
            <a:r>
              <a:rPr lang="en-US" sz="1000" u="none" strike="noStrike" dirty="0" err="1">
                <a:effectLst/>
                <a:latin typeface="Georgia"/>
                <a:cs typeface="Poppins"/>
              </a:rPr>
              <a:t>pazar</a:t>
            </a:r>
            <a:r>
              <a:rPr lang="en-US" sz="1000" u="none" strike="noStrike" dirty="0">
                <a:effectLst/>
                <a:latin typeface="Georgia"/>
                <a:cs typeface="Poppins"/>
              </a:rPr>
              <a:t> </a:t>
            </a:r>
            <a:r>
              <a:rPr lang="en-US" sz="1000" u="none" strike="noStrike" dirty="0" err="1">
                <a:effectLst/>
                <a:latin typeface="Georgia"/>
                <a:cs typeface="Poppins"/>
              </a:rPr>
              <a:t>payını</a:t>
            </a:r>
            <a:r>
              <a:rPr lang="en-US" sz="1000" u="none" strike="noStrike" dirty="0">
                <a:effectLst/>
                <a:latin typeface="Georgia"/>
                <a:cs typeface="Poppins"/>
              </a:rPr>
              <a:t> </a:t>
            </a:r>
            <a:r>
              <a:rPr lang="en-US" sz="1000" u="none" strike="noStrike" dirty="0" err="1">
                <a:effectLst/>
                <a:latin typeface="Georgia"/>
                <a:cs typeface="Poppins"/>
              </a:rPr>
              <a:t>birleştirmeye</a:t>
            </a:r>
            <a:r>
              <a:rPr lang="en-US" sz="1000" u="none" strike="noStrike" dirty="0">
                <a:effectLst/>
                <a:latin typeface="Georgia"/>
                <a:cs typeface="Poppins"/>
              </a:rPr>
              <a:t> </a:t>
            </a:r>
            <a:r>
              <a:rPr lang="en-US" sz="1000" u="none" strike="noStrike" dirty="0" err="1">
                <a:effectLst/>
                <a:latin typeface="Georgia"/>
                <a:cs typeface="Poppins"/>
              </a:rPr>
              <a:t>çalışırken</a:t>
            </a:r>
            <a:r>
              <a:rPr lang="en-US" sz="1000" u="none" strike="noStrike" dirty="0">
                <a:effectLst/>
                <a:latin typeface="Georgia"/>
                <a:cs typeface="Poppins"/>
              </a:rPr>
              <a:t>, </a:t>
            </a:r>
            <a:r>
              <a:rPr lang="en-US" sz="1000" u="none" strike="noStrike" dirty="0" err="1">
                <a:effectLst/>
                <a:latin typeface="Georgia"/>
                <a:cs typeface="Poppins"/>
              </a:rPr>
              <a:t>birçoğunun</a:t>
            </a:r>
            <a:r>
              <a:rPr lang="en-US" sz="1000" u="none" strike="noStrike" dirty="0">
                <a:effectLst/>
                <a:latin typeface="Georgia"/>
                <a:cs typeface="Poppins"/>
              </a:rPr>
              <a:t> </a:t>
            </a:r>
            <a:r>
              <a:rPr lang="en-US" sz="1000" u="none" strike="noStrike" dirty="0" err="1">
                <a:effectLst/>
                <a:latin typeface="Georgia"/>
                <a:cs typeface="Poppins"/>
              </a:rPr>
              <a:t>ağırlıklı</a:t>
            </a:r>
            <a:r>
              <a:rPr lang="en-US" sz="1000" u="none" strike="noStrike" dirty="0">
                <a:effectLst/>
                <a:latin typeface="Georgia"/>
                <a:cs typeface="Poppins"/>
              </a:rPr>
              <a:t> </a:t>
            </a:r>
            <a:r>
              <a:rPr lang="en-US" sz="1000" u="none" strike="noStrike" dirty="0" err="1">
                <a:effectLst/>
                <a:latin typeface="Georgia"/>
                <a:cs typeface="Poppins"/>
              </a:rPr>
              <a:t>olarak</a:t>
            </a:r>
            <a:r>
              <a:rPr lang="en-US" sz="1000" u="none" strike="noStrike" dirty="0">
                <a:effectLst/>
                <a:latin typeface="Georgia"/>
                <a:cs typeface="Poppins"/>
              </a:rPr>
              <a:t> </a:t>
            </a:r>
            <a:r>
              <a:rPr lang="en-US" sz="1000" u="none" strike="noStrike" dirty="0" err="1">
                <a:effectLst/>
                <a:latin typeface="Georgia"/>
                <a:cs typeface="Poppins"/>
              </a:rPr>
              <a:t>pazarlama</a:t>
            </a:r>
            <a:r>
              <a:rPr lang="en-US" sz="1000" u="none" strike="noStrike" dirty="0">
                <a:effectLst/>
                <a:latin typeface="Georgia"/>
                <a:cs typeface="Poppins"/>
              </a:rPr>
              <a:t> ve </a:t>
            </a:r>
            <a:r>
              <a:rPr lang="en-US" sz="1000" u="none" strike="noStrike" dirty="0" err="1">
                <a:effectLst/>
                <a:latin typeface="Georgia"/>
                <a:cs typeface="Poppins"/>
              </a:rPr>
              <a:t>reklamcılığa</a:t>
            </a:r>
            <a:r>
              <a:rPr lang="en-US" sz="1000" u="none" strike="noStrike" dirty="0">
                <a:effectLst/>
                <a:latin typeface="Georgia"/>
                <a:cs typeface="Poppins"/>
              </a:rPr>
              <a:t> bel </a:t>
            </a:r>
            <a:r>
              <a:rPr lang="en-US" sz="1000" u="none" strike="noStrike" dirty="0" err="1">
                <a:effectLst/>
                <a:latin typeface="Georgia"/>
                <a:cs typeface="Poppins"/>
              </a:rPr>
              <a:t>bağlamasını</a:t>
            </a:r>
            <a:r>
              <a:rPr lang="en-US" sz="1000" u="none" strike="noStrike" dirty="0">
                <a:effectLst/>
                <a:latin typeface="Georgia"/>
                <a:cs typeface="Poppins"/>
              </a:rPr>
              <a:t> </a:t>
            </a:r>
            <a:r>
              <a:rPr lang="en-US" sz="1000" u="none" strike="noStrike" dirty="0" err="1">
                <a:effectLst/>
                <a:latin typeface="Georgia"/>
                <a:cs typeface="Poppins"/>
              </a:rPr>
              <a:t>bekl</a:t>
            </a:r>
            <a:r>
              <a:rPr lang="tr-TR" sz="1000" u="none" strike="noStrike" dirty="0">
                <a:effectLst/>
                <a:latin typeface="Georgia"/>
                <a:cs typeface="Poppins"/>
              </a:rPr>
              <a:t>eniyor</a:t>
            </a:r>
            <a:r>
              <a:rPr lang="en-US" sz="1000" u="none" strike="noStrike" dirty="0">
                <a:effectLst/>
                <a:latin typeface="Georgia"/>
                <a:cs typeface="Poppins"/>
              </a:rPr>
              <a:t> (son on </a:t>
            </a:r>
            <a:r>
              <a:rPr lang="en-US" sz="1000" u="none" strike="noStrike" dirty="0" err="1">
                <a:effectLst/>
                <a:latin typeface="Georgia"/>
                <a:cs typeface="Poppins"/>
              </a:rPr>
              <a:t>yılda</a:t>
            </a:r>
            <a:r>
              <a:rPr lang="en-US" sz="1000" u="none" strike="noStrike" dirty="0">
                <a:effectLst/>
                <a:latin typeface="Georgia"/>
                <a:cs typeface="Poppins"/>
              </a:rPr>
              <a:t> Airbnb, Uber ve Booking Holdings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devrim</a:t>
            </a:r>
            <a:r>
              <a:rPr lang="en-US" sz="1000" u="none" strike="noStrike" dirty="0">
                <a:effectLst/>
                <a:latin typeface="Georgia"/>
                <a:cs typeface="Poppins"/>
              </a:rPr>
              <a:t> </a:t>
            </a:r>
            <a:r>
              <a:rPr lang="en-US" sz="1000" u="none" strike="noStrike" dirty="0" err="1">
                <a:effectLst/>
                <a:latin typeface="Georgia"/>
                <a:cs typeface="Poppins"/>
              </a:rPr>
              <a:t>yaratanlarda</a:t>
            </a:r>
            <a:r>
              <a:rPr lang="en-US" sz="1000" u="none" strike="noStrike" dirty="0">
                <a:effectLst/>
                <a:latin typeface="Georgia"/>
                <a:cs typeface="Poppins"/>
              </a:rPr>
              <a:t> </a:t>
            </a:r>
            <a:r>
              <a:rPr lang="en-US" sz="1000" u="none" strike="noStrike" dirty="0" err="1">
                <a:effectLst/>
                <a:latin typeface="Georgia"/>
                <a:cs typeface="Poppins"/>
              </a:rPr>
              <a:t>gör</a:t>
            </a:r>
            <a:r>
              <a:rPr lang="tr-TR" sz="1000" u="none" strike="noStrike" dirty="0">
                <a:effectLst/>
                <a:latin typeface="Georgia"/>
                <a:cs typeface="Poppins"/>
              </a:rPr>
              <a:t>üldüğü</a:t>
            </a:r>
            <a:r>
              <a:rPr lang="en-US" sz="1000" u="none" strike="noStrike" dirty="0">
                <a:effectLst/>
                <a:latin typeface="Georgia"/>
                <a:cs typeface="Poppins"/>
              </a:rPr>
              <a:t> </a:t>
            </a:r>
            <a:r>
              <a:rPr lang="en-US" sz="1000" u="none" strike="noStrike" dirty="0" err="1">
                <a:effectLst/>
                <a:latin typeface="Georgia"/>
                <a:cs typeface="Poppins"/>
              </a:rPr>
              <a:t>gibi</a:t>
            </a:r>
            <a:r>
              <a:rPr lang="en-US" sz="1000" u="none" strike="noStrike" dirty="0">
                <a:effectLst/>
                <a:latin typeface="Georgia"/>
                <a:cs typeface="Poppins"/>
              </a:rPr>
              <a:t>).</a:t>
            </a:r>
          </a:p>
        </p:txBody>
      </p:sp>
      <p:pic>
        <p:nvPicPr>
          <p:cNvPr id="7" name="Picture 6" descr="A blue and black logo&#10;&#10;Description automatically generated">
            <a:extLst>
              <a:ext uri="{FF2B5EF4-FFF2-40B4-BE49-F238E27FC236}">
                <a16:creationId xmlns:a16="http://schemas.microsoft.com/office/drawing/2014/main" id="{8355B9D8-B3B8-4A90-24B2-957C4C11CC36}"/>
              </a:ext>
            </a:extLst>
          </p:cNvPr>
          <p:cNvPicPr>
            <a:picLocks noChangeAspect="1"/>
          </p:cNvPicPr>
          <p:nvPr/>
        </p:nvPicPr>
        <p:blipFill>
          <a:blip r:embed="rId3"/>
          <a:stretch>
            <a:fillRect/>
          </a:stretch>
        </p:blipFill>
        <p:spPr>
          <a:xfrm>
            <a:off x="6495276" y="332839"/>
            <a:ext cx="897530" cy="256235"/>
          </a:xfrm>
          <a:prstGeom prst="rect">
            <a:avLst/>
          </a:prstGeom>
        </p:spPr>
      </p:pic>
      <p:sp>
        <p:nvSpPr>
          <p:cNvPr id="20" name="TextBox 19">
            <a:extLst>
              <a:ext uri="{FF2B5EF4-FFF2-40B4-BE49-F238E27FC236}">
                <a16:creationId xmlns:a16="http://schemas.microsoft.com/office/drawing/2014/main" id="{FBE4EF98-922B-BB86-BD0E-E124BF18075A}"/>
              </a:ext>
            </a:extLst>
          </p:cNvPr>
          <p:cNvSpPr txBox="1"/>
          <p:nvPr/>
        </p:nvSpPr>
        <p:spPr>
          <a:xfrm>
            <a:off x="1393585" y="1574688"/>
            <a:ext cx="2628179" cy="472950"/>
          </a:xfrm>
          <a:prstGeom prst="rect">
            <a:avLst/>
          </a:prstGeom>
          <a:noFill/>
        </p:spPr>
        <p:txBody>
          <a:bodyPr wrap="square" lIns="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en-US" sz="1600" b="1" u="none" strike="noStrike" kern="1200" cap="none" spc="0" normalizeH="0" baseline="0" noProof="0" dirty="0" err="1">
                <a:ln>
                  <a:noFill/>
                </a:ln>
                <a:effectLst/>
                <a:uLnTx/>
                <a:uFillTx/>
                <a:latin typeface="Poppins" pitchFamily="2" charset="77"/>
                <a:cs typeface="Poppins" pitchFamily="2" charset="77"/>
              </a:rPr>
              <a:t>Yapay</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zekaya</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özgü</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reklamverenler</a:t>
            </a:r>
            <a:endParaRPr kumimoji="0" lang="en-US" sz="1600" b="1" u="none" strike="noStrike" kern="1200" cap="none" spc="0" normalizeH="0" baseline="0" noProof="0" dirty="0">
              <a:ln>
                <a:noFill/>
              </a:ln>
              <a:effectLst/>
              <a:uLnTx/>
              <a:uFillTx/>
              <a:latin typeface="Poppins" pitchFamily="2" charset="77"/>
              <a:cs typeface="Poppins" pitchFamily="2" charset="77"/>
            </a:endParaRPr>
          </a:p>
        </p:txBody>
      </p:sp>
      <p:sp>
        <p:nvSpPr>
          <p:cNvPr id="25" name="TextBox 24">
            <a:extLst>
              <a:ext uri="{FF2B5EF4-FFF2-40B4-BE49-F238E27FC236}">
                <a16:creationId xmlns:a16="http://schemas.microsoft.com/office/drawing/2014/main" id="{DC81C8A2-5186-268C-5542-F1110EAC9A11}"/>
              </a:ext>
            </a:extLst>
          </p:cNvPr>
          <p:cNvSpPr txBox="1"/>
          <p:nvPr/>
        </p:nvSpPr>
        <p:spPr>
          <a:xfrm>
            <a:off x="1372939" y="5366176"/>
            <a:ext cx="2863515" cy="541687"/>
          </a:xfrm>
          <a:prstGeom prst="rect">
            <a:avLst/>
          </a:prstGeom>
          <a:noFill/>
        </p:spPr>
        <p:txBody>
          <a:bodyPr wrap="square" lIns="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600" b="1" u="none" strike="noStrike" kern="1200" cap="none" spc="0" normalizeH="0" baseline="0" noProof="0" dirty="0" err="1">
                <a:ln>
                  <a:noFill/>
                </a:ln>
                <a:effectLst/>
                <a:uLnTx/>
                <a:uFillTx/>
                <a:latin typeface="Poppins" pitchFamily="2" charset="77"/>
                <a:cs typeface="Poppins" pitchFamily="2" charset="77"/>
              </a:rPr>
              <a:t>Çin</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pazarının</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toparlanması</a:t>
            </a:r>
            <a:endParaRPr kumimoji="0" lang="en-US" sz="1600" b="1" u="none" strike="noStrike" kern="1200" cap="none" spc="0" normalizeH="0" baseline="0" noProof="0" dirty="0">
              <a:ln>
                <a:noFill/>
              </a:ln>
              <a:effectLst/>
              <a:uLnTx/>
              <a:uFillTx/>
              <a:latin typeface="Poppins" pitchFamily="2" charset="77"/>
              <a:cs typeface="Poppins" pitchFamily="2" charset="77"/>
            </a:endParaRPr>
          </a:p>
        </p:txBody>
      </p:sp>
      <p:sp>
        <p:nvSpPr>
          <p:cNvPr id="19" name="Text Placeholder 1">
            <a:extLst>
              <a:ext uri="{FF2B5EF4-FFF2-40B4-BE49-F238E27FC236}">
                <a16:creationId xmlns:a16="http://schemas.microsoft.com/office/drawing/2014/main" id="{7AE001AA-D9C6-FBFC-EFB6-05BF239ECE81}"/>
              </a:ext>
            </a:extLst>
          </p:cNvPr>
          <p:cNvSpPr txBox="1">
            <a:spLocks/>
          </p:cNvSpPr>
          <p:nvPr/>
        </p:nvSpPr>
        <p:spPr>
          <a:xfrm>
            <a:off x="461674" y="858664"/>
            <a:ext cx="6655081" cy="63068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10000"/>
              </a:lnSpc>
              <a:defRPr/>
            </a:pPr>
            <a:r>
              <a:rPr lang="en-US" sz="1000" u="none" strike="noStrike" dirty="0" err="1">
                <a:effectLst/>
                <a:latin typeface="Georgia"/>
                <a:cs typeface="Poppins"/>
              </a:rPr>
              <a:t>Önümüzdeki</a:t>
            </a:r>
            <a:r>
              <a:rPr lang="en-US" sz="1000" u="none" strike="noStrike" dirty="0">
                <a:effectLst/>
                <a:latin typeface="Georgia"/>
                <a:cs typeface="Poppins"/>
              </a:rPr>
              <a:t> </a:t>
            </a:r>
            <a:r>
              <a:rPr lang="en-US" sz="1000" u="none" strike="noStrike" dirty="0" err="1">
                <a:effectLst/>
                <a:latin typeface="Georgia"/>
                <a:cs typeface="Poppins"/>
              </a:rPr>
              <a:t>birkaç</a:t>
            </a:r>
            <a:r>
              <a:rPr lang="en-US" sz="1000" u="none" strike="noStrike" dirty="0">
                <a:effectLst/>
                <a:latin typeface="Georgia"/>
                <a:cs typeface="Poppins"/>
              </a:rPr>
              <a:t> </a:t>
            </a:r>
            <a:r>
              <a:rPr lang="en-US" sz="1000" u="none" strike="noStrike" dirty="0" err="1">
                <a:effectLst/>
                <a:latin typeface="Georgia"/>
                <a:cs typeface="Poppins"/>
              </a:rPr>
              <a:t>yılın</a:t>
            </a:r>
            <a:r>
              <a:rPr lang="en-US" sz="1000" u="none" strike="noStrike" dirty="0">
                <a:effectLst/>
                <a:latin typeface="Georgia"/>
                <a:cs typeface="Poppins"/>
              </a:rPr>
              <a:t>, </a:t>
            </a:r>
            <a:r>
              <a:rPr lang="en-US" sz="1000" u="none" strike="noStrike" dirty="0" err="1">
                <a:effectLst/>
                <a:latin typeface="Georgia"/>
                <a:cs typeface="Poppins"/>
              </a:rPr>
              <a:t>finansal</a:t>
            </a:r>
            <a:r>
              <a:rPr lang="en-US" sz="1000" u="none" strike="noStrike" dirty="0">
                <a:effectLst/>
                <a:latin typeface="Georgia"/>
                <a:cs typeface="Poppins"/>
              </a:rPr>
              <a:t> </a:t>
            </a:r>
            <a:r>
              <a:rPr lang="en-US" sz="1000" u="none" strike="noStrike" dirty="0" err="1">
                <a:effectLst/>
                <a:latin typeface="Georgia"/>
                <a:cs typeface="Poppins"/>
              </a:rPr>
              <a:t>kriz</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pandemi</a:t>
            </a:r>
            <a:r>
              <a:rPr lang="en-US" sz="1000" u="none" strike="noStrike" dirty="0">
                <a:effectLst/>
                <a:latin typeface="Georgia"/>
                <a:cs typeface="Poppins"/>
              </a:rPr>
              <a:t> </a:t>
            </a:r>
            <a:r>
              <a:rPr lang="en-US" sz="1000" u="none" strike="noStrike" dirty="0" err="1">
                <a:effectLst/>
                <a:latin typeface="Georgia"/>
                <a:cs typeface="Poppins"/>
              </a:rPr>
              <a:t>sonrası</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büyümesini</a:t>
            </a:r>
            <a:r>
              <a:rPr lang="en-US" sz="1000" u="none" strike="noStrike" dirty="0">
                <a:effectLst/>
                <a:latin typeface="Georgia"/>
                <a:cs typeface="Poppins"/>
              </a:rPr>
              <a:t> </a:t>
            </a:r>
            <a:r>
              <a:rPr lang="en-US" sz="1000" u="none" strike="noStrike" dirty="0" err="1">
                <a:effectLst/>
                <a:latin typeface="Georgia"/>
                <a:cs typeface="Poppins"/>
              </a:rPr>
              <a:t>destekleyen</a:t>
            </a:r>
            <a:r>
              <a:rPr lang="en-US" sz="1000" u="none" strike="noStrike" dirty="0">
                <a:effectLst/>
                <a:latin typeface="Georgia"/>
                <a:cs typeface="Poppins"/>
              </a:rPr>
              <a:t> </a:t>
            </a:r>
            <a:r>
              <a:rPr lang="en-US" sz="1000" u="none" strike="noStrike" dirty="0" err="1">
                <a:effectLst/>
                <a:latin typeface="Georgia"/>
                <a:cs typeface="Poppins"/>
              </a:rPr>
              <a:t>sıfıra</a:t>
            </a:r>
            <a:r>
              <a:rPr lang="en-US" sz="1000" u="none" strike="noStrike" dirty="0">
                <a:effectLst/>
                <a:latin typeface="Georgia"/>
                <a:cs typeface="Poppins"/>
              </a:rPr>
              <a:t> </a:t>
            </a:r>
            <a:r>
              <a:rPr lang="en-US" sz="1000" u="none" strike="noStrike" dirty="0" err="1">
                <a:effectLst/>
                <a:latin typeface="Georgia"/>
                <a:cs typeface="Poppins"/>
              </a:rPr>
              <a:t>yakın</a:t>
            </a:r>
            <a:r>
              <a:rPr lang="en-US" sz="1000" u="none" strike="noStrike" dirty="0">
                <a:effectLst/>
                <a:latin typeface="Georgia"/>
                <a:cs typeface="Poppins"/>
              </a:rPr>
              <a:t> </a:t>
            </a:r>
            <a:r>
              <a:rPr lang="en-US" sz="1000" u="none" strike="noStrike" dirty="0" err="1">
                <a:effectLst/>
                <a:latin typeface="Georgia"/>
                <a:cs typeface="Poppins"/>
              </a:rPr>
              <a:t>faiz</a:t>
            </a:r>
            <a:r>
              <a:rPr lang="en-US" sz="1000" u="none" strike="noStrike" dirty="0">
                <a:effectLst/>
                <a:latin typeface="Georgia"/>
                <a:cs typeface="Poppins"/>
              </a:rPr>
              <a:t> </a:t>
            </a:r>
            <a:r>
              <a:rPr lang="en-US" sz="1000" u="none" strike="noStrike" dirty="0" err="1">
                <a:effectLst/>
                <a:latin typeface="Georgia"/>
                <a:cs typeface="Poppins"/>
              </a:rPr>
              <a:t>oranlarına</a:t>
            </a:r>
            <a:r>
              <a:rPr lang="en-US" sz="1000" u="none" strike="noStrike" dirty="0">
                <a:effectLst/>
                <a:latin typeface="Georgia"/>
                <a:cs typeface="Poppins"/>
              </a:rPr>
              <a:t> </a:t>
            </a:r>
            <a:r>
              <a:rPr lang="en-US" sz="1000" u="none" strike="noStrike" dirty="0" err="1">
                <a:effectLst/>
                <a:latin typeface="Georgia"/>
                <a:cs typeface="Poppins"/>
              </a:rPr>
              <a:t>benzer</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ortam</a:t>
            </a:r>
            <a:r>
              <a:rPr lang="en-US" sz="1000" u="none" strike="noStrike" dirty="0">
                <a:effectLst/>
                <a:latin typeface="Georgia"/>
                <a:cs typeface="Poppins"/>
              </a:rPr>
              <a:t> </a:t>
            </a:r>
            <a:r>
              <a:rPr lang="en-US" sz="1000" u="none" strike="noStrike" dirty="0" err="1">
                <a:effectLst/>
                <a:latin typeface="Georgia"/>
                <a:cs typeface="Poppins"/>
              </a:rPr>
              <a:t>sunması</a:t>
            </a:r>
            <a:r>
              <a:rPr lang="en-US" sz="1000" u="none" strike="noStrike" dirty="0">
                <a:effectLst/>
                <a:latin typeface="Georgia"/>
                <a:cs typeface="Poppins"/>
              </a:rPr>
              <a:t> </a:t>
            </a:r>
            <a:r>
              <a:rPr lang="en-US" sz="1000" u="none" strike="noStrike" dirty="0" err="1">
                <a:effectLst/>
                <a:latin typeface="Georgia"/>
                <a:cs typeface="Poppins"/>
              </a:rPr>
              <a:t>pek</a:t>
            </a:r>
            <a:r>
              <a:rPr lang="en-US" sz="1000" u="none" strike="noStrike" dirty="0">
                <a:effectLst/>
                <a:latin typeface="Georgia"/>
                <a:cs typeface="Poppins"/>
              </a:rPr>
              <a:t> </a:t>
            </a:r>
            <a:r>
              <a:rPr lang="en-US" sz="1000" u="none" strike="noStrike" dirty="0" err="1">
                <a:effectLst/>
                <a:latin typeface="Georgia"/>
                <a:cs typeface="Poppins"/>
              </a:rPr>
              <a:t>olası</a:t>
            </a:r>
            <a:r>
              <a:rPr lang="en-US" sz="1000" u="none" strike="noStrike" dirty="0">
                <a:effectLst/>
                <a:latin typeface="Georgia"/>
                <a:cs typeface="Poppins"/>
              </a:rPr>
              <a:t> </a:t>
            </a:r>
            <a:r>
              <a:rPr lang="en-US" sz="1000" u="none" strike="noStrike" dirty="0" err="1">
                <a:effectLst/>
                <a:latin typeface="Georgia"/>
                <a:cs typeface="Poppins"/>
              </a:rPr>
              <a:t>değil</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alıcı</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satıcı</a:t>
            </a:r>
            <a:r>
              <a:rPr lang="en-US" sz="1000" u="none" strike="noStrike" dirty="0">
                <a:effectLst/>
                <a:latin typeface="Georgia"/>
                <a:cs typeface="Poppins"/>
              </a:rPr>
              <a:t> </a:t>
            </a:r>
            <a:r>
              <a:rPr lang="en-US" sz="1000" u="none" strike="noStrike" dirty="0" err="1">
                <a:effectLst/>
                <a:latin typeface="Georgia"/>
                <a:cs typeface="Poppins"/>
              </a:rPr>
              <a:t>operasyonlarında</a:t>
            </a:r>
            <a:r>
              <a:rPr lang="en-US" sz="1000" u="none" strike="noStrike" dirty="0">
                <a:effectLst/>
                <a:latin typeface="Georgia"/>
                <a:cs typeface="Poppins"/>
              </a:rPr>
              <a:t> </a:t>
            </a:r>
            <a:r>
              <a:rPr lang="en-US" sz="1000" u="none" strike="noStrike" dirty="0" err="1">
                <a:effectLst/>
                <a:latin typeface="Georgia"/>
                <a:cs typeface="Poppins"/>
              </a:rPr>
              <a:t>yapay</a:t>
            </a:r>
            <a:r>
              <a:rPr lang="en-US" sz="1000" u="none" strike="noStrike" dirty="0">
                <a:effectLst/>
                <a:latin typeface="Georgia"/>
                <a:cs typeface="Poppins"/>
              </a:rPr>
              <a:t> </a:t>
            </a:r>
            <a:r>
              <a:rPr lang="en-US" sz="1000" u="none" strike="noStrike" dirty="0" err="1">
                <a:effectLst/>
                <a:latin typeface="Georgia"/>
                <a:cs typeface="Poppins"/>
              </a:rPr>
              <a:t>zeka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otomasyonun</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fazla</a:t>
            </a:r>
            <a:r>
              <a:rPr lang="en-US" sz="1000" u="none" strike="noStrike" dirty="0">
                <a:effectLst/>
                <a:latin typeface="Georgia"/>
                <a:cs typeface="Poppins"/>
              </a:rPr>
              <a:t> </a:t>
            </a:r>
            <a:r>
              <a:rPr lang="en-US" sz="1000" u="none" strike="noStrike" dirty="0" err="1">
                <a:effectLst/>
                <a:latin typeface="Georgia"/>
                <a:cs typeface="Poppins"/>
              </a:rPr>
              <a:t>uygulanmasının</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durumu</a:t>
            </a:r>
            <a:r>
              <a:rPr lang="en-US" sz="1000" u="none" strike="noStrike" dirty="0">
                <a:effectLst/>
                <a:latin typeface="Georgia"/>
                <a:cs typeface="Poppins"/>
              </a:rPr>
              <a:t> </a:t>
            </a:r>
            <a:r>
              <a:rPr lang="en-US" sz="1000" u="none" strike="noStrike" dirty="0" err="1">
                <a:effectLst/>
                <a:latin typeface="Georgia"/>
                <a:cs typeface="Poppins"/>
              </a:rPr>
              <a:t>fazlasıyla</a:t>
            </a:r>
            <a:r>
              <a:rPr lang="en-US" sz="1000" u="none" strike="noStrike" dirty="0">
                <a:effectLst/>
                <a:latin typeface="Georgia"/>
                <a:cs typeface="Poppins"/>
              </a:rPr>
              <a:t> </a:t>
            </a:r>
            <a:r>
              <a:rPr lang="en-US" sz="1000" u="none" strike="noStrike" dirty="0" err="1">
                <a:effectLst/>
                <a:latin typeface="Georgia"/>
                <a:cs typeface="Poppins"/>
              </a:rPr>
              <a:t>telafi</a:t>
            </a:r>
            <a:r>
              <a:rPr lang="en-US" sz="1000" u="none" strike="noStrike" dirty="0">
                <a:effectLst/>
                <a:latin typeface="Georgia"/>
                <a:cs typeface="Poppins"/>
              </a:rPr>
              <a:t> </a:t>
            </a:r>
            <a:r>
              <a:rPr lang="en-US" sz="1000" u="none" strike="noStrike" dirty="0" err="1">
                <a:effectLst/>
                <a:latin typeface="Georgia"/>
                <a:cs typeface="Poppins"/>
              </a:rPr>
              <a:t>edeceğini</a:t>
            </a:r>
            <a:r>
              <a:rPr lang="en-US" sz="1000" u="none" strike="noStrike" dirty="0">
                <a:effectLst/>
                <a:latin typeface="Georgia"/>
                <a:cs typeface="Poppins"/>
              </a:rPr>
              <a:t>, </a:t>
            </a:r>
            <a:r>
              <a:rPr lang="en-US" sz="1000" u="none" strike="noStrike" dirty="0" err="1">
                <a:effectLst/>
                <a:latin typeface="Georgia"/>
                <a:cs typeface="Poppins"/>
              </a:rPr>
              <a:t>yenilik</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rekabeti</a:t>
            </a:r>
            <a:r>
              <a:rPr lang="en-US" sz="1000" u="none" strike="noStrike" dirty="0">
                <a:effectLst/>
                <a:latin typeface="Georgia"/>
                <a:cs typeface="Poppins"/>
              </a:rPr>
              <a:t> </a:t>
            </a:r>
            <a:r>
              <a:rPr lang="en-US" sz="1000" u="none" strike="noStrike" dirty="0" err="1">
                <a:effectLst/>
                <a:latin typeface="Georgia"/>
                <a:cs typeface="Poppins"/>
              </a:rPr>
              <a:t>artırarak</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sektörünün</a:t>
            </a:r>
            <a:r>
              <a:rPr lang="en-US" sz="1000" u="none" strike="noStrike" dirty="0">
                <a:effectLst/>
                <a:latin typeface="Georgia"/>
                <a:cs typeface="Poppins"/>
              </a:rPr>
              <a:t> </a:t>
            </a:r>
            <a:r>
              <a:rPr lang="en-US" sz="1000" u="none" strike="noStrike" dirty="0" err="1">
                <a:effectLst/>
                <a:latin typeface="Georgia"/>
                <a:cs typeface="Poppins"/>
              </a:rPr>
              <a:t>büyümesini</a:t>
            </a:r>
            <a:r>
              <a:rPr lang="en-US" sz="1000" u="none" strike="noStrike" dirty="0">
                <a:effectLst/>
                <a:latin typeface="Georgia"/>
                <a:cs typeface="Poppins"/>
              </a:rPr>
              <a:t> </a:t>
            </a:r>
            <a:r>
              <a:rPr lang="en-US" sz="1000" u="none" strike="noStrike" dirty="0" err="1">
                <a:effectLst/>
                <a:latin typeface="Georgia"/>
                <a:cs typeface="Poppins"/>
              </a:rPr>
              <a:t>destekleyeceğini</a:t>
            </a:r>
            <a:r>
              <a:rPr lang="en-US" sz="1000" u="none" strike="noStrike" dirty="0">
                <a:effectLst/>
                <a:latin typeface="Georgia"/>
                <a:cs typeface="Poppins"/>
              </a:rPr>
              <a:t> </a:t>
            </a:r>
            <a:r>
              <a:rPr lang="en-US" sz="1000" u="none" strike="noStrike" dirty="0" err="1">
                <a:effectLst/>
                <a:latin typeface="Georgia"/>
                <a:cs typeface="Poppins"/>
              </a:rPr>
              <a:t>öngörüyoruz</a:t>
            </a:r>
            <a:r>
              <a:rPr lang="en-US" sz="1000" u="none" strike="noStrike" dirty="0">
                <a:effectLst/>
                <a:latin typeface="Georgia"/>
                <a:cs typeface="Poppins"/>
              </a:rPr>
              <a:t>.</a:t>
            </a:r>
            <a:endParaRPr lang="en-US" sz="1000" u="none" strike="noStrike" dirty="0">
              <a:effectLst/>
              <a:latin typeface="Georgia" panose="02040502050405020303" pitchFamily="18" charset="0"/>
            </a:endParaRPr>
          </a:p>
        </p:txBody>
      </p:sp>
      <p:cxnSp>
        <p:nvCxnSpPr>
          <p:cNvPr id="2" name="Straight Connector 1">
            <a:extLst>
              <a:ext uri="{FF2B5EF4-FFF2-40B4-BE49-F238E27FC236}">
                <a16:creationId xmlns:a16="http://schemas.microsoft.com/office/drawing/2014/main" id="{506B40A6-2C2E-7BA8-5113-86EB26347942}"/>
              </a:ext>
            </a:extLst>
          </p:cNvPr>
          <p:cNvCxnSpPr>
            <a:cxnSpLocks/>
          </p:cNvCxnSpPr>
          <p:nvPr/>
        </p:nvCxnSpPr>
        <p:spPr>
          <a:xfrm>
            <a:off x="0" y="490497"/>
            <a:ext cx="49460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A17B01F-7B10-DC78-75DC-379EE9618DF8}"/>
              </a:ext>
            </a:extLst>
          </p:cNvPr>
          <p:cNvSpPr txBox="1">
            <a:spLocks/>
          </p:cNvSpPr>
          <p:nvPr/>
        </p:nvSpPr>
        <p:spPr>
          <a:xfrm>
            <a:off x="495301" y="241591"/>
            <a:ext cx="4509185"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EKONOMİK ZEMİN</a:t>
            </a:r>
            <a:endParaRPr lang="en-US" sz="600" b="1" spc="40" dirty="0">
              <a:solidFill>
                <a:schemeClr val="accent6"/>
              </a:solidFill>
              <a:latin typeface="Poppins" pitchFamily="2" charset="77"/>
              <a:cs typeface="Poppins" pitchFamily="2" charset="77"/>
            </a:endParaRPr>
          </a:p>
        </p:txBody>
      </p:sp>
      <p:sp>
        <p:nvSpPr>
          <p:cNvPr id="13" name="TextBox 12">
            <a:extLst>
              <a:ext uri="{FF2B5EF4-FFF2-40B4-BE49-F238E27FC236}">
                <a16:creationId xmlns:a16="http://schemas.microsoft.com/office/drawing/2014/main" id="{96177A5B-359A-D250-342C-AE862E217955}"/>
              </a:ext>
            </a:extLst>
          </p:cNvPr>
          <p:cNvSpPr txBox="1"/>
          <p:nvPr/>
        </p:nvSpPr>
        <p:spPr>
          <a:xfrm rot="16200000">
            <a:off x="-990194" y="2745718"/>
            <a:ext cx="3005698" cy="777136"/>
          </a:xfrm>
          <a:prstGeom prst="rect">
            <a:avLst/>
          </a:prstGeom>
          <a:noFill/>
        </p:spPr>
        <p:txBody>
          <a:bodyPr wrap="square" lIns="0">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Artış</a:t>
            </a:r>
            <a:r>
              <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Potansiyeli</a:t>
            </a:r>
            <a:endPar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endParaRPr>
          </a:p>
        </p:txBody>
      </p:sp>
      <p:sp>
        <p:nvSpPr>
          <p:cNvPr id="116" name="Text Placeholder 1">
            <a:extLst>
              <a:ext uri="{FF2B5EF4-FFF2-40B4-BE49-F238E27FC236}">
                <a16:creationId xmlns:a16="http://schemas.microsoft.com/office/drawing/2014/main" id="{A47BA9B3-50AC-E41F-6DD7-3B0CEEAF76B3}"/>
              </a:ext>
            </a:extLst>
          </p:cNvPr>
          <p:cNvSpPr txBox="1">
            <a:spLocks/>
          </p:cNvSpPr>
          <p:nvPr/>
        </p:nvSpPr>
        <p:spPr>
          <a:xfrm>
            <a:off x="1362961" y="5952325"/>
            <a:ext cx="2986522" cy="456540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spcAft>
                <a:spcPts val="800"/>
              </a:spcAft>
              <a:defRPr/>
            </a:pPr>
            <a:r>
              <a:rPr lang="en-US" sz="1000" dirty="0">
                <a:latin typeface="Georgia"/>
                <a:cs typeface="Poppins"/>
              </a:rPr>
              <a:t>2024'ün </a:t>
            </a:r>
            <a:r>
              <a:rPr lang="en-US" sz="1000" dirty="0" err="1">
                <a:latin typeface="Georgia"/>
                <a:cs typeface="Poppins"/>
              </a:rPr>
              <a:t>ikinci</a:t>
            </a:r>
            <a:r>
              <a:rPr lang="en-US" sz="1000" dirty="0">
                <a:latin typeface="Georgia"/>
                <a:cs typeface="Poppins"/>
              </a:rPr>
              <a:t> </a:t>
            </a:r>
            <a:r>
              <a:rPr lang="en-US" sz="1000" dirty="0" err="1">
                <a:latin typeface="Georgia"/>
                <a:cs typeface="Poppins"/>
              </a:rPr>
              <a:t>yarısında</a:t>
            </a:r>
            <a:r>
              <a:rPr lang="en-US" sz="1000" dirty="0">
                <a:latin typeface="Georgia"/>
                <a:cs typeface="Poppins"/>
              </a:rPr>
              <a:t> </a:t>
            </a:r>
            <a:r>
              <a:rPr lang="en-US" sz="1000" dirty="0" err="1">
                <a:latin typeface="Georgia"/>
                <a:cs typeface="Poppins"/>
              </a:rPr>
              <a:t>Çin</a:t>
            </a:r>
            <a:r>
              <a:rPr lang="en-US" sz="1000" dirty="0">
                <a:latin typeface="Georgia"/>
                <a:cs typeface="Poppins"/>
              </a:rPr>
              <a:t> </a:t>
            </a:r>
            <a:r>
              <a:rPr lang="en-US" sz="1000" dirty="0" err="1">
                <a:latin typeface="Georgia"/>
                <a:cs typeface="Poppins"/>
              </a:rPr>
              <a:t>hükümeti</a:t>
            </a:r>
            <a:r>
              <a:rPr lang="en-US" sz="1000" dirty="0">
                <a:latin typeface="Georgia"/>
                <a:cs typeface="Poppins"/>
              </a:rPr>
              <a:t>, </a:t>
            </a:r>
            <a:r>
              <a:rPr lang="en-US" sz="1000" dirty="0" err="1">
                <a:latin typeface="Georgia"/>
                <a:cs typeface="Poppins"/>
              </a:rPr>
              <a:t>tüketici</a:t>
            </a:r>
            <a:r>
              <a:rPr lang="en-US" sz="1000" dirty="0">
                <a:latin typeface="Georgia"/>
                <a:cs typeface="Poppins"/>
              </a:rPr>
              <a:t> </a:t>
            </a:r>
            <a:r>
              <a:rPr lang="en-US" sz="1000" dirty="0" err="1">
                <a:latin typeface="Georgia"/>
                <a:cs typeface="Poppins"/>
              </a:rPr>
              <a:t>güvenini</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harcamalarını</a:t>
            </a:r>
            <a:r>
              <a:rPr lang="en-US" sz="1000" dirty="0">
                <a:latin typeface="Georgia"/>
                <a:cs typeface="Poppins"/>
              </a:rPr>
              <a:t> </a:t>
            </a:r>
            <a:r>
              <a:rPr lang="en-US" sz="1000" dirty="0" err="1">
                <a:latin typeface="Georgia"/>
                <a:cs typeface="Poppins"/>
              </a:rPr>
              <a:t>artırmaya</a:t>
            </a:r>
            <a:r>
              <a:rPr lang="en-US" sz="1000" dirty="0">
                <a:latin typeface="Georgia"/>
                <a:cs typeface="Poppins"/>
              </a:rPr>
              <a:t>, </a:t>
            </a:r>
            <a:r>
              <a:rPr lang="en-US" sz="1000" dirty="0" err="1">
                <a:latin typeface="Georgia"/>
                <a:cs typeface="Poppins"/>
              </a:rPr>
              <a:t>ayrıca</a:t>
            </a:r>
            <a:r>
              <a:rPr lang="en-US" sz="1000" dirty="0">
                <a:latin typeface="Georgia"/>
                <a:cs typeface="Poppins"/>
              </a:rPr>
              <a:t> </a:t>
            </a:r>
            <a:r>
              <a:rPr lang="en-US" sz="1000" dirty="0" err="1">
                <a:latin typeface="Georgia"/>
                <a:cs typeface="Poppins"/>
              </a:rPr>
              <a:t>emlak</a:t>
            </a:r>
            <a:r>
              <a:rPr lang="en-US" sz="1000" dirty="0">
                <a:latin typeface="Georgia"/>
                <a:cs typeface="Poppins"/>
              </a:rPr>
              <a:t> </a:t>
            </a:r>
            <a:r>
              <a:rPr lang="en-US" sz="1000" dirty="0" err="1">
                <a:latin typeface="Georgia"/>
                <a:cs typeface="Poppins"/>
              </a:rPr>
              <a:t>piyasasını</a:t>
            </a:r>
            <a:r>
              <a:rPr lang="en-US" sz="1000" dirty="0">
                <a:latin typeface="Georgia"/>
                <a:cs typeface="Poppins"/>
              </a:rPr>
              <a:t> </a:t>
            </a:r>
            <a:r>
              <a:rPr lang="en-US" sz="1000" dirty="0" err="1">
                <a:latin typeface="Georgia"/>
                <a:cs typeface="Poppins"/>
              </a:rPr>
              <a:t>istikrara</a:t>
            </a:r>
            <a:r>
              <a:rPr lang="en-US" sz="1000" dirty="0">
                <a:latin typeface="Georgia"/>
                <a:cs typeface="Poppins"/>
              </a:rPr>
              <a:t> </a:t>
            </a:r>
            <a:r>
              <a:rPr lang="en-US" sz="1000" dirty="0" err="1">
                <a:latin typeface="Georgia"/>
                <a:cs typeface="Poppins"/>
              </a:rPr>
              <a:t>kavuşturmaya</a:t>
            </a:r>
            <a:r>
              <a:rPr lang="en-US" sz="1000" dirty="0">
                <a:latin typeface="Georgia"/>
                <a:cs typeface="Poppins"/>
              </a:rPr>
              <a:t> </a:t>
            </a:r>
            <a:r>
              <a:rPr lang="en-US" sz="1000" dirty="0" err="1">
                <a:latin typeface="Georgia"/>
                <a:cs typeface="Poppins"/>
              </a:rPr>
              <a:t>yönelik</a:t>
            </a:r>
            <a:r>
              <a:rPr lang="en-US" sz="1000" dirty="0">
                <a:latin typeface="Georgia"/>
                <a:cs typeface="Poppins"/>
              </a:rPr>
              <a:t> </a:t>
            </a:r>
            <a:r>
              <a:rPr lang="en-US" sz="1000" dirty="0" err="1">
                <a:latin typeface="Georgia"/>
                <a:cs typeface="Poppins"/>
              </a:rPr>
              <a:t>bir</a:t>
            </a:r>
            <a:r>
              <a:rPr lang="en-US" sz="1000" dirty="0">
                <a:latin typeface="Georgia"/>
                <a:cs typeface="Poppins"/>
              </a:rPr>
              <a:t> dizi </a:t>
            </a:r>
            <a:r>
              <a:rPr lang="en-US" sz="1000" dirty="0" err="1">
                <a:latin typeface="Georgia"/>
                <a:cs typeface="Poppins"/>
              </a:rPr>
              <a:t>girişim</a:t>
            </a:r>
            <a:r>
              <a:rPr lang="en-US" sz="1000" dirty="0">
                <a:latin typeface="Georgia"/>
                <a:cs typeface="Poppins"/>
              </a:rPr>
              <a:t> </a:t>
            </a:r>
            <a:r>
              <a:rPr lang="en-US" sz="1000" dirty="0" err="1">
                <a:latin typeface="Georgia"/>
                <a:cs typeface="Poppins"/>
              </a:rPr>
              <a:t>açıkladı</a:t>
            </a:r>
            <a:r>
              <a:rPr lang="en-US" sz="1000" dirty="0">
                <a:latin typeface="Georgia"/>
                <a:cs typeface="Poppins"/>
              </a:rPr>
              <a:t>. Bu </a:t>
            </a:r>
            <a:r>
              <a:rPr lang="en-US" sz="1000" dirty="0" err="1">
                <a:latin typeface="Georgia"/>
                <a:cs typeface="Poppins"/>
              </a:rPr>
              <a:t>önlemler</a:t>
            </a:r>
            <a:r>
              <a:rPr lang="en-US" sz="1000" dirty="0">
                <a:latin typeface="Georgia"/>
                <a:cs typeface="Poppins"/>
              </a:rPr>
              <a:t> </a:t>
            </a:r>
            <a:r>
              <a:rPr lang="en-US" sz="1000" dirty="0" err="1">
                <a:latin typeface="Georgia"/>
                <a:cs typeface="Poppins"/>
              </a:rPr>
              <a:t>veya</a:t>
            </a:r>
            <a:r>
              <a:rPr lang="en-US" sz="1000" dirty="0">
                <a:latin typeface="Georgia"/>
                <a:cs typeface="Poppins"/>
              </a:rPr>
              <a:t> </a:t>
            </a:r>
            <a:r>
              <a:rPr lang="en-US" sz="1000" dirty="0" err="1">
                <a:latin typeface="Georgia"/>
                <a:cs typeface="Poppins"/>
              </a:rPr>
              <a:t>ekonomiyi</a:t>
            </a:r>
            <a:r>
              <a:rPr lang="en-US" sz="1000" dirty="0">
                <a:latin typeface="Georgia"/>
                <a:cs typeface="Poppins"/>
              </a:rPr>
              <a:t> </a:t>
            </a:r>
            <a:r>
              <a:rPr lang="en-US" sz="1000" dirty="0" err="1">
                <a:latin typeface="Georgia"/>
                <a:cs typeface="Poppins"/>
              </a:rPr>
              <a:t>daha</a:t>
            </a:r>
            <a:r>
              <a:rPr lang="en-US" sz="1000" dirty="0">
                <a:latin typeface="Georgia"/>
                <a:cs typeface="Poppins"/>
              </a:rPr>
              <a:t> da </a:t>
            </a:r>
            <a:r>
              <a:rPr lang="en-US" sz="1000" dirty="0" err="1">
                <a:latin typeface="Georgia"/>
                <a:cs typeface="Poppins"/>
              </a:rPr>
              <a:t>canlandırmak</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alınacak</a:t>
            </a:r>
            <a:r>
              <a:rPr lang="en-US" sz="1000" dirty="0">
                <a:latin typeface="Georgia"/>
                <a:cs typeface="Poppins"/>
              </a:rPr>
              <a:t> ek </a:t>
            </a:r>
            <a:r>
              <a:rPr lang="en-US" sz="1000" dirty="0" err="1">
                <a:latin typeface="Georgia"/>
                <a:cs typeface="Poppins"/>
              </a:rPr>
              <a:t>önlemler</a:t>
            </a:r>
            <a:r>
              <a:rPr lang="en-US" sz="1000" dirty="0">
                <a:latin typeface="Georgia"/>
                <a:cs typeface="Poppins"/>
              </a:rPr>
              <a:t>, </a:t>
            </a:r>
            <a:r>
              <a:rPr lang="en-US" sz="1000" dirty="0" err="1">
                <a:latin typeface="Georgia"/>
                <a:cs typeface="Poppins"/>
              </a:rPr>
              <a:t>Çinli</a:t>
            </a:r>
            <a:r>
              <a:rPr lang="en-US" sz="1000" dirty="0">
                <a:latin typeface="Georgia"/>
                <a:cs typeface="Poppins"/>
              </a:rPr>
              <a:t> </a:t>
            </a:r>
            <a:r>
              <a:rPr lang="en-US" sz="1000" dirty="0" err="1">
                <a:latin typeface="Georgia"/>
                <a:cs typeface="Poppins"/>
              </a:rPr>
              <a:t>tüketiciyi</a:t>
            </a:r>
            <a:r>
              <a:rPr lang="en-US" sz="1000" dirty="0">
                <a:latin typeface="Georgia"/>
                <a:cs typeface="Poppins"/>
              </a:rPr>
              <a:t> </a:t>
            </a:r>
            <a:r>
              <a:rPr lang="en-US" sz="1000" dirty="0" err="1">
                <a:latin typeface="Georgia"/>
                <a:cs typeface="Poppins"/>
              </a:rPr>
              <a:t>harekete</a:t>
            </a:r>
            <a:r>
              <a:rPr lang="en-US" sz="1000" dirty="0">
                <a:latin typeface="Georgia"/>
                <a:cs typeface="Poppins"/>
              </a:rPr>
              <a:t> </a:t>
            </a:r>
            <a:r>
              <a:rPr lang="en-US" sz="1000" dirty="0" err="1">
                <a:latin typeface="Georgia"/>
                <a:cs typeface="Poppins"/>
              </a:rPr>
              <a:t>geçirmede</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emlak</a:t>
            </a:r>
            <a:r>
              <a:rPr lang="en-US" sz="1000" dirty="0">
                <a:latin typeface="Georgia"/>
                <a:cs typeface="Poppins"/>
              </a:rPr>
              <a:t> </a:t>
            </a:r>
            <a:r>
              <a:rPr lang="en-US" sz="1000" dirty="0" err="1">
                <a:latin typeface="Georgia"/>
                <a:cs typeface="Poppins"/>
              </a:rPr>
              <a:t>piyasası</a:t>
            </a:r>
            <a:r>
              <a:rPr lang="en-US" sz="1000" dirty="0">
                <a:latin typeface="Georgia"/>
                <a:cs typeface="Poppins"/>
              </a:rPr>
              <a:t> </a:t>
            </a:r>
            <a:r>
              <a:rPr lang="en-US" sz="1000" dirty="0" err="1">
                <a:latin typeface="Georgia"/>
                <a:cs typeface="Poppins"/>
              </a:rPr>
              <a:t>ile</a:t>
            </a:r>
            <a:r>
              <a:rPr lang="en-US" sz="1000" dirty="0">
                <a:latin typeface="Georgia"/>
                <a:cs typeface="Poppins"/>
              </a:rPr>
              <a:t> </a:t>
            </a:r>
            <a:r>
              <a:rPr lang="en-US" sz="1000" dirty="0" err="1">
                <a:latin typeface="Georgia"/>
                <a:cs typeface="Poppins"/>
              </a:rPr>
              <a:t>genel</a:t>
            </a:r>
            <a:r>
              <a:rPr lang="en-US" sz="1000" dirty="0">
                <a:latin typeface="Georgia"/>
                <a:cs typeface="Poppins"/>
              </a:rPr>
              <a:t> </a:t>
            </a:r>
            <a:r>
              <a:rPr lang="en-US" sz="1000" dirty="0" err="1">
                <a:latin typeface="Georgia"/>
                <a:cs typeface="Poppins"/>
              </a:rPr>
              <a:t>ekonomiye</a:t>
            </a:r>
            <a:r>
              <a:rPr lang="en-US" sz="1000" dirty="0">
                <a:latin typeface="Georgia"/>
                <a:cs typeface="Poppins"/>
              </a:rPr>
              <a:t> </a:t>
            </a:r>
            <a:r>
              <a:rPr lang="en-US" sz="1000" dirty="0" err="1">
                <a:latin typeface="Georgia"/>
                <a:cs typeface="Poppins"/>
              </a:rPr>
              <a:t>olan</a:t>
            </a:r>
            <a:r>
              <a:rPr lang="en-US" sz="1000" dirty="0">
                <a:latin typeface="Georgia"/>
                <a:cs typeface="Poppins"/>
              </a:rPr>
              <a:t> </a:t>
            </a:r>
            <a:r>
              <a:rPr lang="en-US" sz="1000" dirty="0" err="1">
                <a:latin typeface="Georgia"/>
                <a:cs typeface="Poppins"/>
              </a:rPr>
              <a:t>güveni</a:t>
            </a:r>
            <a:r>
              <a:rPr lang="en-US" sz="1000" dirty="0">
                <a:latin typeface="Georgia"/>
                <a:cs typeface="Poppins"/>
              </a:rPr>
              <a:t> </a:t>
            </a:r>
            <a:r>
              <a:rPr lang="en-US" sz="1000" dirty="0" err="1">
                <a:latin typeface="Georgia"/>
                <a:cs typeface="Poppins"/>
              </a:rPr>
              <a:t>yenilemede</a:t>
            </a:r>
            <a:r>
              <a:rPr lang="en-US" sz="1000" dirty="0">
                <a:latin typeface="Georgia"/>
                <a:cs typeface="Poppins"/>
              </a:rPr>
              <a:t> </a:t>
            </a:r>
            <a:r>
              <a:rPr lang="en-US" sz="1000" dirty="0" err="1">
                <a:latin typeface="Georgia"/>
                <a:cs typeface="Poppins"/>
              </a:rPr>
              <a:t>başarılı</a:t>
            </a:r>
            <a:r>
              <a:rPr lang="en-US" sz="1000" dirty="0">
                <a:latin typeface="Georgia"/>
                <a:cs typeface="Poppins"/>
              </a:rPr>
              <a:t> </a:t>
            </a:r>
            <a:r>
              <a:rPr lang="en-US" sz="1000" dirty="0" err="1">
                <a:latin typeface="Georgia"/>
                <a:cs typeface="Poppins"/>
              </a:rPr>
              <a:t>olursa</a:t>
            </a:r>
            <a:r>
              <a:rPr lang="en-US" sz="1000" dirty="0">
                <a:latin typeface="Georgia"/>
                <a:cs typeface="Poppins"/>
              </a:rPr>
              <a:t>, </a:t>
            </a:r>
            <a:r>
              <a:rPr lang="en-US" sz="1000" dirty="0" err="1">
                <a:latin typeface="Georgia"/>
                <a:cs typeface="Poppins"/>
              </a:rPr>
              <a:t>yerel</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çok</a:t>
            </a:r>
            <a:r>
              <a:rPr lang="en-US" sz="1000" dirty="0">
                <a:latin typeface="Georgia"/>
                <a:cs typeface="Poppins"/>
              </a:rPr>
              <a:t> </a:t>
            </a:r>
            <a:r>
              <a:rPr lang="en-US" sz="1000" dirty="0" err="1">
                <a:latin typeface="Georgia"/>
                <a:cs typeface="Poppins"/>
              </a:rPr>
              <a:t>uluslu</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verenler</a:t>
            </a:r>
            <a:r>
              <a:rPr lang="en-US" sz="1000" dirty="0">
                <a:latin typeface="Georgia"/>
                <a:cs typeface="Poppins"/>
              </a:rPr>
              <a:t>, </a:t>
            </a:r>
            <a:r>
              <a:rPr lang="en-US" sz="1000" dirty="0" err="1">
                <a:latin typeface="Georgia"/>
                <a:cs typeface="Poppins"/>
              </a:rPr>
              <a:t>ertelenmiş</a:t>
            </a:r>
            <a:r>
              <a:rPr lang="en-US" sz="1000" dirty="0">
                <a:latin typeface="Georgia"/>
                <a:cs typeface="Poppins"/>
              </a:rPr>
              <a:t> </a:t>
            </a:r>
            <a:r>
              <a:rPr lang="en-US" sz="1000" dirty="0" err="1">
                <a:latin typeface="Georgia"/>
                <a:cs typeface="Poppins"/>
              </a:rPr>
              <a:t>talebi</a:t>
            </a:r>
            <a:r>
              <a:rPr lang="en-US" sz="1000" dirty="0">
                <a:latin typeface="Georgia"/>
                <a:cs typeface="Poppins"/>
              </a:rPr>
              <a:t> </a:t>
            </a:r>
            <a:r>
              <a:rPr lang="en-US" sz="1000" dirty="0" err="1">
                <a:latin typeface="Georgia"/>
                <a:cs typeface="Poppins"/>
              </a:rPr>
              <a:t>karşılamaya</a:t>
            </a:r>
            <a:r>
              <a:rPr lang="en-US" sz="1000" dirty="0">
                <a:latin typeface="Georgia"/>
                <a:cs typeface="Poppins"/>
              </a:rPr>
              <a:t> </a:t>
            </a:r>
            <a:r>
              <a:rPr lang="en-US" sz="1000" dirty="0" err="1">
                <a:latin typeface="Georgia"/>
                <a:cs typeface="Poppins"/>
              </a:rPr>
              <a:t>çalışırken</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güçlü</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büyümesi</a:t>
            </a:r>
            <a:r>
              <a:rPr lang="en-US" sz="1000" dirty="0">
                <a:latin typeface="Georgia"/>
                <a:cs typeface="Poppins"/>
              </a:rPr>
              <a:t> </a:t>
            </a:r>
            <a:r>
              <a:rPr lang="en-US" sz="1000" dirty="0" err="1">
                <a:latin typeface="Georgia"/>
                <a:cs typeface="Poppins"/>
              </a:rPr>
              <a:t>görebiliriz</a:t>
            </a:r>
            <a:r>
              <a:rPr lang="en-US" sz="1000" dirty="0">
                <a:latin typeface="Georgia"/>
                <a:cs typeface="Poppins"/>
              </a:rPr>
              <a:t>. Bu durum,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ölçüde</a:t>
            </a:r>
            <a:r>
              <a:rPr lang="en-US" sz="1000" dirty="0">
                <a:latin typeface="Georgia"/>
                <a:cs typeface="Poppins"/>
              </a:rPr>
              <a:t> </a:t>
            </a:r>
            <a:r>
              <a:rPr lang="en-US" sz="1000" dirty="0" err="1">
                <a:latin typeface="Georgia"/>
                <a:cs typeface="Poppins"/>
              </a:rPr>
              <a:t>Çin</a:t>
            </a:r>
            <a:r>
              <a:rPr lang="en-US" sz="1000" dirty="0">
                <a:latin typeface="Georgia"/>
                <a:cs typeface="Poppins"/>
              </a:rPr>
              <a:t> </a:t>
            </a:r>
            <a:r>
              <a:rPr lang="en-US" sz="1000" dirty="0" err="1">
                <a:latin typeface="Georgia"/>
                <a:cs typeface="Poppins"/>
              </a:rPr>
              <a:t>içindeki</a:t>
            </a:r>
            <a:r>
              <a:rPr lang="en-US" sz="1000" dirty="0">
                <a:latin typeface="Georgia"/>
                <a:cs typeface="Poppins"/>
              </a:rPr>
              <a:t> </a:t>
            </a:r>
            <a:r>
              <a:rPr lang="en-US" sz="1000" dirty="0" err="1">
                <a:latin typeface="Georgia"/>
                <a:cs typeface="Poppins"/>
              </a:rPr>
              <a:t>büyümeyi</a:t>
            </a:r>
            <a:r>
              <a:rPr lang="en-US" sz="1000" dirty="0">
                <a:latin typeface="Georgia"/>
                <a:cs typeface="Poppins"/>
              </a:rPr>
              <a:t> </a:t>
            </a:r>
            <a:r>
              <a:rPr lang="en-US" sz="1000" dirty="0" err="1">
                <a:latin typeface="Georgia"/>
                <a:cs typeface="Poppins"/>
              </a:rPr>
              <a:t>etkile</a:t>
            </a:r>
            <a:r>
              <a:rPr lang="tr-TR" sz="1000" dirty="0">
                <a:latin typeface="Georgia"/>
                <a:cs typeface="Poppins"/>
              </a:rPr>
              <a:t>rken</a:t>
            </a:r>
            <a:r>
              <a:rPr lang="en-US" sz="1000" dirty="0">
                <a:latin typeface="Georgia"/>
                <a:cs typeface="Poppins"/>
              </a:rPr>
              <a:t>, </a:t>
            </a:r>
            <a:r>
              <a:rPr lang="en-US" sz="1000" dirty="0" err="1">
                <a:latin typeface="Georgia"/>
                <a:cs typeface="Poppins"/>
              </a:rPr>
              <a:t>diğer</a:t>
            </a:r>
            <a:r>
              <a:rPr lang="en-US" sz="1000" dirty="0">
                <a:latin typeface="Georgia"/>
                <a:cs typeface="Poppins"/>
              </a:rPr>
              <a:t> </a:t>
            </a:r>
            <a:r>
              <a:rPr lang="en-US" sz="1000" dirty="0" err="1">
                <a:latin typeface="Georgia"/>
                <a:cs typeface="Poppins"/>
              </a:rPr>
              <a:t>pazarlar</a:t>
            </a:r>
            <a:r>
              <a:rPr lang="en-US" sz="1000" dirty="0">
                <a:latin typeface="Georgia"/>
                <a:cs typeface="Poppins"/>
              </a:rPr>
              <a:t> </a:t>
            </a:r>
            <a:r>
              <a:rPr lang="en-US" sz="1000" dirty="0" err="1">
                <a:latin typeface="Georgia"/>
                <a:cs typeface="Poppins"/>
              </a:rPr>
              <a:t>üzerinde</a:t>
            </a:r>
            <a:r>
              <a:rPr lang="en-US" sz="1000" dirty="0">
                <a:latin typeface="Georgia"/>
                <a:cs typeface="Poppins"/>
              </a:rPr>
              <a:t> de </a:t>
            </a:r>
            <a:r>
              <a:rPr lang="en-US" sz="1000" dirty="0" err="1">
                <a:latin typeface="Georgia"/>
                <a:cs typeface="Poppins"/>
              </a:rPr>
              <a:t>dolaylı</a:t>
            </a:r>
            <a:r>
              <a:rPr lang="en-US" sz="1000" dirty="0">
                <a:latin typeface="Georgia"/>
                <a:cs typeface="Poppins"/>
              </a:rPr>
              <a:t> </a:t>
            </a:r>
            <a:r>
              <a:rPr lang="en-US" sz="1000" dirty="0" err="1">
                <a:latin typeface="Georgia"/>
                <a:cs typeface="Poppins"/>
              </a:rPr>
              <a:t>etkiler</a:t>
            </a:r>
            <a:r>
              <a:rPr lang="en-US" sz="1000" dirty="0">
                <a:latin typeface="Georgia"/>
                <a:cs typeface="Poppins"/>
              </a:rPr>
              <a:t> </a:t>
            </a:r>
            <a:r>
              <a:rPr lang="en-US" sz="1000" dirty="0" err="1">
                <a:latin typeface="Georgia"/>
                <a:cs typeface="Poppins"/>
              </a:rPr>
              <a:t>yaratabilir</a:t>
            </a:r>
            <a:r>
              <a:rPr lang="en-US" sz="1000" dirty="0">
                <a:latin typeface="Georgia"/>
                <a:cs typeface="Poppins"/>
              </a:rPr>
              <a:t> (</a:t>
            </a:r>
            <a:r>
              <a:rPr lang="en-US" sz="1000" dirty="0" err="1">
                <a:latin typeface="Georgia"/>
                <a:cs typeface="Poppins"/>
              </a:rPr>
              <a:t>potansiyel</a:t>
            </a:r>
            <a:r>
              <a:rPr lang="en-US" sz="1000" dirty="0">
                <a:latin typeface="Georgia"/>
                <a:cs typeface="Poppins"/>
              </a:rPr>
              <a:t> </a:t>
            </a:r>
            <a:r>
              <a:rPr lang="en-US" sz="1000" dirty="0" err="1">
                <a:latin typeface="Georgia"/>
                <a:cs typeface="Poppins"/>
              </a:rPr>
              <a:t>olarak</a:t>
            </a:r>
            <a:r>
              <a:rPr lang="en-US" sz="1000" dirty="0">
                <a:latin typeface="Georgia"/>
                <a:cs typeface="Poppins"/>
              </a:rPr>
              <a:t>, </a:t>
            </a:r>
            <a:r>
              <a:rPr lang="en-US" sz="1000" dirty="0" err="1">
                <a:latin typeface="Georgia"/>
                <a:cs typeface="Poppins"/>
              </a:rPr>
              <a:t>Çinli</a:t>
            </a:r>
            <a:r>
              <a:rPr lang="en-US" sz="1000" dirty="0">
                <a:latin typeface="Georgia"/>
                <a:cs typeface="Poppins"/>
              </a:rPr>
              <a:t> </a:t>
            </a:r>
            <a:r>
              <a:rPr lang="en-US" sz="1000" dirty="0" err="1">
                <a:latin typeface="Georgia"/>
                <a:cs typeface="Poppins"/>
              </a:rPr>
              <a:t>yerli</a:t>
            </a:r>
            <a:r>
              <a:rPr lang="en-US" sz="1000" dirty="0">
                <a:latin typeface="Georgia"/>
                <a:cs typeface="Poppins"/>
              </a:rPr>
              <a:t> </a:t>
            </a:r>
            <a:r>
              <a:rPr lang="en-US" sz="1000" dirty="0" err="1">
                <a:latin typeface="Georgia"/>
                <a:cs typeface="Poppins"/>
              </a:rPr>
              <a:t>üreticiler</a:t>
            </a:r>
            <a:r>
              <a:rPr lang="en-US" sz="1000" dirty="0">
                <a:latin typeface="Georgia"/>
                <a:cs typeface="Poppins"/>
              </a:rPr>
              <a:t>, </a:t>
            </a:r>
            <a:r>
              <a:rPr lang="en-US" sz="1000" dirty="0" err="1">
                <a:latin typeface="Georgia"/>
                <a:cs typeface="Poppins"/>
              </a:rPr>
              <a:t>uluslararası</a:t>
            </a:r>
            <a:r>
              <a:rPr lang="en-US" sz="1000" dirty="0">
                <a:latin typeface="Georgia"/>
                <a:cs typeface="Poppins"/>
              </a:rPr>
              <a:t> </a:t>
            </a:r>
            <a:r>
              <a:rPr lang="en-US" sz="1000" dirty="0" err="1">
                <a:latin typeface="Georgia"/>
                <a:cs typeface="Poppins"/>
              </a:rPr>
              <a:t>genişlemeyi</a:t>
            </a:r>
            <a:r>
              <a:rPr lang="en-US" sz="1000" dirty="0">
                <a:latin typeface="Georgia"/>
                <a:cs typeface="Poppins"/>
              </a:rPr>
              <a:t> </a:t>
            </a:r>
            <a:r>
              <a:rPr lang="en-US" sz="1000" dirty="0" err="1">
                <a:latin typeface="Georgia"/>
                <a:cs typeface="Poppins"/>
              </a:rPr>
              <a:t>erteleme</a:t>
            </a:r>
            <a:r>
              <a:rPr lang="en-US" sz="1000" dirty="0">
                <a:latin typeface="Georgia"/>
                <a:cs typeface="Poppins"/>
              </a:rPr>
              <a:t> </a:t>
            </a:r>
            <a:r>
              <a:rPr lang="en-US" sz="1000" dirty="0" err="1">
                <a:latin typeface="Georgia"/>
                <a:cs typeface="Poppins"/>
              </a:rPr>
              <a:t>pahasına</a:t>
            </a:r>
            <a:r>
              <a:rPr lang="en-US" sz="1000" dirty="0">
                <a:latin typeface="Georgia"/>
                <a:cs typeface="Poppins"/>
              </a:rPr>
              <a:t> </a:t>
            </a:r>
            <a:r>
              <a:rPr lang="en-US" sz="1000" dirty="0" err="1">
                <a:latin typeface="Georgia"/>
                <a:cs typeface="Poppins"/>
              </a:rPr>
              <a:t>iç</a:t>
            </a:r>
            <a:r>
              <a:rPr lang="en-US" sz="1000" dirty="0">
                <a:latin typeface="Georgia"/>
                <a:cs typeface="Poppins"/>
              </a:rPr>
              <a:t> </a:t>
            </a:r>
            <a:r>
              <a:rPr lang="en-US" sz="1000" dirty="0" err="1">
                <a:latin typeface="Georgia"/>
                <a:cs typeface="Poppins"/>
              </a:rPr>
              <a:t>piyasada</a:t>
            </a:r>
            <a:r>
              <a:rPr lang="en-US" sz="1000" dirty="0">
                <a:latin typeface="Georgia"/>
                <a:cs typeface="Poppins"/>
              </a:rPr>
              <a:t> </a:t>
            </a:r>
            <a:r>
              <a:rPr lang="en-US" sz="1000" dirty="0" err="1">
                <a:latin typeface="Georgia"/>
                <a:cs typeface="Poppins"/>
              </a:rPr>
              <a:t>talebi</a:t>
            </a:r>
            <a:r>
              <a:rPr lang="en-US" sz="1000" dirty="0">
                <a:latin typeface="Georgia"/>
                <a:cs typeface="Poppins"/>
              </a:rPr>
              <a:t> </a:t>
            </a:r>
            <a:r>
              <a:rPr lang="en-US" sz="1000" dirty="0" err="1">
                <a:latin typeface="Georgia"/>
                <a:cs typeface="Poppins"/>
              </a:rPr>
              <a:t>karşılamaya</a:t>
            </a:r>
            <a:r>
              <a:rPr lang="en-US" sz="1000" dirty="0">
                <a:latin typeface="Georgia"/>
                <a:cs typeface="Poppins"/>
              </a:rPr>
              <a:t> </a:t>
            </a:r>
            <a:r>
              <a:rPr lang="en-US" sz="1000" dirty="0" err="1">
                <a:latin typeface="Georgia"/>
                <a:cs typeface="Poppins"/>
              </a:rPr>
              <a:t>yönelebileceği</a:t>
            </a:r>
            <a:r>
              <a:rPr lang="en-US" sz="1000" dirty="0">
                <a:latin typeface="Georgia"/>
                <a:cs typeface="Poppins"/>
              </a:rPr>
              <a:t> </a:t>
            </a:r>
            <a:r>
              <a:rPr lang="en-US" sz="1000" dirty="0" err="1">
                <a:latin typeface="Georgia"/>
                <a:cs typeface="Poppins"/>
              </a:rPr>
              <a:t>için</a:t>
            </a:r>
            <a:r>
              <a:rPr lang="en-US" sz="1000" dirty="0">
                <a:latin typeface="Georgia"/>
                <a:cs typeface="Poppins"/>
              </a:rPr>
              <a:t> ABD </a:t>
            </a:r>
            <a:r>
              <a:rPr lang="en-US" sz="1000" dirty="0" err="1">
                <a:latin typeface="Georgia"/>
                <a:cs typeface="Poppins"/>
              </a:rPr>
              <a:t>büyümesiyle</a:t>
            </a:r>
            <a:r>
              <a:rPr lang="en-US" sz="1000" dirty="0">
                <a:latin typeface="Georgia"/>
                <a:cs typeface="Poppins"/>
              </a:rPr>
              <a:t> </a:t>
            </a:r>
            <a:r>
              <a:rPr lang="en-US" sz="1000" dirty="0" err="1">
                <a:latin typeface="Georgia"/>
                <a:cs typeface="Poppins"/>
              </a:rPr>
              <a:t>ters</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ilişki</a:t>
            </a:r>
            <a:r>
              <a:rPr lang="en-US" sz="1000" dirty="0">
                <a:latin typeface="Georgia"/>
                <a:cs typeface="Poppins"/>
              </a:rPr>
              <a:t> </a:t>
            </a:r>
            <a:r>
              <a:rPr lang="en-US" sz="1000" dirty="0" err="1">
                <a:latin typeface="Georgia"/>
                <a:cs typeface="Poppins"/>
              </a:rPr>
              <a:t>olabilir</a:t>
            </a:r>
            <a:r>
              <a:rPr lang="en-US" sz="1000" dirty="0">
                <a:latin typeface="Georgia"/>
                <a:cs typeface="Poppins"/>
              </a:rPr>
              <a:t>). </a:t>
            </a:r>
            <a:r>
              <a:rPr lang="en-US" sz="1000" dirty="0" err="1">
                <a:latin typeface="Georgia"/>
                <a:cs typeface="Poppins"/>
              </a:rPr>
              <a:t>Başkan</a:t>
            </a:r>
            <a:r>
              <a:rPr lang="en-US" sz="1000" dirty="0">
                <a:latin typeface="Georgia"/>
                <a:cs typeface="Poppins"/>
              </a:rPr>
              <a:t> </a:t>
            </a:r>
            <a:r>
              <a:rPr lang="en-US" sz="1000" dirty="0" err="1">
                <a:latin typeface="Georgia"/>
                <a:cs typeface="Poppins"/>
              </a:rPr>
              <a:t>seçilen</a:t>
            </a:r>
            <a:r>
              <a:rPr lang="en-US" sz="1000" dirty="0">
                <a:latin typeface="Georgia"/>
                <a:cs typeface="Poppins"/>
              </a:rPr>
              <a:t> </a:t>
            </a:r>
            <a:r>
              <a:rPr lang="en-US" sz="1000" dirty="0" err="1">
                <a:latin typeface="Georgia"/>
                <a:cs typeface="Poppins"/>
              </a:rPr>
              <a:t>Trump’ın</a:t>
            </a:r>
            <a:r>
              <a:rPr lang="en-US" sz="1000" dirty="0">
                <a:latin typeface="Georgia"/>
                <a:cs typeface="Poppins"/>
              </a:rPr>
              <a:t> </a:t>
            </a:r>
            <a:r>
              <a:rPr lang="en-US" sz="1000" dirty="0" err="1">
                <a:latin typeface="Georgia"/>
                <a:cs typeface="Poppins"/>
              </a:rPr>
              <a:t>Çin</a:t>
            </a:r>
            <a:r>
              <a:rPr lang="en-US" sz="1000" dirty="0">
                <a:latin typeface="Georgia"/>
                <a:cs typeface="Poppins"/>
              </a:rPr>
              <a:t> </a:t>
            </a:r>
            <a:r>
              <a:rPr lang="en-US" sz="1000" dirty="0" err="1">
                <a:latin typeface="Georgia"/>
                <a:cs typeface="Poppins"/>
              </a:rPr>
              <a:t>ithalatlarına</a:t>
            </a:r>
            <a:r>
              <a:rPr lang="en-US" sz="1000" dirty="0">
                <a:latin typeface="Georgia"/>
                <a:cs typeface="Poppins"/>
              </a:rPr>
              <a:t> </a:t>
            </a:r>
            <a:r>
              <a:rPr lang="en-US" sz="1000" dirty="0" err="1">
                <a:latin typeface="Georgia"/>
                <a:cs typeface="Poppins"/>
              </a:rPr>
              <a:t>yönelik</a:t>
            </a:r>
            <a:r>
              <a:rPr lang="en-US" sz="1000" dirty="0">
                <a:latin typeface="Georgia"/>
                <a:cs typeface="Poppins"/>
              </a:rPr>
              <a:t> </a:t>
            </a:r>
            <a:r>
              <a:rPr lang="en-US" sz="1000" dirty="0" err="1">
                <a:latin typeface="Georgia"/>
                <a:cs typeface="Poppins"/>
              </a:rPr>
              <a:t>vaat</a:t>
            </a:r>
            <a:r>
              <a:rPr lang="en-US" sz="1000" dirty="0">
                <a:latin typeface="Georgia"/>
                <a:cs typeface="Poppins"/>
              </a:rPr>
              <a:t> </a:t>
            </a:r>
            <a:r>
              <a:rPr lang="en-US" sz="1000" dirty="0" err="1">
                <a:latin typeface="Georgia"/>
                <a:cs typeface="Poppins"/>
              </a:rPr>
              <a:t>ettiği</a:t>
            </a:r>
            <a:r>
              <a:rPr lang="en-US" sz="1000" dirty="0">
                <a:latin typeface="Georgia"/>
                <a:cs typeface="Poppins"/>
              </a:rPr>
              <a:t> </a:t>
            </a:r>
            <a:r>
              <a:rPr lang="en-US" sz="1000" dirty="0" err="1">
                <a:latin typeface="Georgia"/>
                <a:cs typeface="Poppins"/>
              </a:rPr>
              <a:t>tarifelerin</a:t>
            </a:r>
            <a:r>
              <a:rPr lang="en-US" sz="1000" dirty="0">
                <a:latin typeface="Georgia"/>
                <a:cs typeface="Poppins"/>
              </a:rPr>
              <a:t> </a:t>
            </a:r>
            <a:r>
              <a:rPr lang="en-US" sz="1000" dirty="0" err="1">
                <a:latin typeface="Georgia"/>
                <a:cs typeface="Poppins"/>
              </a:rPr>
              <a:t>kapsamı</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uygulama</a:t>
            </a:r>
            <a:r>
              <a:rPr lang="en-US" sz="1000" dirty="0">
                <a:latin typeface="Georgia"/>
                <a:cs typeface="Poppins"/>
              </a:rPr>
              <a:t> </a:t>
            </a:r>
            <a:r>
              <a:rPr lang="en-US" sz="1000" dirty="0" err="1">
                <a:latin typeface="Georgia"/>
                <a:cs typeface="Poppins"/>
              </a:rPr>
              <a:t>zamanı</a:t>
            </a:r>
            <a:r>
              <a:rPr lang="en-US" sz="1000" dirty="0">
                <a:latin typeface="Georgia"/>
                <a:cs typeface="Poppins"/>
              </a:rPr>
              <a:t>) ne </a:t>
            </a:r>
            <a:r>
              <a:rPr lang="en-US" sz="1000" dirty="0" err="1">
                <a:latin typeface="Georgia"/>
                <a:cs typeface="Poppins"/>
              </a:rPr>
              <a:t>kadar</a:t>
            </a:r>
            <a:r>
              <a:rPr lang="en-US" sz="1000" dirty="0">
                <a:latin typeface="Georgia"/>
                <a:cs typeface="Poppins"/>
              </a:rPr>
              <a:t> </a:t>
            </a:r>
            <a:r>
              <a:rPr lang="en-US" sz="1000" dirty="0" err="1">
                <a:latin typeface="Georgia"/>
                <a:cs typeface="Poppins"/>
              </a:rPr>
              <a:t>geniş</a:t>
            </a:r>
            <a:r>
              <a:rPr lang="en-US" sz="1000" dirty="0">
                <a:latin typeface="Georgia"/>
                <a:cs typeface="Poppins"/>
              </a:rPr>
              <a:t> </a:t>
            </a:r>
            <a:r>
              <a:rPr lang="en-US" sz="1000" dirty="0" err="1">
                <a:latin typeface="Georgia"/>
                <a:cs typeface="Poppins"/>
              </a:rPr>
              <a:t>olursa</a:t>
            </a:r>
            <a:r>
              <a:rPr lang="en-US" sz="1000" dirty="0">
                <a:latin typeface="Georgia"/>
                <a:cs typeface="Poppins"/>
              </a:rPr>
              <a:t>, </a:t>
            </a:r>
            <a:r>
              <a:rPr lang="en-US" sz="1000" dirty="0" err="1">
                <a:latin typeface="Georgia"/>
                <a:cs typeface="Poppins"/>
              </a:rPr>
              <a:t>Çin</a:t>
            </a:r>
            <a:r>
              <a:rPr lang="en-US" sz="1000" dirty="0">
                <a:latin typeface="Georgia"/>
                <a:cs typeface="Poppins"/>
              </a:rPr>
              <a:t> </a:t>
            </a:r>
            <a:r>
              <a:rPr lang="en-US" sz="1000" dirty="0" err="1">
                <a:latin typeface="Georgia"/>
                <a:cs typeface="Poppins"/>
              </a:rPr>
              <a:t>ve</a:t>
            </a:r>
            <a:r>
              <a:rPr lang="en-US" sz="1000" dirty="0">
                <a:latin typeface="Georgia"/>
                <a:cs typeface="Poppins"/>
              </a:rPr>
              <a:t> ABD </a:t>
            </a:r>
            <a:r>
              <a:rPr lang="en-US" sz="1000" dirty="0" err="1">
                <a:latin typeface="Georgia"/>
                <a:cs typeface="Poppins"/>
              </a:rPr>
              <a:t>arasındaki</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tersliği</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belirgin</a:t>
            </a:r>
            <a:r>
              <a:rPr lang="en-US" sz="1000" dirty="0">
                <a:latin typeface="Georgia"/>
                <a:cs typeface="Poppins"/>
              </a:rPr>
              <a:t> hale </a:t>
            </a:r>
            <a:r>
              <a:rPr lang="en-US" sz="1000" dirty="0" err="1">
                <a:latin typeface="Georgia"/>
                <a:cs typeface="Poppins"/>
              </a:rPr>
              <a:t>gelebilir</a:t>
            </a:r>
            <a:r>
              <a:rPr lang="en-US" sz="1000" dirty="0">
                <a:latin typeface="Georgia"/>
                <a:cs typeface="Poppins"/>
              </a:rPr>
              <a:t>. ABD </a:t>
            </a:r>
            <a:r>
              <a:rPr lang="en-US" sz="1000" dirty="0" err="1">
                <a:latin typeface="Georgia"/>
                <a:cs typeface="Poppins"/>
              </a:rPr>
              <a:t>pazarı</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az</a:t>
            </a:r>
            <a:r>
              <a:rPr lang="en-US" sz="1000" dirty="0">
                <a:latin typeface="Georgia"/>
                <a:cs typeface="Poppins"/>
              </a:rPr>
              <a:t> </a:t>
            </a:r>
            <a:r>
              <a:rPr lang="en-US" sz="1000" dirty="0" err="1">
                <a:latin typeface="Georgia"/>
                <a:cs typeface="Poppins"/>
              </a:rPr>
              <a:t>cazip</a:t>
            </a:r>
            <a:r>
              <a:rPr lang="en-US" sz="1000" dirty="0">
                <a:latin typeface="Georgia"/>
                <a:cs typeface="Poppins"/>
              </a:rPr>
              <a:t> hale </a:t>
            </a:r>
            <a:r>
              <a:rPr lang="en-US" sz="1000" dirty="0" err="1">
                <a:latin typeface="Georgia"/>
                <a:cs typeface="Poppins"/>
              </a:rPr>
              <a:t>gelirse</a:t>
            </a:r>
            <a:r>
              <a:rPr lang="en-US" sz="1000" dirty="0">
                <a:latin typeface="Georgia"/>
                <a:cs typeface="Poppins"/>
              </a:rPr>
              <a:t>, </a:t>
            </a:r>
            <a:r>
              <a:rPr lang="en-US" sz="1000" dirty="0" err="1">
                <a:latin typeface="Georgia"/>
                <a:cs typeface="Poppins"/>
              </a:rPr>
              <a:t>diğer</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ithalat</a:t>
            </a:r>
            <a:r>
              <a:rPr lang="en-US" sz="1000" dirty="0">
                <a:latin typeface="Georgia"/>
                <a:cs typeface="Poppins"/>
              </a:rPr>
              <a:t> </a:t>
            </a:r>
            <a:r>
              <a:rPr lang="en-US" sz="1000" dirty="0" err="1">
                <a:latin typeface="Georgia"/>
                <a:cs typeface="Poppins"/>
              </a:rPr>
              <a:t>pazarları</a:t>
            </a:r>
            <a:r>
              <a:rPr lang="en-US" sz="1000" dirty="0">
                <a:latin typeface="Georgia"/>
                <a:cs typeface="Poppins"/>
              </a:rPr>
              <a:t> </a:t>
            </a:r>
            <a:r>
              <a:rPr lang="en-US" sz="1000" dirty="0" err="1">
                <a:latin typeface="Georgia"/>
                <a:cs typeface="Poppins"/>
              </a:rPr>
              <a:t>Çin</a:t>
            </a:r>
            <a:r>
              <a:rPr lang="en-US" sz="1000" dirty="0">
                <a:latin typeface="Georgia"/>
                <a:cs typeface="Poppins"/>
              </a:rPr>
              <a:t> </a:t>
            </a:r>
            <a:r>
              <a:rPr lang="en-US" sz="1000" dirty="0" err="1">
                <a:latin typeface="Georgia"/>
                <a:cs typeface="Poppins"/>
              </a:rPr>
              <a:t>merkezli</a:t>
            </a:r>
            <a:r>
              <a:rPr lang="en-US" sz="1000" dirty="0">
                <a:latin typeface="Georgia"/>
                <a:cs typeface="Poppins"/>
              </a:rPr>
              <a:t> </a:t>
            </a:r>
            <a:r>
              <a:rPr lang="en-US" sz="1000" dirty="0" err="1">
                <a:latin typeface="Georgia"/>
                <a:cs typeface="Poppins"/>
              </a:rPr>
              <a:t>satıcılar</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perakende</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platformlarda</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görebilir</a:t>
            </a:r>
            <a:r>
              <a:rPr lang="en-US" sz="1000" dirty="0">
                <a:latin typeface="Georgia"/>
                <a:cs typeface="Poppins"/>
              </a:rPr>
              <a:t>.</a:t>
            </a:r>
            <a:endParaRPr lang="en-US" sz="1000" u="none" strike="noStrike" dirty="0">
              <a:effectLst/>
              <a:latin typeface="Georgia"/>
              <a:cs typeface="Poppins"/>
            </a:endParaRPr>
          </a:p>
        </p:txBody>
      </p:sp>
      <p:grpSp>
        <p:nvGrpSpPr>
          <p:cNvPr id="21" name="Group 20">
            <a:extLst>
              <a:ext uri="{FF2B5EF4-FFF2-40B4-BE49-F238E27FC236}">
                <a16:creationId xmlns:a16="http://schemas.microsoft.com/office/drawing/2014/main" id="{6EC38602-8B25-BD6C-2745-EFD928F7C561}"/>
              </a:ext>
            </a:extLst>
          </p:cNvPr>
          <p:cNvGrpSpPr/>
          <p:nvPr/>
        </p:nvGrpSpPr>
        <p:grpSpPr>
          <a:xfrm rot="5400000">
            <a:off x="292086" y="4887689"/>
            <a:ext cx="649107" cy="307867"/>
            <a:chOff x="6999595" y="5328350"/>
            <a:chExt cx="649107" cy="307867"/>
          </a:xfrm>
        </p:grpSpPr>
        <p:sp>
          <p:nvSpPr>
            <p:cNvPr id="24" name="Oval 23">
              <a:extLst>
                <a:ext uri="{FF2B5EF4-FFF2-40B4-BE49-F238E27FC236}">
                  <a16:creationId xmlns:a16="http://schemas.microsoft.com/office/drawing/2014/main" id="{73FA01F6-DA9D-1A8E-1292-D92D86C61CF4}"/>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F964A552-9818-8C1F-D5A2-F4A9744505C4}"/>
                </a:ext>
              </a:extLst>
            </p:cNvPr>
            <p:cNvSpPr/>
            <p:nvPr/>
          </p:nvSpPr>
          <p:spPr>
            <a:xfrm>
              <a:off x="7340835"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9BC8EF5F-7AF6-60DF-7E73-198A8D26C3C1}"/>
              </a:ext>
            </a:extLst>
          </p:cNvPr>
          <p:cNvSpPr txBox="1"/>
          <p:nvPr/>
        </p:nvSpPr>
        <p:spPr>
          <a:xfrm>
            <a:off x="4877117" y="3218444"/>
            <a:ext cx="2164773" cy="263149"/>
          </a:xfrm>
          <a:prstGeom prst="rect">
            <a:avLst/>
          </a:prstGeom>
          <a:noFill/>
        </p:spPr>
        <p:txBody>
          <a:bodyPr wrap="square" lIns="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200" b="1" dirty="0">
                <a:latin typeface="Poppins" panose="00000500000000000000" pitchFamily="2" charset="0"/>
                <a:cs typeface="Poppins" panose="00000500000000000000" pitchFamily="2" charset="0"/>
              </a:rPr>
              <a:t>GPT </a:t>
            </a:r>
            <a:r>
              <a:rPr lang="en-US" sz="1200" b="1" dirty="0" err="1">
                <a:latin typeface="Poppins" panose="00000500000000000000" pitchFamily="2" charset="0"/>
                <a:cs typeface="Poppins" panose="00000500000000000000" pitchFamily="2" charset="0"/>
              </a:rPr>
              <a:t>yazılım</a:t>
            </a:r>
            <a:r>
              <a:rPr lang="en-US" sz="1200" b="1" dirty="0">
                <a:latin typeface="Poppins" panose="00000500000000000000" pitchFamily="2" charset="0"/>
                <a:cs typeface="Poppins" panose="00000500000000000000" pitchFamily="2" charset="0"/>
              </a:rPr>
              <a:t> </a:t>
            </a:r>
            <a:r>
              <a:rPr lang="en-US" sz="1200" b="1" dirty="0" err="1">
                <a:latin typeface="Poppins" panose="00000500000000000000" pitchFamily="2" charset="0"/>
                <a:cs typeface="Poppins" panose="00000500000000000000" pitchFamily="2" charset="0"/>
              </a:rPr>
              <a:t>sarmalayıcı</a:t>
            </a:r>
            <a:endParaRPr kumimoji="0" lang="en-US" sz="1200" b="1" u="none" strike="noStrike" kern="1200" cap="none" spc="0" normalizeH="0" baseline="0" noProof="0" dirty="0">
              <a:ln>
                <a:noFill/>
              </a:ln>
              <a:effectLst/>
              <a:uLnTx/>
              <a:uFillTx/>
              <a:latin typeface="Poppins" panose="00000500000000000000" pitchFamily="2" charset="0"/>
              <a:cs typeface="Poppins" panose="00000500000000000000" pitchFamily="2" charset="0"/>
            </a:endParaRPr>
          </a:p>
        </p:txBody>
      </p:sp>
      <p:sp>
        <p:nvSpPr>
          <p:cNvPr id="23" name="TextBox 22">
            <a:extLst>
              <a:ext uri="{FF2B5EF4-FFF2-40B4-BE49-F238E27FC236}">
                <a16:creationId xmlns:a16="http://schemas.microsoft.com/office/drawing/2014/main" id="{E0E80524-1108-0924-3AAC-6CAA1007D4DA}"/>
              </a:ext>
            </a:extLst>
          </p:cNvPr>
          <p:cNvSpPr txBox="1"/>
          <p:nvPr/>
        </p:nvSpPr>
        <p:spPr>
          <a:xfrm>
            <a:off x="4788619" y="3477433"/>
            <a:ext cx="2433971" cy="5608483"/>
          </a:xfrm>
          <a:prstGeom prst="rect">
            <a:avLst/>
          </a:prstGeom>
          <a:noFill/>
        </p:spPr>
        <p:txBody>
          <a:bodyPr wrap="square">
            <a:no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lang="en-US" sz="2200" u="none" strike="noStrike" dirty="0">
                <a:solidFill>
                  <a:schemeClr val="accent1"/>
                </a:solidFill>
                <a:effectLst/>
                <a:latin typeface="Poppins Light" pitchFamily="2" charset="77"/>
                <a:cs typeface="Poppins Light" pitchFamily="2" charset="77"/>
              </a:rPr>
              <a:t>Bir GPT </a:t>
            </a:r>
            <a:r>
              <a:rPr lang="en-US" sz="2200" u="none" strike="noStrike" dirty="0" err="1">
                <a:solidFill>
                  <a:schemeClr val="accent1"/>
                </a:solidFill>
                <a:effectLst/>
                <a:latin typeface="Poppins Light" pitchFamily="2" charset="77"/>
                <a:cs typeface="Poppins Light" pitchFamily="2" charset="77"/>
              </a:rPr>
              <a:t>arayüzü</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temel</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işlevselliğini</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sağlamak</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için</a:t>
            </a:r>
            <a:r>
              <a:rPr lang="en-US" sz="2200" u="none" strike="noStrike" dirty="0">
                <a:solidFill>
                  <a:schemeClr val="accent1"/>
                </a:solidFill>
                <a:effectLst/>
                <a:latin typeface="Poppins Light" pitchFamily="2" charset="77"/>
                <a:cs typeface="Poppins Light" pitchFamily="2" charset="77"/>
              </a:rPr>
              <a:t> GPT </a:t>
            </a:r>
            <a:r>
              <a:rPr lang="en-US" sz="2200" u="none" strike="noStrike" dirty="0" err="1">
                <a:solidFill>
                  <a:schemeClr val="accent1"/>
                </a:solidFill>
                <a:effectLst/>
                <a:latin typeface="Poppins Light" pitchFamily="2" charset="77"/>
                <a:cs typeface="Poppins Light" pitchFamily="2" charset="77"/>
              </a:rPr>
              <a:t>gibi</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bir</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Büyük</a:t>
            </a:r>
            <a:r>
              <a:rPr lang="en-US" sz="2200" u="none" strike="noStrike" dirty="0">
                <a:solidFill>
                  <a:schemeClr val="accent1"/>
                </a:solidFill>
                <a:effectLst/>
                <a:latin typeface="Poppins Light" pitchFamily="2" charset="77"/>
                <a:cs typeface="Poppins Light" pitchFamily="2" charset="77"/>
              </a:rPr>
              <a:t> Dil </a:t>
            </a:r>
            <a:r>
              <a:rPr lang="en-US" sz="2200" u="none" strike="noStrike" dirty="0" err="1">
                <a:solidFill>
                  <a:schemeClr val="accent1"/>
                </a:solidFill>
                <a:effectLst/>
                <a:latin typeface="Poppins Light" pitchFamily="2" charset="77"/>
                <a:cs typeface="Poppins Light" pitchFamily="2" charset="77"/>
              </a:rPr>
              <a:t>Modeli</a:t>
            </a:r>
            <a:r>
              <a:rPr lang="en-US" sz="2200" u="none" strike="noStrike" dirty="0">
                <a:solidFill>
                  <a:schemeClr val="accent1"/>
                </a:solidFill>
                <a:effectLst/>
                <a:latin typeface="Poppins Light" pitchFamily="2" charset="77"/>
                <a:cs typeface="Poppins Light" pitchFamily="2" charset="77"/>
              </a:rPr>
              <a:t> (LLM) </a:t>
            </a:r>
            <a:r>
              <a:rPr lang="en-US" sz="2200" u="none" strike="noStrike" dirty="0" err="1">
                <a:solidFill>
                  <a:schemeClr val="accent1"/>
                </a:solidFill>
                <a:effectLst/>
                <a:latin typeface="Poppins Light" pitchFamily="2" charset="77"/>
                <a:cs typeface="Poppins Light" pitchFamily="2" charset="77"/>
              </a:rPr>
              <a:t>kullanan</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bir</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ürün</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veya</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hizmettir</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Arayüz</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kullanıcı</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deneyimini</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iyileştirerek</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veya</a:t>
            </a:r>
            <a:r>
              <a:rPr lang="en-US" sz="2200" u="none" strike="noStrike" dirty="0">
                <a:solidFill>
                  <a:schemeClr val="accent1"/>
                </a:solidFill>
                <a:effectLst/>
                <a:latin typeface="Poppins Light" pitchFamily="2" charset="77"/>
                <a:cs typeface="Poppins Light" pitchFamily="2" charset="77"/>
              </a:rPr>
              <a:t> ek </a:t>
            </a:r>
            <a:r>
              <a:rPr lang="en-US" sz="2200" u="none" strike="noStrike" dirty="0" err="1">
                <a:solidFill>
                  <a:schemeClr val="accent1"/>
                </a:solidFill>
                <a:effectLst/>
                <a:latin typeface="Poppins Light" pitchFamily="2" charset="77"/>
                <a:cs typeface="Poppins Light" pitchFamily="2" charset="77"/>
              </a:rPr>
              <a:t>veri</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sunarak</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LLM'ye</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değer</a:t>
            </a:r>
            <a:r>
              <a:rPr lang="en-US" sz="2200" u="none" strike="noStrike" dirty="0">
                <a:solidFill>
                  <a:schemeClr val="accent1"/>
                </a:solidFill>
                <a:effectLst/>
                <a:latin typeface="Poppins Light" pitchFamily="2" charset="77"/>
                <a:cs typeface="Poppins Light" pitchFamily="2" charset="77"/>
              </a:rPr>
              <a:t> </a:t>
            </a:r>
            <a:r>
              <a:rPr lang="en-US" sz="2200" u="none" strike="noStrike" dirty="0" err="1">
                <a:solidFill>
                  <a:schemeClr val="accent1"/>
                </a:solidFill>
                <a:effectLst/>
                <a:latin typeface="Poppins Light" pitchFamily="2" charset="77"/>
                <a:cs typeface="Poppins Light" pitchFamily="2" charset="77"/>
              </a:rPr>
              <a:t>katar</a:t>
            </a:r>
            <a:r>
              <a:rPr lang="en-US" sz="2200" u="none" strike="noStrike" dirty="0">
                <a:solidFill>
                  <a:schemeClr val="accent1"/>
                </a:solidFill>
                <a:effectLst/>
                <a:latin typeface="Poppins Light" pitchFamily="2" charset="77"/>
                <a:cs typeface="Poppins Light" pitchFamily="2" charset="77"/>
              </a:rPr>
              <a:t>.</a:t>
            </a:r>
            <a:endParaRPr kumimoji="0" lang="en-US" sz="2200" u="none" strike="noStrike" kern="1200" cap="none" spc="0" normalizeH="0" baseline="0" noProof="0" dirty="0">
              <a:ln>
                <a:noFill/>
              </a:ln>
              <a:solidFill>
                <a:schemeClr val="accent1"/>
              </a:solidFill>
              <a:effectLst/>
              <a:uLnTx/>
              <a:uFillTx/>
              <a:latin typeface="Poppins Light" pitchFamily="2" charset="77"/>
              <a:cs typeface="Poppins Light" pitchFamily="2" charset="77"/>
            </a:endParaRPr>
          </a:p>
        </p:txBody>
      </p:sp>
      <p:sp>
        <p:nvSpPr>
          <p:cNvPr id="16" name="TextBox 15">
            <a:extLst>
              <a:ext uri="{FF2B5EF4-FFF2-40B4-BE49-F238E27FC236}">
                <a16:creationId xmlns:a16="http://schemas.microsoft.com/office/drawing/2014/main" id="{8CE33E9F-751B-C8C3-89B7-FA7F2FB1E5E4}"/>
              </a:ext>
            </a:extLst>
          </p:cNvPr>
          <p:cNvSpPr txBox="1"/>
          <p:nvPr/>
        </p:nvSpPr>
        <p:spPr>
          <a:xfrm>
            <a:off x="4770605" y="9796553"/>
            <a:ext cx="2954316" cy="215444"/>
          </a:xfrm>
          <a:prstGeom prst="rect">
            <a:avLst/>
          </a:prstGeom>
          <a:noFill/>
        </p:spPr>
        <p:txBody>
          <a:bodyPr wrap="square" lIns="91440" tIns="45720" rIns="91440" bIns="45720" anchor="t">
            <a:spAutoFit/>
          </a:bodyPr>
          <a:lstStyle/>
          <a:p>
            <a:r>
              <a:rPr lang="en-US" sz="800" u="none" strike="noStrike" dirty="0">
                <a:effectLst/>
                <a:latin typeface="Poppins"/>
                <a:cs typeface="Poppins"/>
              </a:rPr>
              <a:t>(</a:t>
            </a:r>
            <a:r>
              <a:rPr lang="en-US" sz="800" u="none" strike="noStrike" dirty="0" err="1">
                <a:effectLst/>
                <a:latin typeface="Poppins"/>
                <a:cs typeface="Poppins"/>
              </a:rPr>
              <a:t>Google'ın</a:t>
            </a:r>
            <a:r>
              <a:rPr lang="en-US" sz="800" u="none" strike="noStrike" dirty="0">
                <a:effectLst/>
                <a:latin typeface="Poppins"/>
                <a:cs typeface="Poppins"/>
              </a:rPr>
              <a:t> AI </a:t>
            </a:r>
            <a:r>
              <a:rPr lang="en-US" sz="800" u="none" strike="noStrike" dirty="0" err="1">
                <a:effectLst/>
                <a:latin typeface="Poppins"/>
                <a:cs typeface="Poppins"/>
              </a:rPr>
              <a:t>Genel</a:t>
            </a:r>
            <a:r>
              <a:rPr lang="en-US" sz="800" u="none" strike="noStrike" dirty="0">
                <a:effectLst/>
                <a:latin typeface="Poppins"/>
                <a:cs typeface="Poppins"/>
              </a:rPr>
              <a:t> </a:t>
            </a:r>
            <a:r>
              <a:rPr lang="en-US" sz="800" u="none" strike="noStrike" dirty="0" err="1">
                <a:effectLst/>
                <a:latin typeface="Poppins"/>
                <a:cs typeface="Poppins"/>
              </a:rPr>
              <a:t>Bakışındaki</a:t>
            </a:r>
            <a:r>
              <a:rPr lang="en-US" sz="800" u="none" strike="noStrike" dirty="0">
                <a:effectLst/>
                <a:latin typeface="Poppins"/>
                <a:cs typeface="Poppins"/>
              </a:rPr>
              <a:t> </a:t>
            </a:r>
            <a:r>
              <a:rPr lang="en-US" sz="800" u="none" strike="noStrike" dirty="0" err="1">
                <a:effectLst/>
                <a:latin typeface="Poppins"/>
                <a:cs typeface="Poppins"/>
              </a:rPr>
              <a:t>tanım</a:t>
            </a:r>
            <a:r>
              <a:rPr lang="en-US" sz="800" u="none" strike="noStrike" dirty="0">
                <a:effectLst/>
                <a:latin typeface="Poppins"/>
                <a:cs typeface="Poppins"/>
              </a:rPr>
              <a:t>)</a:t>
            </a:r>
            <a:endParaRPr lang="en-US" sz="800" dirty="0">
              <a:latin typeface="Poppins"/>
              <a:cs typeface="Poppins"/>
            </a:endParaRPr>
          </a:p>
        </p:txBody>
      </p:sp>
      <p:grpSp>
        <p:nvGrpSpPr>
          <p:cNvPr id="14" name="Group 13">
            <a:extLst>
              <a:ext uri="{FF2B5EF4-FFF2-40B4-BE49-F238E27FC236}">
                <a16:creationId xmlns:a16="http://schemas.microsoft.com/office/drawing/2014/main" id="{2AC07B66-C044-A816-3165-06CB666CEC2B}"/>
              </a:ext>
            </a:extLst>
          </p:cNvPr>
          <p:cNvGrpSpPr/>
          <p:nvPr/>
        </p:nvGrpSpPr>
        <p:grpSpPr>
          <a:xfrm>
            <a:off x="4170558" y="1465642"/>
            <a:ext cx="4207699" cy="7956344"/>
            <a:chOff x="4170558" y="1465642"/>
            <a:chExt cx="4207699" cy="7956344"/>
          </a:xfrm>
        </p:grpSpPr>
        <p:grpSp>
          <p:nvGrpSpPr>
            <p:cNvPr id="18" name="Group 17">
              <a:extLst>
                <a:ext uri="{FF2B5EF4-FFF2-40B4-BE49-F238E27FC236}">
                  <a16:creationId xmlns:a16="http://schemas.microsoft.com/office/drawing/2014/main" id="{5B2DDD6D-38EE-B48F-E946-B72E59A7AB8B}"/>
                </a:ext>
              </a:extLst>
            </p:cNvPr>
            <p:cNvGrpSpPr/>
            <p:nvPr/>
          </p:nvGrpSpPr>
          <p:grpSpPr>
            <a:xfrm>
              <a:off x="4170558" y="1465642"/>
              <a:ext cx="4207699" cy="7956344"/>
              <a:chOff x="4362601" y="1524008"/>
              <a:chExt cx="4207699" cy="7956344"/>
            </a:xfrm>
          </p:grpSpPr>
          <p:grpSp>
            <p:nvGrpSpPr>
              <p:cNvPr id="8" name="Group 7">
                <a:extLst>
                  <a:ext uri="{FF2B5EF4-FFF2-40B4-BE49-F238E27FC236}">
                    <a16:creationId xmlns:a16="http://schemas.microsoft.com/office/drawing/2014/main" id="{1E830980-68EF-6CEF-2C4D-0AB9C98F83B7}"/>
                  </a:ext>
                </a:extLst>
              </p:cNvPr>
              <p:cNvGrpSpPr/>
              <p:nvPr/>
            </p:nvGrpSpPr>
            <p:grpSpPr>
              <a:xfrm>
                <a:off x="4432172" y="1524008"/>
                <a:ext cx="4138128" cy="7956344"/>
                <a:chOff x="9826904" y="2002395"/>
                <a:chExt cx="3259483" cy="6266926"/>
              </a:xfrm>
            </p:grpSpPr>
            <p:sp>
              <p:nvSpPr>
                <p:cNvPr id="12" name="Freeform 11">
                  <a:extLst>
                    <a:ext uri="{FF2B5EF4-FFF2-40B4-BE49-F238E27FC236}">
                      <a16:creationId xmlns:a16="http://schemas.microsoft.com/office/drawing/2014/main" id="{EE64E3AB-341B-DAA9-2BB2-9BDC7360B930}"/>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9050" cap="rnd">
                  <a:solidFill>
                    <a:schemeClr val="accent1">
                      <a:alpha val="10000"/>
                    </a:schemeClr>
                  </a:solid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F1E1E864-6001-4142-032F-B2EC1F700D55}"/>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bevel/>
                </a:ln>
              </p:spPr>
              <p:txBody>
                <a:bodyPr rtlCol="0" anchor="ctr"/>
                <a:lstStyle/>
                <a:p>
                  <a:endParaRPr lang="en-US" dirty="0"/>
                </a:p>
              </p:txBody>
            </p:sp>
            <p:sp>
              <p:nvSpPr>
                <p:cNvPr id="34" name="Freeform 33">
                  <a:extLst>
                    <a:ext uri="{FF2B5EF4-FFF2-40B4-BE49-F238E27FC236}">
                      <a16:creationId xmlns:a16="http://schemas.microsoft.com/office/drawing/2014/main" id="{0C0E5097-A9F6-B6B3-23EA-477D94A580EE}"/>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3B9FBAB-4BC6-BFAF-98BF-00B35CA07979}"/>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E873D58-5B15-2976-2628-14982835520A}"/>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9050" cap="rnd">
                  <a:solidFill>
                    <a:schemeClr val="accent1">
                      <a:alpha val="10000"/>
                    </a:schemeClr>
                  </a:solid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E9F6A1D2-1796-38C9-DE7F-DC52F37C839C}"/>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AC60642-B77F-44EA-C73C-D2359E1126FB}"/>
                    </a:ext>
                  </a:extLst>
                </p:cNvPr>
                <p:cNvSpPr/>
                <p:nvPr/>
              </p:nvSpPr>
              <p:spPr>
                <a:xfrm>
                  <a:off x="1198502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9050" cap="rnd">
                  <a:solidFill>
                    <a:schemeClr val="accent1">
                      <a:alpha val="10000"/>
                    </a:schemeClr>
                  </a:solid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388D2D50-D723-2A8E-8B41-8C06B65796EB}"/>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9050" cap="rnd">
                  <a:solidFill>
                    <a:schemeClr val="accent1">
                      <a:alpha val="10000"/>
                    </a:schemeClr>
                  </a:solid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6ED5C84A-87BB-52AA-DF2F-5CEF68A64D6B}"/>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bevel/>
                </a:ln>
              </p:spPr>
              <p:txBody>
                <a:bodyPr rtlCol="0" anchor="ctr"/>
                <a:lstStyle/>
                <a:p>
                  <a:endParaRPr lang="en-US" dirty="0"/>
                </a:p>
              </p:txBody>
            </p:sp>
            <p:sp>
              <p:nvSpPr>
                <p:cNvPr id="51" name="Freeform 50">
                  <a:extLst>
                    <a:ext uri="{FF2B5EF4-FFF2-40B4-BE49-F238E27FC236}">
                      <a16:creationId xmlns:a16="http://schemas.microsoft.com/office/drawing/2014/main" id="{280AE583-499B-BE8A-8C5F-96F69E9603DA}"/>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C06D91C3-5525-ED20-9EEC-761C08A3B114}"/>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9CA6F6D-0412-FC16-2BAE-6B22E88BAB82}"/>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6C543B-11FA-A69A-4AFF-BE6E06A2FC15}"/>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F48B62AE-8E24-4085-7171-5F5B368B85DB}"/>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9050" cap="rnd">
                  <a:solidFill>
                    <a:schemeClr val="accent1">
                      <a:alpha val="10000"/>
                    </a:schemeClr>
                  </a:solid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FC2EB57-3217-F700-0F39-858865E62ADA}"/>
                    </a:ext>
                  </a:extLst>
                </p:cNvPr>
                <p:cNvSpPr/>
                <p:nvPr/>
              </p:nvSpPr>
              <p:spPr>
                <a:xfrm>
                  <a:off x="10905962"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9050" cap="rnd">
                  <a:solidFill>
                    <a:schemeClr val="accent1">
                      <a:alpha val="10000"/>
                    </a:schemeClr>
                  </a:solid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11C00C4E-6A27-F05B-38B7-9057F1C4D433}"/>
                    </a:ext>
                  </a:extLst>
                </p:cNvPr>
                <p:cNvSpPr/>
                <p:nvPr/>
              </p:nvSpPr>
              <p:spPr>
                <a:xfrm>
                  <a:off x="10911751"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ACAEF9A0-7277-ECCC-FD92-0A6D77EAF4AB}"/>
                    </a:ext>
                  </a:extLst>
                </p:cNvPr>
                <p:cNvSpPr/>
                <p:nvPr/>
              </p:nvSpPr>
              <p:spPr>
                <a:xfrm>
                  <a:off x="10911751"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9050" cap="rnd">
                  <a:solidFill>
                    <a:schemeClr val="accent1">
                      <a:alpha val="10000"/>
                    </a:schemeClr>
                  </a:solid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E8807EEF-D928-31F2-8B0F-18607E9F425B}"/>
                    </a:ext>
                  </a:extLst>
                </p:cNvPr>
                <p:cNvSpPr/>
                <p:nvPr/>
              </p:nvSpPr>
              <p:spPr>
                <a:xfrm>
                  <a:off x="11271436"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bevel/>
                </a:ln>
              </p:spPr>
              <p:txBody>
                <a:bodyPr rtlCol="0" anchor="ctr"/>
                <a:lstStyle/>
                <a:p>
                  <a:endParaRPr lang="en-US" dirty="0"/>
                </a:p>
              </p:txBody>
            </p:sp>
            <p:sp>
              <p:nvSpPr>
                <p:cNvPr id="66" name="Freeform 65">
                  <a:extLst>
                    <a:ext uri="{FF2B5EF4-FFF2-40B4-BE49-F238E27FC236}">
                      <a16:creationId xmlns:a16="http://schemas.microsoft.com/office/drawing/2014/main" id="{9641808D-3279-494F-3CCA-DDB1B54C4E7C}"/>
                    </a:ext>
                  </a:extLst>
                </p:cNvPr>
                <p:cNvSpPr/>
                <p:nvPr/>
              </p:nvSpPr>
              <p:spPr>
                <a:xfrm>
                  <a:off x="10907049" y="32494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1ABA9575-7FB5-E6CD-26BC-DA34FC95CD88}"/>
                    </a:ext>
                  </a:extLst>
                </p:cNvPr>
                <p:cNvSpPr/>
                <p:nvPr/>
              </p:nvSpPr>
              <p:spPr>
                <a:xfrm>
                  <a:off x="9826905" y="3252984"/>
                  <a:ext cx="359685"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9050" cap="rnd">
                  <a:solidFill>
                    <a:schemeClr val="accent1"/>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88430668-35D5-4E6F-1B1F-2BFD72AD6AAC}"/>
                    </a:ext>
                  </a:extLst>
                </p:cNvPr>
                <p:cNvSpPr/>
                <p:nvPr/>
              </p:nvSpPr>
              <p:spPr>
                <a:xfrm>
                  <a:off x="10186590" y="325298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solidFill>
                  <a:prstDash val="solid"/>
                  <a:bevel/>
                </a:ln>
              </p:spPr>
              <p:txBody>
                <a:bodyPr rtlCol="0" anchor="ctr"/>
                <a:lstStyle/>
                <a:p>
                  <a:endParaRPr lang="en-US" dirty="0"/>
                </a:p>
              </p:txBody>
            </p:sp>
            <p:sp>
              <p:nvSpPr>
                <p:cNvPr id="71" name="Freeform 70">
                  <a:extLst>
                    <a:ext uri="{FF2B5EF4-FFF2-40B4-BE49-F238E27FC236}">
                      <a16:creationId xmlns:a16="http://schemas.microsoft.com/office/drawing/2014/main" id="{AC0910CD-4A48-AA54-4F27-FFB59BAE2151}"/>
                    </a:ext>
                  </a:extLst>
                </p:cNvPr>
                <p:cNvSpPr/>
                <p:nvPr/>
              </p:nvSpPr>
              <p:spPr>
                <a:xfrm>
                  <a:off x="9826905" y="3874580"/>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solid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54D4E29F-AD42-D0D1-BDCD-4AB9E5A0556D}"/>
                    </a:ext>
                  </a:extLst>
                </p:cNvPr>
                <p:cNvSpPr/>
                <p:nvPr/>
              </p:nvSpPr>
              <p:spPr>
                <a:xfrm>
                  <a:off x="9826905" y="2633255"/>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28093A6F-0CB8-7409-3A0A-D22C9D8B9030}"/>
                    </a:ext>
                  </a:extLst>
                </p:cNvPr>
                <p:cNvSpPr/>
                <p:nvPr/>
              </p:nvSpPr>
              <p:spPr>
                <a:xfrm>
                  <a:off x="12360642" y="69830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E1B8F212-1610-D729-07C9-B32EC1FA4B81}"/>
                    </a:ext>
                  </a:extLst>
                </p:cNvPr>
                <p:cNvSpPr/>
                <p:nvPr/>
              </p:nvSpPr>
              <p:spPr>
                <a:xfrm>
                  <a:off x="11991395" y="6364682"/>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7A026291-E122-E88E-F6A4-5E02EA19809A}"/>
                    </a:ext>
                  </a:extLst>
                </p:cNvPr>
                <p:cNvSpPr/>
                <p:nvPr/>
              </p:nvSpPr>
              <p:spPr>
                <a:xfrm>
                  <a:off x="11988208" y="698630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9050" cap="rnd">
                  <a:solidFill>
                    <a:schemeClr val="accent1">
                      <a:alpha val="10000"/>
                    </a:schemeClr>
                  </a:solid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617D2EA3-618A-F749-D4D7-D12F557EFA0D}"/>
                    </a:ext>
                  </a:extLst>
                </p:cNvPr>
                <p:cNvSpPr/>
                <p:nvPr/>
              </p:nvSpPr>
              <p:spPr>
                <a:xfrm>
                  <a:off x="12367015" y="82394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C45E243B-4A82-6CDC-41BA-B4425D706557}"/>
                    </a:ext>
                  </a:extLst>
                </p:cNvPr>
                <p:cNvSpPr/>
                <p:nvPr/>
              </p:nvSpPr>
              <p:spPr>
                <a:xfrm>
                  <a:off x="11997768" y="761784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CFA2F43E-B377-E83F-5CFD-4BC7E0210B86}"/>
                    </a:ext>
                  </a:extLst>
                </p:cNvPr>
                <p:cNvSpPr/>
                <p:nvPr/>
              </p:nvSpPr>
              <p:spPr>
                <a:xfrm>
                  <a:off x="11985021" y="2627868"/>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9050" cap="rnd">
                  <a:solidFill>
                    <a:schemeClr val="accent1">
                      <a:alpha val="10000"/>
                    </a:schemeClr>
                  </a:solid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FB959E5C-E046-0473-6376-6C300AD26806}"/>
                    </a:ext>
                  </a:extLst>
                </p:cNvPr>
                <p:cNvSpPr/>
                <p:nvPr/>
              </p:nvSpPr>
              <p:spPr>
                <a:xfrm>
                  <a:off x="10911751" y="2627867"/>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9050" cap="rnd">
                  <a:solidFill>
                    <a:schemeClr val="accent1">
                      <a:alpha val="10000"/>
                    </a:schemeClr>
                  </a:solid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BAD85FBA-039B-0E76-14E4-DA5E40539D48}"/>
                    </a:ext>
                  </a:extLst>
                </p:cNvPr>
                <p:cNvSpPr/>
                <p:nvPr/>
              </p:nvSpPr>
              <p:spPr>
                <a:xfrm>
                  <a:off x="11271436" y="262786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bevel/>
                </a:ln>
              </p:spPr>
              <p:txBody>
                <a:bodyPr rtlCol="0" anchor="ctr"/>
                <a:lstStyle/>
                <a:p>
                  <a:endParaRPr lang="en-US" dirty="0"/>
                </a:p>
              </p:txBody>
            </p:sp>
            <p:sp>
              <p:nvSpPr>
                <p:cNvPr id="114" name="Freeform 113">
                  <a:extLst>
                    <a:ext uri="{FF2B5EF4-FFF2-40B4-BE49-F238E27FC236}">
                      <a16:creationId xmlns:a16="http://schemas.microsoft.com/office/drawing/2014/main" id="{7A883E10-C4AA-5117-AD59-1F3D413B4A2A}"/>
                    </a:ext>
                  </a:extLst>
                </p:cNvPr>
                <p:cNvSpPr/>
                <p:nvPr/>
              </p:nvSpPr>
              <p:spPr>
                <a:xfrm>
                  <a:off x="11985021" y="20023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9050" cap="rnd">
                  <a:solidFill>
                    <a:schemeClr val="accent1">
                      <a:alpha val="10000"/>
                    </a:schemeClr>
                  </a:solid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6DEEE009-45DE-45CE-B056-5B2CCF74DBBD}"/>
                    </a:ext>
                  </a:extLst>
                </p:cNvPr>
                <p:cNvSpPr/>
                <p:nvPr/>
              </p:nvSpPr>
              <p:spPr>
                <a:xfrm>
                  <a:off x="10907049" y="2002395"/>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grpSp>
          <p:sp>
            <p:nvSpPr>
              <p:cNvPr id="10" name="Hexagon 9">
                <a:extLst>
                  <a:ext uri="{FF2B5EF4-FFF2-40B4-BE49-F238E27FC236}">
                    <a16:creationId xmlns:a16="http://schemas.microsoft.com/office/drawing/2014/main" id="{5C51CA58-E1E1-EECC-1EB5-3E62275EBBD7}"/>
                  </a:ext>
                </a:extLst>
              </p:cNvPr>
              <p:cNvSpPr/>
              <p:nvPr/>
            </p:nvSpPr>
            <p:spPr>
              <a:xfrm rot="10800000">
                <a:off x="4495428" y="2780518"/>
                <a:ext cx="934440" cy="820615"/>
              </a:xfrm>
              <a:prstGeom prst="hexagon">
                <a:avLst/>
              </a:prstGeom>
              <a:solidFill>
                <a:schemeClr val="accent1">
                  <a:alpha val="7419"/>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28B49C01-E38A-8A77-AFF1-80EC8A5B2E82}"/>
                  </a:ext>
                </a:extLst>
              </p:cNvPr>
              <p:cNvSpPr/>
              <p:nvPr/>
            </p:nvSpPr>
            <p:spPr>
              <a:xfrm>
                <a:off x="4362601" y="2245882"/>
                <a:ext cx="90570" cy="9057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4" name="Oval 143">
              <a:extLst>
                <a:ext uri="{FF2B5EF4-FFF2-40B4-BE49-F238E27FC236}">
                  <a16:creationId xmlns:a16="http://schemas.microsoft.com/office/drawing/2014/main" id="{1D7C63FB-48CB-2474-D393-598596894C8B}"/>
                </a:ext>
              </a:extLst>
            </p:cNvPr>
            <p:cNvSpPr/>
            <p:nvPr/>
          </p:nvSpPr>
          <p:spPr>
            <a:xfrm>
              <a:off x="7410494" y="3032832"/>
              <a:ext cx="90570" cy="90570"/>
            </a:xfrm>
            <a:prstGeom prst="ellipse">
              <a:avLst/>
            </a:prstGeom>
            <a:solidFill>
              <a:schemeClr val="accent1">
                <a:alpha val="1171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18408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66039-33E6-1DE4-9547-7F8775FE0D97}"/>
            </a:ext>
          </a:extLst>
        </p:cNvPr>
        <p:cNvGrpSpPr/>
        <p:nvPr/>
      </p:nvGrpSpPr>
      <p:grpSpPr>
        <a:xfrm>
          <a:off x="0" y="0"/>
          <a:ext cx="0" cy="0"/>
          <a:chOff x="0" y="0"/>
          <a:chExt cx="0" cy="0"/>
        </a:xfrm>
      </p:grpSpPr>
      <p:pic>
        <p:nvPicPr>
          <p:cNvPr id="8" name="Picture 7" descr="A graph with numbers and symbols&#10;&#10;Description automatically generated with medium confidence">
            <a:extLst>
              <a:ext uri="{FF2B5EF4-FFF2-40B4-BE49-F238E27FC236}">
                <a16:creationId xmlns:a16="http://schemas.microsoft.com/office/drawing/2014/main" id="{C64FF1F2-DEE8-1AD7-9963-7A71FB4DEC44}"/>
              </a:ext>
            </a:extLst>
          </p:cNvPr>
          <p:cNvPicPr>
            <a:picLocks noChangeAspect="1"/>
          </p:cNvPicPr>
          <p:nvPr/>
        </p:nvPicPr>
        <p:blipFill>
          <a:blip r:embed="rId3"/>
          <a:srcRect b="10187"/>
          <a:stretch/>
        </p:blipFill>
        <p:spPr>
          <a:xfrm>
            <a:off x="1034608" y="7348755"/>
            <a:ext cx="6106603" cy="2468054"/>
          </a:xfrm>
          <a:prstGeom prst="rect">
            <a:avLst/>
          </a:prstGeom>
        </p:spPr>
      </p:pic>
      <p:pic>
        <p:nvPicPr>
          <p:cNvPr id="2" name="Picture 1" descr="A graph with blue squares and black dots&#10;&#10;Description automatically generated">
            <a:extLst>
              <a:ext uri="{FF2B5EF4-FFF2-40B4-BE49-F238E27FC236}">
                <a16:creationId xmlns:a16="http://schemas.microsoft.com/office/drawing/2014/main" id="{40D1A164-857E-81B9-9C6E-870D0902297A}"/>
              </a:ext>
            </a:extLst>
          </p:cNvPr>
          <p:cNvPicPr>
            <a:picLocks noChangeAspect="1"/>
          </p:cNvPicPr>
          <p:nvPr/>
        </p:nvPicPr>
        <p:blipFill>
          <a:blip r:embed="rId4"/>
          <a:stretch>
            <a:fillRect/>
          </a:stretch>
        </p:blipFill>
        <p:spPr>
          <a:xfrm>
            <a:off x="1134804" y="2839946"/>
            <a:ext cx="6144632" cy="2759566"/>
          </a:xfrm>
          <a:prstGeom prst="rect">
            <a:avLst/>
          </a:prstGeom>
        </p:spPr>
      </p:pic>
      <p:sp>
        <p:nvSpPr>
          <p:cNvPr id="5" name="Slide Number Placeholder 4">
            <a:extLst>
              <a:ext uri="{FF2B5EF4-FFF2-40B4-BE49-F238E27FC236}">
                <a16:creationId xmlns:a16="http://schemas.microsoft.com/office/drawing/2014/main" id="{ABA1C820-EC78-5B2F-18B2-7E5275D1CD26}"/>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60</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16" name="Slide Number Placeholder 5">
            <a:extLst>
              <a:ext uri="{FF2B5EF4-FFF2-40B4-BE49-F238E27FC236}">
                <a16:creationId xmlns:a16="http://schemas.microsoft.com/office/drawing/2014/main" id="{720F3945-BA51-BEC7-FCC8-FAD463C90533}"/>
              </a:ext>
            </a:extLst>
          </p:cNvPr>
          <p:cNvSpPr txBox="1">
            <a:spLocks/>
          </p:cNvSpPr>
          <p:nvPr/>
        </p:nvSpPr>
        <p:spPr>
          <a:xfrm>
            <a:off x="608908" y="241591"/>
            <a:ext cx="5101936"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EKONOMİK ZEMİN</a:t>
            </a:r>
            <a:endParaRPr kumimoji="0" lang="en-US" sz="600" b="1" i="0" u="none" strike="noStrike" kern="1200" cap="none" spc="40" normalizeH="0" baseline="0" noProof="0" dirty="0">
              <a:ln>
                <a:noFill/>
              </a:ln>
              <a:solidFill>
                <a:srgbClr val="EFB6A3"/>
              </a:solidFill>
              <a:effectLst/>
              <a:uLnTx/>
              <a:uFillTx/>
              <a:latin typeface="Poppins" pitchFamily="2" charset="77"/>
              <a:ea typeface="+mn-ea"/>
              <a:cs typeface="Poppins" pitchFamily="2" charset="77"/>
            </a:endParaRPr>
          </a:p>
        </p:txBody>
      </p:sp>
      <p:cxnSp>
        <p:nvCxnSpPr>
          <p:cNvPr id="3" name="Straight Connector 2">
            <a:extLst>
              <a:ext uri="{FF2B5EF4-FFF2-40B4-BE49-F238E27FC236}">
                <a16:creationId xmlns:a16="http://schemas.microsoft.com/office/drawing/2014/main" id="{27721247-FA4B-8B83-10EB-4EF25149D7B1}"/>
              </a:ext>
            </a:extLst>
          </p:cNvPr>
          <p:cNvCxnSpPr>
            <a:cxnSpLocks/>
          </p:cNvCxnSpPr>
          <p:nvPr/>
        </p:nvCxnSpPr>
        <p:spPr>
          <a:xfrm>
            <a:off x="0" y="490497"/>
            <a:ext cx="506695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34" descr="A blue and black logo&#10;&#10;Description automatically generated">
            <a:extLst>
              <a:ext uri="{FF2B5EF4-FFF2-40B4-BE49-F238E27FC236}">
                <a16:creationId xmlns:a16="http://schemas.microsoft.com/office/drawing/2014/main" id="{A1A0E494-ED27-1AC9-906E-462F6018AA4B}"/>
              </a:ext>
            </a:extLst>
          </p:cNvPr>
          <p:cNvPicPr>
            <a:picLocks noChangeAspect="1"/>
          </p:cNvPicPr>
          <p:nvPr/>
        </p:nvPicPr>
        <p:blipFill>
          <a:blip r:embed="rId5"/>
          <a:stretch>
            <a:fillRect/>
          </a:stretch>
        </p:blipFill>
        <p:spPr>
          <a:xfrm>
            <a:off x="6495276" y="332839"/>
            <a:ext cx="897530" cy="256235"/>
          </a:xfrm>
          <a:prstGeom prst="rect">
            <a:avLst/>
          </a:prstGeom>
        </p:spPr>
      </p:pic>
      <p:sp>
        <p:nvSpPr>
          <p:cNvPr id="12" name="Text Placeholder 1">
            <a:extLst>
              <a:ext uri="{FF2B5EF4-FFF2-40B4-BE49-F238E27FC236}">
                <a16:creationId xmlns:a16="http://schemas.microsoft.com/office/drawing/2014/main" id="{ED0B6EA9-968D-9D0E-4B93-AECA21F75800}"/>
              </a:ext>
            </a:extLst>
          </p:cNvPr>
          <p:cNvSpPr txBox="1">
            <a:spLocks/>
          </p:cNvSpPr>
          <p:nvPr/>
        </p:nvSpPr>
        <p:spPr>
          <a:xfrm>
            <a:off x="787137" y="5800007"/>
            <a:ext cx="6321234" cy="141357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000"/>
              </a:lnSpc>
              <a:spcAft>
                <a:spcPts val="800"/>
              </a:spcAft>
              <a:defRPr/>
            </a:pP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LATAM'ın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toplam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%13,0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40,8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diğer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bölgelerin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büyümesini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geride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bırakarak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%10,6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2024-2029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döneminde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(%27,7 CAGR),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Açık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hava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(%13,5 CAGR)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diğer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formatların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(%12,9 CAGR)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önemli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sağlaması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Brezilya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Arjantin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Meksika'nın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bölgede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hızlı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büyüyen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pazarlar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olacağı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öngörülüyor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pure-play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şu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diğer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bölgelere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kıyasla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LATAM'da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toplam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küçük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paya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sahip</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%54,2),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küresel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yerel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oyuncuların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bölgede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genişlemesiyle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oranın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2029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kadar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%64,5'e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çıkması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Televizyon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reklamcılığı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LATAM'da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nispeten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güçlü</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tr-TR" sz="1000" b="0" i="0" u="none" strike="noStrike" kern="1200" cap="none" spc="0" normalizeH="0" baseline="0" noProof="0" dirty="0">
                <a:ln>
                  <a:noFill/>
                </a:ln>
                <a:solidFill>
                  <a:srgbClr val="092656"/>
                </a:solidFill>
                <a:effectLst/>
                <a:uLnTx/>
                <a:uFillTx/>
                <a:latin typeface="Georgia"/>
                <a:cs typeface="Poppins"/>
                <a:sym typeface="Poppins"/>
              </a:rPr>
              <a:t>etkiye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sahip</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ve 2024'te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%30,4'ünü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oluşturuyor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oranın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2029'da %22,5'e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düşmesi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p>
        </p:txBody>
      </p:sp>
      <p:sp>
        <p:nvSpPr>
          <p:cNvPr id="13" name="TextBox 12">
            <a:extLst>
              <a:ext uri="{FF2B5EF4-FFF2-40B4-BE49-F238E27FC236}">
                <a16:creationId xmlns:a16="http://schemas.microsoft.com/office/drawing/2014/main" id="{9EE657BA-E419-9E33-12E3-2C3BA9F86685}"/>
              </a:ext>
            </a:extLst>
          </p:cNvPr>
          <p:cNvSpPr txBox="1"/>
          <p:nvPr/>
        </p:nvSpPr>
        <p:spPr>
          <a:xfrm rot="16200000">
            <a:off x="205483" y="5947584"/>
            <a:ext cx="795822" cy="292388"/>
          </a:xfrm>
          <a:prstGeom prst="rect">
            <a:avLst/>
          </a:prstGeom>
          <a:noFill/>
        </p:spPr>
        <p:txBody>
          <a:bodyPr wrap="square" lIns="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accent6"/>
                </a:solidFill>
                <a:effectLst/>
                <a:uLnTx/>
                <a:uFillTx/>
                <a:latin typeface="Poppins Light" pitchFamily="2" charset="77"/>
                <a:cs typeface="Poppins Light" pitchFamily="2" charset="77"/>
              </a:rPr>
              <a:t>LATAM</a:t>
            </a:r>
          </a:p>
        </p:txBody>
      </p:sp>
      <p:grpSp>
        <p:nvGrpSpPr>
          <p:cNvPr id="21" name="Group 20">
            <a:extLst>
              <a:ext uri="{FF2B5EF4-FFF2-40B4-BE49-F238E27FC236}">
                <a16:creationId xmlns:a16="http://schemas.microsoft.com/office/drawing/2014/main" id="{F95FE268-B5E2-E05E-65B0-105B30CF6C10}"/>
              </a:ext>
            </a:extLst>
          </p:cNvPr>
          <p:cNvGrpSpPr/>
          <p:nvPr/>
        </p:nvGrpSpPr>
        <p:grpSpPr>
          <a:xfrm>
            <a:off x="457722" y="939066"/>
            <a:ext cx="6647704" cy="2012161"/>
            <a:chOff x="454136" y="5135743"/>
            <a:chExt cx="6647704" cy="2012161"/>
          </a:xfrm>
        </p:grpSpPr>
        <p:sp>
          <p:nvSpPr>
            <p:cNvPr id="23" name="Text Placeholder 1">
              <a:extLst>
                <a:ext uri="{FF2B5EF4-FFF2-40B4-BE49-F238E27FC236}">
                  <a16:creationId xmlns:a16="http://schemas.microsoft.com/office/drawing/2014/main" id="{8F1665CD-DFF0-302F-CEFD-B08A3C437152}"/>
                </a:ext>
              </a:extLst>
            </p:cNvPr>
            <p:cNvSpPr txBox="1">
              <a:spLocks/>
            </p:cNvSpPr>
            <p:nvPr/>
          </p:nvSpPr>
          <p:spPr>
            <a:xfrm>
              <a:off x="795020" y="5198976"/>
              <a:ext cx="6306820" cy="156972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marR="0">
                <a:lnSpc>
                  <a:spcPct val="115000"/>
                </a:lnSpc>
                <a:spcAft>
                  <a:spcPts val="800"/>
                </a:spcAft>
              </a:pPr>
              <a:r>
                <a:rPr lang="en-US" sz="1000" kern="100" dirty="0" err="1">
                  <a:effectLst/>
                  <a:ea typeface="Aptos" panose="020B0004020202020204" pitchFamily="34" charset="0"/>
                  <a:cs typeface="Times New Roman" panose="02020603050405020304" pitchFamily="18" charset="0"/>
                </a:rPr>
                <a:t>Avrupa</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reklam</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pazarının</a:t>
              </a:r>
              <a:r>
                <a:rPr lang="en-US" sz="1000" kern="100" dirty="0">
                  <a:effectLst/>
                  <a:ea typeface="Aptos" panose="020B0004020202020204" pitchFamily="34" charset="0"/>
                  <a:cs typeface="Times New Roman" panose="02020603050405020304" pitchFamily="18" charset="0"/>
                </a:rPr>
                <a:t> 2024'te %8,5 </a:t>
              </a:r>
              <a:r>
                <a:rPr lang="en-US" sz="1000" kern="100" dirty="0" err="1">
                  <a:effectLst/>
                  <a:ea typeface="Aptos" panose="020B0004020202020204" pitchFamily="34" charset="0"/>
                  <a:cs typeface="Times New Roman" panose="02020603050405020304" pitchFamily="18" charset="0"/>
                </a:rPr>
                <a:t>büyümesi</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ve</a:t>
              </a:r>
              <a:r>
                <a:rPr lang="en-US" sz="1000" kern="100" dirty="0">
                  <a:effectLst/>
                  <a:ea typeface="Aptos" panose="020B0004020202020204" pitchFamily="34" charset="0"/>
                  <a:cs typeface="Times New Roman" panose="02020603050405020304" pitchFamily="18" charset="0"/>
                </a:rPr>
                <a:t> 233,6 </a:t>
              </a:r>
              <a:r>
                <a:rPr lang="en-US" sz="1000" kern="100" dirty="0" err="1">
                  <a:effectLst/>
                  <a:ea typeface="Aptos" panose="020B0004020202020204" pitchFamily="34" charset="0"/>
                  <a:cs typeface="Times New Roman" panose="02020603050405020304" pitchFamily="18" charset="0"/>
                </a:rPr>
                <a:t>milyar</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dolara</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ulaşması</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bekleniyor</a:t>
              </a:r>
              <a:r>
                <a:rPr lang="en-US" sz="1000" kern="100" dirty="0">
                  <a:effectLst/>
                  <a:ea typeface="Aptos" panose="020B0004020202020204" pitchFamily="34" charset="0"/>
                  <a:cs typeface="Times New Roman" panose="02020603050405020304" pitchFamily="18" charset="0"/>
                </a:rPr>
                <a:t>, 2025'te </a:t>
              </a:r>
              <a:r>
                <a:rPr lang="en-US" sz="1000" kern="100" dirty="0" err="1">
                  <a:effectLst/>
                  <a:ea typeface="Aptos" panose="020B0004020202020204" pitchFamily="34" charset="0"/>
                  <a:cs typeface="Times New Roman" panose="02020603050405020304" pitchFamily="18" charset="0"/>
                </a:rPr>
                <a:t>ise</a:t>
              </a:r>
              <a:r>
                <a:rPr lang="en-US" sz="1000" kern="100" dirty="0">
                  <a:effectLst/>
                  <a:ea typeface="Aptos" panose="020B0004020202020204" pitchFamily="34" charset="0"/>
                  <a:cs typeface="Times New Roman" panose="02020603050405020304" pitchFamily="18" charset="0"/>
                </a:rPr>
                <a:t> %7,1'lik </a:t>
              </a:r>
              <a:r>
                <a:rPr lang="en-US" sz="1000" kern="100" dirty="0" err="1">
                  <a:effectLst/>
                  <a:ea typeface="Aptos" panose="020B0004020202020204" pitchFamily="34" charset="0"/>
                  <a:cs typeface="Times New Roman" panose="02020603050405020304" pitchFamily="18" charset="0"/>
                </a:rPr>
                <a:t>bir</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büyüme</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devam</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etmesi</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öngörülüyor</a:t>
              </a:r>
              <a:r>
                <a:rPr lang="en-US" sz="1000" kern="100" dirty="0">
                  <a:effectLst/>
                  <a:ea typeface="Aptos" panose="020B0004020202020204" pitchFamily="34" charset="0"/>
                  <a:cs typeface="Times New Roman" panose="02020603050405020304" pitchFamily="18" charset="0"/>
                </a:rPr>
                <a:t>. 2024-2029 </a:t>
              </a:r>
              <a:r>
                <a:rPr lang="en-US" sz="1000" kern="100" dirty="0" err="1">
                  <a:effectLst/>
                  <a:ea typeface="Aptos" panose="020B0004020202020204" pitchFamily="34" charset="0"/>
                  <a:cs typeface="Times New Roman" panose="02020603050405020304" pitchFamily="18" charset="0"/>
                </a:rPr>
                <a:t>dönemi</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boyunca</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anahtar</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büyüme</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kanalları</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arasında</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perakende</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medya</a:t>
              </a:r>
              <a:r>
                <a:rPr lang="en-US" sz="1000" kern="100" dirty="0">
                  <a:effectLst/>
                  <a:ea typeface="Aptos" panose="020B0004020202020204" pitchFamily="34" charset="0"/>
                  <a:cs typeface="Times New Roman" panose="02020603050405020304" pitchFamily="18" charset="0"/>
                </a:rPr>
                <a:t> (%13,8 </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CAGR</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çevrimiçi</a:t>
              </a:r>
              <a:r>
                <a:rPr lang="en-US" sz="1000" kern="100" dirty="0">
                  <a:effectLst/>
                  <a:ea typeface="Aptos" panose="020B0004020202020204" pitchFamily="34" charset="0"/>
                  <a:cs typeface="Times New Roman" panose="02020603050405020304" pitchFamily="18" charset="0"/>
                </a:rPr>
                <a:t> tv </a:t>
              </a:r>
              <a:r>
                <a:rPr lang="en-US" sz="1000" kern="100" dirty="0" err="1">
                  <a:effectLst/>
                  <a:ea typeface="Aptos" panose="020B0004020202020204" pitchFamily="34" charset="0"/>
                  <a:cs typeface="Times New Roman" panose="02020603050405020304" pitchFamily="18" charset="0"/>
                </a:rPr>
                <a:t>yayını</a:t>
              </a:r>
              <a:r>
                <a:rPr lang="en-US" sz="1000" kern="100" dirty="0">
                  <a:effectLst/>
                  <a:ea typeface="Aptos" panose="020B0004020202020204" pitchFamily="34" charset="0"/>
                  <a:cs typeface="Times New Roman" panose="02020603050405020304" pitchFamily="18" charset="0"/>
                </a:rPr>
                <a:t> (%13,5 </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CAGR</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ve</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dijital</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ses</a:t>
              </a:r>
              <a:r>
                <a:rPr lang="en-US" sz="1000" kern="100" dirty="0">
                  <a:effectLst/>
                  <a:ea typeface="Aptos" panose="020B0004020202020204" pitchFamily="34" charset="0"/>
                  <a:cs typeface="Times New Roman" panose="02020603050405020304" pitchFamily="18" charset="0"/>
                </a:rPr>
                <a:t> (%10,0 </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CAGR</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yer</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alıyor</a:t>
              </a:r>
              <a:r>
                <a:rPr lang="en-US" sz="1000" kern="100" dirty="0">
                  <a:effectLst/>
                  <a:ea typeface="Aptos" panose="020B0004020202020204" pitchFamily="34" charset="0"/>
                  <a:cs typeface="Times New Roman" panose="02020603050405020304" pitchFamily="18" charset="0"/>
                </a:rPr>
                <a:t>. Türkiye </a:t>
              </a:r>
              <a:r>
                <a:rPr lang="en-US" sz="1000" kern="100" dirty="0" err="1">
                  <a:effectLst/>
                  <a:ea typeface="Aptos" panose="020B0004020202020204" pitchFamily="34" charset="0"/>
                  <a:cs typeface="Times New Roman" panose="02020603050405020304" pitchFamily="18" charset="0"/>
                </a:rPr>
                <a:t>hariç</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Çek</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Cumhuriyeti</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Polonya</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ve</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Letonya'nın</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Avrupa</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içindeki</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en</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hızlı</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büyüyen</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pazarlar</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olması</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bekleniyor</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Dijital</a:t>
              </a:r>
              <a:r>
                <a:rPr lang="en-US" sz="1000" kern="100" dirty="0">
                  <a:effectLst/>
                  <a:ea typeface="Aptos" panose="020B0004020202020204" pitchFamily="34" charset="0"/>
                  <a:cs typeface="Times New Roman" panose="02020603050405020304" pitchFamily="18" charset="0"/>
                </a:rPr>
                <a:t> </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pure-play</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reklam</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yayılımı</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Avrupa'da</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toplam</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reklam</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gelirinin</a:t>
              </a:r>
              <a:r>
                <a:rPr lang="en-US" sz="1000" kern="100" dirty="0">
                  <a:effectLst/>
                  <a:ea typeface="Aptos" panose="020B0004020202020204" pitchFamily="34" charset="0"/>
                  <a:cs typeface="Times New Roman" panose="02020603050405020304" pitchFamily="18" charset="0"/>
                </a:rPr>
                <a:t> %66,6'sının </a:t>
              </a:r>
              <a:r>
                <a:rPr lang="en-US" sz="1000" kern="100" dirty="0" err="1">
                  <a:effectLst/>
                  <a:ea typeface="Aptos" panose="020B0004020202020204" pitchFamily="34" charset="0"/>
                  <a:cs typeface="Times New Roman" panose="02020603050405020304" pitchFamily="18" charset="0"/>
                </a:rPr>
                <a:t>altında</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kalan</a:t>
              </a:r>
              <a:r>
                <a:rPr lang="en-US" sz="1000" kern="100" dirty="0">
                  <a:effectLst/>
                  <a:ea typeface="Aptos" panose="020B0004020202020204" pitchFamily="34" charset="0"/>
                  <a:cs typeface="Times New Roman" panose="02020603050405020304" pitchFamily="18" charset="0"/>
                </a:rPr>
                <a:t> 29 </a:t>
              </a:r>
              <a:r>
                <a:rPr lang="en-US" sz="1000" kern="100" dirty="0" err="1">
                  <a:effectLst/>
                  <a:ea typeface="Aptos" panose="020B0004020202020204" pitchFamily="34" charset="0"/>
                  <a:cs typeface="Times New Roman" panose="02020603050405020304" pitchFamily="18" charset="0"/>
                </a:rPr>
                <a:t>pazardan</a:t>
              </a:r>
              <a:r>
                <a:rPr lang="en-US" sz="1000" kern="100" dirty="0">
                  <a:effectLst/>
                  <a:ea typeface="Aptos" panose="020B0004020202020204" pitchFamily="34" charset="0"/>
                  <a:cs typeface="Times New Roman" panose="02020603050405020304" pitchFamily="18" charset="0"/>
                </a:rPr>
                <a:t> 23'ünde </a:t>
              </a:r>
              <a:r>
                <a:rPr lang="en-US" sz="1000" kern="100" dirty="0" err="1">
                  <a:effectLst/>
                  <a:ea typeface="Aptos" panose="020B0004020202020204" pitchFamily="34" charset="0"/>
                  <a:cs typeface="Times New Roman" panose="02020603050405020304" pitchFamily="18" charset="0"/>
                </a:rPr>
                <a:t>bölgesel</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ortalamanın</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altında</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kalıyor</a:t>
              </a:r>
              <a:r>
                <a:rPr lang="en-US" sz="1000" kern="100" dirty="0">
                  <a:effectLst/>
                  <a:ea typeface="Aptos" panose="020B0004020202020204" pitchFamily="34" charset="0"/>
                  <a:cs typeface="Times New Roman" panose="02020603050405020304" pitchFamily="18" charset="0"/>
                </a:rPr>
                <a:t>. Bu </a:t>
              </a:r>
              <a:r>
                <a:rPr lang="en-US" sz="1000" kern="100" dirty="0" err="1">
                  <a:effectLst/>
                  <a:ea typeface="Aptos" panose="020B0004020202020204" pitchFamily="34" charset="0"/>
                  <a:cs typeface="Times New Roman" panose="02020603050405020304" pitchFamily="18" charset="0"/>
                </a:rPr>
                <a:t>farklılık</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özellikle</a:t>
              </a:r>
              <a:r>
                <a:rPr lang="en-US" sz="1000" kern="100" dirty="0">
                  <a:effectLst/>
                  <a:ea typeface="Aptos" panose="020B0004020202020204" pitchFamily="34" charset="0"/>
                  <a:cs typeface="Times New Roman" panose="02020603050405020304" pitchFamily="18" charset="0"/>
                </a:rPr>
                <a:t> Orta </a:t>
              </a:r>
              <a:r>
                <a:rPr lang="en-US" sz="1000" kern="100" dirty="0" err="1">
                  <a:effectLst/>
                  <a:ea typeface="Aptos" panose="020B0004020202020204" pitchFamily="34" charset="0"/>
                  <a:cs typeface="Times New Roman" panose="02020603050405020304" pitchFamily="18" charset="0"/>
                </a:rPr>
                <a:t>ve</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Doğu</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Avrupa'da</a:t>
              </a:r>
              <a:r>
                <a:rPr lang="en-US" sz="1000" kern="100" dirty="0">
                  <a:effectLst/>
                  <a:ea typeface="Aptos" panose="020B0004020202020204" pitchFamily="34" charset="0"/>
                  <a:cs typeface="Times New Roman" panose="02020603050405020304" pitchFamily="18" charset="0"/>
                </a:rPr>
                <a:t> TV </a:t>
              </a:r>
              <a:r>
                <a:rPr lang="en-US" sz="1000" kern="100" dirty="0" err="1">
                  <a:effectLst/>
                  <a:ea typeface="Aptos" panose="020B0004020202020204" pitchFamily="34" charset="0"/>
                  <a:cs typeface="Times New Roman" panose="02020603050405020304" pitchFamily="18" charset="0"/>
                </a:rPr>
                <a:t>ve</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basılı</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medya</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gibi</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geleneksel</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medyanın</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daha</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yaygın</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olmasına</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bağlanmaktadır</a:t>
              </a:r>
              <a:r>
                <a:rPr lang="en-US" sz="1000" kern="100" dirty="0">
                  <a:effectLst/>
                  <a:ea typeface="Aptos" panose="020B0004020202020204" pitchFamily="34" charset="0"/>
                  <a:cs typeface="Times New Roman" panose="02020603050405020304" pitchFamily="18" charset="0"/>
                </a:rPr>
                <a:t>. Dominant </a:t>
              </a:r>
              <a:r>
                <a:rPr lang="en-US" sz="1000" kern="100" dirty="0" err="1">
                  <a:effectLst/>
                  <a:ea typeface="Aptos" panose="020B0004020202020204" pitchFamily="34" charset="0"/>
                  <a:cs typeface="Times New Roman" panose="02020603050405020304" pitchFamily="18" charset="0"/>
                </a:rPr>
                <a:t>dijital</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oyuncular</a:t>
              </a:r>
              <a:r>
                <a:rPr lang="en-US" sz="1000" kern="100" dirty="0">
                  <a:effectLst/>
                  <a:ea typeface="Aptos" panose="020B0004020202020204" pitchFamily="34" charset="0"/>
                  <a:cs typeface="Times New Roman" panose="02020603050405020304" pitchFamily="18" charset="0"/>
                </a:rPr>
                <a:t> — Google, Meta, Amazon, Microsoft </a:t>
              </a:r>
              <a:r>
                <a:rPr lang="en-US" sz="1000" kern="100" dirty="0" err="1">
                  <a:effectLst/>
                  <a:ea typeface="Aptos" panose="020B0004020202020204" pitchFamily="34" charset="0"/>
                  <a:cs typeface="Times New Roman" panose="02020603050405020304" pitchFamily="18" charset="0"/>
                </a:rPr>
                <a:t>ve</a:t>
              </a:r>
              <a:r>
                <a:rPr lang="en-US" sz="1000" kern="100" dirty="0">
                  <a:effectLst/>
                  <a:ea typeface="Aptos" panose="020B0004020202020204" pitchFamily="34" charset="0"/>
                  <a:cs typeface="Times New Roman" panose="02020603050405020304" pitchFamily="18" charset="0"/>
                </a:rPr>
                <a:t> TikTok — </a:t>
              </a:r>
              <a:r>
                <a:rPr lang="en-US" sz="1000" kern="100" dirty="0" err="1">
                  <a:effectLst/>
                  <a:ea typeface="Aptos" panose="020B0004020202020204" pitchFamily="34" charset="0"/>
                  <a:cs typeface="Times New Roman" panose="02020603050405020304" pitchFamily="18" charset="0"/>
                </a:rPr>
                <a:t>Avrupa</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dijital</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reklam</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pazarında</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önemli</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bir</a:t>
              </a:r>
              <a:r>
                <a:rPr lang="en-US" sz="1000" kern="100" dirty="0">
                  <a:effectLst/>
                  <a:ea typeface="Aptos" panose="020B0004020202020204" pitchFamily="34" charset="0"/>
                  <a:cs typeface="Times New Roman" panose="02020603050405020304" pitchFamily="18" charset="0"/>
                </a:rPr>
                <a:t> paya </a:t>
              </a:r>
              <a:r>
                <a:rPr lang="en-US" sz="1000" kern="100" dirty="0" err="1">
                  <a:effectLst/>
                  <a:ea typeface="Aptos" panose="020B0004020202020204" pitchFamily="34" charset="0"/>
                  <a:cs typeface="Times New Roman" panose="02020603050405020304" pitchFamily="18" charset="0"/>
                </a:rPr>
                <a:t>sahip</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olup</a:t>
              </a:r>
              <a:r>
                <a:rPr lang="en-US" sz="1000" kern="100" dirty="0">
                  <a:effectLst/>
                  <a:ea typeface="Aptos" panose="020B0004020202020204" pitchFamily="34" charset="0"/>
                  <a:cs typeface="Times New Roman" panose="02020603050405020304" pitchFamily="18" charset="0"/>
                </a:rPr>
                <a:t>, 2024'te </a:t>
              </a:r>
              <a:r>
                <a:rPr lang="en-US" sz="1000" kern="100" dirty="0" err="1">
                  <a:effectLst/>
                  <a:ea typeface="Aptos" panose="020B0004020202020204" pitchFamily="34" charset="0"/>
                  <a:cs typeface="Times New Roman" panose="02020603050405020304" pitchFamily="18" charset="0"/>
                </a:rPr>
                <a:t>toplam</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dijital</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gelirin</a:t>
              </a:r>
              <a:r>
                <a:rPr lang="en-US" sz="1000" kern="100" dirty="0">
                  <a:effectLst/>
                  <a:ea typeface="Aptos" panose="020B0004020202020204" pitchFamily="34" charset="0"/>
                  <a:cs typeface="Times New Roman" panose="02020603050405020304" pitchFamily="18" charset="0"/>
                </a:rPr>
                <a:t> %79,0'ını </a:t>
              </a:r>
              <a:r>
                <a:rPr lang="en-US" sz="1000" kern="100" dirty="0" err="1">
                  <a:effectLst/>
                  <a:ea typeface="Aptos" panose="020B0004020202020204" pitchFamily="34" charset="0"/>
                  <a:cs typeface="Times New Roman" panose="02020603050405020304" pitchFamily="18" charset="0"/>
                </a:rPr>
                <a:t>oluşturması</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bekleniyor</a:t>
              </a:r>
              <a:r>
                <a:rPr lang="en-US" sz="1000" kern="100" dirty="0">
                  <a:effectLst/>
                  <a:ea typeface="Aptos" panose="020B0004020202020204" pitchFamily="34" charset="0"/>
                  <a:cs typeface="Times New Roman" panose="02020603050405020304" pitchFamily="18" charset="0"/>
                </a:rPr>
                <a:t>.</a:t>
              </a:r>
            </a:p>
            <a:p>
              <a:pPr marL="0" marR="0">
                <a:lnSpc>
                  <a:spcPct val="115000"/>
                </a:lnSpc>
                <a:spcAft>
                  <a:spcPts val="800"/>
                </a:spcAft>
              </a:pPr>
              <a:r>
                <a:rPr lang="en-US" sz="1000" kern="100" dirty="0">
                  <a:effectLst/>
                  <a:ea typeface="Aptos" panose="020B0004020202020204" pitchFamily="34" charset="0"/>
                  <a:cs typeface="Times New Roman" panose="02020603050405020304" pitchFamily="18" charset="0"/>
                </a:rPr>
                <a:t> </a:t>
              </a:r>
            </a:p>
          </p:txBody>
        </p:sp>
        <p:sp>
          <p:nvSpPr>
            <p:cNvPr id="24" name="TextBox 23">
              <a:extLst>
                <a:ext uri="{FF2B5EF4-FFF2-40B4-BE49-F238E27FC236}">
                  <a16:creationId xmlns:a16="http://schemas.microsoft.com/office/drawing/2014/main" id="{A5F13CA1-C560-3760-0429-8D86095EC521}"/>
                </a:ext>
              </a:extLst>
            </p:cNvPr>
            <p:cNvSpPr txBox="1"/>
            <p:nvPr/>
          </p:nvSpPr>
          <p:spPr>
            <a:xfrm rot="16200000">
              <a:off x="365761" y="5224118"/>
              <a:ext cx="465034" cy="288284"/>
            </a:xfrm>
            <a:prstGeom prst="rect">
              <a:avLst/>
            </a:prstGeom>
            <a:noFill/>
          </p:spPr>
          <p:txBody>
            <a:bodyPr wrap="square" lIns="0" tIns="45720" rIns="91440" bIns="45720" anchor="t">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lang="en-US" sz="1600" dirty="0">
                  <a:solidFill>
                    <a:schemeClr val="accent1"/>
                  </a:solidFill>
                  <a:latin typeface="Poppins Light"/>
                  <a:cs typeface="Poppins Light"/>
                </a:rPr>
                <a:t>EUR</a:t>
              </a:r>
              <a:endParaRPr kumimoji="0" lang="en-US" sz="1600" u="none" strike="noStrike" kern="1200" cap="none" spc="0" normalizeH="0" baseline="0" noProof="0" dirty="0">
                <a:ln>
                  <a:noFill/>
                </a:ln>
                <a:solidFill>
                  <a:schemeClr val="accent1"/>
                </a:solidFill>
                <a:effectLst/>
                <a:uLnTx/>
                <a:uFillTx/>
                <a:latin typeface="Poppins Light" pitchFamily="2" charset="77"/>
                <a:cs typeface="Poppins Light" pitchFamily="2" charset="77"/>
              </a:endParaRPr>
            </a:p>
          </p:txBody>
        </p:sp>
        <p:pic>
          <p:nvPicPr>
            <p:cNvPr id="25" name="Google Shape;429;p65" descr="GroupM_SingleColor_Logo_Navy_RGB.png">
              <a:extLst>
                <a:ext uri="{FF2B5EF4-FFF2-40B4-BE49-F238E27FC236}">
                  <a16:creationId xmlns:a16="http://schemas.microsoft.com/office/drawing/2014/main" id="{7B0342FE-0AB6-8295-593B-CAF956F51F80}"/>
                </a:ext>
              </a:extLst>
            </p:cNvPr>
            <p:cNvPicPr preferRelativeResize="0">
              <a:picLocks noChangeAspect="1"/>
            </p:cNvPicPr>
            <p:nvPr/>
          </p:nvPicPr>
          <p:blipFill rotWithShape="1">
            <a:blip r:embed="rId6" cstate="screen">
              <a:alphaModFix amt="30000"/>
              <a:extLst>
                <a:ext uri="{28A0092B-C50C-407E-A947-70E740481C1C}">
                  <a14:useLocalDpi xmlns:a14="http://schemas.microsoft.com/office/drawing/2010/main"/>
                </a:ext>
              </a:extLst>
            </a:blip>
            <a:srcRect/>
            <a:stretch/>
          </p:blipFill>
          <p:spPr>
            <a:xfrm>
              <a:off x="6575611" y="6823980"/>
              <a:ext cx="524147" cy="149845"/>
            </a:xfrm>
            <a:prstGeom prst="rect">
              <a:avLst/>
            </a:prstGeom>
            <a:noFill/>
            <a:ln>
              <a:noFill/>
            </a:ln>
          </p:spPr>
        </p:pic>
        <p:sp>
          <p:nvSpPr>
            <p:cNvPr id="26" name="TextBox 25">
              <a:extLst>
                <a:ext uri="{FF2B5EF4-FFF2-40B4-BE49-F238E27FC236}">
                  <a16:creationId xmlns:a16="http://schemas.microsoft.com/office/drawing/2014/main" id="{611A716F-06EB-D638-E0E4-9B7DA2528F02}"/>
                </a:ext>
              </a:extLst>
            </p:cNvPr>
            <p:cNvSpPr txBox="1"/>
            <p:nvPr/>
          </p:nvSpPr>
          <p:spPr>
            <a:xfrm>
              <a:off x="2065135" y="6917456"/>
              <a:ext cx="4113848" cy="230448"/>
            </a:xfrm>
            <a:prstGeom prst="rect">
              <a:avLst/>
            </a:prstGeom>
            <a:noFill/>
          </p:spPr>
          <p:txBody>
            <a:bodyPr wrap="square" lIns="91440" tIns="45720" rIns="91440" bIns="45720" rtlCol="0" anchor="t">
              <a:spAutoFit/>
            </a:bodyPr>
            <a:lstStyle/>
            <a:p>
              <a:pPr algn="ctr">
                <a:lnSpc>
                  <a:spcPts val="1100"/>
                </a:lnSpc>
                <a:defRPr/>
              </a:pPr>
              <a:r>
                <a:rPr lang="en-US" sz="900" b="1" dirty="0" err="1">
                  <a:solidFill>
                    <a:srgbClr val="092656"/>
                  </a:solidFill>
                  <a:latin typeface="Poppins ExtraBold"/>
                  <a:cs typeface="Poppins ExtraBold"/>
                </a:rPr>
                <a:t>Avrupa'da</a:t>
              </a:r>
              <a:r>
                <a:rPr lang="en-US" sz="900" b="1" dirty="0">
                  <a:solidFill>
                    <a:srgbClr val="092656"/>
                  </a:solidFill>
                  <a:latin typeface="Poppins ExtraBold"/>
                  <a:cs typeface="Poppins ExtraBold"/>
                </a:rPr>
                <a:t> </a:t>
              </a:r>
              <a:r>
                <a:rPr lang="en-US" sz="900" b="1" dirty="0" err="1">
                  <a:solidFill>
                    <a:srgbClr val="092656"/>
                  </a:solidFill>
                  <a:latin typeface="Poppins ExtraBold"/>
                  <a:cs typeface="Poppins ExtraBold"/>
                </a:rPr>
                <a:t>Bölgesel</a:t>
              </a:r>
              <a:r>
                <a:rPr lang="en-US" sz="900" b="1" dirty="0">
                  <a:solidFill>
                    <a:srgbClr val="092656"/>
                  </a:solidFill>
                  <a:latin typeface="Poppins ExtraBold"/>
                  <a:cs typeface="Poppins ExtraBold"/>
                </a:rPr>
                <a:t> </a:t>
              </a:r>
              <a:r>
                <a:rPr lang="en-US" sz="900" b="1" dirty="0" err="1">
                  <a:solidFill>
                    <a:srgbClr val="092656"/>
                  </a:solidFill>
                  <a:latin typeface="Poppins ExtraBold"/>
                  <a:cs typeface="Poppins ExtraBold"/>
                </a:rPr>
                <a:t>ve</a:t>
              </a:r>
              <a:r>
                <a:rPr lang="en-US" sz="900" b="1" dirty="0">
                  <a:solidFill>
                    <a:srgbClr val="092656"/>
                  </a:solidFill>
                  <a:latin typeface="Poppins ExtraBold"/>
                  <a:cs typeface="Poppins ExtraBold"/>
                </a:rPr>
                <a:t> </a:t>
              </a:r>
              <a:r>
                <a:rPr lang="en-US" sz="900" b="1" dirty="0" err="1">
                  <a:solidFill>
                    <a:srgbClr val="092656"/>
                  </a:solidFill>
                  <a:latin typeface="Poppins ExtraBold"/>
                  <a:cs typeface="Poppins ExtraBold"/>
                </a:rPr>
                <a:t>Küresel</a:t>
              </a:r>
              <a:r>
                <a:rPr lang="en-US" sz="900" b="1" dirty="0">
                  <a:solidFill>
                    <a:srgbClr val="092656"/>
                  </a:solidFill>
                  <a:latin typeface="Poppins ExtraBold"/>
                  <a:cs typeface="Poppins ExtraBold"/>
                </a:rPr>
                <a:t> </a:t>
              </a:r>
              <a:r>
                <a:rPr lang="en-US" sz="900" b="1" dirty="0" err="1">
                  <a:solidFill>
                    <a:srgbClr val="092656"/>
                  </a:solidFill>
                  <a:latin typeface="Poppins ExtraBold"/>
                  <a:cs typeface="Poppins ExtraBold"/>
                </a:rPr>
                <a:t>Reklamcılık</a:t>
              </a:r>
              <a:r>
                <a:rPr lang="en-US" sz="900" b="1" dirty="0">
                  <a:solidFill>
                    <a:srgbClr val="092656"/>
                  </a:solidFill>
                  <a:latin typeface="Poppins ExtraBold"/>
                  <a:cs typeface="Poppins ExtraBold"/>
                </a:rPr>
                <a:t> </a:t>
              </a:r>
              <a:r>
                <a:rPr lang="en-US" sz="900" b="1" dirty="0" err="1">
                  <a:solidFill>
                    <a:srgbClr val="092656"/>
                  </a:solidFill>
                  <a:latin typeface="Poppins ExtraBold"/>
                  <a:cs typeface="Poppins ExtraBold"/>
                </a:rPr>
                <a:t>Büyümesi</a:t>
              </a:r>
              <a:r>
                <a:rPr lang="en-US" sz="900" b="1" dirty="0">
                  <a:solidFill>
                    <a:srgbClr val="092656"/>
                  </a:solidFill>
                  <a:latin typeface="Poppins ExtraBold"/>
                  <a:cs typeface="Poppins ExtraBold"/>
                </a:rPr>
                <a:t> - 2025</a:t>
              </a:r>
              <a:endParaRPr kumimoji="0" lang="en-US" sz="900" b="1" i="0" u="none" strike="noStrike" kern="1200" cap="none" spc="0" normalizeH="0" baseline="0" noProof="0" dirty="0">
                <a:ln>
                  <a:noFill/>
                </a:ln>
                <a:solidFill>
                  <a:srgbClr val="092656"/>
                </a:solidFill>
                <a:effectLst/>
                <a:uLnTx/>
                <a:uFillTx/>
                <a:latin typeface="Poppins ExtraBold"/>
                <a:cs typeface="Poppins ExtraBold"/>
              </a:endParaRPr>
            </a:p>
          </p:txBody>
        </p:sp>
      </p:grpSp>
      <p:cxnSp>
        <p:nvCxnSpPr>
          <p:cNvPr id="30" name="Straight Connector 29">
            <a:extLst>
              <a:ext uri="{FF2B5EF4-FFF2-40B4-BE49-F238E27FC236}">
                <a16:creationId xmlns:a16="http://schemas.microsoft.com/office/drawing/2014/main" id="{0A60F1FC-8679-1D4D-27F0-3E73BF0A4F08}"/>
              </a:ext>
            </a:extLst>
          </p:cNvPr>
          <p:cNvCxnSpPr>
            <a:cxnSpLocks/>
          </p:cNvCxnSpPr>
          <p:nvPr/>
        </p:nvCxnSpPr>
        <p:spPr>
          <a:xfrm>
            <a:off x="796778" y="5690798"/>
            <a:ext cx="65184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7D0C5FE-3B10-2ED1-6834-5C9CEF98C27F}"/>
              </a:ext>
            </a:extLst>
          </p:cNvPr>
          <p:cNvSpPr txBox="1"/>
          <p:nvPr/>
        </p:nvSpPr>
        <p:spPr>
          <a:xfrm>
            <a:off x="1369120" y="5346687"/>
            <a:ext cx="2895574" cy="19370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13000"/>
              </a:lnSpc>
              <a:spcBef>
                <a:spcPts val="0"/>
              </a:spcBef>
              <a:spcAft>
                <a:spcPts val="0"/>
              </a:spcAft>
              <a:buClrTx/>
              <a:buSzTx/>
              <a:buFontTx/>
              <a:buNone/>
              <a:tabLst/>
              <a:defRPr/>
            </a:pPr>
            <a:r>
              <a:rPr kumimoji="0" lang="en-US" sz="600" b="0" i="0" u="none" strike="noStrike" kern="1200" cap="none" spc="0" normalizeH="0" baseline="0" noProof="0" dirty="0" err="1">
                <a:ln>
                  <a:noFill/>
                </a:ln>
                <a:solidFill>
                  <a:srgbClr val="FFFFFF">
                    <a:lumMod val="75000"/>
                  </a:srgbClr>
                </a:solidFill>
                <a:effectLst/>
                <a:uLnTx/>
                <a:uFillTx/>
                <a:latin typeface="Poppins"/>
                <a:ea typeface="+mn-ea"/>
                <a:cs typeface="Poppins"/>
              </a:rPr>
              <a:t>Kaynaklar</a:t>
            </a:r>
            <a:r>
              <a:rPr kumimoji="0" lang="en-US" sz="600" b="0" i="0" u="none" strike="noStrike" kern="1200" cap="none" spc="0" normalizeH="0" baseline="0" noProof="0" dirty="0">
                <a:ln>
                  <a:noFill/>
                </a:ln>
                <a:solidFill>
                  <a:srgbClr val="FFFFFF">
                    <a:lumMod val="75000"/>
                  </a:srgbClr>
                </a:solidFill>
                <a:effectLst/>
                <a:uLnTx/>
                <a:uFillTx/>
                <a:latin typeface="Poppins"/>
                <a:ea typeface="+mn-ea"/>
                <a:cs typeface="Poppins"/>
              </a:rPr>
              <a:t>: GroupM</a:t>
            </a:r>
          </a:p>
        </p:txBody>
      </p:sp>
      <p:sp>
        <p:nvSpPr>
          <p:cNvPr id="33" name="TextBox 32">
            <a:extLst>
              <a:ext uri="{FF2B5EF4-FFF2-40B4-BE49-F238E27FC236}">
                <a16:creationId xmlns:a16="http://schemas.microsoft.com/office/drawing/2014/main" id="{0D3B82EE-8AA1-A0C2-15E9-CFA60A022D6E}"/>
              </a:ext>
            </a:extLst>
          </p:cNvPr>
          <p:cNvSpPr txBox="1"/>
          <p:nvPr/>
        </p:nvSpPr>
        <p:spPr>
          <a:xfrm>
            <a:off x="349327" y="3093417"/>
            <a:ext cx="1019793" cy="646331"/>
          </a:xfrm>
          <a:prstGeom prst="rect">
            <a:avLst/>
          </a:prstGeom>
          <a:noFill/>
        </p:spPr>
        <p:txBody>
          <a:bodyPr wrap="square">
            <a:spAutoFit/>
          </a:bodyPr>
          <a:lstStyle/>
          <a:p>
            <a:r>
              <a:rPr lang="en-US" sz="3600" dirty="0">
                <a:solidFill>
                  <a:schemeClr val="accent1"/>
                </a:solidFill>
                <a:effectLst/>
                <a:latin typeface="Poppins Light" pitchFamily="2" charset="77"/>
                <a:cs typeface="Poppins Light" pitchFamily="2" charset="77"/>
              </a:rPr>
              <a:t>7.1</a:t>
            </a:r>
            <a:r>
              <a:rPr lang="en-US" sz="3600" baseline="30000" dirty="0">
                <a:solidFill>
                  <a:schemeClr val="accent1"/>
                </a:solidFill>
                <a:effectLst/>
                <a:latin typeface="Poppins Light" pitchFamily="2" charset="77"/>
                <a:cs typeface="Poppins Light" pitchFamily="2" charset="77"/>
              </a:rPr>
              <a:t>%</a:t>
            </a:r>
          </a:p>
        </p:txBody>
      </p:sp>
      <p:grpSp>
        <p:nvGrpSpPr>
          <p:cNvPr id="34" name="Group 33">
            <a:extLst>
              <a:ext uri="{FF2B5EF4-FFF2-40B4-BE49-F238E27FC236}">
                <a16:creationId xmlns:a16="http://schemas.microsoft.com/office/drawing/2014/main" id="{010D66C9-7E31-3AAF-754C-177927A247E8}"/>
              </a:ext>
            </a:extLst>
          </p:cNvPr>
          <p:cNvGrpSpPr/>
          <p:nvPr/>
        </p:nvGrpSpPr>
        <p:grpSpPr>
          <a:xfrm rot="10800000">
            <a:off x="-3460830" y="2042911"/>
            <a:ext cx="6779551" cy="2840925"/>
            <a:chOff x="6756757" y="-623337"/>
            <a:chExt cx="7538783" cy="3136612"/>
          </a:xfrm>
        </p:grpSpPr>
        <p:sp>
          <p:nvSpPr>
            <p:cNvPr id="36" name="Freeform 35">
              <a:extLst>
                <a:ext uri="{FF2B5EF4-FFF2-40B4-BE49-F238E27FC236}">
                  <a16:creationId xmlns:a16="http://schemas.microsoft.com/office/drawing/2014/main" id="{04FE0A54-64AE-FB14-B14B-9AB6F7119BF1}"/>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4FFED73-9D27-5668-1C5E-C6CEC92DA2D4}"/>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091C7CF-30A2-3D0D-DD61-F9A5628D7DB2}"/>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EA37929-C468-FC40-9F35-F17172687C3F}"/>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BC564A4-652B-31D5-D8E3-71D2FFB1EE3C}"/>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936610F8-976A-51AC-78C8-E903FAD1F75C}"/>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33D796E-9E80-B0DA-40FF-BD25ED64A95E}"/>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886C8FE-2FAB-E6F1-9A99-3CD2F7DEF395}"/>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4" name="Freeform 43">
              <a:extLst>
                <a:ext uri="{FF2B5EF4-FFF2-40B4-BE49-F238E27FC236}">
                  <a16:creationId xmlns:a16="http://schemas.microsoft.com/office/drawing/2014/main" id="{92A73593-8359-93F8-7C92-26894B142924}"/>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2AC6EF6-CC72-6304-2B72-9F6007984402}"/>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662D2C6-7137-F17E-9720-3A203A59D57D}"/>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D7E1C617-5B9A-A4F2-5D5E-2B1DE6FE6FCD}"/>
                </a:ext>
              </a:extLst>
            </p:cNvPr>
            <p:cNvSpPr/>
            <p:nvPr/>
          </p:nvSpPr>
          <p:spPr>
            <a:xfrm>
              <a:off x="13216481" y="-623337"/>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A4CB4BE-F0EC-32B9-28F5-BB67BD77F369}"/>
                </a:ext>
              </a:extLst>
            </p:cNvPr>
            <p:cNvSpPr/>
            <p:nvPr/>
          </p:nvSpPr>
          <p:spPr>
            <a:xfrm>
              <a:off x="13216481" y="-174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C8AAF8FD-84B4-1463-D0BE-E12E977652E2}"/>
                </a:ext>
              </a:extLst>
            </p:cNvPr>
            <p:cNvSpPr/>
            <p:nvPr/>
          </p:nvSpPr>
          <p:spPr>
            <a:xfrm>
              <a:off x="13576167" y="-6233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BD97FF6-71B8-F101-7367-0A4D067B69C1}"/>
                </a:ext>
              </a:extLst>
            </p:cNvPr>
            <p:cNvSpPr/>
            <p:nvPr/>
          </p:nvSpPr>
          <p:spPr>
            <a:xfrm>
              <a:off x="12497110" y="-65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E8B78EA4-3C52-23DA-13A9-431C665EF33E}"/>
                </a:ext>
              </a:extLst>
            </p:cNvPr>
            <p:cNvSpPr/>
            <p:nvPr/>
          </p:nvSpPr>
          <p:spPr>
            <a:xfrm>
              <a:off x="12137424" y="-62225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EFCF5FBB-BB3A-4396-5F8C-9606C1310107}"/>
                </a:ext>
              </a:extLst>
            </p:cNvPr>
            <p:cNvSpPr/>
            <p:nvPr/>
          </p:nvSpPr>
          <p:spPr>
            <a:xfrm>
              <a:off x="12137424" y="-65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C4E642BA-7577-3DC9-8B23-FD18A3705A97}"/>
                </a:ext>
              </a:extLst>
            </p:cNvPr>
            <p:cNvSpPr/>
            <p:nvPr/>
          </p:nvSpPr>
          <p:spPr>
            <a:xfrm>
              <a:off x="11418052"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089184E-F7F6-4504-0EDA-505C9F62C40D}"/>
                </a:ext>
              </a:extLst>
            </p:cNvPr>
            <p:cNvSpPr/>
            <p:nvPr/>
          </p:nvSpPr>
          <p:spPr>
            <a:xfrm>
              <a:off x="11058366"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B0CF74A-2A44-0B3A-A133-F8C393C6B904}"/>
                </a:ext>
              </a:extLst>
            </p:cNvPr>
            <p:cNvSpPr/>
            <p:nvPr/>
          </p:nvSpPr>
          <p:spPr>
            <a:xfrm>
              <a:off x="10344445" y="123713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15BC184-8A0D-EC36-B57F-5041B60038A7}"/>
                </a:ext>
              </a:extLst>
            </p:cNvPr>
            <p:cNvSpPr/>
            <p:nvPr/>
          </p:nvSpPr>
          <p:spPr>
            <a:xfrm>
              <a:off x="9265387" y="185872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2620E84C-F812-C8CF-516E-F040951048A1}"/>
                </a:ext>
              </a:extLst>
            </p:cNvPr>
            <p:cNvSpPr/>
            <p:nvPr/>
          </p:nvSpPr>
          <p:spPr>
            <a:xfrm>
              <a:off x="8905700" y="123713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1A174C4F-122A-23BF-E821-3CC0F945453A}"/>
                </a:ext>
              </a:extLst>
            </p:cNvPr>
            <p:cNvSpPr/>
            <p:nvPr/>
          </p:nvSpPr>
          <p:spPr>
            <a:xfrm>
              <a:off x="9984762" y="123713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4C862442-4175-8E31-003D-9941E633063D}"/>
                </a:ext>
              </a:extLst>
            </p:cNvPr>
            <p:cNvSpPr/>
            <p:nvPr/>
          </p:nvSpPr>
          <p:spPr>
            <a:xfrm>
              <a:off x="998505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DF1D1B5E-96E1-8A3A-88AF-8D8608E63394}"/>
                </a:ext>
              </a:extLst>
            </p:cNvPr>
            <p:cNvSpPr/>
            <p:nvPr/>
          </p:nvSpPr>
          <p:spPr>
            <a:xfrm>
              <a:off x="9265685"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BA5F2313-1F9D-1C0B-7834-9050D5452841}"/>
                </a:ext>
              </a:extLst>
            </p:cNvPr>
            <p:cNvSpPr/>
            <p:nvPr/>
          </p:nvSpPr>
          <p:spPr>
            <a:xfrm>
              <a:off x="8906001"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3C508451-D29E-0FC4-5A28-1853CAAE94B0}"/>
                </a:ext>
              </a:extLst>
            </p:cNvPr>
            <p:cNvSpPr/>
            <p:nvPr/>
          </p:nvSpPr>
          <p:spPr>
            <a:xfrm>
              <a:off x="8906000" y="152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C72E034E-84AD-9873-06B0-A50CA72A631A}"/>
                </a:ext>
              </a:extLst>
            </p:cNvPr>
            <p:cNvSpPr/>
            <p:nvPr/>
          </p:nvSpPr>
          <p:spPr>
            <a:xfrm>
              <a:off x="8195502" y="123713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CDC6E2DF-0AEC-A5AF-A607-0000D9D5F99F}"/>
                </a:ext>
              </a:extLst>
            </p:cNvPr>
            <p:cNvSpPr/>
            <p:nvPr/>
          </p:nvSpPr>
          <p:spPr>
            <a:xfrm>
              <a:off x="7116444" y="185872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BC4FF0F3-9DE0-57AB-60BE-44F330F98E2A}"/>
                </a:ext>
              </a:extLst>
            </p:cNvPr>
            <p:cNvSpPr/>
            <p:nvPr/>
          </p:nvSpPr>
          <p:spPr>
            <a:xfrm>
              <a:off x="6756757" y="123713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45986623-F8DD-A97D-D625-94759181D89E}"/>
                </a:ext>
              </a:extLst>
            </p:cNvPr>
            <p:cNvSpPr/>
            <p:nvPr/>
          </p:nvSpPr>
          <p:spPr>
            <a:xfrm>
              <a:off x="7835819" y="123713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D1D8A785-120D-09E3-59A8-1722CA30D1A7}"/>
                </a:ext>
              </a:extLst>
            </p:cNvPr>
            <p:cNvSpPr/>
            <p:nvPr/>
          </p:nvSpPr>
          <p:spPr>
            <a:xfrm>
              <a:off x="783611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grpSp>
      <p:sp>
        <p:nvSpPr>
          <p:cNvPr id="70" name="TextBox 69">
            <a:extLst>
              <a:ext uri="{FF2B5EF4-FFF2-40B4-BE49-F238E27FC236}">
                <a16:creationId xmlns:a16="http://schemas.microsoft.com/office/drawing/2014/main" id="{B095551A-E781-F7DF-8BB9-679FC9471BFC}"/>
              </a:ext>
            </a:extLst>
          </p:cNvPr>
          <p:cNvSpPr txBox="1"/>
          <p:nvPr/>
        </p:nvSpPr>
        <p:spPr>
          <a:xfrm>
            <a:off x="427897" y="2752249"/>
            <a:ext cx="713658" cy="314958"/>
          </a:xfrm>
          <a:prstGeom prst="rect">
            <a:avLst/>
          </a:prstGeom>
          <a:noFill/>
        </p:spPr>
        <p:txBody>
          <a:bodyPr wrap="none" lIns="91440" tIns="45720" rIns="91440" bIns="45720" rtlCol="0" anchor="t">
            <a:spAutoFit/>
          </a:bodyPr>
          <a:lstStyle/>
          <a:p>
            <a:pPr algn="ctr">
              <a:lnSpc>
                <a:spcPct val="90000"/>
              </a:lnSpc>
            </a:pPr>
            <a:r>
              <a:rPr lang="en-US" sz="800" b="1" dirty="0">
                <a:solidFill>
                  <a:schemeClr val="accent1"/>
                </a:solidFill>
                <a:latin typeface="Poppins"/>
                <a:cs typeface="Poppins"/>
              </a:rPr>
              <a:t>2025</a:t>
            </a:r>
          </a:p>
          <a:p>
            <a:pPr algn="ctr">
              <a:lnSpc>
                <a:spcPct val="90000"/>
              </a:lnSpc>
            </a:pPr>
            <a:r>
              <a:rPr lang="en-US" sz="800" b="1" dirty="0" err="1">
                <a:solidFill>
                  <a:schemeClr val="accent1"/>
                </a:solidFill>
                <a:latin typeface="Poppins"/>
                <a:cs typeface="Poppins"/>
              </a:rPr>
              <a:t>Büyümesi</a:t>
            </a:r>
            <a:endParaRPr lang="en-US" sz="800" b="1" dirty="0">
              <a:solidFill>
                <a:schemeClr val="accent1"/>
              </a:solidFill>
              <a:latin typeface="Poppins"/>
              <a:cs typeface="Poppins"/>
            </a:endParaRPr>
          </a:p>
        </p:txBody>
      </p:sp>
      <p:sp>
        <p:nvSpPr>
          <p:cNvPr id="71" name="TextBox 70">
            <a:extLst>
              <a:ext uri="{FF2B5EF4-FFF2-40B4-BE49-F238E27FC236}">
                <a16:creationId xmlns:a16="http://schemas.microsoft.com/office/drawing/2014/main" id="{3D851B3E-FB23-8492-79CE-7C0F0ED485CA}"/>
              </a:ext>
            </a:extLst>
          </p:cNvPr>
          <p:cNvSpPr txBox="1"/>
          <p:nvPr/>
        </p:nvSpPr>
        <p:spPr>
          <a:xfrm>
            <a:off x="86738" y="7715107"/>
            <a:ext cx="1194702" cy="646331"/>
          </a:xfrm>
          <a:prstGeom prst="rect">
            <a:avLst/>
          </a:prstGeom>
          <a:noFill/>
        </p:spPr>
        <p:txBody>
          <a:bodyPr wrap="square">
            <a:spAutoFit/>
          </a:bodyPr>
          <a:lstStyle/>
          <a:p>
            <a:r>
              <a:rPr lang="en-US" sz="3500" spc="-150" dirty="0">
                <a:solidFill>
                  <a:schemeClr val="accent6"/>
                </a:solidFill>
                <a:effectLst/>
                <a:latin typeface="Poppins Light" pitchFamily="2" charset="77"/>
                <a:cs typeface="Poppins Light" pitchFamily="2" charset="77"/>
              </a:rPr>
              <a:t>10.6</a:t>
            </a:r>
            <a:r>
              <a:rPr lang="en-US" sz="3500" spc="-150" baseline="30000" dirty="0">
                <a:solidFill>
                  <a:schemeClr val="accent6"/>
                </a:solidFill>
                <a:effectLst/>
                <a:latin typeface="Poppins Light" pitchFamily="2" charset="77"/>
                <a:cs typeface="Poppins Light" pitchFamily="2" charset="77"/>
              </a:rPr>
              <a:t>%</a:t>
            </a:r>
          </a:p>
        </p:txBody>
      </p:sp>
      <p:grpSp>
        <p:nvGrpSpPr>
          <p:cNvPr id="72" name="Group 71">
            <a:extLst>
              <a:ext uri="{FF2B5EF4-FFF2-40B4-BE49-F238E27FC236}">
                <a16:creationId xmlns:a16="http://schemas.microsoft.com/office/drawing/2014/main" id="{F4B1DD70-CEC3-368B-53FE-497ADE700F83}"/>
              </a:ext>
            </a:extLst>
          </p:cNvPr>
          <p:cNvGrpSpPr/>
          <p:nvPr/>
        </p:nvGrpSpPr>
        <p:grpSpPr>
          <a:xfrm rot="10800000">
            <a:off x="-3831220" y="6599146"/>
            <a:ext cx="5168587" cy="2989289"/>
            <a:chOff x="8905700" y="-623337"/>
            <a:chExt cx="5389840" cy="3136612"/>
          </a:xfrm>
        </p:grpSpPr>
        <p:sp>
          <p:nvSpPr>
            <p:cNvPr id="73" name="Freeform 72">
              <a:extLst>
                <a:ext uri="{FF2B5EF4-FFF2-40B4-BE49-F238E27FC236}">
                  <a16:creationId xmlns:a16="http://schemas.microsoft.com/office/drawing/2014/main" id="{FB687CBF-214C-F2D9-DBE3-B6A00D0E157D}"/>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8DBC15B2-4CAF-33F5-7CA4-557740675005}"/>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804CE4E-3D78-DBCE-9E46-07291BB06105}"/>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BBABF368-AB65-ED41-2DC7-92EF3B6D1803}"/>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812BA522-D8F9-754B-498E-B7874DC2744B}"/>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E70D185-0F49-8BFA-EBC3-39F40717E20F}"/>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47731926-E737-9320-D7CD-63C0DA719208}"/>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C1F433D8-5CEC-89F1-DF1E-D405FA2661F9}"/>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82" name="Freeform 81">
              <a:extLst>
                <a:ext uri="{FF2B5EF4-FFF2-40B4-BE49-F238E27FC236}">
                  <a16:creationId xmlns:a16="http://schemas.microsoft.com/office/drawing/2014/main" id="{4D49DFB0-B881-3448-01D2-D3234745E4F6}"/>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6B5AD783-84CC-2EC8-A86B-EB185AD32B30}"/>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E38D88C8-3D3D-ED7B-D07F-CCF2329B1B8C}"/>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0166D368-E43F-D311-C78D-8E6D2E4D1017}"/>
                </a:ext>
              </a:extLst>
            </p:cNvPr>
            <p:cNvSpPr/>
            <p:nvPr/>
          </p:nvSpPr>
          <p:spPr>
            <a:xfrm>
              <a:off x="13216481" y="-623337"/>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B748C592-79E7-26EF-5809-EE604C85F807}"/>
                </a:ext>
              </a:extLst>
            </p:cNvPr>
            <p:cNvSpPr/>
            <p:nvPr/>
          </p:nvSpPr>
          <p:spPr>
            <a:xfrm>
              <a:off x="13216481" y="-174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EB861D78-2203-6B40-D589-76E6E8EBEE00}"/>
                </a:ext>
              </a:extLst>
            </p:cNvPr>
            <p:cNvSpPr/>
            <p:nvPr/>
          </p:nvSpPr>
          <p:spPr>
            <a:xfrm>
              <a:off x="13576167" y="-6233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6BCCD35B-2AC7-EE3F-46A1-55D88859792A}"/>
                </a:ext>
              </a:extLst>
            </p:cNvPr>
            <p:cNvSpPr/>
            <p:nvPr/>
          </p:nvSpPr>
          <p:spPr>
            <a:xfrm>
              <a:off x="12497110" y="-65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9EDC7491-E72B-CEBE-7702-223AF65C1338}"/>
                </a:ext>
              </a:extLst>
            </p:cNvPr>
            <p:cNvSpPr/>
            <p:nvPr/>
          </p:nvSpPr>
          <p:spPr>
            <a:xfrm>
              <a:off x="12137424" y="-62225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BCCFC25A-D773-F354-DA77-0E7C04E5DA7B}"/>
                </a:ext>
              </a:extLst>
            </p:cNvPr>
            <p:cNvSpPr/>
            <p:nvPr/>
          </p:nvSpPr>
          <p:spPr>
            <a:xfrm>
              <a:off x="12137424" y="-65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E88620D0-A610-1E01-E6A8-B1FF25625800}"/>
                </a:ext>
              </a:extLst>
            </p:cNvPr>
            <p:cNvSpPr/>
            <p:nvPr/>
          </p:nvSpPr>
          <p:spPr>
            <a:xfrm>
              <a:off x="11418052"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ADFA4A0C-826A-59AD-40EF-F396FAC841BF}"/>
                </a:ext>
              </a:extLst>
            </p:cNvPr>
            <p:cNvSpPr/>
            <p:nvPr/>
          </p:nvSpPr>
          <p:spPr>
            <a:xfrm>
              <a:off x="11058366"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A31C185C-B0E3-5EEC-902B-3668B9FDF13D}"/>
                </a:ext>
              </a:extLst>
            </p:cNvPr>
            <p:cNvSpPr/>
            <p:nvPr/>
          </p:nvSpPr>
          <p:spPr>
            <a:xfrm>
              <a:off x="10344445" y="123713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9CB11E1C-3388-C98C-9060-0F4589F14F2E}"/>
                </a:ext>
              </a:extLst>
            </p:cNvPr>
            <p:cNvSpPr/>
            <p:nvPr/>
          </p:nvSpPr>
          <p:spPr>
            <a:xfrm>
              <a:off x="9265387" y="185872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3F9B658E-0EE4-4C98-F248-9C1797C0F2CA}"/>
                </a:ext>
              </a:extLst>
            </p:cNvPr>
            <p:cNvSpPr/>
            <p:nvPr/>
          </p:nvSpPr>
          <p:spPr>
            <a:xfrm>
              <a:off x="8905700" y="123713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8E850932-68CE-22EA-2D85-9E604EDC2FDF}"/>
                </a:ext>
              </a:extLst>
            </p:cNvPr>
            <p:cNvSpPr/>
            <p:nvPr/>
          </p:nvSpPr>
          <p:spPr>
            <a:xfrm>
              <a:off x="9984762" y="123713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9517AC2B-6916-7201-78F4-2F8F83D31BF6}"/>
                </a:ext>
              </a:extLst>
            </p:cNvPr>
            <p:cNvSpPr/>
            <p:nvPr/>
          </p:nvSpPr>
          <p:spPr>
            <a:xfrm>
              <a:off x="998505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3EBFF040-9724-F782-A500-75463AB81A22}"/>
                </a:ext>
              </a:extLst>
            </p:cNvPr>
            <p:cNvSpPr/>
            <p:nvPr/>
          </p:nvSpPr>
          <p:spPr>
            <a:xfrm>
              <a:off x="9265685"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02C3A6BC-E132-D0BF-7434-29DE9C61C7FE}"/>
                </a:ext>
              </a:extLst>
            </p:cNvPr>
            <p:cNvSpPr/>
            <p:nvPr/>
          </p:nvSpPr>
          <p:spPr>
            <a:xfrm>
              <a:off x="8906001"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grpSp>
      <p:sp>
        <p:nvSpPr>
          <p:cNvPr id="106" name="TextBox 105">
            <a:extLst>
              <a:ext uri="{FF2B5EF4-FFF2-40B4-BE49-F238E27FC236}">
                <a16:creationId xmlns:a16="http://schemas.microsoft.com/office/drawing/2014/main" id="{267CCCA7-2CF0-6A3C-782D-002F658E330A}"/>
              </a:ext>
            </a:extLst>
          </p:cNvPr>
          <p:cNvSpPr txBox="1"/>
          <p:nvPr/>
        </p:nvSpPr>
        <p:spPr>
          <a:xfrm>
            <a:off x="253647" y="7398799"/>
            <a:ext cx="713658" cy="314958"/>
          </a:xfrm>
          <a:prstGeom prst="rect">
            <a:avLst/>
          </a:prstGeom>
          <a:noFill/>
        </p:spPr>
        <p:txBody>
          <a:bodyPr wrap="none" lIns="91440" tIns="45720" rIns="91440" bIns="45720" rtlCol="0" anchor="t">
            <a:spAutoFit/>
          </a:bodyPr>
          <a:lstStyle/>
          <a:p>
            <a:pPr algn="ctr">
              <a:lnSpc>
                <a:spcPct val="90000"/>
              </a:lnSpc>
            </a:pPr>
            <a:r>
              <a:rPr lang="en-US" sz="800" b="1" dirty="0">
                <a:solidFill>
                  <a:schemeClr val="accent6"/>
                </a:solidFill>
                <a:latin typeface="Poppins"/>
                <a:cs typeface="Poppins"/>
              </a:rPr>
              <a:t>2025</a:t>
            </a:r>
          </a:p>
          <a:p>
            <a:pPr algn="ctr">
              <a:lnSpc>
                <a:spcPct val="90000"/>
              </a:lnSpc>
            </a:pPr>
            <a:r>
              <a:rPr lang="en-US" sz="800" b="1" dirty="0" err="1">
                <a:solidFill>
                  <a:schemeClr val="accent6"/>
                </a:solidFill>
                <a:latin typeface="Poppins"/>
                <a:cs typeface="Poppins"/>
              </a:rPr>
              <a:t>Büyümesi</a:t>
            </a:r>
            <a:endParaRPr lang="en-US" sz="800" b="1" dirty="0">
              <a:solidFill>
                <a:schemeClr val="accent6"/>
              </a:solidFill>
              <a:latin typeface="Poppins"/>
              <a:cs typeface="Poppins"/>
            </a:endParaRPr>
          </a:p>
        </p:txBody>
      </p:sp>
      <p:sp>
        <p:nvSpPr>
          <p:cNvPr id="31" name="TextBox 30">
            <a:extLst>
              <a:ext uri="{FF2B5EF4-FFF2-40B4-BE49-F238E27FC236}">
                <a16:creationId xmlns:a16="http://schemas.microsoft.com/office/drawing/2014/main" id="{BE7DAD81-07D4-C8B6-F9BA-E7CDDEFA3B74}"/>
              </a:ext>
            </a:extLst>
          </p:cNvPr>
          <p:cNvSpPr txBox="1"/>
          <p:nvPr/>
        </p:nvSpPr>
        <p:spPr>
          <a:xfrm>
            <a:off x="1422374" y="9634103"/>
            <a:ext cx="2842319" cy="192168"/>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13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lumMod val="75000"/>
                  </a:srgbClr>
                </a:solidFill>
                <a:effectLst/>
                <a:uLnTx/>
                <a:uFillTx/>
                <a:latin typeface="Poppins"/>
                <a:ea typeface="+mn-ea"/>
                <a:cs typeface="Poppins"/>
              </a:rPr>
              <a:t>Kaynak: GroupM - </a:t>
            </a:r>
            <a:r>
              <a:rPr kumimoji="0" lang="en-US" sz="600" b="0" i="0" u="none" strike="noStrike" kern="1200" cap="none" spc="0" normalizeH="0" baseline="0" noProof="0" dirty="0" err="1">
                <a:ln>
                  <a:noFill/>
                </a:ln>
                <a:solidFill>
                  <a:srgbClr val="FFFFFF">
                    <a:lumMod val="75000"/>
                  </a:srgbClr>
                </a:solidFill>
                <a:effectLst/>
                <a:uLnTx/>
                <a:uFillTx/>
                <a:latin typeface="Poppins"/>
                <a:ea typeface="+mn-ea"/>
                <a:cs typeface="Poppins"/>
              </a:rPr>
              <a:t>Arjantin</a:t>
            </a:r>
            <a:r>
              <a:rPr kumimoji="0" lang="en-US" sz="600" b="0" i="0" u="none" strike="noStrike" kern="1200" cap="none" spc="0" normalizeH="0" baseline="0" noProof="0" dirty="0">
                <a:ln>
                  <a:noFill/>
                </a:ln>
                <a:solidFill>
                  <a:srgbClr val="FFFFFF">
                    <a:lumMod val="75000"/>
                  </a:srgbClr>
                </a:solidFill>
                <a:effectLst/>
                <a:uLnTx/>
                <a:uFillTx/>
                <a:latin typeface="Poppins"/>
                <a:ea typeface="+mn-ea"/>
                <a:cs typeface="Poppins"/>
              </a:rPr>
              <a:t> </a:t>
            </a:r>
            <a:r>
              <a:rPr kumimoji="0" lang="en-US" sz="600" b="0" i="0" u="none" strike="noStrike" kern="1200" cap="none" spc="0" normalizeH="0" baseline="0" noProof="0" dirty="0" err="1">
                <a:ln>
                  <a:noFill/>
                </a:ln>
                <a:solidFill>
                  <a:srgbClr val="FFFFFF">
                    <a:lumMod val="75000"/>
                  </a:srgbClr>
                </a:solidFill>
                <a:effectLst/>
                <a:uLnTx/>
                <a:uFillTx/>
                <a:latin typeface="Poppins"/>
                <a:ea typeface="+mn-ea"/>
                <a:cs typeface="Poppins"/>
              </a:rPr>
              <a:t>verileri</a:t>
            </a:r>
            <a:r>
              <a:rPr kumimoji="0" lang="en-US" sz="600" b="0" i="0" u="none" strike="noStrike" kern="1200" cap="none" spc="0" normalizeH="0" baseline="0" noProof="0" dirty="0">
                <a:ln>
                  <a:noFill/>
                </a:ln>
                <a:solidFill>
                  <a:srgbClr val="FFFFFF">
                    <a:lumMod val="75000"/>
                  </a:srgbClr>
                </a:solidFill>
                <a:effectLst/>
                <a:uLnTx/>
                <a:uFillTx/>
                <a:latin typeface="Poppins"/>
                <a:ea typeface="+mn-ea"/>
                <a:cs typeface="Poppins"/>
              </a:rPr>
              <a:t> </a:t>
            </a:r>
            <a:r>
              <a:rPr kumimoji="0" lang="en-US" sz="600" b="0" i="0" u="none" strike="noStrike" kern="1200" cap="none" spc="0" normalizeH="0" baseline="0" noProof="0" dirty="0" err="1">
                <a:ln>
                  <a:noFill/>
                </a:ln>
                <a:solidFill>
                  <a:srgbClr val="FFFFFF">
                    <a:lumMod val="75000"/>
                  </a:srgbClr>
                </a:solidFill>
                <a:effectLst/>
                <a:uLnTx/>
                <a:uFillTx/>
                <a:latin typeface="Poppins"/>
                <a:ea typeface="+mn-ea"/>
                <a:cs typeface="Poppins"/>
              </a:rPr>
              <a:t>enflasyona</a:t>
            </a:r>
            <a:r>
              <a:rPr kumimoji="0" lang="en-US" sz="600" b="0" i="0" u="none" strike="noStrike" kern="1200" cap="none" spc="0" normalizeH="0" baseline="0" noProof="0" dirty="0">
                <a:ln>
                  <a:noFill/>
                </a:ln>
                <a:solidFill>
                  <a:srgbClr val="FFFFFF">
                    <a:lumMod val="75000"/>
                  </a:srgbClr>
                </a:solidFill>
                <a:effectLst/>
                <a:uLnTx/>
                <a:uFillTx/>
                <a:latin typeface="Poppins"/>
                <a:ea typeface="+mn-ea"/>
                <a:cs typeface="Poppins"/>
              </a:rPr>
              <a:t> </a:t>
            </a:r>
            <a:r>
              <a:rPr kumimoji="0" lang="en-US" sz="600" b="0" i="0" u="none" strike="noStrike" kern="1200" cap="none" spc="0" normalizeH="0" baseline="0" noProof="0" dirty="0" err="1">
                <a:ln>
                  <a:noFill/>
                </a:ln>
                <a:solidFill>
                  <a:srgbClr val="FFFFFF">
                    <a:lumMod val="75000"/>
                  </a:srgbClr>
                </a:solidFill>
                <a:effectLst/>
                <a:uLnTx/>
                <a:uFillTx/>
                <a:latin typeface="Poppins"/>
                <a:ea typeface="+mn-ea"/>
                <a:cs typeface="Poppins"/>
              </a:rPr>
              <a:t>göre</a:t>
            </a:r>
            <a:r>
              <a:rPr kumimoji="0" lang="en-US" sz="600" b="0" i="0" u="none" strike="noStrike" kern="1200" cap="none" spc="0" normalizeH="0" baseline="0" noProof="0" dirty="0">
                <a:ln>
                  <a:noFill/>
                </a:ln>
                <a:solidFill>
                  <a:srgbClr val="FFFFFF">
                    <a:lumMod val="75000"/>
                  </a:srgbClr>
                </a:solidFill>
                <a:effectLst/>
                <a:uLnTx/>
                <a:uFillTx/>
                <a:latin typeface="Poppins"/>
                <a:ea typeface="+mn-ea"/>
                <a:cs typeface="Poppins"/>
              </a:rPr>
              <a:t> </a:t>
            </a:r>
            <a:r>
              <a:rPr kumimoji="0" lang="en-US" sz="600" b="0" i="0" u="none" strike="noStrike" kern="1200" cap="none" spc="0" normalizeH="0" baseline="0" noProof="0" dirty="0" err="1">
                <a:ln>
                  <a:noFill/>
                </a:ln>
                <a:solidFill>
                  <a:srgbClr val="FFFFFF">
                    <a:lumMod val="75000"/>
                  </a:srgbClr>
                </a:solidFill>
                <a:effectLst/>
                <a:uLnTx/>
                <a:uFillTx/>
                <a:latin typeface="Poppins"/>
                <a:ea typeface="+mn-ea"/>
                <a:cs typeface="Poppins"/>
              </a:rPr>
              <a:t>düzeltilmiştir</a:t>
            </a:r>
            <a:endParaRPr kumimoji="0" lang="en-US" sz="600" b="0" i="0" u="none" strike="noStrike" kern="1200" cap="none" spc="0" normalizeH="0" baseline="0" noProof="0" dirty="0">
              <a:ln>
                <a:noFill/>
              </a:ln>
              <a:solidFill>
                <a:srgbClr val="FFFFFF">
                  <a:lumMod val="75000"/>
                </a:srgbClr>
              </a:solidFill>
              <a:effectLst/>
              <a:uLnTx/>
              <a:uFillTx/>
              <a:latin typeface="Poppins"/>
              <a:ea typeface="+mn-ea"/>
              <a:cs typeface="Poppins"/>
            </a:endParaRPr>
          </a:p>
        </p:txBody>
      </p:sp>
      <p:sp>
        <p:nvSpPr>
          <p:cNvPr id="7" name="Rectangle 6">
            <a:extLst>
              <a:ext uri="{FF2B5EF4-FFF2-40B4-BE49-F238E27FC236}">
                <a16:creationId xmlns:a16="http://schemas.microsoft.com/office/drawing/2014/main" id="{7E389189-F6D7-BFB3-ADC5-15DA2159DC28}"/>
              </a:ext>
            </a:extLst>
          </p:cNvPr>
          <p:cNvSpPr/>
          <p:nvPr/>
        </p:nvSpPr>
        <p:spPr>
          <a:xfrm>
            <a:off x="6343650" y="7250906"/>
            <a:ext cx="492919" cy="271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216B1D64-B9A8-718F-E9CC-89C8D3582F11}"/>
              </a:ext>
            </a:extLst>
          </p:cNvPr>
          <p:cNvGrpSpPr/>
          <p:nvPr/>
        </p:nvGrpSpPr>
        <p:grpSpPr>
          <a:xfrm>
            <a:off x="2824990" y="7220751"/>
            <a:ext cx="4286042" cy="244487"/>
            <a:chOff x="3087748" y="2456076"/>
            <a:chExt cx="4286042" cy="244487"/>
          </a:xfrm>
        </p:grpSpPr>
        <p:sp>
          <p:nvSpPr>
            <p:cNvPr id="74" name="TextBox 73">
              <a:extLst>
                <a:ext uri="{FF2B5EF4-FFF2-40B4-BE49-F238E27FC236}">
                  <a16:creationId xmlns:a16="http://schemas.microsoft.com/office/drawing/2014/main" id="{13D602B5-E824-C6FA-365D-B69F1920C27D}"/>
                </a:ext>
              </a:extLst>
            </p:cNvPr>
            <p:cNvSpPr txBox="1"/>
            <p:nvPr/>
          </p:nvSpPr>
          <p:spPr>
            <a:xfrm>
              <a:off x="3087748" y="2456076"/>
              <a:ext cx="2729849" cy="230448"/>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en-US" sz="900" b="1" i="0" u="none" strike="noStrike" kern="1200" cap="none" spc="0" normalizeH="0" baseline="0" noProof="0" dirty="0" err="1">
                  <a:ln>
                    <a:noFill/>
                  </a:ln>
                  <a:solidFill>
                    <a:srgbClr val="092656"/>
                  </a:solidFill>
                  <a:effectLst/>
                  <a:uLnTx/>
                  <a:uFillTx/>
                  <a:latin typeface="Poppins ExtraBold" pitchFamily="2" charset="77"/>
                  <a:ea typeface="+mn-ea"/>
                  <a:cs typeface="Poppins ExtraBold" pitchFamily="2" charset="77"/>
                </a:rPr>
                <a:t>Bölgesel</a:t>
              </a:r>
              <a:r>
                <a:rPr kumimoji="0" lang="en-US" sz="900" b="1" i="0" u="none" strike="noStrike" kern="1200" cap="none" spc="0" normalizeH="0" baseline="0" noProof="0" dirty="0">
                  <a:ln>
                    <a:noFill/>
                  </a:ln>
                  <a:solidFill>
                    <a:srgbClr val="092656"/>
                  </a:solidFill>
                  <a:effectLst/>
                  <a:uLnTx/>
                  <a:uFillTx/>
                  <a:latin typeface="Poppins ExtraBold" pitchFamily="2" charset="77"/>
                  <a:ea typeface="+mn-ea"/>
                  <a:cs typeface="Poppins ExtraBold" pitchFamily="2" charset="77"/>
                </a:rPr>
                <a:t> </a:t>
              </a:r>
              <a:r>
                <a:rPr kumimoji="0" lang="en-US" sz="900" b="1" i="0" u="none" strike="noStrike" kern="1200" cap="none" spc="0" normalizeH="0" baseline="0" noProof="0" dirty="0" err="1">
                  <a:ln>
                    <a:noFill/>
                  </a:ln>
                  <a:solidFill>
                    <a:srgbClr val="092656"/>
                  </a:solidFill>
                  <a:effectLst/>
                  <a:uLnTx/>
                  <a:uFillTx/>
                  <a:latin typeface="Poppins ExtraBold" pitchFamily="2" charset="77"/>
                  <a:ea typeface="+mn-ea"/>
                  <a:cs typeface="Poppins ExtraBold" pitchFamily="2" charset="77"/>
                </a:rPr>
                <a:t>ve</a:t>
              </a:r>
              <a:r>
                <a:rPr kumimoji="0" lang="en-US" sz="900" b="1" i="0" u="none" strike="noStrike" kern="1200" cap="none" spc="0" normalizeH="0" baseline="0" noProof="0" dirty="0">
                  <a:ln>
                    <a:noFill/>
                  </a:ln>
                  <a:solidFill>
                    <a:srgbClr val="092656"/>
                  </a:solidFill>
                  <a:effectLst/>
                  <a:uLnTx/>
                  <a:uFillTx/>
                  <a:latin typeface="Poppins ExtraBold" pitchFamily="2" charset="77"/>
                  <a:ea typeface="+mn-ea"/>
                  <a:cs typeface="Poppins ExtraBold" pitchFamily="2" charset="77"/>
                </a:rPr>
                <a:t> </a:t>
              </a:r>
              <a:r>
                <a:rPr kumimoji="0" lang="en-US" sz="900" b="1" i="0" u="none" strike="noStrike" kern="1200" cap="none" spc="0" normalizeH="0" baseline="0" noProof="0" dirty="0" err="1">
                  <a:ln>
                    <a:noFill/>
                  </a:ln>
                  <a:solidFill>
                    <a:srgbClr val="092656"/>
                  </a:solidFill>
                  <a:effectLst/>
                  <a:uLnTx/>
                  <a:uFillTx/>
                  <a:latin typeface="Poppins ExtraBold" pitchFamily="2" charset="77"/>
                  <a:ea typeface="+mn-ea"/>
                  <a:cs typeface="Poppins ExtraBold" pitchFamily="2" charset="77"/>
                </a:rPr>
                <a:t>Küresel</a:t>
              </a:r>
              <a:r>
                <a:rPr kumimoji="0" lang="en-US" sz="900" b="1" i="0" u="none" strike="noStrike" kern="1200" cap="none" spc="0" normalizeH="0" baseline="0" noProof="0" dirty="0">
                  <a:ln>
                    <a:noFill/>
                  </a:ln>
                  <a:solidFill>
                    <a:srgbClr val="092656"/>
                  </a:solidFill>
                  <a:effectLst/>
                  <a:uLnTx/>
                  <a:uFillTx/>
                  <a:latin typeface="Poppins ExtraBold" pitchFamily="2" charset="77"/>
                  <a:ea typeface="+mn-ea"/>
                  <a:cs typeface="Poppins ExtraBold" pitchFamily="2" charset="77"/>
                </a:rPr>
                <a:t> </a:t>
              </a:r>
              <a:r>
                <a:rPr kumimoji="0" lang="en-US" sz="900" b="1" i="0" u="none" strike="noStrike" kern="1200" cap="none" spc="0" normalizeH="0" baseline="0" noProof="0" dirty="0" err="1">
                  <a:ln>
                    <a:noFill/>
                  </a:ln>
                  <a:solidFill>
                    <a:srgbClr val="092656"/>
                  </a:solidFill>
                  <a:effectLst/>
                  <a:uLnTx/>
                  <a:uFillTx/>
                  <a:latin typeface="Poppins ExtraBold" pitchFamily="2" charset="77"/>
                  <a:ea typeface="+mn-ea"/>
                  <a:cs typeface="Poppins ExtraBold" pitchFamily="2" charset="77"/>
                </a:rPr>
                <a:t>Reklam</a:t>
              </a:r>
              <a:r>
                <a:rPr kumimoji="0" lang="en-US" sz="900" b="1" i="0" u="none" strike="noStrike" kern="1200" cap="none" spc="0" normalizeH="0" baseline="0" noProof="0" dirty="0">
                  <a:ln>
                    <a:noFill/>
                  </a:ln>
                  <a:solidFill>
                    <a:srgbClr val="092656"/>
                  </a:solidFill>
                  <a:effectLst/>
                  <a:uLnTx/>
                  <a:uFillTx/>
                  <a:latin typeface="Poppins ExtraBold" pitchFamily="2" charset="77"/>
                  <a:ea typeface="+mn-ea"/>
                  <a:cs typeface="Poppins ExtraBold" pitchFamily="2" charset="77"/>
                </a:rPr>
                <a:t> </a:t>
              </a:r>
              <a:r>
                <a:rPr kumimoji="0" lang="en-US" sz="900" b="1" i="0" u="none" strike="noStrike" kern="1200" cap="none" spc="0" normalizeH="0" baseline="0" noProof="0" dirty="0" err="1">
                  <a:ln>
                    <a:noFill/>
                  </a:ln>
                  <a:solidFill>
                    <a:srgbClr val="092656"/>
                  </a:solidFill>
                  <a:effectLst/>
                  <a:uLnTx/>
                  <a:uFillTx/>
                  <a:latin typeface="Poppins ExtraBold" pitchFamily="2" charset="77"/>
                  <a:ea typeface="+mn-ea"/>
                  <a:cs typeface="Poppins ExtraBold" pitchFamily="2" charset="77"/>
                </a:rPr>
                <a:t>Büyümesi</a:t>
              </a:r>
              <a:endParaRPr kumimoji="0" lang="en-US" sz="900" b="1" i="0" u="none" strike="noStrike" kern="1200" cap="none" spc="0" normalizeH="0" baseline="0" noProof="0" dirty="0">
                <a:ln>
                  <a:noFill/>
                </a:ln>
                <a:solidFill>
                  <a:srgbClr val="092656"/>
                </a:solidFill>
                <a:effectLst/>
                <a:uLnTx/>
                <a:uFillTx/>
                <a:latin typeface="Poppins ExtraBold" pitchFamily="2" charset="77"/>
                <a:ea typeface="+mn-ea"/>
                <a:cs typeface="Poppins ExtraBold" pitchFamily="2" charset="77"/>
              </a:endParaRPr>
            </a:p>
          </p:txBody>
        </p:sp>
        <p:pic>
          <p:nvPicPr>
            <p:cNvPr id="65" name="Google Shape;429;p65" descr="GroupM_SingleColor_Logo_Navy_RGB.png">
              <a:extLst>
                <a:ext uri="{FF2B5EF4-FFF2-40B4-BE49-F238E27FC236}">
                  <a16:creationId xmlns:a16="http://schemas.microsoft.com/office/drawing/2014/main" id="{78E3C8E5-8C5B-A7F2-990D-F7C4EA9B8641}"/>
                </a:ext>
              </a:extLst>
            </p:cNvPr>
            <p:cNvPicPr preferRelativeResize="0">
              <a:picLocks noChangeAspect="1"/>
            </p:cNvPicPr>
            <p:nvPr/>
          </p:nvPicPr>
          <p:blipFill rotWithShape="1">
            <a:blip r:embed="rId6" cstate="screen">
              <a:alphaModFix amt="30000"/>
              <a:extLst>
                <a:ext uri="{28A0092B-C50C-407E-A947-70E740481C1C}">
                  <a14:useLocalDpi xmlns:a14="http://schemas.microsoft.com/office/drawing/2010/main"/>
                </a:ext>
              </a:extLst>
            </a:blip>
            <a:srcRect/>
            <a:stretch/>
          </p:blipFill>
          <p:spPr>
            <a:xfrm>
              <a:off x="6849643" y="2550718"/>
              <a:ext cx="524147" cy="149845"/>
            </a:xfrm>
            <a:prstGeom prst="rect">
              <a:avLst/>
            </a:prstGeom>
            <a:noFill/>
            <a:ln>
              <a:noFill/>
            </a:ln>
          </p:spPr>
        </p:pic>
      </p:grpSp>
      <p:sp>
        <p:nvSpPr>
          <p:cNvPr id="6" name="Rectangle 5">
            <a:extLst>
              <a:ext uri="{FF2B5EF4-FFF2-40B4-BE49-F238E27FC236}">
                <a16:creationId xmlns:a16="http://schemas.microsoft.com/office/drawing/2014/main" id="{0383BF4E-C840-CEDE-28E4-E62D960D37F2}"/>
              </a:ext>
            </a:extLst>
          </p:cNvPr>
          <p:cNvSpPr/>
          <p:nvPr/>
        </p:nvSpPr>
        <p:spPr>
          <a:xfrm>
            <a:off x="1160217" y="3138161"/>
            <a:ext cx="196287" cy="1178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5D820B-8BD3-CEDE-CEF6-4D43230B41DB}"/>
              </a:ext>
            </a:extLst>
          </p:cNvPr>
          <p:cNvSpPr/>
          <p:nvPr/>
        </p:nvSpPr>
        <p:spPr>
          <a:xfrm>
            <a:off x="1102186" y="7829823"/>
            <a:ext cx="196287" cy="1178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C46141-EFE5-FDD1-1133-53FB2190F151}"/>
              </a:ext>
            </a:extLst>
          </p:cNvPr>
          <p:cNvSpPr/>
          <p:nvPr/>
        </p:nvSpPr>
        <p:spPr>
          <a:xfrm>
            <a:off x="6970306" y="3069496"/>
            <a:ext cx="215445" cy="1330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B2F8F39-6047-47A0-E81D-52A65FE91C31}"/>
              </a:ext>
            </a:extLst>
          </p:cNvPr>
          <p:cNvSpPr/>
          <p:nvPr/>
        </p:nvSpPr>
        <p:spPr>
          <a:xfrm>
            <a:off x="6835300" y="7799725"/>
            <a:ext cx="196287" cy="1238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E3A5D97-CC07-DC6F-925C-C60C69007899}"/>
              </a:ext>
            </a:extLst>
          </p:cNvPr>
          <p:cNvSpPr txBox="1"/>
          <p:nvPr/>
        </p:nvSpPr>
        <p:spPr>
          <a:xfrm rot="16200000">
            <a:off x="4155320" y="6191271"/>
            <a:ext cx="5588000" cy="215444"/>
          </a:xfrm>
          <a:prstGeom prst="rect">
            <a:avLst/>
          </a:prstGeom>
          <a:noFill/>
        </p:spPr>
        <p:txBody>
          <a:bodyPr wrap="square">
            <a:spAutoFit/>
          </a:bodyPr>
          <a:lstStyle/>
          <a:p>
            <a:r>
              <a:rPr lang="en-US" sz="800" dirty="0">
                <a:latin typeface="Poppins" panose="00000500000000000000" pitchFamily="2" charset="0"/>
                <a:cs typeface="Poppins" panose="00000500000000000000" pitchFamily="2" charset="0"/>
              </a:rPr>
              <a:t>2025 </a:t>
            </a:r>
            <a:r>
              <a:rPr lang="en-US" sz="800" dirty="0" err="1">
                <a:latin typeface="Poppins" panose="00000500000000000000" pitchFamily="2" charset="0"/>
                <a:cs typeface="Poppins" panose="00000500000000000000" pitchFamily="2" charset="0"/>
              </a:rPr>
              <a:t>Reklam</a:t>
            </a:r>
            <a:r>
              <a:rPr lang="en-US" sz="800" dirty="0">
                <a:latin typeface="Poppins" panose="00000500000000000000" pitchFamily="2" charset="0"/>
                <a:cs typeface="Poppins" panose="00000500000000000000" pitchFamily="2" charset="0"/>
              </a:rPr>
              <a:t> </a:t>
            </a:r>
            <a:r>
              <a:rPr lang="en-US" sz="800" dirty="0" err="1">
                <a:latin typeface="Poppins" panose="00000500000000000000" pitchFamily="2" charset="0"/>
                <a:cs typeface="Poppins" panose="00000500000000000000" pitchFamily="2" charset="0"/>
              </a:rPr>
              <a:t>Büyümesi</a:t>
            </a:r>
            <a:r>
              <a:rPr lang="en-US" sz="800" dirty="0">
                <a:latin typeface="Poppins" panose="00000500000000000000" pitchFamily="2" charset="0"/>
                <a:cs typeface="Poppins" panose="00000500000000000000" pitchFamily="2" charset="0"/>
              </a:rPr>
              <a:t> (%)</a:t>
            </a:r>
          </a:p>
        </p:txBody>
      </p:sp>
      <p:sp>
        <p:nvSpPr>
          <p:cNvPr id="22" name="TextBox 21">
            <a:extLst>
              <a:ext uri="{FF2B5EF4-FFF2-40B4-BE49-F238E27FC236}">
                <a16:creationId xmlns:a16="http://schemas.microsoft.com/office/drawing/2014/main" id="{3A901A4E-ACAE-4E40-9047-F141AB05DD69}"/>
              </a:ext>
            </a:extLst>
          </p:cNvPr>
          <p:cNvSpPr txBox="1"/>
          <p:nvPr/>
        </p:nvSpPr>
        <p:spPr>
          <a:xfrm rot="16200000">
            <a:off x="4283037" y="1619475"/>
            <a:ext cx="5588000" cy="215444"/>
          </a:xfrm>
          <a:prstGeom prst="rect">
            <a:avLst/>
          </a:prstGeom>
          <a:noFill/>
        </p:spPr>
        <p:txBody>
          <a:bodyPr wrap="square">
            <a:spAutoFit/>
          </a:bodyPr>
          <a:lstStyle/>
          <a:p>
            <a:r>
              <a:rPr lang="en-US" sz="800" dirty="0">
                <a:latin typeface="Poppins" panose="00000500000000000000" pitchFamily="2" charset="0"/>
                <a:cs typeface="Poppins" panose="00000500000000000000" pitchFamily="2" charset="0"/>
              </a:rPr>
              <a:t>2025 </a:t>
            </a:r>
            <a:r>
              <a:rPr lang="en-US" sz="800" dirty="0" err="1">
                <a:latin typeface="Poppins" panose="00000500000000000000" pitchFamily="2" charset="0"/>
                <a:cs typeface="Poppins" panose="00000500000000000000" pitchFamily="2" charset="0"/>
              </a:rPr>
              <a:t>Reklam</a:t>
            </a:r>
            <a:r>
              <a:rPr lang="en-US" sz="800" dirty="0">
                <a:latin typeface="Poppins" panose="00000500000000000000" pitchFamily="2" charset="0"/>
                <a:cs typeface="Poppins" panose="00000500000000000000" pitchFamily="2" charset="0"/>
              </a:rPr>
              <a:t> </a:t>
            </a:r>
            <a:r>
              <a:rPr lang="en-US" sz="800" dirty="0" err="1">
                <a:latin typeface="Poppins" panose="00000500000000000000" pitchFamily="2" charset="0"/>
                <a:cs typeface="Poppins" panose="00000500000000000000" pitchFamily="2" charset="0"/>
              </a:rPr>
              <a:t>Büyümesi</a:t>
            </a:r>
            <a:r>
              <a:rPr lang="en-US" sz="800" dirty="0">
                <a:latin typeface="Poppins" panose="00000500000000000000" pitchFamily="2" charset="0"/>
                <a:cs typeface="Poppins" panose="00000500000000000000" pitchFamily="2" charset="0"/>
              </a:rPr>
              <a:t> (%)</a:t>
            </a:r>
          </a:p>
        </p:txBody>
      </p:sp>
      <p:sp>
        <p:nvSpPr>
          <p:cNvPr id="28" name="TextBox 27">
            <a:extLst>
              <a:ext uri="{FF2B5EF4-FFF2-40B4-BE49-F238E27FC236}">
                <a16:creationId xmlns:a16="http://schemas.microsoft.com/office/drawing/2014/main" id="{2A2983C6-FE57-A2A6-A184-FFC2A6BA2FC0}"/>
              </a:ext>
            </a:extLst>
          </p:cNvPr>
          <p:cNvSpPr txBox="1"/>
          <p:nvPr/>
        </p:nvSpPr>
        <p:spPr>
          <a:xfrm rot="16200000">
            <a:off x="-1641447" y="6452237"/>
            <a:ext cx="5588000" cy="215444"/>
          </a:xfrm>
          <a:prstGeom prst="rect">
            <a:avLst/>
          </a:prstGeom>
          <a:noFill/>
        </p:spPr>
        <p:txBody>
          <a:bodyPr wrap="square">
            <a:spAutoFit/>
          </a:bodyPr>
          <a:lstStyle/>
          <a:p>
            <a:r>
              <a:rPr lang="en-US" sz="800" dirty="0">
                <a:latin typeface="Poppins" panose="00000500000000000000" pitchFamily="2" charset="0"/>
                <a:cs typeface="Poppins" panose="00000500000000000000" pitchFamily="2" charset="0"/>
              </a:rPr>
              <a:t>AD </a:t>
            </a:r>
            <a:r>
              <a:rPr lang="en-US" sz="800" dirty="0" err="1">
                <a:latin typeface="Poppins" panose="00000500000000000000" pitchFamily="2" charset="0"/>
                <a:cs typeface="Poppins" panose="00000500000000000000" pitchFamily="2" charset="0"/>
              </a:rPr>
              <a:t>Geliri</a:t>
            </a:r>
            <a:r>
              <a:rPr lang="en-US" sz="800" dirty="0">
                <a:latin typeface="Poppins" panose="00000500000000000000" pitchFamily="2" charset="0"/>
                <a:cs typeface="Poppins" panose="00000500000000000000" pitchFamily="2" charset="0"/>
              </a:rPr>
              <a:t> (</a:t>
            </a:r>
            <a:r>
              <a:rPr lang="en-US" sz="800" dirty="0" err="1">
                <a:latin typeface="Poppins" panose="00000500000000000000" pitchFamily="2" charset="0"/>
                <a:cs typeface="Poppins" panose="00000500000000000000" pitchFamily="2" charset="0"/>
              </a:rPr>
              <a:t>Milyar</a:t>
            </a:r>
            <a:r>
              <a:rPr lang="en-US" sz="800" dirty="0">
                <a:latin typeface="Poppins" panose="00000500000000000000" pitchFamily="2" charset="0"/>
                <a:cs typeface="Poppins" panose="00000500000000000000" pitchFamily="2" charset="0"/>
              </a:rPr>
              <a:t> ABD </a:t>
            </a:r>
            <a:r>
              <a:rPr lang="en-US" sz="800" dirty="0" err="1">
                <a:latin typeface="Poppins" panose="00000500000000000000" pitchFamily="2" charset="0"/>
                <a:cs typeface="Poppins" panose="00000500000000000000" pitchFamily="2" charset="0"/>
              </a:rPr>
              <a:t>Doları</a:t>
            </a:r>
            <a:r>
              <a:rPr lang="en-US" sz="800" dirty="0">
                <a:latin typeface="Poppins" panose="00000500000000000000" pitchFamily="2" charset="0"/>
                <a:cs typeface="Poppins" panose="00000500000000000000" pitchFamily="2" charset="0"/>
              </a:rPr>
              <a:t>)</a:t>
            </a:r>
          </a:p>
        </p:txBody>
      </p:sp>
      <p:sp>
        <p:nvSpPr>
          <p:cNvPr id="100" name="TextBox 99">
            <a:extLst>
              <a:ext uri="{FF2B5EF4-FFF2-40B4-BE49-F238E27FC236}">
                <a16:creationId xmlns:a16="http://schemas.microsoft.com/office/drawing/2014/main" id="{C3CD25F9-64BB-16C3-25A4-C362012EE65B}"/>
              </a:ext>
            </a:extLst>
          </p:cNvPr>
          <p:cNvSpPr txBox="1"/>
          <p:nvPr/>
        </p:nvSpPr>
        <p:spPr>
          <a:xfrm rot="16200000">
            <a:off x="-1544722" y="1951838"/>
            <a:ext cx="5588000" cy="215444"/>
          </a:xfrm>
          <a:prstGeom prst="rect">
            <a:avLst/>
          </a:prstGeom>
          <a:noFill/>
        </p:spPr>
        <p:txBody>
          <a:bodyPr wrap="square">
            <a:spAutoFit/>
          </a:bodyPr>
          <a:lstStyle/>
          <a:p>
            <a:r>
              <a:rPr lang="tr-TR" sz="800" dirty="0">
                <a:latin typeface="Poppins" panose="00000500000000000000" pitchFamily="2" charset="0"/>
                <a:cs typeface="Poppins" panose="00000500000000000000" pitchFamily="2" charset="0"/>
              </a:rPr>
              <a:t>Reklam</a:t>
            </a:r>
            <a:r>
              <a:rPr lang="en-US" sz="800" dirty="0">
                <a:latin typeface="Poppins" panose="00000500000000000000" pitchFamily="2" charset="0"/>
                <a:cs typeface="Poppins" panose="00000500000000000000" pitchFamily="2" charset="0"/>
              </a:rPr>
              <a:t> </a:t>
            </a:r>
            <a:r>
              <a:rPr lang="en-US" sz="800" dirty="0" err="1">
                <a:latin typeface="Poppins" panose="00000500000000000000" pitchFamily="2" charset="0"/>
                <a:cs typeface="Poppins" panose="00000500000000000000" pitchFamily="2" charset="0"/>
              </a:rPr>
              <a:t>Geliri</a:t>
            </a:r>
            <a:r>
              <a:rPr lang="en-US" sz="800" dirty="0">
                <a:latin typeface="Poppins" panose="00000500000000000000" pitchFamily="2" charset="0"/>
                <a:cs typeface="Poppins" panose="00000500000000000000" pitchFamily="2" charset="0"/>
              </a:rPr>
              <a:t> (</a:t>
            </a:r>
            <a:r>
              <a:rPr lang="en-US" sz="800" dirty="0" err="1">
                <a:latin typeface="Poppins" panose="00000500000000000000" pitchFamily="2" charset="0"/>
                <a:cs typeface="Poppins" panose="00000500000000000000" pitchFamily="2" charset="0"/>
              </a:rPr>
              <a:t>Milyar</a:t>
            </a:r>
            <a:r>
              <a:rPr lang="en-US" sz="800" dirty="0">
                <a:latin typeface="Poppins" panose="00000500000000000000" pitchFamily="2" charset="0"/>
                <a:cs typeface="Poppins" panose="00000500000000000000" pitchFamily="2" charset="0"/>
              </a:rPr>
              <a:t> ABD </a:t>
            </a:r>
            <a:r>
              <a:rPr lang="en-US" sz="800" dirty="0" err="1">
                <a:latin typeface="Poppins" panose="00000500000000000000" pitchFamily="2" charset="0"/>
                <a:cs typeface="Poppins" panose="00000500000000000000" pitchFamily="2" charset="0"/>
              </a:rPr>
              <a:t>Doları</a:t>
            </a:r>
            <a:r>
              <a:rPr lang="en-US" sz="800" dirty="0">
                <a:latin typeface="Poppins" panose="00000500000000000000" pitchFamily="2" charset="0"/>
                <a:cs typeface="Poppins" panose="00000500000000000000" pitchFamily="2" charset="0"/>
              </a:rPr>
              <a:t>)</a:t>
            </a:r>
          </a:p>
        </p:txBody>
      </p:sp>
      <p:sp>
        <p:nvSpPr>
          <p:cNvPr id="101" name="Rectangle 100">
            <a:extLst>
              <a:ext uri="{FF2B5EF4-FFF2-40B4-BE49-F238E27FC236}">
                <a16:creationId xmlns:a16="http://schemas.microsoft.com/office/drawing/2014/main" id="{8077D1E9-C76C-288E-AC51-BBBEBB2FDCE4}"/>
              </a:ext>
            </a:extLst>
          </p:cNvPr>
          <p:cNvSpPr/>
          <p:nvPr/>
        </p:nvSpPr>
        <p:spPr>
          <a:xfrm rot="5400000">
            <a:off x="5768775" y="9316168"/>
            <a:ext cx="192167" cy="828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B5772209-FD89-6ECF-5D78-A88361E168EC}"/>
              </a:ext>
            </a:extLst>
          </p:cNvPr>
          <p:cNvSpPr txBox="1"/>
          <p:nvPr/>
        </p:nvSpPr>
        <p:spPr>
          <a:xfrm>
            <a:off x="5355014" y="9626216"/>
            <a:ext cx="1139343" cy="200055"/>
          </a:xfrm>
          <a:prstGeom prst="rect">
            <a:avLst/>
          </a:prstGeom>
          <a:noFill/>
        </p:spPr>
        <p:txBody>
          <a:bodyPr wrap="square">
            <a:spAutoFit/>
          </a:bodyPr>
          <a:lstStyle/>
          <a:p>
            <a:r>
              <a:rPr lang="en-US" sz="700" dirty="0" err="1">
                <a:latin typeface="Poppins" panose="00000500000000000000" pitchFamily="2" charset="0"/>
                <a:cs typeface="Poppins" panose="00000500000000000000" pitchFamily="2" charset="0"/>
              </a:rPr>
              <a:t>Reklam</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Büyümesi</a:t>
            </a:r>
            <a:endParaRPr lang="en-US" sz="700" dirty="0">
              <a:latin typeface="Poppins" panose="00000500000000000000" pitchFamily="2" charset="0"/>
              <a:cs typeface="Poppins" panose="00000500000000000000" pitchFamily="2" charset="0"/>
            </a:endParaRPr>
          </a:p>
        </p:txBody>
      </p:sp>
      <p:sp>
        <p:nvSpPr>
          <p:cNvPr id="104" name="Rectangle 103">
            <a:extLst>
              <a:ext uri="{FF2B5EF4-FFF2-40B4-BE49-F238E27FC236}">
                <a16:creationId xmlns:a16="http://schemas.microsoft.com/office/drawing/2014/main" id="{412F8C69-022B-9166-4EDD-F431F6BE8D56}"/>
              </a:ext>
            </a:extLst>
          </p:cNvPr>
          <p:cNvSpPr/>
          <p:nvPr/>
        </p:nvSpPr>
        <p:spPr>
          <a:xfrm rot="5400000">
            <a:off x="6762247" y="9296812"/>
            <a:ext cx="192167" cy="828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1CD7E85E-ED55-3D98-9393-11A9DB9F0682}"/>
              </a:ext>
            </a:extLst>
          </p:cNvPr>
          <p:cNvSpPr txBox="1"/>
          <p:nvPr/>
        </p:nvSpPr>
        <p:spPr>
          <a:xfrm>
            <a:off x="6378353" y="9630159"/>
            <a:ext cx="806407" cy="200055"/>
          </a:xfrm>
          <a:prstGeom prst="rect">
            <a:avLst/>
          </a:prstGeom>
          <a:noFill/>
        </p:spPr>
        <p:txBody>
          <a:bodyPr wrap="square">
            <a:spAutoFit/>
          </a:bodyPr>
          <a:lstStyle/>
          <a:p>
            <a:r>
              <a:rPr lang="en-US" sz="700" dirty="0" err="1">
                <a:latin typeface="Poppins" panose="00000500000000000000" pitchFamily="2" charset="0"/>
                <a:cs typeface="Poppins" panose="00000500000000000000" pitchFamily="2" charset="0"/>
              </a:rPr>
              <a:t>Reklam</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Geliri</a:t>
            </a:r>
            <a:endParaRPr lang="en-US" sz="7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8240199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45B81-39FA-9F3E-D23E-334BAF25ACC1}"/>
            </a:ext>
          </a:extLst>
        </p:cNvPr>
        <p:cNvGrpSpPr/>
        <p:nvPr/>
      </p:nvGrpSpPr>
      <p:grpSpPr>
        <a:xfrm>
          <a:off x="0" y="0"/>
          <a:ext cx="0" cy="0"/>
          <a:chOff x="0" y="0"/>
          <a:chExt cx="0" cy="0"/>
        </a:xfrm>
      </p:grpSpPr>
      <p:pic>
        <p:nvPicPr>
          <p:cNvPr id="17" name="Picture 16" descr="A graph of the number of countries/regions&#10;&#10;Description automatically generated">
            <a:extLst>
              <a:ext uri="{FF2B5EF4-FFF2-40B4-BE49-F238E27FC236}">
                <a16:creationId xmlns:a16="http://schemas.microsoft.com/office/drawing/2014/main" id="{BD2C77F3-5E36-E424-DED7-A2969349C504}"/>
              </a:ext>
            </a:extLst>
          </p:cNvPr>
          <p:cNvPicPr>
            <a:picLocks noChangeAspect="1"/>
          </p:cNvPicPr>
          <p:nvPr/>
        </p:nvPicPr>
        <p:blipFill>
          <a:blip r:embed="rId3"/>
          <a:stretch>
            <a:fillRect/>
          </a:stretch>
        </p:blipFill>
        <p:spPr>
          <a:xfrm>
            <a:off x="1442238" y="2746623"/>
            <a:ext cx="5786230" cy="2598606"/>
          </a:xfrm>
          <a:prstGeom prst="rect">
            <a:avLst/>
          </a:prstGeom>
        </p:spPr>
      </p:pic>
      <p:sp>
        <p:nvSpPr>
          <p:cNvPr id="5" name="Slide Number Placeholder 4">
            <a:extLst>
              <a:ext uri="{FF2B5EF4-FFF2-40B4-BE49-F238E27FC236}">
                <a16:creationId xmlns:a16="http://schemas.microsoft.com/office/drawing/2014/main" id="{83C764D0-C73D-FFFA-5809-9F1E69C57E1C}"/>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61</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16" name="Slide Number Placeholder 5">
            <a:extLst>
              <a:ext uri="{FF2B5EF4-FFF2-40B4-BE49-F238E27FC236}">
                <a16:creationId xmlns:a16="http://schemas.microsoft.com/office/drawing/2014/main" id="{CE924367-319F-5FFF-AFAE-33B48A55507D}"/>
              </a:ext>
            </a:extLst>
          </p:cNvPr>
          <p:cNvSpPr txBox="1">
            <a:spLocks/>
          </p:cNvSpPr>
          <p:nvPr/>
        </p:nvSpPr>
        <p:spPr>
          <a:xfrm>
            <a:off x="608908" y="241591"/>
            <a:ext cx="5101936"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EKONOMİK ZEMİN</a:t>
            </a:r>
            <a:endParaRPr kumimoji="0" lang="en-US" sz="600" b="1" i="0" u="none" strike="noStrike" kern="1200" cap="none" spc="40" normalizeH="0" baseline="0" noProof="0" dirty="0">
              <a:ln>
                <a:noFill/>
              </a:ln>
              <a:solidFill>
                <a:srgbClr val="EFB6A3"/>
              </a:solidFill>
              <a:effectLst/>
              <a:uLnTx/>
              <a:uFillTx/>
              <a:latin typeface="Poppins" pitchFamily="2" charset="77"/>
              <a:ea typeface="+mn-ea"/>
              <a:cs typeface="Poppins" pitchFamily="2" charset="77"/>
            </a:endParaRPr>
          </a:p>
        </p:txBody>
      </p:sp>
      <p:cxnSp>
        <p:nvCxnSpPr>
          <p:cNvPr id="3" name="Straight Connector 2">
            <a:extLst>
              <a:ext uri="{FF2B5EF4-FFF2-40B4-BE49-F238E27FC236}">
                <a16:creationId xmlns:a16="http://schemas.microsoft.com/office/drawing/2014/main" id="{42E71FCE-13DE-FE75-5577-079E625FEF80}"/>
              </a:ext>
            </a:extLst>
          </p:cNvPr>
          <p:cNvCxnSpPr>
            <a:cxnSpLocks/>
          </p:cNvCxnSpPr>
          <p:nvPr/>
        </p:nvCxnSpPr>
        <p:spPr>
          <a:xfrm>
            <a:off x="0" y="490497"/>
            <a:ext cx="506695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34" descr="A blue and black logo&#10;&#10;Description automatically generated">
            <a:extLst>
              <a:ext uri="{FF2B5EF4-FFF2-40B4-BE49-F238E27FC236}">
                <a16:creationId xmlns:a16="http://schemas.microsoft.com/office/drawing/2014/main" id="{4EF22316-AE52-9589-7506-0431EE4DB36A}"/>
              </a:ext>
            </a:extLst>
          </p:cNvPr>
          <p:cNvPicPr>
            <a:picLocks noChangeAspect="1"/>
          </p:cNvPicPr>
          <p:nvPr/>
        </p:nvPicPr>
        <p:blipFill>
          <a:blip r:embed="rId4"/>
          <a:stretch>
            <a:fillRect/>
          </a:stretch>
        </p:blipFill>
        <p:spPr>
          <a:xfrm>
            <a:off x="6495276" y="332839"/>
            <a:ext cx="897530" cy="256235"/>
          </a:xfrm>
          <a:prstGeom prst="rect">
            <a:avLst/>
          </a:prstGeom>
        </p:spPr>
      </p:pic>
      <p:sp>
        <p:nvSpPr>
          <p:cNvPr id="8" name="Text Placeholder 1">
            <a:extLst>
              <a:ext uri="{FF2B5EF4-FFF2-40B4-BE49-F238E27FC236}">
                <a16:creationId xmlns:a16="http://schemas.microsoft.com/office/drawing/2014/main" id="{8C52468C-AF76-4004-8C78-6829DBE03375}"/>
              </a:ext>
            </a:extLst>
          </p:cNvPr>
          <p:cNvSpPr txBox="1">
            <a:spLocks/>
          </p:cNvSpPr>
          <p:nvPr/>
        </p:nvSpPr>
        <p:spPr>
          <a:xfrm>
            <a:off x="795019" y="990601"/>
            <a:ext cx="6365801" cy="104140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000"/>
              </a:lnSpc>
              <a:spcAft>
                <a:spcPts val="800"/>
              </a:spcAft>
              <a:defRPr/>
            </a:pP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Orta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Doğu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Afrika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reklamcılık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pazarının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önemli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kaydederek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%10,2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artışla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18,6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%9,7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oranında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Bölgenin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küresel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toplamın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yalnızca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%1,8'ini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temsil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ederken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2024-2029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döneminde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%12,2'lik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Bileşik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Oranı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küresel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yüksek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oranına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Önümüzdeki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yıldaki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öncelikle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(%21,9 CAGR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öngörülüyor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diğer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gelirlerden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(%11,7 CAGR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öngörülüyor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kaynaklanıyor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En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hızlı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büyüyen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kanalların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(%29,7 CAGR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öngörülen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Açık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hava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reklamcılığı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(%21,9 CAGR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öngörülen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çevrimiçi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yayını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(%19,6 CAGR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öngörülen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p>
        </p:txBody>
      </p:sp>
      <p:sp>
        <p:nvSpPr>
          <p:cNvPr id="10" name="TextBox 9">
            <a:extLst>
              <a:ext uri="{FF2B5EF4-FFF2-40B4-BE49-F238E27FC236}">
                <a16:creationId xmlns:a16="http://schemas.microsoft.com/office/drawing/2014/main" id="{584D5A43-455F-9B3E-CA19-442CA3059449}"/>
              </a:ext>
            </a:extLst>
          </p:cNvPr>
          <p:cNvSpPr txBox="1"/>
          <p:nvPr/>
        </p:nvSpPr>
        <p:spPr>
          <a:xfrm rot="16200000">
            <a:off x="347377" y="996283"/>
            <a:ext cx="512034" cy="292388"/>
          </a:xfrm>
          <a:prstGeom prst="rect">
            <a:avLst/>
          </a:prstGeom>
          <a:noFill/>
        </p:spPr>
        <p:txBody>
          <a:bodyPr wrap="square" lIns="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accent4"/>
                </a:solidFill>
                <a:effectLst/>
                <a:uLnTx/>
                <a:uFillTx/>
                <a:latin typeface="Poppins Light" pitchFamily="2" charset="77"/>
                <a:cs typeface="Poppins Light" pitchFamily="2" charset="77"/>
              </a:rPr>
              <a:t>MEA</a:t>
            </a:r>
          </a:p>
        </p:txBody>
      </p:sp>
      <p:pic>
        <p:nvPicPr>
          <p:cNvPr id="7" name="Google Shape;429;p65" descr="GroupM_SingleColor_Logo_Navy_RGB.png">
            <a:extLst>
              <a:ext uri="{FF2B5EF4-FFF2-40B4-BE49-F238E27FC236}">
                <a16:creationId xmlns:a16="http://schemas.microsoft.com/office/drawing/2014/main" id="{DC37186D-FB23-8EED-A6B7-E2B5AAEF2B02}"/>
              </a:ext>
            </a:extLst>
          </p:cNvPr>
          <p:cNvPicPr preferRelativeResize="0">
            <a:picLocks noChangeAspect="1"/>
          </p:cNvPicPr>
          <p:nvPr/>
        </p:nvPicPr>
        <p:blipFill rotWithShape="1">
          <a:blip r:embed="rId5" cstate="screen">
            <a:alphaModFix amt="30000"/>
            <a:extLst>
              <a:ext uri="{28A0092B-C50C-407E-A947-70E740481C1C}">
                <a14:useLocalDpi xmlns:a14="http://schemas.microsoft.com/office/drawing/2010/main"/>
              </a:ext>
            </a:extLst>
          </a:blip>
          <a:srcRect/>
          <a:stretch/>
        </p:blipFill>
        <p:spPr>
          <a:xfrm>
            <a:off x="6566840" y="2407189"/>
            <a:ext cx="524147" cy="149845"/>
          </a:xfrm>
          <a:prstGeom prst="rect">
            <a:avLst/>
          </a:prstGeom>
          <a:noFill/>
          <a:ln>
            <a:noFill/>
          </a:ln>
        </p:spPr>
      </p:pic>
      <p:sp>
        <p:nvSpPr>
          <p:cNvPr id="9" name="TextBox 8">
            <a:extLst>
              <a:ext uri="{FF2B5EF4-FFF2-40B4-BE49-F238E27FC236}">
                <a16:creationId xmlns:a16="http://schemas.microsoft.com/office/drawing/2014/main" id="{5FDF27F3-97AF-FA0F-D5FA-0EE2543E2D08}"/>
              </a:ext>
            </a:extLst>
          </p:cNvPr>
          <p:cNvSpPr txBox="1"/>
          <p:nvPr/>
        </p:nvSpPr>
        <p:spPr>
          <a:xfrm>
            <a:off x="2916095" y="2272068"/>
            <a:ext cx="2729849" cy="236603"/>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92656"/>
                </a:solidFill>
                <a:effectLst/>
                <a:uLnTx/>
                <a:uFillTx/>
                <a:latin typeface="Poppins ExtraBold" pitchFamily="2" charset="77"/>
                <a:ea typeface="+mn-ea"/>
                <a:cs typeface="Poppins ExtraBold" pitchFamily="2" charset="77"/>
              </a:rPr>
              <a:t>Regional vs Global Advertising Growth</a:t>
            </a:r>
          </a:p>
        </p:txBody>
      </p:sp>
      <p:sp>
        <p:nvSpPr>
          <p:cNvPr id="53" name="TextBox 52">
            <a:extLst>
              <a:ext uri="{FF2B5EF4-FFF2-40B4-BE49-F238E27FC236}">
                <a16:creationId xmlns:a16="http://schemas.microsoft.com/office/drawing/2014/main" id="{33B89F90-9D79-ADDE-0907-884D8371B123}"/>
              </a:ext>
            </a:extLst>
          </p:cNvPr>
          <p:cNvSpPr txBox="1"/>
          <p:nvPr/>
        </p:nvSpPr>
        <p:spPr>
          <a:xfrm>
            <a:off x="55792" y="2658094"/>
            <a:ext cx="1019793" cy="646331"/>
          </a:xfrm>
          <a:prstGeom prst="rect">
            <a:avLst/>
          </a:prstGeom>
          <a:noFill/>
        </p:spPr>
        <p:txBody>
          <a:bodyPr wrap="square">
            <a:spAutoFit/>
          </a:bodyPr>
          <a:lstStyle/>
          <a:p>
            <a:r>
              <a:rPr lang="en-US" sz="3600" dirty="0">
                <a:solidFill>
                  <a:schemeClr val="accent4"/>
                </a:solidFill>
                <a:effectLst/>
                <a:latin typeface="Poppins Light" pitchFamily="2" charset="77"/>
                <a:cs typeface="Poppins Light" pitchFamily="2" charset="77"/>
              </a:rPr>
              <a:t>9.7</a:t>
            </a:r>
            <a:r>
              <a:rPr lang="en-US" sz="3600" baseline="30000" dirty="0">
                <a:solidFill>
                  <a:schemeClr val="accent4"/>
                </a:solidFill>
                <a:effectLst/>
                <a:latin typeface="Poppins Light" pitchFamily="2" charset="77"/>
                <a:cs typeface="Poppins Light" pitchFamily="2" charset="77"/>
              </a:rPr>
              <a:t>%</a:t>
            </a:r>
          </a:p>
        </p:txBody>
      </p:sp>
      <p:grpSp>
        <p:nvGrpSpPr>
          <p:cNvPr id="54" name="Group 53">
            <a:extLst>
              <a:ext uri="{FF2B5EF4-FFF2-40B4-BE49-F238E27FC236}">
                <a16:creationId xmlns:a16="http://schemas.microsoft.com/office/drawing/2014/main" id="{1045D894-C54D-8155-E45A-7F1FBBEF68F3}"/>
              </a:ext>
            </a:extLst>
          </p:cNvPr>
          <p:cNvGrpSpPr/>
          <p:nvPr/>
        </p:nvGrpSpPr>
        <p:grpSpPr>
          <a:xfrm rot="10800000">
            <a:off x="-3956951" y="1264311"/>
            <a:ext cx="6924175" cy="3228697"/>
            <a:chOff x="7116444" y="-623337"/>
            <a:chExt cx="7179096" cy="3136612"/>
          </a:xfrm>
        </p:grpSpPr>
        <p:sp>
          <p:nvSpPr>
            <p:cNvPr id="55" name="Freeform 54">
              <a:extLst>
                <a:ext uri="{FF2B5EF4-FFF2-40B4-BE49-F238E27FC236}">
                  <a16:creationId xmlns:a16="http://schemas.microsoft.com/office/drawing/2014/main" id="{0978833C-7B87-3EC2-DC58-48B37999C4DC}"/>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3498A759-3D5C-702F-26BE-93EFEF6F6760}"/>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28B453E6-14CE-2069-52CC-304480EF9AB8}"/>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B7A7505E-B59D-A6C6-A445-E9E011054BCC}"/>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A85A852-203F-66F1-27BD-942CED772450}"/>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1D845574-8F8F-633D-D342-9A5606DB95B7}"/>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127F5A46-7266-CFCA-9C0C-E9F3D3F773BF}"/>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30F46F19-4F16-3F88-48A6-8BD9BE5C0FAD}"/>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63" name="Freeform 62">
              <a:extLst>
                <a:ext uri="{FF2B5EF4-FFF2-40B4-BE49-F238E27FC236}">
                  <a16:creationId xmlns:a16="http://schemas.microsoft.com/office/drawing/2014/main" id="{8D2011CA-7E89-E578-86A0-4928C2A475A9}"/>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EE183C11-61A2-F4E0-5302-C20133B4679F}"/>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E0E9F09-2F38-5B30-E948-D77C2EE6D886}"/>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B004343B-DE1A-FF9B-530D-DA8B1B4805E2}"/>
                </a:ext>
              </a:extLst>
            </p:cNvPr>
            <p:cNvSpPr/>
            <p:nvPr/>
          </p:nvSpPr>
          <p:spPr>
            <a:xfrm>
              <a:off x="13216481" y="-623337"/>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726ACF9D-C6B3-8114-BDC6-7B57BB8F5178}"/>
                </a:ext>
              </a:extLst>
            </p:cNvPr>
            <p:cNvSpPr/>
            <p:nvPr/>
          </p:nvSpPr>
          <p:spPr>
            <a:xfrm>
              <a:off x="13216481" y="-174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1E0332A0-2F48-0F16-36EA-D44A539A82E6}"/>
                </a:ext>
              </a:extLst>
            </p:cNvPr>
            <p:cNvSpPr/>
            <p:nvPr/>
          </p:nvSpPr>
          <p:spPr>
            <a:xfrm>
              <a:off x="13576167" y="-6233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23EDDFC9-EE12-8CD1-7B3C-560B915215FC}"/>
                </a:ext>
              </a:extLst>
            </p:cNvPr>
            <p:cNvSpPr/>
            <p:nvPr/>
          </p:nvSpPr>
          <p:spPr>
            <a:xfrm>
              <a:off x="12497110" y="-65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95D0038A-C4D4-CBD6-512F-E6024BBEFE8F}"/>
                </a:ext>
              </a:extLst>
            </p:cNvPr>
            <p:cNvSpPr/>
            <p:nvPr/>
          </p:nvSpPr>
          <p:spPr>
            <a:xfrm>
              <a:off x="12137424" y="-62225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CBB5054A-EF9F-C646-75A6-AD9C3236B9D4}"/>
                </a:ext>
              </a:extLst>
            </p:cNvPr>
            <p:cNvSpPr/>
            <p:nvPr/>
          </p:nvSpPr>
          <p:spPr>
            <a:xfrm>
              <a:off x="12137424" y="-65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085284F6-E10A-0D0B-999C-6A718A2D554C}"/>
                </a:ext>
              </a:extLst>
            </p:cNvPr>
            <p:cNvSpPr/>
            <p:nvPr/>
          </p:nvSpPr>
          <p:spPr>
            <a:xfrm>
              <a:off x="11418052"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D7D5107D-73E8-2DCC-C0A3-38FA01B87C36}"/>
                </a:ext>
              </a:extLst>
            </p:cNvPr>
            <p:cNvSpPr/>
            <p:nvPr/>
          </p:nvSpPr>
          <p:spPr>
            <a:xfrm>
              <a:off x="11058366"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F1093B99-6E50-E9AD-508C-8E988BCC61F7}"/>
                </a:ext>
              </a:extLst>
            </p:cNvPr>
            <p:cNvSpPr/>
            <p:nvPr/>
          </p:nvSpPr>
          <p:spPr>
            <a:xfrm>
              <a:off x="10344445" y="123713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054CA089-9589-8E3B-6DBE-BBB575B08EBC}"/>
                </a:ext>
              </a:extLst>
            </p:cNvPr>
            <p:cNvSpPr/>
            <p:nvPr/>
          </p:nvSpPr>
          <p:spPr>
            <a:xfrm>
              <a:off x="9265387" y="185872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B6057F0B-2CC5-4BDA-B7BE-7E2279381D9C}"/>
                </a:ext>
              </a:extLst>
            </p:cNvPr>
            <p:cNvSpPr/>
            <p:nvPr/>
          </p:nvSpPr>
          <p:spPr>
            <a:xfrm>
              <a:off x="8905700" y="123713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868F662A-0F61-5768-D543-BF6633F1C0D5}"/>
                </a:ext>
              </a:extLst>
            </p:cNvPr>
            <p:cNvSpPr/>
            <p:nvPr/>
          </p:nvSpPr>
          <p:spPr>
            <a:xfrm>
              <a:off x="9984762" y="123713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D8104441-666D-56DE-1905-B4846AC5E173}"/>
                </a:ext>
              </a:extLst>
            </p:cNvPr>
            <p:cNvSpPr/>
            <p:nvPr/>
          </p:nvSpPr>
          <p:spPr>
            <a:xfrm>
              <a:off x="998505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796E84D2-5163-A72D-047F-18078546BDD9}"/>
                </a:ext>
              </a:extLst>
            </p:cNvPr>
            <p:cNvSpPr/>
            <p:nvPr/>
          </p:nvSpPr>
          <p:spPr>
            <a:xfrm>
              <a:off x="9265685"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6DAA13D7-F542-A1CC-39EE-07EDE9A9CD54}"/>
                </a:ext>
              </a:extLst>
            </p:cNvPr>
            <p:cNvSpPr/>
            <p:nvPr/>
          </p:nvSpPr>
          <p:spPr>
            <a:xfrm>
              <a:off x="8906001"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E883E7AE-FE4F-6E8F-C91D-12A165F3CA50}"/>
                </a:ext>
              </a:extLst>
            </p:cNvPr>
            <p:cNvSpPr/>
            <p:nvPr/>
          </p:nvSpPr>
          <p:spPr>
            <a:xfrm>
              <a:off x="8906000" y="152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9F5065C6-D710-126D-CE54-25A2FE4C73C9}"/>
                </a:ext>
              </a:extLst>
            </p:cNvPr>
            <p:cNvSpPr/>
            <p:nvPr/>
          </p:nvSpPr>
          <p:spPr>
            <a:xfrm>
              <a:off x="8195502" y="123713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7F38F919-0043-48D8-6E81-BDA5362708F6}"/>
                </a:ext>
              </a:extLst>
            </p:cNvPr>
            <p:cNvSpPr/>
            <p:nvPr/>
          </p:nvSpPr>
          <p:spPr>
            <a:xfrm>
              <a:off x="7116444" y="185872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996E73EF-01B7-C9B9-1FD4-836243B4FBD3}"/>
                </a:ext>
              </a:extLst>
            </p:cNvPr>
            <p:cNvSpPr/>
            <p:nvPr/>
          </p:nvSpPr>
          <p:spPr>
            <a:xfrm>
              <a:off x="7835819" y="123713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4DCAB1D4-2979-A0B7-BF5B-A8B1055CFADF}"/>
                </a:ext>
              </a:extLst>
            </p:cNvPr>
            <p:cNvSpPr/>
            <p:nvPr/>
          </p:nvSpPr>
          <p:spPr>
            <a:xfrm>
              <a:off x="783611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grpSp>
      <p:sp>
        <p:nvSpPr>
          <p:cNvPr id="87" name="TextBox 86">
            <a:extLst>
              <a:ext uri="{FF2B5EF4-FFF2-40B4-BE49-F238E27FC236}">
                <a16:creationId xmlns:a16="http://schemas.microsoft.com/office/drawing/2014/main" id="{DF38C110-59E5-7EDF-522C-8F51DA612B7D}"/>
              </a:ext>
            </a:extLst>
          </p:cNvPr>
          <p:cNvSpPr txBox="1"/>
          <p:nvPr/>
        </p:nvSpPr>
        <p:spPr>
          <a:xfrm>
            <a:off x="-31550" y="2390369"/>
            <a:ext cx="1293944" cy="190180"/>
          </a:xfrm>
          <a:prstGeom prst="rect">
            <a:avLst/>
          </a:prstGeom>
          <a:noFill/>
        </p:spPr>
        <p:txBody>
          <a:bodyPr wrap="none" rtlCol="0">
            <a:spAutoFit/>
          </a:bodyPr>
          <a:lstStyle/>
          <a:p>
            <a:pPr algn="ctr">
              <a:lnSpc>
                <a:spcPct val="90000"/>
              </a:lnSpc>
            </a:pPr>
            <a:r>
              <a:rPr lang="en-US" sz="700" b="1" dirty="0">
                <a:solidFill>
                  <a:schemeClr val="accent4"/>
                </a:solidFill>
                <a:latin typeface="Poppins" pitchFamily="2" charset="77"/>
                <a:cs typeface="Poppins" pitchFamily="2" charset="77"/>
              </a:rPr>
              <a:t>2025'te GSYİH </a:t>
            </a:r>
            <a:r>
              <a:rPr lang="en-US" sz="700" b="1" dirty="0" err="1">
                <a:solidFill>
                  <a:schemeClr val="accent4"/>
                </a:solidFill>
                <a:latin typeface="Poppins" pitchFamily="2" charset="77"/>
                <a:cs typeface="Poppins" pitchFamily="2" charset="77"/>
              </a:rPr>
              <a:t>Büyümesi</a:t>
            </a:r>
            <a:endParaRPr lang="en-US" sz="700" b="1" dirty="0">
              <a:solidFill>
                <a:schemeClr val="accent4"/>
              </a:solidFill>
              <a:latin typeface="Poppins" pitchFamily="2" charset="77"/>
              <a:cs typeface="Poppins" pitchFamily="2" charset="77"/>
            </a:endParaRPr>
          </a:p>
        </p:txBody>
      </p:sp>
      <p:sp>
        <p:nvSpPr>
          <p:cNvPr id="18" name="TextBox 17">
            <a:extLst>
              <a:ext uri="{FF2B5EF4-FFF2-40B4-BE49-F238E27FC236}">
                <a16:creationId xmlns:a16="http://schemas.microsoft.com/office/drawing/2014/main" id="{F89CC32E-7CC4-B634-3723-D13CCEF22F4F}"/>
              </a:ext>
            </a:extLst>
          </p:cNvPr>
          <p:cNvSpPr txBox="1"/>
          <p:nvPr/>
        </p:nvSpPr>
        <p:spPr>
          <a:xfrm>
            <a:off x="1642699" y="5079713"/>
            <a:ext cx="2895574" cy="19370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13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bg1">
                    <a:lumMod val="76000"/>
                  </a:schemeClr>
                </a:solidFill>
                <a:effectLst/>
                <a:uLnTx/>
                <a:uFillTx/>
                <a:latin typeface="Poppins"/>
                <a:ea typeface="+mn-ea"/>
                <a:cs typeface="Poppins"/>
              </a:rPr>
              <a:t>Kaynak: GroupM</a:t>
            </a:r>
            <a:endParaRPr lang="en-US" sz="600" b="0" i="0" u="none" strike="noStrike" kern="1200" cap="none" spc="0" normalizeH="0" baseline="0" noProof="0" dirty="0">
              <a:ln>
                <a:noFill/>
              </a:ln>
              <a:solidFill>
                <a:schemeClr val="bg1">
                  <a:lumMod val="76000"/>
                </a:schemeClr>
              </a:solidFill>
              <a:effectLst/>
              <a:uLnTx/>
              <a:uFillTx/>
              <a:latin typeface="Poppins"/>
              <a:cs typeface="Poppins"/>
            </a:endParaRPr>
          </a:p>
        </p:txBody>
      </p:sp>
      <p:grpSp>
        <p:nvGrpSpPr>
          <p:cNvPr id="88" name="Group 87">
            <a:extLst>
              <a:ext uri="{FF2B5EF4-FFF2-40B4-BE49-F238E27FC236}">
                <a16:creationId xmlns:a16="http://schemas.microsoft.com/office/drawing/2014/main" id="{DCB10E61-7751-316E-38BE-C596FAD6A0A9}"/>
              </a:ext>
            </a:extLst>
          </p:cNvPr>
          <p:cNvGrpSpPr/>
          <p:nvPr/>
        </p:nvGrpSpPr>
        <p:grpSpPr>
          <a:xfrm rot="10800000">
            <a:off x="-1828863" y="5960533"/>
            <a:ext cx="12340539" cy="5134504"/>
            <a:chOff x="1433408" y="7020187"/>
            <a:chExt cx="7764473" cy="3230549"/>
          </a:xfrm>
        </p:grpSpPr>
        <p:grpSp>
          <p:nvGrpSpPr>
            <p:cNvPr id="89" name="Group 88">
              <a:extLst>
                <a:ext uri="{FF2B5EF4-FFF2-40B4-BE49-F238E27FC236}">
                  <a16:creationId xmlns:a16="http://schemas.microsoft.com/office/drawing/2014/main" id="{1B32E2D0-28E9-075E-1B71-359EFB7F9CD6}"/>
                </a:ext>
              </a:extLst>
            </p:cNvPr>
            <p:cNvGrpSpPr/>
            <p:nvPr/>
          </p:nvGrpSpPr>
          <p:grpSpPr>
            <a:xfrm>
              <a:off x="1433408" y="7020187"/>
              <a:ext cx="7764473" cy="3230549"/>
              <a:chOff x="6756757" y="-623337"/>
              <a:chExt cx="7538783" cy="3136612"/>
            </a:xfrm>
          </p:grpSpPr>
          <p:sp>
            <p:nvSpPr>
              <p:cNvPr id="91" name="Freeform 90">
                <a:extLst>
                  <a:ext uri="{FF2B5EF4-FFF2-40B4-BE49-F238E27FC236}">
                    <a16:creationId xmlns:a16="http://schemas.microsoft.com/office/drawing/2014/main" id="{DD5E959B-6F20-1F54-D5AD-C59272B7B820}"/>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449F6432-88B7-69EB-136D-486301198137}"/>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742524BB-F40E-D4E8-3FB5-57B9F3918A2D}"/>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41432B8F-65BE-6011-7841-8268D4EC1233}"/>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4D034A59-54AE-3762-EFB9-8DF99074E4F7}"/>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A19F0134-EDC9-F5DC-C2E1-D87B23B95E5B}"/>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162742B7-FA21-0B4D-E10A-F1567624BC62}"/>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solid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B83BA592-C627-4019-2119-7CEFCBE1F43A}"/>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99" name="Freeform 98">
                <a:extLst>
                  <a:ext uri="{FF2B5EF4-FFF2-40B4-BE49-F238E27FC236}">
                    <a16:creationId xmlns:a16="http://schemas.microsoft.com/office/drawing/2014/main" id="{FFC9F6D3-0171-9059-9736-8D4D2592102C}"/>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72BEA233-18E4-983D-70F8-16485D17E85D}"/>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A235399C-46C4-EDD8-061B-CA377E1201BA}"/>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0CEBA9D4-88D3-FB6C-0226-B5C04DE19F12}"/>
                  </a:ext>
                </a:extLst>
              </p:cNvPr>
              <p:cNvSpPr/>
              <p:nvPr/>
            </p:nvSpPr>
            <p:spPr>
              <a:xfrm>
                <a:off x="13216481" y="-623337"/>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F9F74520-B12D-88E0-645B-09974DFD2F27}"/>
                  </a:ext>
                </a:extLst>
              </p:cNvPr>
              <p:cNvSpPr/>
              <p:nvPr/>
            </p:nvSpPr>
            <p:spPr>
              <a:xfrm>
                <a:off x="13216481" y="-174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0DEAAF5B-3016-4C36-21B7-036DDCF844C2}"/>
                  </a:ext>
                </a:extLst>
              </p:cNvPr>
              <p:cNvSpPr/>
              <p:nvPr/>
            </p:nvSpPr>
            <p:spPr>
              <a:xfrm>
                <a:off x="13576167" y="-6233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B3AC4152-B0DA-2945-CD7F-181805327327}"/>
                  </a:ext>
                </a:extLst>
              </p:cNvPr>
              <p:cNvSpPr/>
              <p:nvPr/>
            </p:nvSpPr>
            <p:spPr>
              <a:xfrm>
                <a:off x="12497110" y="-65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85BDE967-B55B-BE50-F5E8-13E5F4803305}"/>
                  </a:ext>
                </a:extLst>
              </p:cNvPr>
              <p:cNvSpPr/>
              <p:nvPr/>
            </p:nvSpPr>
            <p:spPr>
              <a:xfrm>
                <a:off x="12137424" y="-62225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0DDBDB1D-F65B-5DD8-0EE4-2C6528723DAA}"/>
                  </a:ext>
                </a:extLst>
              </p:cNvPr>
              <p:cNvSpPr/>
              <p:nvPr/>
            </p:nvSpPr>
            <p:spPr>
              <a:xfrm>
                <a:off x="12137424" y="-65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16DC69F2-6B48-7897-AD65-7B2B3363838E}"/>
                  </a:ext>
                </a:extLst>
              </p:cNvPr>
              <p:cNvSpPr/>
              <p:nvPr/>
            </p:nvSpPr>
            <p:spPr>
              <a:xfrm>
                <a:off x="11418052"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6326F756-44E1-45C2-C93F-31EA2D84AA64}"/>
                  </a:ext>
                </a:extLst>
              </p:cNvPr>
              <p:cNvSpPr/>
              <p:nvPr/>
            </p:nvSpPr>
            <p:spPr>
              <a:xfrm>
                <a:off x="11058366"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solid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118DB3A2-7695-704C-0703-C38270DEFA78}"/>
                  </a:ext>
                </a:extLst>
              </p:cNvPr>
              <p:cNvSpPr/>
              <p:nvPr/>
            </p:nvSpPr>
            <p:spPr>
              <a:xfrm>
                <a:off x="10338406" y="124015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97208545-70A1-07A6-E8AA-9AEFB7CFAFD1}"/>
                  </a:ext>
                </a:extLst>
              </p:cNvPr>
              <p:cNvSpPr/>
              <p:nvPr/>
            </p:nvSpPr>
            <p:spPr>
              <a:xfrm>
                <a:off x="9265387" y="185872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283A4F6E-7B70-F354-1D84-92C6B13C7E48}"/>
                  </a:ext>
                </a:extLst>
              </p:cNvPr>
              <p:cNvSpPr/>
              <p:nvPr/>
            </p:nvSpPr>
            <p:spPr>
              <a:xfrm>
                <a:off x="8905700" y="123713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EBDBBD14-A5DF-5C35-67AD-ED4628908B45}"/>
                  </a:ext>
                </a:extLst>
              </p:cNvPr>
              <p:cNvSpPr/>
              <p:nvPr/>
            </p:nvSpPr>
            <p:spPr>
              <a:xfrm>
                <a:off x="9984762" y="123713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6FF4559B-F88E-346F-6CD8-EBFB0AFA7206}"/>
                  </a:ext>
                </a:extLst>
              </p:cNvPr>
              <p:cNvSpPr/>
              <p:nvPr/>
            </p:nvSpPr>
            <p:spPr>
              <a:xfrm>
                <a:off x="998505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5D301088-F868-C029-7E79-427C283BAA00}"/>
                  </a:ext>
                </a:extLst>
              </p:cNvPr>
              <p:cNvSpPr/>
              <p:nvPr/>
            </p:nvSpPr>
            <p:spPr>
              <a:xfrm>
                <a:off x="9265685"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BDCC0FA0-F48C-6E40-2FC7-AD4351ACAFA7}"/>
                  </a:ext>
                </a:extLst>
              </p:cNvPr>
              <p:cNvSpPr/>
              <p:nvPr/>
            </p:nvSpPr>
            <p:spPr>
              <a:xfrm>
                <a:off x="8906001"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1B7739F7-16C2-0B38-B023-CBCB96C388CC}"/>
                  </a:ext>
                </a:extLst>
              </p:cNvPr>
              <p:cNvSpPr/>
              <p:nvPr/>
            </p:nvSpPr>
            <p:spPr>
              <a:xfrm>
                <a:off x="8906000" y="152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F5D00AF4-E85E-905D-B227-51F19460F7E0}"/>
                  </a:ext>
                </a:extLst>
              </p:cNvPr>
              <p:cNvSpPr/>
              <p:nvPr/>
            </p:nvSpPr>
            <p:spPr>
              <a:xfrm>
                <a:off x="8195502" y="123713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803E7164-56CA-F262-321B-12DA73533C79}"/>
                  </a:ext>
                </a:extLst>
              </p:cNvPr>
              <p:cNvSpPr/>
              <p:nvPr/>
            </p:nvSpPr>
            <p:spPr>
              <a:xfrm>
                <a:off x="7116444" y="185872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5C58BAB4-E055-92FD-564B-B7CE32B88AE8}"/>
                  </a:ext>
                </a:extLst>
              </p:cNvPr>
              <p:cNvSpPr/>
              <p:nvPr/>
            </p:nvSpPr>
            <p:spPr>
              <a:xfrm>
                <a:off x="6756757" y="123713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C9A09129-3E78-1676-8101-9505CFB30E82}"/>
                  </a:ext>
                </a:extLst>
              </p:cNvPr>
              <p:cNvSpPr/>
              <p:nvPr/>
            </p:nvSpPr>
            <p:spPr>
              <a:xfrm>
                <a:off x="7835819" y="123713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94111592-9131-6587-E3FD-90A753A72CB8}"/>
                  </a:ext>
                </a:extLst>
              </p:cNvPr>
              <p:cNvSpPr/>
              <p:nvPr/>
            </p:nvSpPr>
            <p:spPr>
              <a:xfrm>
                <a:off x="783611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grpSp>
        <p:sp>
          <p:nvSpPr>
            <p:cNvPr id="90" name="TextBox 89">
              <a:extLst>
                <a:ext uri="{FF2B5EF4-FFF2-40B4-BE49-F238E27FC236}">
                  <a16:creationId xmlns:a16="http://schemas.microsoft.com/office/drawing/2014/main" id="{CD798313-5008-71F4-F8B5-3218E150482E}"/>
                </a:ext>
              </a:extLst>
            </p:cNvPr>
            <p:cNvSpPr txBox="1"/>
            <p:nvPr/>
          </p:nvSpPr>
          <p:spPr>
            <a:xfrm rot="10800000">
              <a:off x="5948316" y="8717220"/>
              <a:ext cx="1304595" cy="677769"/>
            </a:xfrm>
            <a:prstGeom prst="rect">
              <a:avLst/>
            </a:prstGeom>
            <a:noFill/>
          </p:spPr>
          <p:txBody>
            <a:bodyPr wrap="square" lIns="91440" tIns="45720" rIns="91440" bIns="45720" anchor="t">
              <a:spAutoFit/>
            </a:bodyPr>
            <a:lstStyle/>
            <a:p>
              <a:pPr algn="ctr"/>
              <a:r>
                <a:rPr lang="en-US" sz="1600" dirty="0" err="1">
                  <a:solidFill>
                    <a:schemeClr val="accent1"/>
                  </a:solidFill>
                  <a:latin typeface="Poppins"/>
                  <a:cs typeface="Poppins"/>
                </a:rPr>
                <a:t>Tüm</a:t>
              </a:r>
              <a:r>
                <a:rPr lang="en-US" sz="1600" dirty="0">
                  <a:solidFill>
                    <a:schemeClr val="accent1"/>
                  </a:solidFill>
                  <a:latin typeface="Poppins"/>
                  <a:cs typeface="Poppins"/>
                </a:rPr>
                <a:t> </a:t>
              </a:r>
              <a:r>
                <a:rPr lang="en-US" sz="1600" dirty="0" err="1">
                  <a:solidFill>
                    <a:schemeClr val="accent1"/>
                  </a:solidFill>
                  <a:latin typeface="Poppins"/>
                  <a:cs typeface="Poppins"/>
                </a:rPr>
                <a:t>bölgesel</a:t>
              </a:r>
              <a:r>
                <a:rPr lang="en-US" sz="1600" dirty="0">
                  <a:solidFill>
                    <a:schemeClr val="accent1"/>
                  </a:solidFill>
                  <a:latin typeface="Poppins"/>
                  <a:cs typeface="Poppins"/>
                </a:rPr>
                <a:t> </a:t>
              </a:r>
              <a:r>
                <a:rPr lang="en-US" sz="1600" dirty="0" err="1">
                  <a:solidFill>
                    <a:schemeClr val="accent1"/>
                  </a:solidFill>
                  <a:latin typeface="Poppins"/>
                  <a:cs typeface="Poppins"/>
                </a:rPr>
                <a:t>tahminler</a:t>
              </a:r>
              <a:r>
                <a:rPr lang="en-US" sz="1600" dirty="0">
                  <a:solidFill>
                    <a:schemeClr val="accent1"/>
                  </a:solidFill>
                  <a:latin typeface="Poppins"/>
                  <a:cs typeface="Poppins"/>
                </a:rPr>
                <a:t> </a:t>
              </a:r>
              <a:r>
                <a:rPr lang="en-US" sz="1600" dirty="0" err="1">
                  <a:solidFill>
                    <a:schemeClr val="accent1"/>
                  </a:solidFill>
                  <a:latin typeface="Poppins"/>
                  <a:cs typeface="Poppins"/>
                </a:rPr>
                <a:t>Aralık</a:t>
              </a:r>
              <a:r>
                <a:rPr lang="en-US" sz="1600" dirty="0">
                  <a:solidFill>
                    <a:schemeClr val="accent1"/>
                  </a:solidFill>
                  <a:latin typeface="Poppins"/>
                  <a:cs typeface="Poppins"/>
                </a:rPr>
                <a:t> 2023 </a:t>
              </a:r>
              <a:r>
                <a:rPr lang="en-US" sz="1600" dirty="0" err="1">
                  <a:solidFill>
                    <a:schemeClr val="accent1"/>
                  </a:solidFill>
                  <a:latin typeface="Poppins"/>
                  <a:cs typeface="Poppins"/>
                </a:rPr>
                <a:t>raporu</a:t>
              </a:r>
              <a:r>
                <a:rPr lang="tr-TR" sz="1600" dirty="0">
                  <a:solidFill>
                    <a:schemeClr val="accent1"/>
                  </a:solidFill>
                  <a:latin typeface="Poppins"/>
                  <a:cs typeface="Poppins"/>
                </a:rPr>
                <a:t>n</a:t>
              </a:r>
              <a:r>
                <a:rPr lang="en-US" sz="1600" dirty="0">
                  <a:solidFill>
                    <a:schemeClr val="accent1"/>
                  </a:solidFill>
                  <a:latin typeface="Poppins"/>
                  <a:cs typeface="Poppins"/>
                </a:rPr>
                <a:t>a </a:t>
              </a:r>
              <a:r>
                <a:rPr lang="en-US" sz="1600" dirty="0" err="1">
                  <a:solidFill>
                    <a:schemeClr val="accent1"/>
                  </a:solidFill>
                  <a:latin typeface="Poppins"/>
                  <a:cs typeface="Poppins"/>
                </a:rPr>
                <a:t>göre</a:t>
              </a:r>
              <a:r>
                <a:rPr lang="en-US" sz="1600" dirty="0">
                  <a:solidFill>
                    <a:schemeClr val="accent1"/>
                  </a:solidFill>
                  <a:latin typeface="Poppins"/>
                  <a:cs typeface="Poppins"/>
                </a:rPr>
                <a:t> </a:t>
              </a:r>
              <a:r>
                <a:rPr lang="en-US" sz="1600" dirty="0" err="1">
                  <a:solidFill>
                    <a:schemeClr val="accent1"/>
                  </a:solidFill>
                  <a:latin typeface="Poppins"/>
                  <a:cs typeface="Poppins"/>
                </a:rPr>
                <a:t>güncellendi</a:t>
              </a:r>
              <a:r>
                <a:rPr lang="en-US" sz="1600" dirty="0">
                  <a:solidFill>
                    <a:schemeClr val="accent1"/>
                  </a:solidFill>
                  <a:latin typeface="Poppins"/>
                  <a:cs typeface="Poppins"/>
                </a:rPr>
                <a:t>*</a:t>
              </a:r>
              <a:endParaRPr lang="en-US" sz="1600" dirty="0">
                <a:solidFill>
                  <a:schemeClr val="accent1"/>
                </a:solidFill>
                <a:effectLst/>
                <a:latin typeface="Poppins" pitchFamily="2" charset="77"/>
                <a:cs typeface="Poppins" pitchFamily="2" charset="77"/>
              </a:endParaRPr>
            </a:p>
          </p:txBody>
        </p:sp>
      </p:grpSp>
      <p:sp>
        <p:nvSpPr>
          <p:cNvPr id="11" name="TextBox 10">
            <a:extLst>
              <a:ext uri="{FF2B5EF4-FFF2-40B4-BE49-F238E27FC236}">
                <a16:creationId xmlns:a16="http://schemas.microsoft.com/office/drawing/2014/main" id="{1072D2CE-6974-8B17-0A88-0142ED2DB845}"/>
              </a:ext>
            </a:extLst>
          </p:cNvPr>
          <p:cNvSpPr txBox="1"/>
          <p:nvPr/>
        </p:nvSpPr>
        <p:spPr>
          <a:xfrm>
            <a:off x="1650552" y="9213019"/>
            <a:ext cx="3165288" cy="192168"/>
          </a:xfrm>
          <a:prstGeom prst="rect">
            <a:avLst/>
          </a:prstGeom>
          <a:noFill/>
        </p:spPr>
        <p:txBody>
          <a:bodyPr wrap="square" lIns="91440" tIns="45720" rIns="91440" bIns="45720" rtlCol="0" anchor="t">
            <a:spAutoFit/>
          </a:bodyPr>
          <a:lstStyle/>
          <a:p>
            <a:pPr>
              <a:lnSpc>
                <a:spcPct val="113000"/>
              </a:lnSpc>
              <a:defRPr/>
            </a:pPr>
            <a:r>
              <a:rPr lang="en-US" sz="600" dirty="0">
                <a:solidFill>
                  <a:schemeClr val="bg1">
                    <a:lumMod val="76000"/>
                  </a:schemeClr>
                </a:solidFill>
                <a:latin typeface="Poppins"/>
                <a:cs typeface="Poppins"/>
              </a:rPr>
              <a:t>*</a:t>
            </a:r>
            <a:r>
              <a:rPr lang="en-US" sz="600" dirty="0" err="1">
                <a:solidFill>
                  <a:schemeClr val="bg1">
                    <a:lumMod val="76000"/>
                  </a:schemeClr>
                </a:solidFill>
                <a:latin typeface="Poppins"/>
                <a:cs typeface="Poppins"/>
              </a:rPr>
              <a:t>Arjantin</a:t>
            </a:r>
            <a:r>
              <a:rPr lang="en-US" sz="600" dirty="0">
                <a:solidFill>
                  <a:schemeClr val="bg1">
                    <a:lumMod val="76000"/>
                  </a:schemeClr>
                </a:solidFill>
                <a:latin typeface="Poppins"/>
                <a:cs typeface="Poppins"/>
              </a:rPr>
              <a:t> </a:t>
            </a:r>
            <a:r>
              <a:rPr lang="en-US" sz="600" dirty="0" err="1">
                <a:solidFill>
                  <a:schemeClr val="bg1">
                    <a:lumMod val="76000"/>
                  </a:schemeClr>
                </a:solidFill>
                <a:latin typeface="Poppins"/>
                <a:cs typeface="Poppins"/>
              </a:rPr>
              <a:t>ve</a:t>
            </a:r>
            <a:r>
              <a:rPr lang="en-US" sz="600" dirty="0">
                <a:solidFill>
                  <a:schemeClr val="bg1">
                    <a:lumMod val="76000"/>
                  </a:schemeClr>
                </a:solidFill>
                <a:latin typeface="Poppins"/>
                <a:cs typeface="Poppins"/>
              </a:rPr>
              <a:t> Türkiye </a:t>
            </a:r>
            <a:r>
              <a:rPr lang="en-US" sz="600" dirty="0" err="1">
                <a:solidFill>
                  <a:schemeClr val="bg1">
                    <a:lumMod val="76000"/>
                  </a:schemeClr>
                </a:solidFill>
                <a:latin typeface="Poppins"/>
                <a:cs typeface="Poppins"/>
              </a:rPr>
              <a:t>yüksek</a:t>
            </a:r>
            <a:r>
              <a:rPr lang="en-US" sz="600" dirty="0">
                <a:solidFill>
                  <a:schemeClr val="bg1">
                    <a:lumMod val="76000"/>
                  </a:schemeClr>
                </a:solidFill>
                <a:latin typeface="Poppins"/>
                <a:cs typeface="Poppins"/>
              </a:rPr>
              <a:t> </a:t>
            </a:r>
            <a:r>
              <a:rPr lang="en-US" sz="600" dirty="0" err="1">
                <a:solidFill>
                  <a:schemeClr val="bg1">
                    <a:lumMod val="76000"/>
                  </a:schemeClr>
                </a:solidFill>
                <a:latin typeface="Poppins"/>
                <a:cs typeface="Poppins"/>
              </a:rPr>
              <a:t>enflasyonlu</a:t>
            </a:r>
            <a:r>
              <a:rPr lang="en-US" sz="600" dirty="0">
                <a:solidFill>
                  <a:schemeClr val="bg1">
                    <a:lumMod val="76000"/>
                  </a:schemeClr>
                </a:solidFill>
                <a:latin typeface="Poppins"/>
                <a:cs typeface="Poppins"/>
              </a:rPr>
              <a:t> </a:t>
            </a:r>
            <a:r>
              <a:rPr lang="en-US" sz="600" dirty="0" err="1">
                <a:solidFill>
                  <a:schemeClr val="bg1">
                    <a:lumMod val="76000"/>
                  </a:schemeClr>
                </a:solidFill>
                <a:latin typeface="Poppins"/>
                <a:cs typeface="Poppins"/>
              </a:rPr>
              <a:t>piyasalara</a:t>
            </a:r>
            <a:r>
              <a:rPr lang="en-US" sz="600" dirty="0">
                <a:solidFill>
                  <a:schemeClr val="bg1">
                    <a:lumMod val="76000"/>
                  </a:schemeClr>
                </a:solidFill>
                <a:latin typeface="Poppins"/>
                <a:cs typeface="Poppins"/>
              </a:rPr>
              <a:t> </a:t>
            </a:r>
            <a:r>
              <a:rPr lang="en-US" sz="600" dirty="0" err="1">
                <a:solidFill>
                  <a:schemeClr val="bg1">
                    <a:lumMod val="76000"/>
                  </a:schemeClr>
                </a:solidFill>
                <a:latin typeface="Poppins"/>
                <a:cs typeface="Poppins"/>
              </a:rPr>
              <a:t>göre</a:t>
            </a:r>
            <a:r>
              <a:rPr lang="en-US" sz="600" dirty="0">
                <a:solidFill>
                  <a:schemeClr val="bg1">
                    <a:lumMod val="76000"/>
                  </a:schemeClr>
                </a:solidFill>
                <a:latin typeface="Poppins"/>
                <a:cs typeface="Poppins"/>
              </a:rPr>
              <a:t> </a:t>
            </a:r>
            <a:r>
              <a:rPr lang="en-US" sz="600" dirty="0" err="1">
                <a:solidFill>
                  <a:schemeClr val="bg1">
                    <a:lumMod val="76000"/>
                  </a:schemeClr>
                </a:solidFill>
                <a:latin typeface="Poppins"/>
                <a:cs typeface="Poppins"/>
              </a:rPr>
              <a:t>ayarlandıktan</a:t>
            </a:r>
            <a:r>
              <a:rPr lang="en-US" sz="600" dirty="0">
                <a:solidFill>
                  <a:schemeClr val="bg1">
                    <a:lumMod val="76000"/>
                  </a:schemeClr>
                </a:solidFill>
                <a:latin typeface="Poppins"/>
                <a:cs typeface="Poppins"/>
              </a:rPr>
              <a:t> </a:t>
            </a:r>
            <a:r>
              <a:rPr lang="en-US" sz="600" dirty="0" err="1">
                <a:solidFill>
                  <a:schemeClr val="bg1">
                    <a:lumMod val="76000"/>
                  </a:schemeClr>
                </a:solidFill>
                <a:latin typeface="Poppins"/>
                <a:cs typeface="Poppins"/>
              </a:rPr>
              <a:t>sonra</a:t>
            </a:r>
            <a:endParaRPr lang="en-US" sz="600" dirty="0">
              <a:solidFill>
                <a:schemeClr val="bg1">
                  <a:lumMod val="76000"/>
                </a:schemeClr>
              </a:solidFill>
              <a:latin typeface="Poppins"/>
              <a:cs typeface="Poppins"/>
            </a:endParaRPr>
          </a:p>
        </p:txBody>
      </p:sp>
      <p:sp>
        <p:nvSpPr>
          <p:cNvPr id="12" name="Oval 11">
            <a:extLst>
              <a:ext uri="{FF2B5EF4-FFF2-40B4-BE49-F238E27FC236}">
                <a16:creationId xmlns:a16="http://schemas.microsoft.com/office/drawing/2014/main" id="{C631457A-3C56-CA24-99FB-234CFDA51B87}"/>
              </a:ext>
            </a:extLst>
          </p:cNvPr>
          <p:cNvSpPr/>
          <p:nvPr/>
        </p:nvSpPr>
        <p:spPr>
          <a:xfrm>
            <a:off x="3428087" y="5906487"/>
            <a:ext cx="118021" cy="11802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1AFCA1B-E0A3-8880-DD6E-653257AB0B63}"/>
              </a:ext>
            </a:extLst>
          </p:cNvPr>
          <p:cNvSpPr txBox="1"/>
          <p:nvPr/>
        </p:nvSpPr>
        <p:spPr>
          <a:xfrm rot="16200000">
            <a:off x="546608" y="3644736"/>
            <a:ext cx="1689904" cy="200055"/>
          </a:xfrm>
          <a:prstGeom prst="rect">
            <a:avLst/>
          </a:prstGeom>
          <a:noFill/>
        </p:spPr>
        <p:txBody>
          <a:bodyPr wrap="square">
            <a:spAutoFit/>
          </a:bodyPr>
          <a:lstStyle/>
          <a:p>
            <a:r>
              <a:rPr lang="en-US" sz="700" dirty="0" err="1">
                <a:latin typeface="Poppins" panose="00000500000000000000" pitchFamily="2" charset="0"/>
                <a:cs typeface="Poppins" panose="00000500000000000000" pitchFamily="2" charset="0"/>
              </a:rPr>
              <a:t>Reklam</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Geliri</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Milyar</a:t>
            </a:r>
            <a:r>
              <a:rPr lang="en-US" sz="700" dirty="0">
                <a:latin typeface="Poppins" panose="00000500000000000000" pitchFamily="2" charset="0"/>
                <a:cs typeface="Poppins" panose="00000500000000000000" pitchFamily="2" charset="0"/>
              </a:rPr>
              <a:t> ABD </a:t>
            </a:r>
            <a:r>
              <a:rPr lang="en-US" sz="700" dirty="0" err="1">
                <a:latin typeface="Poppins" panose="00000500000000000000" pitchFamily="2" charset="0"/>
                <a:cs typeface="Poppins" panose="00000500000000000000" pitchFamily="2" charset="0"/>
              </a:rPr>
              <a:t>Doları</a:t>
            </a:r>
            <a:r>
              <a:rPr lang="en-US" sz="700" dirty="0">
                <a:latin typeface="Poppins" panose="00000500000000000000" pitchFamily="2" charset="0"/>
                <a:cs typeface="Poppins" panose="00000500000000000000" pitchFamily="2" charset="0"/>
              </a:rPr>
              <a:t>)</a:t>
            </a:r>
          </a:p>
        </p:txBody>
      </p:sp>
      <p:sp>
        <p:nvSpPr>
          <p:cNvPr id="14" name="Rectangle 13">
            <a:extLst>
              <a:ext uri="{FF2B5EF4-FFF2-40B4-BE49-F238E27FC236}">
                <a16:creationId xmlns:a16="http://schemas.microsoft.com/office/drawing/2014/main" id="{FEDB586A-B95B-3A4D-3F10-698316DF657F}"/>
              </a:ext>
            </a:extLst>
          </p:cNvPr>
          <p:cNvSpPr/>
          <p:nvPr/>
        </p:nvSpPr>
        <p:spPr>
          <a:xfrm>
            <a:off x="6944041" y="3208176"/>
            <a:ext cx="316682" cy="126296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1A48C9B-962C-FE03-CD82-244BAC0A8A82}"/>
              </a:ext>
            </a:extLst>
          </p:cNvPr>
          <p:cNvSpPr txBox="1"/>
          <p:nvPr/>
        </p:nvSpPr>
        <p:spPr>
          <a:xfrm rot="16200000">
            <a:off x="6272444" y="3688869"/>
            <a:ext cx="1511656" cy="200055"/>
          </a:xfrm>
          <a:prstGeom prst="rect">
            <a:avLst/>
          </a:prstGeom>
          <a:noFill/>
        </p:spPr>
        <p:txBody>
          <a:bodyPr wrap="square">
            <a:spAutoFit/>
          </a:bodyPr>
          <a:lstStyle/>
          <a:p>
            <a:r>
              <a:rPr lang="en-US" sz="700" dirty="0">
                <a:latin typeface="Poppins" panose="00000500000000000000" pitchFamily="2" charset="0"/>
                <a:cs typeface="Poppins" panose="00000500000000000000" pitchFamily="2" charset="0"/>
              </a:rPr>
              <a:t>2025 </a:t>
            </a:r>
            <a:r>
              <a:rPr lang="en-US" sz="700" dirty="0" err="1">
                <a:latin typeface="Poppins" panose="00000500000000000000" pitchFamily="2" charset="0"/>
                <a:cs typeface="Poppins" panose="00000500000000000000" pitchFamily="2" charset="0"/>
              </a:rPr>
              <a:t>Reklam</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Büyümesi</a:t>
            </a:r>
            <a:r>
              <a:rPr lang="en-US" sz="700" dirty="0">
                <a:latin typeface="Poppins" panose="00000500000000000000" pitchFamily="2" charset="0"/>
                <a:cs typeface="Poppins" panose="00000500000000000000" pitchFamily="2" charset="0"/>
              </a:rPr>
              <a:t> (%)</a:t>
            </a:r>
          </a:p>
        </p:txBody>
      </p:sp>
      <p:sp>
        <p:nvSpPr>
          <p:cNvPr id="20" name="Rectangle 19">
            <a:extLst>
              <a:ext uri="{FF2B5EF4-FFF2-40B4-BE49-F238E27FC236}">
                <a16:creationId xmlns:a16="http://schemas.microsoft.com/office/drawing/2014/main" id="{83F812E6-85E9-C016-469F-7C63B59244E1}"/>
              </a:ext>
            </a:extLst>
          </p:cNvPr>
          <p:cNvSpPr/>
          <p:nvPr/>
        </p:nvSpPr>
        <p:spPr>
          <a:xfrm rot="5400000">
            <a:off x="4252253" y="1021487"/>
            <a:ext cx="343607" cy="286823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819A493-40D3-2651-6693-36994E6746CA}"/>
              </a:ext>
            </a:extLst>
          </p:cNvPr>
          <p:cNvSpPr txBox="1"/>
          <p:nvPr/>
        </p:nvSpPr>
        <p:spPr>
          <a:xfrm>
            <a:off x="2396086" y="2370171"/>
            <a:ext cx="6924174" cy="276999"/>
          </a:xfrm>
          <a:prstGeom prst="rect">
            <a:avLst/>
          </a:prstGeom>
          <a:noFill/>
        </p:spPr>
        <p:txBody>
          <a:bodyPr wrap="square">
            <a:spAutoFit/>
          </a:bodyPr>
          <a:lstStyle/>
          <a:p>
            <a:r>
              <a:rPr lang="en-US" sz="1200" b="1" dirty="0" err="1">
                <a:latin typeface="Poppins" panose="00000500000000000000" pitchFamily="2" charset="0"/>
                <a:cs typeface="Poppins" panose="00000500000000000000" pitchFamily="2" charset="0"/>
              </a:rPr>
              <a:t>Bölgesel</a:t>
            </a:r>
            <a:r>
              <a:rPr lang="en-US" sz="1200" b="1" dirty="0">
                <a:latin typeface="Poppins" panose="00000500000000000000" pitchFamily="2" charset="0"/>
                <a:cs typeface="Poppins" panose="00000500000000000000" pitchFamily="2" charset="0"/>
              </a:rPr>
              <a:t> </a:t>
            </a:r>
            <a:r>
              <a:rPr lang="en-US" sz="1200" b="1" dirty="0" err="1">
                <a:latin typeface="Poppins" panose="00000500000000000000" pitchFamily="2" charset="0"/>
                <a:cs typeface="Poppins" panose="00000500000000000000" pitchFamily="2" charset="0"/>
              </a:rPr>
              <a:t>Küresel</a:t>
            </a:r>
            <a:r>
              <a:rPr lang="en-US" sz="1200" b="1" dirty="0">
                <a:latin typeface="Poppins" panose="00000500000000000000" pitchFamily="2" charset="0"/>
                <a:cs typeface="Poppins" panose="00000500000000000000" pitchFamily="2" charset="0"/>
              </a:rPr>
              <a:t> </a:t>
            </a:r>
            <a:r>
              <a:rPr lang="en-US" sz="1200" b="1" dirty="0" err="1">
                <a:latin typeface="Poppins" panose="00000500000000000000" pitchFamily="2" charset="0"/>
                <a:cs typeface="Poppins" panose="00000500000000000000" pitchFamily="2" charset="0"/>
              </a:rPr>
              <a:t>Reklamcılık</a:t>
            </a:r>
            <a:r>
              <a:rPr lang="en-US" sz="1200" b="1" dirty="0">
                <a:latin typeface="Poppins" panose="00000500000000000000" pitchFamily="2" charset="0"/>
                <a:cs typeface="Poppins" panose="00000500000000000000" pitchFamily="2" charset="0"/>
              </a:rPr>
              <a:t> </a:t>
            </a:r>
            <a:r>
              <a:rPr lang="en-US" sz="1200" b="1" dirty="0" err="1">
                <a:latin typeface="Poppins" panose="00000500000000000000" pitchFamily="2" charset="0"/>
                <a:cs typeface="Poppins" panose="00000500000000000000" pitchFamily="2" charset="0"/>
              </a:rPr>
              <a:t>Büyümesi</a:t>
            </a:r>
            <a:endParaRPr lang="en-US" sz="1200" b="1" dirty="0">
              <a:latin typeface="Poppins" panose="00000500000000000000" pitchFamily="2" charset="0"/>
              <a:cs typeface="Poppins" panose="00000500000000000000" pitchFamily="2" charset="0"/>
            </a:endParaRPr>
          </a:p>
        </p:txBody>
      </p:sp>
      <p:sp>
        <p:nvSpPr>
          <p:cNvPr id="4" name="Rectangle 3">
            <a:extLst>
              <a:ext uri="{FF2B5EF4-FFF2-40B4-BE49-F238E27FC236}">
                <a16:creationId xmlns:a16="http://schemas.microsoft.com/office/drawing/2014/main" id="{7B69B79F-3D94-7FD3-DE77-725361E7DE3D}"/>
              </a:ext>
            </a:extLst>
          </p:cNvPr>
          <p:cNvSpPr/>
          <p:nvPr/>
        </p:nvSpPr>
        <p:spPr>
          <a:xfrm>
            <a:off x="1556804" y="3077998"/>
            <a:ext cx="106921" cy="1393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5879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2B1455-94FA-2338-0F55-C695AB6FFF62}"/>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62</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9" name="Picture 8" descr="A blue and black logo&#10;&#10;Description automatically generated">
            <a:extLst>
              <a:ext uri="{FF2B5EF4-FFF2-40B4-BE49-F238E27FC236}">
                <a16:creationId xmlns:a16="http://schemas.microsoft.com/office/drawing/2014/main" id="{320204EF-2C8E-0E07-F125-1C1ADD5ACB31}"/>
              </a:ext>
            </a:extLst>
          </p:cNvPr>
          <p:cNvPicPr>
            <a:picLocks noChangeAspect="1"/>
          </p:cNvPicPr>
          <p:nvPr/>
        </p:nvPicPr>
        <p:blipFill>
          <a:blip r:embed="rId3"/>
          <a:stretch>
            <a:fillRect/>
          </a:stretch>
        </p:blipFill>
        <p:spPr>
          <a:xfrm>
            <a:off x="6495276" y="332839"/>
            <a:ext cx="897530" cy="256235"/>
          </a:xfrm>
          <a:prstGeom prst="rect">
            <a:avLst/>
          </a:prstGeom>
        </p:spPr>
      </p:pic>
      <p:sp>
        <p:nvSpPr>
          <p:cNvPr id="11" name="Text Placeholder 1">
            <a:extLst>
              <a:ext uri="{FF2B5EF4-FFF2-40B4-BE49-F238E27FC236}">
                <a16:creationId xmlns:a16="http://schemas.microsoft.com/office/drawing/2014/main" id="{1A57771A-889B-EECB-0915-AB805F26B5BB}"/>
              </a:ext>
            </a:extLst>
          </p:cNvPr>
          <p:cNvSpPr txBox="1">
            <a:spLocks/>
          </p:cNvSpPr>
          <p:nvPr/>
        </p:nvSpPr>
        <p:spPr>
          <a:xfrm>
            <a:off x="1353430" y="957971"/>
            <a:ext cx="5751121" cy="189906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u="none" strike="noStrike" dirty="0" err="1">
                <a:effectLst/>
                <a:latin typeface="Poppins"/>
                <a:cs typeface="Poppins"/>
              </a:rPr>
              <a:t>ABD'deki</a:t>
            </a:r>
            <a:r>
              <a:rPr lang="en-US" sz="1000" u="none" strike="noStrike" dirty="0">
                <a:effectLst/>
                <a:latin typeface="Poppins"/>
                <a:cs typeface="Poppins"/>
              </a:rPr>
              <a:t> </a:t>
            </a:r>
            <a:r>
              <a:rPr lang="en-US" sz="1000" u="none" strike="noStrike" dirty="0" err="1">
                <a:effectLst/>
                <a:latin typeface="Poppins"/>
                <a:cs typeface="Poppins"/>
              </a:rPr>
              <a:t>reklam</a:t>
            </a:r>
            <a:r>
              <a:rPr lang="en-US" sz="1000" u="none" strike="noStrike" dirty="0">
                <a:effectLst/>
                <a:latin typeface="Poppins"/>
                <a:cs typeface="Poppins"/>
              </a:rPr>
              <a:t> </a:t>
            </a:r>
            <a:r>
              <a:rPr lang="en-US" sz="1000" u="none" strike="noStrike" dirty="0" err="1">
                <a:effectLst/>
                <a:latin typeface="Poppins"/>
                <a:cs typeface="Poppins"/>
              </a:rPr>
              <a:t>gelirlerinin</a:t>
            </a:r>
            <a:r>
              <a:rPr lang="en-US" sz="1000" u="none" strike="noStrike" dirty="0">
                <a:effectLst/>
                <a:latin typeface="Poppins"/>
                <a:cs typeface="Poppins"/>
              </a:rPr>
              <a:t> 2024'te %9,0 (</a:t>
            </a:r>
            <a:r>
              <a:rPr lang="en-US" sz="1000" u="none" strike="noStrike" dirty="0" err="1">
                <a:effectLst/>
                <a:latin typeface="Poppins"/>
                <a:cs typeface="Poppins"/>
              </a:rPr>
              <a:t>siyasi</a:t>
            </a:r>
            <a:r>
              <a:rPr lang="en-US" sz="1000" u="none" strike="noStrike" dirty="0">
                <a:effectLst/>
                <a:latin typeface="Poppins"/>
                <a:cs typeface="Poppins"/>
              </a:rPr>
              <a:t> </a:t>
            </a:r>
            <a:r>
              <a:rPr lang="en-US" sz="1000" u="none" strike="noStrike" dirty="0" err="1">
                <a:effectLst/>
                <a:latin typeface="Poppins"/>
                <a:cs typeface="Poppins"/>
              </a:rPr>
              <a:t>reklamların</a:t>
            </a:r>
            <a:r>
              <a:rPr lang="en-US" sz="1000" u="none" strike="noStrike" dirty="0">
                <a:effectLst/>
                <a:latin typeface="Poppins"/>
                <a:cs typeface="Poppins"/>
              </a:rPr>
              <a:t> </a:t>
            </a:r>
            <a:r>
              <a:rPr lang="en-US" sz="1000" u="none" strike="noStrike" dirty="0" err="1">
                <a:effectLst/>
                <a:latin typeface="Poppins"/>
                <a:cs typeface="Poppins"/>
              </a:rPr>
              <a:t>etkisi</a:t>
            </a:r>
            <a:r>
              <a:rPr lang="en-US" sz="1000" u="none" strike="noStrike" dirty="0">
                <a:effectLst/>
                <a:latin typeface="Poppins"/>
                <a:cs typeface="Poppins"/>
              </a:rPr>
              <a:t> </a:t>
            </a:r>
            <a:r>
              <a:rPr lang="en-US" sz="1000" u="none" strike="noStrike" dirty="0" err="1">
                <a:effectLst/>
                <a:latin typeface="Poppins"/>
                <a:cs typeface="Poppins"/>
              </a:rPr>
              <a:t>hariç</a:t>
            </a:r>
            <a:r>
              <a:rPr lang="en-US" sz="1000" u="none" strike="noStrike" dirty="0">
                <a:effectLst/>
                <a:latin typeface="Poppins"/>
                <a:cs typeface="Poppins"/>
              </a:rPr>
              <a:t>) </a:t>
            </a:r>
            <a:r>
              <a:rPr lang="en-US" sz="1000" u="none" strike="noStrike" dirty="0" err="1">
                <a:effectLst/>
                <a:latin typeface="Poppins"/>
                <a:cs typeface="Poppins"/>
              </a:rPr>
              <a:t>ve</a:t>
            </a:r>
            <a:r>
              <a:rPr lang="en-US" sz="1000" u="none" strike="noStrike" dirty="0">
                <a:effectLst/>
                <a:latin typeface="Poppins"/>
                <a:cs typeface="Poppins"/>
              </a:rPr>
              <a:t> 2025'te %7,0 </a:t>
            </a:r>
            <a:r>
              <a:rPr lang="en-US" sz="1000" u="none" strike="noStrike" dirty="0" err="1">
                <a:effectLst/>
                <a:latin typeface="Poppins"/>
                <a:cs typeface="Poppins"/>
              </a:rPr>
              <a:t>büyüyeceği</a:t>
            </a:r>
            <a:r>
              <a:rPr lang="en-US" sz="1000" u="none" strike="noStrike" dirty="0">
                <a:effectLst/>
                <a:latin typeface="Poppins"/>
                <a:cs typeface="Poppins"/>
              </a:rPr>
              <a:t> </a:t>
            </a:r>
            <a:r>
              <a:rPr lang="en-US" sz="1000" u="none" strike="noStrike" dirty="0" err="1">
                <a:effectLst/>
                <a:latin typeface="Poppins"/>
                <a:cs typeface="Poppins"/>
              </a:rPr>
              <a:t>tahmin</a:t>
            </a:r>
            <a:r>
              <a:rPr lang="en-US" sz="1000" u="none" strike="noStrike" dirty="0">
                <a:effectLst/>
                <a:latin typeface="Poppins"/>
                <a:cs typeface="Poppins"/>
              </a:rPr>
              <a:t> </a:t>
            </a:r>
            <a:r>
              <a:rPr lang="en-US" sz="1000" u="none" strike="noStrike" dirty="0" err="1">
                <a:effectLst/>
                <a:latin typeface="Poppins"/>
                <a:cs typeface="Poppins"/>
              </a:rPr>
              <a:t>ediliyor</a:t>
            </a:r>
            <a:r>
              <a:rPr lang="en-US" sz="1000" u="none" strike="noStrike" dirty="0">
                <a:effectLst/>
                <a:latin typeface="Poppins"/>
                <a:cs typeface="Poppins"/>
              </a:rPr>
              <a:t>. </a:t>
            </a:r>
            <a:r>
              <a:rPr lang="en-US" sz="1000" dirty="0" err="1">
                <a:latin typeface="Poppins"/>
                <a:cs typeface="Poppins"/>
              </a:rPr>
              <a:t>Güçlü</a:t>
            </a:r>
            <a:r>
              <a:rPr lang="en-US" sz="1000" u="none" strike="noStrike" dirty="0">
                <a:effectLst/>
                <a:latin typeface="Poppins"/>
                <a:cs typeface="Poppins"/>
              </a:rPr>
              <a:t> Amerikan </a:t>
            </a:r>
            <a:r>
              <a:rPr lang="en-US" sz="1000" u="none" strike="noStrike" dirty="0" err="1">
                <a:effectLst/>
                <a:latin typeface="Poppins"/>
                <a:cs typeface="Poppins"/>
              </a:rPr>
              <a:t>tüketicilerinin</a:t>
            </a:r>
            <a:r>
              <a:rPr lang="en-US" sz="1000" u="none" strike="noStrike" dirty="0">
                <a:effectLst/>
                <a:latin typeface="Poppins"/>
                <a:cs typeface="Poppins"/>
              </a:rPr>
              <a:t> </a:t>
            </a:r>
            <a:r>
              <a:rPr lang="en-US" sz="1000" u="none" strike="noStrike" dirty="0" err="1">
                <a:effectLst/>
                <a:latin typeface="Poppins"/>
                <a:cs typeface="Poppins"/>
              </a:rPr>
              <a:t>ve</a:t>
            </a:r>
            <a:r>
              <a:rPr lang="en-US" sz="1000" u="none" strike="noStrike" dirty="0">
                <a:effectLst/>
                <a:latin typeface="Poppins"/>
                <a:cs typeface="Poppins"/>
              </a:rPr>
              <a:t> </a:t>
            </a:r>
            <a:r>
              <a:rPr lang="en-US" sz="1000" u="none" strike="noStrike" dirty="0" err="1">
                <a:effectLst/>
                <a:latin typeface="Poppins"/>
                <a:cs typeface="Poppins"/>
              </a:rPr>
              <a:t>olağanüstü</a:t>
            </a:r>
            <a:r>
              <a:rPr lang="en-US" sz="1000" u="none" strike="noStrike" dirty="0">
                <a:effectLst/>
                <a:latin typeface="Poppins"/>
                <a:cs typeface="Poppins"/>
              </a:rPr>
              <a:t> </a:t>
            </a:r>
            <a:r>
              <a:rPr lang="en-US" sz="1000" u="none" strike="noStrike" dirty="0" err="1">
                <a:effectLst/>
                <a:latin typeface="Poppins"/>
                <a:cs typeface="Poppins"/>
              </a:rPr>
              <a:t>teknoloji</a:t>
            </a:r>
            <a:r>
              <a:rPr lang="en-US" sz="1000" u="none" strike="noStrike" dirty="0">
                <a:effectLst/>
                <a:latin typeface="Poppins"/>
                <a:cs typeface="Poppins"/>
              </a:rPr>
              <a:t> </a:t>
            </a:r>
            <a:r>
              <a:rPr lang="en-US" sz="1000" u="none" strike="noStrike" dirty="0" err="1">
                <a:effectLst/>
                <a:latin typeface="Poppins"/>
                <a:cs typeface="Poppins"/>
              </a:rPr>
              <a:t>endüstrisinin</a:t>
            </a:r>
            <a:r>
              <a:rPr lang="en-US" sz="1000" u="none" strike="noStrike" dirty="0">
                <a:effectLst/>
                <a:latin typeface="Poppins"/>
                <a:cs typeface="Poppins"/>
              </a:rPr>
              <a:t> </a:t>
            </a:r>
            <a:r>
              <a:rPr lang="en-US" sz="1000" u="none" strike="noStrike" dirty="0" err="1">
                <a:effectLst/>
                <a:latin typeface="Poppins"/>
                <a:cs typeface="Poppins"/>
              </a:rPr>
              <a:t>desteğiyle</a:t>
            </a:r>
            <a:r>
              <a:rPr lang="en-US" sz="1000" u="none" strike="noStrike" dirty="0">
                <a:effectLst/>
                <a:latin typeface="Poppins"/>
                <a:cs typeface="Poppins"/>
              </a:rPr>
              <a:t> </a:t>
            </a:r>
            <a:r>
              <a:rPr lang="en-US" sz="1000" u="none" strike="noStrike" dirty="0" err="1">
                <a:effectLst/>
                <a:latin typeface="Poppins"/>
                <a:cs typeface="Poppins"/>
              </a:rPr>
              <a:t>ekonomi</a:t>
            </a:r>
            <a:r>
              <a:rPr lang="en-US" sz="1000" u="none" strike="noStrike" dirty="0">
                <a:effectLst/>
                <a:latin typeface="Poppins"/>
                <a:cs typeface="Poppins"/>
              </a:rPr>
              <a:t> </a:t>
            </a:r>
            <a:r>
              <a:rPr lang="en-US" sz="1000" u="none" strike="noStrike" dirty="0" err="1">
                <a:effectLst/>
                <a:latin typeface="Poppins"/>
                <a:cs typeface="Poppins"/>
              </a:rPr>
              <a:t>beklentilerin</a:t>
            </a:r>
            <a:r>
              <a:rPr lang="en-US" sz="1000" u="none" strike="noStrike" dirty="0">
                <a:effectLst/>
                <a:latin typeface="Poppins"/>
                <a:cs typeface="Poppins"/>
              </a:rPr>
              <a:t> </a:t>
            </a:r>
            <a:r>
              <a:rPr lang="en-US" sz="1000" u="none" strike="noStrike" dirty="0" err="1">
                <a:effectLst/>
                <a:latin typeface="Poppins"/>
                <a:cs typeface="Poppins"/>
              </a:rPr>
              <a:t>üzerinde</a:t>
            </a:r>
            <a:r>
              <a:rPr lang="en-US" sz="1000" u="none" strike="noStrike" dirty="0">
                <a:effectLst/>
                <a:latin typeface="Poppins"/>
                <a:cs typeface="Poppins"/>
              </a:rPr>
              <a:t> </a:t>
            </a:r>
            <a:r>
              <a:rPr lang="en-US" sz="1000" u="none" strike="noStrike" dirty="0" err="1">
                <a:effectLst/>
                <a:latin typeface="Poppins"/>
                <a:cs typeface="Poppins"/>
              </a:rPr>
              <a:t>performans</a:t>
            </a:r>
            <a:r>
              <a:rPr lang="en-US" sz="1000" u="none" strike="noStrike" dirty="0">
                <a:effectLst/>
                <a:latin typeface="Poppins"/>
                <a:cs typeface="Poppins"/>
              </a:rPr>
              <a:t> </a:t>
            </a:r>
            <a:r>
              <a:rPr lang="en-US" sz="1000" u="none" strike="noStrike" dirty="0" err="1">
                <a:effectLst/>
                <a:latin typeface="Poppins"/>
                <a:cs typeface="Poppins"/>
              </a:rPr>
              <a:t>gösterdi</a:t>
            </a:r>
            <a:r>
              <a:rPr lang="en-US" sz="1000" u="none" strike="noStrike" dirty="0">
                <a:effectLst/>
                <a:latin typeface="Poppins"/>
                <a:cs typeface="Poppins"/>
              </a:rPr>
              <a:t>. </a:t>
            </a:r>
            <a:r>
              <a:rPr lang="en-US" sz="1000" u="none" strike="noStrike" dirty="0" err="1">
                <a:effectLst/>
                <a:latin typeface="Poppins"/>
                <a:cs typeface="Poppins"/>
              </a:rPr>
              <a:t>Ekonomik</a:t>
            </a:r>
            <a:r>
              <a:rPr lang="en-US" sz="1000" u="none" strike="noStrike" dirty="0">
                <a:effectLst/>
                <a:latin typeface="Poppins"/>
                <a:cs typeface="Poppins"/>
              </a:rPr>
              <a:t> Analiz </a:t>
            </a:r>
            <a:r>
              <a:rPr lang="en-US" sz="1000" u="none" strike="noStrike" dirty="0" err="1">
                <a:effectLst/>
                <a:latin typeface="Poppins"/>
                <a:cs typeface="Poppins"/>
              </a:rPr>
              <a:t>Bürosu'na</a:t>
            </a:r>
            <a:r>
              <a:rPr lang="en-US" sz="1000" u="none" strike="noStrike" dirty="0">
                <a:effectLst/>
                <a:latin typeface="Poppins"/>
                <a:cs typeface="Poppins"/>
              </a:rPr>
              <a:t> </a:t>
            </a:r>
            <a:r>
              <a:rPr lang="en-US" sz="1000" u="none" strike="noStrike" dirty="0" err="1">
                <a:effectLst/>
                <a:latin typeface="Poppins"/>
                <a:cs typeface="Poppins"/>
              </a:rPr>
              <a:t>göre</a:t>
            </a:r>
            <a:r>
              <a:rPr lang="en-US" sz="1000" u="none" strike="noStrike" dirty="0">
                <a:effectLst/>
                <a:latin typeface="Poppins"/>
                <a:cs typeface="Poppins"/>
              </a:rPr>
              <a:t> reel GSYH </a:t>
            </a:r>
            <a:r>
              <a:rPr lang="en-US" sz="1000" u="none" strike="noStrike" dirty="0" err="1">
                <a:effectLst/>
                <a:latin typeface="Poppins"/>
                <a:cs typeface="Poppins"/>
              </a:rPr>
              <a:t>ikinci</a:t>
            </a:r>
            <a:r>
              <a:rPr lang="en-US" sz="1000" u="none" strike="noStrike" dirty="0">
                <a:effectLst/>
                <a:latin typeface="Poppins"/>
                <a:cs typeface="Poppins"/>
              </a:rPr>
              <a:t> </a:t>
            </a:r>
            <a:r>
              <a:rPr lang="en-US" sz="1000" u="none" strike="noStrike" dirty="0" err="1">
                <a:effectLst/>
                <a:latin typeface="Poppins"/>
                <a:cs typeface="Poppins"/>
              </a:rPr>
              <a:t>çeyrekte</a:t>
            </a:r>
            <a:r>
              <a:rPr lang="en-US" sz="1000" u="none" strike="noStrike" dirty="0">
                <a:effectLst/>
                <a:latin typeface="Poppins"/>
                <a:cs typeface="Poppins"/>
              </a:rPr>
              <a:t> </a:t>
            </a:r>
            <a:r>
              <a:rPr lang="en-US" sz="1000" u="none" strike="noStrike" dirty="0" err="1">
                <a:effectLst/>
                <a:latin typeface="Poppins"/>
                <a:cs typeface="Poppins"/>
              </a:rPr>
              <a:t>yıllık</a:t>
            </a:r>
            <a:r>
              <a:rPr lang="en-US" sz="1000" u="none" strike="noStrike" dirty="0">
                <a:effectLst/>
                <a:latin typeface="Poppins"/>
                <a:cs typeface="Poppins"/>
              </a:rPr>
              <a:t> %3,0 ve </a:t>
            </a:r>
            <a:r>
              <a:rPr lang="en-US" sz="1000" u="none" strike="noStrike" dirty="0" err="1">
                <a:effectLst/>
                <a:latin typeface="Poppins"/>
                <a:cs typeface="Poppins"/>
              </a:rPr>
              <a:t>üçüncü</a:t>
            </a:r>
            <a:r>
              <a:rPr lang="en-US" sz="1000" u="none" strike="noStrike" dirty="0">
                <a:effectLst/>
                <a:latin typeface="Poppins"/>
                <a:cs typeface="Poppins"/>
              </a:rPr>
              <a:t> </a:t>
            </a:r>
            <a:r>
              <a:rPr lang="en-US" sz="1000" u="none" strike="noStrike" dirty="0" err="1">
                <a:effectLst/>
                <a:latin typeface="Poppins"/>
                <a:cs typeface="Poppins"/>
              </a:rPr>
              <a:t>çeyrekte</a:t>
            </a:r>
            <a:r>
              <a:rPr lang="en-US" sz="1000" u="none" strike="noStrike" dirty="0">
                <a:effectLst/>
                <a:latin typeface="Poppins"/>
                <a:cs typeface="Poppins"/>
              </a:rPr>
              <a:t> %2,8 </a:t>
            </a:r>
            <a:r>
              <a:rPr lang="en-US" sz="1000" u="none" strike="noStrike" dirty="0" err="1">
                <a:effectLst/>
                <a:latin typeface="Poppins"/>
                <a:cs typeface="Poppins"/>
              </a:rPr>
              <a:t>oranında</a:t>
            </a:r>
            <a:r>
              <a:rPr lang="en-US" sz="1000" u="none" strike="noStrike" dirty="0">
                <a:effectLst/>
                <a:latin typeface="Poppins"/>
                <a:cs typeface="Poppins"/>
              </a:rPr>
              <a:t> </a:t>
            </a:r>
            <a:r>
              <a:rPr lang="en-US" sz="1000" u="none" strike="noStrike" dirty="0" err="1">
                <a:effectLst/>
                <a:latin typeface="Poppins"/>
                <a:cs typeface="Poppins"/>
              </a:rPr>
              <a:t>arttı</a:t>
            </a:r>
            <a:r>
              <a:rPr lang="en-US" sz="1000" u="none" strike="noStrike" dirty="0">
                <a:effectLst/>
                <a:latin typeface="Poppins"/>
                <a:cs typeface="Poppins"/>
              </a:rPr>
              <a:t>; </a:t>
            </a:r>
            <a:r>
              <a:rPr lang="en-US" sz="1000" u="none" strike="noStrike" dirty="0" err="1">
                <a:effectLst/>
                <a:latin typeface="Poppins"/>
                <a:cs typeface="Poppins"/>
              </a:rPr>
              <a:t>bu</a:t>
            </a:r>
            <a:r>
              <a:rPr lang="en-US" sz="1000" u="none" strike="noStrike" dirty="0">
                <a:effectLst/>
                <a:latin typeface="Poppins"/>
                <a:cs typeface="Poppins"/>
              </a:rPr>
              <a:t> </a:t>
            </a:r>
            <a:r>
              <a:rPr lang="en-US" sz="1000" u="none" strike="noStrike" dirty="0" err="1">
                <a:effectLst/>
                <a:latin typeface="Poppins"/>
                <a:cs typeface="Poppins"/>
              </a:rPr>
              <a:t>oran</a:t>
            </a:r>
            <a:r>
              <a:rPr lang="en-US" sz="1000" u="none" strike="noStrike" dirty="0">
                <a:effectLst/>
                <a:latin typeface="Poppins"/>
                <a:cs typeface="Poppins"/>
              </a:rPr>
              <a:t> (yıl sonuna kadar </a:t>
            </a:r>
            <a:r>
              <a:rPr lang="en-US" sz="1000" u="none" strike="noStrike" dirty="0" err="1">
                <a:effectLst/>
                <a:latin typeface="Poppins"/>
                <a:cs typeface="Poppins"/>
              </a:rPr>
              <a:t>korunursa</a:t>
            </a:r>
            <a:r>
              <a:rPr lang="en-US" sz="1000" u="none" strike="noStrike" dirty="0">
                <a:effectLst/>
                <a:latin typeface="Poppins"/>
                <a:cs typeface="Poppins"/>
              </a:rPr>
              <a:t>) </a:t>
            </a:r>
            <a:r>
              <a:rPr lang="en-US" sz="1000" u="none" strike="noStrike" dirty="0" err="1">
                <a:effectLst/>
                <a:latin typeface="Poppins"/>
                <a:cs typeface="Poppins"/>
              </a:rPr>
              <a:t>IMF'nin</a:t>
            </a:r>
            <a:r>
              <a:rPr lang="en-US" sz="1000" u="none" strike="noStrike" dirty="0">
                <a:effectLst/>
                <a:latin typeface="Poppins"/>
                <a:cs typeface="Poppins"/>
              </a:rPr>
              <a:t> 2018 </a:t>
            </a:r>
            <a:r>
              <a:rPr lang="en-US" sz="1000" u="none" strike="noStrike" dirty="0" err="1">
                <a:effectLst/>
                <a:latin typeface="Poppins"/>
                <a:cs typeface="Poppins"/>
              </a:rPr>
              <a:t>yılı</a:t>
            </a:r>
            <a:r>
              <a:rPr lang="en-US" sz="1000" u="none" strike="noStrike" dirty="0">
                <a:effectLst/>
                <a:latin typeface="Poppins"/>
                <a:cs typeface="Poppins"/>
              </a:rPr>
              <a:t> </a:t>
            </a:r>
            <a:r>
              <a:rPr lang="en-US" sz="1000" u="none" strike="noStrike" dirty="0" err="1">
                <a:effectLst/>
                <a:latin typeface="Poppins"/>
                <a:cs typeface="Poppins"/>
              </a:rPr>
              <a:t>için</a:t>
            </a:r>
            <a:r>
              <a:rPr lang="en-US" sz="1000" u="none" strike="noStrike" dirty="0">
                <a:effectLst/>
                <a:latin typeface="Poppins"/>
                <a:cs typeface="Poppins"/>
              </a:rPr>
              <a:t> </a:t>
            </a:r>
            <a:r>
              <a:rPr lang="en-US" sz="1000" u="none" strike="noStrike" dirty="0" err="1">
                <a:effectLst/>
                <a:latin typeface="Poppins"/>
                <a:cs typeface="Poppins"/>
              </a:rPr>
              <a:t>tahminlerinin</a:t>
            </a:r>
            <a:r>
              <a:rPr lang="en-US" sz="1000" u="none" strike="noStrike" dirty="0">
                <a:effectLst/>
                <a:latin typeface="Poppins"/>
                <a:cs typeface="Poppins"/>
              </a:rPr>
              <a:t> </a:t>
            </a:r>
            <a:r>
              <a:rPr lang="en-US" sz="1000" u="none" strike="noStrike" dirty="0" err="1">
                <a:effectLst/>
                <a:latin typeface="Poppins"/>
                <a:cs typeface="Poppins"/>
              </a:rPr>
              <a:t>oldukça</a:t>
            </a:r>
            <a:r>
              <a:rPr lang="en-US" sz="1000" u="none" strike="noStrike" dirty="0">
                <a:effectLst/>
                <a:latin typeface="Poppins"/>
                <a:cs typeface="Poppins"/>
              </a:rPr>
              <a:t> </a:t>
            </a:r>
            <a:r>
              <a:rPr lang="en-US" sz="1000" u="none" strike="noStrike" dirty="0" err="1">
                <a:effectLst/>
                <a:latin typeface="Poppins"/>
                <a:cs typeface="Poppins"/>
              </a:rPr>
              <a:t>ilerisine</a:t>
            </a:r>
            <a:r>
              <a:rPr lang="en-US" sz="1000" u="none" strike="noStrike" dirty="0">
                <a:effectLst/>
                <a:latin typeface="Poppins"/>
                <a:cs typeface="Poppins"/>
              </a:rPr>
              <a:t> </a:t>
            </a:r>
            <a:r>
              <a:rPr lang="en-US" sz="1000" u="none" strike="noStrike" dirty="0" err="1">
                <a:effectLst/>
                <a:latin typeface="Poppins"/>
                <a:cs typeface="Poppins"/>
              </a:rPr>
              <a:t>taşıyacak</a:t>
            </a:r>
            <a:r>
              <a:rPr lang="en-US" sz="1000" u="none" strike="noStrike" dirty="0">
                <a:effectLst/>
                <a:latin typeface="Poppins"/>
                <a:cs typeface="Poppins"/>
              </a:rPr>
              <a:t> </a:t>
            </a:r>
            <a:r>
              <a:rPr lang="en-US" sz="1000" u="none" strike="noStrike" dirty="0" err="1">
                <a:effectLst/>
                <a:latin typeface="Poppins"/>
                <a:cs typeface="Poppins"/>
              </a:rPr>
              <a:t>bir</a:t>
            </a:r>
            <a:r>
              <a:rPr lang="en-US" sz="1000" u="none" strike="noStrike" dirty="0">
                <a:effectLst/>
                <a:latin typeface="Poppins"/>
                <a:cs typeface="Poppins"/>
              </a:rPr>
              <a:t> </a:t>
            </a:r>
            <a:r>
              <a:rPr lang="en-US" sz="1000" u="none" strike="noStrike" dirty="0" err="1">
                <a:effectLst/>
                <a:latin typeface="Poppins"/>
                <a:cs typeface="Poppins"/>
              </a:rPr>
              <a:t>oran</a:t>
            </a:r>
            <a:r>
              <a:rPr lang="en-US" sz="1000" u="none" strike="noStrike" dirty="0">
                <a:effectLst/>
                <a:latin typeface="Poppins"/>
                <a:cs typeface="Poppins"/>
              </a:rPr>
              <a:t>. </a:t>
            </a:r>
            <a:r>
              <a:rPr lang="tr-TR" sz="1000" dirty="0">
                <a:latin typeface="Poppins"/>
                <a:cs typeface="Poppins"/>
              </a:rPr>
              <a:t>T</a:t>
            </a:r>
            <a:r>
              <a:rPr lang="en-US" sz="1000" u="none" strike="noStrike" dirty="0" err="1">
                <a:effectLst/>
                <a:latin typeface="Poppins"/>
                <a:cs typeface="Poppins"/>
              </a:rPr>
              <a:t>üm</a:t>
            </a:r>
            <a:r>
              <a:rPr lang="en-US" sz="1000" u="none" strike="noStrike" dirty="0">
                <a:effectLst/>
                <a:latin typeface="Poppins"/>
                <a:cs typeface="Poppins"/>
              </a:rPr>
              <a:t> </a:t>
            </a:r>
            <a:r>
              <a:rPr lang="en-US" sz="1000" u="none" strike="noStrike" dirty="0" err="1">
                <a:effectLst/>
                <a:latin typeface="Poppins"/>
                <a:cs typeface="Poppins"/>
              </a:rPr>
              <a:t>gelişmiş</a:t>
            </a:r>
            <a:r>
              <a:rPr lang="en-US" sz="1000" u="none" strike="noStrike" dirty="0">
                <a:effectLst/>
                <a:latin typeface="Poppins"/>
                <a:cs typeface="Poppins"/>
              </a:rPr>
              <a:t> </a:t>
            </a:r>
            <a:r>
              <a:rPr lang="en-US" sz="1000" u="none" strike="noStrike" dirty="0" err="1">
                <a:effectLst/>
                <a:latin typeface="Poppins"/>
                <a:cs typeface="Poppins"/>
              </a:rPr>
              <a:t>ekonomiler</a:t>
            </a:r>
            <a:r>
              <a:rPr lang="en-US" sz="1000" u="none" strike="noStrike" dirty="0">
                <a:effectLst/>
                <a:latin typeface="Poppins"/>
                <a:cs typeface="Poppins"/>
              </a:rPr>
              <a:t> (%1,8) ve %4,8 </a:t>
            </a:r>
            <a:r>
              <a:rPr lang="en-US" sz="1000" u="none" strike="noStrike" dirty="0" err="1">
                <a:effectLst/>
                <a:latin typeface="Poppins"/>
                <a:cs typeface="Poppins"/>
              </a:rPr>
              <a:t>ile</a:t>
            </a:r>
            <a:r>
              <a:rPr lang="en-US" sz="1000" u="none" strike="noStrike" dirty="0">
                <a:effectLst/>
                <a:latin typeface="Poppins"/>
                <a:cs typeface="Poppins"/>
              </a:rPr>
              <a:t> </a:t>
            </a:r>
            <a:r>
              <a:rPr lang="en-US" sz="1000" u="none" strike="noStrike" dirty="0" err="1">
                <a:effectLst/>
                <a:latin typeface="Poppins"/>
                <a:cs typeface="Poppins"/>
              </a:rPr>
              <a:t>Çin'in</a:t>
            </a:r>
            <a:r>
              <a:rPr lang="en-US" sz="1000" u="none" strike="noStrike" dirty="0">
                <a:effectLst/>
                <a:latin typeface="Poppins"/>
                <a:cs typeface="Poppins"/>
              </a:rPr>
              <a:t> </a:t>
            </a:r>
            <a:r>
              <a:rPr lang="en-US" sz="1000" u="none" strike="noStrike" dirty="0" err="1">
                <a:effectLst/>
                <a:latin typeface="Poppins"/>
                <a:cs typeface="Poppins"/>
              </a:rPr>
              <a:t>sadece</a:t>
            </a:r>
            <a:r>
              <a:rPr lang="en-US" sz="1000" u="none" strike="noStrike" dirty="0">
                <a:effectLst/>
                <a:latin typeface="Poppins"/>
                <a:cs typeface="Poppins"/>
              </a:rPr>
              <a:t> 200 </a:t>
            </a:r>
            <a:r>
              <a:rPr lang="en-US" sz="1000" u="none" strike="noStrike" dirty="0" err="1">
                <a:effectLst/>
                <a:latin typeface="Poppins"/>
                <a:cs typeface="Poppins"/>
              </a:rPr>
              <a:t>baz</a:t>
            </a:r>
            <a:r>
              <a:rPr lang="en-US" sz="1000" u="none" strike="noStrike" dirty="0">
                <a:effectLst/>
                <a:latin typeface="Poppins"/>
                <a:cs typeface="Poppins"/>
              </a:rPr>
              <a:t> </a:t>
            </a:r>
            <a:r>
              <a:rPr lang="en-US" sz="1000" u="none" strike="noStrike" dirty="0" err="1">
                <a:effectLst/>
                <a:latin typeface="Poppins"/>
                <a:cs typeface="Poppins"/>
              </a:rPr>
              <a:t>puan</a:t>
            </a:r>
            <a:r>
              <a:rPr lang="en-US" sz="1000" u="none" strike="noStrike" dirty="0">
                <a:effectLst/>
                <a:latin typeface="Poppins"/>
                <a:cs typeface="Poppins"/>
              </a:rPr>
              <a:t> </a:t>
            </a:r>
            <a:r>
              <a:rPr lang="en-US" sz="1000" u="none" strike="noStrike" dirty="0" err="1">
                <a:effectLst/>
                <a:latin typeface="Poppins"/>
                <a:cs typeface="Poppins"/>
              </a:rPr>
              <a:t>gerisinde</a:t>
            </a:r>
            <a:r>
              <a:rPr lang="en-US" sz="1000" u="none" strike="noStrike" dirty="0">
                <a:effectLst/>
                <a:latin typeface="Poppins"/>
                <a:cs typeface="Poppins"/>
              </a:rPr>
              <a:t>. </a:t>
            </a:r>
            <a:r>
              <a:rPr lang="en-US" sz="1000" u="none" strike="noStrike" dirty="0" err="1">
                <a:effectLst/>
                <a:latin typeface="Poppins"/>
                <a:cs typeface="Poppins"/>
              </a:rPr>
              <a:t>ABD'de</a:t>
            </a:r>
            <a:r>
              <a:rPr lang="en-US" sz="1000" u="none" strike="noStrike" dirty="0">
                <a:effectLst/>
                <a:latin typeface="Poppins"/>
                <a:cs typeface="Poppins"/>
              </a:rPr>
              <a:t> </a:t>
            </a:r>
            <a:r>
              <a:rPr lang="en-US" sz="1000" u="none" strike="noStrike" dirty="0" err="1">
                <a:effectLst/>
                <a:latin typeface="Poppins"/>
                <a:cs typeface="Poppins"/>
              </a:rPr>
              <a:t>Ekim</a:t>
            </a:r>
            <a:r>
              <a:rPr lang="en-US" sz="1000" u="none" strike="noStrike" dirty="0">
                <a:effectLst/>
                <a:latin typeface="Poppins"/>
                <a:cs typeface="Poppins"/>
              </a:rPr>
              <a:t> </a:t>
            </a:r>
            <a:r>
              <a:rPr lang="en-US" sz="1000" u="none" strike="noStrike" dirty="0" err="1">
                <a:effectLst/>
                <a:latin typeface="Poppins"/>
                <a:cs typeface="Poppins"/>
              </a:rPr>
              <a:t>ayına</a:t>
            </a:r>
            <a:r>
              <a:rPr lang="en-US" sz="1000" u="none" strike="noStrike" dirty="0">
                <a:effectLst/>
                <a:latin typeface="Poppins"/>
                <a:cs typeface="Poppins"/>
              </a:rPr>
              <a:t> </a:t>
            </a:r>
            <a:r>
              <a:rPr lang="en-US" sz="1000" u="none" strike="noStrike" dirty="0" err="1">
                <a:effectLst/>
                <a:latin typeface="Poppins"/>
                <a:cs typeface="Poppins"/>
              </a:rPr>
              <a:t>göre</a:t>
            </a:r>
            <a:r>
              <a:rPr lang="en-US" sz="1000" u="none" strike="noStrike" dirty="0">
                <a:effectLst/>
                <a:latin typeface="Poppins"/>
                <a:cs typeface="Poppins"/>
              </a:rPr>
              <a:t> </a:t>
            </a:r>
            <a:r>
              <a:rPr lang="en-US" sz="1000" u="none" strike="noStrike" dirty="0" err="1">
                <a:effectLst/>
                <a:latin typeface="Poppins"/>
                <a:cs typeface="Poppins"/>
              </a:rPr>
              <a:t>güçlü</a:t>
            </a:r>
            <a:r>
              <a:rPr lang="en-US" sz="1000" u="none" strike="noStrike" dirty="0">
                <a:effectLst/>
                <a:latin typeface="Poppins"/>
                <a:cs typeface="Poppins"/>
              </a:rPr>
              <a:t> </a:t>
            </a:r>
            <a:r>
              <a:rPr lang="en-US" sz="1000" u="none" strike="noStrike" dirty="0" err="1">
                <a:effectLst/>
                <a:latin typeface="Poppins"/>
                <a:cs typeface="Poppins"/>
              </a:rPr>
              <a:t>perakende</a:t>
            </a:r>
            <a:r>
              <a:rPr lang="en-US" sz="1000" u="none" strike="noStrike" dirty="0">
                <a:effectLst/>
                <a:latin typeface="Poppins"/>
                <a:cs typeface="Poppins"/>
              </a:rPr>
              <a:t> </a:t>
            </a:r>
            <a:r>
              <a:rPr lang="en-US" sz="1000" u="none" strike="noStrike" dirty="0" err="1">
                <a:effectLst/>
                <a:latin typeface="Poppins"/>
                <a:cs typeface="Poppins"/>
              </a:rPr>
              <a:t>satış</a:t>
            </a:r>
            <a:r>
              <a:rPr lang="en-US" sz="1000" u="none" strike="noStrike" dirty="0">
                <a:effectLst/>
                <a:latin typeface="Poppins"/>
                <a:cs typeface="Poppins"/>
              </a:rPr>
              <a:t> </a:t>
            </a:r>
            <a:r>
              <a:rPr lang="en-US" sz="1000" u="none" strike="noStrike" dirty="0" err="1">
                <a:effectLst/>
                <a:latin typeface="Poppins"/>
                <a:cs typeface="Poppins"/>
              </a:rPr>
              <a:t>büyümesi</a:t>
            </a:r>
            <a:r>
              <a:rPr lang="en-US" sz="1000" u="none" strike="noStrike" dirty="0">
                <a:effectLst/>
                <a:latin typeface="Poppins"/>
                <a:cs typeface="Poppins"/>
              </a:rPr>
              <a:t> (</a:t>
            </a:r>
            <a:r>
              <a:rPr lang="en-US" sz="1000" u="none" strike="noStrike" dirty="0" err="1">
                <a:effectLst/>
                <a:latin typeface="Poppins"/>
                <a:cs typeface="Poppins"/>
              </a:rPr>
              <a:t>düzeltilmiş</a:t>
            </a:r>
            <a:r>
              <a:rPr lang="en-US" sz="1000" u="none" strike="noStrike" dirty="0">
                <a:effectLst/>
                <a:latin typeface="Poppins"/>
                <a:cs typeface="Poppins"/>
              </a:rPr>
              <a:t> </a:t>
            </a:r>
            <a:r>
              <a:rPr lang="en-US" sz="1000" u="none" strike="noStrike" dirty="0" err="1">
                <a:effectLst/>
                <a:latin typeface="Poppins"/>
                <a:cs typeface="Poppins"/>
              </a:rPr>
              <a:t>bazda</a:t>
            </a:r>
            <a:r>
              <a:rPr lang="en-US" sz="1000" u="none" strike="noStrike" dirty="0">
                <a:effectLst/>
                <a:latin typeface="Poppins"/>
                <a:cs typeface="Poppins"/>
              </a:rPr>
              <a:t> +%2,8) ve </a:t>
            </a:r>
            <a:r>
              <a:rPr lang="en-US" sz="1000" u="none" strike="noStrike" dirty="0" err="1">
                <a:effectLst/>
                <a:latin typeface="Poppins"/>
                <a:cs typeface="Poppins"/>
              </a:rPr>
              <a:t>kişisel</a:t>
            </a:r>
            <a:r>
              <a:rPr lang="en-US" sz="1000" u="none" strike="noStrike" dirty="0">
                <a:effectLst/>
                <a:latin typeface="Poppins"/>
                <a:cs typeface="Poppins"/>
              </a:rPr>
              <a:t> </a:t>
            </a:r>
            <a:r>
              <a:rPr lang="en-US" sz="1000" u="none" strike="noStrike" dirty="0" err="1">
                <a:effectLst/>
                <a:latin typeface="Poppins"/>
                <a:cs typeface="Poppins"/>
              </a:rPr>
              <a:t>tüketim</a:t>
            </a:r>
            <a:r>
              <a:rPr lang="en-US" sz="1000" u="none" strike="noStrike" dirty="0">
                <a:effectLst/>
                <a:latin typeface="Poppins"/>
                <a:cs typeface="Poppins"/>
              </a:rPr>
              <a:t> </a:t>
            </a:r>
            <a:r>
              <a:rPr lang="en-US" sz="1000" u="none" strike="noStrike" dirty="0" err="1">
                <a:effectLst/>
                <a:latin typeface="Poppins"/>
                <a:cs typeface="Poppins"/>
              </a:rPr>
              <a:t>harcamalarındaki</a:t>
            </a:r>
            <a:r>
              <a:rPr lang="en-US" sz="1000" u="none" strike="noStrike" dirty="0">
                <a:effectLst/>
                <a:latin typeface="Poppins"/>
                <a:cs typeface="Poppins"/>
              </a:rPr>
              <a:t> (PCE) %2,3'lük </a:t>
            </a:r>
            <a:r>
              <a:rPr lang="en-US" sz="1000" u="none" strike="noStrike" dirty="0" err="1">
                <a:effectLst/>
                <a:latin typeface="Poppins"/>
                <a:cs typeface="Poppins"/>
              </a:rPr>
              <a:t>istikrarlı</a:t>
            </a:r>
            <a:r>
              <a:rPr lang="en-US" sz="1000" u="none" strike="noStrike" dirty="0">
                <a:effectLst/>
                <a:latin typeface="Poppins"/>
                <a:cs typeface="Poppins"/>
              </a:rPr>
              <a:t> </a:t>
            </a:r>
            <a:r>
              <a:rPr lang="en-US" sz="1000" u="none" strike="noStrike" dirty="0" err="1">
                <a:effectLst/>
                <a:latin typeface="Poppins"/>
                <a:cs typeface="Poppins"/>
              </a:rPr>
              <a:t>büyüme</a:t>
            </a:r>
            <a:r>
              <a:rPr lang="en-US" sz="1000" u="none" strike="noStrike" dirty="0">
                <a:effectLst/>
                <a:latin typeface="Poppins"/>
                <a:cs typeface="Poppins"/>
              </a:rPr>
              <a:t>, ABD Merkez </a:t>
            </a:r>
            <a:r>
              <a:rPr lang="en-US" sz="1000" u="none" strike="noStrike" dirty="0" err="1">
                <a:effectLst/>
                <a:latin typeface="Poppins"/>
                <a:cs typeface="Poppins"/>
              </a:rPr>
              <a:t>Bankası'nın</a:t>
            </a:r>
            <a:r>
              <a:rPr lang="en-US" sz="1000" u="none" strike="noStrike" dirty="0">
                <a:effectLst/>
                <a:latin typeface="Poppins"/>
                <a:cs typeface="Poppins"/>
              </a:rPr>
              <a:t> </a:t>
            </a:r>
            <a:r>
              <a:rPr lang="en-US" sz="1000" u="none" strike="noStrike" dirty="0" err="1">
                <a:effectLst/>
                <a:latin typeface="Poppins"/>
                <a:cs typeface="Poppins"/>
              </a:rPr>
              <a:t>daha</a:t>
            </a:r>
            <a:r>
              <a:rPr lang="en-US" sz="1000" u="none" strike="noStrike" dirty="0">
                <a:effectLst/>
                <a:latin typeface="Poppins"/>
                <a:cs typeface="Poppins"/>
              </a:rPr>
              <a:t> </a:t>
            </a:r>
            <a:r>
              <a:rPr lang="en-US" sz="1000" u="none" strike="noStrike" dirty="0" err="1">
                <a:effectLst/>
                <a:latin typeface="Poppins"/>
                <a:cs typeface="Poppins"/>
              </a:rPr>
              <a:t>agresif</a:t>
            </a:r>
            <a:r>
              <a:rPr lang="en-US" sz="1000" u="none" strike="noStrike" dirty="0">
                <a:effectLst/>
                <a:latin typeface="Poppins"/>
                <a:cs typeface="Poppins"/>
              </a:rPr>
              <a:t> </a:t>
            </a:r>
            <a:r>
              <a:rPr lang="en-US" sz="1000" u="none" strike="noStrike" dirty="0" err="1">
                <a:effectLst/>
                <a:latin typeface="Poppins"/>
                <a:cs typeface="Poppins"/>
              </a:rPr>
              <a:t>bir</a:t>
            </a:r>
            <a:r>
              <a:rPr lang="en-US" sz="1000" u="none" strike="noStrike" dirty="0">
                <a:effectLst/>
                <a:latin typeface="Poppins"/>
                <a:cs typeface="Poppins"/>
              </a:rPr>
              <a:t> </a:t>
            </a:r>
            <a:r>
              <a:rPr lang="en-US" sz="1000" u="none" strike="noStrike" dirty="0" err="1">
                <a:effectLst/>
                <a:latin typeface="Poppins"/>
                <a:cs typeface="Poppins"/>
              </a:rPr>
              <a:t>faiz</a:t>
            </a:r>
            <a:r>
              <a:rPr lang="en-US" sz="1000" u="none" strike="noStrike" dirty="0">
                <a:effectLst/>
                <a:latin typeface="Poppins"/>
                <a:cs typeface="Poppins"/>
              </a:rPr>
              <a:t> </a:t>
            </a:r>
            <a:r>
              <a:rPr lang="en-US" sz="1000" u="none" strike="noStrike" dirty="0" err="1">
                <a:effectLst/>
                <a:latin typeface="Poppins"/>
                <a:cs typeface="Poppins"/>
              </a:rPr>
              <a:t>indirimi</a:t>
            </a:r>
            <a:r>
              <a:rPr lang="en-US" sz="1000" u="none" strike="noStrike" dirty="0">
                <a:effectLst/>
                <a:latin typeface="Poppins"/>
                <a:cs typeface="Poppins"/>
              </a:rPr>
              <a:t> </a:t>
            </a:r>
            <a:r>
              <a:rPr lang="en-US" sz="1000" u="none" strike="noStrike" dirty="0" err="1">
                <a:effectLst/>
                <a:latin typeface="Poppins"/>
                <a:cs typeface="Poppins"/>
              </a:rPr>
              <a:t>programına</a:t>
            </a:r>
            <a:r>
              <a:rPr lang="en-US" sz="1000" u="none" strike="noStrike" dirty="0">
                <a:effectLst/>
                <a:latin typeface="Poppins"/>
                <a:cs typeface="Poppins"/>
              </a:rPr>
              <a:t> </a:t>
            </a:r>
            <a:r>
              <a:rPr lang="en-US" sz="1000" u="none" strike="noStrike" dirty="0" err="1">
                <a:effectLst/>
                <a:latin typeface="Poppins"/>
                <a:cs typeface="Poppins"/>
              </a:rPr>
              <a:t>ilişkin</a:t>
            </a:r>
            <a:r>
              <a:rPr lang="en-US" sz="1000" u="none" strike="noStrike" dirty="0">
                <a:effectLst/>
                <a:latin typeface="Poppins"/>
                <a:cs typeface="Poppins"/>
              </a:rPr>
              <a:t> </a:t>
            </a:r>
            <a:r>
              <a:rPr lang="en-US" sz="1000" u="none" strike="noStrike" dirty="0" err="1">
                <a:effectLst/>
                <a:latin typeface="Poppins"/>
                <a:cs typeface="Poppins"/>
              </a:rPr>
              <a:t>beklentileri</a:t>
            </a:r>
            <a:r>
              <a:rPr lang="en-US" sz="1000" u="none" strike="noStrike" dirty="0">
                <a:effectLst/>
                <a:latin typeface="Poppins"/>
                <a:cs typeface="Poppins"/>
              </a:rPr>
              <a:t> </a:t>
            </a:r>
            <a:r>
              <a:rPr lang="tr-TR" sz="1000" u="none" strike="noStrike" dirty="0">
                <a:effectLst/>
                <a:latin typeface="Poppins"/>
                <a:cs typeface="Poppins"/>
              </a:rPr>
              <a:t>azalttı</a:t>
            </a:r>
            <a:r>
              <a:rPr lang="en-US" sz="1000" u="none" strike="noStrike" dirty="0">
                <a:effectLst/>
                <a:latin typeface="Poppins"/>
                <a:cs typeface="Poppins"/>
              </a:rPr>
              <a:t>. </a:t>
            </a:r>
            <a:r>
              <a:rPr lang="en-US" sz="1000" u="none" strike="noStrike" dirty="0" err="1">
                <a:effectLst/>
                <a:latin typeface="Poppins"/>
                <a:cs typeface="Poppins"/>
              </a:rPr>
              <a:t>Başkan</a:t>
            </a:r>
            <a:r>
              <a:rPr lang="en-US" sz="1000" u="none" strike="noStrike" dirty="0">
                <a:effectLst/>
                <a:latin typeface="Poppins"/>
                <a:cs typeface="Poppins"/>
              </a:rPr>
              <a:t> </a:t>
            </a:r>
            <a:r>
              <a:rPr lang="en-US" sz="1000" u="none" strike="noStrike" dirty="0" err="1">
                <a:effectLst/>
                <a:latin typeface="Poppins"/>
                <a:cs typeface="Poppins"/>
              </a:rPr>
              <a:t>seçilen</a:t>
            </a:r>
            <a:r>
              <a:rPr lang="en-US" sz="1000" u="none" strike="noStrike" dirty="0">
                <a:effectLst/>
                <a:latin typeface="Poppins"/>
                <a:cs typeface="Poppins"/>
              </a:rPr>
              <a:t> Trump </a:t>
            </a:r>
            <a:r>
              <a:rPr lang="en-US" sz="1000" u="none" strike="noStrike" dirty="0" err="1">
                <a:effectLst/>
                <a:latin typeface="Poppins"/>
                <a:cs typeface="Poppins"/>
              </a:rPr>
              <a:t>tarafından</a:t>
            </a:r>
            <a:r>
              <a:rPr lang="en-US" sz="1000" u="none" strike="noStrike" dirty="0">
                <a:effectLst/>
                <a:latin typeface="Poppins"/>
                <a:cs typeface="Poppins"/>
              </a:rPr>
              <a:t> </a:t>
            </a:r>
            <a:r>
              <a:rPr lang="en-US" sz="1000" u="none" strike="noStrike" dirty="0" err="1">
                <a:effectLst/>
                <a:latin typeface="Poppins"/>
                <a:cs typeface="Poppins"/>
              </a:rPr>
              <a:t>önerilen</a:t>
            </a:r>
            <a:r>
              <a:rPr lang="en-US" sz="1000" u="none" strike="noStrike" dirty="0">
                <a:effectLst/>
                <a:latin typeface="Poppins"/>
                <a:cs typeface="Poppins"/>
              </a:rPr>
              <a:t> </a:t>
            </a:r>
            <a:r>
              <a:rPr lang="en-US" sz="1000" u="none" strike="noStrike" dirty="0" err="1">
                <a:effectLst/>
                <a:latin typeface="Poppins"/>
                <a:cs typeface="Poppins"/>
              </a:rPr>
              <a:t>tarifelerin</a:t>
            </a:r>
            <a:r>
              <a:rPr lang="en-US" sz="1000" u="none" strike="noStrike" dirty="0">
                <a:effectLst/>
                <a:latin typeface="Poppins"/>
                <a:cs typeface="Poppins"/>
              </a:rPr>
              <a:t> de </a:t>
            </a:r>
            <a:r>
              <a:rPr lang="en-US" sz="1000" u="none" strike="noStrike" dirty="0" err="1">
                <a:effectLst/>
                <a:latin typeface="Poppins"/>
                <a:cs typeface="Poppins"/>
              </a:rPr>
              <a:t>enflasyonist</a:t>
            </a:r>
            <a:r>
              <a:rPr lang="en-US" sz="1000" u="none" strike="noStrike" dirty="0">
                <a:effectLst/>
                <a:latin typeface="Poppins"/>
                <a:cs typeface="Poppins"/>
              </a:rPr>
              <a:t> </a:t>
            </a:r>
            <a:r>
              <a:rPr lang="en-US" sz="1000" u="none" strike="noStrike" dirty="0" err="1">
                <a:effectLst/>
                <a:latin typeface="Poppins"/>
                <a:cs typeface="Poppins"/>
              </a:rPr>
              <a:t>baskıları</a:t>
            </a:r>
            <a:r>
              <a:rPr lang="en-US" sz="1000" u="none" strike="noStrike" dirty="0">
                <a:effectLst/>
                <a:latin typeface="Poppins"/>
                <a:cs typeface="Poppins"/>
              </a:rPr>
              <a:t> </a:t>
            </a:r>
            <a:r>
              <a:rPr lang="en-US" sz="1000" u="none" strike="noStrike" dirty="0" err="1">
                <a:effectLst/>
                <a:latin typeface="Poppins"/>
                <a:cs typeface="Poppins"/>
              </a:rPr>
              <a:t>azaltmak</a:t>
            </a:r>
            <a:r>
              <a:rPr lang="en-US" sz="1000" u="none" strike="noStrike" dirty="0">
                <a:effectLst/>
                <a:latin typeface="Poppins"/>
                <a:cs typeface="Poppins"/>
              </a:rPr>
              <a:t> </a:t>
            </a:r>
            <a:r>
              <a:rPr lang="en-US" sz="1000" u="none" strike="noStrike" dirty="0" err="1">
                <a:effectLst/>
                <a:latin typeface="Poppins"/>
                <a:cs typeface="Poppins"/>
              </a:rPr>
              <a:t>yerine</a:t>
            </a:r>
            <a:r>
              <a:rPr lang="en-US" sz="1000" u="none" strike="noStrike" dirty="0">
                <a:effectLst/>
                <a:latin typeface="Poppins"/>
                <a:cs typeface="Poppins"/>
              </a:rPr>
              <a:t> </a:t>
            </a:r>
            <a:r>
              <a:rPr lang="en-US" sz="1000" u="none" strike="noStrike" dirty="0" err="1">
                <a:effectLst/>
                <a:latin typeface="Poppins"/>
                <a:cs typeface="Poppins"/>
              </a:rPr>
              <a:t>artırması</a:t>
            </a:r>
            <a:r>
              <a:rPr lang="en-US" sz="1000" u="none" strike="noStrike" dirty="0">
                <a:effectLst/>
                <a:latin typeface="Poppins"/>
                <a:cs typeface="Poppins"/>
              </a:rPr>
              <a:t> </a:t>
            </a:r>
            <a:r>
              <a:rPr lang="en-US" sz="1000" u="none" strike="noStrike" dirty="0" err="1">
                <a:effectLst/>
                <a:latin typeface="Poppins"/>
                <a:cs typeface="Poppins"/>
              </a:rPr>
              <a:t>bekleniyor</a:t>
            </a:r>
            <a:r>
              <a:rPr lang="en-US" sz="1000" u="none" strike="noStrike" dirty="0">
                <a:effectLst/>
                <a:latin typeface="Poppins"/>
                <a:cs typeface="Poppins"/>
              </a:rPr>
              <a:t>.</a:t>
            </a:r>
            <a:endParaRPr lang="en-US" sz="1000" dirty="0">
              <a:latin typeface="Poppins"/>
              <a:cs typeface="Poppins"/>
            </a:endParaRPr>
          </a:p>
        </p:txBody>
      </p:sp>
      <p:sp>
        <p:nvSpPr>
          <p:cNvPr id="3" name="Text Placeholder 1">
            <a:extLst>
              <a:ext uri="{FF2B5EF4-FFF2-40B4-BE49-F238E27FC236}">
                <a16:creationId xmlns:a16="http://schemas.microsoft.com/office/drawing/2014/main" id="{AA2745D4-002B-3F5D-A3CB-D4BA4243DEAC}"/>
              </a:ext>
            </a:extLst>
          </p:cNvPr>
          <p:cNvSpPr txBox="1">
            <a:spLocks/>
          </p:cNvSpPr>
          <p:nvPr/>
        </p:nvSpPr>
        <p:spPr>
          <a:xfrm>
            <a:off x="1352833" y="2993211"/>
            <a:ext cx="5750755" cy="268084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0"/>
              </a:spcAft>
            </a:pPr>
            <a:r>
              <a:rPr lang="en-US" sz="1000" dirty="0">
                <a:latin typeface="Georgia"/>
                <a:cs typeface="Poppins"/>
              </a:rPr>
              <a:t>Elektronik </a:t>
            </a:r>
            <a:r>
              <a:rPr lang="en-US" sz="1000" dirty="0" err="1">
                <a:latin typeface="Georgia"/>
                <a:cs typeface="Poppins"/>
              </a:rPr>
              <a:t>ve</a:t>
            </a:r>
            <a:r>
              <a:rPr lang="en-US" sz="1000" dirty="0">
                <a:latin typeface="Georgia"/>
                <a:cs typeface="Poppins"/>
              </a:rPr>
              <a:t> </a:t>
            </a:r>
            <a:r>
              <a:rPr lang="en-US" sz="1000" dirty="0" err="1">
                <a:latin typeface="Georgia"/>
                <a:cs typeface="Poppins"/>
              </a:rPr>
              <a:t>yapı</a:t>
            </a:r>
            <a:r>
              <a:rPr lang="en-US" sz="1000" dirty="0">
                <a:latin typeface="Georgia"/>
                <a:cs typeface="Poppins"/>
              </a:rPr>
              <a:t> </a:t>
            </a:r>
            <a:r>
              <a:rPr lang="en-US" sz="1000" dirty="0" err="1">
                <a:latin typeface="Georgia"/>
                <a:cs typeface="Poppins"/>
              </a:rPr>
              <a:t>marketleri</a:t>
            </a:r>
            <a:r>
              <a:rPr lang="en-US" sz="1000" dirty="0">
                <a:latin typeface="Georgia"/>
                <a:cs typeface="Poppins"/>
              </a:rPr>
              <a:t> </a:t>
            </a:r>
            <a:r>
              <a:rPr lang="en-US" sz="1000" dirty="0" err="1">
                <a:latin typeface="Georgia"/>
                <a:cs typeface="Poppins"/>
              </a:rPr>
              <a:t>gibi</a:t>
            </a:r>
            <a:r>
              <a:rPr lang="en-US" sz="1000" dirty="0">
                <a:latin typeface="Georgia"/>
                <a:cs typeface="Poppins"/>
              </a:rPr>
              <a:t> </a:t>
            </a:r>
            <a:r>
              <a:rPr lang="en-US" sz="1000" dirty="0" err="1">
                <a:latin typeface="Georgia"/>
                <a:cs typeface="Poppins"/>
              </a:rPr>
              <a:t>perakendecilerden</a:t>
            </a:r>
            <a:r>
              <a:rPr lang="en-US" sz="1000" dirty="0">
                <a:latin typeface="Georgia"/>
                <a:cs typeface="Poppins"/>
              </a:rPr>
              <a:t> </a:t>
            </a:r>
            <a:r>
              <a:rPr lang="en-US" sz="1000" dirty="0" err="1">
                <a:latin typeface="Georgia"/>
                <a:cs typeface="Poppins"/>
              </a:rPr>
              <a:t>gelen</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temkinli</a:t>
            </a:r>
            <a:r>
              <a:rPr lang="en-US" sz="1000" dirty="0">
                <a:latin typeface="Georgia"/>
                <a:cs typeface="Poppins"/>
              </a:rPr>
              <a:t> </a:t>
            </a:r>
            <a:r>
              <a:rPr lang="en-US" sz="1000" dirty="0" err="1">
                <a:latin typeface="Georgia"/>
                <a:cs typeface="Poppins"/>
              </a:rPr>
              <a:t>yönlendirmelere</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artan</a:t>
            </a:r>
            <a:r>
              <a:rPr lang="en-US" sz="1000" dirty="0">
                <a:latin typeface="Georgia"/>
                <a:cs typeface="Poppins"/>
              </a:rPr>
              <a:t> </a:t>
            </a:r>
            <a:r>
              <a:rPr lang="en-US" sz="1000" dirty="0" err="1">
                <a:latin typeface="Georgia"/>
                <a:cs typeface="Poppins"/>
              </a:rPr>
              <a:t>borçlanma</a:t>
            </a:r>
            <a:r>
              <a:rPr lang="en-US" sz="1000" dirty="0">
                <a:latin typeface="Georgia"/>
                <a:cs typeface="Poppins"/>
              </a:rPr>
              <a:t> </a:t>
            </a:r>
            <a:r>
              <a:rPr lang="en-US" sz="1000" dirty="0" err="1">
                <a:latin typeface="Georgia"/>
                <a:cs typeface="Poppins"/>
              </a:rPr>
              <a:t>maliyetine</a:t>
            </a:r>
            <a:r>
              <a:rPr lang="en-US" sz="1000" dirty="0">
                <a:latin typeface="Georgia"/>
                <a:cs typeface="Poppins"/>
              </a:rPr>
              <a:t> </a:t>
            </a:r>
            <a:r>
              <a:rPr lang="en-US" sz="1000" dirty="0" err="1">
                <a:latin typeface="Georgia"/>
                <a:cs typeface="Poppins"/>
              </a:rPr>
              <a:t>rağmen</a:t>
            </a:r>
            <a:r>
              <a:rPr lang="en-US" sz="1000" dirty="0">
                <a:latin typeface="Georgia"/>
                <a:cs typeface="Poppins"/>
              </a:rPr>
              <a:t>, </a:t>
            </a:r>
            <a:r>
              <a:rPr lang="en-US" sz="1000" dirty="0" err="1">
                <a:latin typeface="Georgia"/>
                <a:cs typeface="Poppins"/>
              </a:rPr>
              <a:t>özellikle</a:t>
            </a:r>
            <a:r>
              <a:rPr lang="en-US" sz="1000" dirty="0">
                <a:latin typeface="Georgia"/>
                <a:cs typeface="Poppins"/>
              </a:rPr>
              <a:t> Amazon </a:t>
            </a:r>
            <a:r>
              <a:rPr lang="en-US" sz="1000" dirty="0" err="1">
                <a:latin typeface="Georgia"/>
                <a:cs typeface="Poppins"/>
              </a:rPr>
              <a:t>ve</a:t>
            </a:r>
            <a:r>
              <a:rPr lang="en-US" sz="1000" dirty="0">
                <a:latin typeface="Georgia"/>
                <a:cs typeface="Poppins"/>
              </a:rPr>
              <a:t> Walmart </a:t>
            </a:r>
            <a:r>
              <a:rPr lang="en-US" sz="1000" dirty="0" err="1">
                <a:latin typeface="Georgia"/>
                <a:cs typeface="Poppins"/>
              </a:rPr>
              <a:t>gibi</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platformlar</a:t>
            </a:r>
            <a:r>
              <a:rPr lang="en-US" sz="1000" dirty="0">
                <a:latin typeface="Georgia"/>
                <a:cs typeface="Poppins"/>
              </a:rPr>
              <a:t> </a:t>
            </a:r>
            <a:r>
              <a:rPr lang="en-US" sz="1000" dirty="0" err="1">
                <a:latin typeface="Georgia"/>
                <a:cs typeface="Poppins"/>
              </a:rPr>
              <a:t>üzerinden</a:t>
            </a:r>
            <a:r>
              <a:rPr lang="en-US" sz="1000" dirty="0">
                <a:latin typeface="Georgia"/>
                <a:cs typeface="Poppins"/>
              </a:rPr>
              <a:t> </a:t>
            </a:r>
            <a:r>
              <a:rPr lang="en-US" sz="1000" dirty="0" err="1">
                <a:latin typeface="Georgia"/>
                <a:cs typeface="Poppins"/>
              </a:rPr>
              <a:t>harcama</a:t>
            </a:r>
            <a:r>
              <a:rPr lang="en-US" sz="1000" dirty="0">
                <a:latin typeface="Georgia"/>
                <a:cs typeface="Poppins"/>
              </a:rPr>
              <a:t> </a:t>
            </a:r>
            <a:r>
              <a:rPr lang="en-US" sz="1000" dirty="0" err="1">
                <a:latin typeface="Georgia"/>
                <a:cs typeface="Poppins"/>
              </a:rPr>
              <a:t>yapmaya</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eden</a:t>
            </a:r>
            <a:r>
              <a:rPr lang="en-US" sz="1000" dirty="0">
                <a:latin typeface="Georgia"/>
                <a:cs typeface="Poppins"/>
              </a:rPr>
              <a:t> </a:t>
            </a:r>
            <a:r>
              <a:rPr lang="en-US" sz="1000" dirty="0" err="1">
                <a:latin typeface="Georgia"/>
                <a:cs typeface="Poppins"/>
              </a:rPr>
              <a:t>yeterli</a:t>
            </a:r>
            <a:r>
              <a:rPr lang="en-US" sz="1000" dirty="0">
                <a:latin typeface="Georgia"/>
                <a:cs typeface="Poppins"/>
              </a:rPr>
              <a:t> </a:t>
            </a:r>
            <a:r>
              <a:rPr lang="en-US" sz="1000" dirty="0" err="1">
                <a:latin typeface="Georgia"/>
                <a:cs typeface="Poppins"/>
              </a:rPr>
              <a:t>sayıda</a:t>
            </a:r>
            <a:r>
              <a:rPr lang="en-US" sz="1000" dirty="0">
                <a:latin typeface="Georgia"/>
                <a:cs typeface="Poppins"/>
              </a:rPr>
              <a:t> </a:t>
            </a:r>
            <a:r>
              <a:rPr lang="en-US" sz="1000" dirty="0" err="1">
                <a:latin typeface="Georgia"/>
                <a:cs typeface="Poppins"/>
              </a:rPr>
              <a:t>Amerikalı</a:t>
            </a:r>
            <a:r>
              <a:rPr lang="en-US" sz="1000" dirty="0">
                <a:latin typeface="Georgia"/>
                <a:cs typeface="Poppins"/>
              </a:rPr>
              <a:t> </a:t>
            </a:r>
            <a:r>
              <a:rPr lang="en-US" sz="1000" dirty="0" err="1">
                <a:latin typeface="Georgia"/>
                <a:cs typeface="Poppins"/>
              </a:rPr>
              <a:t>tüketici</a:t>
            </a:r>
            <a:r>
              <a:rPr lang="en-US" sz="1000" dirty="0">
                <a:latin typeface="Georgia"/>
                <a:cs typeface="Poppins"/>
              </a:rPr>
              <a:t> </a:t>
            </a:r>
            <a:r>
              <a:rPr lang="en-US" sz="1000" dirty="0" err="1">
                <a:latin typeface="Georgia"/>
                <a:cs typeface="Poppins"/>
              </a:rPr>
              <a:t>bulunmaktadır</a:t>
            </a:r>
            <a:r>
              <a:rPr lang="en-US" sz="1000" dirty="0">
                <a:latin typeface="Georgia"/>
                <a:cs typeface="Poppins"/>
              </a:rPr>
              <a:t>. Bu durum, 2024 </a:t>
            </a:r>
            <a:r>
              <a:rPr lang="en-US" sz="1000" dirty="0" err="1">
                <a:latin typeface="Georgia"/>
                <a:cs typeface="Poppins"/>
              </a:rPr>
              <a:t>için</a:t>
            </a:r>
            <a:r>
              <a:rPr lang="en-US" sz="1000" dirty="0">
                <a:latin typeface="Georgia"/>
                <a:cs typeface="Poppins"/>
              </a:rPr>
              <a:t> %13,0 </a:t>
            </a:r>
            <a:r>
              <a:rPr lang="en-US" sz="1000" dirty="0" err="1">
                <a:latin typeface="Georgia"/>
                <a:cs typeface="Poppins"/>
              </a:rPr>
              <a:t>ve</a:t>
            </a:r>
            <a:r>
              <a:rPr lang="en-US" sz="1000" dirty="0">
                <a:latin typeface="Georgia"/>
                <a:cs typeface="Poppins"/>
              </a:rPr>
              <a:t> 2025 </a:t>
            </a:r>
            <a:r>
              <a:rPr lang="en-US" sz="1000" dirty="0" err="1">
                <a:latin typeface="Georgia"/>
                <a:cs typeface="Poppins"/>
              </a:rPr>
              <a:t>için</a:t>
            </a:r>
            <a:r>
              <a:rPr lang="en-US" sz="1000" dirty="0">
                <a:latin typeface="Georgia"/>
                <a:cs typeface="Poppins"/>
              </a:rPr>
              <a:t> %9,9 </a:t>
            </a:r>
            <a:r>
              <a:rPr lang="en-US" sz="1000" dirty="0" err="1">
                <a:latin typeface="Georgia"/>
                <a:cs typeface="Poppins"/>
              </a:rPr>
              <a:t>olarak</a:t>
            </a:r>
            <a:r>
              <a:rPr lang="en-US" sz="1000" dirty="0">
                <a:latin typeface="Georgia"/>
                <a:cs typeface="Poppins"/>
              </a:rPr>
              <a:t> </a:t>
            </a:r>
            <a:r>
              <a:rPr lang="en-US" sz="1000" dirty="0" err="1">
                <a:latin typeface="Georgia"/>
                <a:cs typeface="Poppins"/>
              </a:rPr>
              <a:t>öngördüğümüz</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tahminlerini</a:t>
            </a:r>
            <a:r>
              <a:rPr lang="en-US" sz="1000" dirty="0">
                <a:latin typeface="Georgia"/>
                <a:cs typeface="Poppins"/>
              </a:rPr>
              <a:t> </a:t>
            </a:r>
            <a:r>
              <a:rPr lang="en-US" sz="1000" dirty="0" err="1">
                <a:latin typeface="Georgia"/>
                <a:cs typeface="Poppins"/>
              </a:rPr>
              <a:t>desteklemektedir</a:t>
            </a:r>
            <a:r>
              <a:rPr lang="en-US" sz="1000" dirty="0">
                <a:latin typeface="Georgia"/>
                <a:cs typeface="Poppins"/>
              </a:rPr>
              <a:t>. </a:t>
            </a:r>
            <a:r>
              <a:rPr lang="en-US" sz="1000" dirty="0" err="1">
                <a:latin typeface="Georgia"/>
                <a:cs typeface="Poppins"/>
              </a:rPr>
              <a:t>Çin</a:t>
            </a:r>
            <a:r>
              <a:rPr lang="en-US" sz="1000" dirty="0">
                <a:latin typeface="Georgia"/>
                <a:cs typeface="Poppins"/>
              </a:rPr>
              <a:t> </a:t>
            </a:r>
            <a:r>
              <a:rPr lang="en-US" sz="1000" dirty="0" err="1">
                <a:latin typeface="Georgia"/>
                <a:cs typeface="Poppins"/>
              </a:rPr>
              <a:t>merkezli</a:t>
            </a:r>
            <a:r>
              <a:rPr lang="en-US" sz="1000" dirty="0">
                <a:latin typeface="Georgia"/>
                <a:cs typeface="Poppins"/>
              </a:rPr>
              <a:t> </a:t>
            </a:r>
            <a:r>
              <a:rPr lang="en-US" sz="1000" dirty="0" err="1">
                <a:latin typeface="Georgia"/>
                <a:cs typeface="Poppins"/>
              </a:rPr>
              <a:t>perakendeciler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üreticilerden</a:t>
            </a:r>
            <a:r>
              <a:rPr lang="en-US" sz="1000" dirty="0">
                <a:latin typeface="Georgia"/>
                <a:cs typeface="Poppins"/>
              </a:rPr>
              <a:t> </a:t>
            </a:r>
            <a:r>
              <a:rPr lang="en-US" sz="1000" dirty="0" err="1">
                <a:latin typeface="Georgia"/>
                <a:cs typeface="Poppins"/>
              </a:rPr>
              <a:t>gelen</a:t>
            </a:r>
            <a:r>
              <a:rPr lang="en-US" sz="1000" dirty="0">
                <a:latin typeface="Georgia"/>
                <a:cs typeface="Poppins"/>
              </a:rPr>
              <a:t> </a:t>
            </a:r>
            <a:r>
              <a:rPr lang="en-US" sz="1000" dirty="0" err="1">
                <a:latin typeface="Georgia"/>
                <a:cs typeface="Poppins"/>
              </a:rPr>
              <a:t>sınır</a:t>
            </a:r>
            <a:r>
              <a:rPr lang="en-US" sz="1000" dirty="0">
                <a:latin typeface="Georgia"/>
                <a:cs typeface="Poppins"/>
              </a:rPr>
              <a:t> </a:t>
            </a:r>
            <a:r>
              <a:rPr lang="en-US" sz="1000" dirty="0" err="1">
                <a:latin typeface="Georgia"/>
                <a:cs typeface="Poppins"/>
              </a:rPr>
              <a:t>ötesi</a:t>
            </a:r>
            <a:r>
              <a:rPr lang="en-US" sz="1000" dirty="0">
                <a:latin typeface="Georgia"/>
                <a:cs typeface="Poppins"/>
              </a:rPr>
              <a:t> </a:t>
            </a:r>
            <a:r>
              <a:rPr lang="en-US" sz="1000" dirty="0" err="1">
                <a:latin typeface="Georgia"/>
                <a:cs typeface="Poppins"/>
              </a:rPr>
              <a:t>reklamların</a:t>
            </a:r>
            <a:r>
              <a:rPr lang="en-US" sz="1000" dirty="0">
                <a:latin typeface="Georgia"/>
                <a:cs typeface="Poppins"/>
              </a:rPr>
              <a:t>, </a:t>
            </a:r>
            <a:r>
              <a:rPr lang="en-US" sz="1000" dirty="0" err="1">
                <a:latin typeface="Georgia"/>
                <a:cs typeface="Poppins"/>
              </a:rPr>
              <a:t>Çin'deki</a:t>
            </a:r>
            <a:r>
              <a:rPr lang="en-US" sz="1000" dirty="0">
                <a:latin typeface="Georgia"/>
                <a:cs typeface="Poppins"/>
              </a:rPr>
              <a:t> </a:t>
            </a:r>
            <a:r>
              <a:rPr lang="en-US" sz="1000" dirty="0" err="1">
                <a:latin typeface="Georgia"/>
                <a:cs typeface="Poppins"/>
              </a:rPr>
              <a:t>durgun</a:t>
            </a:r>
            <a:r>
              <a:rPr lang="en-US" sz="1000" dirty="0">
                <a:latin typeface="Georgia"/>
                <a:cs typeface="Poppins"/>
              </a:rPr>
              <a:t> </a:t>
            </a:r>
            <a:r>
              <a:rPr lang="en-US" sz="1000" dirty="0" err="1">
                <a:latin typeface="Georgia"/>
                <a:cs typeface="Poppins"/>
              </a:rPr>
              <a:t>iç</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tahminleri</a:t>
            </a:r>
            <a:r>
              <a:rPr lang="en-US" sz="1000" dirty="0">
                <a:latin typeface="Georgia"/>
                <a:cs typeface="Poppins"/>
              </a:rPr>
              <a:t> </a:t>
            </a:r>
            <a:r>
              <a:rPr lang="en-US" sz="1000" dirty="0" err="1">
                <a:latin typeface="Georgia"/>
                <a:cs typeface="Poppins"/>
              </a:rPr>
              <a:t>çerçevesinde</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etmesi</a:t>
            </a:r>
            <a:r>
              <a:rPr lang="en-US" sz="1000" dirty="0">
                <a:latin typeface="Georgia"/>
                <a:cs typeface="Poppins"/>
              </a:rPr>
              <a:t> </a:t>
            </a:r>
            <a:r>
              <a:rPr lang="en-US" sz="1000" dirty="0" err="1">
                <a:latin typeface="Georgia"/>
                <a:cs typeface="Poppins"/>
              </a:rPr>
              <a:t>beklenmektedir</a:t>
            </a:r>
            <a:r>
              <a:rPr lang="en-US" sz="1000" dirty="0">
                <a:latin typeface="Georgia"/>
                <a:cs typeface="Poppins"/>
              </a:rPr>
              <a:t>.</a:t>
            </a:r>
            <a:br>
              <a:rPr lang="en-US" sz="1000" dirty="0">
                <a:latin typeface="Georgia"/>
                <a:cs typeface="Poppins"/>
              </a:rPr>
            </a:br>
            <a:endParaRPr lang="en-US" sz="1000" dirty="0">
              <a:latin typeface="Georgia"/>
              <a:cs typeface="Poppins"/>
            </a:endParaRPr>
          </a:p>
          <a:p>
            <a:pPr marL="7620">
              <a:lnSpc>
                <a:spcPct val="113999"/>
              </a:lnSpc>
              <a:spcAft>
                <a:spcPts val="0"/>
              </a:spcAft>
            </a:pPr>
            <a:r>
              <a:rPr lang="en-US" sz="1000" dirty="0" err="1">
                <a:latin typeface="Georgia"/>
                <a:cs typeface="Poppins"/>
              </a:rPr>
              <a:t>Genel</a:t>
            </a:r>
            <a:r>
              <a:rPr lang="en-US" sz="1000" dirty="0">
                <a:latin typeface="Georgia"/>
                <a:cs typeface="Poppins"/>
              </a:rPr>
              <a:t> </a:t>
            </a:r>
            <a:r>
              <a:rPr lang="en-US" sz="1000" dirty="0" err="1">
                <a:latin typeface="Georgia"/>
                <a:cs typeface="Poppins"/>
              </a:rPr>
              <a:t>olarak</a:t>
            </a:r>
            <a:r>
              <a:rPr lang="en-US" sz="1000" dirty="0">
                <a:latin typeface="Georgia"/>
                <a:cs typeface="Poppins"/>
              </a:rPr>
              <a:t> </a:t>
            </a:r>
            <a:r>
              <a:rPr lang="en-US" sz="1000" dirty="0" err="1">
                <a:latin typeface="Georgia"/>
                <a:cs typeface="Poppins"/>
              </a:rPr>
              <a:t>Amerikalı</a:t>
            </a:r>
            <a:r>
              <a:rPr lang="en-US" sz="1000" dirty="0">
                <a:latin typeface="Georgia"/>
                <a:cs typeface="Poppins"/>
              </a:rPr>
              <a:t> </a:t>
            </a:r>
            <a:r>
              <a:rPr lang="en-US" sz="1000" dirty="0" err="1">
                <a:latin typeface="Georgia"/>
                <a:cs typeface="Poppins"/>
              </a:rPr>
              <a:t>tüketicilerin</a:t>
            </a:r>
            <a:r>
              <a:rPr lang="en-US" sz="1000" dirty="0">
                <a:latin typeface="Georgia"/>
                <a:cs typeface="Poppins"/>
              </a:rPr>
              <a:t> </a:t>
            </a:r>
            <a:r>
              <a:rPr lang="en-US" sz="1000" dirty="0" err="1">
                <a:latin typeface="Georgia"/>
                <a:cs typeface="Poppins"/>
              </a:rPr>
              <a:t>finansal</a:t>
            </a:r>
            <a:r>
              <a:rPr lang="en-US" sz="1000" dirty="0">
                <a:latin typeface="Georgia"/>
                <a:cs typeface="Poppins"/>
              </a:rPr>
              <a:t> </a:t>
            </a:r>
            <a:r>
              <a:rPr lang="en-US" sz="1000" dirty="0" err="1">
                <a:latin typeface="Georgia"/>
                <a:cs typeface="Poppins"/>
              </a:rPr>
              <a:t>durumu</a:t>
            </a:r>
            <a:r>
              <a:rPr lang="en-US" sz="1000" dirty="0">
                <a:latin typeface="Georgia"/>
                <a:cs typeface="Poppins"/>
              </a:rPr>
              <a:t> </a:t>
            </a:r>
            <a:r>
              <a:rPr lang="en-US" sz="1000" dirty="0" err="1">
                <a:latin typeface="Georgia"/>
                <a:cs typeface="Poppins"/>
              </a:rPr>
              <a:t>oldukça</a:t>
            </a:r>
            <a:r>
              <a:rPr lang="en-US" sz="1000" dirty="0">
                <a:latin typeface="Georgia"/>
                <a:cs typeface="Poppins"/>
              </a:rPr>
              <a:t> </a:t>
            </a:r>
            <a:r>
              <a:rPr lang="en-US" sz="1000" dirty="0" err="1">
                <a:latin typeface="Georgia"/>
                <a:cs typeface="Poppins"/>
              </a:rPr>
              <a:t>olumlu</a:t>
            </a:r>
            <a:r>
              <a:rPr lang="en-US" sz="1000" dirty="0">
                <a:latin typeface="Georgia"/>
                <a:cs typeface="Poppins"/>
              </a:rPr>
              <a:t> </a:t>
            </a:r>
            <a:r>
              <a:rPr lang="en-US" sz="1000" dirty="0" err="1">
                <a:latin typeface="Georgia"/>
                <a:cs typeface="Poppins"/>
              </a:rPr>
              <a:t>görünüyor</a:t>
            </a:r>
            <a:r>
              <a:rPr lang="en-US" sz="1000" dirty="0">
                <a:latin typeface="Georgia"/>
                <a:cs typeface="Poppins"/>
              </a:rPr>
              <a:t>. </a:t>
            </a:r>
            <a:r>
              <a:rPr lang="en-US" sz="1000" dirty="0" err="1">
                <a:latin typeface="Georgia"/>
                <a:cs typeface="Poppins"/>
              </a:rPr>
              <a:t>Harcanabilir</a:t>
            </a:r>
            <a:r>
              <a:rPr lang="en-US" sz="1000" dirty="0">
                <a:latin typeface="Georgia"/>
                <a:cs typeface="Poppins"/>
              </a:rPr>
              <a:t> </a:t>
            </a:r>
            <a:r>
              <a:rPr lang="en-US" sz="1000" dirty="0" err="1">
                <a:latin typeface="Georgia"/>
                <a:cs typeface="Poppins"/>
              </a:rPr>
              <a:t>kişisel</a:t>
            </a:r>
            <a:r>
              <a:rPr lang="en-US" sz="1000" dirty="0">
                <a:latin typeface="Georgia"/>
                <a:cs typeface="Poppins"/>
              </a:rPr>
              <a:t> </a:t>
            </a:r>
            <a:r>
              <a:rPr lang="en-US" sz="1000" dirty="0" err="1">
                <a:latin typeface="Georgia"/>
                <a:cs typeface="Poppins"/>
              </a:rPr>
              <a:t>gelir</a:t>
            </a:r>
            <a:r>
              <a:rPr lang="en-US" sz="1000" dirty="0">
                <a:latin typeface="Georgia"/>
                <a:cs typeface="Poppins"/>
              </a:rPr>
              <a:t>, son </a:t>
            </a:r>
            <a:r>
              <a:rPr lang="en-US" sz="1000" dirty="0" err="1">
                <a:latin typeface="Georgia"/>
                <a:cs typeface="Poppins"/>
              </a:rPr>
              <a:t>beş</a:t>
            </a:r>
            <a:r>
              <a:rPr lang="en-US" sz="1000" dirty="0">
                <a:latin typeface="Georgia"/>
                <a:cs typeface="Poppins"/>
              </a:rPr>
              <a:t> </a:t>
            </a:r>
            <a:r>
              <a:rPr lang="en-US" sz="1000" dirty="0" err="1">
                <a:latin typeface="Georgia"/>
                <a:cs typeface="Poppins"/>
              </a:rPr>
              <a:t>yılda</a:t>
            </a:r>
            <a:r>
              <a:rPr lang="en-US" sz="1000" dirty="0">
                <a:latin typeface="Georgia"/>
                <a:cs typeface="Poppins"/>
              </a:rPr>
              <a:t>, 2000 </a:t>
            </a:r>
            <a:r>
              <a:rPr lang="en-US" sz="1000" dirty="0" err="1">
                <a:latin typeface="Georgia"/>
                <a:cs typeface="Poppins"/>
              </a:rPr>
              <a:t>yılından</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yana</a:t>
            </a:r>
            <a:r>
              <a:rPr lang="en-US" sz="1000" dirty="0">
                <a:latin typeface="Georgia"/>
                <a:cs typeface="Poppins"/>
              </a:rPr>
              <a:t> </a:t>
            </a:r>
            <a:r>
              <a:rPr lang="en-US" sz="1000" dirty="0" err="1">
                <a:latin typeface="Georgia"/>
                <a:cs typeface="Poppins"/>
              </a:rPr>
              <a:t>herhangi</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diğer</a:t>
            </a:r>
            <a:r>
              <a:rPr lang="en-US" sz="1000" dirty="0">
                <a:latin typeface="Georgia"/>
                <a:cs typeface="Poppins"/>
              </a:rPr>
              <a:t> </a:t>
            </a:r>
            <a:r>
              <a:rPr lang="en-US" sz="1000" dirty="0" err="1">
                <a:latin typeface="Georgia"/>
                <a:cs typeface="Poppins"/>
              </a:rPr>
              <a:t>beş</a:t>
            </a:r>
            <a:r>
              <a:rPr lang="en-US" sz="1000" dirty="0">
                <a:latin typeface="Georgia"/>
                <a:cs typeface="Poppins"/>
              </a:rPr>
              <a:t> </a:t>
            </a:r>
            <a:r>
              <a:rPr lang="en-US" sz="1000" dirty="0" err="1">
                <a:latin typeface="Georgia"/>
                <a:cs typeface="Poppins"/>
              </a:rPr>
              <a:t>yıllık</a:t>
            </a:r>
            <a:r>
              <a:rPr lang="en-US" sz="1000" dirty="0">
                <a:latin typeface="Georgia"/>
                <a:cs typeface="Poppins"/>
              </a:rPr>
              <a:t> </a:t>
            </a:r>
            <a:r>
              <a:rPr lang="en-US" sz="1000" dirty="0" err="1">
                <a:latin typeface="Georgia"/>
                <a:cs typeface="Poppins"/>
              </a:rPr>
              <a:t>dönemden</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fazla</a:t>
            </a:r>
            <a:r>
              <a:rPr lang="en-US" sz="1000" dirty="0">
                <a:latin typeface="Georgia"/>
                <a:cs typeface="Poppins"/>
              </a:rPr>
              <a:t> </a:t>
            </a:r>
            <a:r>
              <a:rPr lang="en-US" sz="1000" dirty="0" err="1">
                <a:latin typeface="Georgia"/>
                <a:cs typeface="Poppins"/>
              </a:rPr>
              <a:t>arttı</a:t>
            </a:r>
            <a:r>
              <a:rPr lang="en-US" sz="1000" dirty="0">
                <a:latin typeface="Georgia"/>
                <a:cs typeface="Poppins"/>
              </a:rPr>
              <a:t> (</a:t>
            </a:r>
            <a:r>
              <a:rPr lang="en-US" sz="1000" dirty="0" err="1">
                <a:latin typeface="Georgia"/>
                <a:cs typeface="Poppins"/>
              </a:rPr>
              <a:t>pandemi</a:t>
            </a:r>
            <a:r>
              <a:rPr lang="en-US" sz="1000" dirty="0">
                <a:latin typeface="Georgia"/>
                <a:cs typeface="Poppins"/>
              </a:rPr>
              <a:t> </a:t>
            </a:r>
            <a:r>
              <a:rPr lang="en-US" sz="1000" dirty="0" err="1">
                <a:latin typeface="Georgia"/>
                <a:cs typeface="Poppins"/>
              </a:rPr>
              <a:t>teşvik</a:t>
            </a:r>
            <a:r>
              <a:rPr lang="en-US" sz="1000" dirty="0">
                <a:latin typeface="Georgia"/>
                <a:cs typeface="Poppins"/>
              </a:rPr>
              <a:t> </a:t>
            </a:r>
            <a:r>
              <a:rPr lang="en-US" sz="1000" dirty="0" err="1">
                <a:latin typeface="Georgia"/>
                <a:cs typeface="Poppins"/>
              </a:rPr>
              <a:t>ödemelerinin</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diliminin</a:t>
            </a:r>
            <a:r>
              <a:rPr lang="en-US" sz="1000" dirty="0">
                <a:latin typeface="Georgia"/>
                <a:cs typeface="Poppins"/>
              </a:rPr>
              <a:t> </a:t>
            </a:r>
            <a:r>
              <a:rPr lang="en-US" sz="1000" dirty="0" err="1">
                <a:latin typeface="Georgia"/>
                <a:cs typeface="Poppins"/>
              </a:rPr>
              <a:t>ödendiği</a:t>
            </a:r>
            <a:r>
              <a:rPr lang="en-US" sz="1000" dirty="0">
                <a:latin typeface="Georgia"/>
                <a:cs typeface="Poppins"/>
              </a:rPr>
              <a:t> 2021'in ilk </a:t>
            </a:r>
            <a:r>
              <a:rPr lang="en-US" sz="1000" dirty="0" err="1">
                <a:latin typeface="Georgia"/>
                <a:cs typeface="Poppins"/>
              </a:rPr>
              <a:t>çeyreği</a:t>
            </a:r>
            <a:r>
              <a:rPr lang="en-US" sz="1000" dirty="0">
                <a:latin typeface="Georgia"/>
                <a:cs typeface="Poppins"/>
              </a:rPr>
              <a:t> </a:t>
            </a:r>
            <a:r>
              <a:rPr lang="en-US" sz="1000" dirty="0" err="1">
                <a:latin typeface="Georgia"/>
                <a:cs typeface="Poppins"/>
              </a:rPr>
              <a:t>hariç</a:t>
            </a:r>
            <a:r>
              <a:rPr lang="en-US" sz="1000" dirty="0">
                <a:latin typeface="Georgia"/>
                <a:cs typeface="Poppins"/>
              </a:rPr>
              <a:t>). </a:t>
            </a:r>
            <a:r>
              <a:rPr lang="en-US" sz="1000" dirty="0" err="1">
                <a:latin typeface="Georgia"/>
                <a:cs typeface="Poppins"/>
              </a:rPr>
              <a:t>Ortalama</a:t>
            </a:r>
            <a:r>
              <a:rPr lang="en-US" sz="1000" dirty="0">
                <a:latin typeface="Georgia"/>
                <a:cs typeface="Poppins"/>
              </a:rPr>
              <a:t>  </a:t>
            </a:r>
            <a:r>
              <a:rPr lang="en-US" sz="1000" dirty="0" err="1">
                <a:latin typeface="Georgia"/>
                <a:cs typeface="Poppins"/>
              </a:rPr>
              <a:t>kazançlar</a:t>
            </a:r>
            <a:r>
              <a:rPr lang="en-US" sz="1000" dirty="0">
                <a:latin typeface="Georgia"/>
                <a:cs typeface="Poppins"/>
              </a:rPr>
              <a:t> </a:t>
            </a:r>
            <a:r>
              <a:rPr lang="en-US" sz="1000" dirty="0" err="1">
                <a:latin typeface="Georgia"/>
                <a:cs typeface="Poppins"/>
              </a:rPr>
              <a:t>fiyatlardan</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hızlı</a:t>
            </a:r>
            <a:r>
              <a:rPr lang="en-US" sz="1000" dirty="0">
                <a:latin typeface="Georgia"/>
                <a:cs typeface="Poppins"/>
              </a:rPr>
              <a:t> </a:t>
            </a:r>
            <a:r>
              <a:rPr lang="en-US" sz="1000" dirty="0" err="1">
                <a:latin typeface="Georgia"/>
                <a:cs typeface="Poppins"/>
              </a:rPr>
              <a:t>arttı</a:t>
            </a:r>
            <a:r>
              <a:rPr lang="en-US" sz="1000" dirty="0">
                <a:latin typeface="Georgia"/>
                <a:cs typeface="Poppins"/>
              </a:rPr>
              <a:t>, </a:t>
            </a:r>
            <a:r>
              <a:rPr lang="en-US" sz="1000" dirty="0" err="1">
                <a:latin typeface="Georgia"/>
                <a:cs typeface="Poppins"/>
              </a:rPr>
              <a:t>satın</a:t>
            </a:r>
            <a:r>
              <a:rPr lang="en-US" sz="1000" dirty="0">
                <a:latin typeface="Georgia"/>
                <a:cs typeface="Poppins"/>
              </a:rPr>
              <a:t> alma </a:t>
            </a:r>
            <a:r>
              <a:rPr lang="en-US" sz="1000" dirty="0" err="1">
                <a:latin typeface="Georgia"/>
                <a:cs typeface="Poppins"/>
              </a:rPr>
              <a:t>gücü</a:t>
            </a:r>
            <a:r>
              <a:rPr lang="en-US" sz="1000" dirty="0">
                <a:latin typeface="Georgia"/>
                <a:cs typeface="Poppins"/>
              </a:rPr>
              <a:t> </a:t>
            </a:r>
            <a:r>
              <a:rPr lang="en-US" sz="1000" dirty="0" err="1">
                <a:latin typeface="Georgia"/>
                <a:cs typeface="Poppins"/>
              </a:rPr>
              <a:t>yükseldi</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kişisel</a:t>
            </a:r>
            <a:r>
              <a:rPr lang="en-US" sz="1000" dirty="0">
                <a:latin typeface="Georgia"/>
                <a:cs typeface="Poppins"/>
              </a:rPr>
              <a:t> </a:t>
            </a:r>
            <a:r>
              <a:rPr lang="en-US" sz="1000" dirty="0" err="1">
                <a:latin typeface="Georgia"/>
                <a:cs typeface="Poppins"/>
              </a:rPr>
              <a:t>tasarruf</a:t>
            </a:r>
            <a:r>
              <a:rPr lang="en-US" sz="1000" dirty="0">
                <a:latin typeface="Georgia"/>
                <a:cs typeface="Poppins"/>
              </a:rPr>
              <a:t> </a:t>
            </a:r>
            <a:r>
              <a:rPr lang="en-US" sz="1000" dirty="0" err="1">
                <a:latin typeface="Georgia"/>
                <a:cs typeface="Poppins"/>
              </a:rPr>
              <a:t>oranımız</a:t>
            </a:r>
            <a:r>
              <a:rPr lang="en-US" sz="1000" dirty="0">
                <a:latin typeface="Georgia"/>
                <a:cs typeface="Poppins"/>
              </a:rPr>
              <a:t>, son </a:t>
            </a:r>
            <a:r>
              <a:rPr lang="en-US" sz="1000" dirty="0" err="1">
                <a:latin typeface="Georgia"/>
                <a:cs typeface="Poppins"/>
              </a:rPr>
              <a:t>raporumuzun</a:t>
            </a:r>
            <a:r>
              <a:rPr lang="en-US" sz="1000" dirty="0">
                <a:latin typeface="Georgia"/>
                <a:cs typeface="Poppins"/>
              </a:rPr>
              <a:t> </a:t>
            </a:r>
            <a:r>
              <a:rPr lang="en-US" sz="1000" dirty="0" err="1">
                <a:latin typeface="Georgia"/>
                <a:cs typeface="Poppins"/>
              </a:rPr>
              <a:t>yayınlandığı</a:t>
            </a:r>
            <a:r>
              <a:rPr lang="en-US" sz="1000" dirty="0">
                <a:latin typeface="Georgia"/>
                <a:cs typeface="Poppins"/>
              </a:rPr>
              <a:t> Haziran </a:t>
            </a:r>
            <a:r>
              <a:rPr lang="en-US" sz="1000" dirty="0" err="1">
                <a:latin typeface="Georgia"/>
                <a:cs typeface="Poppins"/>
              </a:rPr>
              <a:t>ayındaki</a:t>
            </a:r>
            <a:r>
              <a:rPr lang="en-US" sz="1000" dirty="0">
                <a:latin typeface="Georgia"/>
                <a:cs typeface="Poppins"/>
              </a:rPr>
              <a:t> %3,4'ten %4,4'e </a:t>
            </a:r>
            <a:r>
              <a:rPr lang="en-US" sz="1000" dirty="0" err="1">
                <a:latin typeface="Georgia"/>
                <a:cs typeface="Poppins"/>
              </a:rPr>
              <a:t>çıktı</a:t>
            </a:r>
            <a:r>
              <a:rPr lang="en-US" sz="1000" dirty="0">
                <a:latin typeface="Georgia"/>
                <a:cs typeface="Poppins"/>
              </a:rPr>
              <a:t>. </a:t>
            </a:r>
            <a:r>
              <a:rPr lang="en-US" sz="1000" dirty="0" err="1">
                <a:latin typeface="Georgia"/>
                <a:cs typeface="Poppins"/>
              </a:rPr>
              <a:t>Elbette</a:t>
            </a:r>
            <a:r>
              <a:rPr lang="en-US" sz="1000" dirty="0">
                <a:latin typeface="Georgia"/>
                <a:cs typeface="Poppins"/>
              </a:rPr>
              <a:t>, </a:t>
            </a:r>
            <a:r>
              <a:rPr lang="en-US" sz="1000" dirty="0" err="1">
                <a:latin typeface="Georgia"/>
                <a:cs typeface="Poppins"/>
              </a:rPr>
              <a:t>sosyo-ekonomik</a:t>
            </a:r>
            <a:r>
              <a:rPr lang="en-US" sz="1000" dirty="0">
                <a:latin typeface="Georgia"/>
                <a:cs typeface="Poppins"/>
              </a:rPr>
              <a:t> </a:t>
            </a:r>
            <a:r>
              <a:rPr lang="en-US" sz="1000" dirty="0" err="1">
                <a:latin typeface="Georgia"/>
                <a:cs typeface="Poppins"/>
              </a:rPr>
              <a:t>gruplar</a:t>
            </a:r>
            <a:r>
              <a:rPr lang="en-US" sz="1000" dirty="0">
                <a:latin typeface="Georgia"/>
                <a:cs typeface="Poppins"/>
              </a:rPr>
              <a:t> </a:t>
            </a:r>
            <a:r>
              <a:rPr lang="en-US" sz="1000" dirty="0" err="1">
                <a:latin typeface="Georgia"/>
                <a:cs typeface="Poppins"/>
              </a:rPr>
              <a:t>arasında</a:t>
            </a:r>
            <a:r>
              <a:rPr lang="en-US" sz="1000" dirty="0">
                <a:latin typeface="Georgia"/>
                <a:cs typeface="Poppins"/>
              </a:rPr>
              <a:t> </a:t>
            </a:r>
            <a:r>
              <a:rPr lang="en-US" sz="1000" dirty="0" err="1">
                <a:latin typeface="Georgia"/>
                <a:cs typeface="Poppins"/>
              </a:rPr>
              <a:t>eşitsizlikler</a:t>
            </a:r>
            <a:r>
              <a:rPr lang="en-US" sz="1000" dirty="0">
                <a:latin typeface="Georgia"/>
                <a:cs typeface="Poppins"/>
              </a:rPr>
              <a:t> </a:t>
            </a:r>
            <a:r>
              <a:rPr lang="en-US" sz="1000" dirty="0" err="1">
                <a:latin typeface="Georgia"/>
                <a:cs typeface="Poppins"/>
              </a:rPr>
              <a:t>mevcut</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ticari</a:t>
            </a:r>
            <a:r>
              <a:rPr lang="en-US" sz="1000" dirty="0">
                <a:latin typeface="Georgia"/>
                <a:cs typeface="Poppins"/>
              </a:rPr>
              <a:t> </a:t>
            </a:r>
            <a:r>
              <a:rPr lang="en-US" sz="1000" dirty="0" err="1">
                <a:latin typeface="Georgia"/>
                <a:cs typeface="Poppins"/>
              </a:rPr>
              <a:t>bankalardaki</a:t>
            </a:r>
            <a:r>
              <a:rPr lang="en-US" sz="1000" dirty="0">
                <a:latin typeface="Georgia"/>
                <a:cs typeface="Poppins"/>
              </a:rPr>
              <a:t> </a:t>
            </a:r>
            <a:r>
              <a:rPr lang="en-US" sz="1000" dirty="0" err="1">
                <a:latin typeface="Georgia"/>
                <a:cs typeface="Poppins"/>
              </a:rPr>
              <a:t>tüm</a:t>
            </a:r>
            <a:r>
              <a:rPr lang="en-US" sz="1000" dirty="0">
                <a:latin typeface="Georgia"/>
                <a:cs typeface="Poppins"/>
              </a:rPr>
              <a:t> </a:t>
            </a:r>
            <a:r>
              <a:rPr lang="en-US" sz="1000" dirty="0" err="1">
                <a:latin typeface="Georgia"/>
                <a:cs typeface="Poppins"/>
              </a:rPr>
              <a:t>kredi</a:t>
            </a:r>
            <a:r>
              <a:rPr lang="en-US" sz="1000" dirty="0">
                <a:latin typeface="Georgia"/>
                <a:cs typeface="Poppins"/>
              </a:rPr>
              <a:t> </a:t>
            </a:r>
            <a:r>
              <a:rPr lang="en-US" sz="1000" dirty="0" err="1">
                <a:latin typeface="Georgia"/>
                <a:cs typeface="Poppins"/>
              </a:rPr>
              <a:t>kartı</a:t>
            </a:r>
            <a:r>
              <a:rPr lang="en-US" sz="1000" dirty="0">
                <a:latin typeface="Georgia"/>
                <a:cs typeface="Poppins"/>
              </a:rPr>
              <a:t> </a:t>
            </a:r>
            <a:r>
              <a:rPr lang="en-US" sz="1000" dirty="0" err="1">
                <a:latin typeface="Georgia"/>
                <a:cs typeface="Poppins"/>
              </a:rPr>
              <a:t>kredilerindeki</a:t>
            </a:r>
            <a:r>
              <a:rPr lang="en-US" sz="1000" dirty="0">
                <a:latin typeface="Georgia"/>
                <a:cs typeface="Poppins"/>
              </a:rPr>
              <a:t> </a:t>
            </a:r>
            <a:r>
              <a:rPr lang="en-US" sz="1000" dirty="0" err="1">
                <a:latin typeface="Georgia"/>
                <a:cs typeface="Poppins"/>
              </a:rPr>
              <a:t>temerrüt</a:t>
            </a:r>
            <a:r>
              <a:rPr lang="en-US" sz="1000" dirty="0">
                <a:latin typeface="Georgia"/>
                <a:cs typeface="Poppins"/>
              </a:rPr>
              <a:t> </a:t>
            </a:r>
            <a:r>
              <a:rPr lang="en-US" sz="1000" dirty="0" err="1">
                <a:latin typeface="Georgia"/>
                <a:cs typeface="Poppins"/>
              </a:rPr>
              <a:t>oranı</a:t>
            </a:r>
            <a:r>
              <a:rPr lang="en-US" sz="1000" dirty="0">
                <a:latin typeface="Georgia"/>
                <a:cs typeface="Poppins"/>
              </a:rPr>
              <a:t> 2021'in </a:t>
            </a:r>
            <a:r>
              <a:rPr lang="en-US" sz="1000" dirty="0" err="1">
                <a:latin typeface="Georgia"/>
                <a:cs typeface="Poppins"/>
              </a:rPr>
              <a:t>üçüncü</a:t>
            </a:r>
            <a:r>
              <a:rPr lang="en-US" sz="1000" dirty="0">
                <a:latin typeface="Georgia"/>
                <a:cs typeface="Poppins"/>
              </a:rPr>
              <a:t> </a:t>
            </a:r>
            <a:r>
              <a:rPr lang="en-US" sz="1000" dirty="0" err="1">
                <a:latin typeface="Georgia"/>
                <a:cs typeface="Poppins"/>
              </a:rPr>
              <a:t>çeyreğinden</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yana</a:t>
            </a:r>
            <a:r>
              <a:rPr lang="en-US" sz="1000" dirty="0">
                <a:latin typeface="Georgia"/>
                <a:cs typeface="Poppins"/>
              </a:rPr>
              <a:t> </a:t>
            </a:r>
            <a:r>
              <a:rPr lang="en-US" sz="1000" dirty="0" err="1">
                <a:latin typeface="Georgia"/>
                <a:cs typeface="Poppins"/>
              </a:rPr>
              <a:t>artarak</a:t>
            </a:r>
            <a:r>
              <a:rPr lang="en-US" sz="1000" dirty="0">
                <a:latin typeface="Georgia"/>
                <a:cs typeface="Poppins"/>
              </a:rPr>
              <a:t> 2024 </a:t>
            </a:r>
            <a:r>
              <a:rPr lang="en-US" sz="1000" dirty="0" err="1">
                <a:latin typeface="Georgia"/>
                <a:cs typeface="Poppins"/>
              </a:rPr>
              <a:t>yılında</a:t>
            </a:r>
            <a:r>
              <a:rPr lang="en-US" sz="1000" dirty="0">
                <a:latin typeface="Georgia"/>
                <a:cs typeface="Poppins"/>
              </a:rPr>
              <a:t> %3,2'ye </a:t>
            </a:r>
            <a:r>
              <a:rPr lang="en-US" sz="1000" dirty="0" err="1">
                <a:latin typeface="Georgia"/>
                <a:cs typeface="Poppins"/>
              </a:rPr>
              <a:t>ulaştı</a:t>
            </a:r>
            <a:r>
              <a:rPr lang="en-US" sz="1000" dirty="0">
                <a:latin typeface="Georgia"/>
                <a:cs typeface="Poppins"/>
              </a:rPr>
              <a:t>; </a:t>
            </a:r>
            <a:r>
              <a:rPr lang="en-US" sz="1000" dirty="0" err="1">
                <a:latin typeface="Georgia"/>
                <a:cs typeface="Poppins"/>
              </a:rPr>
              <a:t>bu</a:t>
            </a:r>
            <a:r>
              <a:rPr lang="en-US" sz="1000" dirty="0">
                <a:latin typeface="Georgia"/>
                <a:cs typeface="Poppins"/>
              </a:rPr>
              <a:t>, 2020'nin </a:t>
            </a:r>
            <a:r>
              <a:rPr lang="en-US" sz="1000" dirty="0" err="1">
                <a:latin typeface="Georgia"/>
                <a:cs typeface="Poppins"/>
              </a:rPr>
              <a:t>sonundan</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yana</a:t>
            </a:r>
            <a:r>
              <a:rPr lang="en-US" sz="1000" dirty="0">
                <a:latin typeface="Georgia"/>
                <a:cs typeface="Poppins"/>
              </a:rPr>
              <a:t> </a:t>
            </a:r>
            <a:r>
              <a:rPr lang="en-US" sz="1000" dirty="0" err="1">
                <a:latin typeface="Georgia"/>
                <a:cs typeface="Poppins"/>
              </a:rPr>
              <a:t>görülen</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yüksek</a:t>
            </a:r>
            <a:r>
              <a:rPr lang="en-US" sz="1000" dirty="0">
                <a:latin typeface="Georgia"/>
                <a:cs typeface="Poppins"/>
              </a:rPr>
              <a:t> </a:t>
            </a:r>
            <a:r>
              <a:rPr lang="en-US" sz="1000" dirty="0" err="1">
                <a:latin typeface="Georgia"/>
                <a:cs typeface="Poppins"/>
              </a:rPr>
              <a:t>seviye</a:t>
            </a:r>
            <a:r>
              <a:rPr lang="en-US" sz="1000" dirty="0">
                <a:latin typeface="Georgia"/>
                <a:cs typeface="Poppins"/>
              </a:rPr>
              <a:t>.</a:t>
            </a:r>
          </a:p>
        </p:txBody>
      </p:sp>
      <p:grpSp>
        <p:nvGrpSpPr>
          <p:cNvPr id="12" name="Group 11">
            <a:extLst>
              <a:ext uri="{FF2B5EF4-FFF2-40B4-BE49-F238E27FC236}">
                <a16:creationId xmlns:a16="http://schemas.microsoft.com/office/drawing/2014/main" id="{1EFF5EE5-4A14-8BF0-863A-A30F8B81EAE8}"/>
              </a:ext>
            </a:extLst>
          </p:cNvPr>
          <p:cNvGrpSpPr/>
          <p:nvPr/>
        </p:nvGrpSpPr>
        <p:grpSpPr>
          <a:xfrm rot="5400000">
            <a:off x="295873" y="3596534"/>
            <a:ext cx="615734" cy="307867"/>
            <a:chOff x="6999595" y="5328350"/>
            <a:chExt cx="615734" cy="307867"/>
          </a:xfrm>
        </p:grpSpPr>
        <p:sp>
          <p:nvSpPr>
            <p:cNvPr id="13" name="Oval 12">
              <a:extLst>
                <a:ext uri="{FF2B5EF4-FFF2-40B4-BE49-F238E27FC236}">
                  <a16:creationId xmlns:a16="http://schemas.microsoft.com/office/drawing/2014/main" id="{090ECEFB-44F5-0F3A-394A-64786577BA70}"/>
                </a:ext>
              </a:extLst>
            </p:cNvPr>
            <p:cNvSpPr/>
            <p:nvPr/>
          </p:nvSpPr>
          <p:spPr>
            <a:xfrm>
              <a:off x="6999595" y="5328350"/>
              <a:ext cx="307867" cy="307867"/>
            </a:xfrm>
            <a:prstGeom prst="ellipse">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Oval 15">
              <a:extLst>
                <a:ext uri="{FF2B5EF4-FFF2-40B4-BE49-F238E27FC236}">
                  <a16:creationId xmlns:a16="http://schemas.microsoft.com/office/drawing/2014/main" id="{51DD4277-6691-7F5F-826F-F291B21D543B}"/>
                </a:ext>
              </a:extLst>
            </p:cNvPr>
            <p:cNvSpPr/>
            <p:nvPr/>
          </p:nvSpPr>
          <p:spPr>
            <a:xfrm>
              <a:off x="7307462" y="5328350"/>
              <a:ext cx="307867" cy="307867"/>
            </a:xfrm>
            <a:prstGeom prst="ellipse">
              <a:avLst/>
            </a:prstGeom>
            <a:solidFill>
              <a:schemeClr val="accent2">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17" name="TextBox 16">
            <a:extLst>
              <a:ext uri="{FF2B5EF4-FFF2-40B4-BE49-F238E27FC236}">
                <a16:creationId xmlns:a16="http://schemas.microsoft.com/office/drawing/2014/main" id="{71D0674F-606D-E40A-6E74-401E8E299CF5}"/>
              </a:ext>
            </a:extLst>
          </p:cNvPr>
          <p:cNvSpPr txBox="1"/>
          <p:nvPr/>
        </p:nvSpPr>
        <p:spPr>
          <a:xfrm rot="16200000">
            <a:off x="-752500" y="1684159"/>
            <a:ext cx="2496545" cy="777136"/>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lang="en-US" sz="2800" dirty="0">
                <a:solidFill>
                  <a:srgbClr val="092656"/>
                </a:solidFill>
                <a:latin typeface="Poppins Light" pitchFamily="2" charset="77"/>
                <a:cs typeface="Poppins Light" pitchFamily="2" charset="77"/>
              </a:rPr>
              <a:t>Amerika</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cxnSp>
        <p:nvCxnSpPr>
          <p:cNvPr id="18" name="Straight Connector 17">
            <a:extLst>
              <a:ext uri="{FF2B5EF4-FFF2-40B4-BE49-F238E27FC236}">
                <a16:creationId xmlns:a16="http://schemas.microsoft.com/office/drawing/2014/main" id="{145A80AB-D9E1-33AA-9FC1-0D3A9EB4698C}"/>
              </a:ext>
            </a:extLst>
          </p:cNvPr>
          <p:cNvCxnSpPr>
            <a:cxnSpLocks/>
          </p:cNvCxnSpPr>
          <p:nvPr/>
        </p:nvCxnSpPr>
        <p:spPr>
          <a:xfrm>
            <a:off x="0" y="490497"/>
            <a:ext cx="541373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C4946E03-9B77-8963-9B13-538E4B82391A}"/>
              </a:ext>
            </a:extLst>
          </p:cNvPr>
          <p:cNvSpPr txBox="1">
            <a:spLocks/>
          </p:cNvSpPr>
          <p:nvPr/>
        </p:nvSpPr>
        <p:spPr>
          <a:xfrm>
            <a:off x="495300" y="241591"/>
            <a:ext cx="4966878"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kumimoji="0" lang="en-US" sz="600" b="0" i="0" u="none" strike="noStrike" kern="1200" cap="none" spc="40" normalizeH="0" baseline="0" noProof="0" dirty="0">
                <a:ln>
                  <a:noFill/>
                </a:ln>
                <a:solidFill>
                  <a:schemeClr val="accent2"/>
                </a:solidFill>
                <a:effectLst/>
                <a:uLnTx/>
                <a:uFillTx/>
                <a:latin typeface="Poppins" pitchFamily="2" charset="77"/>
                <a:ea typeface="+mn-ea"/>
                <a:cs typeface="Poppins" pitchFamily="2" charset="77"/>
              </a:rPr>
              <a:t>AMERİKA</a:t>
            </a:r>
            <a:endParaRPr lang="en-US" sz="600" b="1" spc="40" dirty="0">
              <a:solidFill>
                <a:schemeClr val="accent2"/>
              </a:solidFill>
              <a:latin typeface="Poppins" pitchFamily="2" charset="77"/>
              <a:cs typeface="Poppins" pitchFamily="2" charset="77"/>
            </a:endParaRPr>
          </a:p>
        </p:txBody>
      </p:sp>
      <p:sp>
        <p:nvSpPr>
          <p:cNvPr id="15" name="TextBox 14">
            <a:extLst>
              <a:ext uri="{FF2B5EF4-FFF2-40B4-BE49-F238E27FC236}">
                <a16:creationId xmlns:a16="http://schemas.microsoft.com/office/drawing/2014/main" id="{E9847277-3EFD-4439-65F6-B4089D13D70C}"/>
              </a:ext>
            </a:extLst>
          </p:cNvPr>
          <p:cNvSpPr txBox="1"/>
          <p:nvPr/>
        </p:nvSpPr>
        <p:spPr>
          <a:xfrm>
            <a:off x="449743" y="9589618"/>
            <a:ext cx="2007281" cy="182166"/>
          </a:xfrm>
          <a:prstGeom prst="rect">
            <a:avLst/>
          </a:prstGeom>
          <a:noFill/>
        </p:spPr>
        <p:txBody>
          <a:bodyPr wrap="none" lIns="91440" tIns="45720" rIns="91440" bIns="45720" rtlCol="0" anchor="t">
            <a:spAutoFit/>
          </a:bodyPr>
          <a:lstStyle/>
          <a:p>
            <a:pPr>
              <a:lnSpc>
                <a:spcPct val="130000"/>
              </a:lnSpc>
            </a:pPr>
            <a:r>
              <a:rPr lang="en-US" sz="500" dirty="0"/>
              <a:t>3 ABD </a:t>
            </a:r>
            <a:r>
              <a:rPr lang="en-US" sz="500" dirty="0" err="1"/>
              <a:t>Ekonomik</a:t>
            </a:r>
            <a:r>
              <a:rPr lang="en-US" sz="500" dirty="0"/>
              <a:t> Analiz </a:t>
            </a:r>
            <a:r>
              <a:rPr lang="en-US" sz="500" dirty="0" err="1"/>
              <a:t>Bürosu</a:t>
            </a:r>
            <a:r>
              <a:rPr lang="en-US" sz="500" dirty="0"/>
              <a:t>. 4 ABD Federal </a:t>
            </a:r>
            <a:r>
              <a:rPr lang="en-US" sz="500" dirty="0" err="1"/>
              <a:t>Rezerv</a:t>
            </a:r>
            <a:r>
              <a:rPr lang="en-US" sz="500" dirty="0"/>
              <a:t> </a:t>
            </a:r>
            <a:r>
              <a:rPr lang="en-US" sz="500" dirty="0" err="1"/>
              <a:t>Bankası</a:t>
            </a:r>
            <a:r>
              <a:rPr lang="en-US" sz="500" dirty="0"/>
              <a:t>.</a:t>
            </a:r>
          </a:p>
        </p:txBody>
      </p:sp>
      <p:cxnSp>
        <p:nvCxnSpPr>
          <p:cNvPr id="38" name="Straight Connector 37">
            <a:extLst>
              <a:ext uri="{FF2B5EF4-FFF2-40B4-BE49-F238E27FC236}">
                <a16:creationId xmlns:a16="http://schemas.microsoft.com/office/drawing/2014/main" id="{C2729E2F-738B-E412-6F4B-B43C2C84E632}"/>
              </a:ext>
            </a:extLst>
          </p:cNvPr>
          <p:cNvCxnSpPr>
            <a:cxnSpLocks/>
          </p:cNvCxnSpPr>
          <p:nvPr/>
        </p:nvCxnSpPr>
        <p:spPr>
          <a:xfrm>
            <a:off x="1424762" y="8576929"/>
            <a:ext cx="552184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3" name="Picture 42" descr="A blue and black logo&#10;&#10;Description automatically generated">
            <a:extLst>
              <a:ext uri="{FF2B5EF4-FFF2-40B4-BE49-F238E27FC236}">
                <a16:creationId xmlns:a16="http://schemas.microsoft.com/office/drawing/2014/main" id="{7973EF0F-F167-89DD-3064-E84961358E84}"/>
              </a:ext>
            </a:extLst>
          </p:cNvPr>
          <p:cNvPicPr>
            <a:picLocks noChangeAspect="1"/>
          </p:cNvPicPr>
          <p:nvPr/>
        </p:nvPicPr>
        <p:blipFill>
          <a:blip r:embed="rId3">
            <a:alphaModFix amt="25000"/>
          </a:blip>
          <a:stretch>
            <a:fillRect/>
          </a:stretch>
        </p:blipFill>
        <p:spPr>
          <a:xfrm>
            <a:off x="6288325" y="6029209"/>
            <a:ext cx="618744" cy="176645"/>
          </a:xfrm>
          <a:prstGeom prst="rect">
            <a:avLst/>
          </a:prstGeom>
        </p:spPr>
      </p:pic>
      <p:grpSp>
        <p:nvGrpSpPr>
          <p:cNvPr id="61" name="Group 60">
            <a:extLst>
              <a:ext uri="{FF2B5EF4-FFF2-40B4-BE49-F238E27FC236}">
                <a16:creationId xmlns:a16="http://schemas.microsoft.com/office/drawing/2014/main" id="{9F8597EF-2E8D-51BE-2E13-DC98A0A49272}"/>
              </a:ext>
            </a:extLst>
          </p:cNvPr>
          <p:cNvGrpSpPr/>
          <p:nvPr/>
        </p:nvGrpSpPr>
        <p:grpSpPr>
          <a:xfrm>
            <a:off x="816979" y="5930374"/>
            <a:ext cx="6243831" cy="3369739"/>
            <a:chOff x="816979" y="5930374"/>
            <a:chExt cx="6243831" cy="3369739"/>
          </a:xfrm>
        </p:grpSpPr>
        <p:grpSp>
          <p:nvGrpSpPr>
            <p:cNvPr id="42" name="Group 41">
              <a:extLst>
                <a:ext uri="{FF2B5EF4-FFF2-40B4-BE49-F238E27FC236}">
                  <a16:creationId xmlns:a16="http://schemas.microsoft.com/office/drawing/2014/main" id="{DA97065F-7C76-B2FB-ED19-93BAA197216A}"/>
                </a:ext>
              </a:extLst>
            </p:cNvPr>
            <p:cNvGrpSpPr/>
            <p:nvPr/>
          </p:nvGrpSpPr>
          <p:grpSpPr>
            <a:xfrm>
              <a:off x="816979" y="5930374"/>
              <a:ext cx="6243831" cy="3369739"/>
              <a:chOff x="816979" y="5930374"/>
              <a:chExt cx="6243831" cy="3369739"/>
            </a:xfrm>
          </p:grpSpPr>
          <p:sp>
            <p:nvSpPr>
              <p:cNvPr id="8" name="TextBox 7">
                <a:extLst>
                  <a:ext uri="{FF2B5EF4-FFF2-40B4-BE49-F238E27FC236}">
                    <a16:creationId xmlns:a16="http://schemas.microsoft.com/office/drawing/2014/main" id="{5EA0A7DD-10AF-70EC-DA15-EACE68B2FE8C}"/>
                  </a:ext>
                </a:extLst>
              </p:cNvPr>
              <p:cNvSpPr txBox="1"/>
              <p:nvPr/>
            </p:nvSpPr>
            <p:spPr>
              <a:xfrm>
                <a:off x="2109855" y="5930374"/>
                <a:ext cx="4023360" cy="259815"/>
              </a:xfrm>
              <a:prstGeom prst="rect">
                <a:avLst/>
              </a:prstGeom>
              <a:noFill/>
            </p:spPr>
            <p:txBody>
              <a:bodyPr wrap="square">
                <a:spAutoFit/>
              </a:bodyPr>
              <a:lstStyle/>
              <a:p>
                <a:pPr marL="7620" marR="0" lvl="0" indent="0" algn="ctr" defTabSz="457200" rtl="0" eaLnBrk="1" fontAlgn="auto" latinLnBrk="0" hangingPunct="1">
                  <a:lnSpc>
                    <a:spcPct val="113999"/>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ABD </a:t>
                </a:r>
                <a:r>
                  <a:rPr kumimoji="0" lang="en-US" sz="10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Medya</a:t>
                </a:r>
                <a:r>
                  <a:rPr kumimoji="0" lang="en-US" sz="10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lang="en-US" sz="1000" b="1" dirty="0" err="1">
                    <a:latin typeface="Poppins"/>
                    <a:cs typeface="Poppins"/>
                  </a:rPr>
                  <a:t>Kanalları</a:t>
                </a:r>
                <a:r>
                  <a:rPr kumimoji="0" lang="en-US" sz="10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10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Büyüme</a:t>
                </a:r>
                <a:r>
                  <a:rPr kumimoji="0" lang="en-US" sz="10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10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Tablosu</a:t>
                </a:r>
                <a:r>
                  <a:rPr kumimoji="0" lang="en-US" sz="10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2024 </a:t>
                </a:r>
                <a:r>
                  <a:rPr kumimoji="0" lang="en-US" sz="10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ve</a:t>
                </a:r>
                <a:r>
                  <a:rPr kumimoji="0" lang="en-US" sz="10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2025</a:t>
                </a:r>
              </a:p>
            </p:txBody>
          </p:sp>
          <p:grpSp>
            <p:nvGrpSpPr>
              <p:cNvPr id="40" name="Group 39">
                <a:extLst>
                  <a:ext uri="{FF2B5EF4-FFF2-40B4-BE49-F238E27FC236}">
                    <a16:creationId xmlns:a16="http://schemas.microsoft.com/office/drawing/2014/main" id="{D2511FFA-6F04-4266-59BA-4BD05514710B}"/>
                  </a:ext>
                </a:extLst>
              </p:cNvPr>
              <p:cNvGrpSpPr/>
              <p:nvPr/>
            </p:nvGrpSpPr>
            <p:grpSpPr>
              <a:xfrm>
                <a:off x="819037" y="6364360"/>
                <a:ext cx="6241773" cy="2935753"/>
                <a:chOff x="819037" y="6364360"/>
                <a:chExt cx="6241773" cy="2935753"/>
              </a:xfrm>
            </p:grpSpPr>
            <p:grpSp>
              <p:nvGrpSpPr>
                <p:cNvPr id="36" name="Group 35">
                  <a:extLst>
                    <a:ext uri="{FF2B5EF4-FFF2-40B4-BE49-F238E27FC236}">
                      <a16:creationId xmlns:a16="http://schemas.microsoft.com/office/drawing/2014/main" id="{A14B00D6-0D43-05A7-D65A-C0855178C756}"/>
                    </a:ext>
                  </a:extLst>
                </p:cNvPr>
                <p:cNvGrpSpPr/>
                <p:nvPr/>
              </p:nvGrpSpPr>
              <p:grpSpPr>
                <a:xfrm>
                  <a:off x="819037" y="6364360"/>
                  <a:ext cx="6241773" cy="2935753"/>
                  <a:chOff x="819037" y="6364360"/>
                  <a:chExt cx="6241773" cy="2935753"/>
                </a:xfrm>
              </p:grpSpPr>
              <p:pic>
                <p:nvPicPr>
                  <p:cNvPr id="22" name="Picture 21" descr="A graph of blue and green bars&#10;&#10;Description automatically generated">
                    <a:extLst>
                      <a:ext uri="{FF2B5EF4-FFF2-40B4-BE49-F238E27FC236}">
                        <a16:creationId xmlns:a16="http://schemas.microsoft.com/office/drawing/2014/main" id="{08DAD956-C9FA-16B8-E28A-FB41DFC30D74}"/>
                      </a:ext>
                    </a:extLst>
                  </p:cNvPr>
                  <p:cNvPicPr>
                    <a:picLocks noChangeAspect="1"/>
                  </p:cNvPicPr>
                  <p:nvPr/>
                </p:nvPicPr>
                <p:blipFill>
                  <a:blip r:embed="rId4"/>
                  <a:srcRect t="-1" b="17637"/>
                  <a:stretch/>
                </p:blipFill>
                <p:spPr>
                  <a:xfrm>
                    <a:off x="819037" y="6364360"/>
                    <a:ext cx="6241773" cy="2688200"/>
                  </a:xfrm>
                  <a:prstGeom prst="rect">
                    <a:avLst/>
                  </a:prstGeom>
                </p:spPr>
              </p:pic>
              <p:sp>
                <p:nvSpPr>
                  <p:cNvPr id="35" name="Rectangle 34">
                    <a:extLst>
                      <a:ext uri="{FF2B5EF4-FFF2-40B4-BE49-F238E27FC236}">
                        <a16:creationId xmlns:a16="http://schemas.microsoft.com/office/drawing/2014/main" id="{776A21C1-55EC-0CAF-BA44-03235CB0A4A9}"/>
                      </a:ext>
                    </a:extLst>
                  </p:cNvPr>
                  <p:cNvSpPr/>
                  <p:nvPr/>
                </p:nvSpPr>
                <p:spPr>
                  <a:xfrm>
                    <a:off x="1438940" y="8570686"/>
                    <a:ext cx="5553317" cy="7294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2581F0-5023-055B-E287-D6D8C67A66B3}"/>
                    </a:ext>
                  </a:extLst>
                </p:cNvPr>
                <p:cNvSpPr txBox="1"/>
                <p:nvPr/>
              </p:nvSpPr>
              <p:spPr>
                <a:xfrm>
                  <a:off x="1274019" y="8613399"/>
                  <a:ext cx="986167" cy="192360"/>
                </a:xfrm>
                <a:prstGeom prst="rect">
                  <a:avLst/>
                </a:prstGeom>
                <a:noFill/>
              </p:spPr>
              <p:txBody>
                <a:bodyPr wrap="none" rtlCol="0">
                  <a:spAutoFit/>
                </a:bodyPr>
                <a:lstStyle/>
                <a:p>
                  <a:r>
                    <a:rPr lang="en-US" sz="650" dirty="0" err="1">
                      <a:latin typeface="Poppins Medium" pitchFamily="2" charset="77"/>
                      <a:cs typeface="Poppins Medium" pitchFamily="2" charset="77"/>
                    </a:rPr>
                    <a:t>Çevrimiçi</a:t>
                  </a:r>
                  <a:r>
                    <a:rPr lang="en-US" sz="650" dirty="0">
                      <a:latin typeface="Poppins Medium" pitchFamily="2" charset="77"/>
                      <a:cs typeface="Poppins Medium" pitchFamily="2" charset="77"/>
                    </a:rPr>
                    <a:t> TV </a:t>
                  </a:r>
                  <a:r>
                    <a:rPr lang="en-US" sz="650" dirty="0" err="1">
                      <a:latin typeface="Poppins Medium" pitchFamily="2" charset="77"/>
                      <a:cs typeface="Poppins Medium" pitchFamily="2" charset="77"/>
                    </a:rPr>
                    <a:t>Yayını</a:t>
                  </a:r>
                  <a:endParaRPr lang="en-US" sz="650" dirty="0">
                    <a:latin typeface="Poppins Medium" pitchFamily="2" charset="77"/>
                    <a:cs typeface="Poppins Medium" pitchFamily="2" charset="77"/>
                  </a:endParaRPr>
                </a:p>
              </p:txBody>
            </p:sp>
            <p:sp>
              <p:nvSpPr>
                <p:cNvPr id="27" name="TextBox 26">
                  <a:extLst>
                    <a:ext uri="{FF2B5EF4-FFF2-40B4-BE49-F238E27FC236}">
                      <a16:creationId xmlns:a16="http://schemas.microsoft.com/office/drawing/2014/main" id="{75EBD2EA-599C-CA11-464E-61FECF5E34C0}"/>
                    </a:ext>
                  </a:extLst>
                </p:cNvPr>
                <p:cNvSpPr txBox="1"/>
                <p:nvPr/>
              </p:nvSpPr>
              <p:spPr>
                <a:xfrm>
                  <a:off x="2121996" y="8612199"/>
                  <a:ext cx="633507" cy="192360"/>
                </a:xfrm>
                <a:prstGeom prst="rect">
                  <a:avLst/>
                </a:prstGeom>
                <a:noFill/>
              </p:spPr>
              <p:txBody>
                <a:bodyPr wrap="none" rtlCol="0">
                  <a:spAutoFit/>
                </a:bodyPr>
                <a:lstStyle/>
                <a:p>
                  <a:r>
                    <a:rPr lang="en-US" sz="650" dirty="0" err="1">
                      <a:latin typeface="Poppins Medium" pitchFamily="2" charset="77"/>
                      <a:cs typeface="Poppins Medium" pitchFamily="2" charset="77"/>
                    </a:rPr>
                    <a:t>Perakende</a:t>
                  </a:r>
                  <a:endParaRPr lang="en-US" sz="650" dirty="0">
                    <a:latin typeface="Poppins Medium" pitchFamily="2" charset="77"/>
                    <a:cs typeface="Poppins Medium" pitchFamily="2" charset="77"/>
                  </a:endParaRPr>
                </a:p>
              </p:txBody>
            </p:sp>
            <p:sp>
              <p:nvSpPr>
                <p:cNvPr id="28" name="TextBox 27">
                  <a:extLst>
                    <a:ext uri="{FF2B5EF4-FFF2-40B4-BE49-F238E27FC236}">
                      <a16:creationId xmlns:a16="http://schemas.microsoft.com/office/drawing/2014/main" id="{6269CC75-C58E-A4B4-AFC1-782966F540F1}"/>
                    </a:ext>
                  </a:extLst>
                </p:cNvPr>
                <p:cNvSpPr txBox="1"/>
                <p:nvPr/>
              </p:nvSpPr>
              <p:spPr>
                <a:xfrm>
                  <a:off x="2728052" y="8612199"/>
                  <a:ext cx="603050" cy="192360"/>
                </a:xfrm>
                <a:prstGeom prst="rect">
                  <a:avLst/>
                </a:prstGeom>
                <a:noFill/>
              </p:spPr>
              <p:txBody>
                <a:bodyPr wrap="none" rtlCol="0">
                  <a:spAutoFit/>
                </a:bodyPr>
                <a:lstStyle/>
                <a:p>
                  <a:r>
                    <a:rPr lang="en-US" sz="650" dirty="0" err="1">
                      <a:latin typeface="Poppins Medium" pitchFamily="2" charset="77"/>
                      <a:cs typeface="Poppins Medium" pitchFamily="2" charset="77"/>
                    </a:rPr>
                    <a:t>Araştırma</a:t>
                  </a:r>
                  <a:endParaRPr lang="en-US" sz="650" dirty="0">
                    <a:latin typeface="Poppins Medium" pitchFamily="2" charset="77"/>
                    <a:cs typeface="Poppins Medium" pitchFamily="2" charset="77"/>
                  </a:endParaRPr>
                </a:p>
              </p:txBody>
            </p:sp>
            <p:sp>
              <p:nvSpPr>
                <p:cNvPr id="29" name="TextBox 28">
                  <a:extLst>
                    <a:ext uri="{FF2B5EF4-FFF2-40B4-BE49-F238E27FC236}">
                      <a16:creationId xmlns:a16="http://schemas.microsoft.com/office/drawing/2014/main" id="{892C1826-8217-28FB-920F-4DB1E6B6E91F}"/>
                    </a:ext>
                  </a:extLst>
                </p:cNvPr>
                <p:cNvSpPr txBox="1"/>
                <p:nvPr/>
              </p:nvSpPr>
              <p:spPr>
                <a:xfrm>
                  <a:off x="3233098" y="8612199"/>
                  <a:ext cx="663964" cy="192360"/>
                </a:xfrm>
                <a:prstGeom prst="rect">
                  <a:avLst/>
                </a:prstGeom>
                <a:noFill/>
              </p:spPr>
              <p:txBody>
                <a:bodyPr wrap="none" rtlCol="0">
                  <a:spAutoFit/>
                </a:bodyPr>
                <a:lstStyle/>
                <a:p>
                  <a:r>
                    <a:rPr lang="en-US" sz="650" dirty="0" err="1">
                      <a:latin typeface="Poppins Medium" pitchFamily="2" charset="77"/>
                      <a:cs typeface="Poppins Medium" pitchFamily="2" charset="77"/>
                    </a:rPr>
                    <a:t>Diğer</a:t>
                  </a:r>
                  <a:r>
                    <a:rPr lang="en-US" sz="650" dirty="0">
                      <a:latin typeface="Poppins Medium" pitchFamily="2" charset="77"/>
                      <a:cs typeface="Poppins Medium" pitchFamily="2" charset="77"/>
                    </a:rPr>
                    <a:t> </a:t>
                  </a:r>
                  <a:r>
                    <a:rPr lang="en-US" sz="650" dirty="0" err="1">
                      <a:latin typeface="Poppins Medium" pitchFamily="2" charset="77"/>
                      <a:cs typeface="Poppins Medium" pitchFamily="2" charset="77"/>
                    </a:rPr>
                    <a:t>Dijital</a:t>
                  </a:r>
                  <a:endParaRPr lang="en-US" sz="650" dirty="0">
                    <a:latin typeface="Poppins Medium" pitchFamily="2" charset="77"/>
                    <a:cs typeface="Poppins Medium" pitchFamily="2" charset="77"/>
                  </a:endParaRPr>
                </a:p>
              </p:txBody>
            </p:sp>
            <p:sp>
              <p:nvSpPr>
                <p:cNvPr id="30" name="TextBox 29">
                  <a:extLst>
                    <a:ext uri="{FF2B5EF4-FFF2-40B4-BE49-F238E27FC236}">
                      <a16:creationId xmlns:a16="http://schemas.microsoft.com/office/drawing/2014/main" id="{06FAAAC1-3FC6-5214-A161-63BEF9872C45}"/>
                    </a:ext>
                  </a:extLst>
                </p:cNvPr>
                <p:cNvSpPr txBox="1"/>
                <p:nvPr/>
              </p:nvSpPr>
              <p:spPr>
                <a:xfrm>
                  <a:off x="3951944" y="8609744"/>
                  <a:ext cx="598241" cy="192360"/>
                </a:xfrm>
                <a:prstGeom prst="rect">
                  <a:avLst/>
                </a:prstGeom>
                <a:noFill/>
              </p:spPr>
              <p:txBody>
                <a:bodyPr wrap="none" rtlCol="0">
                  <a:spAutoFit/>
                </a:bodyPr>
                <a:lstStyle/>
                <a:p>
                  <a:r>
                    <a:rPr lang="en-US" sz="650" dirty="0" err="1">
                      <a:latin typeface="Poppins Medium" pitchFamily="2" charset="77"/>
                      <a:cs typeface="Poppins Medium" pitchFamily="2" charset="77"/>
                    </a:rPr>
                    <a:t>Açık</a:t>
                  </a:r>
                  <a:r>
                    <a:rPr lang="en-US" sz="650" dirty="0">
                      <a:latin typeface="Poppins Medium" pitchFamily="2" charset="77"/>
                      <a:cs typeface="Poppins Medium" pitchFamily="2" charset="77"/>
                    </a:rPr>
                    <a:t> </a:t>
                  </a:r>
                  <a:r>
                    <a:rPr lang="en-US" sz="650" dirty="0" err="1">
                      <a:latin typeface="Poppins Medium" pitchFamily="2" charset="77"/>
                      <a:cs typeface="Poppins Medium" pitchFamily="2" charset="77"/>
                    </a:rPr>
                    <a:t>hava</a:t>
                  </a:r>
                  <a:endParaRPr lang="en-US" sz="650" dirty="0">
                    <a:latin typeface="Poppins Medium" pitchFamily="2" charset="77"/>
                    <a:cs typeface="Poppins Medium" pitchFamily="2" charset="77"/>
                  </a:endParaRPr>
                </a:p>
              </p:txBody>
            </p:sp>
            <p:sp>
              <p:nvSpPr>
                <p:cNvPr id="31" name="TextBox 30">
                  <a:extLst>
                    <a:ext uri="{FF2B5EF4-FFF2-40B4-BE49-F238E27FC236}">
                      <a16:creationId xmlns:a16="http://schemas.microsoft.com/office/drawing/2014/main" id="{6A67458C-10A2-C939-046F-4E7257CA0390}"/>
                    </a:ext>
                  </a:extLst>
                </p:cNvPr>
                <p:cNvSpPr txBox="1"/>
                <p:nvPr/>
              </p:nvSpPr>
              <p:spPr>
                <a:xfrm>
                  <a:off x="4535587" y="8612199"/>
                  <a:ext cx="505267" cy="192360"/>
                </a:xfrm>
                <a:prstGeom prst="rect">
                  <a:avLst/>
                </a:prstGeom>
                <a:noFill/>
              </p:spPr>
              <p:txBody>
                <a:bodyPr wrap="none" rtlCol="0">
                  <a:spAutoFit/>
                </a:bodyPr>
                <a:lstStyle/>
                <a:p>
                  <a:r>
                    <a:rPr lang="en-US" sz="650" dirty="0">
                      <a:latin typeface="Poppins Medium" pitchFamily="2" charset="77"/>
                      <a:cs typeface="Poppins Medium" pitchFamily="2" charset="77"/>
                    </a:rPr>
                    <a:t>Sinema</a:t>
                  </a:r>
                </a:p>
              </p:txBody>
            </p:sp>
            <p:sp>
              <p:nvSpPr>
                <p:cNvPr id="32" name="TextBox 31">
                  <a:extLst>
                    <a:ext uri="{FF2B5EF4-FFF2-40B4-BE49-F238E27FC236}">
                      <a16:creationId xmlns:a16="http://schemas.microsoft.com/office/drawing/2014/main" id="{05E5628B-7C4D-4CAA-4CCC-01F48910ACB6}"/>
                    </a:ext>
                  </a:extLst>
                </p:cNvPr>
                <p:cNvSpPr txBox="1"/>
                <p:nvPr/>
              </p:nvSpPr>
              <p:spPr>
                <a:xfrm>
                  <a:off x="5245153" y="8613966"/>
                  <a:ext cx="330540" cy="192360"/>
                </a:xfrm>
                <a:prstGeom prst="rect">
                  <a:avLst/>
                </a:prstGeom>
                <a:noFill/>
              </p:spPr>
              <p:txBody>
                <a:bodyPr wrap="none" rtlCol="0">
                  <a:spAutoFit/>
                </a:bodyPr>
                <a:lstStyle/>
                <a:p>
                  <a:r>
                    <a:rPr lang="en-US" sz="650" dirty="0" err="1">
                      <a:latin typeface="Poppins Medium" pitchFamily="2" charset="77"/>
                      <a:cs typeface="Poppins Medium" pitchFamily="2" charset="77"/>
                    </a:rPr>
                    <a:t>Ses</a:t>
                  </a:r>
                  <a:endParaRPr lang="en-US" sz="650" dirty="0">
                    <a:latin typeface="Poppins Medium" pitchFamily="2" charset="77"/>
                    <a:cs typeface="Poppins Medium" pitchFamily="2" charset="77"/>
                  </a:endParaRPr>
                </a:p>
              </p:txBody>
            </p:sp>
            <p:sp>
              <p:nvSpPr>
                <p:cNvPr id="33" name="TextBox 32">
                  <a:extLst>
                    <a:ext uri="{FF2B5EF4-FFF2-40B4-BE49-F238E27FC236}">
                      <a16:creationId xmlns:a16="http://schemas.microsoft.com/office/drawing/2014/main" id="{C843D5CF-FD34-FF2D-3D6E-F91A34C7DE3A}"/>
                    </a:ext>
                  </a:extLst>
                </p:cNvPr>
                <p:cNvSpPr txBox="1"/>
                <p:nvPr/>
              </p:nvSpPr>
              <p:spPr>
                <a:xfrm>
                  <a:off x="5866428" y="8612199"/>
                  <a:ext cx="415498" cy="192360"/>
                </a:xfrm>
                <a:prstGeom prst="rect">
                  <a:avLst/>
                </a:prstGeom>
                <a:noFill/>
              </p:spPr>
              <p:txBody>
                <a:bodyPr wrap="none" rtlCol="0">
                  <a:spAutoFit/>
                </a:bodyPr>
                <a:lstStyle/>
                <a:p>
                  <a:r>
                    <a:rPr lang="en-US" sz="650" dirty="0" err="1">
                      <a:latin typeface="Poppins Medium" pitchFamily="2" charset="77"/>
                      <a:cs typeface="Poppins Medium" pitchFamily="2" charset="77"/>
                    </a:rPr>
                    <a:t>Basın</a:t>
                  </a:r>
                  <a:endParaRPr lang="en-US" sz="650" dirty="0">
                    <a:latin typeface="Poppins Medium" pitchFamily="2" charset="77"/>
                    <a:cs typeface="Poppins Medium" pitchFamily="2" charset="77"/>
                  </a:endParaRPr>
                </a:p>
              </p:txBody>
            </p:sp>
            <p:sp>
              <p:nvSpPr>
                <p:cNvPr id="34" name="TextBox 33">
                  <a:extLst>
                    <a:ext uri="{FF2B5EF4-FFF2-40B4-BE49-F238E27FC236}">
                      <a16:creationId xmlns:a16="http://schemas.microsoft.com/office/drawing/2014/main" id="{648171B8-4D3E-F514-973A-A8450F02936F}"/>
                    </a:ext>
                  </a:extLst>
                </p:cNvPr>
                <p:cNvSpPr txBox="1"/>
                <p:nvPr/>
              </p:nvSpPr>
              <p:spPr>
                <a:xfrm>
                  <a:off x="6373248" y="8612199"/>
                  <a:ext cx="631904" cy="192360"/>
                </a:xfrm>
                <a:prstGeom prst="rect">
                  <a:avLst/>
                </a:prstGeom>
                <a:noFill/>
              </p:spPr>
              <p:txBody>
                <a:bodyPr wrap="none" rtlCol="0">
                  <a:spAutoFit/>
                </a:bodyPr>
                <a:lstStyle/>
                <a:p>
                  <a:r>
                    <a:rPr lang="en-US" sz="650" dirty="0" err="1">
                      <a:latin typeface="Poppins Medium" pitchFamily="2" charset="77"/>
                      <a:cs typeface="Poppins Medium" pitchFamily="2" charset="77"/>
                    </a:rPr>
                    <a:t>Karasal</a:t>
                  </a:r>
                  <a:r>
                    <a:rPr lang="en-US" sz="650" dirty="0">
                      <a:latin typeface="Poppins Medium" pitchFamily="2" charset="77"/>
                      <a:cs typeface="Poppins Medium" pitchFamily="2" charset="77"/>
                    </a:rPr>
                    <a:t> TV</a:t>
                  </a:r>
                </a:p>
              </p:txBody>
            </p:sp>
          </p:grpSp>
          <p:pic>
            <p:nvPicPr>
              <p:cNvPr id="41" name="Picture 40" descr="A graph of blue and green bars&#10;&#10;Description automatically generated">
                <a:extLst>
                  <a:ext uri="{FF2B5EF4-FFF2-40B4-BE49-F238E27FC236}">
                    <a16:creationId xmlns:a16="http://schemas.microsoft.com/office/drawing/2014/main" id="{6720A116-32BA-D4CD-838C-07A4F75CFC28}"/>
                  </a:ext>
                </a:extLst>
              </p:cNvPr>
              <p:cNvPicPr>
                <a:picLocks noChangeAspect="1"/>
              </p:cNvPicPr>
              <p:nvPr/>
            </p:nvPicPr>
            <p:blipFill>
              <a:blip r:embed="rId4"/>
              <a:srcRect t="90457" b="4647"/>
              <a:stretch/>
            </p:blipFill>
            <p:spPr>
              <a:xfrm>
                <a:off x="816979" y="8957562"/>
                <a:ext cx="6241773" cy="159790"/>
              </a:xfrm>
              <a:prstGeom prst="rect">
                <a:avLst/>
              </a:prstGeom>
            </p:spPr>
          </p:pic>
        </p:grpSp>
        <p:grpSp>
          <p:nvGrpSpPr>
            <p:cNvPr id="60" name="Group 59">
              <a:extLst>
                <a:ext uri="{FF2B5EF4-FFF2-40B4-BE49-F238E27FC236}">
                  <a16:creationId xmlns:a16="http://schemas.microsoft.com/office/drawing/2014/main" id="{A95591B4-CE45-BBC9-E307-196B293F5364}"/>
                </a:ext>
              </a:extLst>
            </p:cNvPr>
            <p:cNvGrpSpPr/>
            <p:nvPr/>
          </p:nvGrpSpPr>
          <p:grpSpPr>
            <a:xfrm>
              <a:off x="1397619" y="8576993"/>
              <a:ext cx="5553308" cy="73479"/>
              <a:chOff x="1397619" y="8576993"/>
              <a:chExt cx="5553308" cy="73479"/>
            </a:xfrm>
          </p:grpSpPr>
          <p:cxnSp>
            <p:nvCxnSpPr>
              <p:cNvPr id="45" name="Straight Connector 44">
                <a:extLst>
                  <a:ext uri="{FF2B5EF4-FFF2-40B4-BE49-F238E27FC236}">
                    <a16:creationId xmlns:a16="http://schemas.microsoft.com/office/drawing/2014/main" id="{AFE05F58-A42F-994E-B13D-DD3EF18180BB}"/>
                  </a:ext>
                </a:extLst>
              </p:cNvPr>
              <p:cNvCxnSpPr>
                <a:cxnSpLocks/>
              </p:cNvCxnSpPr>
              <p:nvPr/>
            </p:nvCxnSpPr>
            <p:spPr>
              <a:xfrm>
                <a:off x="1397619" y="8582923"/>
                <a:ext cx="555330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DF05A5D-6576-B51F-433B-35C480F42440}"/>
                  </a:ext>
                </a:extLst>
              </p:cNvPr>
              <p:cNvCxnSpPr>
                <a:cxnSpLocks/>
              </p:cNvCxnSpPr>
              <p:nvPr/>
            </p:nvCxnSpPr>
            <p:spPr>
              <a:xfrm flipV="1">
                <a:off x="6690602" y="8578772"/>
                <a:ext cx="0" cy="663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30559AB-A36B-D6D0-3C27-BA6EA8A94E2B}"/>
                  </a:ext>
                </a:extLst>
              </p:cNvPr>
              <p:cNvCxnSpPr>
                <a:cxnSpLocks/>
              </p:cNvCxnSpPr>
              <p:nvPr/>
            </p:nvCxnSpPr>
            <p:spPr>
              <a:xfrm flipV="1">
                <a:off x="6056689" y="8578179"/>
                <a:ext cx="0" cy="663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881AB6D-6B40-6F00-0856-E01B6C58D747}"/>
                  </a:ext>
                </a:extLst>
              </p:cNvPr>
              <p:cNvCxnSpPr>
                <a:cxnSpLocks/>
              </p:cNvCxnSpPr>
              <p:nvPr/>
            </p:nvCxnSpPr>
            <p:spPr>
              <a:xfrm flipV="1">
                <a:off x="5423369" y="8581737"/>
                <a:ext cx="0" cy="663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8E01F0E-094B-43D1-720C-7357D72603A5}"/>
                  </a:ext>
                </a:extLst>
              </p:cNvPr>
              <p:cNvCxnSpPr>
                <a:cxnSpLocks/>
              </p:cNvCxnSpPr>
              <p:nvPr/>
            </p:nvCxnSpPr>
            <p:spPr>
              <a:xfrm flipV="1">
                <a:off x="4789456" y="8581144"/>
                <a:ext cx="0" cy="663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1BCF948-DE25-1F21-C65E-2A54E8034E46}"/>
                  </a:ext>
                </a:extLst>
              </p:cNvPr>
              <p:cNvCxnSpPr>
                <a:cxnSpLocks/>
              </p:cNvCxnSpPr>
              <p:nvPr/>
            </p:nvCxnSpPr>
            <p:spPr>
              <a:xfrm flipV="1">
                <a:off x="4216621" y="8577586"/>
                <a:ext cx="0" cy="663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B74F41-5874-2939-4623-01A4C98E5EFF}"/>
                  </a:ext>
                </a:extLst>
              </p:cNvPr>
              <p:cNvCxnSpPr>
                <a:cxnSpLocks/>
              </p:cNvCxnSpPr>
              <p:nvPr/>
            </p:nvCxnSpPr>
            <p:spPr>
              <a:xfrm flipV="1">
                <a:off x="3582708" y="8576993"/>
                <a:ext cx="0" cy="663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0DAE206-E92F-F0CF-1D90-E668131B507E}"/>
                  </a:ext>
                </a:extLst>
              </p:cNvPr>
              <p:cNvCxnSpPr>
                <a:cxnSpLocks/>
              </p:cNvCxnSpPr>
              <p:nvPr/>
            </p:nvCxnSpPr>
            <p:spPr>
              <a:xfrm flipV="1">
                <a:off x="2995642" y="8584109"/>
                <a:ext cx="0" cy="663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615C513-05B2-4656-CAE0-5C8DA564C0AA}"/>
                  </a:ext>
                </a:extLst>
              </p:cNvPr>
              <p:cNvCxnSpPr>
                <a:cxnSpLocks/>
              </p:cNvCxnSpPr>
              <p:nvPr/>
            </p:nvCxnSpPr>
            <p:spPr>
              <a:xfrm flipV="1">
                <a:off x="2361729" y="8583516"/>
                <a:ext cx="0" cy="663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ED182DA-DCCB-A535-B595-9F03E9BCE52C}"/>
                  </a:ext>
                </a:extLst>
              </p:cNvPr>
              <p:cNvCxnSpPr>
                <a:cxnSpLocks/>
              </p:cNvCxnSpPr>
              <p:nvPr/>
            </p:nvCxnSpPr>
            <p:spPr>
              <a:xfrm flipV="1">
                <a:off x="1734933" y="8582923"/>
                <a:ext cx="0" cy="663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7" name="TextBox 6">
            <a:extLst>
              <a:ext uri="{FF2B5EF4-FFF2-40B4-BE49-F238E27FC236}">
                <a16:creationId xmlns:a16="http://schemas.microsoft.com/office/drawing/2014/main" id="{0C3A8C86-6928-6121-8D78-322463B82A12}"/>
              </a:ext>
            </a:extLst>
          </p:cNvPr>
          <p:cNvSpPr txBox="1"/>
          <p:nvPr/>
        </p:nvSpPr>
        <p:spPr>
          <a:xfrm>
            <a:off x="1090442" y="9109020"/>
            <a:ext cx="3352800" cy="104644"/>
          </a:xfrm>
          <a:prstGeom prst="rect">
            <a:avLst/>
          </a:prstGeom>
          <a:noFill/>
        </p:spPr>
        <p:txBody>
          <a:bodyPr wrap="square" lIns="0" tIns="0" rIns="0" bIns="0" anchor="t">
            <a:spAutoFit/>
          </a:bodyPr>
          <a:lstStyle/>
          <a:p>
            <a:pPr>
              <a:lnSpc>
                <a:spcPct val="80000"/>
              </a:lnSpc>
            </a:pPr>
            <a:r>
              <a:rPr lang="en-US" sz="800" dirty="0">
                <a:solidFill>
                  <a:schemeClr val="tx2">
                    <a:lumMod val="20000"/>
                    <a:lumOff val="80000"/>
                  </a:schemeClr>
                </a:solidFill>
                <a:latin typeface="Poppins"/>
                <a:cs typeface="Poppins"/>
                <a:sym typeface="Poppins"/>
              </a:rPr>
              <a:t>Kaynak: GroupM</a:t>
            </a:r>
            <a:endParaRPr lang="en-US" sz="800" dirty="0">
              <a:solidFill>
                <a:schemeClr val="tx2">
                  <a:lumMod val="20000"/>
                  <a:lumOff val="80000"/>
                </a:schemeClr>
              </a:solidFill>
              <a:latin typeface="Poppins"/>
              <a:cs typeface="Poppins"/>
            </a:endParaRPr>
          </a:p>
        </p:txBody>
      </p:sp>
      <p:sp>
        <p:nvSpPr>
          <p:cNvPr id="4" name="Rectangle 3">
            <a:extLst>
              <a:ext uri="{FF2B5EF4-FFF2-40B4-BE49-F238E27FC236}">
                <a16:creationId xmlns:a16="http://schemas.microsoft.com/office/drawing/2014/main" id="{83858C2C-71B0-F244-831E-FB8D7D7648F6}"/>
              </a:ext>
            </a:extLst>
          </p:cNvPr>
          <p:cNvSpPr/>
          <p:nvPr/>
        </p:nvSpPr>
        <p:spPr>
          <a:xfrm>
            <a:off x="757674" y="7062742"/>
            <a:ext cx="273463" cy="1005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AFCBF05-E83A-9E1E-C2C5-73940F271973}"/>
              </a:ext>
            </a:extLst>
          </p:cNvPr>
          <p:cNvSpPr txBox="1"/>
          <p:nvPr/>
        </p:nvSpPr>
        <p:spPr>
          <a:xfrm rot="16200000">
            <a:off x="-1058758" y="6028199"/>
            <a:ext cx="3886200" cy="200055"/>
          </a:xfrm>
          <a:prstGeom prst="rect">
            <a:avLst/>
          </a:prstGeom>
          <a:noFill/>
        </p:spPr>
        <p:txBody>
          <a:bodyPr wrap="square">
            <a:spAutoFit/>
          </a:bodyPr>
          <a:lstStyle/>
          <a:p>
            <a:r>
              <a:rPr lang="en-US" sz="700" dirty="0" err="1">
                <a:latin typeface="Poppins" panose="00000500000000000000" pitchFamily="2" charset="0"/>
                <a:cs typeface="Poppins" panose="00000500000000000000" pitchFamily="2" charset="0"/>
              </a:rPr>
              <a:t>Yıllık</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Değişim</a:t>
            </a:r>
            <a:endParaRPr lang="en-US" sz="7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1725010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2B1455-94FA-2338-0F55-C695AB6FFF62}"/>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63</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9" name="Picture 8" descr="A blue and black logo&#10;&#10;Description automatically generated">
            <a:extLst>
              <a:ext uri="{FF2B5EF4-FFF2-40B4-BE49-F238E27FC236}">
                <a16:creationId xmlns:a16="http://schemas.microsoft.com/office/drawing/2014/main" id="{320204EF-2C8E-0E07-F125-1C1ADD5ACB31}"/>
              </a:ext>
            </a:extLst>
          </p:cNvPr>
          <p:cNvPicPr>
            <a:picLocks noChangeAspect="1"/>
          </p:cNvPicPr>
          <p:nvPr/>
        </p:nvPicPr>
        <p:blipFill>
          <a:blip r:embed="rId3"/>
          <a:stretch>
            <a:fillRect/>
          </a:stretch>
        </p:blipFill>
        <p:spPr>
          <a:xfrm>
            <a:off x="6495276" y="332839"/>
            <a:ext cx="897530" cy="256235"/>
          </a:xfrm>
          <a:prstGeom prst="rect">
            <a:avLst/>
          </a:prstGeom>
        </p:spPr>
      </p:pic>
      <p:sp>
        <p:nvSpPr>
          <p:cNvPr id="3" name="Text Placeholder 1">
            <a:extLst>
              <a:ext uri="{FF2B5EF4-FFF2-40B4-BE49-F238E27FC236}">
                <a16:creationId xmlns:a16="http://schemas.microsoft.com/office/drawing/2014/main" id="{AA2745D4-002B-3F5D-A3CB-D4BA4243DEAC}"/>
              </a:ext>
            </a:extLst>
          </p:cNvPr>
          <p:cNvSpPr txBox="1">
            <a:spLocks/>
          </p:cNvSpPr>
          <p:nvPr/>
        </p:nvSpPr>
        <p:spPr>
          <a:xfrm>
            <a:off x="463896" y="6216559"/>
            <a:ext cx="6556451" cy="347608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800"/>
              </a:spcAft>
            </a:pPr>
            <a:r>
              <a:rPr lang="en-US" sz="1000" dirty="0">
                <a:latin typeface="Georgia"/>
                <a:cs typeface="Poppins"/>
              </a:rPr>
              <a:t>Global </a:t>
            </a:r>
            <a:r>
              <a:rPr lang="en-US" sz="1000" dirty="0" err="1">
                <a:latin typeface="Georgia"/>
                <a:cs typeface="Poppins"/>
              </a:rPr>
              <a:t>reklamcılıkla</a:t>
            </a:r>
            <a:r>
              <a:rPr lang="en-US" sz="1000" dirty="0">
                <a:latin typeface="Georgia"/>
                <a:cs typeface="Poppins"/>
              </a:rPr>
              <a:t> </a:t>
            </a:r>
            <a:r>
              <a:rPr lang="en-US" sz="1000" dirty="0" err="1">
                <a:latin typeface="Georgia"/>
                <a:cs typeface="Poppins"/>
              </a:rPr>
              <a:t>olduğu</a:t>
            </a:r>
            <a:r>
              <a:rPr lang="en-US" sz="1000" dirty="0">
                <a:latin typeface="Georgia"/>
                <a:cs typeface="Poppins"/>
              </a:rPr>
              <a:t> </a:t>
            </a:r>
            <a:r>
              <a:rPr lang="en-US" sz="1000" dirty="0" err="1">
                <a:latin typeface="Georgia"/>
                <a:cs typeface="Poppins"/>
              </a:rPr>
              <a:t>gibi</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gelirler</a:t>
            </a:r>
            <a:r>
              <a:rPr lang="en-US" sz="1000" dirty="0">
                <a:latin typeface="Georgia"/>
                <a:cs typeface="Poppins"/>
              </a:rPr>
              <a:t> 2024 </a:t>
            </a:r>
            <a:r>
              <a:rPr lang="en-US" sz="1000" dirty="0" err="1">
                <a:latin typeface="Georgia"/>
                <a:cs typeface="Poppins"/>
              </a:rPr>
              <a:t>ve</a:t>
            </a:r>
            <a:r>
              <a:rPr lang="en-US" sz="1000" dirty="0">
                <a:latin typeface="Georgia"/>
                <a:cs typeface="Poppins"/>
              </a:rPr>
              <a:t> 2025 </a:t>
            </a:r>
            <a:r>
              <a:rPr lang="en-US" sz="1000" dirty="0" err="1">
                <a:latin typeface="Georgia"/>
                <a:cs typeface="Poppins"/>
              </a:rPr>
              <a:t>yıllarında</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motoru</a:t>
            </a:r>
            <a:r>
              <a:rPr lang="en-US" sz="1000" dirty="0">
                <a:latin typeface="Georgia"/>
                <a:cs typeface="Poppins"/>
              </a:rPr>
              <a:t> </a:t>
            </a:r>
            <a:r>
              <a:rPr lang="en-US" sz="1000" dirty="0" err="1">
                <a:latin typeface="Georgia"/>
                <a:cs typeface="Poppins"/>
              </a:rPr>
              <a:t>olmaya</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ediyor</a:t>
            </a:r>
            <a:r>
              <a:rPr lang="en-US" sz="1000" dirty="0">
                <a:latin typeface="Georgia"/>
                <a:cs typeface="Poppins"/>
              </a:rPr>
              <a:t>. Tam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reklamların</a:t>
            </a:r>
            <a:r>
              <a:rPr lang="en-US" sz="1000" dirty="0">
                <a:latin typeface="Georgia"/>
                <a:cs typeface="Poppins"/>
              </a:rPr>
              <a:t> 2024’te </a:t>
            </a:r>
            <a:r>
              <a:rPr lang="en-US" sz="1000" dirty="0" err="1">
                <a:latin typeface="Georgia"/>
                <a:cs typeface="Poppins"/>
              </a:rPr>
              <a:t>toplam</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gelirinin</a:t>
            </a:r>
            <a:r>
              <a:rPr lang="en-US" sz="1000" dirty="0">
                <a:latin typeface="Georgia"/>
                <a:cs typeface="Poppins"/>
              </a:rPr>
              <a:t> (</a:t>
            </a:r>
            <a:r>
              <a:rPr lang="en-US" sz="1000" dirty="0" err="1">
                <a:latin typeface="Georgia"/>
                <a:cs typeface="Poppins"/>
              </a:rPr>
              <a:t>siyasi</a:t>
            </a:r>
            <a:r>
              <a:rPr lang="en-US" sz="1000" dirty="0">
                <a:latin typeface="Georgia"/>
                <a:cs typeface="Poppins"/>
              </a:rPr>
              <a:t> </a:t>
            </a:r>
            <a:r>
              <a:rPr lang="en-US" sz="1000" dirty="0" err="1">
                <a:latin typeface="Georgia"/>
                <a:cs typeface="Poppins"/>
              </a:rPr>
              <a:t>reklamlar</a:t>
            </a:r>
            <a:r>
              <a:rPr lang="en-US" sz="1000" dirty="0">
                <a:latin typeface="Georgia"/>
                <a:cs typeface="Poppins"/>
              </a:rPr>
              <a:t> </a:t>
            </a:r>
            <a:r>
              <a:rPr lang="en-US" sz="1000" dirty="0" err="1">
                <a:latin typeface="Georgia"/>
                <a:cs typeface="Poppins"/>
              </a:rPr>
              <a:t>hariç</a:t>
            </a:r>
            <a:r>
              <a:rPr lang="en-US" sz="1000" dirty="0">
                <a:latin typeface="Georgia"/>
                <a:cs typeface="Poppins"/>
              </a:rPr>
              <a:t>) %72,1’ini </a:t>
            </a:r>
            <a:r>
              <a:rPr lang="en-US" sz="1000" dirty="0" err="1">
                <a:latin typeface="Georgia"/>
                <a:cs typeface="Poppins"/>
              </a:rPr>
              <a:t>temsil</a:t>
            </a:r>
            <a:r>
              <a:rPr lang="en-US" sz="1000" dirty="0">
                <a:latin typeface="Georgia"/>
                <a:cs typeface="Poppins"/>
              </a:rPr>
              <a:t> </a:t>
            </a:r>
            <a:r>
              <a:rPr lang="en-US" sz="1000" dirty="0" err="1">
                <a:latin typeface="Georgia"/>
                <a:cs typeface="Poppins"/>
              </a:rPr>
              <a:t>etmesi</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satışlarında</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oyuncular</a:t>
            </a:r>
            <a:r>
              <a:rPr lang="en-US" sz="1000" dirty="0">
                <a:latin typeface="Georgia"/>
                <a:cs typeface="Poppins"/>
              </a:rPr>
              <a:t> </a:t>
            </a:r>
            <a:r>
              <a:rPr lang="en-US" sz="1000" dirty="0" err="1">
                <a:latin typeface="Georgia"/>
                <a:cs typeface="Poppins"/>
              </a:rPr>
              <a:t>olan</a:t>
            </a:r>
            <a:r>
              <a:rPr lang="en-US" sz="1000" dirty="0">
                <a:latin typeface="Georgia"/>
                <a:cs typeface="Poppins"/>
              </a:rPr>
              <a:t> Google, Meta, Amazon </a:t>
            </a:r>
            <a:r>
              <a:rPr lang="en-US" sz="1000" dirty="0" err="1">
                <a:latin typeface="Georgia"/>
                <a:cs typeface="Poppins"/>
              </a:rPr>
              <a:t>ve</a:t>
            </a:r>
            <a:r>
              <a:rPr lang="en-US" sz="1000" dirty="0">
                <a:latin typeface="Georgia"/>
                <a:cs typeface="Poppins"/>
              </a:rPr>
              <a:t> </a:t>
            </a:r>
            <a:r>
              <a:rPr lang="en-US" sz="1000" dirty="0" err="1">
                <a:latin typeface="Georgia"/>
                <a:cs typeface="Poppins"/>
              </a:rPr>
              <a:t>ByteDance’in</a:t>
            </a:r>
            <a:r>
              <a:rPr lang="en-US" sz="1000" dirty="0">
                <a:latin typeface="Georgia"/>
                <a:cs typeface="Poppins"/>
              </a:rPr>
              <a:t> </a:t>
            </a:r>
            <a:r>
              <a:rPr lang="en-US" sz="1000" dirty="0" err="1">
                <a:latin typeface="Georgia"/>
                <a:cs typeface="Poppins"/>
              </a:rPr>
              <a:t>hepsinin</a:t>
            </a:r>
            <a:r>
              <a:rPr lang="en-US" sz="1000" dirty="0">
                <a:latin typeface="Georgia"/>
                <a:cs typeface="Poppins"/>
              </a:rPr>
              <a:t> </a:t>
            </a:r>
            <a:r>
              <a:rPr lang="en-US" sz="1000" dirty="0" err="1">
                <a:latin typeface="Georgia"/>
                <a:cs typeface="Poppins"/>
              </a:rPr>
              <a:t>çift</a:t>
            </a:r>
            <a:r>
              <a:rPr lang="en-US" sz="1000" dirty="0">
                <a:latin typeface="Georgia"/>
                <a:cs typeface="Poppins"/>
              </a:rPr>
              <a:t> </a:t>
            </a:r>
            <a:r>
              <a:rPr lang="en-US" sz="1000" dirty="0" err="1">
                <a:latin typeface="Georgia"/>
                <a:cs typeface="Poppins"/>
              </a:rPr>
              <a:t>haneli</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göstermesi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nedenle</a:t>
            </a:r>
            <a:r>
              <a:rPr lang="en-US" sz="1000" dirty="0">
                <a:latin typeface="Georgia"/>
                <a:cs typeface="Poppins"/>
              </a:rPr>
              <a:t> </a:t>
            </a:r>
            <a:r>
              <a:rPr lang="en-US" sz="1000" dirty="0" err="1">
                <a:latin typeface="Georgia"/>
                <a:cs typeface="Poppins"/>
              </a:rPr>
              <a:t>sektör</a:t>
            </a:r>
            <a:r>
              <a:rPr lang="en-US" sz="1000" dirty="0">
                <a:latin typeface="Georgia"/>
                <a:cs typeface="Poppins"/>
              </a:rPr>
              <a:t> </a:t>
            </a:r>
            <a:r>
              <a:rPr lang="en-US" sz="1000" dirty="0" err="1">
                <a:latin typeface="Georgia"/>
                <a:cs typeface="Poppins"/>
              </a:rPr>
              <a:t>toplam</a:t>
            </a:r>
            <a:r>
              <a:rPr lang="en-US" sz="1000" dirty="0">
                <a:latin typeface="Georgia"/>
                <a:cs typeface="Poppins"/>
              </a:rPr>
              <a:t> </a:t>
            </a:r>
            <a:r>
              <a:rPr lang="en-US" sz="1000" dirty="0" err="1">
                <a:latin typeface="Georgia"/>
                <a:cs typeface="Poppins"/>
              </a:rPr>
              <a:t>tahminimiz</a:t>
            </a:r>
            <a:r>
              <a:rPr lang="en-US" sz="1000" dirty="0">
                <a:latin typeface="Georgia"/>
                <a:cs typeface="Poppins"/>
              </a:rPr>
              <a:t> </a:t>
            </a:r>
            <a:r>
              <a:rPr lang="en-US" sz="1000" dirty="0" err="1">
                <a:latin typeface="Georgia"/>
                <a:cs typeface="Poppins"/>
              </a:rPr>
              <a:t>Haziran’daki</a:t>
            </a:r>
            <a:r>
              <a:rPr lang="en-US" sz="1000" dirty="0">
                <a:latin typeface="Georgia"/>
                <a:cs typeface="Poppins"/>
              </a:rPr>
              <a:t> %5,8’lik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tahmininden</a:t>
            </a:r>
            <a:r>
              <a:rPr lang="en-US" sz="1000" dirty="0">
                <a:latin typeface="Georgia"/>
                <a:cs typeface="Poppins"/>
              </a:rPr>
              <a:t> </a:t>
            </a:r>
            <a:r>
              <a:rPr lang="en-US" sz="1000" dirty="0" err="1">
                <a:latin typeface="Georgia"/>
                <a:cs typeface="Poppins"/>
              </a:rPr>
              <a:t>önemli</a:t>
            </a:r>
            <a:r>
              <a:rPr lang="en-US" sz="1000" dirty="0">
                <a:latin typeface="Georgia"/>
                <a:cs typeface="Poppins"/>
              </a:rPr>
              <a:t> </a:t>
            </a:r>
            <a:r>
              <a:rPr lang="en-US" sz="1000" dirty="0" err="1">
                <a:latin typeface="Georgia"/>
                <a:cs typeface="Poppins"/>
              </a:rPr>
              <a:t>ölçüde</a:t>
            </a:r>
            <a:r>
              <a:rPr lang="en-US" sz="1000" dirty="0">
                <a:latin typeface="Georgia"/>
                <a:cs typeface="Poppins"/>
              </a:rPr>
              <a:t> </a:t>
            </a:r>
            <a:r>
              <a:rPr lang="en-US" sz="1000" dirty="0" err="1">
                <a:latin typeface="Georgia"/>
                <a:cs typeface="Poppins"/>
              </a:rPr>
              <a:t>arttı</a:t>
            </a:r>
            <a:r>
              <a:rPr lang="en-US" sz="1000" dirty="0">
                <a:latin typeface="Georgia"/>
                <a:cs typeface="Poppins"/>
              </a:rPr>
              <a:t>. 2025’te </a:t>
            </a:r>
            <a:r>
              <a:rPr lang="en-US" sz="1000" dirty="0" err="1">
                <a:latin typeface="Georgia"/>
                <a:cs typeface="Poppins"/>
              </a:rPr>
              <a:t>dijitalin</a:t>
            </a:r>
            <a:r>
              <a:rPr lang="en-US" sz="1000" dirty="0">
                <a:latin typeface="Georgia"/>
                <a:cs typeface="Poppins"/>
              </a:rPr>
              <a:t> %9,9’luk </a:t>
            </a:r>
            <a:r>
              <a:rPr lang="en-US" sz="1000" dirty="0" err="1">
                <a:latin typeface="Georgia"/>
                <a:cs typeface="Poppins"/>
              </a:rPr>
              <a:t>tahmin</a:t>
            </a:r>
            <a:r>
              <a:rPr lang="en-US" sz="1000" dirty="0">
                <a:latin typeface="Georgia"/>
                <a:cs typeface="Poppins"/>
              </a:rPr>
              <a:t> </a:t>
            </a:r>
            <a:r>
              <a:rPr lang="en-US" sz="1000" dirty="0" err="1">
                <a:latin typeface="Georgia"/>
                <a:cs typeface="Poppins"/>
              </a:rPr>
              <a:t>edilen</a:t>
            </a:r>
            <a:r>
              <a:rPr lang="en-US" sz="1000" dirty="0">
                <a:latin typeface="Georgia"/>
                <a:cs typeface="Poppins"/>
              </a:rPr>
              <a:t> </a:t>
            </a:r>
            <a:r>
              <a:rPr lang="en-US" sz="1000" dirty="0" err="1">
                <a:latin typeface="Georgia"/>
                <a:cs typeface="Poppins"/>
              </a:rPr>
              <a:t>büyümesi</a:t>
            </a:r>
            <a:r>
              <a:rPr lang="en-US" sz="1000" dirty="0">
                <a:latin typeface="Georgia"/>
                <a:cs typeface="Poppins"/>
              </a:rPr>
              <a:t>, </a:t>
            </a:r>
            <a:r>
              <a:rPr lang="en-US" sz="1000" dirty="0" err="1">
                <a:latin typeface="Georgia"/>
                <a:cs typeface="Poppins"/>
              </a:rPr>
              <a:t>kanalın</a:t>
            </a:r>
            <a:r>
              <a:rPr lang="en-US" sz="1000" dirty="0">
                <a:latin typeface="Georgia"/>
                <a:cs typeface="Poppins"/>
              </a:rPr>
              <a:t> </a:t>
            </a:r>
            <a:r>
              <a:rPr lang="en-US" sz="1000" dirty="0" err="1">
                <a:latin typeface="Georgia"/>
                <a:cs typeface="Poppins"/>
              </a:rPr>
              <a:t>toplam</a:t>
            </a:r>
            <a:r>
              <a:rPr lang="en-US" sz="1000" dirty="0">
                <a:latin typeface="Georgia"/>
                <a:cs typeface="Poppins"/>
              </a:rPr>
              <a:t> </a:t>
            </a:r>
            <a:r>
              <a:rPr lang="en-US" sz="1000" dirty="0" err="1">
                <a:latin typeface="Georgia"/>
                <a:cs typeface="Poppins"/>
              </a:rPr>
              <a:t>gelirini</a:t>
            </a:r>
            <a:r>
              <a:rPr lang="en-US" sz="1000" dirty="0">
                <a:latin typeface="Georgia"/>
                <a:cs typeface="Poppins"/>
              </a:rPr>
              <a:t> 300,4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çıkaracak</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içinde</a:t>
            </a:r>
            <a:r>
              <a:rPr lang="en-US" sz="1000" dirty="0">
                <a:latin typeface="Georgia"/>
                <a:cs typeface="Poppins"/>
              </a:rPr>
              <a:t>, </a:t>
            </a:r>
            <a:r>
              <a:rPr lang="en-US" sz="1000" dirty="0" err="1">
                <a:latin typeface="Georgia"/>
                <a:cs typeface="Poppins"/>
              </a:rPr>
              <a:t>arama</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tahminlerimizi</a:t>
            </a:r>
            <a:r>
              <a:rPr lang="en-US" sz="1000" dirty="0">
                <a:latin typeface="Georgia"/>
                <a:cs typeface="Poppins"/>
              </a:rPr>
              <a:t> </a:t>
            </a:r>
            <a:r>
              <a:rPr lang="en-US" sz="1000" dirty="0" err="1">
                <a:latin typeface="Georgia"/>
                <a:cs typeface="Poppins"/>
              </a:rPr>
              <a:t>güncelledik</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artık</a:t>
            </a:r>
            <a:r>
              <a:rPr lang="en-US" sz="1000" dirty="0">
                <a:latin typeface="Georgia"/>
                <a:cs typeface="Poppins"/>
              </a:rPr>
              <a:t> 2024 </a:t>
            </a:r>
            <a:r>
              <a:rPr lang="en-US" sz="1000" dirty="0" err="1">
                <a:latin typeface="Georgia"/>
                <a:cs typeface="Poppins"/>
              </a:rPr>
              <a:t>için</a:t>
            </a:r>
            <a:r>
              <a:rPr lang="en-US" sz="1000" dirty="0">
                <a:latin typeface="Georgia"/>
                <a:cs typeface="Poppins"/>
              </a:rPr>
              <a:t> %7,2 (</a:t>
            </a:r>
            <a:r>
              <a:rPr lang="en-US" sz="1000" dirty="0" err="1">
                <a:latin typeface="Georgia"/>
                <a:cs typeface="Poppins"/>
              </a:rPr>
              <a:t>siyasi</a:t>
            </a:r>
            <a:r>
              <a:rPr lang="en-US" sz="1000" dirty="0">
                <a:latin typeface="Georgia"/>
                <a:cs typeface="Poppins"/>
              </a:rPr>
              <a:t> </a:t>
            </a:r>
            <a:r>
              <a:rPr lang="en-US" sz="1000" dirty="0" err="1">
                <a:latin typeface="Georgia"/>
                <a:cs typeface="Poppins"/>
              </a:rPr>
              <a:t>reklamlar</a:t>
            </a:r>
            <a:r>
              <a:rPr lang="en-US" sz="1000" dirty="0">
                <a:latin typeface="Georgia"/>
                <a:cs typeface="Poppins"/>
              </a:rPr>
              <a:t> </a:t>
            </a:r>
            <a:r>
              <a:rPr lang="en-US" sz="1000" dirty="0" err="1">
                <a:latin typeface="Georgia"/>
                <a:cs typeface="Poppins"/>
              </a:rPr>
              <a:t>dahil</a:t>
            </a:r>
            <a:r>
              <a:rPr lang="en-US" sz="1000" dirty="0">
                <a:latin typeface="Georgia"/>
                <a:cs typeface="Poppins"/>
              </a:rPr>
              <a:t> %9,9) </a:t>
            </a:r>
            <a:r>
              <a:rPr lang="en-US" sz="1000" dirty="0" err="1">
                <a:latin typeface="Georgia"/>
                <a:cs typeface="Poppins"/>
              </a:rPr>
              <a:t>ve</a:t>
            </a:r>
            <a:r>
              <a:rPr lang="en-US" sz="1000" dirty="0">
                <a:latin typeface="Georgia"/>
                <a:cs typeface="Poppins"/>
              </a:rPr>
              <a:t> 2025 </a:t>
            </a:r>
            <a:r>
              <a:rPr lang="en-US" sz="1000" dirty="0" err="1">
                <a:latin typeface="Georgia"/>
                <a:cs typeface="Poppins"/>
              </a:rPr>
              <a:t>için</a:t>
            </a:r>
            <a:r>
              <a:rPr lang="en-US" sz="1000" dirty="0">
                <a:latin typeface="Georgia"/>
                <a:cs typeface="Poppins"/>
              </a:rPr>
              <a:t> %11,2 </a:t>
            </a:r>
            <a:r>
              <a:rPr lang="en-US" sz="1000" dirty="0" err="1">
                <a:latin typeface="Georgia"/>
                <a:cs typeface="Poppins"/>
              </a:rPr>
              <a:t>olarak</a:t>
            </a:r>
            <a:r>
              <a:rPr lang="en-US" sz="1000" dirty="0">
                <a:latin typeface="Georgia"/>
                <a:cs typeface="Poppins"/>
              </a:rPr>
              <a:t> </a:t>
            </a:r>
            <a:r>
              <a:rPr lang="en-US" sz="1000" dirty="0" err="1">
                <a:latin typeface="Georgia"/>
                <a:cs typeface="Poppins"/>
              </a:rPr>
              <a:t>öngörüyoruz</a:t>
            </a:r>
            <a:r>
              <a:rPr lang="en-US" sz="1000" dirty="0">
                <a:latin typeface="Georgia"/>
                <a:cs typeface="Poppins"/>
              </a:rPr>
              <a:t>. Kanal </a:t>
            </a:r>
            <a:r>
              <a:rPr lang="en-US" sz="1000" dirty="0" err="1">
                <a:latin typeface="Georgia"/>
                <a:cs typeface="Poppins"/>
              </a:rPr>
              <a:t>büyümesi</a:t>
            </a:r>
            <a:r>
              <a:rPr lang="en-US" sz="1000" dirty="0">
                <a:latin typeface="Georgia"/>
                <a:cs typeface="Poppins"/>
              </a:rPr>
              <a:t> </a:t>
            </a:r>
            <a:r>
              <a:rPr lang="en-US" sz="1000" dirty="0" err="1">
                <a:latin typeface="Georgia"/>
                <a:cs typeface="Poppins"/>
              </a:rPr>
              <a:t>üzerine</a:t>
            </a:r>
            <a:r>
              <a:rPr lang="en-US" sz="1000" dirty="0">
                <a:latin typeface="Georgia"/>
                <a:cs typeface="Poppins"/>
              </a:rPr>
              <a:t> </a:t>
            </a:r>
            <a:r>
              <a:rPr lang="en-US" sz="1000" dirty="0" err="1">
                <a:latin typeface="Georgia"/>
                <a:cs typeface="Poppins"/>
              </a:rPr>
              <a:t>yapay</a:t>
            </a:r>
            <a:r>
              <a:rPr lang="en-US" sz="1000" dirty="0">
                <a:latin typeface="Georgia"/>
                <a:cs typeface="Poppins"/>
              </a:rPr>
              <a:t> </a:t>
            </a:r>
            <a:r>
              <a:rPr lang="en-US" sz="1000" dirty="0" err="1">
                <a:latin typeface="Georgia"/>
                <a:cs typeface="Poppins"/>
              </a:rPr>
              <a:t>zeka</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düzenleyici</a:t>
            </a:r>
            <a:r>
              <a:rPr lang="en-US" sz="1000" dirty="0">
                <a:latin typeface="Georgia"/>
                <a:cs typeface="Poppins"/>
              </a:rPr>
              <a:t> </a:t>
            </a:r>
            <a:r>
              <a:rPr lang="en-US" sz="1000" dirty="0" err="1">
                <a:latin typeface="Georgia"/>
                <a:cs typeface="Poppins"/>
              </a:rPr>
              <a:t>etkilerle</a:t>
            </a:r>
            <a:r>
              <a:rPr lang="en-US" sz="1000" dirty="0">
                <a:latin typeface="Georgia"/>
                <a:cs typeface="Poppins"/>
              </a:rPr>
              <a:t> </a:t>
            </a:r>
            <a:r>
              <a:rPr lang="en-US" sz="1000" dirty="0" err="1">
                <a:latin typeface="Georgia"/>
                <a:cs typeface="Poppins"/>
              </a:rPr>
              <a:t>ilgili</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fazla</a:t>
            </a:r>
            <a:r>
              <a:rPr lang="en-US" sz="1000" dirty="0">
                <a:latin typeface="Georgia"/>
                <a:cs typeface="Poppins"/>
              </a:rPr>
              <a:t> </a:t>
            </a:r>
            <a:r>
              <a:rPr lang="en-US" sz="1000" dirty="0" err="1">
                <a:latin typeface="Georgia"/>
                <a:cs typeface="Poppins"/>
              </a:rPr>
              <a:t>ayrıntı</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yukarıdaki</a:t>
            </a:r>
            <a:r>
              <a:rPr lang="en-US" sz="1000" dirty="0">
                <a:latin typeface="Georgia"/>
                <a:cs typeface="Poppins"/>
              </a:rPr>
              <a:t> </a:t>
            </a:r>
            <a:r>
              <a:rPr lang="en-US" sz="1000" dirty="0" err="1">
                <a:latin typeface="Georgia"/>
                <a:cs typeface="Poppins"/>
              </a:rPr>
              <a:t>küresel</a:t>
            </a:r>
            <a:r>
              <a:rPr lang="en-US" sz="1000" dirty="0">
                <a:latin typeface="Georgia"/>
                <a:cs typeface="Poppins"/>
              </a:rPr>
              <a:t> </a:t>
            </a:r>
            <a:r>
              <a:rPr lang="en-US" sz="1000" dirty="0" err="1">
                <a:latin typeface="Georgia"/>
                <a:cs typeface="Poppins"/>
              </a:rPr>
              <a:t>arama</a:t>
            </a:r>
            <a:r>
              <a:rPr lang="en-US" sz="1000" dirty="0">
                <a:latin typeface="Georgia"/>
                <a:cs typeface="Poppins"/>
              </a:rPr>
              <a:t> </a:t>
            </a:r>
            <a:r>
              <a:rPr lang="en-US" sz="1000" dirty="0" err="1">
                <a:latin typeface="Georgia"/>
                <a:cs typeface="Poppins"/>
              </a:rPr>
              <a:t>bölümüne</a:t>
            </a:r>
            <a:r>
              <a:rPr lang="en-US" sz="1000" dirty="0">
                <a:latin typeface="Georgia"/>
                <a:cs typeface="Poppins"/>
              </a:rPr>
              <a:t> </a:t>
            </a:r>
            <a:r>
              <a:rPr lang="en-US" sz="1000" dirty="0" err="1">
                <a:latin typeface="Georgia"/>
                <a:cs typeface="Poppins"/>
              </a:rPr>
              <a:t>bakabilirsiniz</a:t>
            </a:r>
            <a:r>
              <a:rPr lang="en-US" sz="1000" dirty="0">
                <a:latin typeface="Georgia"/>
                <a:cs typeface="Poppins"/>
              </a:rPr>
              <a:t>. </a:t>
            </a:r>
            <a:r>
              <a:rPr lang="en-US" sz="1000" dirty="0" err="1">
                <a:latin typeface="Georgia"/>
                <a:cs typeface="Poppins"/>
              </a:rPr>
              <a:t>Perakende</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alanındaki</a:t>
            </a:r>
            <a:r>
              <a:rPr lang="en-US" sz="1000" dirty="0">
                <a:latin typeface="Georgia"/>
                <a:cs typeface="Poppins"/>
              </a:rPr>
              <a:t> </a:t>
            </a:r>
            <a:r>
              <a:rPr lang="en-US" sz="1000" dirty="0" err="1">
                <a:latin typeface="Georgia"/>
                <a:cs typeface="Poppins"/>
              </a:rPr>
              <a:t>büyümei</a:t>
            </a:r>
            <a:r>
              <a:rPr lang="en-US" sz="1000" dirty="0">
                <a:latin typeface="Georgia"/>
                <a:cs typeface="Poppins"/>
              </a:rPr>
              <a:t> 2024’te %22,0 </a:t>
            </a:r>
            <a:r>
              <a:rPr lang="en-US" sz="1000" dirty="0" err="1">
                <a:latin typeface="Georgia"/>
                <a:cs typeface="Poppins"/>
              </a:rPr>
              <a:t>olacak</a:t>
            </a:r>
            <a:r>
              <a:rPr lang="en-US" sz="1000" dirty="0">
                <a:latin typeface="Georgia"/>
                <a:cs typeface="Poppins"/>
              </a:rPr>
              <a:t> </a:t>
            </a:r>
            <a:r>
              <a:rPr lang="en-US" sz="1000" dirty="0" err="1">
                <a:latin typeface="Georgia"/>
                <a:cs typeface="Poppins"/>
              </a:rPr>
              <a:t>ve</a:t>
            </a:r>
            <a:r>
              <a:rPr lang="en-US" sz="1000" dirty="0">
                <a:latin typeface="Georgia"/>
                <a:cs typeface="Poppins"/>
              </a:rPr>
              <a:t> 2025’te </a:t>
            </a:r>
            <a:r>
              <a:rPr lang="en-US" sz="1000" dirty="0">
                <a:solidFill>
                  <a:srgbClr val="092656"/>
                </a:solidFill>
                <a:latin typeface="Georgia" panose="02040502050405020303"/>
                <a:cs typeface="Poppins"/>
              </a:rPr>
              <a:t>h</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âlâ</a:t>
            </a:r>
            <a:r>
              <a:rPr lang="en-US" sz="1000" dirty="0">
                <a:latin typeface="Georgia"/>
                <a:cs typeface="Poppins"/>
              </a:rPr>
              <a:t> </a:t>
            </a:r>
            <a:r>
              <a:rPr lang="en-US" sz="1000" dirty="0" err="1">
                <a:latin typeface="Georgia"/>
                <a:cs typeface="Poppins"/>
              </a:rPr>
              <a:t>güçlü</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şekilde</a:t>
            </a:r>
            <a:r>
              <a:rPr lang="en-US" sz="1000" dirty="0">
                <a:latin typeface="Georgia"/>
                <a:cs typeface="Poppins"/>
              </a:rPr>
              <a:t> %12,5’e </a:t>
            </a:r>
            <a:r>
              <a:rPr lang="en-US" sz="1000" dirty="0" err="1">
                <a:latin typeface="Georgia"/>
                <a:cs typeface="Poppins"/>
              </a:rPr>
              <a:t>yavaşlayarak</a:t>
            </a:r>
            <a:r>
              <a:rPr lang="en-US" sz="1000" dirty="0">
                <a:latin typeface="Georgia"/>
                <a:cs typeface="Poppins"/>
              </a:rPr>
              <a:t> 53,8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dolarlık</a:t>
            </a:r>
            <a:r>
              <a:rPr lang="en-US" sz="1000" dirty="0">
                <a:latin typeface="Georgia"/>
                <a:cs typeface="Poppins"/>
              </a:rPr>
              <a:t> </a:t>
            </a:r>
            <a:r>
              <a:rPr lang="en-US" sz="1000" dirty="0" err="1">
                <a:latin typeface="Georgia"/>
                <a:cs typeface="Poppins"/>
              </a:rPr>
              <a:t>gelire</a:t>
            </a:r>
            <a:r>
              <a:rPr lang="en-US" sz="1000" dirty="0">
                <a:latin typeface="Georgia"/>
                <a:cs typeface="Poppins"/>
              </a:rPr>
              <a:t> </a:t>
            </a:r>
            <a:r>
              <a:rPr lang="en-US" sz="1000" dirty="0" err="1">
                <a:latin typeface="Georgia"/>
                <a:cs typeface="Poppins"/>
              </a:rPr>
              <a:t>ulaşacak</a:t>
            </a:r>
            <a:r>
              <a:rPr lang="en-US" sz="1000" dirty="0">
                <a:latin typeface="Georgia"/>
                <a:cs typeface="Poppins"/>
              </a:rPr>
              <a:t> (Amazon Prime </a:t>
            </a:r>
            <a:r>
              <a:rPr lang="en-US" sz="1000" dirty="0" err="1">
                <a:latin typeface="Georgia"/>
                <a:cs typeface="Poppins"/>
              </a:rPr>
              <a:t>Video’yu</a:t>
            </a:r>
            <a:r>
              <a:rPr lang="en-US" sz="1000" dirty="0">
                <a:latin typeface="Georgia"/>
                <a:cs typeface="Poppins"/>
              </a:rPr>
              <a:t> </a:t>
            </a:r>
            <a:r>
              <a:rPr lang="en-US" sz="1000" dirty="0" err="1">
                <a:latin typeface="Georgia"/>
                <a:cs typeface="Poppins"/>
              </a:rPr>
              <a:t>çevrimiçi</a:t>
            </a:r>
            <a:r>
              <a:rPr lang="en-US" sz="1000" dirty="0">
                <a:latin typeface="Georgia"/>
                <a:cs typeface="Poppins"/>
              </a:rPr>
              <a:t> tv </a:t>
            </a:r>
            <a:r>
              <a:rPr lang="en-US" sz="1000" dirty="0" err="1">
                <a:latin typeface="Georgia"/>
                <a:cs typeface="Poppins"/>
              </a:rPr>
              <a:t>yayını</a:t>
            </a:r>
            <a:r>
              <a:rPr lang="en-US" sz="1000" dirty="0">
                <a:latin typeface="Georgia"/>
                <a:cs typeface="Poppins"/>
              </a:rPr>
              <a:t>  </a:t>
            </a:r>
            <a:r>
              <a:rPr lang="en-US" sz="1000" dirty="0" err="1">
                <a:latin typeface="Georgia"/>
                <a:cs typeface="Poppins"/>
              </a:rPr>
              <a:t>kategorisine</a:t>
            </a:r>
            <a:r>
              <a:rPr lang="en-US" sz="1000" dirty="0">
                <a:latin typeface="Georgia"/>
                <a:cs typeface="Poppins"/>
              </a:rPr>
              <a:t> </a:t>
            </a:r>
            <a:r>
              <a:rPr lang="en-US" sz="1000" dirty="0" err="1">
                <a:latin typeface="Georgia"/>
                <a:cs typeface="Poppins"/>
              </a:rPr>
              <a:t>dahil</a:t>
            </a:r>
            <a:r>
              <a:rPr lang="en-US" sz="1000" dirty="0">
                <a:latin typeface="Georgia"/>
                <a:cs typeface="Poppins"/>
              </a:rPr>
              <a:t> </a:t>
            </a:r>
            <a:r>
              <a:rPr lang="en-US" sz="1000" dirty="0" err="1">
                <a:latin typeface="Georgia"/>
                <a:cs typeface="Poppins"/>
              </a:rPr>
              <a:t>ediyoruz</a:t>
            </a:r>
            <a:r>
              <a:rPr lang="en-US" sz="1000" dirty="0">
                <a:latin typeface="Georgia"/>
                <a:cs typeface="Poppins"/>
              </a:rPr>
              <a:t>). 2029’da </a:t>
            </a:r>
            <a:r>
              <a:rPr lang="en-US" sz="1000" dirty="0" err="1">
                <a:latin typeface="Georgia"/>
                <a:cs typeface="Poppins"/>
              </a:rPr>
              <a:t>perakende</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gelirinin</a:t>
            </a:r>
            <a:r>
              <a:rPr lang="en-US" sz="1000" dirty="0">
                <a:latin typeface="Georgia"/>
                <a:cs typeface="Poppins"/>
              </a:rPr>
              <a:t> </a:t>
            </a:r>
            <a:r>
              <a:rPr lang="en-US" sz="1000" dirty="0" err="1">
                <a:latin typeface="Georgia"/>
                <a:cs typeface="Poppins"/>
              </a:rPr>
              <a:t>toplamda</a:t>
            </a:r>
            <a:r>
              <a:rPr lang="en-US" sz="1000" dirty="0">
                <a:latin typeface="Georgia"/>
                <a:cs typeface="Poppins"/>
              </a:rPr>
              <a:t> 75,0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ulaşmasını</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toplam</a:t>
            </a:r>
            <a:r>
              <a:rPr lang="en-US" sz="1000" dirty="0">
                <a:latin typeface="Georgia"/>
                <a:cs typeface="Poppins"/>
              </a:rPr>
              <a:t> </a:t>
            </a:r>
            <a:r>
              <a:rPr lang="en-US" sz="1000" dirty="0" err="1">
                <a:latin typeface="Georgia"/>
                <a:cs typeface="Poppins"/>
              </a:rPr>
              <a:t>endüstri</a:t>
            </a:r>
            <a:r>
              <a:rPr lang="en-US" sz="1000" dirty="0">
                <a:latin typeface="Georgia"/>
                <a:cs typeface="Poppins"/>
              </a:rPr>
              <a:t> </a:t>
            </a:r>
            <a:r>
              <a:rPr lang="en-US" sz="1000" dirty="0" err="1">
                <a:latin typeface="Georgia"/>
                <a:cs typeface="Poppins"/>
              </a:rPr>
              <a:t>gelirinin</a:t>
            </a:r>
            <a:r>
              <a:rPr lang="en-US" sz="1000" dirty="0">
                <a:latin typeface="Georgia"/>
                <a:cs typeface="Poppins"/>
              </a:rPr>
              <a:t> %17,8’ini </a:t>
            </a:r>
            <a:r>
              <a:rPr lang="en-US" sz="1000" dirty="0" err="1">
                <a:latin typeface="Georgia"/>
                <a:cs typeface="Poppins"/>
              </a:rPr>
              <a:t>oluşturmasını</a:t>
            </a:r>
            <a:r>
              <a:rPr lang="en-US" sz="1000" dirty="0">
                <a:latin typeface="Georgia"/>
                <a:cs typeface="Poppins"/>
              </a:rPr>
              <a:t> </a:t>
            </a:r>
            <a:r>
              <a:rPr lang="en-US" sz="1000" dirty="0" err="1">
                <a:latin typeface="Georgia"/>
                <a:cs typeface="Poppins"/>
              </a:rPr>
              <a:t>öngörüyoruz</a:t>
            </a:r>
            <a:r>
              <a:rPr lang="en-US" sz="1000" dirty="0">
                <a:latin typeface="Georgia"/>
                <a:cs typeface="Poppins"/>
              </a:rPr>
              <a:t>. </a:t>
            </a:r>
            <a:r>
              <a:rPr lang="en-US" sz="1000" dirty="0" err="1">
                <a:latin typeface="Georgia"/>
                <a:cs typeface="Poppins"/>
              </a:rPr>
              <a:t>ABD’de</a:t>
            </a:r>
            <a:r>
              <a:rPr lang="en-US" sz="1000" dirty="0">
                <a:latin typeface="Georgia"/>
                <a:cs typeface="Poppins"/>
              </a:rPr>
              <a:t>, Amazon </a:t>
            </a:r>
            <a:r>
              <a:rPr lang="en-US" sz="1000" dirty="0" err="1">
                <a:latin typeface="Georgia"/>
                <a:cs typeface="Poppins"/>
              </a:rPr>
              <a:t>ve</a:t>
            </a:r>
            <a:r>
              <a:rPr lang="en-US" sz="1000" dirty="0">
                <a:latin typeface="Georgia"/>
                <a:cs typeface="Poppins"/>
              </a:rPr>
              <a:t> Walmart </a:t>
            </a:r>
            <a:r>
              <a:rPr lang="en-US" sz="1000" dirty="0" err="1">
                <a:latin typeface="Georgia"/>
                <a:cs typeface="Poppins"/>
              </a:rPr>
              <a:t>ile</a:t>
            </a:r>
            <a:r>
              <a:rPr lang="en-US" sz="1000" dirty="0">
                <a:latin typeface="Georgia"/>
                <a:cs typeface="Poppins"/>
              </a:rPr>
              <a:t> </a:t>
            </a:r>
            <a:r>
              <a:rPr lang="en-US" sz="1000" dirty="0" err="1">
                <a:latin typeface="Georgia"/>
                <a:cs typeface="Poppins"/>
              </a:rPr>
              <a:t>diğer</a:t>
            </a:r>
            <a:r>
              <a:rPr lang="en-US" sz="1000" dirty="0">
                <a:latin typeface="Georgia"/>
                <a:cs typeface="Poppins"/>
              </a:rPr>
              <a:t> </a:t>
            </a:r>
            <a:r>
              <a:rPr lang="en-US" sz="1000" dirty="0" err="1">
                <a:latin typeface="Georgia"/>
                <a:cs typeface="Poppins"/>
              </a:rPr>
              <a:t>perakende</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satıcıları</a:t>
            </a:r>
            <a:r>
              <a:rPr lang="en-US" sz="1000" dirty="0">
                <a:latin typeface="Georgia"/>
                <a:cs typeface="Poppins"/>
              </a:rPr>
              <a:t> </a:t>
            </a:r>
            <a:r>
              <a:rPr lang="en-US" sz="1000" dirty="0" err="1">
                <a:latin typeface="Georgia"/>
                <a:cs typeface="Poppins"/>
              </a:rPr>
              <a:t>arasında</a:t>
            </a:r>
            <a:r>
              <a:rPr lang="en-US" sz="1000" dirty="0">
                <a:latin typeface="Georgia"/>
                <a:cs typeface="Poppins"/>
              </a:rPr>
              <a:t> </a:t>
            </a:r>
            <a:r>
              <a:rPr lang="en-US" sz="1000" dirty="0" err="1">
                <a:latin typeface="Georgia"/>
                <a:cs typeface="Poppins"/>
              </a:rPr>
              <a:t>ölçek</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gelişmişlik</a:t>
            </a:r>
            <a:r>
              <a:rPr lang="en-US" sz="1000" dirty="0">
                <a:latin typeface="Georgia"/>
                <a:cs typeface="Poppins"/>
              </a:rPr>
              <a:t> </a:t>
            </a:r>
            <a:r>
              <a:rPr lang="en-US" sz="1000" dirty="0" err="1">
                <a:latin typeface="Georgia"/>
                <a:cs typeface="Poppins"/>
              </a:rPr>
              <a:t>açısından</a:t>
            </a:r>
            <a:r>
              <a:rPr lang="en-US" sz="1000" dirty="0">
                <a:latin typeface="Georgia"/>
                <a:cs typeface="Poppins"/>
              </a:rPr>
              <a:t> net </a:t>
            </a:r>
            <a:r>
              <a:rPr lang="en-US" sz="1000" dirty="0" err="1">
                <a:latin typeface="Georgia"/>
                <a:cs typeface="Poppins"/>
              </a:rPr>
              <a:t>bir</a:t>
            </a:r>
            <a:r>
              <a:rPr lang="en-US" sz="1000" dirty="0">
                <a:latin typeface="Georgia"/>
                <a:cs typeface="Poppins"/>
              </a:rPr>
              <a:t> </a:t>
            </a:r>
            <a:r>
              <a:rPr lang="en-US" sz="1000" dirty="0" err="1">
                <a:latin typeface="Georgia"/>
                <a:cs typeface="Poppins"/>
              </a:rPr>
              <a:t>ayrım</a:t>
            </a:r>
            <a:r>
              <a:rPr lang="en-US" sz="1000" dirty="0">
                <a:latin typeface="Georgia"/>
                <a:cs typeface="Poppins"/>
              </a:rPr>
              <a:t> var. </a:t>
            </a:r>
            <a:r>
              <a:rPr lang="en-US" sz="1000" dirty="0" err="1">
                <a:latin typeface="Georgia"/>
                <a:cs typeface="Poppins"/>
              </a:rPr>
              <a:t>Pazarlar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ilaç</a:t>
            </a:r>
            <a:r>
              <a:rPr lang="en-US" sz="1000" dirty="0">
                <a:latin typeface="Georgia"/>
                <a:cs typeface="Poppins"/>
              </a:rPr>
              <a:t> </a:t>
            </a:r>
            <a:r>
              <a:rPr lang="en-US" sz="1000" dirty="0" err="1">
                <a:latin typeface="Georgia"/>
                <a:cs typeface="Poppins"/>
              </a:rPr>
              <a:t>mağazalarındaki</a:t>
            </a:r>
            <a:r>
              <a:rPr lang="en-US" sz="1000" dirty="0">
                <a:latin typeface="Georgia"/>
                <a:cs typeface="Poppins"/>
              </a:rPr>
              <a:t> </a:t>
            </a:r>
            <a:r>
              <a:rPr lang="en-US" sz="1000" dirty="0" err="1">
                <a:latin typeface="Georgia"/>
                <a:cs typeface="Poppins"/>
              </a:rPr>
              <a:t>alışveriş</a:t>
            </a:r>
            <a:r>
              <a:rPr lang="en-US" sz="1000" dirty="0">
                <a:latin typeface="Georgia"/>
                <a:cs typeface="Poppins"/>
              </a:rPr>
              <a:t> </a:t>
            </a:r>
            <a:r>
              <a:rPr lang="en-US" sz="1000" dirty="0" err="1">
                <a:latin typeface="Georgia"/>
                <a:cs typeface="Poppins"/>
              </a:rPr>
              <a:t>verileri</a:t>
            </a:r>
            <a:r>
              <a:rPr lang="en-US" sz="1000" dirty="0">
                <a:latin typeface="Georgia"/>
                <a:cs typeface="Poppins"/>
              </a:rPr>
              <a:t> </a:t>
            </a:r>
            <a:r>
              <a:rPr lang="en-US" sz="1000" dirty="0">
                <a:solidFill>
                  <a:srgbClr val="092656"/>
                </a:solidFill>
                <a:latin typeface="Georgia" panose="02040502050405020303"/>
                <a:cs typeface="Poppins"/>
              </a:rPr>
              <a:t>h</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âlâ</a:t>
            </a:r>
            <a:r>
              <a:rPr lang="en-US" sz="1000" dirty="0">
                <a:latin typeface="Georgia"/>
                <a:cs typeface="Poppins"/>
              </a:rPr>
              <a:t> </a:t>
            </a:r>
            <a:r>
              <a:rPr lang="en-US" sz="1000" dirty="0" err="1">
                <a:latin typeface="Georgia"/>
                <a:cs typeface="Poppins"/>
              </a:rPr>
              <a:t>değerli</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farklar</a:t>
            </a:r>
            <a:r>
              <a:rPr lang="en-US" sz="1000" dirty="0">
                <a:latin typeface="Georgia"/>
                <a:cs typeface="Poppins"/>
              </a:rPr>
              <a:t>, </a:t>
            </a:r>
            <a:r>
              <a:rPr lang="en-US" sz="1000" dirty="0" err="1">
                <a:latin typeface="Georgia"/>
                <a:cs typeface="Poppins"/>
              </a:rPr>
              <a:t>örneğin</a:t>
            </a:r>
            <a:r>
              <a:rPr lang="en-US" sz="1000" dirty="0">
                <a:latin typeface="Georgia"/>
                <a:cs typeface="Poppins"/>
              </a:rPr>
              <a:t>, Amazon </a:t>
            </a:r>
            <a:r>
              <a:rPr lang="en-US" sz="1000" dirty="0" err="1">
                <a:latin typeface="Georgia"/>
                <a:cs typeface="Poppins"/>
              </a:rPr>
              <a:t>ve</a:t>
            </a:r>
            <a:r>
              <a:rPr lang="en-US" sz="1000" dirty="0">
                <a:latin typeface="Georgia"/>
                <a:cs typeface="Poppins"/>
              </a:rPr>
              <a:t> </a:t>
            </a:r>
            <a:r>
              <a:rPr lang="en-US" sz="1000" dirty="0" err="1">
                <a:latin typeface="Georgia"/>
                <a:cs typeface="Poppins"/>
              </a:rPr>
              <a:t>Walmart’ın</a:t>
            </a:r>
            <a:r>
              <a:rPr lang="en-US" sz="1000" dirty="0">
                <a:latin typeface="Georgia"/>
                <a:cs typeface="Poppins"/>
              </a:rPr>
              <a:t> </a:t>
            </a:r>
            <a:r>
              <a:rPr lang="en-US" sz="1000" dirty="0" err="1">
                <a:latin typeface="Georgia"/>
                <a:cs typeface="Poppins"/>
              </a:rPr>
              <a:t>sahip</a:t>
            </a:r>
            <a:r>
              <a:rPr lang="en-US" sz="1000" dirty="0">
                <a:latin typeface="Georgia"/>
                <a:cs typeface="Poppins"/>
              </a:rPr>
              <a:t> </a:t>
            </a:r>
            <a:r>
              <a:rPr lang="en-US" sz="1000" dirty="0" err="1">
                <a:latin typeface="Georgia"/>
                <a:cs typeface="Poppins"/>
              </a:rPr>
              <a:t>olduğu</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varlıkları</a:t>
            </a:r>
            <a:r>
              <a:rPr lang="en-US" sz="1000" dirty="0">
                <a:latin typeface="Georgia"/>
                <a:cs typeface="Poppins"/>
              </a:rPr>
              <a:t> (</a:t>
            </a:r>
            <a:r>
              <a:rPr lang="en-US" sz="1000" dirty="0" err="1">
                <a:latin typeface="Georgia"/>
                <a:cs typeface="Poppins"/>
              </a:rPr>
              <a:t>Walmart’ın</a:t>
            </a:r>
            <a:r>
              <a:rPr lang="en-US" sz="1000" dirty="0">
                <a:latin typeface="Georgia"/>
                <a:cs typeface="Poppins"/>
              </a:rPr>
              <a:t> Vizio </a:t>
            </a:r>
            <a:r>
              <a:rPr lang="en-US" sz="1000" dirty="0" err="1">
                <a:latin typeface="Georgia"/>
                <a:cs typeface="Poppins"/>
              </a:rPr>
              <a:t>satın</a:t>
            </a:r>
            <a:r>
              <a:rPr lang="en-US" sz="1000" dirty="0">
                <a:latin typeface="Georgia"/>
                <a:cs typeface="Poppins"/>
              </a:rPr>
              <a:t> </a:t>
            </a:r>
            <a:r>
              <a:rPr lang="en-US" sz="1000" dirty="0" err="1">
                <a:latin typeface="Georgia"/>
                <a:cs typeface="Poppins"/>
              </a:rPr>
              <a:t>alması</a:t>
            </a:r>
            <a:r>
              <a:rPr lang="en-US" sz="1000" dirty="0">
                <a:latin typeface="Georgia"/>
                <a:cs typeface="Poppins"/>
              </a:rPr>
              <a:t> </a:t>
            </a:r>
            <a:r>
              <a:rPr lang="en-US" sz="1000" dirty="0" err="1">
                <a:latin typeface="Georgia"/>
                <a:cs typeface="Poppins"/>
              </a:rPr>
              <a:t>gibi</a:t>
            </a:r>
            <a:r>
              <a:rPr lang="en-US" sz="1000" dirty="0">
                <a:latin typeface="Georgia"/>
                <a:cs typeface="Poppins"/>
              </a:rPr>
              <a:t>) </a:t>
            </a:r>
            <a:r>
              <a:rPr lang="en-US" sz="1000" dirty="0" err="1">
                <a:latin typeface="Georgia"/>
                <a:cs typeface="Poppins"/>
              </a:rPr>
              <a:t>kaynaklanıyor</a:t>
            </a:r>
            <a:r>
              <a:rPr lang="en-US" sz="1000" dirty="0">
                <a:latin typeface="Georgia"/>
                <a:cs typeface="Poppins"/>
              </a:rPr>
              <a:t>. </a:t>
            </a:r>
            <a:r>
              <a:rPr lang="en-US" sz="1000" dirty="0" err="1">
                <a:latin typeface="Georgia"/>
                <a:cs typeface="Poppins"/>
              </a:rPr>
              <a:t>Diğer</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kanalımızda</a:t>
            </a:r>
            <a:r>
              <a:rPr lang="en-US" sz="1000" dirty="0">
                <a:latin typeface="Georgia"/>
                <a:cs typeface="Poppins"/>
              </a:rPr>
              <a:t> – </a:t>
            </a:r>
            <a:r>
              <a:rPr lang="en-US" sz="1000" dirty="0" err="1">
                <a:latin typeface="Georgia"/>
                <a:cs typeface="Poppins"/>
              </a:rPr>
              <a:t>özellikle</a:t>
            </a:r>
            <a:r>
              <a:rPr lang="en-US" sz="1000" dirty="0">
                <a:latin typeface="Georgia"/>
                <a:cs typeface="Poppins"/>
              </a:rPr>
              <a:t> </a:t>
            </a:r>
            <a:r>
              <a:rPr lang="en-US" sz="1000" dirty="0" err="1">
                <a:latin typeface="Georgia"/>
                <a:cs typeface="Poppins"/>
              </a:rPr>
              <a:t>sosyal</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kısa</a:t>
            </a:r>
            <a:r>
              <a:rPr lang="en-US" sz="1000" dirty="0">
                <a:latin typeface="Georgia"/>
                <a:cs typeface="Poppins"/>
              </a:rPr>
              <a:t> </a:t>
            </a:r>
            <a:r>
              <a:rPr lang="en-US" sz="1000" dirty="0" err="1">
                <a:latin typeface="Georgia"/>
                <a:cs typeface="Poppins"/>
              </a:rPr>
              <a:t>biçimli</a:t>
            </a:r>
            <a:r>
              <a:rPr lang="en-US" sz="1000" dirty="0">
                <a:latin typeface="Georgia"/>
                <a:cs typeface="Poppins"/>
              </a:rPr>
              <a:t> </a:t>
            </a:r>
            <a:r>
              <a:rPr lang="en-US" sz="1000" dirty="0" err="1">
                <a:latin typeface="Georgia"/>
                <a:cs typeface="Poppins"/>
              </a:rPr>
              <a:t>çevrimiçi</a:t>
            </a:r>
            <a:r>
              <a:rPr lang="en-US" sz="1000" dirty="0">
                <a:latin typeface="Georgia"/>
                <a:cs typeface="Poppins"/>
              </a:rPr>
              <a:t> </a:t>
            </a:r>
            <a:r>
              <a:rPr lang="en-US" sz="1000" dirty="0" err="1">
                <a:latin typeface="Georgia"/>
                <a:cs typeface="Poppins"/>
              </a:rPr>
              <a:t>videolarda</a:t>
            </a:r>
            <a:r>
              <a:rPr lang="en-US" sz="1000" dirty="0">
                <a:latin typeface="Georgia"/>
                <a:cs typeface="Poppins"/>
              </a:rPr>
              <a:t> – 2024’te %14,4 </a:t>
            </a:r>
            <a:r>
              <a:rPr lang="en-US" sz="1000" dirty="0" err="1">
                <a:latin typeface="Georgia"/>
                <a:cs typeface="Poppins"/>
              </a:rPr>
              <a:t>ve</a:t>
            </a:r>
            <a:r>
              <a:rPr lang="en-US" sz="1000" dirty="0">
                <a:latin typeface="Georgia"/>
                <a:cs typeface="Poppins"/>
              </a:rPr>
              <a:t> 2025’te %8,1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öngörülüyor</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kanalın</a:t>
            </a:r>
            <a:r>
              <a:rPr lang="en-US" sz="1000" dirty="0">
                <a:latin typeface="Georgia"/>
                <a:cs typeface="Poppins"/>
              </a:rPr>
              <a:t> 2024’te </a:t>
            </a:r>
            <a:r>
              <a:rPr lang="en-US" sz="1000" dirty="0" err="1">
                <a:latin typeface="Georgia"/>
                <a:cs typeface="Poppins"/>
              </a:rPr>
              <a:t>toplam</a:t>
            </a:r>
            <a:r>
              <a:rPr lang="en-US" sz="1000" dirty="0">
                <a:latin typeface="Georgia"/>
                <a:cs typeface="Poppins"/>
              </a:rPr>
              <a:t> </a:t>
            </a:r>
            <a:r>
              <a:rPr lang="en-US" sz="1000" dirty="0" err="1">
                <a:latin typeface="Georgia"/>
                <a:cs typeface="Poppins"/>
              </a:rPr>
              <a:t>gelirin</a:t>
            </a:r>
            <a:r>
              <a:rPr lang="en-US" sz="1000" dirty="0">
                <a:latin typeface="Georgia"/>
                <a:cs typeface="Poppins"/>
              </a:rPr>
              <a:t> </a:t>
            </a:r>
            <a:r>
              <a:rPr lang="en-US" sz="1000" dirty="0" err="1">
                <a:latin typeface="Georgia"/>
                <a:cs typeface="Poppins"/>
              </a:rPr>
              <a:t>üçte</a:t>
            </a:r>
            <a:r>
              <a:rPr lang="en-US" sz="1000" dirty="0">
                <a:latin typeface="Georgia"/>
                <a:cs typeface="Poppins"/>
              </a:rPr>
              <a:t> </a:t>
            </a:r>
            <a:r>
              <a:rPr lang="en-US" sz="1000" dirty="0" err="1">
                <a:latin typeface="Georgia"/>
                <a:cs typeface="Poppins"/>
              </a:rPr>
              <a:t>birinden</a:t>
            </a:r>
            <a:r>
              <a:rPr lang="en-US" sz="1000" dirty="0">
                <a:latin typeface="Georgia"/>
                <a:cs typeface="Poppins"/>
              </a:rPr>
              <a:t> </a:t>
            </a:r>
            <a:r>
              <a:rPr lang="en-US" sz="1000" dirty="0" err="1">
                <a:latin typeface="Georgia"/>
                <a:cs typeface="Poppins"/>
              </a:rPr>
              <a:t>fazlasını</a:t>
            </a:r>
            <a:r>
              <a:rPr lang="en-US" sz="1000" dirty="0">
                <a:latin typeface="Georgia"/>
                <a:cs typeface="Poppins"/>
              </a:rPr>
              <a:t> </a:t>
            </a:r>
            <a:r>
              <a:rPr lang="en-US" sz="1000" dirty="0" err="1">
                <a:latin typeface="Georgia"/>
                <a:cs typeface="Poppins"/>
              </a:rPr>
              <a:t>oluşturacak</a:t>
            </a:r>
            <a:r>
              <a:rPr lang="en-US" sz="1000" dirty="0">
                <a:latin typeface="Georgia"/>
                <a:cs typeface="Poppins"/>
              </a:rPr>
              <a:t> </a:t>
            </a:r>
            <a:r>
              <a:rPr lang="en-US" sz="1000" dirty="0" err="1">
                <a:latin typeface="Georgia"/>
                <a:cs typeface="Poppins"/>
              </a:rPr>
              <a:t>olması</a:t>
            </a:r>
            <a:r>
              <a:rPr lang="en-US" sz="1000" dirty="0">
                <a:latin typeface="Georgia"/>
                <a:cs typeface="Poppins"/>
              </a:rPr>
              <a:t> </a:t>
            </a:r>
            <a:r>
              <a:rPr lang="en-US" sz="1000" dirty="0" err="1">
                <a:latin typeface="Georgia"/>
                <a:cs typeface="Poppins"/>
              </a:rPr>
              <a:t>dikkate</a:t>
            </a:r>
            <a:r>
              <a:rPr lang="en-US" sz="1000" dirty="0">
                <a:latin typeface="Georgia"/>
                <a:cs typeface="Poppins"/>
              </a:rPr>
              <a:t> </a:t>
            </a:r>
            <a:r>
              <a:rPr lang="en-US" sz="1000" dirty="0" err="1">
                <a:latin typeface="Georgia"/>
                <a:cs typeface="Poppins"/>
              </a:rPr>
              <a:t>alındığında</a:t>
            </a:r>
            <a:r>
              <a:rPr lang="en-US" sz="1000" dirty="0">
                <a:latin typeface="Georgia"/>
                <a:cs typeface="Poppins"/>
              </a:rPr>
              <a:t> </a:t>
            </a:r>
            <a:r>
              <a:rPr lang="en-US" sz="1000" dirty="0" err="1">
                <a:latin typeface="Georgia"/>
                <a:cs typeface="Poppins"/>
              </a:rPr>
              <a:t>oldukça</a:t>
            </a:r>
            <a:r>
              <a:rPr lang="en-US" sz="1000" dirty="0">
                <a:latin typeface="Georgia"/>
                <a:cs typeface="Poppins"/>
              </a:rPr>
              <a:t> </a:t>
            </a:r>
            <a:r>
              <a:rPr lang="en-US" sz="1000" dirty="0" err="1">
                <a:latin typeface="Georgia"/>
                <a:cs typeface="Poppins"/>
              </a:rPr>
              <a:t>etkileyici</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tahmin</a:t>
            </a:r>
            <a:r>
              <a:rPr lang="en-US" sz="1000" dirty="0">
                <a:latin typeface="Georgia"/>
                <a:cs typeface="Poppins"/>
              </a:rPr>
              <a:t>. Bu </a:t>
            </a:r>
            <a:r>
              <a:rPr lang="en-US" sz="1000" dirty="0" err="1">
                <a:latin typeface="Georgia"/>
                <a:cs typeface="Poppins"/>
              </a:rPr>
              <a:t>kategori</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siyasi</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gelirlerinin</a:t>
            </a:r>
            <a:r>
              <a:rPr lang="en-US" sz="1000" dirty="0">
                <a:latin typeface="Georgia"/>
                <a:cs typeface="Poppins"/>
              </a:rPr>
              <a:t> 2024’te 4,5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doları</a:t>
            </a:r>
            <a:r>
              <a:rPr lang="en-US" sz="1000" dirty="0">
                <a:latin typeface="Georgia"/>
                <a:cs typeface="Poppins"/>
              </a:rPr>
              <a:t> </a:t>
            </a:r>
            <a:r>
              <a:rPr lang="en-US" sz="1000" dirty="0" err="1">
                <a:latin typeface="Georgia"/>
                <a:cs typeface="Poppins"/>
              </a:rPr>
              <a:t>geçtiğini</a:t>
            </a:r>
            <a:r>
              <a:rPr lang="en-US" sz="1000" dirty="0">
                <a:latin typeface="Georgia"/>
                <a:cs typeface="Poppins"/>
              </a:rPr>
              <a:t> </a:t>
            </a:r>
            <a:r>
              <a:rPr lang="en-US" sz="1000" dirty="0" err="1">
                <a:latin typeface="Georgia"/>
                <a:cs typeface="Poppins"/>
              </a:rPr>
              <a:t>tahmin</a:t>
            </a:r>
            <a:r>
              <a:rPr lang="en-US" sz="1000" dirty="0">
                <a:latin typeface="Georgia"/>
                <a:cs typeface="Poppins"/>
              </a:rPr>
              <a:t> </a:t>
            </a:r>
            <a:r>
              <a:rPr lang="en-US" sz="1000" dirty="0" err="1">
                <a:latin typeface="Georgia"/>
                <a:cs typeface="Poppins"/>
              </a:rPr>
              <a:t>ediyoruz</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toplam</a:t>
            </a:r>
            <a:r>
              <a:rPr lang="en-US" sz="1000" dirty="0">
                <a:latin typeface="Georgia"/>
                <a:cs typeface="Poppins"/>
              </a:rPr>
              <a:t>, son </a:t>
            </a:r>
            <a:r>
              <a:rPr lang="en-US" sz="1000" dirty="0" err="1">
                <a:latin typeface="Georgia"/>
                <a:cs typeface="Poppins"/>
              </a:rPr>
              <a:t>seçim</a:t>
            </a:r>
            <a:r>
              <a:rPr lang="en-US" sz="1000" dirty="0">
                <a:latin typeface="Georgia"/>
                <a:cs typeface="Poppins"/>
              </a:rPr>
              <a:t> </a:t>
            </a:r>
            <a:r>
              <a:rPr lang="en-US" sz="1000" dirty="0" err="1">
                <a:latin typeface="Georgia"/>
                <a:cs typeface="Poppins"/>
              </a:rPr>
              <a:t>döngüsünde</a:t>
            </a:r>
            <a:r>
              <a:rPr lang="en-US" sz="1000" dirty="0">
                <a:latin typeface="Georgia"/>
                <a:cs typeface="Poppins"/>
              </a:rPr>
              <a:t> </a:t>
            </a:r>
            <a:r>
              <a:rPr lang="en-US" sz="1000" dirty="0" err="1">
                <a:latin typeface="Georgia"/>
                <a:cs typeface="Poppins"/>
              </a:rPr>
              <a:t>kampanyalar</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giderek</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popüler</a:t>
            </a:r>
            <a:r>
              <a:rPr lang="en-US" sz="1000" dirty="0">
                <a:latin typeface="Georgia"/>
                <a:cs typeface="Poppins"/>
              </a:rPr>
              <a:t> hale </a:t>
            </a:r>
            <a:r>
              <a:rPr lang="en-US" sz="1000" dirty="0" err="1">
                <a:latin typeface="Georgia"/>
                <a:cs typeface="Poppins"/>
              </a:rPr>
              <a:t>gelen</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iletişim</a:t>
            </a:r>
            <a:r>
              <a:rPr lang="en-US" sz="1000" dirty="0">
                <a:latin typeface="Georgia"/>
                <a:cs typeface="Poppins"/>
              </a:rPr>
              <a:t> </a:t>
            </a:r>
            <a:r>
              <a:rPr lang="en-US" sz="1000" dirty="0" err="1">
                <a:latin typeface="Georgia"/>
                <a:cs typeface="Poppins"/>
              </a:rPr>
              <a:t>yolu</a:t>
            </a:r>
            <a:r>
              <a:rPr lang="en-US" sz="1000" dirty="0">
                <a:latin typeface="Georgia"/>
                <a:cs typeface="Poppins"/>
              </a:rPr>
              <a:t> </a:t>
            </a:r>
            <a:r>
              <a:rPr lang="en-US" sz="1000" dirty="0" err="1">
                <a:latin typeface="Georgia"/>
                <a:cs typeface="Poppins"/>
              </a:rPr>
              <a:t>olan</a:t>
            </a:r>
            <a:r>
              <a:rPr lang="en-US" sz="1000" dirty="0">
                <a:latin typeface="Georgia"/>
                <a:cs typeface="Poppins"/>
              </a:rPr>
              <a:t> </a:t>
            </a:r>
            <a:r>
              <a:rPr lang="en-US" sz="1000" dirty="0" err="1">
                <a:latin typeface="Georgia"/>
                <a:cs typeface="Poppins"/>
              </a:rPr>
              <a:t>influencer’lara</a:t>
            </a:r>
            <a:r>
              <a:rPr lang="en-US" sz="1000" dirty="0">
                <a:latin typeface="Georgia"/>
                <a:cs typeface="Poppins"/>
              </a:rPr>
              <a:t> </a:t>
            </a:r>
            <a:r>
              <a:rPr lang="en-US" sz="1000" dirty="0" err="1">
                <a:latin typeface="Georgia"/>
                <a:cs typeface="Poppins"/>
              </a:rPr>
              <a:t>yapılan</a:t>
            </a:r>
            <a:r>
              <a:rPr lang="en-US" sz="1000" dirty="0">
                <a:latin typeface="Georgia"/>
                <a:cs typeface="Poppins"/>
              </a:rPr>
              <a:t> </a:t>
            </a:r>
            <a:r>
              <a:rPr lang="en-US" sz="1000" dirty="0" err="1">
                <a:latin typeface="Georgia"/>
                <a:cs typeface="Poppins"/>
              </a:rPr>
              <a:t>doğrudan</a:t>
            </a:r>
            <a:r>
              <a:rPr lang="en-US" sz="1000" dirty="0">
                <a:latin typeface="Georgia"/>
                <a:cs typeface="Poppins"/>
              </a:rPr>
              <a:t> </a:t>
            </a:r>
            <a:r>
              <a:rPr lang="en-US" sz="1000" dirty="0" err="1">
                <a:latin typeface="Georgia"/>
                <a:cs typeface="Poppins"/>
              </a:rPr>
              <a:t>ödemeleri</a:t>
            </a:r>
            <a:r>
              <a:rPr lang="en-US" sz="1000" dirty="0">
                <a:latin typeface="Georgia"/>
                <a:cs typeface="Poppins"/>
              </a:rPr>
              <a:t> </a:t>
            </a:r>
            <a:r>
              <a:rPr lang="en-US" sz="1000" dirty="0" err="1">
                <a:latin typeface="Georgia"/>
                <a:cs typeface="Poppins"/>
              </a:rPr>
              <a:t>içermiyor</a:t>
            </a:r>
            <a:r>
              <a:rPr lang="en-US" sz="1000" dirty="0">
                <a:latin typeface="Georgia"/>
                <a:cs typeface="Poppins"/>
              </a:rPr>
              <a:t>.</a:t>
            </a:r>
            <a:endParaRPr lang="en-US" sz="1000" dirty="0">
              <a:highlight>
                <a:srgbClr val="FFFF00"/>
              </a:highlight>
              <a:latin typeface="Georgia" panose="02040502050405020303" pitchFamily="18" charset="0"/>
              <a:cs typeface="Poppins"/>
            </a:endParaRPr>
          </a:p>
        </p:txBody>
      </p:sp>
      <p:sp>
        <p:nvSpPr>
          <p:cNvPr id="6" name="TextBox 5">
            <a:extLst>
              <a:ext uri="{FF2B5EF4-FFF2-40B4-BE49-F238E27FC236}">
                <a16:creationId xmlns:a16="http://schemas.microsoft.com/office/drawing/2014/main" id="{546EC3B3-4EBD-3983-4D08-0BBDEAAB54FD}"/>
              </a:ext>
            </a:extLst>
          </p:cNvPr>
          <p:cNvSpPr txBox="1"/>
          <p:nvPr/>
        </p:nvSpPr>
        <p:spPr>
          <a:xfrm>
            <a:off x="463897" y="5892800"/>
            <a:ext cx="2320142" cy="338554"/>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Dijital</a:t>
            </a:r>
            <a:r>
              <a:rPr kumimoji="0" lang="en-US" sz="16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lang="en-US" sz="1600" b="1" dirty="0">
                <a:solidFill>
                  <a:srgbClr val="092656"/>
                </a:solidFill>
                <a:latin typeface="Poppins" pitchFamily="2" charset="77"/>
                <a:cs typeface="Poppins" pitchFamily="2" charset="77"/>
              </a:rPr>
              <a:t>p</a:t>
            </a:r>
            <a:r>
              <a:rPr kumimoji="0" lang="en-US" sz="16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ure-play</a:t>
            </a:r>
          </a:p>
        </p:txBody>
      </p:sp>
      <p:cxnSp>
        <p:nvCxnSpPr>
          <p:cNvPr id="16" name="Straight Connector 15">
            <a:extLst>
              <a:ext uri="{FF2B5EF4-FFF2-40B4-BE49-F238E27FC236}">
                <a16:creationId xmlns:a16="http://schemas.microsoft.com/office/drawing/2014/main" id="{93DDAD98-D699-9FB0-1D2F-41BFBAFA751B}"/>
              </a:ext>
            </a:extLst>
          </p:cNvPr>
          <p:cNvCxnSpPr>
            <a:cxnSpLocks/>
          </p:cNvCxnSpPr>
          <p:nvPr/>
        </p:nvCxnSpPr>
        <p:spPr>
          <a:xfrm>
            <a:off x="0" y="490497"/>
            <a:ext cx="541373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E577199A-1F63-ED18-8BCE-8813151A82B4}"/>
              </a:ext>
            </a:extLst>
          </p:cNvPr>
          <p:cNvSpPr txBox="1">
            <a:spLocks/>
          </p:cNvSpPr>
          <p:nvPr/>
        </p:nvSpPr>
        <p:spPr>
          <a:xfrm>
            <a:off x="495300" y="241591"/>
            <a:ext cx="4966878"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kumimoji="0" lang="en-US" sz="600" b="0" i="0" u="none" strike="noStrike" kern="1200" cap="none" spc="40" normalizeH="0" baseline="0" noProof="0" dirty="0">
                <a:ln>
                  <a:noFill/>
                </a:ln>
                <a:solidFill>
                  <a:schemeClr val="accent2"/>
                </a:solidFill>
                <a:effectLst/>
                <a:uLnTx/>
                <a:uFillTx/>
                <a:latin typeface="Poppins" pitchFamily="2" charset="77"/>
                <a:ea typeface="+mn-ea"/>
                <a:cs typeface="Poppins" pitchFamily="2" charset="77"/>
              </a:rPr>
              <a:t>AMERİKA </a:t>
            </a:r>
            <a:endParaRPr lang="en-US" sz="600" b="1" spc="40" dirty="0">
              <a:solidFill>
                <a:schemeClr val="accent2"/>
              </a:solidFill>
              <a:latin typeface="Poppins" pitchFamily="2" charset="77"/>
              <a:cs typeface="Poppins" pitchFamily="2" charset="77"/>
            </a:endParaRPr>
          </a:p>
        </p:txBody>
      </p:sp>
      <p:pic>
        <p:nvPicPr>
          <p:cNvPr id="10" name="Picture 9" descr="A graph of a financial loss&#10;&#10;Description automatically generated with medium confidence">
            <a:extLst>
              <a:ext uri="{FF2B5EF4-FFF2-40B4-BE49-F238E27FC236}">
                <a16:creationId xmlns:a16="http://schemas.microsoft.com/office/drawing/2014/main" id="{81C2ED8E-4FEE-03E4-4250-59BB4B4DDA8E}"/>
              </a:ext>
            </a:extLst>
          </p:cNvPr>
          <p:cNvPicPr>
            <a:picLocks noChangeAspect="1"/>
          </p:cNvPicPr>
          <p:nvPr/>
        </p:nvPicPr>
        <p:blipFill>
          <a:blip r:embed="rId4"/>
          <a:stretch>
            <a:fillRect/>
          </a:stretch>
        </p:blipFill>
        <p:spPr>
          <a:xfrm>
            <a:off x="503280" y="1152895"/>
            <a:ext cx="6633016" cy="4087426"/>
          </a:xfrm>
          <a:prstGeom prst="rect">
            <a:avLst/>
          </a:prstGeom>
        </p:spPr>
      </p:pic>
      <p:sp>
        <p:nvSpPr>
          <p:cNvPr id="4" name="TextBox 3">
            <a:extLst>
              <a:ext uri="{FF2B5EF4-FFF2-40B4-BE49-F238E27FC236}">
                <a16:creationId xmlns:a16="http://schemas.microsoft.com/office/drawing/2014/main" id="{3FA12A07-1F89-911A-6FBC-826E0E06A1DF}"/>
              </a:ext>
            </a:extLst>
          </p:cNvPr>
          <p:cNvSpPr txBox="1"/>
          <p:nvPr/>
        </p:nvSpPr>
        <p:spPr>
          <a:xfrm>
            <a:off x="2487707" y="3550023"/>
            <a:ext cx="3475631" cy="369332"/>
          </a:xfrm>
          <a:prstGeom prst="rect">
            <a:avLst/>
          </a:prstGeom>
          <a:noFill/>
        </p:spPr>
        <p:txBody>
          <a:bodyPr wrap="none" rtlCol="0">
            <a:spAutoFit/>
          </a:bodyPr>
          <a:lstStyle/>
          <a:p>
            <a:r>
              <a:rPr lang="en-US" dirty="0">
                <a:highlight>
                  <a:srgbClr val="FFFF00"/>
                </a:highlight>
              </a:rPr>
              <a:t>NEED BETTER CHART IMAGE</a:t>
            </a:r>
          </a:p>
        </p:txBody>
      </p:sp>
      <p:sp>
        <p:nvSpPr>
          <p:cNvPr id="5" name="TextBox 4">
            <a:extLst>
              <a:ext uri="{FF2B5EF4-FFF2-40B4-BE49-F238E27FC236}">
                <a16:creationId xmlns:a16="http://schemas.microsoft.com/office/drawing/2014/main" id="{3A410634-70F9-CCD6-23CC-15E0ACAE8B38}"/>
              </a:ext>
            </a:extLst>
          </p:cNvPr>
          <p:cNvSpPr txBox="1"/>
          <p:nvPr/>
        </p:nvSpPr>
        <p:spPr>
          <a:xfrm>
            <a:off x="1644650" y="937260"/>
            <a:ext cx="4483100" cy="262380"/>
          </a:xfrm>
          <a:prstGeom prst="rect">
            <a:avLst/>
          </a:prstGeom>
          <a:noFill/>
        </p:spPr>
        <p:txBody>
          <a:bodyPr wrap="square">
            <a:spAutoFit/>
          </a:bodyPr>
          <a:lstStyle/>
          <a:p>
            <a:pPr marL="7620" marR="0" lvl="0" indent="0" algn="ctr" defTabSz="457200" rtl="0" eaLnBrk="1" fontAlgn="auto" latinLnBrk="0" hangingPunct="1">
              <a:lnSpc>
                <a:spcPct val="113999"/>
              </a:lnSpc>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Harcanabilir</a:t>
            </a:r>
            <a:r>
              <a:rPr kumimoji="0" lang="en-US" sz="10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10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Kişisel</a:t>
            </a:r>
            <a:r>
              <a:rPr kumimoji="0" lang="en-US" sz="10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10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Gelirin</a:t>
            </a:r>
            <a:r>
              <a:rPr kumimoji="0" lang="en-US" sz="10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tr-TR" sz="10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%’sel </a:t>
            </a:r>
            <a:r>
              <a:rPr kumimoji="0" lang="en-US" sz="10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Olarak</a:t>
            </a:r>
            <a:r>
              <a:rPr kumimoji="0" lang="en-US" sz="10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10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Kişisel</a:t>
            </a:r>
            <a:r>
              <a:rPr kumimoji="0" lang="en-US" sz="10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10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Tasarruf</a:t>
            </a:r>
            <a:r>
              <a:rPr kumimoji="0" lang="tr-TR" sz="10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u</a:t>
            </a:r>
            <a:endParaRPr kumimoji="0" lang="en-US" sz="10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pic>
        <p:nvPicPr>
          <p:cNvPr id="8" name="Picture 7" descr="A graph of a financial growth&#10;&#10;Description automatically generated with medium confidence">
            <a:extLst>
              <a:ext uri="{FF2B5EF4-FFF2-40B4-BE49-F238E27FC236}">
                <a16:creationId xmlns:a16="http://schemas.microsoft.com/office/drawing/2014/main" id="{482F8F50-4F4B-74D8-3937-FF1DA69CB179}"/>
              </a:ext>
            </a:extLst>
          </p:cNvPr>
          <p:cNvPicPr>
            <a:picLocks noChangeAspect="1"/>
          </p:cNvPicPr>
          <p:nvPr/>
        </p:nvPicPr>
        <p:blipFill>
          <a:blip r:embed="rId5"/>
          <a:stretch>
            <a:fillRect/>
          </a:stretch>
        </p:blipFill>
        <p:spPr>
          <a:xfrm>
            <a:off x="326390" y="1197610"/>
            <a:ext cx="7026910" cy="4540250"/>
          </a:xfrm>
          <a:prstGeom prst="rect">
            <a:avLst/>
          </a:prstGeom>
        </p:spPr>
      </p:pic>
      <p:sp>
        <p:nvSpPr>
          <p:cNvPr id="11" name="TextBox 10">
            <a:extLst>
              <a:ext uri="{FF2B5EF4-FFF2-40B4-BE49-F238E27FC236}">
                <a16:creationId xmlns:a16="http://schemas.microsoft.com/office/drawing/2014/main" id="{F6896F54-690F-3FD2-152D-2D2A2ABBFB9C}"/>
              </a:ext>
            </a:extLst>
          </p:cNvPr>
          <p:cNvSpPr txBox="1"/>
          <p:nvPr/>
        </p:nvSpPr>
        <p:spPr>
          <a:xfrm>
            <a:off x="744220" y="5539084"/>
            <a:ext cx="3352800" cy="104644"/>
          </a:xfrm>
          <a:prstGeom prst="rect">
            <a:avLst/>
          </a:prstGeom>
          <a:noFill/>
        </p:spPr>
        <p:txBody>
          <a:bodyPr wrap="square" lIns="0" tIns="0" rIns="0" bIns="0" anchor="t">
            <a:spAutoFit/>
          </a:bodyPr>
          <a:lstStyle/>
          <a:p>
            <a:pPr>
              <a:lnSpc>
                <a:spcPct val="80000"/>
              </a:lnSpc>
            </a:pPr>
            <a:r>
              <a:rPr lang="en-US" sz="800" dirty="0">
                <a:solidFill>
                  <a:schemeClr val="tx2">
                    <a:lumMod val="20000"/>
                    <a:lumOff val="80000"/>
                  </a:schemeClr>
                </a:solidFill>
                <a:latin typeface="Poppins"/>
                <a:cs typeface="Poppins"/>
                <a:sym typeface="Poppins"/>
              </a:rPr>
              <a:t>Kaynak: ABD BEA, GroupM</a:t>
            </a:r>
            <a:endParaRPr lang="en-US" sz="800" dirty="0">
              <a:solidFill>
                <a:schemeClr val="tx2">
                  <a:lumMod val="20000"/>
                  <a:lumOff val="80000"/>
                </a:schemeClr>
              </a:solidFill>
              <a:latin typeface="Poppins"/>
              <a:cs typeface="Poppins"/>
            </a:endParaRPr>
          </a:p>
        </p:txBody>
      </p:sp>
      <p:sp>
        <p:nvSpPr>
          <p:cNvPr id="14" name="Rectangle 13">
            <a:extLst>
              <a:ext uri="{FF2B5EF4-FFF2-40B4-BE49-F238E27FC236}">
                <a16:creationId xmlns:a16="http://schemas.microsoft.com/office/drawing/2014/main" id="{4436B52A-7675-D5D0-B596-A84FF20DCEB8}"/>
              </a:ext>
            </a:extLst>
          </p:cNvPr>
          <p:cNvSpPr/>
          <p:nvPr/>
        </p:nvSpPr>
        <p:spPr>
          <a:xfrm>
            <a:off x="7033314" y="1539823"/>
            <a:ext cx="221576" cy="31913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63B0831-F124-770C-34FE-FCDBA17682DB}"/>
              </a:ext>
            </a:extLst>
          </p:cNvPr>
          <p:cNvSpPr txBox="1"/>
          <p:nvPr/>
        </p:nvSpPr>
        <p:spPr>
          <a:xfrm rot="16200000">
            <a:off x="5127850" y="2647781"/>
            <a:ext cx="3886200" cy="200055"/>
          </a:xfrm>
          <a:prstGeom prst="rect">
            <a:avLst/>
          </a:prstGeom>
          <a:noFill/>
        </p:spPr>
        <p:txBody>
          <a:bodyPr wrap="square">
            <a:spAutoFit/>
          </a:bodyPr>
          <a:lstStyle/>
          <a:p>
            <a:r>
              <a:rPr lang="en-US" sz="700" dirty="0" err="1">
                <a:latin typeface="Poppins" panose="00000500000000000000" pitchFamily="2" charset="0"/>
                <a:cs typeface="Poppins" panose="00000500000000000000" pitchFamily="2" charset="0"/>
              </a:rPr>
              <a:t>Harcanabilir</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kişisel</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gelirin</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yüzdesi</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olarak</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kişisel</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tasarruf</a:t>
            </a:r>
            <a:endParaRPr lang="en-US" sz="700" dirty="0">
              <a:latin typeface="Poppins" panose="00000500000000000000" pitchFamily="2" charset="0"/>
              <a:cs typeface="Poppins" panose="00000500000000000000" pitchFamily="2" charset="0"/>
            </a:endParaRPr>
          </a:p>
        </p:txBody>
      </p:sp>
      <p:sp>
        <p:nvSpPr>
          <p:cNvPr id="12" name="Rectangle 11">
            <a:extLst>
              <a:ext uri="{FF2B5EF4-FFF2-40B4-BE49-F238E27FC236}">
                <a16:creationId xmlns:a16="http://schemas.microsoft.com/office/drawing/2014/main" id="{CC698474-4E46-FD69-BE88-770CD273E1EC}"/>
              </a:ext>
            </a:extLst>
          </p:cNvPr>
          <p:cNvSpPr/>
          <p:nvPr/>
        </p:nvSpPr>
        <p:spPr>
          <a:xfrm>
            <a:off x="492368" y="2003380"/>
            <a:ext cx="200056" cy="21526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TextBox 12">
            <a:extLst>
              <a:ext uri="{FF2B5EF4-FFF2-40B4-BE49-F238E27FC236}">
                <a16:creationId xmlns:a16="http://schemas.microsoft.com/office/drawing/2014/main" id="{638C0680-E19B-3DD2-B857-5099E66BC579}"/>
              </a:ext>
            </a:extLst>
          </p:cNvPr>
          <p:cNvSpPr txBox="1"/>
          <p:nvPr/>
        </p:nvSpPr>
        <p:spPr>
          <a:xfrm rot="16200000">
            <a:off x="-1350704" y="2112903"/>
            <a:ext cx="3886200" cy="200055"/>
          </a:xfrm>
          <a:prstGeom prst="rect">
            <a:avLst/>
          </a:prstGeom>
          <a:noFill/>
        </p:spPr>
        <p:txBody>
          <a:bodyPr wrap="square">
            <a:spAutoFit/>
          </a:bodyPr>
          <a:lstStyle/>
          <a:p>
            <a:r>
              <a:rPr lang="en-US" sz="700" dirty="0" err="1">
                <a:latin typeface="Poppins" panose="00000500000000000000" pitchFamily="2" charset="0"/>
                <a:cs typeface="Poppins" panose="00000500000000000000" pitchFamily="2" charset="0"/>
              </a:rPr>
              <a:t>Kişisel</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Harcanabilir</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Gelir</a:t>
            </a:r>
            <a:r>
              <a:rPr lang="en-US" sz="700" dirty="0">
                <a:latin typeface="Poppins" panose="00000500000000000000" pitchFamily="2" charset="0"/>
                <a:cs typeface="Poppins" panose="00000500000000000000" pitchFamily="2" charset="0"/>
              </a:rPr>
              <a:t> (</a:t>
            </a:r>
            <a:r>
              <a:rPr lang="en-US" sz="700" dirty="0" err="1">
                <a:latin typeface="Poppins" panose="00000500000000000000" pitchFamily="2" charset="0"/>
                <a:cs typeface="Poppins" panose="00000500000000000000" pitchFamily="2" charset="0"/>
              </a:rPr>
              <a:t>Milyar</a:t>
            </a:r>
            <a:r>
              <a:rPr lang="en-US" sz="700" dirty="0">
                <a:latin typeface="Poppins" panose="00000500000000000000" pitchFamily="2" charset="0"/>
                <a:cs typeface="Poppins" panose="00000500000000000000" pitchFamily="2" charset="0"/>
              </a:rPr>
              <a:t> ABD </a:t>
            </a:r>
            <a:r>
              <a:rPr lang="en-US" sz="700" dirty="0" err="1">
                <a:latin typeface="Poppins" panose="00000500000000000000" pitchFamily="2" charset="0"/>
                <a:cs typeface="Poppins" panose="00000500000000000000" pitchFamily="2" charset="0"/>
              </a:rPr>
              <a:t>Doları</a:t>
            </a:r>
            <a:r>
              <a:rPr lang="en-US" sz="700" dirty="0">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41523628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32F9A-0C08-8F28-00FE-F3BE1F75781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779398-6DAD-784D-FF2E-7B3B19C32698}"/>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64</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9" name="Picture 8" descr="A blue and black logo&#10;&#10;Description automatically generated">
            <a:extLst>
              <a:ext uri="{FF2B5EF4-FFF2-40B4-BE49-F238E27FC236}">
                <a16:creationId xmlns:a16="http://schemas.microsoft.com/office/drawing/2014/main" id="{D617F9C9-96EA-E6BF-DC4A-8102D59E6ACB}"/>
              </a:ext>
            </a:extLst>
          </p:cNvPr>
          <p:cNvPicPr>
            <a:picLocks noChangeAspect="1"/>
          </p:cNvPicPr>
          <p:nvPr/>
        </p:nvPicPr>
        <p:blipFill>
          <a:blip r:embed="rId3"/>
          <a:stretch>
            <a:fillRect/>
          </a:stretch>
        </p:blipFill>
        <p:spPr>
          <a:xfrm>
            <a:off x="6495276" y="332839"/>
            <a:ext cx="897530" cy="256235"/>
          </a:xfrm>
          <a:prstGeom prst="rect">
            <a:avLst/>
          </a:prstGeom>
        </p:spPr>
      </p:pic>
      <p:sp>
        <p:nvSpPr>
          <p:cNvPr id="7" name="TextBox 6">
            <a:extLst>
              <a:ext uri="{FF2B5EF4-FFF2-40B4-BE49-F238E27FC236}">
                <a16:creationId xmlns:a16="http://schemas.microsoft.com/office/drawing/2014/main" id="{E7EA2282-CE42-D8C1-EE3E-7C14E9807B6D}"/>
              </a:ext>
            </a:extLst>
          </p:cNvPr>
          <p:cNvSpPr txBox="1"/>
          <p:nvPr/>
        </p:nvSpPr>
        <p:spPr>
          <a:xfrm>
            <a:off x="531925" y="4448343"/>
            <a:ext cx="3399430" cy="307777"/>
          </a:xfrm>
          <a:prstGeom prst="rect">
            <a:avLst/>
          </a:prstGeom>
          <a:noFill/>
        </p:spPr>
        <p:txBody>
          <a:bodyPr wrap="square" lIns="0" tIns="45720" rIns="91440" bIns="45720" anchor="t">
            <a:spAutoFit/>
          </a:bodyPr>
          <a:lstStyle/>
          <a:p>
            <a:pPr marL="0" marR="0" lvl="0" indent="0" algn="l" defTabSz="457200" rtl="0" eaLnBrk="1" fontAlgn="auto" latinLnBrk="0" hangingPunct="1">
              <a:spcBef>
                <a:spcPts val="0"/>
              </a:spcBef>
              <a:spcAft>
                <a:spcPts val="0"/>
              </a:spcAft>
              <a:buClrTx/>
              <a:buSzTx/>
              <a:buFontTx/>
              <a:buNone/>
              <a:tabLst/>
              <a:defRPr/>
            </a:pPr>
            <a:r>
              <a:rPr lang="en-US" sz="1400" b="1" dirty="0" err="1">
                <a:solidFill>
                  <a:srgbClr val="092656"/>
                </a:solidFill>
                <a:latin typeface="Poppins"/>
                <a:cs typeface="Poppins"/>
              </a:rPr>
              <a:t>Açık</a:t>
            </a:r>
            <a:r>
              <a:rPr lang="en-US" sz="1400" b="1" dirty="0">
                <a:solidFill>
                  <a:srgbClr val="092656"/>
                </a:solidFill>
                <a:latin typeface="Poppins"/>
                <a:cs typeface="Poppins"/>
              </a:rPr>
              <a:t> </a:t>
            </a:r>
            <a:r>
              <a:rPr lang="en-US" sz="1400" b="1" dirty="0" err="1">
                <a:solidFill>
                  <a:srgbClr val="092656"/>
                </a:solidFill>
                <a:latin typeface="Poppins"/>
                <a:cs typeface="Poppins"/>
              </a:rPr>
              <a:t>hava</a:t>
            </a:r>
            <a:endParaRPr kumimoji="0" lang="en-US" sz="1400" b="1" i="0" u="none" strike="noStrike" kern="1200" cap="none" spc="0" normalizeH="0" baseline="0" noProof="0" dirty="0">
              <a:ln>
                <a:noFill/>
              </a:ln>
              <a:solidFill>
                <a:srgbClr val="092656"/>
              </a:solidFill>
              <a:effectLst/>
              <a:uLnTx/>
              <a:uFillTx/>
              <a:latin typeface="Poppins"/>
              <a:cs typeface="Poppins"/>
            </a:endParaRPr>
          </a:p>
        </p:txBody>
      </p:sp>
      <p:sp>
        <p:nvSpPr>
          <p:cNvPr id="12" name="Text Placeholder 1">
            <a:extLst>
              <a:ext uri="{FF2B5EF4-FFF2-40B4-BE49-F238E27FC236}">
                <a16:creationId xmlns:a16="http://schemas.microsoft.com/office/drawing/2014/main" id="{37E53422-660B-0110-3674-22EF2B4CDDFD}"/>
              </a:ext>
            </a:extLst>
          </p:cNvPr>
          <p:cNvSpPr txBox="1">
            <a:spLocks/>
          </p:cNvSpPr>
          <p:nvPr/>
        </p:nvSpPr>
        <p:spPr>
          <a:xfrm>
            <a:off x="533059" y="4711099"/>
            <a:ext cx="3523344" cy="1965123"/>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b="0" i="0" u="none" strike="noStrike" dirty="0" err="1">
                <a:effectLst/>
                <a:latin typeface="Georgia" panose="02040502050405020303" pitchFamily="18" charset="0"/>
              </a:rPr>
              <a:t>Toplam</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açık</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hava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reklam</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gelirinin</a:t>
            </a:r>
            <a:r>
              <a:rPr lang="en-US" sz="1000" b="0" i="0" u="none" strike="noStrike" dirty="0">
                <a:effectLst/>
                <a:latin typeface="Georgia" panose="02040502050405020303" pitchFamily="18" charset="0"/>
              </a:rPr>
              <a:t> 2024'te %5,0 </a:t>
            </a:r>
            <a:r>
              <a:rPr lang="en-US" sz="1000" b="0" i="0" u="none" strike="noStrike" dirty="0" err="1">
                <a:effectLst/>
                <a:latin typeface="Georgia" panose="02040502050405020303" pitchFamily="18" charset="0"/>
              </a:rPr>
              <a:t>artarak</a:t>
            </a:r>
            <a:r>
              <a:rPr lang="en-US" sz="1000" b="0" i="0" u="none" strike="noStrike" dirty="0">
                <a:effectLst/>
                <a:latin typeface="Georgia" panose="02040502050405020303" pitchFamily="18" charset="0"/>
              </a:rPr>
              <a:t> 8,8 </a:t>
            </a:r>
            <a:r>
              <a:rPr lang="en-US" sz="1000" b="0" i="0" u="none" strike="noStrike" dirty="0" err="1">
                <a:effectLst/>
                <a:latin typeface="Georgia" panose="02040502050405020303" pitchFamily="18" charset="0"/>
              </a:rPr>
              <a:t>milyar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dolara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ulaşması</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ve</a:t>
            </a:r>
            <a:r>
              <a:rPr lang="en-US" sz="1000" b="0" i="0" u="none" strike="noStrike" dirty="0">
                <a:effectLst/>
                <a:latin typeface="Georgia" panose="02040502050405020303" pitchFamily="18" charset="0"/>
              </a:rPr>
              <a:t> her </a:t>
            </a:r>
            <a:r>
              <a:rPr lang="en-US" sz="1000" b="0" i="0" u="none" strike="noStrike" dirty="0" err="1">
                <a:effectLst/>
                <a:latin typeface="Georgia" panose="02040502050405020303" pitchFamily="18" charset="0"/>
              </a:rPr>
              <a:t>iki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dönemde</a:t>
            </a:r>
            <a:r>
              <a:rPr lang="en-US" sz="1000" b="0" i="0" u="none" strike="noStrike" dirty="0">
                <a:effectLst/>
                <a:latin typeface="Georgia" panose="02040502050405020303" pitchFamily="18" charset="0"/>
              </a:rPr>
              <a:t> de </a:t>
            </a:r>
            <a:r>
              <a:rPr lang="en-US" sz="1000" b="0" i="0" u="none" strike="noStrike" dirty="0" err="1">
                <a:effectLst/>
                <a:latin typeface="Georgia" panose="02040502050405020303" pitchFamily="18" charset="0"/>
              </a:rPr>
              <a:t>siyasi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reklamlar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hariç</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tutulduğunda</a:t>
            </a:r>
            <a:r>
              <a:rPr lang="en-US" sz="1000" b="0" i="0" u="none" strike="noStrike" dirty="0">
                <a:effectLst/>
                <a:latin typeface="Georgia" panose="02040502050405020303" pitchFamily="18" charset="0"/>
              </a:rPr>
              <a:t> 2025'te %4,6 </a:t>
            </a:r>
            <a:r>
              <a:rPr lang="en-US" sz="1000" b="0" i="0" u="none" strike="noStrike" dirty="0" err="1">
                <a:effectLst/>
                <a:latin typeface="Georgia" panose="02040502050405020303" pitchFamily="18" charset="0"/>
              </a:rPr>
              <a:t>daha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artması</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bekleniyor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Açık</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hava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medya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sahipleri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ulusal</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reklamların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toplu</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taşıma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ve</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havaalanı</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reklamlarının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göreceli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gücüne</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dikkat</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çekti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DOOH'un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kısmen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programatik</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Açık</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havadaki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artışın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etkisiyle</a:t>
            </a:r>
            <a:r>
              <a:rPr lang="en-US" sz="1000" b="0" i="0" u="none" strike="noStrike" dirty="0">
                <a:effectLst/>
                <a:latin typeface="Georgia" panose="02040502050405020303" pitchFamily="18" charset="0"/>
              </a:rPr>
              <a:t> 2024'te %14,2 </a:t>
            </a:r>
            <a:r>
              <a:rPr lang="en-US" sz="1000" b="0" i="0" u="none" strike="noStrike" dirty="0" err="1">
                <a:effectLst/>
                <a:latin typeface="Georgia" panose="02040502050405020303" pitchFamily="18" charset="0"/>
              </a:rPr>
              <a:t>ve</a:t>
            </a:r>
            <a:r>
              <a:rPr lang="en-US" sz="1000" b="0" i="0" u="none" strike="noStrike" dirty="0">
                <a:effectLst/>
                <a:latin typeface="Georgia" panose="02040502050405020303" pitchFamily="18" charset="0"/>
              </a:rPr>
              <a:t> 2025'te %12,9 </a:t>
            </a:r>
            <a:r>
              <a:rPr lang="en-US" sz="1000" b="0" i="0" u="none" strike="noStrike" dirty="0" err="1">
                <a:effectLst/>
                <a:latin typeface="Georgia" panose="02040502050405020303" pitchFamily="18" charset="0"/>
              </a:rPr>
              <a:t>büyüyeceği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tahmin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ediliyor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Dış</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mekanın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toplam</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reklamcılıktaki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payının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önümüzdeki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beş</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yıl</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boyunca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nispeten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istikrarlı</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kalması</a:t>
            </a:r>
            <a:r>
              <a:rPr lang="en-US" sz="1000" b="0" i="0" u="none" strike="noStrike" dirty="0">
                <a:effectLst/>
                <a:latin typeface="Georgia" panose="02040502050405020303" pitchFamily="18" charset="0"/>
              </a:rPr>
              <a:t>, 2013'teki son </a:t>
            </a:r>
            <a:r>
              <a:rPr lang="en-US" sz="1000" b="0" i="0" u="none" strike="noStrike" dirty="0" err="1">
                <a:effectLst/>
                <a:latin typeface="Georgia" panose="02040502050405020303" pitchFamily="18" charset="0"/>
              </a:rPr>
              <a:t>yüksek</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nokta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olan</a:t>
            </a:r>
            <a:r>
              <a:rPr lang="en-US" sz="1000" b="0" i="0" u="none" strike="noStrike" dirty="0">
                <a:effectLst/>
                <a:latin typeface="Georgia" panose="02040502050405020303" pitchFamily="18" charset="0"/>
              </a:rPr>
              <a:t> %3,7'den %2,3 </a:t>
            </a:r>
            <a:r>
              <a:rPr lang="en-US" sz="1000" b="0" i="0" u="none" strike="noStrike" dirty="0" err="1">
                <a:effectLst/>
                <a:latin typeface="Georgia" panose="02040502050405020303" pitchFamily="18" charset="0"/>
              </a:rPr>
              <a:t>civarında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seyretmesi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bekleniyor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ancak</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bu</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örneğin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basılı</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reklamların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payındaki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düşüşle</a:t>
            </a:r>
            <a:r>
              <a:rPr lang="en-US" sz="1000" b="0" i="0" u="none" strike="noStrike" dirty="0">
                <a:effectLst/>
                <a:latin typeface="Georgia" panose="02040502050405020303" pitchFamily="18" charset="0"/>
              </a:rPr>
              <a:t> tam </a:t>
            </a:r>
            <a:r>
              <a:rPr lang="en-US" sz="1000" b="0" i="0" u="none" strike="noStrike" dirty="0" err="1">
                <a:effectLst/>
                <a:latin typeface="Georgia" panose="02040502050405020303" pitchFamily="18" charset="0"/>
              </a:rPr>
              <a:t>bir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tezat</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oluşturuyor</a:t>
            </a:r>
            <a:r>
              <a:rPr lang="en-US" sz="1000" b="0" i="0" u="none" strike="noStrike" dirty="0">
                <a:effectLst/>
                <a:latin typeface="Georgia" panose="02040502050405020303" pitchFamily="18" charset="0"/>
              </a:rPr>
              <a:t>.</a:t>
            </a:r>
            <a:endParaRPr lang="en-US" sz="1000" dirty="0">
              <a:latin typeface="Georgia" panose="02040502050405020303" pitchFamily="18" charset="0"/>
            </a:endParaRPr>
          </a:p>
        </p:txBody>
      </p:sp>
      <p:sp>
        <p:nvSpPr>
          <p:cNvPr id="5" name="TextBox 4">
            <a:extLst>
              <a:ext uri="{FF2B5EF4-FFF2-40B4-BE49-F238E27FC236}">
                <a16:creationId xmlns:a16="http://schemas.microsoft.com/office/drawing/2014/main" id="{D1A22080-8A15-C641-FE77-C80B31C01BE4}"/>
              </a:ext>
            </a:extLst>
          </p:cNvPr>
          <p:cNvSpPr txBox="1"/>
          <p:nvPr/>
        </p:nvSpPr>
        <p:spPr>
          <a:xfrm>
            <a:off x="548562" y="489470"/>
            <a:ext cx="2146300"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Televizyon</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11" name="Text Placeholder 1">
            <a:extLst>
              <a:ext uri="{FF2B5EF4-FFF2-40B4-BE49-F238E27FC236}">
                <a16:creationId xmlns:a16="http://schemas.microsoft.com/office/drawing/2014/main" id="{ADC2FC1E-437D-9AD9-6A3D-BB713752F5F3}"/>
              </a:ext>
            </a:extLst>
          </p:cNvPr>
          <p:cNvSpPr txBox="1">
            <a:spLocks/>
          </p:cNvSpPr>
          <p:nvPr/>
        </p:nvSpPr>
        <p:spPr>
          <a:xfrm>
            <a:off x="548562" y="808675"/>
            <a:ext cx="3345873" cy="309142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u="none" strike="noStrike" dirty="0" err="1">
                <a:effectLst/>
                <a:latin typeface="Georgia" panose="02040502050405020303" pitchFamily="18" charset="0"/>
              </a:rPr>
              <a:t>Televizyon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sahiplerinin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gelirleri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ABD'nin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politik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döngüsüne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bağlı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olarak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farklılıklar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gösteriyor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Politik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gelirler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dahil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edildiğinde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karasal</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için</a:t>
            </a:r>
            <a:r>
              <a:rPr lang="en-US" sz="1000" u="none" strike="noStrike" dirty="0">
                <a:effectLst/>
                <a:latin typeface="Georgia" panose="02040502050405020303" pitchFamily="18" charset="0"/>
              </a:rPr>
              <a:t> 2024 </a:t>
            </a:r>
            <a:r>
              <a:rPr lang="en-US" sz="1000" u="none" strike="noStrike" dirty="0" err="1">
                <a:effectLst/>
                <a:latin typeface="Georgia" panose="02040502050405020303" pitchFamily="18" charset="0"/>
              </a:rPr>
              <a:t>yılı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tahminimiz</a:t>
            </a:r>
            <a:r>
              <a:rPr lang="en-US" sz="1000" u="none" strike="noStrike" dirty="0">
                <a:effectLst/>
                <a:latin typeface="Georgia" panose="02040502050405020303" pitchFamily="18" charset="0"/>
              </a:rPr>
              <a:t> %3,2, 2025 </a:t>
            </a:r>
            <a:r>
              <a:rPr lang="en-US" sz="1000" u="none" strike="noStrike" dirty="0" err="1">
                <a:effectLst/>
                <a:latin typeface="Georgia" panose="02040502050405020303" pitchFamily="18" charset="0"/>
              </a:rPr>
              <a:t>yılı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için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ise</a:t>
            </a:r>
            <a:r>
              <a:rPr lang="en-US" sz="1000" u="none" strike="noStrike" dirty="0">
                <a:effectLst/>
                <a:latin typeface="Georgia" panose="02040502050405020303" pitchFamily="18" charset="0"/>
              </a:rPr>
              <a:t> %16,6'lık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düşüş</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Medya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sahipleri</a:t>
            </a:r>
            <a:r>
              <a:rPr lang="en-US" sz="1000" u="none" strike="noStrike" dirty="0">
                <a:effectLst/>
                <a:latin typeface="Georgia" panose="02040502050405020303" pitchFamily="18" charset="0"/>
              </a:rPr>
              <a:t>, 2020 </a:t>
            </a:r>
            <a:r>
              <a:rPr lang="en-US" sz="1000" u="none" strike="noStrike" dirty="0" err="1">
                <a:effectLst/>
                <a:latin typeface="Georgia" panose="02040502050405020303" pitchFamily="18" charset="0"/>
              </a:rPr>
              <a:t>seviyelerine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ulaşan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veya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bu</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seviyeleri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aşan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politik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gelirlerden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bahsederken</a:t>
            </a:r>
            <a:r>
              <a:rPr lang="en-US" sz="1000" u="none" strike="noStrike" dirty="0">
                <a:effectLst/>
                <a:latin typeface="Georgia" panose="02040502050405020303" pitchFamily="18" charset="0"/>
              </a:rPr>
              <a:t>, Comcast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Fox, </a:t>
            </a:r>
            <a:r>
              <a:rPr lang="en-US" sz="1000" u="none" strike="noStrike" dirty="0" err="1">
                <a:effectLst/>
                <a:latin typeface="Georgia" panose="02040502050405020303" pitchFamily="18" charset="0"/>
              </a:rPr>
              <a:t>Olimpiyat</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Oyunları</a:t>
            </a:r>
            <a:r>
              <a:rPr lang="en-US" sz="1000" u="none" strike="noStrike" dirty="0">
                <a:effectLst/>
                <a:latin typeface="Georgia" panose="02040502050405020303" pitchFamily="18" charset="0"/>
              </a:rPr>
              <a:t>, UEFA </a:t>
            </a:r>
            <a:r>
              <a:rPr lang="en-US" sz="1000" u="none" strike="noStrike" dirty="0" err="1">
                <a:effectLst/>
                <a:latin typeface="Georgia" panose="02040502050405020303" pitchFamily="18" charset="0"/>
              </a:rPr>
              <a:t>Avrupa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Şampiyonası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Copa America </a:t>
            </a:r>
            <a:r>
              <a:rPr lang="en-US" sz="1000" u="none" strike="noStrike" dirty="0" err="1">
                <a:effectLst/>
                <a:latin typeface="Georgia" panose="02040502050405020303" pitchFamily="18" charset="0"/>
              </a:rPr>
              <a:t>gibi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yaz</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sporlarından</a:t>
            </a:r>
            <a:r>
              <a:rPr lang="en-US" sz="1000" u="none" strike="noStrike" dirty="0">
                <a:effectLst/>
                <a:latin typeface="Georgia" panose="02040502050405020303" pitchFamily="18" charset="0"/>
              </a:rPr>
              <a:t> da </a:t>
            </a:r>
            <a:r>
              <a:rPr lang="en-US" sz="1000" u="none" strike="noStrike" dirty="0" err="1">
                <a:effectLst/>
                <a:latin typeface="Georgia" panose="02040502050405020303" pitchFamily="18" charset="0"/>
              </a:rPr>
              <a:t>fayda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sağladı.Politik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reklamcılık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hariç</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tutulduğunda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lineer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TV'nin</a:t>
            </a:r>
            <a:r>
              <a:rPr lang="en-US" sz="1000" u="none" strike="noStrike" dirty="0">
                <a:effectLst/>
                <a:latin typeface="Georgia" panose="02040502050405020303" pitchFamily="18" charset="0"/>
              </a:rPr>
              <a:t> 2024 </a:t>
            </a:r>
            <a:r>
              <a:rPr lang="en-US" sz="1000" u="none" strike="noStrike" dirty="0" err="1">
                <a:effectLst/>
                <a:latin typeface="Georgia" panose="02040502050405020303" pitchFamily="18" charset="0"/>
              </a:rPr>
              <a:t>yılında</a:t>
            </a:r>
            <a:r>
              <a:rPr lang="en-US" sz="1000" u="none" strike="noStrike" dirty="0">
                <a:effectLst/>
                <a:latin typeface="Georgia" panose="02040502050405020303" pitchFamily="18" charset="0"/>
              </a:rPr>
              <a:t> %6,3, 2025 </a:t>
            </a:r>
            <a:r>
              <a:rPr lang="en-US" sz="1000" u="none" strike="noStrike" dirty="0" err="1">
                <a:effectLst/>
                <a:latin typeface="Georgia" panose="02040502050405020303" pitchFamily="18" charset="0"/>
              </a:rPr>
              <a:t>yılında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ise</a:t>
            </a:r>
            <a:r>
              <a:rPr lang="en-US" sz="1000" u="none" strike="noStrike" dirty="0">
                <a:effectLst/>
                <a:latin typeface="Georgia" panose="02040502050405020303" pitchFamily="18" charset="0"/>
              </a:rPr>
              <a:t> %8,6 </a:t>
            </a:r>
            <a:r>
              <a:rPr lang="en-US" sz="1000" u="none" strike="noStrike" dirty="0" err="1">
                <a:effectLst/>
                <a:latin typeface="Georgia" panose="02040502050405020303" pitchFamily="18" charset="0"/>
              </a:rPr>
              <a:t>oranında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düşeceğini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tahmin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ediyoruz</a:t>
            </a:r>
            <a:r>
              <a:rPr lang="en-US" sz="1000" u="none" strike="noStrike" dirty="0">
                <a:effectLst/>
                <a:latin typeface="Georgia" panose="02040502050405020303" pitchFamily="18" charset="0"/>
              </a:rPr>
              <a:t>. Bu </a:t>
            </a:r>
            <a:r>
              <a:rPr lang="en-US" sz="1000" u="none" strike="noStrike" dirty="0" err="1">
                <a:effectLst/>
                <a:latin typeface="Georgia" panose="02040502050405020303" pitchFamily="18" charset="0"/>
              </a:rPr>
              <a:t>düşüş</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izleyici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tüketim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alışkanlıklarının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stratejik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odağın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giderek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yayın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TV'ye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kayması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kablo</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TV'nin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terk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edilmesiyle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ilişkilendiriliyor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Örneğin</a:t>
            </a:r>
            <a:r>
              <a:rPr lang="en-US" sz="1000" u="none" strike="noStrike" dirty="0">
                <a:effectLst/>
                <a:latin typeface="Georgia" panose="02040502050405020303" pitchFamily="18" charset="0"/>
              </a:rPr>
              <a:t>, Comcast, </a:t>
            </a:r>
            <a:r>
              <a:rPr lang="en-US" sz="1000" u="none" strike="noStrike" dirty="0" err="1">
                <a:effectLst/>
                <a:latin typeface="Georgia" panose="02040502050405020303" pitchFamily="18" charset="0"/>
              </a:rPr>
              <a:t>birkaç</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kablo</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kanalını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ayrı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şirket</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olarak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ayıracağını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duyurdu.Politik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gelirler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geçmiş</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seçim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döngülerine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kıyasla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yayın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TV'ye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daha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yaygın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şekilde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aktı</a:t>
            </a:r>
            <a:r>
              <a:rPr lang="en-US" sz="1000" u="none" strike="noStrike" dirty="0">
                <a:effectLst/>
                <a:latin typeface="Georgia" panose="02040502050405020303" pitchFamily="18" charset="0"/>
              </a:rPr>
              <a:t>. Bu </a:t>
            </a:r>
            <a:r>
              <a:rPr lang="en-US" sz="1000" u="none" strike="noStrike" dirty="0" err="1">
                <a:effectLst/>
                <a:latin typeface="Georgia" panose="02040502050405020303" pitchFamily="18" charset="0"/>
              </a:rPr>
              <a:t>kanaldaki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politik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gelirler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dahil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edildiğinde</a:t>
            </a:r>
            <a:r>
              <a:rPr lang="en-US" sz="1000" u="none" strike="noStrike" dirty="0">
                <a:effectLst/>
                <a:latin typeface="Georgia" panose="02040502050405020303" pitchFamily="18" charset="0"/>
              </a:rPr>
              <a:t> %27,1, </a:t>
            </a:r>
            <a:r>
              <a:rPr lang="en-US" sz="1000" u="none" strike="noStrike" dirty="0" err="1">
                <a:effectLst/>
                <a:latin typeface="Georgia" panose="02040502050405020303" pitchFamily="18" charset="0"/>
              </a:rPr>
              <a:t>politik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gelirler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hariç</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tutulduğunda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ise</a:t>
            </a:r>
            <a:r>
              <a:rPr lang="en-US" sz="1000" u="none" strike="noStrike" dirty="0">
                <a:effectLst/>
                <a:latin typeface="Georgia" panose="02040502050405020303" pitchFamily="18" charset="0"/>
              </a:rPr>
              <a:t> %18,0 </a:t>
            </a:r>
            <a:r>
              <a:rPr lang="en-US" sz="1000" u="none" strike="noStrike" dirty="0" err="1">
                <a:effectLst/>
                <a:latin typeface="Georgia" panose="02040502050405020303" pitchFamily="18" charset="0"/>
              </a:rPr>
              <a:t>oranında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artmasını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sağladığı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tahmin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ediliyor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Politik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reklamcılığın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yayın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TV'de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yarattığı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etkiler</a:t>
            </a:r>
            <a:r>
              <a:rPr lang="en-US" sz="1000" u="none" strike="noStrike" dirty="0">
                <a:effectLst/>
                <a:latin typeface="Georgia" panose="02040502050405020303" pitchFamily="18" charset="0"/>
              </a:rPr>
              <a:t> 1,6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aşmış</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durumda</a:t>
            </a:r>
            <a:r>
              <a:rPr lang="en-US" sz="1000" u="none" strike="noStrike" dirty="0">
                <a:effectLst/>
                <a:latin typeface="Georgia" panose="02040502050405020303" pitchFamily="18" charset="0"/>
              </a:rPr>
              <a:t>.</a:t>
            </a:r>
            <a:endParaRPr lang="en-US" sz="1000" dirty="0">
              <a:latin typeface="Georgia" panose="02040502050405020303" pitchFamily="18" charset="0"/>
              <a:cs typeface="Poppins"/>
            </a:endParaRPr>
          </a:p>
        </p:txBody>
      </p:sp>
      <p:sp>
        <p:nvSpPr>
          <p:cNvPr id="14" name="TextBox 13">
            <a:extLst>
              <a:ext uri="{FF2B5EF4-FFF2-40B4-BE49-F238E27FC236}">
                <a16:creationId xmlns:a16="http://schemas.microsoft.com/office/drawing/2014/main" id="{4C084F98-2D12-593B-B25F-AE71A3DD7109}"/>
              </a:ext>
            </a:extLst>
          </p:cNvPr>
          <p:cNvSpPr txBox="1"/>
          <p:nvPr/>
        </p:nvSpPr>
        <p:spPr>
          <a:xfrm>
            <a:off x="540327" y="6866927"/>
            <a:ext cx="3399430" cy="307777"/>
          </a:xfrm>
          <a:prstGeom prst="rect">
            <a:avLst/>
          </a:prstGeom>
          <a:noFill/>
        </p:spPr>
        <p:txBody>
          <a:bodyPr wrap="square" lIns="0" tIns="45720" rIns="91440" bIns="45720" anchor="t">
            <a:spAutoFit/>
          </a:bodyPr>
          <a:lstStyle/>
          <a:p>
            <a:pPr marL="0" marR="0" lvl="0" indent="0" algn="l" defTabSz="457200" rtl="0" eaLnBrk="1" fontAlgn="auto" latinLnBrk="0" hangingPunct="1">
              <a:spcBef>
                <a:spcPts val="0"/>
              </a:spcBef>
              <a:spcAft>
                <a:spcPts val="0"/>
              </a:spcAft>
              <a:buClrTx/>
              <a:buSzTx/>
              <a:buFontTx/>
              <a:buNone/>
              <a:tabLst/>
              <a:defRPr/>
            </a:pPr>
            <a:r>
              <a:rPr lang="en-US" sz="1400" b="1" dirty="0" err="1">
                <a:solidFill>
                  <a:srgbClr val="092656"/>
                </a:solidFill>
                <a:latin typeface="Poppins"/>
                <a:cs typeface="Poppins"/>
              </a:rPr>
              <a:t>Ses</a:t>
            </a:r>
            <a:r>
              <a:rPr lang="en-US" sz="1400" b="1" dirty="0">
                <a:solidFill>
                  <a:srgbClr val="092656"/>
                </a:solidFill>
                <a:latin typeface="Poppins"/>
                <a:cs typeface="Poppins"/>
              </a:rPr>
              <a:t>/</a:t>
            </a:r>
            <a:r>
              <a:rPr lang="en-US" sz="1400" b="1" dirty="0" err="1">
                <a:solidFill>
                  <a:srgbClr val="092656"/>
                </a:solidFill>
                <a:latin typeface="Poppins"/>
                <a:cs typeface="Poppins"/>
              </a:rPr>
              <a:t>Bası</a:t>
            </a:r>
            <a:r>
              <a:rPr lang="tr-TR" sz="1400" b="1" dirty="0">
                <a:solidFill>
                  <a:srgbClr val="092656"/>
                </a:solidFill>
                <a:latin typeface="Poppins"/>
                <a:cs typeface="Poppins"/>
              </a:rPr>
              <a:t>n</a:t>
            </a:r>
            <a:r>
              <a:rPr lang="en-US" sz="1400" b="1" dirty="0">
                <a:solidFill>
                  <a:srgbClr val="092656"/>
                </a:solidFill>
                <a:latin typeface="Poppins"/>
                <a:cs typeface="Poppins"/>
              </a:rPr>
              <a:t>/Sinema</a:t>
            </a:r>
            <a:endParaRPr kumimoji="0" lang="en-US" sz="1400" b="1" i="0" u="none" strike="noStrike" kern="1200" cap="none" spc="0" normalizeH="0" baseline="0" noProof="0" dirty="0">
              <a:ln>
                <a:noFill/>
              </a:ln>
              <a:solidFill>
                <a:srgbClr val="092656"/>
              </a:solidFill>
              <a:effectLst/>
              <a:uLnTx/>
              <a:uFillTx/>
              <a:latin typeface="Poppins"/>
              <a:cs typeface="Poppins"/>
            </a:endParaRPr>
          </a:p>
        </p:txBody>
      </p:sp>
      <p:sp>
        <p:nvSpPr>
          <p:cNvPr id="15" name="Text Placeholder 1">
            <a:extLst>
              <a:ext uri="{FF2B5EF4-FFF2-40B4-BE49-F238E27FC236}">
                <a16:creationId xmlns:a16="http://schemas.microsoft.com/office/drawing/2014/main" id="{E321FE73-9C3E-3F25-2DBB-17340680C6FB}"/>
              </a:ext>
            </a:extLst>
          </p:cNvPr>
          <p:cNvSpPr txBox="1">
            <a:spLocks/>
          </p:cNvSpPr>
          <p:nvPr/>
        </p:nvSpPr>
        <p:spPr>
          <a:xfrm>
            <a:off x="536861" y="7206674"/>
            <a:ext cx="3678523" cy="260800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spcAft>
                <a:spcPts val="800"/>
              </a:spcAft>
            </a:pPr>
            <a:r>
              <a:rPr lang="en-US" sz="1000" u="none" strike="noStrike" dirty="0" err="1">
                <a:effectLst/>
                <a:latin typeface="Georgia"/>
                <a:cs typeface="Poppins"/>
              </a:rPr>
              <a:t>Ses</a:t>
            </a:r>
            <a:r>
              <a:rPr lang="en-US" sz="1000" u="none" strike="noStrike" dirty="0">
                <a:effectLst/>
                <a:latin typeface="Georgia"/>
                <a:cs typeface="Poppins"/>
              </a:rPr>
              <a:t>, bas</a:t>
            </a:r>
            <a:r>
              <a:rPr lang="tr-TR" sz="1000" u="none" strike="noStrike" dirty="0">
                <a:effectLst/>
                <a:latin typeface="Georgia"/>
                <a:cs typeface="Poppins"/>
              </a:rPr>
              <a:t>ın</a:t>
            </a:r>
            <a:r>
              <a:rPr lang="en-US" sz="1000" u="none" strike="noStrike" dirty="0">
                <a:effectLst/>
                <a:latin typeface="Georgia"/>
                <a:cs typeface="Poppins"/>
              </a:rPr>
              <a:t> ve </a:t>
            </a:r>
            <a:r>
              <a:rPr lang="en-US" sz="1000" u="none" strike="noStrike" dirty="0" err="1">
                <a:effectLst/>
                <a:latin typeface="Georgia"/>
                <a:cs typeface="Poppins"/>
              </a:rPr>
              <a:t>sinemanın</a:t>
            </a:r>
            <a:r>
              <a:rPr lang="en-US" sz="1000" u="none" strike="noStrike" dirty="0">
                <a:effectLst/>
                <a:latin typeface="Georgia"/>
                <a:cs typeface="Poppins"/>
              </a:rPr>
              <a:t> 2024'te </a:t>
            </a:r>
            <a:r>
              <a:rPr lang="en-US" sz="1000" u="none" strike="noStrike" dirty="0" err="1">
                <a:effectLst/>
                <a:latin typeface="Georgia"/>
                <a:cs typeface="Poppins"/>
              </a:rPr>
              <a:t>düşüş</a:t>
            </a:r>
            <a:r>
              <a:rPr lang="en-US" sz="1000" u="none" strike="noStrike" dirty="0">
                <a:effectLst/>
                <a:latin typeface="Georgia"/>
                <a:cs typeface="Poppins"/>
              </a:rPr>
              <a:t> </a:t>
            </a:r>
            <a:r>
              <a:rPr lang="en-US" sz="1000" u="none" strike="noStrike" dirty="0" err="1">
                <a:effectLst/>
                <a:latin typeface="Georgia"/>
                <a:cs typeface="Poppins"/>
              </a:rPr>
              <a:t>göstermesi</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a:t>
            </a:r>
            <a:r>
              <a:rPr lang="en-US" sz="1000" u="none" strike="noStrike" dirty="0" err="1">
                <a:effectLst/>
                <a:latin typeface="Georgia"/>
                <a:cs typeface="Poppins"/>
              </a:rPr>
              <a:t>sırasıyla</a:t>
            </a:r>
            <a:r>
              <a:rPr lang="en-US" sz="1000" u="none" strike="noStrike" dirty="0">
                <a:effectLst/>
                <a:latin typeface="Georgia"/>
                <a:cs typeface="Poppins"/>
              </a:rPr>
              <a:t> -%2,0, -%6,8 ve -%6,3), </a:t>
            </a:r>
            <a:r>
              <a:rPr lang="en-US" sz="1000" u="none" strike="noStrike" dirty="0" err="1">
                <a:effectLst/>
                <a:latin typeface="Georgia"/>
                <a:cs typeface="Poppins"/>
              </a:rPr>
              <a:t>ancak</a:t>
            </a:r>
            <a:r>
              <a:rPr lang="en-US" sz="1000" u="none" strike="noStrike" dirty="0">
                <a:effectLst/>
                <a:latin typeface="Georgia"/>
                <a:cs typeface="Poppins"/>
              </a:rPr>
              <a:t> "Wicked", "Moana 2" ve "Gladiator II"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güçlü</a:t>
            </a:r>
            <a:r>
              <a:rPr lang="en-US" sz="1000" u="none" strike="noStrike" dirty="0">
                <a:effectLst/>
                <a:latin typeface="Georgia"/>
                <a:cs typeface="Poppins"/>
              </a:rPr>
              <a:t> </a:t>
            </a:r>
            <a:r>
              <a:rPr lang="en-US" sz="1000" u="none" strike="noStrike" dirty="0" err="1">
                <a:effectLst/>
                <a:latin typeface="Georgia"/>
                <a:cs typeface="Poppins"/>
              </a:rPr>
              <a:t>tatil</a:t>
            </a:r>
            <a:r>
              <a:rPr lang="en-US" sz="1000" u="none" strike="noStrike" dirty="0">
                <a:effectLst/>
                <a:latin typeface="Georgia"/>
                <a:cs typeface="Poppins"/>
              </a:rPr>
              <a:t> </a:t>
            </a:r>
            <a:r>
              <a:rPr lang="en-US" sz="1000" u="none" strike="noStrike" dirty="0" err="1">
                <a:effectLst/>
                <a:latin typeface="Georgia"/>
                <a:cs typeface="Poppins"/>
              </a:rPr>
              <a:t>gişe</a:t>
            </a:r>
            <a:r>
              <a:rPr lang="en-US" sz="1000" u="none" strike="noStrike" dirty="0">
                <a:effectLst/>
                <a:latin typeface="Georgia"/>
                <a:cs typeface="Poppins"/>
              </a:rPr>
              <a:t> </a:t>
            </a:r>
            <a:r>
              <a:rPr lang="en-US" sz="1000" u="none" strike="noStrike" dirty="0" err="1">
                <a:effectLst/>
                <a:latin typeface="Georgia"/>
                <a:cs typeface="Poppins"/>
              </a:rPr>
              <a:t>sonuçları</a:t>
            </a:r>
            <a:r>
              <a:rPr lang="en-US" sz="1000" u="none" strike="noStrike" dirty="0">
                <a:effectLst/>
                <a:latin typeface="Georgia"/>
                <a:cs typeface="Poppins"/>
              </a:rPr>
              <a:t> </a:t>
            </a:r>
            <a:r>
              <a:rPr lang="en-US" sz="1000" u="none" strike="noStrike" dirty="0" err="1">
                <a:effectLst/>
                <a:latin typeface="Georgia"/>
                <a:cs typeface="Poppins"/>
              </a:rPr>
              <a:t>elde</a:t>
            </a:r>
            <a:r>
              <a:rPr lang="en-US" sz="1000" u="none" strike="noStrike" dirty="0">
                <a:effectLst/>
                <a:latin typeface="Georgia"/>
                <a:cs typeface="Poppins"/>
              </a:rPr>
              <a:t> </a:t>
            </a:r>
            <a:r>
              <a:rPr lang="en-US" sz="1000" u="none" strike="noStrike" dirty="0" err="1">
                <a:effectLst/>
                <a:latin typeface="Georgia"/>
                <a:cs typeface="Poppins"/>
              </a:rPr>
              <a:t>edildi</a:t>
            </a:r>
            <a:r>
              <a:rPr lang="tr-TR" sz="1000" u="none" strike="noStrike" dirty="0">
                <a:effectLst/>
                <a:latin typeface="Georgia"/>
                <a:cs typeface="Poppins"/>
              </a:rPr>
              <a:t>ği</a:t>
            </a:r>
            <a:r>
              <a:rPr lang="en-US" sz="1000" u="none" strike="noStrike" dirty="0">
                <a:effectLst/>
                <a:latin typeface="Georgia"/>
                <a:cs typeface="Poppins"/>
              </a:rPr>
              <a:t> </a:t>
            </a:r>
            <a:r>
              <a:rPr lang="en-US" sz="1000" u="none" strike="noStrike" dirty="0" err="1">
                <a:effectLst/>
                <a:latin typeface="Georgia"/>
                <a:cs typeface="Poppins"/>
              </a:rPr>
              <a:t>sinemaya</a:t>
            </a:r>
            <a:r>
              <a:rPr lang="en-US" sz="1000" u="none" strike="noStrike" dirty="0">
                <a:effectLst/>
                <a:latin typeface="Georgia"/>
                <a:cs typeface="Poppins"/>
              </a:rPr>
              <a:t> </a:t>
            </a:r>
            <a:r>
              <a:rPr lang="en-US" sz="1000" u="none" strike="noStrike" dirty="0" err="1">
                <a:effectLst/>
                <a:latin typeface="Georgia"/>
                <a:cs typeface="Poppins"/>
              </a:rPr>
              <a:t>bakış</a:t>
            </a:r>
            <a:r>
              <a:rPr lang="en-US" sz="1000" u="none" strike="noStrike" dirty="0">
                <a:effectLst/>
                <a:latin typeface="Georgia"/>
                <a:cs typeface="Poppins"/>
              </a:rPr>
              <a:t> </a:t>
            </a:r>
            <a:r>
              <a:rPr lang="en-US" sz="1000" u="none" strike="noStrike" dirty="0" err="1">
                <a:effectLst/>
                <a:latin typeface="Georgia"/>
                <a:cs typeface="Poppins"/>
              </a:rPr>
              <a:t>açısını</a:t>
            </a:r>
            <a:r>
              <a:rPr lang="en-US" sz="1000" u="none" strike="noStrike" dirty="0">
                <a:effectLst/>
                <a:latin typeface="Georgia"/>
                <a:cs typeface="Poppins"/>
              </a:rPr>
              <a:t> </a:t>
            </a:r>
            <a:r>
              <a:rPr lang="en-US" sz="1000" u="none" strike="noStrike" dirty="0" err="1">
                <a:effectLst/>
                <a:latin typeface="Georgia"/>
                <a:cs typeface="Poppins"/>
              </a:rPr>
              <a:t>iyileştirebilir</a:t>
            </a:r>
            <a:r>
              <a:rPr lang="en-US" sz="1000" u="none" strike="noStrike" dirty="0">
                <a:effectLst/>
                <a:latin typeface="Georgia"/>
                <a:cs typeface="Poppins"/>
              </a:rPr>
              <a:t>. </a:t>
            </a:r>
            <a:r>
              <a:rPr lang="en-US" sz="1000" u="none" strike="noStrike" dirty="0" err="1">
                <a:effectLst/>
                <a:latin typeface="Georgia"/>
                <a:cs typeface="Poppins"/>
              </a:rPr>
              <a:t>Sinemadaki</a:t>
            </a:r>
            <a:r>
              <a:rPr lang="en-US" sz="1000" u="none" strike="noStrike" dirty="0">
                <a:effectLst/>
                <a:latin typeface="Georgia"/>
                <a:cs typeface="Poppins"/>
              </a:rPr>
              <a:t> </a:t>
            </a:r>
            <a:r>
              <a:rPr lang="en-US" sz="1000" u="none" strike="noStrike" dirty="0" err="1">
                <a:effectLst/>
                <a:latin typeface="Georgia"/>
                <a:cs typeface="Poppins"/>
              </a:rPr>
              <a:t>büyümenin</a:t>
            </a:r>
            <a:r>
              <a:rPr lang="en-US" sz="1000" u="none" strike="noStrike" dirty="0">
                <a:effectLst/>
                <a:latin typeface="Georgia"/>
                <a:cs typeface="Poppins"/>
              </a:rPr>
              <a:t> 2025'te %1,5'e </a:t>
            </a:r>
            <a:r>
              <a:rPr lang="en-US" sz="1000" u="none" strike="noStrike" dirty="0" err="1">
                <a:effectLst/>
                <a:latin typeface="Georgia"/>
                <a:cs typeface="Poppins"/>
              </a:rPr>
              <a:t>dönmesi</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a:t>
            </a:r>
            <a:r>
              <a:rPr lang="en-US" sz="1000" u="none" strike="noStrike" dirty="0" err="1">
                <a:effectLst/>
                <a:latin typeface="Georgia"/>
                <a:cs typeface="Poppins"/>
              </a:rPr>
              <a:t>Sesin</a:t>
            </a:r>
            <a:r>
              <a:rPr lang="en-US" sz="1000" u="none" strike="noStrike" dirty="0">
                <a:effectLst/>
                <a:latin typeface="Georgia"/>
                <a:cs typeface="Poppins"/>
              </a:rPr>
              <a:t> %1,1, bas</a:t>
            </a:r>
            <a:r>
              <a:rPr lang="tr-TR" sz="1000" u="none" strike="noStrike" dirty="0">
                <a:effectLst/>
                <a:latin typeface="Georgia"/>
                <a:cs typeface="Poppins"/>
              </a:rPr>
              <a:t>ının</a:t>
            </a:r>
            <a:r>
              <a:rPr lang="en-US" sz="1000" u="none" strike="noStrike" dirty="0">
                <a:effectLst/>
                <a:latin typeface="Georgia"/>
                <a:cs typeface="Poppins"/>
              </a:rPr>
              <a:t> </a:t>
            </a:r>
            <a:r>
              <a:rPr lang="en-US" sz="1000" u="none" strike="noStrike" dirty="0" err="1">
                <a:effectLst/>
                <a:latin typeface="Georgia"/>
                <a:cs typeface="Poppins"/>
              </a:rPr>
              <a:t>ise</a:t>
            </a:r>
            <a:r>
              <a:rPr lang="en-US" sz="1000" u="none" strike="noStrike" dirty="0">
                <a:effectLst/>
                <a:latin typeface="Georgia"/>
                <a:cs typeface="Poppins"/>
              </a:rPr>
              <a:t> %3,4 </a:t>
            </a:r>
            <a:r>
              <a:rPr lang="en-US" sz="1000" u="none" strike="noStrike" dirty="0" err="1">
                <a:effectLst/>
                <a:latin typeface="Georgia"/>
                <a:cs typeface="Poppins"/>
              </a:rPr>
              <a:t>oranında</a:t>
            </a:r>
            <a:r>
              <a:rPr lang="en-US" sz="1000" u="none" strike="noStrike" dirty="0">
                <a:effectLst/>
                <a:latin typeface="Georgia"/>
                <a:cs typeface="Poppins"/>
              </a:rPr>
              <a:t> </a:t>
            </a:r>
            <a:r>
              <a:rPr lang="en-US" sz="1000" u="none" strike="noStrike" dirty="0" err="1">
                <a:effectLst/>
                <a:latin typeface="Georgia"/>
                <a:cs typeface="Poppins"/>
              </a:rPr>
              <a:t>düşmesi</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a:t>
            </a:r>
            <a:r>
              <a:rPr lang="en-US" sz="1000" u="none" strike="noStrike" dirty="0" err="1">
                <a:effectLst/>
                <a:latin typeface="Georgia"/>
                <a:cs typeface="Poppins"/>
              </a:rPr>
              <a:t>Gazeteler</a:t>
            </a:r>
            <a:r>
              <a:rPr lang="en-US" sz="1000" u="none" strike="noStrike" dirty="0">
                <a:effectLst/>
                <a:latin typeface="Georgia"/>
                <a:cs typeface="Poppins"/>
              </a:rPr>
              <a:t> </a:t>
            </a:r>
            <a:r>
              <a:rPr lang="en-US" sz="1000" u="none" strike="noStrike" dirty="0" err="1">
                <a:effectLst/>
                <a:latin typeface="Georgia"/>
                <a:cs typeface="Poppins"/>
              </a:rPr>
              <a:t>önümüzdeki</a:t>
            </a:r>
            <a:r>
              <a:rPr lang="en-US" sz="1000" u="none" strike="noStrike" dirty="0">
                <a:effectLst/>
                <a:latin typeface="Georgia"/>
                <a:cs typeface="Poppins"/>
              </a:rPr>
              <a:t> </a:t>
            </a:r>
            <a:r>
              <a:rPr lang="en-US" sz="1000" u="none" strike="noStrike" dirty="0" err="1">
                <a:effectLst/>
                <a:latin typeface="Georgia"/>
                <a:cs typeface="Poppins"/>
              </a:rPr>
              <a:t>beş</a:t>
            </a:r>
            <a:r>
              <a:rPr lang="en-US" sz="1000" u="none" strike="noStrike" dirty="0">
                <a:effectLst/>
                <a:latin typeface="Georgia"/>
                <a:cs typeface="Poppins"/>
              </a:rPr>
              <a:t> yıl </a:t>
            </a:r>
            <a:r>
              <a:rPr lang="en-US" sz="1000" u="none" strike="noStrike" dirty="0" err="1">
                <a:effectLst/>
                <a:latin typeface="Georgia"/>
                <a:cs typeface="Poppins"/>
              </a:rPr>
              <a:t>içinde</a:t>
            </a:r>
            <a:r>
              <a:rPr lang="en-US" sz="1000" u="none" strike="noStrike" dirty="0">
                <a:effectLst/>
                <a:latin typeface="Georgia"/>
                <a:cs typeface="Poppins"/>
              </a:rPr>
              <a:t> </a:t>
            </a:r>
            <a:r>
              <a:rPr lang="en-US" sz="1000" u="none" strike="noStrike" dirty="0" err="1">
                <a:effectLst/>
                <a:latin typeface="Georgia"/>
                <a:cs typeface="Poppins"/>
              </a:rPr>
              <a:t>dergilerden</a:t>
            </a:r>
            <a:r>
              <a:rPr lang="en-US" sz="1000" u="none" strike="noStrike" dirty="0">
                <a:effectLst/>
                <a:latin typeface="Georgia"/>
                <a:cs typeface="Poppins"/>
              </a:rPr>
              <a:t> -%5,0'lık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Bileşik</a:t>
            </a:r>
            <a:r>
              <a:rPr lang="en-US" sz="1000" u="none" strike="noStrike" dirty="0">
                <a:effectLst/>
                <a:latin typeface="Georgia"/>
                <a:cs typeface="Poppins"/>
              </a:rPr>
              <a:t> </a:t>
            </a:r>
            <a:r>
              <a:rPr lang="en-US" sz="1000" u="none" strike="noStrike" dirty="0" err="1">
                <a:effectLst/>
                <a:latin typeface="Georgia"/>
                <a:cs typeface="Poppins"/>
              </a:rPr>
              <a:t>Büyüme</a:t>
            </a:r>
            <a:r>
              <a:rPr lang="en-US" sz="1000" u="none" strike="noStrike" dirty="0">
                <a:effectLst/>
                <a:latin typeface="Georgia"/>
                <a:cs typeface="Poppins"/>
              </a:rPr>
              <a:t> </a:t>
            </a:r>
            <a:r>
              <a:rPr lang="en-US" sz="1000" u="none" strike="noStrike" dirty="0" err="1">
                <a:effectLst/>
                <a:latin typeface="Georgia"/>
                <a:cs typeface="Poppins"/>
              </a:rPr>
              <a:t>Oranı</a:t>
            </a:r>
            <a:r>
              <a:rPr lang="en-US" sz="1000" u="none" strike="noStrike" dirty="0">
                <a:effectLst/>
                <a:latin typeface="Georgia"/>
                <a:cs typeface="Poppins"/>
              </a:rPr>
              <a:t> (CAGR) </a:t>
            </a:r>
            <a:r>
              <a:rPr lang="en-US" sz="1000" u="none" strike="noStrike" dirty="0" err="1">
                <a:effectLst/>
                <a:latin typeface="Georgia"/>
                <a:cs typeface="Poppins"/>
              </a:rPr>
              <a:t>ile</a:t>
            </a:r>
            <a:r>
              <a:rPr lang="en-US" sz="1000" u="none" strike="noStrike" dirty="0">
                <a:effectLst/>
                <a:latin typeface="Georgia"/>
                <a:cs typeface="Poppins"/>
              </a:rPr>
              <a:t> </a:t>
            </a:r>
            <a:r>
              <a:rPr lang="en-US" sz="1000" u="none" strike="noStrike" dirty="0" err="1">
                <a:effectLst/>
                <a:latin typeface="Georgia"/>
                <a:cs typeface="Poppins"/>
              </a:rPr>
              <a:t>biraz</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iyi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performans</a:t>
            </a:r>
            <a:r>
              <a:rPr lang="en-US" sz="1000" u="none" strike="noStrike" dirty="0">
                <a:effectLst/>
                <a:latin typeface="Georgia"/>
                <a:cs typeface="Poppins"/>
              </a:rPr>
              <a:t> </a:t>
            </a:r>
            <a:r>
              <a:rPr lang="en-US" sz="1000" u="none" strike="noStrike" dirty="0" err="1">
                <a:effectLst/>
                <a:latin typeface="Georgia"/>
                <a:cs typeface="Poppins"/>
              </a:rPr>
              <a:t>sergileyecek</a:t>
            </a:r>
            <a:r>
              <a:rPr lang="en-US" sz="1000" u="none" strike="noStrike" dirty="0">
                <a:effectLst/>
                <a:latin typeface="Georgia"/>
                <a:cs typeface="Poppins"/>
              </a:rPr>
              <a:t>; </a:t>
            </a:r>
            <a:r>
              <a:rPr lang="en-US" sz="1000" u="none" strike="noStrike" dirty="0" err="1">
                <a:effectLst/>
                <a:latin typeface="Georgia"/>
                <a:cs typeface="Poppins"/>
              </a:rPr>
              <a:t>dergiler</a:t>
            </a:r>
            <a:r>
              <a:rPr lang="en-US" sz="1000" u="none" strike="noStrike" dirty="0">
                <a:effectLst/>
                <a:latin typeface="Georgia"/>
                <a:cs typeface="Poppins"/>
              </a:rPr>
              <a:t> </a:t>
            </a:r>
            <a:r>
              <a:rPr lang="en-US" sz="1000" u="none" strike="noStrike" dirty="0" err="1">
                <a:effectLst/>
                <a:latin typeface="Georgia"/>
                <a:cs typeface="Poppins"/>
              </a:rPr>
              <a:t>ise</a:t>
            </a:r>
            <a:r>
              <a:rPr lang="en-US" sz="1000" u="none" strike="noStrike" dirty="0">
                <a:effectLst/>
                <a:latin typeface="Georgia"/>
                <a:cs typeface="Poppins"/>
              </a:rPr>
              <a:t> %-5,8'lik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performans</a:t>
            </a:r>
            <a:r>
              <a:rPr lang="en-US" sz="1000" u="none" strike="noStrike" dirty="0">
                <a:effectLst/>
                <a:latin typeface="Georgia"/>
                <a:cs typeface="Poppins"/>
              </a:rPr>
              <a:t> </a:t>
            </a:r>
            <a:r>
              <a:rPr lang="en-US" sz="1000" u="none" strike="noStrike" dirty="0" err="1">
                <a:effectLst/>
                <a:latin typeface="Georgia"/>
                <a:cs typeface="Poppins"/>
              </a:rPr>
              <a:t>sergileyecek</a:t>
            </a:r>
            <a:r>
              <a:rPr lang="en-US" sz="1000" u="none" strike="noStrike" dirty="0">
                <a:effectLst/>
                <a:latin typeface="Georgia"/>
                <a:cs typeface="Poppins"/>
              </a:rPr>
              <a:t>. </a:t>
            </a:r>
          </a:p>
          <a:p>
            <a:pPr marL="7620">
              <a:spcAft>
                <a:spcPts val="800"/>
              </a:spcAft>
            </a:pPr>
            <a:r>
              <a:rPr lang="en-US" sz="1000" u="none" strike="noStrike" dirty="0" err="1">
                <a:effectLst/>
                <a:latin typeface="Georgia"/>
                <a:cs typeface="Poppins"/>
              </a:rPr>
              <a:t>Basılı</a:t>
            </a:r>
            <a:r>
              <a:rPr lang="en-US" sz="1000" u="none" strike="noStrike" dirty="0">
                <a:effectLst/>
                <a:latin typeface="Georgia"/>
                <a:cs typeface="Poppins"/>
              </a:rPr>
              <a:t> </a:t>
            </a:r>
            <a:r>
              <a:rPr lang="en-US" sz="1000" u="none" strike="noStrike" dirty="0" err="1">
                <a:effectLst/>
                <a:latin typeface="Georgia"/>
                <a:cs typeface="Poppins"/>
              </a:rPr>
              <a:t>yayınlarda</a:t>
            </a:r>
            <a:r>
              <a:rPr lang="en-US" sz="1000" u="none" strike="noStrike" dirty="0">
                <a:effectLst/>
                <a:latin typeface="Georgia"/>
                <a:cs typeface="Poppins"/>
              </a:rPr>
              <a:t> </a:t>
            </a:r>
            <a:r>
              <a:rPr lang="en-US" sz="1000" u="none" strike="noStrike" dirty="0" err="1">
                <a:effectLst/>
                <a:latin typeface="Georgia"/>
                <a:cs typeface="Poppins"/>
              </a:rPr>
              <a:t>yapay</a:t>
            </a:r>
            <a:r>
              <a:rPr lang="en-US" sz="1000" u="none" strike="noStrike" dirty="0">
                <a:effectLst/>
                <a:latin typeface="Georgia"/>
                <a:cs typeface="Poppins"/>
              </a:rPr>
              <a:t> </a:t>
            </a:r>
            <a:r>
              <a:rPr lang="en-US" sz="1000" u="none" strike="noStrike" dirty="0" err="1">
                <a:effectLst/>
                <a:latin typeface="Georgia"/>
                <a:cs typeface="Poppins"/>
              </a:rPr>
              <a:t>zeka</a:t>
            </a:r>
            <a:r>
              <a:rPr lang="en-US" sz="1000" u="none" strike="noStrike" dirty="0">
                <a:effectLst/>
                <a:latin typeface="Georgia"/>
                <a:cs typeface="Poppins"/>
              </a:rPr>
              <a:t> </a:t>
            </a:r>
            <a:r>
              <a:rPr lang="en-US" sz="1000" u="none" strike="noStrike" dirty="0" err="1">
                <a:effectLst/>
                <a:latin typeface="Georgia"/>
                <a:cs typeface="Poppins"/>
              </a:rPr>
              <a:t>özetlerinin</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GPT </a:t>
            </a:r>
            <a:r>
              <a:rPr lang="en-US" sz="1000" u="none" strike="noStrike" dirty="0" err="1">
                <a:effectLst/>
                <a:latin typeface="Georgia"/>
                <a:cs typeface="Poppins"/>
              </a:rPr>
              <a:t>destekli</a:t>
            </a:r>
            <a:r>
              <a:rPr lang="en-US" sz="1000" u="none" strike="noStrike" dirty="0">
                <a:effectLst/>
                <a:latin typeface="Georgia"/>
                <a:cs typeface="Poppins"/>
              </a:rPr>
              <a:t> </a:t>
            </a:r>
            <a:r>
              <a:rPr lang="en-US" sz="1000" u="none" strike="noStrike" dirty="0" err="1">
                <a:effectLst/>
                <a:latin typeface="Georgia"/>
                <a:cs typeface="Poppins"/>
              </a:rPr>
              <a:t>aramaların</a:t>
            </a:r>
            <a:r>
              <a:rPr lang="en-US" sz="1000" u="none" strike="noStrike" dirty="0">
                <a:effectLst/>
                <a:latin typeface="Georgia"/>
                <a:cs typeface="Poppins"/>
              </a:rPr>
              <a:t> </a:t>
            </a:r>
            <a:r>
              <a:rPr lang="en-US" sz="1000" u="none" strike="noStrike" dirty="0" err="1">
                <a:effectLst/>
                <a:latin typeface="Georgia"/>
                <a:cs typeface="Poppins"/>
              </a:rPr>
              <a:t>yükselişi</a:t>
            </a:r>
            <a:r>
              <a:rPr lang="en-US" sz="1000" u="none" strike="noStrike" dirty="0">
                <a:effectLst/>
                <a:latin typeface="Georgia"/>
                <a:cs typeface="Poppins"/>
              </a:rPr>
              <a:t>, </a:t>
            </a:r>
            <a:r>
              <a:rPr lang="en-US" sz="1000" u="none" strike="noStrike" dirty="0" err="1">
                <a:effectLst/>
                <a:latin typeface="Georgia"/>
                <a:cs typeface="Poppins"/>
              </a:rPr>
              <a:t>uzun</a:t>
            </a:r>
            <a:r>
              <a:rPr lang="en-US" sz="1000" u="none" strike="noStrike" dirty="0">
                <a:effectLst/>
                <a:latin typeface="Georgia"/>
                <a:cs typeface="Poppins"/>
              </a:rPr>
              <a:t> </a:t>
            </a:r>
            <a:r>
              <a:rPr lang="en-US" sz="1000" u="none" strike="noStrike" dirty="0" err="1">
                <a:effectLst/>
                <a:latin typeface="Georgia"/>
                <a:cs typeface="Poppins"/>
              </a:rPr>
              <a:t>biçimli</a:t>
            </a:r>
            <a:r>
              <a:rPr lang="en-US" sz="1000" u="none" strike="noStrike" dirty="0">
                <a:effectLst/>
                <a:latin typeface="Georgia"/>
                <a:cs typeface="Poppins"/>
              </a:rPr>
              <a:t> </a:t>
            </a:r>
            <a:r>
              <a:rPr lang="en-US" sz="1000" u="none" strike="noStrike" dirty="0" err="1">
                <a:effectLst/>
                <a:latin typeface="Georgia"/>
                <a:cs typeface="Poppins"/>
              </a:rPr>
              <a:t>içeriğin</a:t>
            </a:r>
            <a:r>
              <a:rPr lang="en-US" sz="1000" u="none" strike="noStrike" dirty="0">
                <a:effectLst/>
                <a:latin typeface="Georgia"/>
                <a:cs typeface="Poppins"/>
              </a:rPr>
              <a:t> </a:t>
            </a:r>
            <a:r>
              <a:rPr lang="en-US" sz="1000" u="none" strike="noStrike" dirty="0" err="1">
                <a:effectLst/>
                <a:latin typeface="Georgia"/>
                <a:cs typeface="Poppins"/>
              </a:rPr>
              <a:t>geleceği</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telif</a:t>
            </a:r>
            <a:r>
              <a:rPr lang="en-US" sz="1000" u="none" strike="noStrike" dirty="0">
                <a:effectLst/>
                <a:latin typeface="Georgia"/>
                <a:cs typeface="Poppins"/>
              </a:rPr>
              <a:t> </a:t>
            </a:r>
            <a:r>
              <a:rPr lang="en-US" sz="1000" u="none" strike="noStrike" dirty="0" err="1">
                <a:effectLst/>
                <a:latin typeface="Georgia"/>
                <a:cs typeface="Poppins"/>
              </a:rPr>
              <a:t>hakkı</a:t>
            </a:r>
            <a:r>
              <a:rPr lang="en-US" sz="1000" u="none" strike="noStrike" dirty="0">
                <a:effectLst/>
                <a:latin typeface="Georgia"/>
                <a:cs typeface="Poppins"/>
              </a:rPr>
              <a:t> </a:t>
            </a:r>
            <a:r>
              <a:rPr lang="en-US" sz="1000" u="none" strike="noStrike" dirty="0" err="1">
                <a:effectLst/>
                <a:latin typeface="Georgia"/>
                <a:cs typeface="Poppins"/>
              </a:rPr>
              <a:t>materyallerinin</a:t>
            </a:r>
            <a:r>
              <a:rPr lang="en-US" sz="1000" u="none" strike="noStrike" dirty="0">
                <a:effectLst/>
                <a:latin typeface="Georgia"/>
                <a:cs typeface="Poppins"/>
              </a:rPr>
              <a:t> </a:t>
            </a:r>
            <a:r>
              <a:rPr lang="en-US" sz="1000" u="none" strike="noStrike" dirty="0" err="1">
                <a:effectLst/>
                <a:latin typeface="Georgia"/>
                <a:cs typeface="Poppins"/>
              </a:rPr>
              <a:t>yüksek</a:t>
            </a:r>
            <a:r>
              <a:rPr lang="en-US" sz="1000" u="none" strike="noStrike" dirty="0">
                <a:effectLst/>
                <a:latin typeface="Georgia"/>
                <a:cs typeface="Poppins"/>
              </a:rPr>
              <a:t> </a:t>
            </a:r>
            <a:r>
              <a:rPr lang="en-US" sz="1000" u="none" strike="noStrike" dirty="0" err="1">
                <a:effectLst/>
                <a:latin typeface="Georgia"/>
                <a:cs typeface="Poppins"/>
              </a:rPr>
              <a:t>lisans</a:t>
            </a:r>
            <a:r>
              <a:rPr lang="en-US" sz="1000" u="none" strike="noStrike" dirty="0">
                <a:effectLst/>
                <a:latin typeface="Georgia"/>
                <a:cs typeface="Poppins"/>
              </a:rPr>
              <a:t> </a:t>
            </a:r>
            <a:r>
              <a:rPr lang="en-US" sz="1000" u="none" strike="noStrike" dirty="0" err="1">
                <a:effectLst/>
                <a:latin typeface="Georgia"/>
                <a:cs typeface="Poppins"/>
              </a:rPr>
              <a:t>eğitimleri</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eğitim</a:t>
            </a:r>
            <a:r>
              <a:rPr lang="en-US" sz="1000" u="none" strike="noStrike" dirty="0">
                <a:effectLst/>
                <a:latin typeface="Georgia"/>
                <a:cs typeface="Poppins"/>
              </a:rPr>
              <a:t> </a:t>
            </a:r>
            <a:r>
              <a:rPr lang="en-US" sz="1000" u="none" strike="noStrike" dirty="0" err="1">
                <a:effectLst/>
                <a:latin typeface="Georgia"/>
                <a:cs typeface="Poppins"/>
              </a:rPr>
              <a:t>verileri</a:t>
            </a:r>
            <a:r>
              <a:rPr lang="en-US" sz="1000" u="none" strike="noStrike" dirty="0">
                <a:effectLst/>
                <a:latin typeface="Georgia"/>
                <a:cs typeface="Poppins"/>
              </a:rPr>
              <a:t> </a:t>
            </a:r>
            <a:r>
              <a:rPr lang="en-US" sz="1000" u="none" strike="noStrike" dirty="0" err="1">
                <a:effectLst/>
                <a:latin typeface="Georgia"/>
                <a:cs typeface="Poppins"/>
              </a:rPr>
              <a:t>olarak</a:t>
            </a:r>
            <a:r>
              <a:rPr lang="en-US" sz="1000" u="none" strike="noStrike" dirty="0">
                <a:effectLst/>
                <a:latin typeface="Georgia"/>
                <a:cs typeface="Poppins"/>
              </a:rPr>
              <a:t> </a:t>
            </a:r>
            <a:r>
              <a:rPr lang="en-US" sz="1000" u="none" strike="noStrike" dirty="0" err="1">
                <a:effectLst/>
                <a:latin typeface="Georgia"/>
                <a:cs typeface="Poppins"/>
              </a:rPr>
              <a:t>adil</a:t>
            </a:r>
            <a:r>
              <a:rPr lang="en-US" sz="1000" u="none" strike="noStrike" dirty="0">
                <a:effectLst/>
                <a:latin typeface="Georgia"/>
                <a:cs typeface="Poppins"/>
              </a:rPr>
              <a:t> </a:t>
            </a:r>
            <a:r>
              <a:rPr lang="en-US" sz="1000" u="none" strike="noStrike" dirty="0" err="1">
                <a:effectLst/>
                <a:latin typeface="Georgia"/>
                <a:cs typeface="Poppins"/>
              </a:rPr>
              <a:t>kullanımına</a:t>
            </a:r>
            <a:r>
              <a:rPr lang="en-US" sz="1000" u="none" strike="noStrike" dirty="0">
                <a:effectLst/>
                <a:latin typeface="Georgia"/>
                <a:cs typeface="Poppins"/>
              </a:rPr>
              <a:t> </a:t>
            </a:r>
            <a:r>
              <a:rPr lang="en-US" sz="1000" u="none" strike="noStrike" dirty="0" err="1">
                <a:effectLst/>
                <a:latin typeface="Georgia"/>
                <a:cs typeface="Poppins"/>
              </a:rPr>
              <a:t>ilişkin</a:t>
            </a:r>
            <a:r>
              <a:rPr lang="en-US" sz="1000" u="none" strike="noStrike" dirty="0">
                <a:effectLst/>
                <a:latin typeface="Georgia"/>
                <a:cs typeface="Poppins"/>
              </a:rPr>
              <a:t> </a:t>
            </a:r>
            <a:r>
              <a:rPr lang="en-US" sz="1000" u="none" strike="noStrike" dirty="0" err="1">
                <a:effectLst/>
                <a:latin typeface="Georgia"/>
                <a:cs typeface="Poppins"/>
              </a:rPr>
              <a:t>yanıtlanmamış</a:t>
            </a:r>
            <a:r>
              <a:rPr lang="en-US" sz="1000" u="none" strike="noStrike" dirty="0">
                <a:effectLst/>
                <a:latin typeface="Georgia"/>
                <a:cs typeface="Poppins"/>
              </a:rPr>
              <a:t> </a:t>
            </a:r>
            <a:r>
              <a:rPr lang="en-US" sz="1000" u="none" strike="noStrike" dirty="0" err="1">
                <a:effectLst/>
                <a:latin typeface="Georgia"/>
                <a:cs typeface="Poppins"/>
              </a:rPr>
              <a:t>soruları</a:t>
            </a:r>
            <a:r>
              <a:rPr lang="en-US" sz="1000" u="none" strike="noStrike" dirty="0">
                <a:effectLst/>
                <a:latin typeface="Georgia"/>
                <a:cs typeface="Poppins"/>
              </a:rPr>
              <a:t> </a:t>
            </a:r>
            <a:r>
              <a:rPr lang="en-US" sz="1000" u="none" strike="noStrike" dirty="0" err="1">
                <a:effectLst/>
                <a:latin typeface="Georgia"/>
                <a:cs typeface="Poppins"/>
              </a:rPr>
              <a:t>gündeme</a:t>
            </a:r>
            <a:r>
              <a:rPr lang="en-US" sz="1000" u="none" strike="noStrike" dirty="0">
                <a:effectLst/>
                <a:latin typeface="Georgia"/>
                <a:cs typeface="Poppins"/>
              </a:rPr>
              <a:t> </a:t>
            </a:r>
            <a:r>
              <a:rPr lang="en-US" sz="1000" u="none" strike="noStrike" dirty="0" err="1">
                <a:effectLst/>
                <a:latin typeface="Georgia"/>
                <a:cs typeface="Poppins"/>
              </a:rPr>
              <a:t>getirdi</a:t>
            </a:r>
            <a:r>
              <a:rPr lang="en-US" sz="1000" u="none" strike="noStrike" dirty="0">
                <a:effectLst/>
                <a:latin typeface="Georgia"/>
                <a:cs typeface="Poppins"/>
              </a:rPr>
              <a:t>. New York Times </a:t>
            </a:r>
            <a:r>
              <a:rPr lang="en-US" sz="1000" u="none" strike="noStrike" dirty="0" err="1">
                <a:effectLst/>
                <a:latin typeface="Georgia"/>
                <a:cs typeface="Poppins"/>
              </a:rPr>
              <a:t>ve</a:t>
            </a:r>
            <a:r>
              <a:rPr lang="en-US" sz="1000" u="none" strike="noStrike" dirty="0">
                <a:effectLst/>
                <a:latin typeface="Georgia"/>
                <a:cs typeface="Poppins"/>
              </a:rPr>
              <a:t> Dow Jones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yayıncıların</a:t>
            </a:r>
            <a:r>
              <a:rPr lang="en-US" sz="1000" u="none" strike="noStrike" dirty="0">
                <a:effectLst/>
                <a:latin typeface="Georgia"/>
                <a:cs typeface="Poppins"/>
              </a:rPr>
              <a:t> </a:t>
            </a:r>
            <a:r>
              <a:rPr lang="en-US" sz="1000" u="none" strike="noStrike" dirty="0" err="1">
                <a:effectLst/>
                <a:latin typeface="Georgia"/>
                <a:cs typeface="Poppins"/>
              </a:rPr>
              <a:t>açtığı</a:t>
            </a:r>
            <a:r>
              <a:rPr lang="en-US" sz="1000" u="none" strike="noStrike" dirty="0">
                <a:effectLst/>
                <a:latin typeface="Georgia"/>
                <a:cs typeface="Poppins"/>
              </a:rPr>
              <a:t> </a:t>
            </a:r>
            <a:r>
              <a:rPr lang="en-US" sz="1000" u="none" strike="noStrike" dirty="0" err="1">
                <a:effectLst/>
                <a:latin typeface="Georgia"/>
                <a:cs typeface="Poppins"/>
              </a:rPr>
              <a:t>davalar</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yazının</a:t>
            </a:r>
            <a:r>
              <a:rPr lang="en-US" sz="1000" u="none" strike="noStrike" dirty="0">
                <a:effectLst/>
                <a:latin typeface="Georgia"/>
                <a:cs typeface="Poppins"/>
              </a:rPr>
              <a:t> </a:t>
            </a:r>
            <a:r>
              <a:rPr lang="en-US" sz="1000" u="none" strike="noStrike" dirty="0" err="1">
                <a:effectLst/>
                <a:latin typeface="Georgia"/>
                <a:cs typeface="Poppins"/>
              </a:rPr>
              <a:t>yazıldığı</a:t>
            </a:r>
            <a:r>
              <a:rPr lang="en-US" sz="1000" u="none" strike="noStrike" dirty="0">
                <a:effectLst/>
                <a:latin typeface="Georgia"/>
                <a:cs typeface="Poppins"/>
              </a:rPr>
              <a:t> </a:t>
            </a:r>
            <a:r>
              <a:rPr lang="en-US" sz="1000" u="none" strike="noStrike" dirty="0" err="1">
                <a:effectLst/>
                <a:latin typeface="Georgia"/>
                <a:cs typeface="Poppins"/>
              </a:rPr>
              <a:t>sırada</a:t>
            </a:r>
            <a:r>
              <a:rPr lang="en-US" sz="1000" u="none" strike="noStrike" dirty="0">
                <a:effectLst/>
                <a:latin typeface="Georgia"/>
                <a:cs typeface="Poppins"/>
              </a:rPr>
              <a:t> </a:t>
            </a:r>
            <a:r>
              <a:rPr lang="en-US" sz="1000" u="none" strike="noStrike" dirty="0" err="1">
                <a:effectLst/>
                <a:latin typeface="Georgia"/>
                <a:cs typeface="Poppins"/>
              </a:rPr>
              <a:t>hâlâ</a:t>
            </a:r>
            <a:r>
              <a:rPr lang="en-US" sz="1000" u="none" strike="noStrike" dirty="0">
                <a:effectLst/>
                <a:latin typeface="Georgia"/>
                <a:cs typeface="Poppins"/>
              </a:rPr>
              <a:t> </a:t>
            </a:r>
            <a:r>
              <a:rPr lang="en-US" sz="1000" u="none" strike="noStrike" dirty="0" err="1">
                <a:effectLst/>
                <a:latin typeface="Georgia"/>
                <a:cs typeface="Poppins"/>
              </a:rPr>
              <a:t>aktifti</a:t>
            </a:r>
            <a:r>
              <a:rPr lang="en-US" sz="1000" u="none" strike="noStrike" dirty="0">
                <a:effectLst/>
                <a:latin typeface="Georgia"/>
                <a:cs typeface="Poppins"/>
              </a:rPr>
              <a:t>.</a:t>
            </a:r>
            <a:endParaRPr lang="en-US" sz="1000" dirty="0">
              <a:latin typeface="Georgia" panose="02040502050405020303" pitchFamily="18" charset="0"/>
            </a:endParaRPr>
          </a:p>
        </p:txBody>
      </p:sp>
      <p:cxnSp>
        <p:nvCxnSpPr>
          <p:cNvPr id="16" name="Straight Connector 15">
            <a:extLst>
              <a:ext uri="{FF2B5EF4-FFF2-40B4-BE49-F238E27FC236}">
                <a16:creationId xmlns:a16="http://schemas.microsoft.com/office/drawing/2014/main" id="{D589876A-50A5-77F1-3A5A-85B2FC7CC20F}"/>
              </a:ext>
            </a:extLst>
          </p:cNvPr>
          <p:cNvCxnSpPr>
            <a:cxnSpLocks/>
          </p:cNvCxnSpPr>
          <p:nvPr/>
        </p:nvCxnSpPr>
        <p:spPr>
          <a:xfrm>
            <a:off x="0" y="490497"/>
            <a:ext cx="541373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E23152D7-BFA3-DCAF-933F-0364E1582E53}"/>
              </a:ext>
            </a:extLst>
          </p:cNvPr>
          <p:cNvSpPr txBox="1">
            <a:spLocks/>
          </p:cNvSpPr>
          <p:nvPr/>
        </p:nvSpPr>
        <p:spPr>
          <a:xfrm>
            <a:off x="495300" y="241591"/>
            <a:ext cx="4966878"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kumimoji="0" lang="en-US" sz="600" b="0" i="0" u="none" strike="noStrike" kern="1200" cap="none" spc="40" normalizeH="0" baseline="0" noProof="0" dirty="0">
                <a:ln>
                  <a:noFill/>
                </a:ln>
                <a:solidFill>
                  <a:schemeClr val="accent2"/>
                </a:solidFill>
                <a:effectLst/>
                <a:uLnTx/>
                <a:uFillTx/>
                <a:latin typeface="Poppins" pitchFamily="2" charset="77"/>
                <a:ea typeface="+mn-ea"/>
                <a:cs typeface="Poppins" pitchFamily="2" charset="77"/>
              </a:rPr>
              <a:t>AMERİKA </a:t>
            </a:r>
            <a:endParaRPr lang="en-US" sz="600" b="1" spc="40" dirty="0">
              <a:solidFill>
                <a:schemeClr val="accent2"/>
              </a:solidFill>
              <a:latin typeface="Poppins" pitchFamily="2" charset="77"/>
              <a:cs typeface="Poppins" pitchFamily="2" charset="77"/>
            </a:endParaRPr>
          </a:p>
        </p:txBody>
      </p:sp>
      <p:grpSp>
        <p:nvGrpSpPr>
          <p:cNvPr id="10" name="Group 9">
            <a:extLst>
              <a:ext uri="{FF2B5EF4-FFF2-40B4-BE49-F238E27FC236}">
                <a16:creationId xmlns:a16="http://schemas.microsoft.com/office/drawing/2014/main" id="{950771E8-EF3D-E830-F2E1-6BEB5CA090EA}"/>
              </a:ext>
            </a:extLst>
          </p:cNvPr>
          <p:cNvGrpSpPr/>
          <p:nvPr/>
        </p:nvGrpSpPr>
        <p:grpSpPr>
          <a:xfrm>
            <a:off x="4255340" y="5497432"/>
            <a:ext cx="3397670" cy="3036966"/>
            <a:chOff x="4632215" y="5908874"/>
            <a:chExt cx="2597317" cy="2321581"/>
          </a:xfrm>
        </p:grpSpPr>
        <p:sp>
          <p:nvSpPr>
            <p:cNvPr id="13" name="Hexagon 12">
              <a:extLst>
                <a:ext uri="{FF2B5EF4-FFF2-40B4-BE49-F238E27FC236}">
                  <a16:creationId xmlns:a16="http://schemas.microsoft.com/office/drawing/2014/main" id="{8A9478AB-7416-D699-75C9-DFBF46B016AF}"/>
                </a:ext>
              </a:extLst>
            </p:cNvPr>
            <p:cNvSpPr/>
            <p:nvPr/>
          </p:nvSpPr>
          <p:spPr>
            <a:xfrm>
              <a:off x="5881001" y="7024073"/>
              <a:ext cx="1348531" cy="1206382"/>
            </a:xfrm>
            <a:prstGeom prst="hexagon">
              <a:avLst>
                <a:gd name="adj" fmla="val 27137"/>
                <a:gd name="vf" fmla="val 115470"/>
              </a:avLst>
            </a:prstGeom>
            <a:solidFill>
              <a:schemeClr val="accent1">
                <a:alpha val="5054"/>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90C60377-8A87-A1BE-824A-A235EC1AA4CC}"/>
                </a:ext>
              </a:extLst>
            </p:cNvPr>
            <p:cNvSpPr/>
            <p:nvPr/>
          </p:nvSpPr>
          <p:spPr>
            <a:xfrm>
              <a:off x="4632215" y="5908874"/>
              <a:ext cx="1044978" cy="934827"/>
            </a:xfrm>
            <a:prstGeom prst="hexagon">
              <a:avLst>
                <a:gd name="adj" fmla="val 26221"/>
                <a:gd name="vf" fmla="val 115470"/>
              </a:avLst>
            </a:prstGeom>
            <a:solidFill>
              <a:schemeClr val="tx1">
                <a:alpha val="2784"/>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917762F3-5B95-2CC1-36D2-1C53E4EE464A}"/>
              </a:ext>
            </a:extLst>
          </p:cNvPr>
          <p:cNvSpPr txBox="1"/>
          <p:nvPr/>
        </p:nvSpPr>
        <p:spPr>
          <a:xfrm>
            <a:off x="4503906" y="4192362"/>
            <a:ext cx="2066925" cy="830997"/>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600" spc="-150" dirty="0">
                <a:solidFill>
                  <a:schemeClr val="accent2"/>
                </a:solidFill>
                <a:latin typeface="Poppins Light"/>
                <a:cs typeface="Poppins Light"/>
              </a:rPr>
              <a:t>$15.1</a:t>
            </a:r>
            <a:endParaRPr lang="en-US" sz="4600" b="0" i="0" u="none" strike="noStrike" kern="1200" cap="none" spc="-150" normalizeH="0" baseline="30000" noProof="0" dirty="0">
              <a:ln>
                <a:noFill/>
              </a:ln>
              <a:solidFill>
                <a:schemeClr val="accent2"/>
              </a:solidFill>
              <a:effectLst/>
              <a:uLnTx/>
              <a:uFillTx/>
              <a:latin typeface="Poppins Light"/>
              <a:cs typeface="Poppins Light"/>
            </a:endParaRPr>
          </a:p>
        </p:txBody>
      </p:sp>
      <p:sp>
        <p:nvSpPr>
          <p:cNvPr id="20" name="TextBox 19">
            <a:extLst>
              <a:ext uri="{FF2B5EF4-FFF2-40B4-BE49-F238E27FC236}">
                <a16:creationId xmlns:a16="http://schemas.microsoft.com/office/drawing/2014/main" id="{926FBB23-B39A-1E7B-31A8-25514EC89C89}"/>
              </a:ext>
            </a:extLst>
          </p:cNvPr>
          <p:cNvSpPr txBox="1"/>
          <p:nvPr/>
        </p:nvSpPr>
        <p:spPr>
          <a:xfrm>
            <a:off x="4998965" y="3864059"/>
            <a:ext cx="1405075" cy="342786"/>
          </a:xfrm>
          <a:prstGeom prst="rect">
            <a:avLst/>
          </a:prstGeom>
          <a:noFill/>
        </p:spPr>
        <p:txBody>
          <a:bodyPr wrap="square" lIns="91440" tIns="45720" rIns="91440" bIns="45720" anchor="t">
            <a:spAutoFit/>
          </a:bodyPr>
          <a:lstStyle/>
          <a:p>
            <a:pPr algn="ctr">
              <a:lnSpc>
                <a:spcPct val="90000"/>
              </a:lnSpc>
              <a:defRPr/>
            </a:pPr>
            <a:r>
              <a:rPr lang="en-US" sz="900" b="1" dirty="0">
                <a:latin typeface="Poppins"/>
                <a:cs typeface="Poppins"/>
              </a:rPr>
              <a:t>2024'te ABD </a:t>
            </a:r>
            <a:r>
              <a:rPr lang="en-US" sz="900" b="1" dirty="0" err="1">
                <a:latin typeface="Poppins"/>
                <a:cs typeface="Poppins"/>
              </a:rPr>
              <a:t>siyasi</a:t>
            </a:r>
            <a:r>
              <a:rPr lang="en-US" sz="900" b="1" dirty="0">
                <a:latin typeface="Poppins"/>
                <a:cs typeface="Poppins"/>
              </a:rPr>
              <a:t> </a:t>
            </a:r>
            <a:r>
              <a:rPr lang="en-US" sz="900" b="1" dirty="0" err="1">
                <a:latin typeface="Poppins"/>
                <a:cs typeface="Poppins"/>
              </a:rPr>
              <a:t>reklam</a:t>
            </a:r>
            <a:r>
              <a:rPr lang="en-US" sz="900" b="1" dirty="0">
                <a:latin typeface="Poppins"/>
                <a:cs typeface="Poppins"/>
              </a:rPr>
              <a:t> </a:t>
            </a:r>
            <a:r>
              <a:rPr lang="en-US" sz="900" b="1" dirty="0" err="1">
                <a:latin typeface="Poppins"/>
                <a:cs typeface="Poppins"/>
              </a:rPr>
              <a:t>geliri</a:t>
            </a:r>
            <a:endParaRPr kumimoji="0" lang="en-US" sz="900" b="1" u="none" strike="noStrike" kern="1200" cap="none" spc="0" normalizeH="0" baseline="30000" noProof="0" dirty="0">
              <a:ln>
                <a:noFill/>
              </a:ln>
              <a:effectLst/>
              <a:uLnTx/>
              <a:uFillTx/>
              <a:latin typeface="Poppins"/>
              <a:cs typeface="Poppins"/>
            </a:endParaRPr>
          </a:p>
        </p:txBody>
      </p:sp>
      <p:grpSp>
        <p:nvGrpSpPr>
          <p:cNvPr id="21" name="Group 20">
            <a:extLst>
              <a:ext uri="{FF2B5EF4-FFF2-40B4-BE49-F238E27FC236}">
                <a16:creationId xmlns:a16="http://schemas.microsoft.com/office/drawing/2014/main" id="{5116ECD8-0CC0-24E4-F73E-10B2567C2151}"/>
              </a:ext>
            </a:extLst>
          </p:cNvPr>
          <p:cNvGrpSpPr/>
          <p:nvPr/>
        </p:nvGrpSpPr>
        <p:grpSpPr>
          <a:xfrm>
            <a:off x="2505624" y="2202301"/>
            <a:ext cx="6010701" cy="5213945"/>
            <a:chOff x="2531434" y="5157304"/>
            <a:chExt cx="6010701" cy="5213945"/>
          </a:xfrm>
        </p:grpSpPr>
        <p:grpSp>
          <p:nvGrpSpPr>
            <p:cNvPr id="22" name="Group 21">
              <a:extLst>
                <a:ext uri="{FF2B5EF4-FFF2-40B4-BE49-F238E27FC236}">
                  <a16:creationId xmlns:a16="http://schemas.microsoft.com/office/drawing/2014/main" id="{5598B817-B4E4-7B04-6D0C-D3C8D16EB619}"/>
                </a:ext>
              </a:extLst>
            </p:cNvPr>
            <p:cNvGrpSpPr/>
            <p:nvPr/>
          </p:nvGrpSpPr>
          <p:grpSpPr>
            <a:xfrm>
              <a:off x="2531434" y="5157304"/>
              <a:ext cx="6010701" cy="5213945"/>
              <a:chOff x="2531434" y="5157304"/>
              <a:chExt cx="6010701" cy="5213945"/>
            </a:xfrm>
          </p:grpSpPr>
          <p:grpSp>
            <p:nvGrpSpPr>
              <p:cNvPr id="24" name="Group 23">
                <a:extLst>
                  <a:ext uri="{FF2B5EF4-FFF2-40B4-BE49-F238E27FC236}">
                    <a16:creationId xmlns:a16="http://schemas.microsoft.com/office/drawing/2014/main" id="{CA39A5A5-3E23-E4EA-6C97-FAE20F2CA066}"/>
                  </a:ext>
                </a:extLst>
              </p:cNvPr>
              <p:cNvGrpSpPr/>
              <p:nvPr/>
            </p:nvGrpSpPr>
            <p:grpSpPr>
              <a:xfrm rot="7204161" flipH="1">
                <a:off x="2929812" y="4758926"/>
                <a:ext cx="5213945" cy="6010701"/>
                <a:chOff x="10335521" y="-1871966"/>
                <a:chExt cx="4319706" cy="4979871"/>
              </a:xfrm>
            </p:grpSpPr>
            <p:sp>
              <p:nvSpPr>
                <p:cNvPr id="26" name="Freeform 25">
                  <a:extLst>
                    <a:ext uri="{FF2B5EF4-FFF2-40B4-BE49-F238E27FC236}">
                      <a16:creationId xmlns:a16="http://schemas.microsoft.com/office/drawing/2014/main" id="{42471532-C210-C415-2B53-96DBE93386AE}"/>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2"/>
                  </a:solid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E1E5A8D3-A422-05F8-A1E3-10E1A7023C29}"/>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2"/>
                  </a:solid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2A67D7C-173C-F109-8B7A-80FEFCA3CD5A}"/>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2"/>
                  </a:solid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2E6EE410-AED3-3705-463F-8D1AB7B447D1}"/>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70E7DD9-9D4E-99C6-6B72-4722E251710D}"/>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0D0189A3-32A1-2434-8321-F341EE89C363}"/>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E3048CA-17B8-798F-CC55-5353E3A608FF}"/>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BF7829C-2060-B7E1-F766-36EB329DE181}"/>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C131267F-8A16-0665-666B-3F8BD2C0EB89}"/>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FF3EFD3E-1996-B8B8-489E-CACB6A1AC15A}"/>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2"/>
                  </a:solid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91FC50B3-6ADE-F659-EAC6-B29A4397BB53}"/>
                    </a:ext>
                  </a:extLst>
                </p:cNvPr>
                <p:cNvSpPr/>
                <p:nvPr/>
              </p:nvSpPr>
              <p:spPr>
                <a:xfrm>
                  <a:off x="13216481" y="-623337"/>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2"/>
                  </a:solid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F6C5CB10-AC9D-1E14-44D6-6206C6831D00}"/>
                    </a:ext>
                  </a:extLst>
                </p:cNvPr>
                <p:cNvSpPr/>
                <p:nvPr/>
              </p:nvSpPr>
              <p:spPr>
                <a:xfrm>
                  <a:off x="13216481" y="-174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2"/>
                  </a:solid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B0082179-33E6-91E5-3456-CB32C2365B23}"/>
                    </a:ext>
                  </a:extLst>
                </p:cNvPr>
                <p:cNvSpPr/>
                <p:nvPr/>
              </p:nvSpPr>
              <p:spPr>
                <a:xfrm>
                  <a:off x="13576167" y="-6233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9978"/>
                    </a:schemeClr>
                  </a:solid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E1C6FDB-09C6-6854-55EB-EB81312B45F3}"/>
                    </a:ext>
                  </a:extLst>
                </p:cNvPr>
                <p:cNvSpPr/>
                <p:nvPr/>
              </p:nvSpPr>
              <p:spPr>
                <a:xfrm>
                  <a:off x="14295540" y="-62225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9978"/>
                    </a:schemeClr>
                  </a:solid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AF26DA43-66AA-670F-A5CA-072C9226E6B5}"/>
                    </a:ext>
                  </a:extLst>
                </p:cNvPr>
                <p:cNvSpPr/>
                <p:nvPr/>
              </p:nvSpPr>
              <p:spPr>
                <a:xfrm>
                  <a:off x="12497110" y="-65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2"/>
                  </a:solid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926C77A-D73B-397F-AD98-9364CA33F08D}"/>
                    </a:ext>
                  </a:extLst>
                </p:cNvPr>
                <p:cNvSpPr/>
                <p:nvPr/>
              </p:nvSpPr>
              <p:spPr>
                <a:xfrm>
                  <a:off x="12137424" y="-62225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2"/>
                  </a:solid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B068C7A4-9F37-2669-BF65-A2A5595EC5A8}"/>
                    </a:ext>
                  </a:extLst>
                </p:cNvPr>
                <p:cNvSpPr/>
                <p:nvPr/>
              </p:nvSpPr>
              <p:spPr>
                <a:xfrm>
                  <a:off x="12137424" y="-65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2"/>
                  </a:solid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0F8CB7A3-A677-279D-A8CD-75CF7FF31476}"/>
                    </a:ext>
                  </a:extLst>
                </p:cNvPr>
                <p:cNvSpPr/>
                <p:nvPr/>
              </p:nvSpPr>
              <p:spPr>
                <a:xfrm>
                  <a:off x="13216481" y="-1245587"/>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20B41328-472B-55A8-A0D8-383607A4482A}"/>
                    </a:ext>
                  </a:extLst>
                </p:cNvPr>
                <p:cNvSpPr/>
                <p:nvPr/>
              </p:nvSpPr>
              <p:spPr>
                <a:xfrm>
                  <a:off x="12497110" y="-12453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C2C7A70-BED5-68F6-4117-A6D13558B86C}"/>
                    </a:ext>
                  </a:extLst>
                </p:cNvPr>
                <p:cNvSpPr/>
                <p:nvPr/>
              </p:nvSpPr>
              <p:spPr>
                <a:xfrm>
                  <a:off x="11418052"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4A400E25-744C-D5BA-B952-5FB25D686B6D}"/>
                    </a:ext>
                  </a:extLst>
                </p:cNvPr>
                <p:cNvSpPr/>
                <p:nvPr/>
              </p:nvSpPr>
              <p:spPr>
                <a:xfrm>
                  <a:off x="11058366"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33155F81-FA8E-4AFB-1FF6-C84B1377F5F2}"/>
                    </a:ext>
                  </a:extLst>
                </p:cNvPr>
                <p:cNvSpPr/>
                <p:nvPr/>
              </p:nvSpPr>
              <p:spPr>
                <a:xfrm>
                  <a:off x="11058366" y="152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54DED34-258E-340D-F508-2E50517F926B}"/>
                    </a:ext>
                  </a:extLst>
                </p:cNvPr>
                <p:cNvSpPr/>
                <p:nvPr/>
              </p:nvSpPr>
              <p:spPr>
                <a:xfrm>
                  <a:off x="11058366" y="-622250"/>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1B0FC7F-512C-4307-441C-5469C815F7C8}"/>
                    </a:ext>
                  </a:extLst>
                </p:cNvPr>
                <p:cNvSpPr/>
                <p:nvPr/>
              </p:nvSpPr>
              <p:spPr>
                <a:xfrm>
                  <a:off x="11058366" y="-124198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EE04ADC1-A185-E4CF-BEA5-A043280FF8A8}"/>
                    </a:ext>
                  </a:extLst>
                </p:cNvPr>
                <p:cNvSpPr/>
                <p:nvPr/>
              </p:nvSpPr>
              <p:spPr>
                <a:xfrm>
                  <a:off x="14295541" y="-124451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4187769B-B16C-1F4A-0F10-6B44DCE7B282}"/>
                    </a:ext>
                  </a:extLst>
                </p:cNvPr>
                <p:cNvSpPr/>
                <p:nvPr/>
              </p:nvSpPr>
              <p:spPr>
                <a:xfrm>
                  <a:off x="13216481" y="-1871966"/>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2DCE9AB-BCB3-A2CE-3A11-D5172EE3EEEA}"/>
                    </a:ext>
                  </a:extLst>
                </p:cNvPr>
                <p:cNvSpPr/>
                <p:nvPr/>
              </p:nvSpPr>
              <p:spPr>
                <a:xfrm>
                  <a:off x="10335521" y="-65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0E3C5402-43E9-07EE-2364-C17C45BB340A}"/>
                    </a:ext>
                  </a:extLst>
                </p:cNvPr>
                <p:cNvSpPr/>
                <p:nvPr/>
              </p:nvSpPr>
              <p:spPr>
                <a:xfrm>
                  <a:off x="12497110" y="248631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3E43C50-EB52-9205-FBED-3F18B4FF3F8C}"/>
                    </a:ext>
                  </a:extLst>
                </p:cNvPr>
                <p:cNvSpPr/>
                <p:nvPr/>
              </p:nvSpPr>
              <p:spPr>
                <a:xfrm>
                  <a:off x="12137424" y="2486311"/>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grpSp>
          <p:sp>
            <p:nvSpPr>
              <p:cNvPr id="25" name="Oval 24">
                <a:extLst>
                  <a:ext uri="{FF2B5EF4-FFF2-40B4-BE49-F238E27FC236}">
                    <a16:creationId xmlns:a16="http://schemas.microsoft.com/office/drawing/2014/main" id="{1841DF56-EEC7-10BC-7ED6-DCD484E76419}"/>
                  </a:ext>
                </a:extLst>
              </p:cNvPr>
              <p:cNvSpPr/>
              <p:nvPr/>
            </p:nvSpPr>
            <p:spPr>
              <a:xfrm>
                <a:off x="6592824" y="8878824"/>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Oval 22">
              <a:extLst>
                <a:ext uri="{FF2B5EF4-FFF2-40B4-BE49-F238E27FC236}">
                  <a16:creationId xmlns:a16="http://schemas.microsoft.com/office/drawing/2014/main" id="{495EF2CD-CA02-BCF7-0028-DA41F8902CFA}"/>
                </a:ext>
              </a:extLst>
            </p:cNvPr>
            <p:cNvSpPr/>
            <p:nvPr/>
          </p:nvSpPr>
          <p:spPr>
            <a:xfrm>
              <a:off x="6587649" y="5802184"/>
              <a:ext cx="91440" cy="914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93CBDAF7-57CE-4540-8762-B2AA74F52F07}"/>
              </a:ext>
            </a:extLst>
          </p:cNvPr>
          <p:cNvSpPr txBox="1"/>
          <p:nvPr/>
        </p:nvSpPr>
        <p:spPr>
          <a:xfrm>
            <a:off x="5200545" y="4412287"/>
            <a:ext cx="2066925" cy="246221"/>
          </a:xfrm>
          <a:prstGeom prst="rect">
            <a:avLst/>
          </a:prstGeom>
          <a:noFill/>
        </p:spPr>
        <p:txBody>
          <a:bodyPr wrap="square" lIns="91440" tIns="45720" rIns="91440" bIns="45720" anchor="t">
            <a:spAutoFit/>
          </a:bodyPr>
          <a:lstStyle/>
          <a:p>
            <a:pPr marL="0" marR="0" lvl="0" indent="0" algn="ctr" defTabSz="457200">
              <a:lnSpc>
                <a:spcPct val="100000"/>
              </a:lnSpc>
              <a:spcBef>
                <a:spcPts val="0"/>
              </a:spcBef>
              <a:spcAft>
                <a:spcPts val="0"/>
              </a:spcAft>
              <a:buNone/>
              <a:tabLst/>
              <a:defRPr/>
            </a:pPr>
            <a:r>
              <a:rPr lang="en-US" sz="1000" b="1" dirty="0" err="1">
                <a:solidFill>
                  <a:schemeClr val="accent2"/>
                </a:solidFill>
                <a:latin typeface="Poppins Light"/>
                <a:cs typeface="Poppins Light"/>
              </a:rPr>
              <a:t>Milyar</a:t>
            </a:r>
            <a:endParaRPr lang="en-US" sz="1000" b="1" dirty="0">
              <a:solidFill>
                <a:schemeClr val="accent2"/>
              </a:solidFill>
            </a:endParaRPr>
          </a:p>
        </p:txBody>
      </p:sp>
    </p:spTree>
    <p:extLst>
      <p:ext uri="{BB962C8B-B14F-4D97-AF65-F5344CB8AC3E}">
        <p14:creationId xmlns:p14="http://schemas.microsoft.com/office/powerpoint/2010/main" val="42610384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7F787-9AA0-A5B6-07CB-B3CA7BE239AA}"/>
            </a:ext>
          </a:extLst>
        </p:cNvPr>
        <p:cNvGrpSpPr/>
        <p:nvPr/>
      </p:nvGrpSpPr>
      <p:grpSpPr>
        <a:xfrm>
          <a:off x="0" y="0"/>
          <a:ext cx="0" cy="0"/>
          <a:chOff x="0" y="0"/>
          <a:chExt cx="0" cy="0"/>
        </a:xfrm>
      </p:grpSpPr>
      <p:pic>
        <p:nvPicPr>
          <p:cNvPr id="27" name="Picture 26" descr="A graph of different colored bars&#10;&#10;Description automatically generated">
            <a:extLst>
              <a:ext uri="{FF2B5EF4-FFF2-40B4-BE49-F238E27FC236}">
                <a16:creationId xmlns:a16="http://schemas.microsoft.com/office/drawing/2014/main" id="{1318C088-F247-75F6-F8FD-0FABF8BC8F60}"/>
              </a:ext>
            </a:extLst>
          </p:cNvPr>
          <p:cNvPicPr>
            <a:picLocks noChangeAspect="1"/>
          </p:cNvPicPr>
          <p:nvPr/>
        </p:nvPicPr>
        <p:blipFill>
          <a:blip r:embed="rId3"/>
          <a:stretch>
            <a:fillRect/>
          </a:stretch>
        </p:blipFill>
        <p:spPr>
          <a:xfrm>
            <a:off x="876300" y="4356435"/>
            <a:ext cx="6172200" cy="4003922"/>
          </a:xfrm>
          <a:prstGeom prst="rect">
            <a:avLst/>
          </a:prstGeom>
        </p:spPr>
      </p:pic>
      <p:sp>
        <p:nvSpPr>
          <p:cNvPr id="2" name="Slide Number Placeholder 1">
            <a:extLst>
              <a:ext uri="{FF2B5EF4-FFF2-40B4-BE49-F238E27FC236}">
                <a16:creationId xmlns:a16="http://schemas.microsoft.com/office/drawing/2014/main" id="{8CA66D56-C35C-CF64-D450-A7A43756C664}"/>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65</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9" name="Picture 8" descr="A blue and black logo&#10;&#10;Description automatically generated">
            <a:extLst>
              <a:ext uri="{FF2B5EF4-FFF2-40B4-BE49-F238E27FC236}">
                <a16:creationId xmlns:a16="http://schemas.microsoft.com/office/drawing/2014/main" id="{039774F4-4F10-2FB1-E3A5-0C7F199322B3}"/>
              </a:ext>
            </a:extLst>
          </p:cNvPr>
          <p:cNvPicPr>
            <a:picLocks noChangeAspect="1"/>
          </p:cNvPicPr>
          <p:nvPr/>
        </p:nvPicPr>
        <p:blipFill>
          <a:blip r:embed="rId4"/>
          <a:stretch>
            <a:fillRect/>
          </a:stretch>
        </p:blipFill>
        <p:spPr>
          <a:xfrm>
            <a:off x="6495276" y="332839"/>
            <a:ext cx="897530" cy="256235"/>
          </a:xfrm>
          <a:prstGeom prst="rect">
            <a:avLst/>
          </a:prstGeom>
        </p:spPr>
      </p:pic>
      <p:sp>
        <p:nvSpPr>
          <p:cNvPr id="7" name="TextBox 6">
            <a:extLst>
              <a:ext uri="{FF2B5EF4-FFF2-40B4-BE49-F238E27FC236}">
                <a16:creationId xmlns:a16="http://schemas.microsoft.com/office/drawing/2014/main" id="{2E0647CB-28BF-9350-3A14-6DA1CCB12C79}"/>
              </a:ext>
            </a:extLst>
          </p:cNvPr>
          <p:cNvSpPr txBox="1"/>
          <p:nvPr/>
        </p:nvSpPr>
        <p:spPr>
          <a:xfrm>
            <a:off x="1169639" y="8290788"/>
            <a:ext cx="3352800" cy="104644"/>
          </a:xfrm>
          <a:prstGeom prst="rect">
            <a:avLst/>
          </a:prstGeom>
          <a:noFill/>
        </p:spPr>
        <p:txBody>
          <a:bodyPr wrap="square" lIns="0" tIns="0" rIns="0" bIns="0" anchor="t">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959">
                    <a:lumMod val="20000"/>
                    <a:lumOff val="80000"/>
                  </a:srgbClr>
                </a:solidFill>
                <a:effectLst/>
                <a:uLnTx/>
                <a:uFillTx/>
                <a:latin typeface="Poppins"/>
                <a:ea typeface="+mn-ea"/>
                <a:cs typeface="Poppins"/>
                <a:sym typeface="Poppins"/>
              </a:rPr>
              <a:t>Kaynak: GroupM</a:t>
            </a:r>
            <a:endParaRPr kumimoji="0" lang="en-US" sz="800" b="0" i="0" u="none" strike="noStrike" kern="1200" cap="none" spc="0" normalizeH="0" baseline="0" noProof="0" dirty="0">
              <a:ln>
                <a:noFill/>
              </a:ln>
              <a:solidFill>
                <a:srgbClr val="595959">
                  <a:lumMod val="20000"/>
                  <a:lumOff val="80000"/>
                </a:srgbClr>
              </a:solidFill>
              <a:effectLst/>
              <a:uLnTx/>
              <a:uFillTx/>
              <a:latin typeface="Poppins"/>
              <a:ea typeface="+mn-ea"/>
              <a:cs typeface="Poppins"/>
            </a:endParaRPr>
          </a:p>
        </p:txBody>
      </p:sp>
      <p:grpSp>
        <p:nvGrpSpPr>
          <p:cNvPr id="12" name="Group 11">
            <a:extLst>
              <a:ext uri="{FF2B5EF4-FFF2-40B4-BE49-F238E27FC236}">
                <a16:creationId xmlns:a16="http://schemas.microsoft.com/office/drawing/2014/main" id="{622A49EC-4317-203D-3C4A-D97BC3C4985A}"/>
              </a:ext>
            </a:extLst>
          </p:cNvPr>
          <p:cNvGrpSpPr/>
          <p:nvPr/>
        </p:nvGrpSpPr>
        <p:grpSpPr>
          <a:xfrm rot="5400000">
            <a:off x="325212" y="2239646"/>
            <a:ext cx="615734" cy="307867"/>
            <a:chOff x="6999595" y="5328350"/>
            <a:chExt cx="615734" cy="307867"/>
          </a:xfrm>
        </p:grpSpPr>
        <p:sp>
          <p:nvSpPr>
            <p:cNvPr id="13" name="Oval 12">
              <a:extLst>
                <a:ext uri="{FF2B5EF4-FFF2-40B4-BE49-F238E27FC236}">
                  <a16:creationId xmlns:a16="http://schemas.microsoft.com/office/drawing/2014/main" id="{B3CF0E7B-618D-F48D-8569-D8C480C136EA}"/>
                </a:ext>
              </a:extLst>
            </p:cNvPr>
            <p:cNvSpPr/>
            <p:nvPr/>
          </p:nvSpPr>
          <p:spPr>
            <a:xfrm>
              <a:off x="6999595" y="5328350"/>
              <a:ext cx="307867" cy="307867"/>
            </a:xfrm>
            <a:prstGeom prst="ellipse">
              <a:avLst/>
            </a:prstGeom>
            <a:solidFill>
              <a:schemeClr val="accent5"/>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Oval 15">
              <a:extLst>
                <a:ext uri="{FF2B5EF4-FFF2-40B4-BE49-F238E27FC236}">
                  <a16:creationId xmlns:a16="http://schemas.microsoft.com/office/drawing/2014/main" id="{D4BE82D6-74AA-F1BF-3E75-BA975AA9D702}"/>
                </a:ext>
              </a:extLst>
            </p:cNvPr>
            <p:cNvSpPr/>
            <p:nvPr/>
          </p:nvSpPr>
          <p:spPr>
            <a:xfrm>
              <a:off x="7307462" y="5328350"/>
              <a:ext cx="307867" cy="307867"/>
            </a:xfrm>
            <a:prstGeom prst="ellipse">
              <a:avLst/>
            </a:prstGeom>
            <a:solidFill>
              <a:schemeClr val="accent5">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17" name="TextBox 16">
            <a:extLst>
              <a:ext uri="{FF2B5EF4-FFF2-40B4-BE49-F238E27FC236}">
                <a16:creationId xmlns:a16="http://schemas.microsoft.com/office/drawing/2014/main" id="{E4B9154C-F580-57C7-30DA-2F3D9BE632CB}"/>
              </a:ext>
            </a:extLst>
          </p:cNvPr>
          <p:cNvSpPr txBox="1"/>
          <p:nvPr/>
        </p:nvSpPr>
        <p:spPr>
          <a:xfrm rot="16200000">
            <a:off x="-105408" y="1038196"/>
            <a:ext cx="1202359" cy="777136"/>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Çin</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pic>
        <p:nvPicPr>
          <p:cNvPr id="20" name="Picture 19" descr="A blue and black logo&#10;&#10;Description automatically generated">
            <a:extLst>
              <a:ext uri="{FF2B5EF4-FFF2-40B4-BE49-F238E27FC236}">
                <a16:creationId xmlns:a16="http://schemas.microsoft.com/office/drawing/2014/main" id="{707AADE1-8F06-D459-C948-AF05EA8DB8D0}"/>
              </a:ext>
            </a:extLst>
          </p:cNvPr>
          <p:cNvPicPr>
            <a:picLocks noChangeAspect="1"/>
          </p:cNvPicPr>
          <p:nvPr/>
        </p:nvPicPr>
        <p:blipFill>
          <a:blip r:embed="rId4">
            <a:alphaModFix amt="25000"/>
          </a:blip>
          <a:stretch>
            <a:fillRect/>
          </a:stretch>
        </p:blipFill>
        <p:spPr>
          <a:xfrm>
            <a:off x="6486367" y="4006620"/>
            <a:ext cx="441021" cy="125907"/>
          </a:xfrm>
          <a:prstGeom prst="rect">
            <a:avLst/>
          </a:prstGeom>
        </p:spPr>
      </p:pic>
      <p:cxnSp>
        <p:nvCxnSpPr>
          <p:cNvPr id="21" name="Straight Connector 20">
            <a:extLst>
              <a:ext uri="{FF2B5EF4-FFF2-40B4-BE49-F238E27FC236}">
                <a16:creationId xmlns:a16="http://schemas.microsoft.com/office/drawing/2014/main" id="{D40B68B4-2017-14AB-1631-15FFE95B3488}"/>
              </a:ext>
            </a:extLst>
          </p:cNvPr>
          <p:cNvCxnSpPr>
            <a:cxnSpLocks/>
          </p:cNvCxnSpPr>
          <p:nvPr/>
        </p:nvCxnSpPr>
        <p:spPr>
          <a:xfrm>
            <a:off x="0" y="490497"/>
            <a:ext cx="506250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E25D2343-5292-FA12-4C7B-BFB7DA5CB442}"/>
              </a:ext>
            </a:extLst>
          </p:cNvPr>
          <p:cNvSpPr txBox="1">
            <a:spLocks/>
          </p:cNvSpPr>
          <p:nvPr/>
        </p:nvSpPr>
        <p:spPr>
          <a:xfrm>
            <a:off x="495300" y="241591"/>
            <a:ext cx="4591428"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kumimoji="0" lang="en-US" sz="600" b="0" i="0" u="none" strike="noStrike" kern="1200" cap="none" spc="40" normalizeH="0" baseline="0" noProof="0" dirty="0">
                <a:ln>
                  <a:noFill/>
                </a:ln>
                <a:solidFill>
                  <a:schemeClr val="accent5"/>
                </a:solidFill>
                <a:effectLst/>
                <a:uLnTx/>
                <a:uFillTx/>
                <a:latin typeface="Poppins" pitchFamily="2" charset="77"/>
                <a:ea typeface="+mn-ea"/>
                <a:cs typeface="Poppins" pitchFamily="2" charset="77"/>
              </a:rPr>
              <a:t>ÇİN</a:t>
            </a:r>
            <a:endParaRPr lang="en-US" sz="600" b="1" spc="40" dirty="0">
              <a:solidFill>
                <a:schemeClr val="accent5"/>
              </a:solidFill>
              <a:latin typeface="Poppins" pitchFamily="2" charset="77"/>
              <a:cs typeface="Poppins" pitchFamily="2" charset="77"/>
            </a:endParaRPr>
          </a:p>
        </p:txBody>
      </p:sp>
      <p:sp>
        <p:nvSpPr>
          <p:cNvPr id="10" name="Text Placeholder 1">
            <a:extLst>
              <a:ext uri="{FF2B5EF4-FFF2-40B4-BE49-F238E27FC236}">
                <a16:creationId xmlns:a16="http://schemas.microsoft.com/office/drawing/2014/main" id="{97626337-9602-26D8-A54E-74DB743D3946}"/>
              </a:ext>
            </a:extLst>
          </p:cNvPr>
          <p:cNvSpPr txBox="1">
            <a:spLocks/>
          </p:cNvSpPr>
          <p:nvPr/>
        </p:nvSpPr>
        <p:spPr>
          <a:xfrm>
            <a:off x="1400075" y="990600"/>
            <a:ext cx="5739245" cy="193717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err="1">
                <a:latin typeface="Georgia"/>
                <a:cs typeface="Poppins"/>
              </a:rPr>
              <a:t>Çin</a:t>
            </a:r>
            <a:r>
              <a:rPr lang="en-US" sz="1000" dirty="0">
                <a:latin typeface="Georgia"/>
                <a:cs typeface="Poppins"/>
              </a:rPr>
              <a:t> </a:t>
            </a:r>
            <a:r>
              <a:rPr lang="en-US" sz="1000" dirty="0" err="1">
                <a:latin typeface="Georgia"/>
                <a:cs typeface="Poppins"/>
              </a:rPr>
              <a:t>hükümeti</a:t>
            </a:r>
            <a:r>
              <a:rPr lang="en-US" sz="1000" dirty="0">
                <a:latin typeface="Georgia"/>
                <a:cs typeface="Poppins"/>
              </a:rPr>
              <a:t>, GSYİH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hedefini</a:t>
            </a:r>
            <a:r>
              <a:rPr lang="en-US" sz="1000" dirty="0">
                <a:latin typeface="Georgia"/>
                <a:cs typeface="Poppins"/>
              </a:rPr>
              <a:t> </a:t>
            </a:r>
            <a:r>
              <a:rPr lang="en-US" sz="1000" dirty="0" err="1">
                <a:latin typeface="Georgia"/>
                <a:cs typeface="Poppins"/>
              </a:rPr>
              <a:t>yaklaşık</a:t>
            </a:r>
            <a:r>
              <a:rPr lang="en-US" sz="1000" dirty="0">
                <a:latin typeface="Georgia"/>
                <a:cs typeface="Poppins"/>
              </a:rPr>
              <a:t> %5 </a:t>
            </a:r>
            <a:r>
              <a:rPr lang="en-US" sz="1000" dirty="0" err="1">
                <a:latin typeface="Georgia"/>
                <a:cs typeface="Poppins"/>
              </a:rPr>
              <a:t>olarak</a:t>
            </a:r>
            <a:r>
              <a:rPr lang="en-US" sz="1000" dirty="0">
                <a:latin typeface="Georgia"/>
                <a:cs typeface="Poppins"/>
              </a:rPr>
              <a:t> </a:t>
            </a:r>
            <a:r>
              <a:rPr lang="en-US" sz="1000" dirty="0" err="1">
                <a:latin typeface="Georgia"/>
                <a:cs typeface="Poppins"/>
              </a:rPr>
              <a:t>belirledi</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en</a:t>
            </a:r>
            <a:r>
              <a:rPr lang="en-US" sz="1000" dirty="0">
                <a:latin typeface="Georgia"/>
                <a:cs typeface="Poppins"/>
              </a:rPr>
              <a:t> son IMF </a:t>
            </a:r>
            <a:r>
              <a:rPr lang="en-US" sz="1000" dirty="0" err="1">
                <a:latin typeface="Georgia"/>
                <a:cs typeface="Poppins"/>
              </a:rPr>
              <a:t>tahmini</a:t>
            </a:r>
            <a:r>
              <a:rPr lang="en-US" sz="1000" dirty="0">
                <a:latin typeface="Georgia"/>
                <a:cs typeface="Poppins"/>
              </a:rPr>
              <a:t>, 2024'te %4.8 </a:t>
            </a:r>
            <a:r>
              <a:rPr lang="en-US" sz="1000" dirty="0" err="1">
                <a:latin typeface="Georgia"/>
                <a:cs typeface="Poppins"/>
              </a:rPr>
              <a:t>gerçek</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beklerken</a:t>
            </a:r>
            <a:r>
              <a:rPr lang="en-US" sz="1000" dirty="0">
                <a:latin typeface="Georgia"/>
                <a:cs typeface="Poppins"/>
              </a:rPr>
              <a:t>, 2025-2030 </a:t>
            </a:r>
            <a:r>
              <a:rPr lang="en-US" sz="1000" dirty="0" err="1">
                <a:latin typeface="Georgia"/>
                <a:cs typeface="Poppins"/>
              </a:rPr>
              <a:t>yılları</a:t>
            </a:r>
            <a:r>
              <a:rPr lang="en-US" sz="1000" dirty="0">
                <a:latin typeface="Georgia"/>
                <a:cs typeface="Poppins"/>
              </a:rPr>
              <a:t> </a:t>
            </a:r>
            <a:r>
              <a:rPr lang="en-US" sz="1000" dirty="0" err="1">
                <a:latin typeface="Georgia"/>
                <a:cs typeface="Poppins"/>
              </a:rPr>
              <a:t>arasında</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tahminleri</a:t>
            </a:r>
            <a:r>
              <a:rPr lang="en-US" sz="1000" dirty="0">
                <a:latin typeface="Georgia"/>
                <a:cs typeface="Poppins"/>
              </a:rPr>
              <a:t> </a:t>
            </a:r>
            <a:r>
              <a:rPr lang="en-US" sz="1000" dirty="0" err="1">
                <a:latin typeface="Georgia"/>
                <a:cs typeface="Poppins"/>
              </a:rPr>
              <a:t>ortalama</a:t>
            </a:r>
            <a:r>
              <a:rPr lang="en-US" sz="1000" dirty="0">
                <a:latin typeface="Georgia"/>
                <a:cs typeface="Poppins"/>
              </a:rPr>
              <a:t> %3.8 </a:t>
            </a:r>
            <a:r>
              <a:rPr lang="en-US" sz="1000" dirty="0" err="1">
                <a:latin typeface="Georgia"/>
                <a:cs typeface="Poppins"/>
              </a:rPr>
              <a:t>civarına</a:t>
            </a:r>
            <a:r>
              <a:rPr lang="en-US" sz="1000" dirty="0">
                <a:latin typeface="Georgia"/>
                <a:cs typeface="Poppins"/>
              </a:rPr>
              <a:t> </a:t>
            </a:r>
            <a:r>
              <a:rPr lang="en-US" sz="1000" dirty="0" err="1">
                <a:latin typeface="Georgia"/>
                <a:cs typeface="Poppins"/>
              </a:rPr>
              <a:t>düşüyor</a:t>
            </a:r>
            <a:r>
              <a:rPr lang="en-US" sz="1000" dirty="0">
                <a:latin typeface="Georgia"/>
                <a:cs typeface="Poppins"/>
              </a:rPr>
              <a:t>.  </a:t>
            </a:r>
          </a:p>
          <a:p>
            <a:pPr marL="7620">
              <a:lnSpc>
                <a:spcPct val="113999"/>
              </a:lnSpc>
            </a:pPr>
            <a:r>
              <a:rPr lang="en-US" sz="1000" dirty="0" err="1">
                <a:latin typeface="Georgia"/>
                <a:cs typeface="Poppins"/>
              </a:rPr>
              <a:t>Çin</a:t>
            </a:r>
            <a:r>
              <a:rPr lang="en-US" sz="1000" dirty="0">
                <a:latin typeface="Georgia"/>
                <a:cs typeface="Poppins"/>
              </a:rPr>
              <a:t>, </a:t>
            </a:r>
            <a:r>
              <a:rPr lang="en-US" sz="1000" dirty="0" err="1">
                <a:latin typeface="Georgia"/>
                <a:cs typeface="Poppins"/>
              </a:rPr>
              <a:t>gayrimenkul</a:t>
            </a:r>
            <a:r>
              <a:rPr lang="en-US" sz="1000" dirty="0">
                <a:latin typeface="Georgia"/>
                <a:cs typeface="Poppins"/>
              </a:rPr>
              <a:t> </a:t>
            </a:r>
            <a:r>
              <a:rPr lang="en-US" sz="1000" dirty="0" err="1">
                <a:latin typeface="Georgia"/>
                <a:cs typeface="Poppins"/>
              </a:rPr>
              <a:t>sektöründeki</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eden</a:t>
            </a:r>
            <a:r>
              <a:rPr lang="en-US" sz="1000" dirty="0">
                <a:latin typeface="Georgia"/>
                <a:cs typeface="Poppins"/>
              </a:rPr>
              <a:t> </a:t>
            </a:r>
            <a:r>
              <a:rPr lang="en-US" sz="1000" dirty="0" err="1">
                <a:latin typeface="Georgia"/>
                <a:cs typeface="Poppins"/>
              </a:rPr>
              <a:t>düşüş</a:t>
            </a:r>
            <a:r>
              <a:rPr lang="en-US" sz="1000" dirty="0">
                <a:latin typeface="Georgia"/>
                <a:cs typeface="Poppins"/>
              </a:rPr>
              <a:t> </a:t>
            </a:r>
            <a:r>
              <a:rPr lang="en-US" sz="1000" dirty="0" err="1">
                <a:latin typeface="Georgia"/>
                <a:cs typeface="Poppins"/>
              </a:rPr>
              <a:t>nedeniyle</a:t>
            </a:r>
            <a:r>
              <a:rPr lang="en-US" sz="1000" dirty="0">
                <a:latin typeface="Georgia"/>
                <a:cs typeface="Poppins"/>
              </a:rPr>
              <a:t> </a:t>
            </a:r>
            <a:r>
              <a:rPr lang="en-US" sz="1000" dirty="0" err="1">
                <a:latin typeface="Georgia"/>
                <a:cs typeface="Poppins"/>
              </a:rPr>
              <a:t>zayıf</a:t>
            </a:r>
            <a:r>
              <a:rPr lang="en-US" sz="1000" dirty="0">
                <a:latin typeface="Georgia"/>
                <a:cs typeface="Poppins"/>
              </a:rPr>
              <a:t> </a:t>
            </a:r>
            <a:r>
              <a:rPr lang="en-US" sz="1000" dirty="0" err="1">
                <a:latin typeface="Georgia"/>
                <a:cs typeface="Poppins"/>
              </a:rPr>
              <a:t>iç</a:t>
            </a:r>
            <a:r>
              <a:rPr lang="en-US" sz="1000" dirty="0">
                <a:latin typeface="Georgia"/>
                <a:cs typeface="Poppins"/>
              </a:rPr>
              <a:t> </a:t>
            </a:r>
            <a:r>
              <a:rPr lang="en-US" sz="1000" dirty="0" err="1">
                <a:latin typeface="Georgia"/>
                <a:cs typeface="Poppins"/>
              </a:rPr>
              <a:t>talep</a:t>
            </a:r>
            <a:r>
              <a:rPr lang="en-US" sz="1000" dirty="0">
                <a:latin typeface="Georgia"/>
                <a:cs typeface="Poppins"/>
              </a:rPr>
              <a:t> </a:t>
            </a:r>
            <a:r>
              <a:rPr lang="en-US" sz="1000" dirty="0" err="1">
                <a:latin typeface="Georgia"/>
                <a:cs typeface="Poppins"/>
              </a:rPr>
              <a:t>ile</a:t>
            </a:r>
            <a:r>
              <a:rPr lang="en-US" sz="1000" dirty="0">
                <a:latin typeface="Georgia"/>
                <a:cs typeface="Poppins"/>
              </a:rPr>
              <a:t> </a:t>
            </a:r>
            <a:r>
              <a:rPr lang="en-US" sz="1000" dirty="0" err="1">
                <a:latin typeface="Georgia"/>
                <a:cs typeface="Poppins"/>
              </a:rPr>
              <a:t>mücadele</a:t>
            </a:r>
            <a:r>
              <a:rPr lang="en-US" sz="1000" dirty="0">
                <a:latin typeface="Georgia"/>
                <a:cs typeface="Poppins"/>
              </a:rPr>
              <a:t> </a:t>
            </a:r>
            <a:r>
              <a:rPr lang="en-US" sz="1000" dirty="0" err="1">
                <a:latin typeface="Georgia"/>
                <a:cs typeface="Poppins"/>
              </a:rPr>
              <a:t>etmeye</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edecek</a:t>
            </a:r>
            <a:r>
              <a:rPr lang="en-US" sz="1000" dirty="0">
                <a:latin typeface="Georgia"/>
                <a:cs typeface="Poppins"/>
              </a:rPr>
              <a:t>. Bir </a:t>
            </a:r>
            <a:r>
              <a:rPr lang="en-US" sz="1000" dirty="0" err="1">
                <a:latin typeface="Georgia"/>
                <a:cs typeface="Poppins"/>
              </a:rPr>
              <a:t>zamanlar</a:t>
            </a:r>
            <a:r>
              <a:rPr lang="en-US" sz="1000" dirty="0">
                <a:latin typeface="Georgia"/>
                <a:cs typeface="Poppins"/>
              </a:rPr>
              <a:t> </a:t>
            </a:r>
            <a:r>
              <a:rPr lang="en-US" sz="1000" dirty="0" err="1">
                <a:latin typeface="Georgia"/>
                <a:cs typeface="Poppins"/>
              </a:rPr>
              <a:t>ekonominin</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katkı</a:t>
            </a:r>
            <a:r>
              <a:rPr lang="en-US" sz="1000" dirty="0">
                <a:latin typeface="Georgia"/>
                <a:cs typeface="Poppins"/>
              </a:rPr>
              <a:t> </a:t>
            </a:r>
            <a:r>
              <a:rPr lang="en-US" sz="1000" dirty="0" err="1">
                <a:latin typeface="Georgia"/>
                <a:cs typeface="Poppins"/>
              </a:rPr>
              <a:t>sağlayıcısı</a:t>
            </a:r>
            <a:r>
              <a:rPr lang="en-US" sz="1000" dirty="0">
                <a:latin typeface="Georgia"/>
                <a:cs typeface="Poppins"/>
              </a:rPr>
              <a:t> </a:t>
            </a:r>
            <a:r>
              <a:rPr lang="en-US" sz="1000" dirty="0" err="1">
                <a:latin typeface="Georgia"/>
                <a:cs typeface="Poppins"/>
              </a:rPr>
              <a:t>olan</a:t>
            </a:r>
            <a:r>
              <a:rPr lang="en-US" sz="1000" dirty="0">
                <a:latin typeface="Georgia"/>
                <a:cs typeface="Poppins"/>
              </a:rPr>
              <a:t> </a:t>
            </a:r>
            <a:r>
              <a:rPr lang="en-US" sz="1000" dirty="0" err="1">
                <a:latin typeface="Georgia"/>
                <a:cs typeface="Poppins"/>
              </a:rPr>
              <a:t>gayrimenkul</a:t>
            </a:r>
            <a:r>
              <a:rPr lang="en-US" sz="1000" dirty="0">
                <a:latin typeface="Georgia"/>
                <a:cs typeface="Poppins"/>
              </a:rPr>
              <a:t> </a:t>
            </a:r>
            <a:r>
              <a:rPr lang="en-US" sz="1000" dirty="0" err="1">
                <a:latin typeface="Georgia"/>
                <a:cs typeface="Poppins"/>
              </a:rPr>
              <a:t>sektörü</a:t>
            </a:r>
            <a:r>
              <a:rPr lang="en-US" sz="1000" dirty="0">
                <a:latin typeface="Georgia"/>
                <a:cs typeface="Poppins"/>
              </a:rPr>
              <a:t>, </a:t>
            </a:r>
            <a:r>
              <a:rPr lang="en-US" sz="1000" dirty="0" err="1">
                <a:latin typeface="Georgia"/>
                <a:cs typeface="Poppins"/>
              </a:rPr>
              <a:t>önemli</a:t>
            </a:r>
            <a:r>
              <a:rPr lang="en-US" sz="1000" dirty="0">
                <a:latin typeface="Georgia"/>
                <a:cs typeface="Poppins"/>
              </a:rPr>
              <a:t> </a:t>
            </a:r>
            <a:r>
              <a:rPr lang="en-US" sz="1000" dirty="0" err="1">
                <a:latin typeface="Georgia"/>
                <a:cs typeface="Poppins"/>
              </a:rPr>
              <a:t>zorluklarla</a:t>
            </a:r>
            <a:r>
              <a:rPr lang="en-US" sz="1000" dirty="0">
                <a:latin typeface="Georgia"/>
                <a:cs typeface="Poppins"/>
              </a:rPr>
              <a:t> </a:t>
            </a:r>
            <a:r>
              <a:rPr lang="en-US" sz="1000" dirty="0" err="1">
                <a:latin typeface="Georgia"/>
                <a:cs typeface="Poppins"/>
              </a:rPr>
              <a:t>karşı</a:t>
            </a:r>
            <a:r>
              <a:rPr lang="en-US" sz="1000" dirty="0">
                <a:latin typeface="Georgia"/>
                <a:cs typeface="Poppins"/>
              </a:rPr>
              <a:t> </a:t>
            </a:r>
            <a:r>
              <a:rPr lang="en-US" sz="1000" dirty="0" err="1">
                <a:latin typeface="Georgia"/>
                <a:cs typeface="Poppins"/>
              </a:rPr>
              <a:t>karşıya</a:t>
            </a:r>
            <a:r>
              <a:rPr lang="en-US" sz="1000" dirty="0">
                <a:latin typeface="Georgia"/>
                <a:cs typeface="Poppins"/>
              </a:rPr>
              <a:t>. </a:t>
            </a:r>
            <a:r>
              <a:rPr lang="en-US" sz="1000" dirty="0" err="1">
                <a:latin typeface="Georgia"/>
                <a:cs typeface="Poppins"/>
              </a:rPr>
              <a:t>Konut</a:t>
            </a:r>
            <a:r>
              <a:rPr lang="en-US" sz="1000" dirty="0">
                <a:latin typeface="Georgia"/>
                <a:cs typeface="Poppins"/>
              </a:rPr>
              <a:t> </a:t>
            </a:r>
            <a:r>
              <a:rPr lang="en-US" sz="1000" dirty="0" err="1">
                <a:latin typeface="Georgia"/>
                <a:cs typeface="Poppins"/>
              </a:rPr>
              <a:t>satışlarının</a:t>
            </a:r>
            <a:r>
              <a:rPr lang="en-US" sz="1000" dirty="0">
                <a:latin typeface="Georgia"/>
                <a:cs typeface="Poppins"/>
              </a:rPr>
              <a:t> </a:t>
            </a:r>
            <a:r>
              <a:rPr lang="en-US" sz="1000" dirty="0" err="1">
                <a:latin typeface="Georgia"/>
                <a:cs typeface="Poppins"/>
              </a:rPr>
              <a:t>yıllık</a:t>
            </a:r>
            <a:r>
              <a:rPr lang="en-US" sz="1000" dirty="0">
                <a:latin typeface="Georgia"/>
                <a:cs typeface="Poppins"/>
              </a:rPr>
              <a:t> %20'den </a:t>
            </a:r>
            <a:r>
              <a:rPr lang="en-US" sz="1000" dirty="0" err="1">
                <a:latin typeface="Georgia"/>
                <a:cs typeface="Poppins"/>
              </a:rPr>
              <a:t>fazla</a:t>
            </a:r>
            <a:r>
              <a:rPr lang="en-US" sz="1000" dirty="0">
                <a:latin typeface="Georgia"/>
                <a:cs typeface="Poppins"/>
              </a:rPr>
              <a:t> </a:t>
            </a:r>
            <a:r>
              <a:rPr lang="en-US" sz="1000" dirty="0" err="1">
                <a:latin typeface="Georgia"/>
                <a:cs typeface="Poppins"/>
              </a:rPr>
              <a:t>düşmesi</a:t>
            </a:r>
            <a:r>
              <a:rPr lang="en-US" sz="1000" dirty="0">
                <a:latin typeface="Georgia"/>
                <a:cs typeface="Poppins"/>
              </a:rPr>
              <a:t>, </a:t>
            </a:r>
            <a:r>
              <a:rPr lang="en-US" sz="1000" dirty="0" err="1">
                <a:latin typeface="Georgia"/>
                <a:cs typeface="Poppins"/>
              </a:rPr>
              <a:t>küçülmenin</a:t>
            </a:r>
            <a:r>
              <a:rPr lang="en-US" sz="1000" dirty="0">
                <a:latin typeface="Georgia"/>
                <a:cs typeface="Poppins"/>
              </a:rPr>
              <a:t> </a:t>
            </a:r>
            <a:r>
              <a:rPr lang="en-US" sz="1000" dirty="0" err="1">
                <a:latin typeface="Georgia"/>
                <a:cs typeface="Poppins"/>
              </a:rPr>
              <a:t>tüm</a:t>
            </a:r>
            <a:r>
              <a:rPr lang="en-US" sz="1000" dirty="0">
                <a:latin typeface="Georgia"/>
                <a:cs typeface="Poppins"/>
              </a:rPr>
              <a:t> </a:t>
            </a:r>
            <a:r>
              <a:rPr lang="en-US" sz="1000" dirty="0" err="1">
                <a:latin typeface="Georgia"/>
                <a:cs typeface="Poppins"/>
              </a:rPr>
              <a:t>ekonomiye</a:t>
            </a:r>
            <a:r>
              <a:rPr lang="en-US" sz="1000" dirty="0">
                <a:latin typeface="Georgia"/>
                <a:cs typeface="Poppins"/>
              </a:rPr>
              <a:t> </a:t>
            </a:r>
            <a:r>
              <a:rPr lang="en-US" sz="1000" dirty="0" err="1">
                <a:latin typeface="Georgia"/>
                <a:cs typeface="Poppins"/>
              </a:rPr>
              <a:t>yayılmaya</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ettiğini</a:t>
            </a:r>
            <a:r>
              <a:rPr lang="en-US" sz="1000" dirty="0">
                <a:latin typeface="Georgia"/>
                <a:cs typeface="Poppins"/>
              </a:rPr>
              <a:t> </a:t>
            </a:r>
            <a:r>
              <a:rPr lang="en-US" sz="1000" dirty="0" err="1">
                <a:latin typeface="Georgia"/>
                <a:cs typeface="Poppins"/>
              </a:rPr>
              <a:t>gösteriyor</a:t>
            </a:r>
            <a:r>
              <a:rPr lang="en-US" sz="1000" dirty="0">
                <a:latin typeface="Georgia"/>
                <a:cs typeface="Poppins"/>
              </a:rPr>
              <a:t>.</a:t>
            </a:r>
            <a:br>
              <a:rPr lang="en-US" sz="1000" dirty="0">
                <a:latin typeface="Georgia"/>
                <a:cs typeface="Poppins"/>
              </a:rPr>
            </a:br>
            <a:br>
              <a:rPr lang="en-US" sz="1000" dirty="0">
                <a:latin typeface="Georgia"/>
                <a:cs typeface="Poppins"/>
              </a:rPr>
            </a:br>
            <a:r>
              <a:rPr lang="en-US" sz="1000" dirty="0">
                <a:latin typeface="Georgia"/>
                <a:cs typeface="Poppins"/>
              </a:rPr>
              <a:t>Bu </a:t>
            </a:r>
            <a:r>
              <a:rPr lang="en-US" sz="1000" dirty="0" err="1">
                <a:latin typeface="Georgia"/>
                <a:cs typeface="Poppins"/>
              </a:rPr>
              <a:t>arada</a:t>
            </a:r>
            <a:r>
              <a:rPr lang="en-US" sz="1000" dirty="0">
                <a:latin typeface="Georgia"/>
                <a:cs typeface="Poppins"/>
              </a:rPr>
              <a:t>, </a:t>
            </a:r>
            <a:r>
              <a:rPr lang="en-US" sz="1000" dirty="0" err="1">
                <a:latin typeface="Georgia"/>
                <a:cs typeface="Poppins"/>
              </a:rPr>
              <a:t>pandemi</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tüketimini</a:t>
            </a:r>
            <a:r>
              <a:rPr lang="en-US" sz="1000" dirty="0">
                <a:latin typeface="Georgia"/>
                <a:cs typeface="Poppins"/>
              </a:rPr>
              <a:t> </a:t>
            </a:r>
            <a:r>
              <a:rPr lang="en-US" sz="1000" dirty="0" err="1">
                <a:latin typeface="Georgia"/>
                <a:cs typeface="Poppins"/>
              </a:rPr>
              <a:t>satış</a:t>
            </a:r>
            <a:r>
              <a:rPr lang="en-US" sz="1000" dirty="0">
                <a:latin typeface="Georgia"/>
                <a:cs typeface="Poppins"/>
              </a:rPr>
              <a:t> </a:t>
            </a:r>
            <a:r>
              <a:rPr lang="en-US" sz="1000" dirty="0" err="1">
                <a:latin typeface="Georgia"/>
                <a:cs typeface="Poppins"/>
              </a:rPr>
              <a:t>sonuçlarıyla</a:t>
            </a:r>
            <a:r>
              <a:rPr lang="en-US" sz="1000" dirty="0">
                <a:latin typeface="Georgia"/>
                <a:cs typeface="Poppins"/>
              </a:rPr>
              <a:t> </a:t>
            </a:r>
            <a:r>
              <a:rPr lang="en-US" sz="1000" dirty="0" err="1">
                <a:latin typeface="Georgia"/>
                <a:cs typeface="Poppins"/>
              </a:rPr>
              <a:t>birleştiren</a:t>
            </a:r>
            <a:r>
              <a:rPr lang="en-US" sz="1000" dirty="0">
                <a:latin typeface="Georgia"/>
                <a:cs typeface="Poppins"/>
              </a:rPr>
              <a:t> </a:t>
            </a:r>
            <a:r>
              <a:rPr lang="en-US" sz="1000" dirty="0" err="1">
                <a:latin typeface="Georgia"/>
                <a:cs typeface="Poppins"/>
              </a:rPr>
              <a:t>içerik</a:t>
            </a:r>
            <a:r>
              <a:rPr lang="en-US" sz="1000" dirty="0">
                <a:latin typeface="Georgia"/>
                <a:cs typeface="Poppins"/>
              </a:rPr>
              <a:t> </a:t>
            </a:r>
            <a:r>
              <a:rPr lang="en-US" sz="1000" dirty="0" err="1">
                <a:latin typeface="Georgia"/>
                <a:cs typeface="Poppins"/>
              </a:rPr>
              <a:t>tabanlı</a:t>
            </a:r>
            <a:r>
              <a:rPr lang="en-US" sz="1000" dirty="0">
                <a:latin typeface="Georgia"/>
                <a:cs typeface="Poppins"/>
              </a:rPr>
              <a:t> </a:t>
            </a:r>
            <a:r>
              <a:rPr lang="en-US" sz="1000" dirty="0" err="1">
                <a:latin typeface="Georgia"/>
                <a:cs typeface="Poppins"/>
              </a:rPr>
              <a:t>ticaretin</a:t>
            </a:r>
            <a:r>
              <a:rPr lang="en-US" sz="1000" dirty="0">
                <a:latin typeface="Georgia"/>
                <a:cs typeface="Poppins"/>
              </a:rPr>
              <a:t> </a:t>
            </a:r>
            <a:r>
              <a:rPr lang="en-US" sz="1000" dirty="0" err="1">
                <a:latin typeface="Georgia"/>
                <a:cs typeface="Poppins"/>
              </a:rPr>
              <a:t>ortaya</a:t>
            </a:r>
            <a:r>
              <a:rPr lang="en-US" sz="1000" dirty="0">
                <a:latin typeface="Georgia"/>
                <a:cs typeface="Poppins"/>
              </a:rPr>
              <a:t> </a:t>
            </a:r>
            <a:r>
              <a:rPr lang="en-US" sz="1000" dirty="0" err="1">
                <a:latin typeface="Georgia"/>
                <a:cs typeface="Poppins"/>
              </a:rPr>
              <a:t>çıkmasına</a:t>
            </a:r>
            <a:r>
              <a:rPr lang="en-US" sz="1000" dirty="0">
                <a:latin typeface="Georgia"/>
                <a:cs typeface="Poppins"/>
              </a:rPr>
              <a:t> </a:t>
            </a:r>
            <a:r>
              <a:rPr lang="en-US" sz="1000" dirty="0" err="1">
                <a:latin typeface="Georgia"/>
                <a:cs typeface="Poppins"/>
              </a:rPr>
              <a:t>neden</a:t>
            </a:r>
            <a:r>
              <a:rPr lang="en-US" sz="1000" dirty="0">
                <a:latin typeface="Georgia"/>
                <a:cs typeface="Poppins"/>
              </a:rPr>
              <a:t> </a:t>
            </a:r>
            <a:r>
              <a:rPr lang="en-US" sz="1000" dirty="0" err="1">
                <a:latin typeface="Georgia"/>
                <a:cs typeface="Poppins"/>
              </a:rPr>
              <a:t>oldu</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bu</a:t>
            </a:r>
            <a:r>
              <a:rPr lang="en-US" sz="1000" dirty="0">
                <a:latin typeface="Georgia"/>
                <a:cs typeface="Poppins"/>
              </a:rPr>
              <a:t> da </a:t>
            </a:r>
            <a:r>
              <a:rPr lang="en-US" sz="1000" dirty="0" err="1">
                <a:latin typeface="Georgia"/>
                <a:cs typeface="Poppins"/>
              </a:rPr>
              <a:t>kapalı</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ekosistem</a:t>
            </a:r>
            <a:r>
              <a:rPr lang="en-US" sz="1000" dirty="0">
                <a:latin typeface="Georgia"/>
                <a:cs typeface="Poppins"/>
              </a:rPr>
              <a:t> </a:t>
            </a:r>
            <a:r>
              <a:rPr lang="en-US" sz="1000" dirty="0" err="1">
                <a:latin typeface="Georgia"/>
                <a:cs typeface="Poppins"/>
              </a:rPr>
              <a:t>yarattı</a:t>
            </a:r>
            <a:r>
              <a:rPr lang="en-US" sz="1000" dirty="0">
                <a:latin typeface="Georgia"/>
                <a:cs typeface="Poppins"/>
              </a:rPr>
              <a:t>. Bu </a:t>
            </a:r>
            <a:r>
              <a:rPr lang="en-US" sz="1000" dirty="0" err="1">
                <a:latin typeface="Georgia"/>
                <a:cs typeface="Poppins"/>
              </a:rPr>
              <a:t>değişim</a:t>
            </a:r>
            <a:r>
              <a:rPr lang="en-US" sz="1000" dirty="0">
                <a:latin typeface="Georgia"/>
                <a:cs typeface="Poppins"/>
              </a:rPr>
              <a:t>, </a:t>
            </a:r>
            <a:r>
              <a:rPr lang="en-US" sz="1000" dirty="0" err="1">
                <a:latin typeface="Georgia"/>
                <a:cs typeface="Poppins"/>
              </a:rPr>
              <a:t>geleneksel</a:t>
            </a:r>
            <a:r>
              <a:rPr lang="en-US" sz="1000" dirty="0">
                <a:latin typeface="Georgia"/>
                <a:cs typeface="Poppins"/>
              </a:rPr>
              <a:t> </a:t>
            </a:r>
            <a:r>
              <a:rPr lang="en-US" sz="1000" dirty="0" err="1">
                <a:latin typeface="Georgia"/>
                <a:cs typeface="Poppins"/>
              </a:rPr>
              <a:t>reklamcılık</a:t>
            </a:r>
            <a:r>
              <a:rPr lang="en-US" sz="1000" dirty="0">
                <a:latin typeface="Georgia"/>
                <a:cs typeface="Poppins"/>
              </a:rPr>
              <a:t> </a:t>
            </a:r>
            <a:r>
              <a:rPr lang="en-US" sz="1000" dirty="0" err="1">
                <a:latin typeface="Georgia"/>
                <a:cs typeface="Poppins"/>
              </a:rPr>
              <a:t>ve</a:t>
            </a:r>
            <a:r>
              <a:rPr lang="en-US" sz="1000" dirty="0">
                <a:latin typeface="Georgia"/>
                <a:cs typeface="Poppins"/>
              </a:rPr>
              <a:t> e-</a:t>
            </a:r>
            <a:r>
              <a:rPr lang="en-US" sz="1000" dirty="0" err="1">
                <a:latin typeface="Georgia"/>
                <a:cs typeface="Poppins"/>
              </a:rPr>
              <a:t>ticareti</a:t>
            </a:r>
            <a:r>
              <a:rPr lang="en-US" sz="1000" dirty="0">
                <a:latin typeface="Georgia"/>
                <a:cs typeface="Poppins"/>
              </a:rPr>
              <a:t> </a:t>
            </a:r>
            <a:r>
              <a:rPr lang="en-US" sz="1000" dirty="0" err="1">
                <a:latin typeface="Georgia"/>
                <a:cs typeface="Poppins"/>
              </a:rPr>
              <a:t>derinden</a:t>
            </a:r>
            <a:r>
              <a:rPr lang="en-US" sz="1000" dirty="0">
                <a:latin typeface="Georgia"/>
                <a:cs typeface="Poppins"/>
              </a:rPr>
              <a:t> </a:t>
            </a:r>
            <a:r>
              <a:rPr lang="en-US" sz="1000" dirty="0" err="1">
                <a:latin typeface="Georgia"/>
                <a:cs typeface="Poppins"/>
              </a:rPr>
              <a:t>etkiledi</a:t>
            </a:r>
            <a:r>
              <a:rPr lang="en-US" sz="1000" dirty="0">
                <a:latin typeface="Georgia"/>
                <a:cs typeface="Poppins"/>
              </a:rPr>
              <a:t>.  </a:t>
            </a:r>
          </a:p>
          <a:p>
            <a:pPr marL="7620">
              <a:lnSpc>
                <a:spcPct val="113999"/>
              </a:lnSpc>
            </a:pPr>
            <a:r>
              <a:rPr lang="en-US" sz="1000" dirty="0" err="1">
                <a:latin typeface="Georgia"/>
                <a:cs typeface="Poppins"/>
              </a:rPr>
              <a:t>Toplam</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gelirinin</a:t>
            </a:r>
            <a:r>
              <a:rPr lang="en-US" sz="1000" dirty="0">
                <a:latin typeface="Georgia"/>
                <a:cs typeface="Poppins"/>
              </a:rPr>
              <a:t> 2024'te %13.5 </a:t>
            </a:r>
            <a:r>
              <a:rPr lang="en-US" sz="1000" dirty="0" err="1">
                <a:latin typeface="Georgia"/>
                <a:cs typeface="Poppins"/>
              </a:rPr>
              <a:t>artması</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sonraki</a:t>
            </a:r>
            <a:r>
              <a:rPr lang="en-US" sz="1000" dirty="0">
                <a:latin typeface="Georgia"/>
                <a:cs typeface="Poppins"/>
              </a:rPr>
              <a:t> </a:t>
            </a:r>
            <a:r>
              <a:rPr lang="en-US" sz="1000" dirty="0" err="1">
                <a:latin typeface="Georgia"/>
                <a:cs typeface="Poppins"/>
              </a:rPr>
              <a:t>beş</a:t>
            </a:r>
            <a:r>
              <a:rPr lang="en-US" sz="1000" dirty="0">
                <a:latin typeface="Georgia"/>
                <a:cs typeface="Poppins"/>
              </a:rPr>
              <a:t> </a:t>
            </a:r>
            <a:r>
              <a:rPr lang="en-US" sz="1000" dirty="0" err="1">
                <a:latin typeface="Georgia"/>
                <a:cs typeface="Poppins"/>
              </a:rPr>
              <a:t>yılda</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oran</a:t>
            </a:r>
            <a:r>
              <a:rPr lang="en-US" sz="1000" dirty="0">
                <a:latin typeface="Georgia"/>
                <a:cs typeface="Poppins"/>
              </a:rPr>
              <a:t> </a:t>
            </a:r>
            <a:r>
              <a:rPr lang="en-US" sz="1000" dirty="0" err="1">
                <a:latin typeface="Georgia"/>
                <a:cs typeface="Poppins"/>
              </a:rPr>
              <a:t>yavaşlayarak</a:t>
            </a:r>
            <a:r>
              <a:rPr lang="en-US" sz="1000" dirty="0">
                <a:latin typeface="Georgia"/>
                <a:cs typeface="Poppins"/>
              </a:rPr>
              <a:t> 2029'da %3.2'ye </a:t>
            </a:r>
            <a:r>
              <a:rPr lang="en-US" sz="1000" dirty="0" err="1">
                <a:latin typeface="Georgia"/>
                <a:cs typeface="Poppins"/>
              </a:rPr>
              <a:t>düşmesi</a:t>
            </a:r>
            <a:r>
              <a:rPr lang="en-US" sz="1000" dirty="0">
                <a:latin typeface="Georgia"/>
                <a:cs typeface="Poppins"/>
              </a:rPr>
              <a:t> </a:t>
            </a:r>
            <a:r>
              <a:rPr lang="en-US" sz="1000" dirty="0" err="1">
                <a:latin typeface="Georgia"/>
                <a:cs typeface="Poppins"/>
              </a:rPr>
              <a:t>tahmin</a:t>
            </a:r>
            <a:r>
              <a:rPr lang="en-US" sz="1000" dirty="0">
                <a:latin typeface="Georgia"/>
                <a:cs typeface="Poppins"/>
              </a:rPr>
              <a:t> </a:t>
            </a:r>
            <a:r>
              <a:rPr lang="en-US" sz="1000" dirty="0" err="1">
                <a:latin typeface="Georgia"/>
                <a:cs typeface="Poppins"/>
              </a:rPr>
              <a:t>ediliyor</a:t>
            </a:r>
            <a:r>
              <a:rPr lang="en-US" sz="1000" dirty="0">
                <a:latin typeface="Georgia"/>
                <a:cs typeface="Poppins"/>
              </a:rPr>
              <a:t>. 2024'te </a:t>
            </a:r>
            <a:r>
              <a:rPr lang="en-US" sz="1000" dirty="0" err="1">
                <a:latin typeface="Georgia"/>
                <a:cs typeface="Poppins"/>
              </a:rPr>
              <a:t>toplam</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gelirinin</a:t>
            </a:r>
            <a:r>
              <a:rPr lang="en-US" sz="1000" dirty="0">
                <a:latin typeface="Georgia"/>
                <a:cs typeface="Poppins"/>
              </a:rPr>
              <a:t> 204.5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t>
            </a:r>
            <a:r>
              <a:rPr lang="en-US" sz="1000" dirty="0">
                <a:latin typeface="Georgia"/>
                <a:cs typeface="Poppins"/>
              </a:rPr>
              <a:t> </a:t>
            </a:r>
            <a:r>
              <a:rPr lang="en-US" sz="1000" dirty="0" err="1">
                <a:latin typeface="Georgia"/>
                <a:cs typeface="Poppins"/>
              </a:rPr>
              <a:t>olması</a:t>
            </a:r>
            <a:r>
              <a:rPr lang="en-US" sz="1000" dirty="0">
                <a:latin typeface="Georgia"/>
                <a:cs typeface="Poppins"/>
              </a:rPr>
              <a:t>, 2029'da </a:t>
            </a:r>
            <a:r>
              <a:rPr lang="en-US" sz="1000" dirty="0" err="1">
                <a:latin typeface="Georgia"/>
                <a:cs typeface="Poppins"/>
              </a:rPr>
              <a:t>ise</a:t>
            </a:r>
            <a:r>
              <a:rPr lang="en-US" sz="1000" dirty="0">
                <a:latin typeface="Georgia"/>
                <a:cs typeface="Poppins"/>
              </a:rPr>
              <a:t> 260.5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ulaşması</a:t>
            </a:r>
            <a:r>
              <a:rPr lang="en-US" sz="1000" dirty="0">
                <a:latin typeface="Georgia"/>
                <a:cs typeface="Poppins"/>
              </a:rPr>
              <a:t> </a:t>
            </a:r>
            <a:r>
              <a:rPr lang="en-US" sz="1000" dirty="0" err="1">
                <a:latin typeface="Georgia"/>
                <a:cs typeface="Poppins"/>
              </a:rPr>
              <a:t>bekleniyor</a:t>
            </a:r>
            <a:r>
              <a:rPr lang="en-US" sz="1000" dirty="0">
                <a:latin typeface="Georgia"/>
                <a:cs typeface="Poppins"/>
              </a:rPr>
              <a:t>. 2025 </a:t>
            </a:r>
            <a:r>
              <a:rPr lang="en-US" sz="1000" dirty="0" err="1">
                <a:latin typeface="Georgia"/>
                <a:cs typeface="Poppins"/>
              </a:rPr>
              <a:t>için</a:t>
            </a:r>
            <a:r>
              <a:rPr lang="en-US" sz="1000" dirty="0">
                <a:latin typeface="Georgia"/>
                <a:cs typeface="Poppins"/>
              </a:rPr>
              <a:t> </a:t>
            </a:r>
            <a:r>
              <a:rPr lang="en-US" sz="1000" dirty="0" err="1">
                <a:latin typeface="Georgia"/>
                <a:cs typeface="Poppins"/>
              </a:rPr>
              <a:t>tahmin</a:t>
            </a:r>
            <a:r>
              <a:rPr lang="en-US" sz="1000" dirty="0">
                <a:latin typeface="Georgia"/>
                <a:cs typeface="Poppins"/>
              </a:rPr>
              <a:t> </a:t>
            </a:r>
            <a:r>
              <a:rPr lang="en-US" sz="1000" dirty="0" err="1">
                <a:latin typeface="Georgia"/>
                <a:cs typeface="Poppins"/>
              </a:rPr>
              <a:t>edilen</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oranı</a:t>
            </a:r>
            <a:r>
              <a:rPr lang="en-US" sz="1000" dirty="0">
                <a:latin typeface="Georgia"/>
                <a:cs typeface="Poppins"/>
              </a:rPr>
              <a:t> </a:t>
            </a:r>
            <a:r>
              <a:rPr lang="en-US" sz="1000" dirty="0" err="1">
                <a:latin typeface="Georgia"/>
                <a:cs typeface="Poppins"/>
              </a:rPr>
              <a:t>ise</a:t>
            </a:r>
            <a:r>
              <a:rPr lang="en-US" sz="1000" dirty="0">
                <a:latin typeface="Georgia"/>
                <a:cs typeface="Poppins"/>
              </a:rPr>
              <a:t> %10.3 </a:t>
            </a:r>
            <a:r>
              <a:rPr lang="en-US" sz="1000" dirty="0" err="1">
                <a:latin typeface="Georgia"/>
                <a:cs typeface="Poppins"/>
              </a:rPr>
              <a:t>olup</a:t>
            </a:r>
            <a:r>
              <a:rPr lang="en-US" sz="1000" dirty="0">
                <a:latin typeface="Georgia"/>
                <a:cs typeface="Poppins"/>
              </a:rPr>
              <a:t>, </a:t>
            </a:r>
            <a:r>
              <a:rPr lang="en-US" sz="1000" dirty="0" err="1">
                <a:latin typeface="Georgia"/>
                <a:cs typeface="Poppins"/>
              </a:rPr>
              <a:t>toplam</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geliri</a:t>
            </a:r>
            <a:r>
              <a:rPr lang="en-US" sz="1000" dirty="0">
                <a:latin typeface="Georgia"/>
                <a:cs typeface="Poppins"/>
              </a:rPr>
              <a:t> 225.6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çıkacak</a:t>
            </a:r>
            <a:r>
              <a:rPr lang="en-US" sz="1000" dirty="0">
                <a:latin typeface="Georgia"/>
                <a:cs typeface="Poppins"/>
              </a:rPr>
              <a:t>.</a:t>
            </a:r>
            <a:endParaRPr lang="en-US" sz="1000" dirty="0">
              <a:highlight>
                <a:srgbClr val="FFFF00"/>
              </a:highlight>
              <a:latin typeface="Georgia"/>
              <a:cs typeface="Poppins"/>
            </a:endParaRPr>
          </a:p>
        </p:txBody>
      </p:sp>
      <p:sp>
        <p:nvSpPr>
          <p:cNvPr id="23" name="TextBox 22">
            <a:extLst>
              <a:ext uri="{FF2B5EF4-FFF2-40B4-BE49-F238E27FC236}">
                <a16:creationId xmlns:a16="http://schemas.microsoft.com/office/drawing/2014/main" id="{7E038ED4-83E3-7625-346E-B9A814D44C88}"/>
              </a:ext>
            </a:extLst>
          </p:cNvPr>
          <p:cNvSpPr txBox="1"/>
          <p:nvPr/>
        </p:nvSpPr>
        <p:spPr>
          <a:xfrm>
            <a:off x="1130300" y="3907856"/>
            <a:ext cx="5867400" cy="259815"/>
          </a:xfrm>
          <a:prstGeom prst="rect">
            <a:avLst/>
          </a:prstGeom>
          <a:noFill/>
        </p:spPr>
        <p:txBody>
          <a:bodyPr wrap="square" lIns="91440" tIns="45720" rIns="91440" bIns="45720" anchor="t">
            <a:spAutoFit/>
          </a:bodyPr>
          <a:lstStyle/>
          <a:p>
            <a:pPr marL="7620" marR="0" lvl="0" indent="0" algn="ctr" defTabSz="457200" rtl="0" eaLnBrk="1" fontAlgn="auto" latinLnBrk="0" hangingPunct="1">
              <a:lnSpc>
                <a:spcPct val="113999"/>
              </a:lnSpc>
              <a:spcBef>
                <a:spcPts val="0"/>
              </a:spcBef>
              <a:spcAft>
                <a:spcPts val="0"/>
              </a:spcAft>
              <a:buClrTx/>
              <a:buSzTx/>
              <a:buFontTx/>
              <a:buNone/>
              <a:tabLst/>
              <a:defRPr/>
            </a:pPr>
            <a:r>
              <a:rPr lang="en-US" sz="1000" b="1" dirty="0" err="1">
                <a:solidFill>
                  <a:srgbClr val="092656"/>
                </a:solidFill>
                <a:latin typeface="Poppins"/>
                <a:cs typeface="Poppins"/>
              </a:rPr>
              <a:t>Çin</a:t>
            </a:r>
            <a:r>
              <a:rPr lang="en-US" sz="1000" b="1" dirty="0">
                <a:solidFill>
                  <a:srgbClr val="092656"/>
                </a:solidFill>
                <a:latin typeface="Poppins"/>
                <a:cs typeface="Poppins"/>
              </a:rPr>
              <a:t> </a:t>
            </a:r>
            <a:r>
              <a:rPr lang="en-US" sz="1000" b="1" dirty="0" err="1">
                <a:solidFill>
                  <a:srgbClr val="092656"/>
                </a:solidFill>
                <a:latin typeface="Poppins"/>
                <a:cs typeface="Poppins"/>
              </a:rPr>
              <a:t>Medya</a:t>
            </a:r>
            <a:r>
              <a:rPr lang="en-US" sz="1000" b="1" dirty="0">
                <a:solidFill>
                  <a:srgbClr val="092656"/>
                </a:solidFill>
                <a:latin typeface="Poppins"/>
                <a:cs typeface="Poppins"/>
              </a:rPr>
              <a:t> </a:t>
            </a:r>
            <a:r>
              <a:rPr lang="en-US" sz="1000" b="1" dirty="0" err="1">
                <a:latin typeface="Poppins"/>
                <a:cs typeface="Poppins"/>
              </a:rPr>
              <a:t>Kanalları</a:t>
            </a:r>
            <a:r>
              <a:rPr lang="en-US" sz="1000" b="1" dirty="0">
                <a:solidFill>
                  <a:srgbClr val="092656"/>
                </a:solidFill>
                <a:latin typeface="Poppins"/>
                <a:cs typeface="Poppins"/>
              </a:rPr>
              <a:t> </a:t>
            </a:r>
            <a:r>
              <a:rPr lang="en-US" sz="1000" b="1" dirty="0" err="1">
                <a:solidFill>
                  <a:srgbClr val="092656"/>
                </a:solidFill>
                <a:latin typeface="Poppins"/>
                <a:cs typeface="Poppins"/>
              </a:rPr>
              <a:t>Büyüme</a:t>
            </a:r>
            <a:r>
              <a:rPr lang="en-US" sz="1000" b="1" dirty="0">
                <a:solidFill>
                  <a:srgbClr val="092656"/>
                </a:solidFill>
                <a:latin typeface="Poppins"/>
                <a:cs typeface="Poppins"/>
              </a:rPr>
              <a:t> </a:t>
            </a:r>
            <a:r>
              <a:rPr lang="en-US" sz="1000" b="1" dirty="0" err="1">
                <a:solidFill>
                  <a:srgbClr val="092656"/>
                </a:solidFill>
                <a:latin typeface="Poppins"/>
                <a:cs typeface="Poppins"/>
              </a:rPr>
              <a:t>Grafiği</a:t>
            </a:r>
            <a:r>
              <a:rPr lang="en-US" sz="1000" b="1" dirty="0">
                <a:solidFill>
                  <a:srgbClr val="092656"/>
                </a:solidFill>
                <a:latin typeface="Poppins"/>
                <a:cs typeface="Poppins"/>
              </a:rPr>
              <a:t> 2024 </a:t>
            </a:r>
            <a:r>
              <a:rPr lang="en-US" sz="1000" b="1" dirty="0" err="1">
                <a:solidFill>
                  <a:srgbClr val="092656"/>
                </a:solidFill>
                <a:latin typeface="Poppins"/>
                <a:cs typeface="Poppins"/>
              </a:rPr>
              <a:t>ve</a:t>
            </a:r>
            <a:r>
              <a:rPr lang="en-US" sz="1000" b="1" dirty="0">
                <a:solidFill>
                  <a:srgbClr val="092656"/>
                </a:solidFill>
                <a:latin typeface="Poppins"/>
                <a:cs typeface="Poppins"/>
              </a:rPr>
              <a:t> 2025</a:t>
            </a:r>
            <a:endParaRPr kumimoji="0" lang="en-US" sz="1000" b="1" i="0" u="none" strike="noStrike" kern="1200" cap="none" spc="0" normalizeH="0" baseline="0" noProof="0" dirty="0">
              <a:ln>
                <a:noFill/>
              </a:ln>
              <a:solidFill>
                <a:srgbClr val="092656"/>
              </a:solidFill>
              <a:effectLst/>
              <a:uLnTx/>
              <a:uFillTx/>
              <a:latin typeface="Poppins"/>
              <a:cs typeface="Poppins"/>
            </a:endParaRPr>
          </a:p>
        </p:txBody>
      </p:sp>
      <p:sp>
        <p:nvSpPr>
          <p:cNvPr id="28" name="Text Placeholder 1">
            <a:extLst>
              <a:ext uri="{FF2B5EF4-FFF2-40B4-BE49-F238E27FC236}">
                <a16:creationId xmlns:a16="http://schemas.microsoft.com/office/drawing/2014/main" id="{415274CA-8C1D-E28E-02F7-FAD2F37B4317}"/>
              </a:ext>
            </a:extLst>
          </p:cNvPr>
          <p:cNvSpPr txBox="1">
            <a:spLocks/>
          </p:cNvSpPr>
          <p:nvPr/>
        </p:nvSpPr>
        <p:spPr>
          <a:xfrm>
            <a:off x="492008" y="9067800"/>
            <a:ext cx="6705600" cy="52074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3999"/>
              </a:lnSpc>
              <a:spcBef>
                <a:spcPts val="0"/>
              </a:spcBef>
              <a:spcAft>
                <a:spcPts val="600"/>
              </a:spcAft>
              <a:buClrTx/>
              <a:buSzPts val="1100"/>
              <a:buFont typeface="Arial" panose="020B0604020202020204" pitchFamily="34" charset="0"/>
              <a:buNone/>
              <a:tabLst/>
              <a:defRPr/>
            </a:pPr>
            <a:r>
              <a:rPr lang="en-US" sz="1000" u="none" strike="noStrike" dirty="0" err="1">
                <a:effectLst/>
                <a:latin typeface="Georgia" panose="02040502050405020303" pitchFamily="18" charset="0"/>
              </a:rPr>
              <a:t>Toplam</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reklam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gelirinin</a:t>
            </a:r>
            <a:r>
              <a:rPr lang="en-US" sz="1000" u="none" strike="noStrike" dirty="0">
                <a:effectLst/>
                <a:latin typeface="Georgia" panose="02040502050405020303" pitchFamily="18" charset="0"/>
              </a:rPr>
              <a:t> 2024'te %6,3 </a:t>
            </a:r>
            <a:r>
              <a:rPr lang="en-US" sz="1000" u="none" strike="noStrike" dirty="0" err="1">
                <a:effectLst/>
                <a:latin typeface="Georgia" panose="02040502050405020303" pitchFamily="18" charset="0"/>
              </a:rPr>
              <a:t>artışla</a:t>
            </a:r>
            <a:r>
              <a:rPr lang="en-US" sz="1000" u="none" strike="noStrike" dirty="0">
                <a:effectLst/>
                <a:latin typeface="Georgia" panose="02040502050405020303" pitchFamily="18" charset="0"/>
              </a:rPr>
              <a:t> 12,3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çıkacağı</a:t>
            </a:r>
            <a:r>
              <a:rPr lang="en-US" sz="1000" u="none" strike="noStrike" dirty="0">
                <a:effectLst/>
                <a:latin typeface="Georgia" panose="02040502050405020303" pitchFamily="18" charset="0"/>
              </a:rPr>
              <a:t>, 2025'te </a:t>
            </a:r>
            <a:r>
              <a:rPr lang="en-US" sz="1000" u="none" strike="noStrike" dirty="0" err="1">
                <a:effectLst/>
                <a:latin typeface="Georgia" panose="02040502050405020303" pitchFamily="18" charset="0"/>
              </a:rPr>
              <a:t>ise</a:t>
            </a:r>
            <a:r>
              <a:rPr lang="en-US" sz="1000" u="none" strike="noStrike" dirty="0">
                <a:effectLst/>
                <a:latin typeface="Georgia" panose="02040502050405020303" pitchFamily="18" charset="0"/>
              </a:rPr>
              <a:t> %5,6 </a:t>
            </a:r>
            <a:r>
              <a:rPr lang="en-US" sz="1000" u="none" strike="noStrike" dirty="0" err="1">
                <a:effectLst/>
                <a:latin typeface="Georgia" panose="02040502050405020303" pitchFamily="18" charset="0"/>
              </a:rPr>
              <a:t>artışla</a:t>
            </a:r>
            <a:r>
              <a:rPr lang="en-US" sz="1000" u="none" strike="noStrike" dirty="0">
                <a:effectLst/>
                <a:latin typeface="Georgia" panose="02040502050405020303" pitchFamily="18" charset="0"/>
              </a:rPr>
              <a:t> 13,0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çıkacağı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tahmin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ediliyor</a:t>
            </a:r>
            <a:r>
              <a:rPr lang="en-US" sz="1000" u="none" strike="noStrike" dirty="0">
                <a:effectLst/>
                <a:latin typeface="Georgia" panose="02040502050405020303" pitchFamily="18" charset="0"/>
              </a:rPr>
              <a:t>. </a:t>
            </a:r>
            <a:r>
              <a:rPr lang="en-US" sz="1000" dirty="0" err="1">
                <a:latin typeface="Georgia" panose="02040502050405020303" pitchFamily="18" charset="0"/>
              </a:rPr>
              <a:t>Ç</a:t>
            </a:r>
            <a:r>
              <a:rPr lang="en-US" sz="1000" u="none" strike="noStrike" dirty="0" err="1">
                <a:effectLst/>
                <a:latin typeface="Georgia" panose="02040502050405020303" pitchFamily="18" charset="0"/>
              </a:rPr>
              <a:t>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u="none" strike="noStrike" dirty="0">
                <a:effectLst/>
                <a:latin typeface="Georgia" panose="02040502050405020303" pitchFamily="18" charset="0"/>
              </a:rPr>
              <a:t> 2025 </a:t>
            </a:r>
            <a:r>
              <a:rPr lang="en-US" sz="1000" u="none" strike="noStrike" dirty="0" err="1">
                <a:effectLst/>
                <a:latin typeface="Georgia" panose="02040502050405020303" pitchFamily="18" charset="0"/>
              </a:rPr>
              <a:t>yılında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toplam</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reklam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gelirinin</a:t>
            </a:r>
            <a:r>
              <a:rPr lang="en-US" sz="1000" u="none" strike="noStrike" dirty="0">
                <a:effectLst/>
                <a:latin typeface="Georgia" panose="02040502050405020303" pitchFamily="18" charset="0"/>
              </a:rPr>
              <a:t> %54,1'ini </a:t>
            </a:r>
            <a:r>
              <a:rPr lang="en-US" sz="1000" u="none" strike="noStrike" dirty="0" err="1">
                <a:effectLst/>
                <a:latin typeface="Georgia" panose="02040502050405020303" pitchFamily="18" charset="0"/>
              </a:rPr>
              <a:t>oluşturması</a:t>
            </a:r>
            <a:r>
              <a:rPr lang="en-US" sz="1000" u="none" strike="noStrike" dirty="0">
                <a:effectLst/>
                <a:latin typeface="Georgia" panose="02040502050405020303" pitchFamily="18" charset="0"/>
              </a:rPr>
              <a:t>, %9,3 </a:t>
            </a:r>
            <a:r>
              <a:rPr lang="en-US" sz="1000" u="none" strike="noStrike" dirty="0" err="1">
                <a:effectLst/>
                <a:latin typeface="Georgia" panose="02040502050405020303" pitchFamily="18" charset="0"/>
              </a:rPr>
              <a:t>artışla</a:t>
            </a:r>
            <a:r>
              <a:rPr lang="en-US" sz="1000" u="none" strike="noStrike" dirty="0">
                <a:effectLst/>
                <a:latin typeface="Georgia" panose="02040502050405020303" pitchFamily="18" charset="0"/>
              </a:rPr>
              <a:t> 7,0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ulaşması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ardından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önümüzdeki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beş</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yıl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içinde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yıllık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bileşik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bazda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yavaşlayıp</a:t>
            </a:r>
            <a:r>
              <a:rPr lang="en-US" sz="1000" u="none" strike="noStrike" dirty="0">
                <a:effectLst/>
                <a:latin typeface="Georgia" panose="02040502050405020303" pitchFamily="18" charset="0"/>
              </a:rPr>
              <a:t> %4,8 </a:t>
            </a:r>
            <a:r>
              <a:rPr lang="en-US" sz="1000" u="none" strike="noStrike" dirty="0" err="1">
                <a:effectLst/>
                <a:latin typeface="Georgia" panose="02040502050405020303" pitchFamily="18" charset="0"/>
              </a:rPr>
              <a:t>büyümesi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bekleniyor</a:t>
            </a:r>
            <a:r>
              <a:rPr lang="en-US" sz="1000" u="none" strike="noStrike" dirty="0">
                <a:effectLst/>
                <a:latin typeface="Georgia" panose="02040502050405020303" pitchFamily="18" charset="0"/>
              </a:rPr>
              <a:t>.</a:t>
            </a:r>
            <a:endParaRPr kumimoji="0" lang="en-US" sz="1000" u="none" strike="noStrike" kern="1200" cap="none" spc="0" normalizeH="0" baseline="0" noProof="0" dirty="0">
              <a:ln>
                <a:noFill/>
              </a:ln>
              <a:effectLst/>
              <a:uLnTx/>
              <a:uFillTx/>
              <a:latin typeface="Georgia" panose="02040502050405020303" pitchFamily="18" charset="0"/>
              <a:cs typeface="Poppins"/>
              <a:sym typeface="Poppins"/>
            </a:endParaRPr>
          </a:p>
        </p:txBody>
      </p:sp>
      <p:sp>
        <p:nvSpPr>
          <p:cNvPr id="29" name="TextBox 28">
            <a:extLst>
              <a:ext uri="{FF2B5EF4-FFF2-40B4-BE49-F238E27FC236}">
                <a16:creationId xmlns:a16="http://schemas.microsoft.com/office/drawing/2014/main" id="{5C4F338E-740D-2CB1-345E-C9DABD103C09}"/>
              </a:ext>
            </a:extLst>
          </p:cNvPr>
          <p:cNvSpPr txBox="1"/>
          <p:nvPr/>
        </p:nvSpPr>
        <p:spPr>
          <a:xfrm>
            <a:off x="492008" y="8696402"/>
            <a:ext cx="1256815" cy="307777"/>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err="1">
                <a:solidFill>
                  <a:srgbClr val="092656"/>
                </a:solidFill>
                <a:latin typeface="Poppins" pitchFamily="2" charset="77"/>
                <a:cs typeface="Poppins" pitchFamily="2" charset="77"/>
              </a:rPr>
              <a:t>Televizyon</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3" name="Rectangle 2">
            <a:extLst>
              <a:ext uri="{FF2B5EF4-FFF2-40B4-BE49-F238E27FC236}">
                <a16:creationId xmlns:a16="http://schemas.microsoft.com/office/drawing/2014/main" id="{85A3D15F-FEE5-2154-ED5D-5FA4B7F349DB}"/>
              </a:ext>
            </a:extLst>
          </p:cNvPr>
          <p:cNvSpPr/>
          <p:nvPr/>
        </p:nvSpPr>
        <p:spPr>
          <a:xfrm>
            <a:off x="876300" y="5648960"/>
            <a:ext cx="293339" cy="11059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E584FC6-4C3E-395A-FD9A-9CAA4C6E91F3}"/>
              </a:ext>
            </a:extLst>
          </p:cNvPr>
          <p:cNvSpPr txBox="1"/>
          <p:nvPr/>
        </p:nvSpPr>
        <p:spPr>
          <a:xfrm rot="16200000">
            <a:off x="-1066800" y="4473189"/>
            <a:ext cx="3886200" cy="294696"/>
          </a:xfrm>
          <a:prstGeom prst="rect">
            <a:avLst/>
          </a:prstGeom>
          <a:noFill/>
        </p:spPr>
        <p:txBody>
          <a:bodyPr wrap="square">
            <a:spAutoFit/>
          </a:bodyPr>
          <a:lstStyle/>
          <a:p>
            <a:pPr marL="0" marR="0">
              <a:lnSpc>
                <a:spcPct val="115000"/>
              </a:lnSpc>
              <a:spcAft>
                <a:spcPts val="800"/>
              </a:spcAft>
            </a:pPr>
            <a:r>
              <a:rPr lang="en-US" sz="1200" kern="100" dirty="0" err="1">
                <a:effectLst/>
                <a:latin typeface="Poppins" panose="00000500000000000000" pitchFamily="2" charset="0"/>
                <a:ea typeface="Aptos" panose="020B0004020202020204" pitchFamily="34" charset="0"/>
                <a:cs typeface="Poppins" panose="00000500000000000000" pitchFamily="2" charset="0"/>
              </a:rPr>
              <a:t>Yıllık</a:t>
            </a:r>
            <a:r>
              <a:rPr lang="en-US" sz="1200" kern="100" dirty="0">
                <a:effectLst/>
                <a:latin typeface="Poppins" panose="00000500000000000000" pitchFamily="2" charset="0"/>
                <a:ea typeface="Aptos" panose="020B0004020202020204" pitchFamily="34" charset="0"/>
                <a:cs typeface="Poppins" panose="00000500000000000000" pitchFamily="2" charset="0"/>
              </a:rPr>
              <a:t> </a:t>
            </a:r>
            <a:r>
              <a:rPr lang="en-US" sz="1200" kern="100" dirty="0" err="1">
                <a:effectLst/>
                <a:latin typeface="Poppins" panose="00000500000000000000" pitchFamily="2" charset="0"/>
                <a:ea typeface="Aptos" panose="020B0004020202020204" pitchFamily="34" charset="0"/>
                <a:cs typeface="Poppins" panose="00000500000000000000" pitchFamily="2" charset="0"/>
              </a:rPr>
              <a:t>değişim</a:t>
            </a:r>
            <a:endParaRPr lang="en-US" sz="1200" kern="100" dirty="0">
              <a:effectLst/>
              <a:latin typeface="Poppins" panose="00000500000000000000" pitchFamily="2" charset="0"/>
              <a:ea typeface="Aptos" panose="020B0004020202020204" pitchFamily="34" charset="0"/>
              <a:cs typeface="Poppins" panose="00000500000000000000" pitchFamily="2" charset="0"/>
            </a:endParaRPr>
          </a:p>
        </p:txBody>
      </p:sp>
    </p:spTree>
    <p:extLst>
      <p:ext uri="{BB962C8B-B14F-4D97-AF65-F5344CB8AC3E}">
        <p14:creationId xmlns:p14="http://schemas.microsoft.com/office/powerpoint/2010/main" val="31177024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0EAD9-3790-BC34-ADEE-E76EB48B049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6FA916-63BF-7EC2-F49F-51BD281B9F4D}"/>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66</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9" name="Picture 8" descr="A blue and black logo&#10;&#10;Description automatically generated">
            <a:extLst>
              <a:ext uri="{FF2B5EF4-FFF2-40B4-BE49-F238E27FC236}">
                <a16:creationId xmlns:a16="http://schemas.microsoft.com/office/drawing/2014/main" id="{587B21A3-C610-E203-D974-EF270C2E4861}"/>
              </a:ext>
            </a:extLst>
          </p:cNvPr>
          <p:cNvPicPr>
            <a:picLocks noChangeAspect="1"/>
          </p:cNvPicPr>
          <p:nvPr/>
        </p:nvPicPr>
        <p:blipFill>
          <a:blip r:embed="rId3"/>
          <a:stretch>
            <a:fillRect/>
          </a:stretch>
        </p:blipFill>
        <p:spPr>
          <a:xfrm>
            <a:off x="6495276" y="332839"/>
            <a:ext cx="897530" cy="256235"/>
          </a:xfrm>
          <a:prstGeom prst="rect">
            <a:avLst/>
          </a:prstGeom>
        </p:spPr>
      </p:pic>
      <p:sp>
        <p:nvSpPr>
          <p:cNvPr id="3" name="Text Placeholder 1">
            <a:extLst>
              <a:ext uri="{FF2B5EF4-FFF2-40B4-BE49-F238E27FC236}">
                <a16:creationId xmlns:a16="http://schemas.microsoft.com/office/drawing/2014/main" id="{B4F56F6D-2813-A147-D88E-37FF5CD7ACFA}"/>
              </a:ext>
            </a:extLst>
          </p:cNvPr>
          <p:cNvSpPr txBox="1">
            <a:spLocks/>
          </p:cNvSpPr>
          <p:nvPr/>
        </p:nvSpPr>
        <p:spPr>
          <a:xfrm>
            <a:off x="495300" y="804242"/>
            <a:ext cx="3035300" cy="455012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800"/>
              </a:spcAft>
            </a:pPr>
            <a:r>
              <a:rPr lang="en-US" sz="1000" dirty="0" err="1">
                <a:latin typeface="Georgia"/>
                <a:cs typeface="Poppins"/>
              </a:rPr>
              <a:t>Çin'de</a:t>
            </a:r>
            <a:r>
              <a:rPr lang="en-US" sz="1000" dirty="0">
                <a:latin typeface="Georgia"/>
                <a:cs typeface="Poppins"/>
              </a:rPr>
              <a:t> </a:t>
            </a:r>
            <a:r>
              <a:rPr lang="en-US" sz="1000" dirty="0" err="1">
                <a:latin typeface="Georgia"/>
                <a:cs typeface="Poppins"/>
              </a:rPr>
              <a:t>dijital</a:t>
            </a:r>
            <a:r>
              <a:rPr lang="en-US" sz="1000" dirty="0">
                <a:latin typeface="Georgia"/>
                <a:cs typeface="Poppins"/>
              </a:rPr>
              <a:t> pure-play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gelirinde</a:t>
            </a:r>
            <a:r>
              <a:rPr lang="en-US" sz="1000" dirty="0">
                <a:latin typeface="Georgia"/>
                <a:cs typeface="Poppins"/>
              </a:rPr>
              <a:t> 2023'e </a:t>
            </a:r>
            <a:r>
              <a:rPr lang="en-US" sz="1000" dirty="0" err="1">
                <a:latin typeface="Georgia"/>
                <a:cs typeface="Poppins"/>
              </a:rPr>
              <a:t>göre</a:t>
            </a:r>
            <a:r>
              <a:rPr lang="en-US" sz="1000" dirty="0">
                <a:latin typeface="Georgia"/>
                <a:cs typeface="Poppins"/>
              </a:rPr>
              <a:t> %14,3 </a:t>
            </a:r>
            <a:r>
              <a:rPr lang="en-US" sz="1000" dirty="0" err="1">
                <a:latin typeface="Georgia"/>
                <a:cs typeface="Poppins"/>
              </a:rPr>
              <a:t>artışla</a:t>
            </a:r>
            <a:r>
              <a:rPr lang="en-US" sz="1000" dirty="0">
                <a:latin typeface="Georgia"/>
                <a:cs typeface="Poppins"/>
              </a:rPr>
              <a:t> 2024'te 172,3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t>
            </a:r>
            <a:r>
              <a:rPr lang="en-US" sz="1000" dirty="0">
                <a:latin typeface="Georgia"/>
                <a:cs typeface="Poppins"/>
              </a:rPr>
              <a:t> </a:t>
            </a:r>
            <a:r>
              <a:rPr lang="en-US" sz="1000" dirty="0" err="1">
                <a:latin typeface="Georgia"/>
                <a:cs typeface="Poppins"/>
              </a:rPr>
              <a:t>kaydetmesi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Kanal</a:t>
            </a:r>
            <a:r>
              <a:rPr lang="en-US" sz="1000" dirty="0">
                <a:latin typeface="Georgia"/>
                <a:cs typeface="Poppins"/>
              </a:rPr>
              <a:t>, 2025'te %11,1 </a:t>
            </a:r>
            <a:r>
              <a:rPr lang="en-US" sz="1000" dirty="0" err="1">
                <a:latin typeface="Georgia"/>
                <a:cs typeface="Poppins"/>
              </a:rPr>
              <a:t>artışla</a:t>
            </a:r>
            <a:r>
              <a:rPr lang="en-US" sz="1000" dirty="0">
                <a:latin typeface="Georgia"/>
                <a:cs typeface="Poppins"/>
              </a:rPr>
              <a:t> 191,4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ulaşacak</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alanda</a:t>
            </a:r>
            <a:r>
              <a:rPr lang="en-US" sz="1000" dirty="0">
                <a:latin typeface="Georgia"/>
                <a:cs typeface="Poppins"/>
              </a:rPr>
              <a:t>, e-</a:t>
            </a:r>
            <a:r>
              <a:rPr lang="en-US" sz="1000" dirty="0" err="1">
                <a:latin typeface="Georgia"/>
                <a:cs typeface="Poppins"/>
              </a:rPr>
              <a:t>ticaret</a:t>
            </a:r>
            <a:r>
              <a:rPr lang="en-US" sz="1000" dirty="0">
                <a:latin typeface="Georgia"/>
                <a:cs typeface="Poppins"/>
              </a:rPr>
              <a:t> </a:t>
            </a:r>
            <a:r>
              <a:rPr lang="en-US" sz="1000" dirty="0" err="1">
                <a:latin typeface="Georgia"/>
                <a:cs typeface="Poppins"/>
              </a:rPr>
              <a:t>şirketlerinin</a:t>
            </a:r>
            <a:r>
              <a:rPr lang="en-US" sz="1000" dirty="0">
                <a:latin typeface="Georgia"/>
                <a:cs typeface="Poppins"/>
              </a:rPr>
              <a:t> </a:t>
            </a:r>
            <a:r>
              <a:rPr lang="en-US" sz="1000" dirty="0" err="1">
                <a:latin typeface="Georgia"/>
                <a:cs typeface="Poppins"/>
              </a:rPr>
              <a:t>reklamveren</a:t>
            </a:r>
            <a:r>
              <a:rPr lang="en-US" sz="1000" dirty="0">
                <a:latin typeface="Georgia"/>
                <a:cs typeface="Poppins"/>
              </a:rPr>
              <a:t> </a:t>
            </a:r>
            <a:r>
              <a:rPr lang="en-US" sz="1000" dirty="0" err="1">
                <a:latin typeface="Georgia"/>
                <a:cs typeface="Poppins"/>
              </a:rPr>
              <a:t>dolarları</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sosyal</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şirketleriyle</a:t>
            </a:r>
            <a:r>
              <a:rPr lang="en-US" sz="1000" dirty="0">
                <a:latin typeface="Georgia"/>
                <a:cs typeface="Poppins"/>
              </a:rPr>
              <a:t> (</a:t>
            </a:r>
            <a:r>
              <a:rPr lang="en-US" sz="1000" dirty="0" err="1">
                <a:latin typeface="Georgia"/>
                <a:cs typeface="Poppins"/>
              </a:rPr>
              <a:t>diğer</a:t>
            </a:r>
            <a:r>
              <a:rPr lang="en-US" sz="1000" dirty="0">
                <a:latin typeface="Georgia"/>
                <a:cs typeface="Poppins"/>
              </a:rPr>
              <a:t> </a:t>
            </a:r>
            <a:r>
              <a:rPr lang="en-US" sz="1000" dirty="0" err="1">
                <a:latin typeface="Georgia"/>
                <a:cs typeface="Poppins"/>
              </a:rPr>
              <a:t>dijitallerde</a:t>
            </a:r>
            <a:r>
              <a:rPr lang="en-US" sz="1000" dirty="0">
                <a:latin typeface="Georgia"/>
                <a:cs typeface="Poppins"/>
              </a:rPr>
              <a:t>) </a:t>
            </a:r>
            <a:r>
              <a:rPr lang="en-US" sz="1000" dirty="0" err="1">
                <a:latin typeface="Georgia"/>
                <a:cs typeface="Poppins"/>
              </a:rPr>
              <a:t>rekabet</a:t>
            </a:r>
            <a:r>
              <a:rPr lang="en-US" sz="1000" dirty="0">
                <a:latin typeface="Georgia"/>
                <a:cs typeface="Poppins"/>
              </a:rPr>
              <a:t> </a:t>
            </a:r>
            <a:r>
              <a:rPr lang="en-US" sz="1000" dirty="0" err="1">
                <a:latin typeface="Georgia"/>
                <a:cs typeface="Poppins"/>
              </a:rPr>
              <a:t>etmesi</a:t>
            </a:r>
            <a:r>
              <a:rPr lang="en-US" sz="1000" dirty="0">
                <a:latin typeface="Georgia"/>
                <a:cs typeface="Poppins"/>
              </a:rPr>
              <a:t> </a:t>
            </a:r>
            <a:r>
              <a:rPr lang="en-US" sz="1000" dirty="0" err="1">
                <a:latin typeface="Georgia"/>
                <a:cs typeface="Poppins"/>
              </a:rPr>
              <a:t>nedeniyle</a:t>
            </a:r>
            <a:r>
              <a:rPr lang="en-US" sz="1000" dirty="0">
                <a:latin typeface="Georgia"/>
                <a:cs typeface="Poppins"/>
              </a:rPr>
              <a:t> </a:t>
            </a:r>
            <a:r>
              <a:rPr lang="en-US" sz="1000" dirty="0" err="1">
                <a:latin typeface="Georgia"/>
                <a:cs typeface="Poppins"/>
              </a:rPr>
              <a:t>perakende</a:t>
            </a:r>
            <a:r>
              <a:rPr lang="en-US" sz="1000" dirty="0">
                <a:latin typeface="Georgia"/>
                <a:cs typeface="Poppins"/>
              </a:rPr>
              <a:t> </a:t>
            </a:r>
            <a:r>
              <a:rPr lang="en-US" sz="1000" dirty="0" err="1">
                <a:latin typeface="Georgia"/>
                <a:cs typeface="Poppins"/>
              </a:rPr>
              <a:t>medyanın</a:t>
            </a:r>
            <a:r>
              <a:rPr lang="en-US" sz="1000" dirty="0">
                <a:latin typeface="Georgia"/>
                <a:cs typeface="Poppins"/>
              </a:rPr>
              <a:t> 2024'te %15,9 </a:t>
            </a:r>
            <a:r>
              <a:rPr lang="en-US" sz="1000" dirty="0" err="1">
                <a:latin typeface="Georgia"/>
                <a:cs typeface="Poppins"/>
              </a:rPr>
              <a:t>büyüyerek</a:t>
            </a:r>
            <a:r>
              <a:rPr lang="en-US" sz="1000" dirty="0">
                <a:latin typeface="Georgia"/>
                <a:cs typeface="Poppins"/>
              </a:rPr>
              <a:t> 74,4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ulaşacağı</a:t>
            </a:r>
            <a:r>
              <a:rPr lang="en-US" sz="1000" dirty="0">
                <a:latin typeface="Georgia"/>
                <a:cs typeface="Poppins"/>
              </a:rPr>
              <a:t> </a:t>
            </a:r>
            <a:r>
              <a:rPr lang="en-US" sz="1000" dirty="0" err="1">
                <a:latin typeface="Georgia"/>
                <a:cs typeface="Poppins"/>
              </a:rPr>
              <a:t>tahmin</a:t>
            </a:r>
            <a:r>
              <a:rPr lang="en-US" sz="1000" dirty="0">
                <a:latin typeface="Georgia"/>
                <a:cs typeface="Poppins"/>
              </a:rPr>
              <a:t> </a:t>
            </a:r>
            <a:r>
              <a:rPr lang="en-US" sz="1000" dirty="0" err="1">
                <a:latin typeface="Georgia"/>
                <a:cs typeface="Poppins"/>
              </a:rPr>
              <a:t>ediliyor</a:t>
            </a:r>
            <a:r>
              <a:rPr lang="en-US" sz="1000" dirty="0">
                <a:latin typeface="Georgia"/>
                <a:cs typeface="Poppins"/>
              </a:rPr>
              <a:t>. 2025'te %13,3 </a:t>
            </a:r>
            <a:r>
              <a:rPr lang="en-US" sz="1000" dirty="0" err="1">
                <a:latin typeface="Georgia"/>
                <a:cs typeface="Poppins"/>
              </a:rPr>
              <a:t>daha</a:t>
            </a:r>
            <a:r>
              <a:rPr lang="en-US" sz="1000" dirty="0">
                <a:latin typeface="Georgia"/>
                <a:cs typeface="Poppins"/>
              </a:rPr>
              <a:t> </a:t>
            </a:r>
            <a:r>
              <a:rPr lang="en-US" sz="1000" dirty="0" err="1">
                <a:latin typeface="Georgia"/>
                <a:cs typeface="Poppins"/>
              </a:rPr>
              <a:t>büyüyecek</a:t>
            </a:r>
            <a:r>
              <a:rPr lang="en-US" sz="1000" dirty="0">
                <a:latin typeface="Georgia"/>
                <a:cs typeface="Poppins"/>
              </a:rPr>
              <a:t> </a:t>
            </a:r>
            <a:r>
              <a:rPr lang="en-US" sz="1000" dirty="0" err="1">
                <a:latin typeface="Georgia"/>
                <a:cs typeface="Poppins"/>
              </a:rPr>
              <a:t>ve</a:t>
            </a:r>
            <a:r>
              <a:rPr lang="en-US" sz="1000" dirty="0">
                <a:latin typeface="Georgia"/>
                <a:cs typeface="Poppins"/>
              </a:rPr>
              <a:t> 2026'da %5,9'a </a:t>
            </a:r>
            <a:r>
              <a:rPr lang="en-US" sz="1000" dirty="0" err="1">
                <a:latin typeface="Georgia"/>
                <a:cs typeface="Poppins"/>
              </a:rPr>
              <a:t>yavaşlayacak</a:t>
            </a:r>
            <a:r>
              <a:rPr lang="en-US" sz="1000" dirty="0">
                <a:latin typeface="Georgia"/>
                <a:cs typeface="Poppins"/>
              </a:rPr>
              <a:t>; 2029'a </a:t>
            </a:r>
            <a:r>
              <a:rPr lang="en-US" sz="1000" dirty="0" err="1">
                <a:latin typeface="Georgia"/>
                <a:cs typeface="Poppins"/>
              </a:rPr>
              <a:t>kadar</a:t>
            </a:r>
            <a:r>
              <a:rPr lang="en-US" sz="1000" dirty="0">
                <a:latin typeface="Georgia"/>
                <a:cs typeface="Poppins"/>
              </a:rPr>
              <a:t> </a:t>
            </a:r>
            <a:r>
              <a:rPr lang="en-US" sz="1000" dirty="0" err="1">
                <a:latin typeface="Georgia"/>
                <a:cs typeface="Poppins"/>
              </a:rPr>
              <a:t>orta</a:t>
            </a:r>
            <a:r>
              <a:rPr lang="en-US" sz="1000" dirty="0">
                <a:latin typeface="Georgia"/>
                <a:cs typeface="Poppins"/>
              </a:rPr>
              <a:t> </a:t>
            </a:r>
            <a:r>
              <a:rPr lang="en-US" sz="1000" dirty="0" err="1">
                <a:latin typeface="Georgia"/>
                <a:cs typeface="Poppins"/>
              </a:rPr>
              <a:t>tek</a:t>
            </a:r>
            <a:r>
              <a:rPr lang="en-US" sz="1000" dirty="0">
                <a:latin typeface="Georgia"/>
                <a:cs typeface="Poppins"/>
              </a:rPr>
              <a:t> </a:t>
            </a:r>
            <a:r>
              <a:rPr lang="en-US" sz="1000" dirty="0" err="1">
                <a:latin typeface="Georgia"/>
                <a:cs typeface="Poppins"/>
              </a:rPr>
              <a:t>haneli</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Çin</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küresel</a:t>
            </a:r>
            <a:r>
              <a:rPr lang="en-US" sz="1000" dirty="0">
                <a:latin typeface="Georgia"/>
                <a:cs typeface="Poppins"/>
              </a:rPr>
              <a:t> </a:t>
            </a:r>
            <a:r>
              <a:rPr lang="en-US" sz="1000" dirty="0" err="1">
                <a:latin typeface="Georgia"/>
                <a:cs typeface="Poppins"/>
              </a:rPr>
              <a:t>perakende</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pazarı</a:t>
            </a:r>
            <a:r>
              <a:rPr lang="tr-TR" sz="1000" dirty="0">
                <a:latin typeface="Georgia"/>
                <a:cs typeface="Poppins"/>
              </a:rPr>
              <a:t> oluyor</a:t>
            </a:r>
            <a:r>
              <a:rPr lang="en-US" sz="1000" dirty="0">
                <a:latin typeface="Georgia"/>
                <a:cs typeface="Poppins"/>
              </a:rPr>
              <a:t>.</a:t>
            </a:r>
          </a:p>
          <a:p>
            <a:pPr marL="7620">
              <a:lnSpc>
                <a:spcPct val="113999"/>
              </a:lnSpc>
              <a:spcAft>
                <a:spcPts val="800"/>
              </a:spcAft>
            </a:pPr>
            <a:r>
              <a:rPr lang="en-US" sz="1000" dirty="0" err="1">
                <a:latin typeface="Georgia"/>
                <a:cs typeface="Poppins"/>
              </a:rPr>
              <a:t>Başta</a:t>
            </a:r>
            <a:r>
              <a:rPr lang="en-US" sz="1000" dirty="0">
                <a:latin typeface="Georgia"/>
                <a:cs typeface="Poppins"/>
              </a:rPr>
              <a:t> </a:t>
            </a:r>
            <a:r>
              <a:rPr lang="en-US" sz="1000" dirty="0" err="1">
                <a:latin typeface="Georgia"/>
                <a:cs typeface="Poppins"/>
              </a:rPr>
              <a:t>sosyal</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olmak</a:t>
            </a:r>
            <a:r>
              <a:rPr lang="en-US" sz="1000" dirty="0">
                <a:latin typeface="Georgia"/>
                <a:cs typeface="Poppins"/>
              </a:rPr>
              <a:t> </a:t>
            </a:r>
            <a:r>
              <a:rPr lang="en-US" sz="1000" dirty="0" err="1">
                <a:latin typeface="Georgia"/>
                <a:cs typeface="Poppins"/>
              </a:rPr>
              <a:t>üzere</a:t>
            </a:r>
            <a:r>
              <a:rPr lang="en-US" sz="1000" dirty="0">
                <a:latin typeface="Georgia"/>
                <a:cs typeface="Poppins"/>
              </a:rPr>
              <a:t> </a:t>
            </a:r>
            <a:r>
              <a:rPr lang="en-US" sz="1000" dirty="0" err="1">
                <a:latin typeface="Georgia"/>
                <a:cs typeface="Poppins"/>
              </a:rPr>
              <a:t>diğer</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sektörlerin</a:t>
            </a:r>
            <a:r>
              <a:rPr lang="en-US" sz="1000" dirty="0">
                <a:latin typeface="Georgia"/>
                <a:cs typeface="Poppins"/>
              </a:rPr>
              <a:t> 2024 </a:t>
            </a:r>
            <a:r>
              <a:rPr lang="en-US" sz="1000" dirty="0" err="1">
                <a:latin typeface="Georgia"/>
                <a:cs typeface="Poppins"/>
              </a:rPr>
              <a:t>yılında</a:t>
            </a:r>
            <a:r>
              <a:rPr lang="en-US" sz="1000" dirty="0">
                <a:latin typeface="Georgia"/>
                <a:cs typeface="Poppins"/>
              </a:rPr>
              <a:t> %14,2 </a:t>
            </a:r>
            <a:r>
              <a:rPr lang="en-US" sz="1000" dirty="0" err="1">
                <a:latin typeface="Georgia"/>
                <a:cs typeface="Poppins"/>
              </a:rPr>
              <a:t>büyüyerek</a:t>
            </a:r>
            <a:r>
              <a:rPr lang="en-US" sz="1000" dirty="0">
                <a:latin typeface="Georgia"/>
                <a:cs typeface="Poppins"/>
              </a:rPr>
              <a:t> 86,1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ulaşması</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Tahminler</a:t>
            </a:r>
            <a:r>
              <a:rPr lang="en-US" sz="1000" dirty="0">
                <a:latin typeface="Georgia"/>
                <a:cs typeface="Poppins"/>
              </a:rPr>
              <a:t>, </a:t>
            </a:r>
            <a:r>
              <a:rPr lang="en-US" sz="1000" dirty="0" err="1">
                <a:latin typeface="Georgia"/>
                <a:cs typeface="Poppins"/>
              </a:rPr>
              <a:t>kanalın</a:t>
            </a:r>
            <a:r>
              <a:rPr lang="en-US" sz="1000" dirty="0">
                <a:latin typeface="Georgia"/>
                <a:cs typeface="Poppins"/>
              </a:rPr>
              <a:t> 2029'a </a:t>
            </a:r>
            <a:r>
              <a:rPr lang="en-US" sz="1000" dirty="0" err="1">
                <a:latin typeface="Georgia"/>
                <a:cs typeface="Poppins"/>
              </a:rPr>
              <a:t>kadar</a:t>
            </a:r>
            <a:r>
              <a:rPr lang="en-US" sz="1000" dirty="0">
                <a:latin typeface="Georgia"/>
                <a:cs typeface="Poppins"/>
              </a:rPr>
              <a:t> </a:t>
            </a:r>
            <a:r>
              <a:rPr lang="en-US" sz="1000" dirty="0" err="1">
                <a:latin typeface="Georgia"/>
                <a:cs typeface="Poppins"/>
              </a:rPr>
              <a:t>düşük</a:t>
            </a:r>
            <a:r>
              <a:rPr lang="en-US" sz="1000" dirty="0">
                <a:latin typeface="Georgia"/>
                <a:cs typeface="Poppins"/>
              </a:rPr>
              <a:t> </a:t>
            </a:r>
            <a:r>
              <a:rPr lang="en-US" sz="1000" dirty="0" err="1">
                <a:latin typeface="Georgia"/>
                <a:cs typeface="Poppins"/>
              </a:rPr>
              <a:t>tek</a:t>
            </a:r>
            <a:r>
              <a:rPr lang="en-US" sz="1000" dirty="0">
                <a:latin typeface="Georgia"/>
                <a:cs typeface="Poppins"/>
              </a:rPr>
              <a:t> </a:t>
            </a:r>
            <a:r>
              <a:rPr lang="en-US" sz="1000" dirty="0" err="1">
                <a:latin typeface="Georgia"/>
                <a:cs typeface="Poppins"/>
              </a:rPr>
              <a:t>haneli</a:t>
            </a:r>
            <a:r>
              <a:rPr lang="en-US" sz="1000" dirty="0">
                <a:latin typeface="Georgia"/>
                <a:cs typeface="Poppins"/>
              </a:rPr>
              <a:t> </a:t>
            </a:r>
            <a:r>
              <a:rPr lang="en-US" sz="1000" dirty="0" err="1">
                <a:latin typeface="Georgia"/>
                <a:cs typeface="Poppins"/>
              </a:rPr>
              <a:t>büyümeye</a:t>
            </a:r>
            <a:r>
              <a:rPr lang="en-US" sz="1000" dirty="0">
                <a:latin typeface="Georgia"/>
                <a:cs typeface="Poppins"/>
              </a:rPr>
              <a:t> </a:t>
            </a:r>
            <a:r>
              <a:rPr lang="en-US" sz="1000" dirty="0" err="1">
                <a:latin typeface="Georgia"/>
                <a:cs typeface="Poppins"/>
              </a:rPr>
              <a:t>yavaşlamadan</a:t>
            </a:r>
            <a:r>
              <a:rPr lang="en-US" sz="1000" dirty="0">
                <a:latin typeface="Georgia"/>
                <a:cs typeface="Poppins"/>
              </a:rPr>
              <a:t> </a:t>
            </a:r>
            <a:r>
              <a:rPr lang="en-US" sz="1000" dirty="0" err="1">
                <a:latin typeface="Georgia"/>
                <a:cs typeface="Poppins"/>
              </a:rPr>
              <a:t>önce</a:t>
            </a:r>
            <a:r>
              <a:rPr lang="en-US" sz="1000" dirty="0">
                <a:latin typeface="Georgia"/>
                <a:cs typeface="Poppins"/>
              </a:rPr>
              <a:t> 2025'te (%10,1) </a:t>
            </a:r>
            <a:r>
              <a:rPr lang="en-US" sz="1000" dirty="0" err="1">
                <a:latin typeface="Georgia"/>
                <a:cs typeface="Poppins"/>
              </a:rPr>
              <a:t>çift</a:t>
            </a:r>
            <a:r>
              <a:rPr lang="en-US" sz="1000" dirty="0">
                <a:latin typeface="Georgia"/>
                <a:cs typeface="Poppins"/>
              </a:rPr>
              <a:t> </a:t>
            </a:r>
            <a:r>
              <a:rPr lang="en-US" sz="1000" dirty="0" err="1">
                <a:latin typeface="Georgia"/>
                <a:cs typeface="Poppins"/>
              </a:rPr>
              <a:t>haneli</a:t>
            </a:r>
            <a:r>
              <a:rPr lang="en-US" sz="1000" dirty="0">
                <a:latin typeface="Georgia"/>
                <a:cs typeface="Poppins"/>
              </a:rPr>
              <a:t> </a:t>
            </a:r>
            <a:r>
              <a:rPr lang="en-US" sz="1000" dirty="0" err="1">
                <a:latin typeface="Georgia"/>
                <a:cs typeface="Poppins"/>
              </a:rPr>
              <a:t>büyümenin</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edeceğini</a:t>
            </a:r>
            <a:r>
              <a:rPr lang="en-US" sz="1000" dirty="0">
                <a:latin typeface="Georgia"/>
                <a:cs typeface="Poppins"/>
              </a:rPr>
              <a:t> </a:t>
            </a:r>
            <a:r>
              <a:rPr lang="en-US" sz="1000" dirty="0" err="1">
                <a:latin typeface="Georgia"/>
                <a:cs typeface="Poppins"/>
              </a:rPr>
              <a:t>öngörüyor</a:t>
            </a:r>
            <a:r>
              <a:rPr lang="en-US" sz="1000" dirty="0">
                <a:latin typeface="Georgia"/>
                <a:cs typeface="Poppins"/>
              </a:rPr>
              <a:t>.</a:t>
            </a:r>
          </a:p>
          <a:p>
            <a:pPr marL="7620">
              <a:lnSpc>
                <a:spcPct val="113999"/>
              </a:lnSpc>
              <a:spcAft>
                <a:spcPts val="800"/>
              </a:spcAft>
            </a:pPr>
            <a:r>
              <a:rPr lang="en-US" sz="1000" dirty="0" err="1">
                <a:latin typeface="Georgia"/>
                <a:cs typeface="Poppins"/>
              </a:rPr>
              <a:t>Arama</a:t>
            </a:r>
            <a:r>
              <a:rPr lang="en-US" sz="1000" dirty="0">
                <a:latin typeface="Georgia"/>
                <a:cs typeface="Poppins"/>
              </a:rPr>
              <a:t> </a:t>
            </a:r>
            <a:r>
              <a:rPr lang="en-US" sz="1000" dirty="0" err="1">
                <a:latin typeface="Georgia"/>
                <a:cs typeface="Poppins"/>
              </a:rPr>
              <a:t>ağı</a:t>
            </a:r>
            <a:r>
              <a:rPr lang="en-US" sz="1000" dirty="0">
                <a:latin typeface="Georgia"/>
                <a:cs typeface="Poppins"/>
              </a:rPr>
              <a:t> </a:t>
            </a:r>
            <a:r>
              <a:rPr lang="en-US" sz="1000" dirty="0" err="1">
                <a:latin typeface="Georgia"/>
                <a:cs typeface="Poppins"/>
              </a:rPr>
              <a:t>reklamcılığı</a:t>
            </a:r>
            <a:r>
              <a:rPr lang="en-US" sz="1000" dirty="0">
                <a:latin typeface="Georgia"/>
                <a:cs typeface="Poppins"/>
              </a:rPr>
              <a:t> </a:t>
            </a:r>
            <a:r>
              <a:rPr lang="en-US" sz="1000" dirty="0" err="1">
                <a:latin typeface="Georgia"/>
                <a:cs typeface="Poppins"/>
              </a:rPr>
              <a:t>üç</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kanalın</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küçüğü</a:t>
            </a:r>
            <a:r>
              <a:rPr lang="en-US" sz="1000" dirty="0">
                <a:latin typeface="Georgia"/>
                <a:cs typeface="Poppins"/>
              </a:rPr>
              <a:t> </a:t>
            </a:r>
            <a:r>
              <a:rPr lang="en-US" sz="1000" dirty="0" err="1">
                <a:latin typeface="Georgia"/>
                <a:cs typeface="Poppins"/>
              </a:rPr>
              <a:t>olmaya</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ediyor</a:t>
            </a:r>
            <a:r>
              <a:rPr lang="en-US" sz="1000" dirty="0">
                <a:latin typeface="Georgia"/>
                <a:cs typeface="Poppins"/>
              </a:rPr>
              <a:t>. </a:t>
            </a:r>
            <a:r>
              <a:rPr lang="en-US" sz="1000" dirty="0" err="1">
                <a:latin typeface="Georgia"/>
                <a:cs typeface="Poppins"/>
              </a:rPr>
              <a:t>Çin'de</a:t>
            </a:r>
            <a:r>
              <a:rPr lang="en-US" sz="1000" dirty="0">
                <a:latin typeface="Georgia"/>
                <a:cs typeface="Poppins"/>
              </a:rPr>
              <a:t> </a:t>
            </a:r>
            <a:r>
              <a:rPr lang="en-US" sz="1000" dirty="0" err="1">
                <a:latin typeface="Georgia"/>
                <a:cs typeface="Poppins"/>
              </a:rPr>
              <a:t>arama</a:t>
            </a:r>
            <a:r>
              <a:rPr lang="en-US" sz="1000" dirty="0">
                <a:latin typeface="Georgia"/>
                <a:cs typeface="Poppins"/>
              </a:rPr>
              <a:t> </a:t>
            </a:r>
            <a:r>
              <a:rPr lang="en-US" sz="1000" dirty="0" err="1">
                <a:latin typeface="Georgia"/>
                <a:cs typeface="Poppins"/>
              </a:rPr>
              <a:t>davranışı</a:t>
            </a:r>
            <a:r>
              <a:rPr lang="en-US" sz="1000" dirty="0">
                <a:latin typeface="Georgia"/>
                <a:cs typeface="Poppins"/>
              </a:rPr>
              <a:t> </a:t>
            </a:r>
            <a:r>
              <a:rPr lang="en-US" sz="1000" dirty="0" err="1">
                <a:latin typeface="Georgia"/>
                <a:cs typeface="Poppins"/>
              </a:rPr>
              <a:t>iki</a:t>
            </a:r>
            <a:r>
              <a:rPr lang="en-US" sz="1000" dirty="0">
                <a:latin typeface="Georgia"/>
                <a:cs typeface="Poppins"/>
              </a:rPr>
              <a:t> </a:t>
            </a:r>
            <a:r>
              <a:rPr lang="en-US" sz="1000" dirty="0" err="1">
                <a:latin typeface="Georgia"/>
                <a:cs typeface="Poppins"/>
              </a:rPr>
              <a:t>yönde</a:t>
            </a:r>
            <a:r>
              <a:rPr lang="en-US" sz="1000" dirty="0">
                <a:latin typeface="Georgia"/>
                <a:cs typeface="Poppins"/>
              </a:rPr>
              <a:t> </a:t>
            </a:r>
            <a:r>
              <a:rPr lang="en-US" sz="1000" dirty="0" err="1">
                <a:latin typeface="Georgia"/>
                <a:cs typeface="Poppins"/>
              </a:rPr>
              <a:t>gelişmeye</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ediyor</a:t>
            </a:r>
            <a:r>
              <a:rPr lang="en-US" sz="1000" dirty="0">
                <a:latin typeface="Georgia"/>
                <a:cs typeface="Poppins"/>
              </a:rPr>
              <a:t>. </a:t>
            </a:r>
            <a:r>
              <a:rPr lang="en-US" sz="1000" dirty="0" err="1">
                <a:latin typeface="Georgia"/>
                <a:cs typeface="Poppins"/>
              </a:rPr>
              <a:t>Bunlardan</a:t>
            </a:r>
            <a:r>
              <a:rPr lang="en-US" sz="1000" dirty="0">
                <a:latin typeface="Georgia"/>
                <a:cs typeface="Poppins"/>
              </a:rPr>
              <a:t> </a:t>
            </a:r>
            <a:r>
              <a:rPr lang="en-US" sz="1000" dirty="0" err="1">
                <a:latin typeface="Georgia"/>
                <a:cs typeface="Poppins"/>
              </a:rPr>
              <a:t>biri</a:t>
            </a:r>
            <a:r>
              <a:rPr lang="en-US" sz="1000" dirty="0">
                <a:latin typeface="Georgia"/>
                <a:cs typeface="Poppins"/>
              </a:rPr>
              <a:t> Baidu </a:t>
            </a:r>
            <a:r>
              <a:rPr lang="en-US" sz="1000" dirty="0" err="1">
                <a:latin typeface="Georgia"/>
                <a:cs typeface="Poppins"/>
              </a:rPr>
              <a:t>gibi</a:t>
            </a:r>
            <a:r>
              <a:rPr lang="en-US" sz="1000" dirty="0">
                <a:latin typeface="Georgia"/>
                <a:cs typeface="Poppins"/>
              </a:rPr>
              <a:t> </a:t>
            </a:r>
            <a:r>
              <a:rPr lang="en-US" sz="1000" dirty="0" err="1">
                <a:latin typeface="Georgia"/>
                <a:cs typeface="Poppins"/>
              </a:rPr>
              <a:t>geleneksel</a:t>
            </a:r>
            <a:r>
              <a:rPr lang="en-US" sz="1000" dirty="0">
                <a:latin typeface="Georgia"/>
                <a:cs typeface="Poppins"/>
              </a:rPr>
              <a:t> </a:t>
            </a:r>
            <a:r>
              <a:rPr lang="en-US" sz="1000" dirty="0" err="1">
                <a:latin typeface="Georgia"/>
                <a:cs typeface="Poppins"/>
              </a:rPr>
              <a:t>arama</a:t>
            </a:r>
            <a:r>
              <a:rPr lang="en-US" sz="1000" dirty="0">
                <a:latin typeface="Georgia"/>
                <a:cs typeface="Poppins"/>
              </a:rPr>
              <a:t> </a:t>
            </a:r>
            <a:r>
              <a:rPr lang="en-US" sz="1000" dirty="0" err="1">
                <a:latin typeface="Georgia"/>
                <a:cs typeface="Poppins"/>
              </a:rPr>
              <a:t>motorlarında</a:t>
            </a:r>
            <a:r>
              <a:rPr lang="en-US" sz="1000" dirty="0">
                <a:latin typeface="Georgia"/>
                <a:cs typeface="Poppins"/>
              </a:rPr>
              <a:t> </a:t>
            </a:r>
            <a:r>
              <a:rPr lang="en-US" sz="1000" dirty="0" err="1">
                <a:latin typeface="Georgia"/>
                <a:cs typeface="Poppins"/>
              </a:rPr>
              <a:t>mevcut</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artık</a:t>
            </a:r>
            <a:r>
              <a:rPr lang="en-US" sz="1000" dirty="0">
                <a:latin typeface="Georgia"/>
                <a:cs typeface="Poppins"/>
              </a:rPr>
              <a:t> </a:t>
            </a:r>
            <a:r>
              <a:rPr lang="en-US" sz="1000" dirty="0" err="1">
                <a:latin typeface="Georgia"/>
                <a:cs typeface="Poppins"/>
              </a:rPr>
              <a:t>yapay</a:t>
            </a:r>
            <a:r>
              <a:rPr lang="en-US" sz="1000" dirty="0">
                <a:latin typeface="Georgia"/>
                <a:cs typeface="Poppins"/>
              </a:rPr>
              <a:t> </a:t>
            </a:r>
            <a:r>
              <a:rPr lang="en-US" sz="1000" dirty="0" err="1">
                <a:latin typeface="Georgia"/>
                <a:cs typeface="Poppins"/>
              </a:rPr>
              <a:t>zeka</a:t>
            </a:r>
            <a:r>
              <a:rPr lang="en-US" sz="1000" dirty="0">
                <a:latin typeface="Georgia"/>
                <a:cs typeface="Poppins"/>
              </a:rPr>
              <a:t> </a:t>
            </a:r>
            <a:r>
              <a:rPr lang="en-US" sz="1000" dirty="0" err="1">
                <a:latin typeface="Georgia"/>
                <a:cs typeface="Poppins"/>
              </a:rPr>
              <a:t>tarafından</a:t>
            </a:r>
            <a:r>
              <a:rPr lang="en-US" sz="1000" dirty="0">
                <a:latin typeface="Georgia"/>
                <a:cs typeface="Poppins"/>
              </a:rPr>
              <a:t> </a:t>
            </a:r>
            <a:r>
              <a:rPr lang="en-US" sz="1000" dirty="0" err="1">
                <a:latin typeface="Georgia"/>
                <a:cs typeface="Poppins"/>
              </a:rPr>
              <a:t>etkinleştiriliyor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aktivasyona</a:t>
            </a:r>
            <a:r>
              <a:rPr lang="en-US" sz="1000" dirty="0">
                <a:latin typeface="Georgia"/>
                <a:cs typeface="Poppins"/>
              </a:rPr>
              <a:t> </a:t>
            </a:r>
            <a:r>
              <a:rPr lang="en-US" sz="1000" dirty="0" err="1">
                <a:latin typeface="Georgia"/>
                <a:cs typeface="Poppins"/>
              </a:rPr>
              <a:t>odaklanıyor</a:t>
            </a:r>
            <a:r>
              <a:rPr lang="en-US" sz="1000" dirty="0">
                <a:latin typeface="Georgia"/>
                <a:cs typeface="Poppins"/>
              </a:rPr>
              <a:t>. </a:t>
            </a:r>
            <a:r>
              <a:rPr lang="en-US" sz="1000" dirty="0" err="1">
                <a:latin typeface="Georgia"/>
                <a:cs typeface="Poppins"/>
              </a:rPr>
              <a:t>Diğeri</a:t>
            </a:r>
            <a:r>
              <a:rPr lang="en-US" sz="1000" dirty="0">
                <a:latin typeface="Georgia"/>
                <a:cs typeface="Poppins"/>
              </a:rPr>
              <a:t> </a:t>
            </a:r>
            <a:r>
              <a:rPr lang="en-US" sz="1000" dirty="0" err="1">
                <a:latin typeface="Georgia"/>
                <a:cs typeface="Poppins"/>
              </a:rPr>
              <a:t>ise</a:t>
            </a:r>
            <a:r>
              <a:rPr lang="en-US" sz="1000" dirty="0">
                <a:latin typeface="Georgia"/>
                <a:cs typeface="Poppins"/>
              </a:rPr>
              <a:t> </a:t>
            </a:r>
            <a:r>
              <a:rPr lang="en-US" sz="1000" dirty="0" err="1">
                <a:latin typeface="Georgia"/>
                <a:cs typeface="Poppins"/>
              </a:rPr>
              <a:t>belirli</a:t>
            </a:r>
            <a:r>
              <a:rPr lang="en-US" sz="1000" dirty="0">
                <a:latin typeface="Georgia"/>
                <a:cs typeface="Poppins"/>
              </a:rPr>
              <a:t> </a:t>
            </a:r>
            <a:r>
              <a:rPr lang="en-US" sz="1000" dirty="0" err="1">
                <a:latin typeface="Georgia"/>
                <a:cs typeface="Poppins"/>
              </a:rPr>
              <a:t>platformlarda</a:t>
            </a:r>
            <a:r>
              <a:rPr lang="en-US" sz="1000" dirty="0">
                <a:latin typeface="Georgia"/>
                <a:cs typeface="Poppins"/>
              </a:rPr>
              <a:t> (TikTok, e-</a:t>
            </a:r>
            <a:r>
              <a:rPr lang="en-US" sz="1000" dirty="0" err="1">
                <a:latin typeface="Georgia"/>
                <a:cs typeface="Poppins"/>
              </a:rPr>
              <a:t>ticaret</a:t>
            </a:r>
            <a:r>
              <a:rPr lang="en-US" sz="1000" dirty="0">
                <a:latin typeface="Georgia"/>
                <a:cs typeface="Poppins"/>
              </a:rPr>
              <a:t>, WeChat vb.) </a:t>
            </a:r>
            <a:r>
              <a:rPr lang="en-US" sz="1000" dirty="0" err="1">
                <a:latin typeface="Georgia"/>
                <a:cs typeface="Poppins"/>
              </a:rPr>
              <a:t>yapılan</a:t>
            </a:r>
            <a:r>
              <a:rPr lang="en-US" sz="1000" dirty="0">
                <a:latin typeface="Georgia"/>
                <a:cs typeface="Poppins"/>
              </a:rPr>
              <a:t> </a:t>
            </a:r>
            <a:r>
              <a:rPr lang="en-US" sz="1000" dirty="0" err="1">
                <a:latin typeface="Georgia"/>
                <a:cs typeface="Poppins"/>
              </a:rPr>
              <a:t>dikey</a:t>
            </a:r>
            <a:r>
              <a:rPr lang="en-US" sz="1000" dirty="0">
                <a:latin typeface="Georgia"/>
                <a:cs typeface="Poppins"/>
              </a:rPr>
              <a:t> </a:t>
            </a:r>
            <a:r>
              <a:rPr lang="en-US" sz="1000" dirty="0" err="1">
                <a:latin typeface="Georgia"/>
                <a:cs typeface="Poppins"/>
              </a:rPr>
              <a:t>aramadır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temel</a:t>
            </a:r>
            <a:r>
              <a:rPr lang="en-US" sz="1000" dirty="0">
                <a:latin typeface="Georgia"/>
                <a:cs typeface="Poppins"/>
              </a:rPr>
              <a:t> </a:t>
            </a:r>
            <a:r>
              <a:rPr lang="en-US" sz="1000" dirty="0" err="1">
                <a:latin typeface="Georgia"/>
                <a:cs typeface="Poppins"/>
              </a:rPr>
              <a:t>amaç</a:t>
            </a:r>
            <a:r>
              <a:rPr lang="en-US" sz="1000" dirty="0">
                <a:latin typeface="Georgia"/>
                <a:cs typeface="Poppins"/>
              </a:rPr>
              <a:t> </a:t>
            </a:r>
            <a:r>
              <a:rPr lang="en-US" sz="1000" dirty="0" err="1">
                <a:latin typeface="Georgia"/>
                <a:cs typeface="Poppins"/>
              </a:rPr>
              <a:t>olarak</a:t>
            </a:r>
            <a:r>
              <a:rPr lang="en-US" sz="1000" dirty="0">
                <a:latin typeface="Georgia"/>
                <a:cs typeface="Poppins"/>
              </a:rPr>
              <a:t> </a:t>
            </a:r>
            <a:r>
              <a:rPr lang="en-US" sz="1000" dirty="0" err="1">
                <a:latin typeface="Georgia"/>
                <a:cs typeface="Poppins"/>
              </a:rPr>
              <a:t>satın</a:t>
            </a:r>
            <a:r>
              <a:rPr lang="en-US" sz="1000" dirty="0">
                <a:latin typeface="Georgia"/>
                <a:cs typeface="Poppins"/>
              </a:rPr>
              <a:t> </a:t>
            </a:r>
            <a:r>
              <a:rPr lang="en-US" sz="1000" dirty="0" err="1">
                <a:latin typeface="Georgia"/>
                <a:cs typeface="Poppins"/>
              </a:rPr>
              <a:t>almaları</a:t>
            </a:r>
            <a:r>
              <a:rPr lang="en-US" sz="1000" dirty="0">
                <a:latin typeface="Georgia"/>
                <a:cs typeface="Poppins"/>
              </a:rPr>
              <a:t> </a:t>
            </a:r>
            <a:r>
              <a:rPr lang="en-US" sz="1000" dirty="0" err="1">
                <a:latin typeface="Georgia"/>
                <a:cs typeface="Poppins"/>
              </a:rPr>
              <a:t>kolaylaştırmaya</a:t>
            </a:r>
            <a:r>
              <a:rPr lang="en-US" sz="1000" dirty="0">
                <a:latin typeface="Georgia"/>
                <a:cs typeface="Poppins"/>
              </a:rPr>
              <a:t> </a:t>
            </a:r>
            <a:r>
              <a:rPr lang="en-US" sz="1000" dirty="0" err="1">
                <a:latin typeface="Georgia"/>
                <a:cs typeface="Poppins"/>
              </a:rPr>
              <a:t>odaklanır</a:t>
            </a:r>
            <a:r>
              <a:rPr lang="en-US" sz="1000" dirty="0">
                <a:latin typeface="Georgia"/>
                <a:cs typeface="Poppins"/>
              </a:rPr>
              <a:t>. </a:t>
            </a:r>
            <a:r>
              <a:rPr lang="en-US" sz="1000" dirty="0" err="1">
                <a:latin typeface="Georgia"/>
                <a:cs typeface="Poppins"/>
              </a:rPr>
              <a:t>Birinci</a:t>
            </a:r>
            <a:r>
              <a:rPr lang="en-US" sz="1000" dirty="0">
                <a:latin typeface="Georgia"/>
                <a:cs typeface="Poppins"/>
              </a:rPr>
              <a:t> </a:t>
            </a:r>
            <a:r>
              <a:rPr lang="en-US" sz="1000" dirty="0" err="1">
                <a:latin typeface="Georgia"/>
                <a:cs typeface="Poppins"/>
              </a:rPr>
              <a:t>yol</a:t>
            </a:r>
            <a:r>
              <a:rPr lang="en-US" sz="1000" dirty="0">
                <a:latin typeface="Georgia"/>
                <a:cs typeface="Poppins"/>
              </a:rPr>
              <a:t> </a:t>
            </a:r>
            <a:r>
              <a:rPr lang="en-US" sz="1000" dirty="0" err="1">
                <a:latin typeface="Georgia"/>
                <a:cs typeface="Poppins"/>
              </a:rPr>
              <a:t>küçülüyor</a:t>
            </a:r>
            <a:r>
              <a:rPr lang="en-US" sz="1000" dirty="0">
                <a:latin typeface="Georgia"/>
                <a:cs typeface="Poppins"/>
              </a:rPr>
              <a:t>, </a:t>
            </a:r>
            <a:r>
              <a:rPr lang="en-US" sz="1000" dirty="0" err="1">
                <a:latin typeface="Georgia"/>
                <a:cs typeface="Poppins"/>
              </a:rPr>
              <a:t>ikincisi</a:t>
            </a:r>
            <a:r>
              <a:rPr lang="en-US" sz="1000" dirty="0">
                <a:latin typeface="Georgia"/>
                <a:cs typeface="Poppins"/>
              </a:rPr>
              <a:t> </a:t>
            </a:r>
            <a:r>
              <a:rPr lang="en-US" sz="1000" dirty="0" err="1">
                <a:latin typeface="Georgia"/>
                <a:cs typeface="Poppins"/>
              </a:rPr>
              <a:t>ise</a:t>
            </a:r>
            <a:r>
              <a:rPr lang="en-US" sz="1000" dirty="0">
                <a:latin typeface="Georgia"/>
                <a:cs typeface="Poppins"/>
              </a:rPr>
              <a:t> </a:t>
            </a:r>
            <a:r>
              <a:rPr lang="en-US" sz="1000" dirty="0" err="1">
                <a:latin typeface="Georgia"/>
                <a:cs typeface="Poppins"/>
              </a:rPr>
              <a:t>büyüyor</a:t>
            </a:r>
            <a:r>
              <a:rPr lang="en-US" sz="1000" dirty="0">
                <a:latin typeface="Georgia"/>
                <a:cs typeface="Poppins"/>
              </a:rPr>
              <a:t>. </a:t>
            </a:r>
            <a:r>
              <a:rPr lang="en-US" sz="1000" dirty="0" err="1">
                <a:latin typeface="Georgia"/>
                <a:cs typeface="Poppins"/>
              </a:rPr>
              <a:t>Arama</a:t>
            </a:r>
            <a:r>
              <a:rPr lang="en-US" sz="1000" dirty="0">
                <a:latin typeface="Georgia"/>
                <a:cs typeface="Poppins"/>
              </a:rPr>
              <a:t> </a:t>
            </a:r>
            <a:r>
              <a:rPr lang="en-US" sz="1000" dirty="0" err="1">
                <a:latin typeface="Georgia"/>
                <a:cs typeface="Poppins"/>
              </a:rPr>
              <a:t>geliri</a:t>
            </a:r>
            <a:r>
              <a:rPr lang="en-US" sz="1000" dirty="0">
                <a:latin typeface="Georgia"/>
                <a:cs typeface="Poppins"/>
              </a:rPr>
              <a:t> 2024'te %5,4 </a:t>
            </a:r>
            <a:r>
              <a:rPr lang="en-US" sz="1000" dirty="0" err="1">
                <a:latin typeface="Georgia"/>
                <a:cs typeface="Poppins"/>
              </a:rPr>
              <a:t>artarak</a:t>
            </a:r>
            <a:r>
              <a:rPr lang="en-US" sz="1000" dirty="0">
                <a:latin typeface="Georgia"/>
                <a:cs typeface="Poppins"/>
              </a:rPr>
              <a:t> 11,7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2025'te </a:t>
            </a:r>
            <a:r>
              <a:rPr lang="en-US" sz="1000" dirty="0" err="1">
                <a:latin typeface="Georgia"/>
                <a:cs typeface="Poppins"/>
              </a:rPr>
              <a:t>ise</a:t>
            </a:r>
            <a:r>
              <a:rPr lang="en-US" sz="1000" dirty="0">
                <a:latin typeface="Georgia"/>
                <a:cs typeface="Poppins"/>
              </a:rPr>
              <a:t> %4,0 </a:t>
            </a:r>
            <a:r>
              <a:rPr lang="en-US" sz="1000" dirty="0" err="1">
                <a:latin typeface="Georgia"/>
                <a:cs typeface="Poppins"/>
              </a:rPr>
              <a:t>artacak</a:t>
            </a:r>
            <a:r>
              <a:rPr lang="en-US" sz="1000" dirty="0">
                <a:latin typeface="Georgia"/>
                <a:cs typeface="Poppins"/>
              </a:rPr>
              <a:t>.</a:t>
            </a:r>
            <a:endParaRPr lang="en-US" sz="1000" dirty="0">
              <a:latin typeface="Georgia" panose="02040502050405020303" pitchFamily="18" charset="0"/>
              <a:cs typeface="Poppins"/>
            </a:endParaRPr>
          </a:p>
        </p:txBody>
      </p:sp>
      <p:sp>
        <p:nvSpPr>
          <p:cNvPr id="6" name="TextBox 5">
            <a:extLst>
              <a:ext uri="{FF2B5EF4-FFF2-40B4-BE49-F238E27FC236}">
                <a16:creationId xmlns:a16="http://schemas.microsoft.com/office/drawing/2014/main" id="{1D869029-3D42-7EB0-3D47-C62E816BC422}"/>
              </a:ext>
            </a:extLst>
          </p:cNvPr>
          <p:cNvSpPr txBox="1"/>
          <p:nvPr/>
        </p:nvSpPr>
        <p:spPr>
          <a:xfrm>
            <a:off x="495300" y="540877"/>
            <a:ext cx="2320142"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D</a:t>
            </a:r>
            <a:r>
              <a:rPr kumimoji="0" lang="tr-TR"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i</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jital</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lang="en-US" sz="1400" b="1" dirty="0">
                <a:solidFill>
                  <a:srgbClr val="092656"/>
                </a:solidFill>
                <a:latin typeface="Poppins" pitchFamily="2" charset="77"/>
                <a:cs typeface="Poppins" pitchFamily="2" charset="77"/>
              </a:rPr>
              <a:t>p</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ure-play</a:t>
            </a:r>
          </a:p>
        </p:txBody>
      </p:sp>
      <p:sp>
        <p:nvSpPr>
          <p:cNvPr id="7" name="TextBox 6">
            <a:extLst>
              <a:ext uri="{FF2B5EF4-FFF2-40B4-BE49-F238E27FC236}">
                <a16:creationId xmlns:a16="http://schemas.microsoft.com/office/drawing/2014/main" id="{CB4954B9-51FE-F2BC-13FB-B2C01040DD84}"/>
              </a:ext>
            </a:extLst>
          </p:cNvPr>
          <p:cNvSpPr txBox="1"/>
          <p:nvPr/>
        </p:nvSpPr>
        <p:spPr>
          <a:xfrm>
            <a:off x="495195" y="6147643"/>
            <a:ext cx="3399430" cy="307777"/>
          </a:xfrm>
          <a:prstGeom prst="rect">
            <a:avLst/>
          </a:prstGeom>
          <a:noFill/>
        </p:spPr>
        <p:txBody>
          <a:bodyPr wrap="square" lIns="0" tIns="45720" rIns="91440" bIns="45720" anchor="t">
            <a:spAutoFit/>
          </a:bodyPr>
          <a:lstStyle/>
          <a:p>
            <a:pPr marL="0" marR="0" lvl="0" indent="0" algn="l" defTabSz="457200" rtl="0" eaLnBrk="1" fontAlgn="auto" latinLnBrk="0" hangingPunct="1">
              <a:spcBef>
                <a:spcPts val="0"/>
              </a:spcBef>
              <a:spcAft>
                <a:spcPts val="0"/>
              </a:spcAft>
              <a:buClrTx/>
              <a:buSzTx/>
              <a:buFontTx/>
              <a:buNone/>
              <a:tabLst/>
              <a:defRPr/>
            </a:pPr>
            <a:r>
              <a:rPr lang="en-US" sz="1400" b="1" dirty="0" err="1">
                <a:solidFill>
                  <a:srgbClr val="092656"/>
                </a:solidFill>
                <a:latin typeface="Poppins"/>
                <a:cs typeface="Poppins"/>
              </a:rPr>
              <a:t>Açık</a:t>
            </a:r>
            <a:r>
              <a:rPr lang="en-US" sz="1400" b="1" dirty="0">
                <a:solidFill>
                  <a:srgbClr val="092656"/>
                </a:solidFill>
                <a:latin typeface="Poppins"/>
                <a:cs typeface="Poppins"/>
              </a:rPr>
              <a:t> </a:t>
            </a:r>
            <a:r>
              <a:rPr lang="en-US" sz="1400" b="1" dirty="0" err="1">
                <a:solidFill>
                  <a:srgbClr val="092656"/>
                </a:solidFill>
                <a:latin typeface="Poppins"/>
                <a:cs typeface="Poppins"/>
              </a:rPr>
              <a:t>hava</a:t>
            </a:r>
            <a:endParaRPr kumimoji="0" lang="en-US" sz="1400" b="1" i="0" u="none" strike="noStrike" kern="1200" cap="none" spc="0" normalizeH="0" baseline="0" noProof="0" dirty="0">
              <a:ln>
                <a:noFill/>
              </a:ln>
              <a:solidFill>
                <a:srgbClr val="092656"/>
              </a:solidFill>
              <a:effectLst/>
              <a:uLnTx/>
              <a:uFillTx/>
              <a:latin typeface="Poppins"/>
              <a:cs typeface="Poppins"/>
            </a:endParaRPr>
          </a:p>
        </p:txBody>
      </p:sp>
      <p:sp>
        <p:nvSpPr>
          <p:cNvPr id="12" name="Text Placeholder 1">
            <a:extLst>
              <a:ext uri="{FF2B5EF4-FFF2-40B4-BE49-F238E27FC236}">
                <a16:creationId xmlns:a16="http://schemas.microsoft.com/office/drawing/2014/main" id="{D43AA0CF-9DBD-84FF-C14D-C0646B4AA4A1}"/>
              </a:ext>
            </a:extLst>
          </p:cNvPr>
          <p:cNvSpPr txBox="1">
            <a:spLocks/>
          </p:cNvSpPr>
          <p:nvPr/>
        </p:nvSpPr>
        <p:spPr>
          <a:xfrm>
            <a:off x="484428" y="6489720"/>
            <a:ext cx="2419482" cy="327594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algn="l" rtl="0"/>
            <a:r>
              <a:rPr lang="en-US" sz="1000" u="none" strike="noStrike" dirty="0" err="1">
                <a:effectLst/>
                <a:latin typeface="Georgia" panose="02040502050405020303" pitchFamily="18" charset="0"/>
              </a:rPr>
              <a:t>Açık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hava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reklamcılığı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bütçeleri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çeşitleniyor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daha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çok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performans</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odaklı</a:t>
            </a:r>
            <a:r>
              <a:rPr lang="en-US" sz="1000" u="none" strike="noStrike" dirty="0">
                <a:effectLst/>
                <a:latin typeface="Georgia" panose="02040502050405020303" pitchFamily="18" charset="0"/>
              </a:rPr>
              <a:t> hale </a:t>
            </a:r>
            <a:r>
              <a:rPr lang="en-US" sz="1000" u="none" strike="noStrike" dirty="0" err="1">
                <a:effectLst/>
                <a:latin typeface="Georgia" panose="02040502050405020303" pitchFamily="18" charset="0"/>
              </a:rPr>
              <a:t>geliyor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Sadece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izlenim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satan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geleneksel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açık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hava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reklamcılığı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ekosistemi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değişim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geçiriyor</a:t>
            </a:r>
            <a:r>
              <a:rPr lang="en-US" sz="1000" u="none" strike="noStrike" dirty="0">
                <a:effectLst/>
                <a:latin typeface="Georgia" panose="02040502050405020303" pitchFamily="18" charset="0"/>
              </a:rPr>
              <a:t>. Bu </a:t>
            </a:r>
            <a:r>
              <a:rPr lang="en-US" sz="1000" u="none" strike="noStrike" dirty="0" err="1">
                <a:effectLst/>
                <a:latin typeface="Georgia" panose="02040502050405020303" pitchFamily="18" charset="0"/>
              </a:rPr>
              <a:t>değişim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aynı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zamanda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Çin'in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ekonomik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dönüşümünün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yansıması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ülke</a:t>
            </a:r>
            <a:r>
              <a:rPr lang="en-US" sz="1000" u="none" strike="noStrike" dirty="0">
                <a:effectLst/>
                <a:latin typeface="Georgia" panose="02040502050405020303" pitchFamily="18" charset="0"/>
              </a:rPr>
              <a:t>, kara </a:t>
            </a:r>
            <a:r>
              <a:rPr lang="en-US" sz="1000" u="none" strike="noStrike" dirty="0" err="1">
                <a:effectLst/>
                <a:latin typeface="Georgia" panose="02040502050405020303" pitchFamily="18" charset="0"/>
              </a:rPr>
              <a:t>tabanlı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ekonomiden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dijital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tabanlı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ekonomiye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geçiyor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Çin'in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dijital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açık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hava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reklamcılığı</a:t>
            </a:r>
            <a:r>
              <a:rPr lang="en-US" sz="1000" u="none" strike="noStrike" dirty="0">
                <a:effectLst/>
                <a:latin typeface="Georgia" panose="02040502050405020303" pitchFamily="18" charset="0"/>
              </a:rPr>
              <a:t> (DOOH) </a:t>
            </a:r>
            <a:r>
              <a:rPr lang="en-US" sz="1000" u="none" strike="noStrike" dirty="0" err="1">
                <a:effectLst/>
                <a:latin typeface="Georgia" panose="02040502050405020303" pitchFamily="18" charset="0"/>
              </a:rPr>
              <a:t>geliri</a:t>
            </a:r>
            <a:r>
              <a:rPr lang="en-US" sz="1000" u="none" strike="noStrike" dirty="0">
                <a:effectLst/>
                <a:latin typeface="Georgia" panose="02040502050405020303" pitchFamily="18" charset="0"/>
              </a:rPr>
              <a:t>, 2024'te 11.0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ulaşması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2025'te %8.7 </a:t>
            </a:r>
            <a:r>
              <a:rPr lang="en-US" sz="1000" u="none" strike="noStrike" dirty="0" err="1">
                <a:effectLst/>
                <a:latin typeface="Georgia" panose="02040502050405020303" pitchFamily="18" charset="0"/>
              </a:rPr>
              <a:t>artışla</a:t>
            </a:r>
            <a:r>
              <a:rPr lang="en-US" sz="1000" u="none" strike="noStrike" dirty="0">
                <a:effectLst/>
                <a:latin typeface="Georgia" panose="02040502050405020303" pitchFamily="18" charset="0"/>
              </a:rPr>
              <a:t> 11.9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çıkması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bekleniyor</a:t>
            </a:r>
            <a:r>
              <a:rPr lang="en-US" sz="1000" u="none" strike="noStrike" dirty="0">
                <a:effectLst/>
                <a:latin typeface="Georgia" panose="02040502050405020303" pitchFamily="18" charset="0"/>
              </a:rPr>
              <a:t>. 2025'te </a:t>
            </a:r>
            <a:r>
              <a:rPr lang="en-US" sz="1000" u="none" strike="noStrike" dirty="0" err="1">
                <a:effectLst/>
                <a:latin typeface="Georgia" panose="02040502050405020303" pitchFamily="18" charset="0"/>
              </a:rPr>
              <a:t>Çin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küresel</a:t>
            </a:r>
            <a:r>
              <a:rPr lang="en-US" sz="1000" u="none" strike="noStrike" dirty="0">
                <a:effectLst/>
                <a:latin typeface="Georgia" panose="02040502050405020303" pitchFamily="18" charset="0"/>
              </a:rPr>
              <a:t> DOOH </a:t>
            </a:r>
            <a:r>
              <a:rPr lang="en-US" sz="1000" u="none" strike="noStrike" dirty="0" err="1">
                <a:effectLst/>
                <a:latin typeface="Georgia" panose="02040502050405020303" pitchFamily="18" charset="0"/>
              </a:rPr>
              <a:t>gelirinin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yarısından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fazlasını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yüzde</a:t>
            </a:r>
            <a:r>
              <a:rPr lang="en-US" sz="1000" u="none" strike="noStrike" dirty="0">
                <a:effectLst/>
                <a:latin typeface="Georgia" panose="02040502050405020303" pitchFamily="18" charset="0"/>
              </a:rPr>
              <a:t> 51.2) </a:t>
            </a:r>
            <a:r>
              <a:rPr lang="en-US" sz="1000" u="none" strike="noStrike" dirty="0" err="1">
                <a:effectLst/>
                <a:latin typeface="Georgia" panose="02040502050405020303" pitchFamily="18" charset="0"/>
              </a:rPr>
              <a:t>oluşturacak</a:t>
            </a:r>
            <a:r>
              <a:rPr lang="en-US" sz="1000" u="none" strike="noStrike" dirty="0">
                <a:effectLst/>
                <a:latin typeface="Georgia" panose="02040502050405020303" pitchFamily="18" charset="0"/>
              </a:rPr>
              <a:t>.</a:t>
            </a:r>
            <a:endParaRPr lang="en-US" sz="1000" dirty="0">
              <a:latin typeface="Georgia" panose="02040502050405020303" pitchFamily="18" charset="0"/>
            </a:endParaRPr>
          </a:p>
        </p:txBody>
      </p:sp>
      <p:sp>
        <p:nvSpPr>
          <p:cNvPr id="5" name="TextBox 4">
            <a:extLst>
              <a:ext uri="{FF2B5EF4-FFF2-40B4-BE49-F238E27FC236}">
                <a16:creationId xmlns:a16="http://schemas.microsoft.com/office/drawing/2014/main" id="{8B2C7D54-EFEC-60B0-188A-BDB83F636038}"/>
              </a:ext>
            </a:extLst>
          </p:cNvPr>
          <p:cNvSpPr txBox="1"/>
          <p:nvPr/>
        </p:nvSpPr>
        <p:spPr>
          <a:xfrm>
            <a:off x="3848099" y="530976"/>
            <a:ext cx="2146300"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lang="en-US" sz="1400" b="1" dirty="0" err="1">
                <a:solidFill>
                  <a:srgbClr val="092656"/>
                </a:solidFill>
                <a:latin typeface="Poppins" pitchFamily="2" charset="77"/>
                <a:cs typeface="Poppins" pitchFamily="2" charset="77"/>
              </a:rPr>
              <a:t>Ses</a:t>
            </a:r>
            <a:r>
              <a:rPr lang="en-US" sz="1400" b="1" dirty="0">
                <a:solidFill>
                  <a:srgbClr val="092656"/>
                </a:solidFill>
                <a:latin typeface="Poppins" pitchFamily="2" charset="77"/>
                <a:cs typeface="Poppins" pitchFamily="2" charset="77"/>
              </a:rPr>
              <a:t>/ </a:t>
            </a:r>
            <a:r>
              <a:rPr lang="en-US" sz="1400" b="1" dirty="0" err="1">
                <a:solidFill>
                  <a:srgbClr val="092656"/>
                </a:solidFill>
                <a:latin typeface="Poppins" pitchFamily="2" charset="77"/>
                <a:cs typeface="Poppins" pitchFamily="2" charset="77"/>
              </a:rPr>
              <a:t>Bası</a:t>
            </a:r>
            <a:r>
              <a:rPr lang="tr-TR" sz="1400" b="1" dirty="0">
                <a:solidFill>
                  <a:srgbClr val="092656"/>
                </a:solidFill>
                <a:latin typeface="Poppins" pitchFamily="2" charset="77"/>
                <a:cs typeface="Poppins" pitchFamily="2" charset="77"/>
              </a:rPr>
              <a:t>n</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11" name="Text Placeholder 1">
            <a:extLst>
              <a:ext uri="{FF2B5EF4-FFF2-40B4-BE49-F238E27FC236}">
                <a16:creationId xmlns:a16="http://schemas.microsoft.com/office/drawing/2014/main" id="{ABD93283-12AC-05F5-5774-7DB268DE84D8}"/>
              </a:ext>
            </a:extLst>
          </p:cNvPr>
          <p:cNvSpPr txBox="1">
            <a:spLocks/>
          </p:cNvSpPr>
          <p:nvPr/>
        </p:nvSpPr>
        <p:spPr>
          <a:xfrm>
            <a:off x="3827892" y="788137"/>
            <a:ext cx="3124200" cy="4145873"/>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a:latin typeface="Georgia"/>
                <a:cs typeface="Poppins"/>
              </a:rPr>
              <a:t>2024'te </a:t>
            </a:r>
            <a:r>
              <a:rPr lang="en-US" sz="1000" dirty="0" err="1">
                <a:latin typeface="Georgia"/>
                <a:cs typeface="Poppins"/>
              </a:rPr>
              <a:t>Çin'de</a:t>
            </a:r>
            <a:r>
              <a:rPr lang="en-US" sz="1000" dirty="0">
                <a:latin typeface="Georgia"/>
                <a:cs typeface="Poppins"/>
              </a:rPr>
              <a:t> </a:t>
            </a:r>
            <a:r>
              <a:rPr lang="en-US" sz="1000" dirty="0" err="1">
                <a:latin typeface="Georgia"/>
                <a:cs typeface="Poppins"/>
              </a:rPr>
              <a:t>sesli</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gazeteler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dergilerdeki</a:t>
            </a:r>
            <a:r>
              <a:rPr lang="en-US" sz="1000" dirty="0">
                <a:latin typeface="Georgia"/>
                <a:cs typeface="Poppins"/>
              </a:rPr>
              <a:t> </a:t>
            </a:r>
            <a:r>
              <a:rPr lang="en-US" sz="1000" dirty="0" err="1">
                <a:latin typeface="Georgia"/>
                <a:cs typeface="Poppins"/>
              </a:rPr>
              <a:t>düşüş</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edecek</a:t>
            </a:r>
            <a:r>
              <a:rPr lang="en-US" sz="1000" dirty="0">
                <a:latin typeface="Georgia"/>
                <a:cs typeface="Poppins"/>
              </a:rPr>
              <a:t>. Bu </a:t>
            </a:r>
            <a:r>
              <a:rPr lang="en-US" sz="1000" dirty="0" err="1">
                <a:latin typeface="Georgia"/>
                <a:cs typeface="Poppins"/>
              </a:rPr>
              <a:t>üç</a:t>
            </a:r>
            <a:r>
              <a:rPr lang="en-US" sz="1000" dirty="0">
                <a:latin typeface="Georgia"/>
                <a:cs typeface="Poppins"/>
              </a:rPr>
              <a:t> </a:t>
            </a:r>
            <a:r>
              <a:rPr lang="en-US" sz="1000" dirty="0" err="1">
                <a:latin typeface="Georgia"/>
                <a:cs typeface="Poppins"/>
              </a:rPr>
              <a:t>kanal</a:t>
            </a:r>
            <a:r>
              <a:rPr lang="en-US" sz="1000" dirty="0">
                <a:latin typeface="Georgia"/>
                <a:cs typeface="Poppins"/>
              </a:rPr>
              <a:t> </a:t>
            </a:r>
            <a:r>
              <a:rPr lang="en-US" sz="1000" dirty="0" err="1">
                <a:latin typeface="Georgia"/>
                <a:cs typeface="Poppins"/>
              </a:rPr>
              <a:t>sırasıyla</a:t>
            </a:r>
            <a:r>
              <a:rPr lang="en-US" sz="1000" dirty="0">
                <a:latin typeface="Georgia"/>
                <a:cs typeface="Poppins"/>
              </a:rPr>
              <a:t> %3,3, %3,1 </a:t>
            </a:r>
            <a:r>
              <a:rPr lang="en-US" sz="1000" dirty="0" err="1">
                <a:latin typeface="Georgia"/>
                <a:cs typeface="Poppins"/>
              </a:rPr>
              <a:t>ve</a:t>
            </a:r>
            <a:r>
              <a:rPr lang="en-US" sz="1000" dirty="0">
                <a:latin typeface="Georgia"/>
                <a:cs typeface="Poppins"/>
              </a:rPr>
              <a:t> %2,4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azalacak</a:t>
            </a:r>
            <a:r>
              <a:rPr lang="en-US" sz="1000" dirty="0">
                <a:latin typeface="Georgia"/>
                <a:cs typeface="Poppins"/>
              </a:rPr>
              <a:t>. Bu </a:t>
            </a:r>
            <a:r>
              <a:rPr lang="en-US" sz="1000" dirty="0" err="1">
                <a:latin typeface="Georgia"/>
                <a:cs typeface="Poppins"/>
              </a:rPr>
              <a:t>eğilim</a:t>
            </a:r>
            <a:r>
              <a:rPr lang="en-US" sz="1000" dirty="0">
                <a:latin typeface="Georgia"/>
                <a:cs typeface="Poppins"/>
              </a:rPr>
              <a:t> 2029'a </a:t>
            </a:r>
            <a:r>
              <a:rPr lang="en-US" sz="1000" dirty="0" err="1">
                <a:latin typeface="Georgia"/>
                <a:cs typeface="Poppins"/>
              </a:rPr>
              <a:t>kadar</a:t>
            </a:r>
            <a:r>
              <a:rPr lang="en-US" sz="1000" dirty="0">
                <a:latin typeface="Georgia"/>
                <a:cs typeface="Poppins"/>
              </a:rPr>
              <a:t> </a:t>
            </a:r>
            <a:r>
              <a:rPr lang="en-US" sz="1000" dirty="0" err="1">
                <a:latin typeface="Georgia"/>
                <a:cs typeface="Poppins"/>
              </a:rPr>
              <a:t>sürecek</a:t>
            </a:r>
            <a:r>
              <a:rPr lang="en-US" sz="1000" dirty="0">
                <a:latin typeface="Georgia"/>
                <a:cs typeface="Poppins"/>
              </a:rPr>
              <a:t>. </a:t>
            </a:r>
          </a:p>
          <a:p>
            <a:pPr marL="7620">
              <a:lnSpc>
                <a:spcPct val="113999"/>
              </a:lnSpc>
            </a:pPr>
            <a:r>
              <a:rPr lang="en-US" sz="1000" dirty="0" err="1">
                <a:latin typeface="Georgia"/>
                <a:cs typeface="Poppins"/>
              </a:rPr>
              <a:t>Gazeteler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dergiler</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kağıt</a:t>
            </a:r>
            <a:r>
              <a:rPr lang="en-US" sz="1000" dirty="0">
                <a:latin typeface="Georgia"/>
                <a:cs typeface="Poppins"/>
              </a:rPr>
              <a:t> </a:t>
            </a:r>
            <a:r>
              <a:rPr lang="en-US" sz="1000" dirty="0" err="1">
                <a:latin typeface="Georgia"/>
                <a:cs typeface="Poppins"/>
              </a:rPr>
              <a:t>üzerindeki</a:t>
            </a:r>
            <a:r>
              <a:rPr lang="en-US" sz="1000" dirty="0">
                <a:latin typeface="Georgia"/>
                <a:cs typeface="Poppins"/>
              </a:rPr>
              <a:t> </a:t>
            </a:r>
            <a:r>
              <a:rPr lang="en-US" sz="1000" dirty="0" err="1">
                <a:latin typeface="Georgia"/>
                <a:cs typeface="Poppins"/>
              </a:rPr>
              <a:t>baskı</a:t>
            </a:r>
            <a:r>
              <a:rPr lang="en-US" sz="1000" dirty="0">
                <a:latin typeface="Georgia"/>
                <a:cs typeface="Poppins"/>
              </a:rPr>
              <a:t> </a:t>
            </a:r>
            <a:r>
              <a:rPr lang="en-US" sz="1000" dirty="0">
                <a:solidFill>
                  <a:srgbClr val="092656"/>
                </a:solidFill>
                <a:latin typeface="Georgia" panose="02040502050405020303"/>
                <a:cs typeface="Poppins"/>
              </a:rPr>
              <a:t>h</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âlâ</a:t>
            </a:r>
            <a:r>
              <a:rPr lang="en-US" sz="1000" dirty="0">
                <a:latin typeface="Georgia"/>
                <a:cs typeface="Poppins"/>
              </a:rPr>
              <a:t> </a:t>
            </a:r>
            <a:r>
              <a:rPr lang="en-US" sz="1000" dirty="0" err="1">
                <a:latin typeface="Georgia"/>
                <a:cs typeface="Poppins"/>
              </a:rPr>
              <a:t>resmi</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etkili</a:t>
            </a:r>
            <a:r>
              <a:rPr lang="en-US" sz="1000" dirty="0">
                <a:latin typeface="Georgia"/>
                <a:cs typeface="Poppins"/>
              </a:rPr>
              <a:t> </a:t>
            </a:r>
            <a:r>
              <a:rPr lang="en-US" sz="1000" dirty="0" err="1">
                <a:latin typeface="Georgia"/>
                <a:cs typeface="Poppins"/>
              </a:rPr>
              <a:t>olarak</a:t>
            </a:r>
            <a:r>
              <a:rPr lang="en-US" sz="1000" dirty="0">
                <a:latin typeface="Georgia"/>
                <a:cs typeface="Poppins"/>
              </a:rPr>
              <a:t> </a:t>
            </a:r>
            <a:r>
              <a:rPr lang="en-US" sz="1000" dirty="0" err="1">
                <a:latin typeface="Georgia"/>
                <a:cs typeface="Poppins"/>
              </a:rPr>
              <a:t>algılanmakta</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yüksek</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politik</a:t>
            </a:r>
            <a:r>
              <a:rPr lang="en-US" sz="1000" dirty="0">
                <a:latin typeface="Georgia"/>
                <a:cs typeface="Poppins"/>
              </a:rPr>
              <a:t> </a:t>
            </a:r>
            <a:r>
              <a:rPr lang="en-US" sz="1000" dirty="0" err="1">
                <a:latin typeface="Georgia"/>
                <a:cs typeface="Poppins"/>
              </a:rPr>
              <a:t>statüye</a:t>
            </a:r>
            <a:r>
              <a:rPr lang="en-US" sz="1000" dirty="0">
                <a:latin typeface="Georgia"/>
                <a:cs typeface="Poppins"/>
              </a:rPr>
              <a:t> </a:t>
            </a:r>
            <a:r>
              <a:rPr lang="en-US" sz="1000" dirty="0" err="1">
                <a:latin typeface="Georgia"/>
                <a:cs typeface="Poppins"/>
              </a:rPr>
              <a:t>sahip</a:t>
            </a:r>
            <a:r>
              <a:rPr lang="en-US" sz="1000" dirty="0">
                <a:latin typeface="Georgia"/>
                <a:cs typeface="Poppins"/>
              </a:rPr>
              <a:t> </a:t>
            </a:r>
            <a:r>
              <a:rPr lang="en-US" sz="1000" dirty="0" err="1">
                <a:latin typeface="Georgia"/>
                <a:cs typeface="Poppins"/>
              </a:rPr>
              <a:t>kabul</a:t>
            </a:r>
            <a:r>
              <a:rPr lang="en-US" sz="1000" dirty="0">
                <a:latin typeface="Georgia"/>
                <a:cs typeface="Poppins"/>
              </a:rPr>
              <a:t> </a:t>
            </a:r>
            <a:r>
              <a:rPr lang="en-US" sz="1000" dirty="0" err="1">
                <a:latin typeface="Georgia"/>
                <a:cs typeface="Poppins"/>
              </a:rPr>
              <a:t>edilmektedir</a:t>
            </a:r>
            <a:r>
              <a:rPr lang="en-US" sz="1000" dirty="0">
                <a:latin typeface="Georgia"/>
                <a:cs typeface="Poppins"/>
              </a:rPr>
              <a:t>. Bu </a:t>
            </a:r>
            <a:r>
              <a:rPr lang="en-US" sz="1000" dirty="0" err="1">
                <a:latin typeface="Georgia"/>
                <a:cs typeface="Poppins"/>
              </a:rPr>
              <a:t>nedenle</a:t>
            </a:r>
            <a:r>
              <a:rPr lang="en-US" sz="1000" dirty="0">
                <a:latin typeface="Georgia"/>
                <a:cs typeface="Poppins"/>
              </a:rPr>
              <a:t>, </a:t>
            </a:r>
            <a:r>
              <a:rPr lang="en-US" sz="1000" dirty="0" err="1">
                <a:latin typeface="Georgia"/>
                <a:cs typeface="Poppins"/>
              </a:rPr>
              <a:t>bazı</a:t>
            </a:r>
            <a:r>
              <a:rPr lang="en-US" sz="1000" dirty="0">
                <a:latin typeface="Georgia"/>
                <a:cs typeface="Poppins"/>
              </a:rPr>
              <a:t> </a:t>
            </a:r>
            <a:r>
              <a:rPr lang="en-US" sz="1000" dirty="0" err="1">
                <a:latin typeface="Georgia"/>
                <a:cs typeface="Poppins"/>
              </a:rPr>
              <a:t>devlet</a:t>
            </a:r>
            <a:r>
              <a:rPr lang="en-US" sz="1000" dirty="0">
                <a:latin typeface="Georgia"/>
                <a:cs typeface="Poppins"/>
              </a:rPr>
              <a:t> </a:t>
            </a:r>
            <a:r>
              <a:rPr lang="en-US" sz="1000" dirty="0" err="1">
                <a:latin typeface="Georgia"/>
                <a:cs typeface="Poppins"/>
              </a:rPr>
              <a:t>sahipliğindeki</a:t>
            </a:r>
            <a:r>
              <a:rPr lang="en-US" sz="1000" dirty="0">
                <a:latin typeface="Georgia"/>
                <a:cs typeface="Poppins"/>
              </a:rPr>
              <a:t> </a:t>
            </a:r>
            <a:r>
              <a:rPr lang="en-US" sz="1000" dirty="0" err="1">
                <a:latin typeface="Georgia"/>
                <a:cs typeface="Poppins"/>
              </a:rPr>
              <a:t>gazeteler</a:t>
            </a:r>
            <a:r>
              <a:rPr lang="en-US" sz="1000" dirty="0">
                <a:latin typeface="Georgia"/>
                <a:cs typeface="Poppins"/>
              </a:rPr>
              <a:t> </a:t>
            </a:r>
            <a:r>
              <a:rPr lang="tr-TR" sz="1000" dirty="0">
                <a:latin typeface="Georgia"/>
                <a:cs typeface="Poppins"/>
              </a:rPr>
              <a:t>yayın hayatına devam edecek</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tüketiciler</a:t>
            </a:r>
            <a:r>
              <a:rPr lang="en-US" sz="1000" dirty="0">
                <a:latin typeface="Georgia"/>
                <a:cs typeface="Poppins"/>
              </a:rPr>
              <a:t> </a:t>
            </a:r>
            <a:r>
              <a:rPr lang="en-US" sz="1000" dirty="0" err="1">
                <a:latin typeface="Georgia"/>
                <a:cs typeface="Poppins"/>
              </a:rPr>
              <a:t>kağıttan</a:t>
            </a:r>
            <a:r>
              <a:rPr lang="en-US" sz="1000" dirty="0">
                <a:latin typeface="Georgia"/>
                <a:cs typeface="Poppins"/>
              </a:rPr>
              <a:t> </a:t>
            </a:r>
            <a:r>
              <a:rPr lang="en-US" sz="1000" dirty="0" err="1">
                <a:latin typeface="Georgia"/>
                <a:cs typeface="Poppins"/>
              </a:rPr>
              <a:t>dijitale</a:t>
            </a:r>
            <a:r>
              <a:rPr lang="en-US" sz="1000" dirty="0">
                <a:latin typeface="Georgia"/>
                <a:cs typeface="Poppins"/>
              </a:rPr>
              <a:t> </a:t>
            </a:r>
            <a:r>
              <a:rPr lang="en-US" sz="1000" dirty="0" err="1">
                <a:latin typeface="Georgia"/>
                <a:cs typeface="Poppins"/>
              </a:rPr>
              <a:t>geçtikçe</a:t>
            </a:r>
            <a:r>
              <a:rPr lang="en-US" sz="1000" dirty="0">
                <a:latin typeface="Georgia"/>
                <a:cs typeface="Poppins"/>
              </a:rPr>
              <a:t>, </a:t>
            </a:r>
            <a:r>
              <a:rPr lang="en-US" sz="1000" dirty="0" err="1">
                <a:latin typeface="Georgia"/>
                <a:cs typeface="Poppins"/>
              </a:rPr>
              <a:t>basılı</a:t>
            </a:r>
            <a:r>
              <a:rPr lang="en-US" sz="1000" dirty="0">
                <a:latin typeface="Georgia"/>
                <a:cs typeface="Poppins"/>
              </a:rPr>
              <a:t> </a:t>
            </a:r>
            <a:r>
              <a:rPr lang="en-US" sz="1000" dirty="0" err="1">
                <a:latin typeface="Georgia"/>
                <a:cs typeface="Poppins"/>
              </a:rPr>
              <a:t>yayınların</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uzantıları</a:t>
            </a:r>
            <a:r>
              <a:rPr lang="en-US" sz="1000" dirty="0">
                <a:latin typeface="Georgia"/>
                <a:cs typeface="Poppins"/>
              </a:rPr>
              <a:t>, </a:t>
            </a:r>
            <a:r>
              <a:rPr lang="en-US" sz="1000" dirty="0" err="1">
                <a:latin typeface="Georgia"/>
                <a:cs typeface="Poppins"/>
              </a:rPr>
              <a:t>verimli</a:t>
            </a:r>
            <a:r>
              <a:rPr lang="en-US" sz="1000" dirty="0">
                <a:latin typeface="Georgia"/>
                <a:cs typeface="Poppins"/>
              </a:rPr>
              <a:t> </a:t>
            </a:r>
            <a:r>
              <a:rPr lang="en-US" sz="1000" dirty="0" err="1">
                <a:latin typeface="Georgia"/>
                <a:cs typeface="Poppins"/>
              </a:rPr>
              <a:t>bilgi</a:t>
            </a:r>
            <a:r>
              <a:rPr lang="en-US" sz="1000" dirty="0">
                <a:latin typeface="Georgia"/>
                <a:cs typeface="Poppins"/>
              </a:rPr>
              <a:t> </a:t>
            </a:r>
            <a:r>
              <a:rPr lang="en-US" sz="1000" dirty="0" err="1">
                <a:latin typeface="Georgia"/>
                <a:cs typeface="Poppins"/>
              </a:rPr>
              <a:t>toplama</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izleyicinin</a:t>
            </a:r>
            <a:r>
              <a:rPr lang="en-US" sz="1000" dirty="0">
                <a:latin typeface="Georgia"/>
                <a:cs typeface="Poppins"/>
              </a:rPr>
              <a:t> </a:t>
            </a:r>
            <a:r>
              <a:rPr lang="en-US" sz="1000" dirty="0" err="1">
                <a:latin typeface="Georgia"/>
                <a:cs typeface="Poppins"/>
              </a:rPr>
              <a:t>tercihi</a:t>
            </a:r>
            <a:r>
              <a:rPr lang="en-US" sz="1000" dirty="0">
                <a:latin typeface="Georgia"/>
                <a:cs typeface="Poppins"/>
              </a:rPr>
              <a:t> </a:t>
            </a:r>
            <a:r>
              <a:rPr lang="en-US" sz="1000" dirty="0" err="1">
                <a:latin typeface="Georgia"/>
                <a:cs typeface="Poppins"/>
              </a:rPr>
              <a:t>olmamaktadır</a:t>
            </a:r>
            <a:r>
              <a:rPr lang="en-US" sz="1000" dirty="0">
                <a:latin typeface="Georgia"/>
                <a:cs typeface="Poppins"/>
              </a:rPr>
              <a:t>. </a:t>
            </a:r>
            <a:r>
              <a:rPr lang="en-US" sz="1000" dirty="0" err="1">
                <a:latin typeface="Georgia"/>
                <a:cs typeface="Poppins"/>
              </a:rPr>
              <a:t>Anında</a:t>
            </a:r>
            <a:r>
              <a:rPr lang="en-US" sz="1000" dirty="0">
                <a:latin typeface="Georgia"/>
                <a:cs typeface="Poppins"/>
              </a:rPr>
              <a:t> </a:t>
            </a:r>
            <a:r>
              <a:rPr lang="en-US" sz="1000" dirty="0" err="1">
                <a:latin typeface="Georgia"/>
                <a:cs typeface="Poppins"/>
              </a:rPr>
              <a:t>etkileşim</a:t>
            </a:r>
            <a:r>
              <a:rPr lang="en-US" sz="1000" dirty="0">
                <a:latin typeface="Georgia"/>
                <a:cs typeface="Poppins"/>
              </a:rPr>
              <a:t> </a:t>
            </a:r>
            <a:r>
              <a:rPr lang="en-US" sz="1000" dirty="0" err="1">
                <a:latin typeface="Georgia"/>
                <a:cs typeface="Poppins"/>
              </a:rPr>
              <a:t>sağlayan</a:t>
            </a:r>
            <a:r>
              <a:rPr lang="en-US" sz="1000" dirty="0">
                <a:latin typeface="Georgia"/>
                <a:cs typeface="Poppins"/>
              </a:rPr>
              <a:t> </a:t>
            </a:r>
            <a:r>
              <a:rPr lang="en-US" sz="1000" dirty="0" err="1">
                <a:latin typeface="Georgia"/>
                <a:cs typeface="Poppins"/>
              </a:rPr>
              <a:t>sosyal</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veya</a:t>
            </a:r>
            <a:r>
              <a:rPr lang="en-US" sz="1000" dirty="0">
                <a:latin typeface="Georgia"/>
                <a:cs typeface="Poppins"/>
              </a:rPr>
              <a:t> video </a:t>
            </a:r>
            <a:r>
              <a:rPr lang="en-US" sz="1000" dirty="0" err="1">
                <a:latin typeface="Georgia"/>
                <a:cs typeface="Poppins"/>
              </a:rPr>
              <a:t>platformları</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bilgi</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tercih</a:t>
            </a:r>
            <a:r>
              <a:rPr lang="en-US" sz="1000" dirty="0">
                <a:latin typeface="Georgia"/>
                <a:cs typeface="Poppins"/>
              </a:rPr>
              <a:t> </a:t>
            </a:r>
            <a:r>
              <a:rPr lang="en-US" sz="1000" dirty="0" err="1">
                <a:latin typeface="Georgia"/>
                <a:cs typeface="Poppins"/>
              </a:rPr>
              <a:t>edilen</a:t>
            </a:r>
            <a:r>
              <a:rPr lang="en-US" sz="1000" dirty="0">
                <a:latin typeface="Georgia"/>
                <a:cs typeface="Poppins"/>
              </a:rPr>
              <a:t> </a:t>
            </a:r>
            <a:r>
              <a:rPr lang="en-US" sz="1000" dirty="0" err="1">
                <a:latin typeface="Georgia"/>
                <a:cs typeface="Poppins"/>
              </a:rPr>
              <a:t>mecralar</a:t>
            </a:r>
            <a:r>
              <a:rPr lang="en-US" sz="1000" dirty="0">
                <a:latin typeface="Georgia"/>
                <a:cs typeface="Poppins"/>
              </a:rPr>
              <a:t> </a:t>
            </a:r>
            <a:r>
              <a:rPr lang="en-US" sz="1000" dirty="0" err="1">
                <a:latin typeface="Georgia"/>
                <a:cs typeface="Poppins"/>
              </a:rPr>
              <a:t>haline</a:t>
            </a:r>
            <a:r>
              <a:rPr lang="en-US" sz="1000" dirty="0">
                <a:latin typeface="Georgia"/>
                <a:cs typeface="Poppins"/>
              </a:rPr>
              <a:t> </a:t>
            </a:r>
            <a:r>
              <a:rPr lang="en-US" sz="1000" dirty="0" err="1">
                <a:latin typeface="Georgia"/>
                <a:cs typeface="Poppins"/>
              </a:rPr>
              <a:t>gelmiştir</a:t>
            </a:r>
            <a:r>
              <a:rPr lang="en-US" sz="1000" dirty="0">
                <a:latin typeface="Georgia"/>
                <a:cs typeface="Poppins"/>
              </a:rPr>
              <a:t>. </a:t>
            </a:r>
            <a:r>
              <a:rPr lang="en-US" sz="1000" dirty="0" err="1">
                <a:latin typeface="Georgia"/>
                <a:cs typeface="Poppins"/>
              </a:rPr>
              <a:t>Resmi</a:t>
            </a:r>
            <a:r>
              <a:rPr lang="en-US" sz="1000" dirty="0">
                <a:latin typeface="Georgia"/>
                <a:cs typeface="Poppins"/>
              </a:rPr>
              <a:t> </a:t>
            </a:r>
            <a:r>
              <a:rPr lang="en-US" sz="1000" dirty="0" err="1">
                <a:latin typeface="Georgia"/>
                <a:cs typeface="Poppins"/>
              </a:rPr>
              <a:t>haber</a:t>
            </a:r>
            <a:r>
              <a:rPr lang="en-US" sz="1000" dirty="0">
                <a:latin typeface="Georgia"/>
                <a:cs typeface="Poppins"/>
              </a:rPr>
              <a:t> </a:t>
            </a:r>
            <a:r>
              <a:rPr lang="en-US" sz="1000" dirty="0" err="1">
                <a:latin typeface="Georgia"/>
                <a:cs typeface="Poppins"/>
              </a:rPr>
              <a:t>siteleri</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etse</a:t>
            </a:r>
            <a:r>
              <a:rPr lang="en-US" sz="1000" dirty="0">
                <a:latin typeface="Georgia"/>
                <a:cs typeface="Poppins"/>
              </a:rPr>
              <a:t> de, </a:t>
            </a:r>
            <a:r>
              <a:rPr lang="en-US" sz="1000" dirty="0" err="1">
                <a:latin typeface="Georgia"/>
                <a:cs typeface="Poppins"/>
              </a:rPr>
              <a:t>reklam</a:t>
            </a:r>
            <a:r>
              <a:rPr lang="en-US" sz="1000" dirty="0">
                <a:latin typeface="Georgia"/>
                <a:cs typeface="Poppins"/>
              </a:rPr>
              <a:t> </a:t>
            </a:r>
            <a:r>
              <a:rPr lang="en-US" sz="1000" dirty="0" err="1">
                <a:latin typeface="Georgia"/>
                <a:cs typeface="Poppins"/>
              </a:rPr>
              <a:t>öncelikli</a:t>
            </a:r>
            <a:r>
              <a:rPr lang="en-US" sz="1000" dirty="0">
                <a:latin typeface="Georgia"/>
                <a:cs typeface="Poppins"/>
              </a:rPr>
              <a:t> </a:t>
            </a:r>
            <a:r>
              <a:rPr lang="en-US" sz="1000" dirty="0" err="1">
                <a:latin typeface="Georgia"/>
                <a:cs typeface="Poppins"/>
              </a:rPr>
              <a:t>gelir</a:t>
            </a:r>
            <a:r>
              <a:rPr lang="en-US" sz="1000" dirty="0">
                <a:latin typeface="Georgia"/>
                <a:cs typeface="Poppins"/>
              </a:rPr>
              <a:t> </a:t>
            </a:r>
            <a:r>
              <a:rPr lang="en-US" sz="1000" dirty="0" err="1">
                <a:latin typeface="Georgia"/>
                <a:cs typeface="Poppins"/>
              </a:rPr>
              <a:t>kaynağı</a:t>
            </a:r>
            <a:r>
              <a:rPr lang="en-US" sz="1000" dirty="0">
                <a:latin typeface="Georgia"/>
                <a:cs typeface="Poppins"/>
              </a:rPr>
              <a:t> </a:t>
            </a:r>
            <a:r>
              <a:rPr lang="en-US" sz="1000" dirty="0" err="1">
                <a:latin typeface="Georgia"/>
                <a:cs typeface="Poppins"/>
              </a:rPr>
              <a:t>olmadığı</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gelirlerinde</a:t>
            </a:r>
            <a:r>
              <a:rPr lang="en-US" sz="1000" dirty="0">
                <a:latin typeface="Georgia"/>
                <a:cs typeface="Poppins"/>
              </a:rPr>
              <a:t> </a:t>
            </a:r>
            <a:r>
              <a:rPr lang="en-US" sz="1000" dirty="0" err="1">
                <a:latin typeface="Georgia"/>
                <a:cs typeface="Poppins"/>
              </a:rPr>
              <a:t>azalma</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edecektir</a:t>
            </a:r>
            <a:r>
              <a:rPr lang="en-US" sz="1000" dirty="0">
                <a:latin typeface="Georgia"/>
                <a:cs typeface="Poppins"/>
              </a:rPr>
              <a:t>.</a:t>
            </a:r>
          </a:p>
          <a:p>
            <a:pPr marL="7620">
              <a:lnSpc>
                <a:spcPct val="113999"/>
              </a:lnSpc>
            </a:pPr>
            <a:r>
              <a:rPr lang="en-US" sz="1000" dirty="0" err="1">
                <a:latin typeface="Georgia"/>
                <a:cs typeface="Poppins"/>
              </a:rPr>
              <a:t>Bununla</a:t>
            </a:r>
            <a:r>
              <a:rPr lang="en-US" sz="1000" dirty="0">
                <a:latin typeface="Georgia"/>
                <a:cs typeface="Poppins"/>
              </a:rPr>
              <a:t> </a:t>
            </a:r>
            <a:r>
              <a:rPr lang="en-US" sz="1000" dirty="0" err="1">
                <a:latin typeface="Georgia"/>
                <a:cs typeface="Poppins"/>
              </a:rPr>
              <a:t>birlikte</a:t>
            </a:r>
            <a:r>
              <a:rPr lang="en-US" sz="1000" dirty="0">
                <a:latin typeface="Georgia"/>
                <a:cs typeface="Poppins"/>
              </a:rPr>
              <a:t>, </a:t>
            </a:r>
            <a:r>
              <a:rPr lang="en-US" sz="1000" dirty="0" err="1">
                <a:latin typeface="Georgia"/>
                <a:cs typeface="Poppins"/>
              </a:rPr>
              <a:t>gazetelerin</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uzantıları</a:t>
            </a:r>
            <a:r>
              <a:rPr lang="en-US" sz="1000" dirty="0">
                <a:latin typeface="Georgia"/>
                <a:cs typeface="Poppins"/>
              </a:rPr>
              <a:t>, 2024'te </a:t>
            </a:r>
            <a:r>
              <a:rPr lang="en-US" sz="1000" dirty="0" err="1">
                <a:latin typeface="Georgia"/>
                <a:cs typeface="Poppins"/>
              </a:rPr>
              <a:t>toplam</a:t>
            </a:r>
            <a:r>
              <a:rPr lang="en-US" sz="1000" dirty="0">
                <a:latin typeface="Georgia"/>
                <a:cs typeface="Poppins"/>
              </a:rPr>
              <a:t> </a:t>
            </a:r>
            <a:r>
              <a:rPr lang="en-US" sz="1000" dirty="0" err="1">
                <a:latin typeface="Georgia"/>
                <a:cs typeface="Poppins"/>
              </a:rPr>
              <a:t>gazete</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gelirinin</a:t>
            </a:r>
            <a:r>
              <a:rPr lang="en-US" sz="1000" dirty="0">
                <a:latin typeface="Georgia"/>
                <a:cs typeface="Poppins"/>
              </a:rPr>
              <a:t> </a:t>
            </a:r>
            <a:r>
              <a:rPr lang="en-US" sz="1000" dirty="0" err="1">
                <a:latin typeface="Georgia"/>
                <a:cs typeface="Poppins"/>
              </a:rPr>
              <a:t>yarısından</a:t>
            </a:r>
            <a:r>
              <a:rPr lang="en-US" sz="1000" dirty="0">
                <a:latin typeface="Georgia"/>
                <a:cs typeface="Poppins"/>
              </a:rPr>
              <a:t> </a:t>
            </a:r>
            <a:r>
              <a:rPr lang="en-US" sz="1000" dirty="0" err="1">
                <a:latin typeface="Georgia"/>
                <a:cs typeface="Poppins"/>
              </a:rPr>
              <a:t>fazlasını</a:t>
            </a:r>
            <a:r>
              <a:rPr lang="en-US" sz="1000" dirty="0">
                <a:latin typeface="Georgia"/>
                <a:cs typeface="Poppins"/>
              </a:rPr>
              <a:t> </a:t>
            </a:r>
            <a:r>
              <a:rPr lang="en-US" sz="1000" dirty="0" err="1">
                <a:latin typeface="Georgia"/>
                <a:cs typeface="Poppins"/>
              </a:rPr>
              <a:t>oluşturacak</a:t>
            </a:r>
            <a:r>
              <a:rPr lang="en-US" sz="1000" dirty="0">
                <a:latin typeface="Georgia"/>
                <a:cs typeface="Poppins"/>
              </a:rPr>
              <a:t> (2023'te tam %50'yi </a:t>
            </a:r>
            <a:r>
              <a:rPr lang="en-US" sz="1000" dirty="0" err="1">
                <a:latin typeface="Georgia"/>
                <a:cs typeface="Poppins"/>
              </a:rPr>
              <a:t>geçtikten</a:t>
            </a:r>
            <a:r>
              <a:rPr lang="en-US" sz="1000" dirty="0">
                <a:latin typeface="Georgia"/>
                <a:cs typeface="Poppins"/>
              </a:rPr>
              <a:t> </a:t>
            </a:r>
            <a:r>
              <a:rPr lang="en-US" sz="1000" dirty="0" err="1">
                <a:latin typeface="Georgia"/>
                <a:cs typeface="Poppins"/>
              </a:rPr>
              <a:t>sonra</a:t>
            </a:r>
            <a:r>
              <a:rPr lang="en-US" sz="1000" dirty="0">
                <a:latin typeface="Georgia"/>
                <a:cs typeface="Poppins"/>
              </a:rPr>
              <a:t>). 2025'e </a:t>
            </a:r>
            <a:r>
              <a:rPr lang="en-US" sz="1000" dirty="0" err="1">
                <a:latin typeface="Georgia"/>
                <a:cs typeface="Poppins"/>
              </a:rPr>
              <a:t>bakıldığında</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tüm</a:t>
            </a:r>
            <a:r>
              <a:rPr lang="en-US" sz="1000" dirty="0">
                <a:latin typeface="Georgia"/>
                <a:cs typeface="Poppins"/>
              </a:rPr>
              <a:t> </a:t>
            </a:r>
            <a:r>
              <a:rPr lang="en-US" sz="1000" dirty="0" err="1">
                <a:latin typeface="Georgia"/>
                <a:cs typeface="Poppins"/>
              </a:rPr>
              <a:t>gazete</a:t>
            </a:r>
            <a:r>
              <a:rPr lang="en-US" sz="1000" dirty="0">
                <a:latin typeface="Georgia"/>
                <a:cs typeface="Poppins"/>
              </a:rPr>
              <a:t> </a:t>
            </a:r>
            <a:r>
              <a:rPr lang="en-US" sz="1000" dirty="0" err="1">
                <a:latin typeface="Georgia"/>
                <a:cs typeface="Poppins"/>
              </a:rPr>
              <a:t>gelirinin</a:t>
            </a:r>
            <a:r>
              <a:rPr lang="en-US" sz="1000" dirty="0">
                <a:latin typeface="Georgia"/>
                <a:cs typeface="Poppins"/>
              </a:rPr>
              <a:t> </a:t>
            </a:r>
            <a:r>
              <a:rPr lang="en-US" sz="1000" dirty="0" err="1">
                <a:latin typeface="Georgia"/>
                <a:cs typeface="Poppins"/>
              </a:rPr>
              <a:t>yaklaşık</a:t>
            </a:r>
            <a:r>
              <a:rPr lang="en-US" sz="1000" dirty="0">
                <a:latin typeface="Georgia"/>
                <a:cs typeface="Poppins"/>
              </a:rPr>
              <a:t> %53'ünü </a:t>
            </a:r>
            <a:r>
              <a:rPr lang="en-US" sz="1000" dirty="0" err="1">
                <a:latin typeface="Georgia"/>
                <a:cs typeface="Poppins"/>
              </a:rPr>
              <a:t>elinde</a:t>
            </a:r>
            <a:r>
              <a:rPr lang="en-US" sz="1000" dirty="0">
                <a:latin typeface="Georgia"/>
                <a:cs typeface="Poppins"/>
              </a:rPr>
              <a:t> </a:t>
            </a:r>
            <a:r>
              <a:rPr lang="en-US" sz="1000" dirty="0" err="1">
                <a:latin typeface="Georgia"/>
                <a:cs typeface="Poppins"/>
              </a:rPr>
              <a:t>tutacak</a:t>
            </a:r>
            <a:r>
              <a:rPr lang="en-US" sz="1000" dirty="0">
                <a:latin typeface="Georgia"/>
                <a:cs typeface="Poppins"/>
              </a:rPr>
              <a:t>, her </a:t>
            </a:r>
            <a:r>
              <a:rPr lang="en-US" sz="1000" dirty="0" err="1">
                <a:latin typeface="Georgia"/>
                <a:cs typeface="Poppins"/>
              </a:rPr>
              <a:t>iki</a:t>
            </a:r>
            <a:r>
              <a:rPr lang="en-US" sz="1000" dirty="0">
                <a:latin typeface="Georgia"/>
                <a:cs typeface="Poppins"/>
              </a:rPr>
              <a:t> </a:t>
            </a:r>
            <a:r>
              <a:rPr lang="en-US" sz="1000" dirty="0" err="1">
                <a:latin typeface="Georgia"/>
                <a:cs typeface="Poppins"/>
              </a:rPr>
              <a:t>alandaki</a:t>
            </a:r>
            <a:r>
              <a:rPr lang="en-US" sz="1000" dirty="0">
                <a:latin typeface="Georgia"/>
                <a:cs typeface="Poppins"/>
              </a:rPr>
              <a:t> </a:t>
            </a:r>
            <a:r>
              <a:rPr lang="en-US" sz="1000" dirty="0" err="1">
                <a:latin typeface="Georgia"/>
                <a:cs typeface="Poppins"/>
              </a:rPr>
              <a:t>düşüşler</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etse</a:t>
            </a:r>
            <a:r>
              <a:rPr lang="en-US" sz="1000" dirty="0">
                <a:latin typeface="Georgia"/>
                <a:cs typeface="Poppins"/>
              </a:rPr>
              <a:t> de.</a:t>
            </a:r>
          </a:p>
        </p:txBody>
      </p:sp>
      <p:sp>
        <p:nvSpPr>
          <p:cNvPr id="17" name="Slide Number Placeholder 5">
            <a:extLst>
              <a:ext uri="{FF2B5EF4-FFF2-40B4-BE49-F238E27FC236}">
                <a16:creationId xmlns:a16="http://schemas.microsoft.com/office/drawing/2014/main" id="{867694FA-1D4B-2EDB-ADB9-55193DEFF993}"/>
              </a:ext>
            </a:extLst>
          </p:cNvPr>
          <p:cNvSpPr txBox="1">
            <a:spLocks/>
          </p:cNvSpPr>
          <p:nvPr/>
        </p:nvSpPr>
        <p:spPr>
          <a:xfrm>
            <a:off x="495195" y="262871"/>
            <a:ext cx="4966878"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kumimoji="0" lang="en-US" sz="600" b="0" i="0" u="none" strike="noStrike" kern="1200" cap="none" spc="40" normalizeH="0" baseline="0" noProof="0" dirty="0">
                <a:ln>
                  <a:noFill/>
                </a:ln>
                <a:solidFill>
                  <a:schemeClr val="accent5"/>
                </a:solidFill>
                <a:effectLst/>
                <a:uLnTx/>
                <a:uFillTx/>
                <a:latin typeface="Poppins" pitchFamily="2" charset="77"/>
                <a:ea typeface="+mn-ea"/>
                <a:cs typeface="Poppins" pitchFamily="2" charset="77"/>
              </a:rPr>
              <a:t>ÇİN</a:t>
            </a:r>
            <a:endParaRPr lang="en-US" sz="600" b="1" spc="40" dirty="0">
              <a:solidFill>
                <a:schemeClr val="accent5"/>
              </a:solidFill>
              <a:latin typeface="Poppins" pitchFamily="2" charset="77"/>
              <a:cs typeface="Poppins" pitchFamily="2" charset="77"/>
            </a:endParaRPr>
          </a:p>
        </p:txBody>
      </p:sp>
      <p:grpSp>
        <p:nvGrpSpPr>
          <p:cNvPr id="45" name="Group 44">
            <a:extLst>
              <a:ext uri="{FF2B5EF4-FFF2-40B4-BE49-F238E27FC236}">
                <a16:creationId xmlns:a16="http://schemas.microsoft.com/office/drawing/2014/main" id="{ABD3A930-A8C0-49E7-C757-C9FB0CE7C1DF}"/>
              </a:ext>
            </a:extLst>
          </p:cNvPr>
          <p:cNvGrpSpPr/>
          <p:nvPr/>
        </p:nvGrpSpPr>
        <p:grpSpPr>
          <a:xfrm>
            <a:off x="4281148" y="4507144"/>
            <a:ext cx="3718213" cy="5169291"/>
            <a:chOff x="4632215" y="2892932"/>
            <a:chExt cx="2842354" cy="3951618"/>
          </a:xfrm>
        </p:grpSpPr>
        <p:sp>
          <p:nvSpPr>
            <p:cNvPr id="49" name="Hexagon 48">
              <a:extLst>
                <a:ext uri="{FF2B5EF4-FFF2-40B4-BE49-F238E27FC236}">
                  <a16:creationId xmlns:a16="http://schemas.microsoft.com/office/drawing/2014/main" id="{185251A6-D1D8-4C0F-1BD0-8E8632C1F1DD}"/>
                </a:ext>
              </a:extLst>
            </p:cNvPr>
            <p:cNvSpPr/>
            <p:nvPr/>
          </p:nvSpPr>
          <p:spPr>
            <a:xfrm>
              <a:off x="5768760" y="2892932"/>
              <a:ext cx="1705809" cy="1526000"/>
            </a:xfrm>
            <a:prstGeom prst="hexagon">
              <a:avLst>
                <a:gd name="adj" fmla="val 27137"/>
                <a:gd name="vf" fmla="val 115470"/>
              </a:avLst>
            </a:prstGeom>
            <a:solidFill>
              <a:schemeClr val="accent1">
                <a:alpha val="5054"/>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Hexagon 49">
              <a:extLst>
                <a:ext uri="{FF2B5EF4-FFF2-40B4-BE49-F238E27FC236}">
                  <a16:creationId xmlns:a16="http://schemas.microsoft.com/office/drawing/2014/main" id="{077C5831-E333-761D-8BC8-EF72CBC80F15}"/>
                </a:ext>
              </a:extLst>
            </p:cNvPr>
            <p:cNvSpPr/>
            <p:nvPr/>
          </p:nvSpPr>
          <p:spPr>
            <a:xfrm>
              <a:off x="4632215" y="5908873"/>
              <a:ext cx="1045928" cy="935677"/>
            </a:xfrm>
            <a:prstGeom prst="hexagon">
              <a:avLst>
                <a:gd name="adj" fmla="val 26221"/>
                <a:gd name="vf" fmla="val 115470"/>
              </a:avLst>
            </a:prstGeom>
            <a:solidFill>
              <a:schemeClr val="tx1">
                <a:alpha val="2784"/>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TextBox 50">
            <a:extLst>
              <a:ext uri="{FF2B5EF4-FFF2-40B4-BE49-F238E27FC236}">
                <a16:creationId xmlns:a16="http://schemas.microsoft.com/office/drawing/2014/main" id="{B786214C-398B-1FDD-F60A-4694EC2710B2}"/>
              </a:ext>
            </a:extLst>
          </p:cNvPr>
          <p:cNvSpPr txBox="1"/>
          <p:nvPr/>
        </p:nvSpPr>
        <p:spPr>
          <a:xfrm>
            <a:off x="4713079" y="7181266"/>
            <a:ext cx="2066925"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spc="-150" dirty="0">
                <a:solidFill>
                  <a:schemeClr val="accent5"/>
                </a:solidFill>
                <a:latin typeface="Poppins Light" pitchFamily="2" charset="77"/>
                <a:cs typeface="Poppins Light" pitchFamily="2" charset="77"/>
              </a:rPr>
              <a:t>15.9</a:t>
            </a:r>
            <a:r>
              <a:rPr lang="en-US" sz="4800" spc="-150" baseline="30000" dirty="0">
                <a:solidFill>
                  <a:schemeClr val="accent5"/>
                </a:solidFill>
                <a:latin typeface="Poppins Light" pitchFamily="2" charset="77"/>
                <a:cs typeface="Poppins Light" pitchFamily="2" charset="77"/>
              </a:rPr>
              <a:t>%</a:t>
            </a:r>
            <a:endParaRPr kumimoji="0" lang="en-US" sz="4800" b="0" i="0" u="none" strike="noStrike" kern="1200" cap="none" spc="-150" normalizeH="0" baseline="30000" noProof="0" dirty="0">
              <a:ln>
                <a:noFill/>
              </a:ln>
              <a:solidFill>
                <a:schemeClr val="accent5"/>
              </a:solidFill>
              <a:effectLst/>
              <a:uLnTx/>
              <a:uFillTx/>
              <a:latin typeface="Poppins Light" pitchFamily="2" charset="77"/>
              <a:ea typeface="+mn-ea"/>
              <a:cs typeface="Poppins Light" pitchFamily="2" charset="77"/>
            </a:endParaRPr>
          </a:p>
        </p:txBody>
      </p:sp>
      <p:sp>
        <p:nvSpPr>
          <p:cNvPr id="52" name="TextBox 51">
            <a:extLst>
              <a:ext uri="{FF2B5EF4-FFF2-40B4-BE49-F238E27FC236}">
                <a16:creationId xmlns:a16="http://schemas.microsoft.com/office/drawing/2014/main" id="{DB438B6F-3C55-F96C-71A7-6A82DD44E11C}"/>
              </a:ext>
            </a:extLst>
          </p:cNvPr>
          <p:cNvSpPr txBox="1"/>
          <p:nvPr/>
        </p:nvSpPr>
        <p:spPr>
          <a:xfrm>
            <a:off x="5034119" y="6852155"/>
            <a:ext cx="1405075" cy="345094"/>
          </a:xfrm>
          <a:prstGeom prst="rect">
            <a:avLst/>
          </a:prstGeom>
          <a:noFill/>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900" b="1" dirty="0">
                <a:latin typeface="Poppins" pitchFamily="2" charset="77"/>
                <a:cs typeface="Poppins" pitchFamily="2" charset="77"/>
              </a:rPr>
              <a:t>2024'te </a:t>
            </a:r>
            <a:r>
              <a:rPr lang="en-US" sz="900" b="1" dirty="0" err="1">
                <a:latin typeface="Poppins" pitchFamily="2" charset="77"/>
                <a:cs typeface="Poppins" pitchFamily="2" charset="77"/>
              </a:rPr>
              <a:t>perakende</a:t>
            </a:r>
            <a:r>
              <a:rPr lang="en-US" sz="900" b="1" dirty="0">
                <a:latin typeface="Poppins" pitchFamily="2" charset="77"/>
                <a:cs typeface="Poppins" pitchFamily="2" charset="77"/>
              </a:rPr>
              <a:t> </a:t>
            </a:r>
            <a:r>
              <a:rPr lang="en-US" sz="900" b="1" dirty="0" err="1">
                <a:latin typeface="Poppins" pitchFamily="2" charset="77"/>
                <a:cs typeface="Poppins" pitchFamily="2" charset="77"/>
              </a:rPr>
              <a:t>medyadaki</a:t>
            </a:r>
            <a:r>
              <a:rPr lang="en-US" sz="900" b="1" dirty="0">
                <a:latin typeface="Poppins" pitchFamily="2" charset="77"/>
                <a:cs typeface="Poppins" pitchFamily="2" charset="77"/>
              </a:rPr>
              <a:t> </a:t>
            </a:r>
            <a:r>
              <a:rPr lang="en-US" sz="900" b="1" dirty="0" err="1">
                <a:latin typeface="Poppins" pitchFamily="2" charset="77"/>
                <a:cs typeface="Poppins" pitchFamily="2" charset="77"/>
              </a:rPr>
              <a:t>büyüme</a:t>
            </a:r>
            <a:endParaRPr kumimoji="0" lang="en-US" sz="900" b="1" u="none" strike="noStrike" kern="1200" cap="none" spc="0" normalizeH="0" baseline="30000" noProof="0" dirty="0">
              <a:ln>
                <a:noFill/>
              </a:ln>
              <a:effectLst/>
              <a:uLnTx/>
              <a:uFillTx/>
              <a:latin typeface="Poppins" pitchFamily="2" charset="77"/>
              <a:cs typeface="Poppins" pitchFamily="2" charset="77"/>
            </a:endParaRPr>
          </a:p>
        </p:txBody>
      </p:sp>
      <p:grpSp>
        <p:nvGrpSpPr>
          <p:cNvPr id="54" name="Group 53">
            <a:extLst>
              <a:ext uri="{FF2B5EF4-FFF2-40B4-BE49-F238E27FC236}">
                <a16:creationId xmlns:a16="http://schemas.microsoft.com/office/drawing/2014/main" id="{CBA4D4C4-F3C4-ED50-3C48-1B7F91836614}"/>
              </a:ext>
            </a:extLst>
          </p:cNvPr>
          <p:cNvGrpSpPr/>
          <p:nvPr/>
        </p:nvGrpSpPr>
        <p:grpSpPr>
          <a:xfrm>
            <a:off x="2531435" y="5157304"/>
            <a:ext cx="6010701" cy="5213945"/>
            <a:chOff x="2531435" y="5157304"/>
            <a:chExt cx="6010701" cy="5213945"/>
          </a:xfrm>
        </p:grpSpPr>
        <p:grpSp>
          <p:nvGrpSpPr>
            <p:cNvPr id="44" name="Group 43">
              <a:extLst>
                <a:ext uri="{FF2B5EF4-FFF2-40B4-BE49-F238E27FC236}">
                  <a16:creationId xmlns:a16="http://schemas.microsoft.com/office/drawing/2014/main" id="{A1673160-DAD3-E30C-5654-48A4AF288AB3}"/>
                </a:ext>
              </a:extLst>
            </p:cNvPr>
            <p:cNvGrpSpPr/>
            <p:nvPr/>
          </p:nvGrpSpPr>
          <p:grpSpPr>
            <a:xfrm>
              <a:off x="2531435" y="5157304"/>
              <a:ext cx="6010701" cy="5213945"/>
              <a:chOff x="2531435" y="5157304"/>
              <a:chExt cx="6010701" cy="5213945"/>
            </a:xfrm>
          </p:grpSpPr>
          <p:grpSp>
            <p:nvGrpSpPr>
              <p:cNvPr id="4" name="Group 3">
                <a:extLst>
                  <a:ext uri="{FF2B5EF4-FFF2-40B4-BE49-F238E27FC236}">
                    <a16:creationId xmlns:a16="http://schemas.microsoft.com/office/drawing/2014/main" id="{4F910075-7C4C-6B2E-023B-9EAAECE97813}"/>
                  </a:ext>
                </a:extLst>
              </p:cNvPr>
              <p:cNvGrpSpPr/>
              <p:nvPr/>
            </p:nvGrpSpPr>
            <p:grpSpPr>
              <a:xfrm rot="7204161" flipH="1">
                <a:off x="2929813" y="4758926"/>
                <a:ext cx="5213945" cy="6010701"/>
                <a:chOff x="10335521" y="-1871966"/>
                <a:chExt cx="4319706" cy="4979871"/>
              </a:xfrm>
            </p:grpSpPr>
            <p:sp>
              <p:nvSpPr>
                <p:cNvPr id="8" name="Freeform 7">
                  <a:extLst>
                    <a:ext uri="{FF2B5EF4-FFF2-40B4-BE49-F238E27FC236}">
                      <a16:creationId xmlns:a16="http://schemas.microsoft.com/office/drawing/2014/main" id="{15867877-032A-2A39-62FC-372821B499C6}"/>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5"/>
                  </a:solid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08E49D09-33F7-29F5-B01B-0A6A99AFF215}"/>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5"/>
                  </a:solid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C619278-2A8B-4750-86BC-9E5FF93A8CE3}"/>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5"/>
                  </a:solid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F31FC9B9-6323-92CB-02E6-AD7FFE993F23}"/>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7B3BD10-1C0F-6154-2965-D237626D8C91}"/>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3A849869-0905-6204-F908-6B703D1FC12C}"/>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66D19B60-89B9-FD21-5371-6648DA6AC23A}"/>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1F5D35A2-342F-64A0-787A-CC8875218FB8}"/>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78C92F48-B2D5-800C-92E4-2C04806DC86C}"/>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5"/>
                  </a:solid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5B18A81-D79F-4054-8A22-2AAE9D4C692C}"/>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9978"/>
                    </a:schemeClr>
                  </a:solid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B7BDAD42-746F-5C58-1EC7-CE71ED5D9573}"/>
                    </a:ext>
                  </a:extLst>
                </p:cNvPr>
                <p:cNvSpPr/>
                <p:nvPr/>
              </p:nvSpPr>
              <p:spPr>
                <a:xfrm>
                  <a:off x="13216481" y="-623337"/>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5"/>
                  </a:solid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2D0CAC82-BB1A-5D0D-8298-DDC735E28A06}"/>
                    </a:ext>
                  </a:extLst>
                </p:cNvPr>
                <p:cNvSpPr/>
                <p:nvPr/>
              </p:nvSpPr>
              <p:spPr>
                <a:xfrm>
                  <a:off x="13216481" y="-174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5"/>
                  </a:solid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0D004404-DF1D-BAE0-BE4F-D225E3CB45A7}"/>
                    </a:ext>
                  </a:extLst>
                </p:cNvPr>
                <p:cNvSpPr/>
                <p:nvPr/>
              </p:nvSpPr>
              <p:spPr>
                <a:xfrm>
                  <a:off x="13576167" y="-6233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9978"/>
                    </a:schemeClr>
                  </a:solid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74F3AA13-11A5-012E-B538-96B963FFCCCF}"/>
                    </a:ext>
                  </a:extLst>
                </p:cNvPr>
                <p:cNvSpPr/>
                <p:nvPr/>
              </p:nvSpPr>
              <p:spPr>
                <a:xfrm>
                  <a:off x="14295540" y="-174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9978"/>
                    </a:schemeClr>
                  </a:solid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BC3E2F8E-FA8D-6167-2482-1C53AFCE1291}"/>
                    </a:ext>
                  </a:extLst>
                </p:cNvPr>
                <p:cNvSpPr/>
                <p:nvPr/>
              </p:nvSpPr>
              <p:spPr>
                <a:xfrm>
                  <a:off x="14295540" y="-62225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9978"/>
                    </a:schemeClr>
                  </a:solid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106F5EF-BC67-FB2C-A371-1440E685C8AB}"/>
                    </a:ext>
                  </a:extLst>
                </p:cNvPr>
                <p:cNvSpPr/>
                <p:nvPr/>
              </p:nvSpPr>
              <p:spPr>
                <a:xfrm>
                  <a:off x="12497110" y="-65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5"/>
                  </a:solid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8E9382AC-ECCE-61C7-3A56-89414F3DB5FC}"/>
                    </a:ext>
                  </a:extLst>
                </p:cNvPr>
                <p:cNvSpPr/>
                <p:nvPr/>
              </p:nvSpPr>
              <p:spPr>
                <a:xfrm>
                  <a:off x="12137424" y="-62225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5"/>
                  </a:solid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CAA2E8ED-5943-23D2-7681-CFBC81E8C8E0}"/>
                    </a:ext>
                  </a:extLst>
                </p:cNvPr>
                <p:cNvSpPr/>
                <p:nvPr/>
              </p:nvSpPr>
              <p:spPr>
                <a:xfrm>
                  <a:off x="12137424" y="-65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5"/>
                  </a:solid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B445E10F-CCAE-DF7A-8465-14DA7880DA01}"/>
                    </a:ext>
                  </a:extLst>
                </p:cNvPr>
                <p:cNvSpPr/>
                <p:nvPr/>
              </p:nvSpPr>
              <p:spPr>
                <a:xfrm>
                  <a:off x="13216481" y="-1245587"/>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3C3A8F56-C0A6-9ED6-D24A-7720C5D33808}"/>
                    </a:ext>
                  </a:extLst>
                </p:cNvPr>
                <p:cNvSpPr/>
                <p:nvPr/>
              </p:nvSpPr>
              <p:spPr>
                <a:xfrm>
                  <a:off x="12497110" y="-12453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69F859CC-6F1B-B2E7-E7D0-F0B61DC6FE01}"/>
                    </a:ext>
                  </a:extLst>
                </p:cNvPr>
                <p:cNvSpPr/>
                <p:nvPr/>
              </p:nvSpPr>
              <p:spPr>
                <a:xfrm>
                  <a:off x="11418052"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F75912D7-C613-8A09-5078-F22706FDEFFF}"/>
                    </a:ext>
                  </a:extLst>
                </p:cNvPr>
                <p:cNvSpPr/>
                <p:nvPr/>
              </p:nvSpPr>
              <p:spPr>
                <a:xfrm>
                  <a:off x="11058366"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7E22EC2-D7DD-CD51-2519-91D04709BF6E}"/>
                    </a:ext>
                  </a:extLst>
                </p:cNvPr>
                <p:cNvSpPr/>
                <p:nvPr/>
              </p:nvSpPr>
              <p:spPr>
                <a:xfrm>
                  <a:off x="11058366" y="152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914421D-CA91-4F89-9833-ADD49B81D14F}"/>
                    </a:ext>
                  </a:extLst>
                </p:cNvPr>
                <p:cNvSpPr/>
                <p:nvPr/>
              </p:nvSpPr>
              <p:spPr>
                <a:xfrm>
                  <a:off x="11058366" y="-622250"/>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A0A2E91B-76B7-1213-6667-6D349E347B5C}"/>
                    </a:ext>
                  </a:extLst>
                </p:cNvPr>
                <p:cNvSpPr/>
                <p:nvPr/>
              </p:nvSpPr>
              <p:spPr>
                <a:xfrm>
                  <a:off x="11058366" y="-124198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317F0705-32CF-3A47-8BCB-C2D0A793D02E}"/>
                    </a:ext>
                  </a:extLst>
                </p:cNvPr>
                <p:cNvSpPr/>
                <p:nvPr/>
              </p:nvSpPr>
              <p:spPr>
                <a:xfrm>
                  <a:off x="14295541" y="-124451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6D90CDF5-C131-C073-078B-16BD845CC401}"/>
                    </a:ext>
                  </a:extLst>
                </p:cNvPr>
                <p:cNvSpPr/>
                <p:nvPr/>
              </p:nvSpPr>
              <p:spPr>
                <a:xfrm>
                  <a:off x="13216481" y="-1871966"/>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76D21F91-A34E-CFC4-E335-5B53AF95F15F}"/>
                    </a:ext>
                  </a:extLst>
                </p:cNvPr>
                <p:cNvSpPr/>
                <p:nvPr/>
              </p:nvSpPr>
              <p:spPr>
                <a:xfrm>
                  <a:off x="10335521" y="-65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DC7278C0-0A01-3D87-D3AF-4C169976B3BF}"/>
                    </a:ext>
                  </a:extLst>
                </p:cNvPr>
                <p:cNvSpPr/>
                <p:nvPr/>
              </p:nvSpPr>
              <p:spPr>
                <a:xfrm>
                  <a:off x="12497110" y="248631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3A2C881-B54D-EFA4-C948-7969186F779C}"/>
                    </a:ext>
                  </a:extLst>
                </p:cNvPr>
                <p:cNvSpPr/>
                <p:nvPr/>
              </p:nvSpPr>
              <p:spPr>
                <a:xfrm>
                  <a:off x="12137424" y="2486311"/>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grpSp>
          <p:sp>
            <p:nvSpPr>
              <p:cNvPr id="26" name="Oval 25">
                <a:extLst>
                  <a:ext uri="{FF2B5EF4-FFF2-40B4-BE49-F238E27FC236}">
                    <a16:creationId xmlns:a16="http://schemas.microsoft.com/office/drawing/2014/main" id="{70A7FA66-CCEE-3F4C-02DB-BD09F183EF82}"/>
                  </a:ext>
                </a:extLst>
              </p:cNvPr>
              <p:cNvSpPr/>
              <p:nvPr/>
            </p:nvSpPr>
            <p:spPr>
              <a:xfrm>
                <a:off x="6592824" y="8878824"/>
                <a:ext cx="91440" cy="9144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Oval 52">
              <a:extLst>
                <a:ext uri="{FF2B5EF4-FFF2-40B4-BE49-F238E27FC236}">
                  <a16:creationId xmlns:a16="http://schemas.microsoft.com/office/drawing/2014/main" id="{6A183137-B6A3-D776-D4D7-90F3339DF8C0}"/>
                </a:ext>
              </a:extLst>
            </p:cNvPr>
            <p:cNvSpPr/>
            <p:nvPr/>
          </p:nvSpPr>
          <p:spPr>
            <a:xfrm>
              <a:off x="4815999" y="5796469"/>
              <a:ext cx="91440" cy="9144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5" name="Straight Connector 54">
            <a:extLst>
              <a:ext uri="{FF2B5EF4-FFF2-40B4-BE49-F238E27FC236}">
                <a16:creationId xmlns:a16="http://schemas.microsoft.com/office/drawing/2014/main" id="{3F6B0BCF-7D71-35EC-5169-3330386ADAE5}"/>
              </a:ext>
            </a:extLst>
          </p:cNvPr>
          <p:cNvCxnSpPr>
            <a:cxnSpLocks/>
          </p:cNvCxnSpPr>
          <p:nvPr/>
        </p:nvCxnSpPr>
        <p:spPr>
          <a:xfrm>
            <a:off x="0" y="490497"/>
            <a:ext cx="506250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1439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6201F-C836-92E6-7A14-CB9BE7A42C6F}"/>
            </a:ext>
          </a:extLst>
        </p:cNvPr>
        <p:cNvGrpSpPr/>
        <p:nvPr/>
      </p:nvGrpSpPr>
      <p:grpSpPr>
        <a:xfrm>
          <a:off x="0" y="0"/>
          <a:ext cx="0" cy="0"/>
          <a:chOff x="0" y="0"/>
          <a:chExt cx="0" cy="0"/>
        </a:xfrm>
      </p:grpSpPr>
      <p:pic>
        <p:nvPicPr>
          <p:cNvPr id="8" name="Picture 7" descr="A graph of blue and black bars&#10;&#10;Description automatically generated">
            <a:extLst>
              <a:ext uri="{FF2B5EF4-FFF2-40B4-BE49-F238E27FC236}">
                <a16:creationId xmlns:a16="http://schemas.microsoft.com/office/drawing/2014/main" id="{7F841880-8232-C474-3C89-243F9659D7D4}"/>
              </a:ext>
            </a:extLst>
          </p:cNvPr>
          <p:cNvPicPr>
            <a:picLocks noChangeAspect="1"/>
          </p:cNvPicPr>
          <p:nvPr/>
        </p:nvPicPr>
        <p:blipFill>
          <a:blip r:embed="rId3"/>
          <a:stretch>
            <a:fillRect/>
          </a:stretch>
        </p:blipFill>
        <p:spPr>
          <a:xfrm>
            <a:off x="787976" y="5606142"/>
            <a:ext cx="6277841" cy="3759186"/>
          </a:xfrm>
          <a:prstGeom prst="rect">
            <a:avLst/>
          </a:prstGeom>
        </p:spPr>
      </p:pic>
      <p:sp>
        <p:nvSpPr>
          <p:cNvPr id="2" name="Slide Number Placeholder 1">
            <a:extLst>
              <a:ext uri="{FF2B5EF4-FFF2-40B4-BE49-F238E27FC236}">
                <a16:creationId xmlns:a16="http://schemas.microsoft.com/office/drawing/2014/main" id="{5366EF1B-5CFC-C50C-8E44-609A4B45059A}"/>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67</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9" name="Picture 8" descr="A blue and black logo&#10;&#10;Description automatically generated">
            <a:extLst>
              <a:ext uri="{FF2B5EF4-FFF2-40B4-BE49-F238E27FC236}">
                <a16:creationId xmlns:a16="http://schemas.microsoft.com/office/drawing/2014/main" id="{DB95CDF3-2FA4-7DAC-896C-355A1A4D050A}"/>
              </a:ext>
            </a:extLst>
          </p:cNvPr>
          <p:cNvPicPr>
            <a:picLocks noChangeAspect="1"/>
          </p:cNvPicPr>
          <p:nvPr/>
        </p:nvPicPr>
        <p:blipFill>
          <a:blip r:embed="rId4"/>
          <a:stretch>
            <a:fillRect/>
          </a:stretch>
        </p:blipFill>
        <p:spPr>
          <a:xfrm>
            <a:off x="6495276" y="332839"/>
            <a:ext cx="897530" cy="256235"/>
          </a:xfrm>
          <a:prstGeom prst="rect">
            <a:avLst/>
          </a:prstGeom>
        </p:spPr>
      </p:pic>
      <p:sp>
        <p:nvSpPr>
          <p:cNvPr id="11" name="Text Placeholder 1">
            <a:extLst>
              <a:ext uri="{FF2B5EF4-FFF2-40B4-BE49-F238E27FC236}">
                <a16:creationId xmlns:a16="http://schemas.microsoft.com/office/drawing/2014/main" id="{EF4EE268-84C7-6311-5AF5-9E9BF3750F72}"/>
              </a:ext>
            </a:extLst>
          </p:cNvPr>
          <p:cNvSpPr txBox="1">
            <a:spLocks/>
          </p:cNvSpPr>
          <p:nvPr/>
        </p:nvSpPr>
        <p:spPr>
          <a:xfrm>
            <a:off x="1428066" y="778401"/>
            <a:ext cx="5720674" cy="236734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u="none" strike="noStrike" dirty="0" err="1">
                <a:effectLst/>
                <a:latin typeface="Poppins"/>
                <a:cs typeface="Poppins"/>
              </a:rPr>
              <a:t>Birleşik</a:t>
            </a:r>
            <a:r>
              <a:rPr lang="en-US" sz="1000" u="none" strike="noStrike" dirty="0">
                <a:effectLst/>
                <a:latin typeface="Poppins"/>
                <a:cs typeface="Poppins"/>
              </a:rPr>
              <a:t> </a:t>
            </a:r>
            <a:r>
              <a:rPr lang="en-US" sz="1000" u="none" strike="noStrike" dirty="0" err="1">
                <a:effectLst/>
                <a:latin typeface="Poppins"/>
                <a:cs typeface="Poppins"/>
              </a:rPr>
              <a:t>Krallık</a:t>
            </a:r>
            <a:r>
              <a:rPr lang="en-US" sz="1000" u="none" strike="noStrike" dirty="0">
                <a:effectLst/>
                <a:latin typeface="Poppins"/>
                <a:cs typeface="Poppins"/>
              </a:rPr>
              <a:t> </a:t>
            </a:r>
            <a:r>
              <a:rPr lang="tr-TR" sz="1000" u="none" strike="noStrike" dirty="0">
                <a:effectLst/>
                <a:latin typeface="Poppins"/>
                <a:cs typeface="Poppins"/>
              </a:rPr>
              <a:t>medya sektörü</a:t>
            </a:r>
            <a:r>
              <a:rPr lang="en-US" sz="1000" u="none" strike="noStrike" dirty="0">
                <a:effectLst/>
                <a:latin typeface="Poppins"/>
                <a:cs typeface="Poppins"/>
              </a:rPr>
              <a:t>, 2024'te </a:t>
            </a:r>
            <a:r>
              <a:rPr lang="en-US" sz="1000" u="none" strike="noStrike" dirty="0" err="1">
                <a:effectLst/>
                <a:latin typeface="Poppins"/>
                <a:cs typeface="Poppins"/>
              </a:rPr>
              <a:t>önemli</a:t>
            </a:r>
            <a:r>
              <a:rPr lang="en-US" sz="1000" u="none" strike="noStrike" dirty="0">
                <a:effectLst/>
                <a:latin typeface="Poppins"/>
                <a:cs typeface="Poppins"/>
              </a:rPr>
              <a:t> </a:t>
            </a:r>
            <a:r>
              <a:rPr lang="en-US" sz="1000" u="none" strike="noStrike" dirty="0" err="1">
                <a:effectLst/>
                <a:latin typeface="Poppins"/>
                <a:cs typeface="Poppins"/>
              </a:rPr>
              <a:t>bir</a:t>
            </a:r>
            <a:r>
              <a:rPr lang="en-US" sz="1000" u="none" strike="noStrike" dirty="0">
                <a:effectLst/>
                <a:latin typeface="Poppins"/>
                <a:cs typeface="Poppins"/>
              </a:rPr>
              <a:t> </a:t>
            </a:r>
            <a:r>
              <a:rPr lang="en-US" sz="1000" u="none" strike="noStrike" dirty="0" err="1">
                <a:effectLst/>
                <a:latin typeface="Poppins"/>
                <a:cs typeface="Poppins"/>
              </a:rPr>
              <a:t>büyüme</a:t>
            </a:r>
            <a:r>
              <a:rPr lang="en-US" sz="1000" u="none" strike="noStrike" dirty="0">
                <a:effectLst/>
                <a:latin typeface="Poppins"/>
                <a:cs typeface="Poppins"/>
              </a:rPr>
              <a:t> </a:t>
            </a:r>
            <a:r>
              <a:rPr lang="en-US" sz="1000" u="none" strike="noStrike" dirty="0" err="1">
                <a:effectLst/>
                <a:latin typeface="Poppins"/>
                <a:cs typeface="Poppins"/>
              </a:rPr>
              <a:t>yaşayarak</a:t>
            </a:r>
            <a:r>
              <a:rPr lang="en-US" sz="1000" u="none" strike="noStrike" dirty="0">
                <a:effectLst/>
                <a:latin typeface="Poppins"/>
                <a:cs typeface="Poppins"/>
              </a:rPr>
              <a:t> 53,2 </a:t>
            </a:r>
            <a:r>
              <a:rPr lang="en-US" sz="1000" u="none" strike="noStrike" dirty="0" err="1">
                <a:effectLst/>
                <a:latin typeface="Poppins"/>
                <a:cs typeface="Poppins"/>
              </a:rPr>
              <a:t>milyar</a:t>
            </a:r>
            <a:r>
              <a:rPr lang="en-US" sz="1000" u="none" strike="noStrike" dirty="0">
                <a:effectLst/>
                <a:latin typeface="Poppins"/>
                <a:cs typeface="Poppins"/>
              </a:rPr>
              <a:t> </a:t>
            </a:r>
            <a:r>
              <a:rPr lang="en-US" sz="1000" u="none" strike="noStrike" dirty="0" err="1">
                <a:effectLst/>
                <a:latin typeface="Poppins"/>
                <a:cs typeface="Poppins"/>
              </a:rPr>
              <a:t>dolara</a:t>
            </a:r>
            <a:r>
              <a:rPr lang="en-US" sz="1000" u="none" strike="noStrike" dirty="0">
                <a:effectLst/>
                <a:latin typeface="Poppins"/>
                <a:cs typeface="Poppins"/>
              </a:rPr>
              <a:t> </a:t>
            </a:r>
            <a:r>
              <a:rPr lang="en-US" sz="1000" u="none" strike="noStrike" dirty="0" err="1">
                <a:effectLst/>
                <a:latin typeface="Poppins"/>
                <a:cs typeface="Poppins"/>
              </a:rPr>
              <a:t>ulaşacak</a:t>
            </a:r>
            <a:r>
              <a:rPr lang="en-US" sz="1000" u="none" strike="noStrike" dirty="0">
                <a:effectLst/>
                <a:latin typeface="Poppins"/>
                <a:cs typeface="Poppins"/>
              </a:rPr>
              <a:t> ve </a:t>
            </a:r>
            <a:r>
              <a:rPr lang="en-US" sz="1000" u="none" strike="noStrike" dirty="0" err="1">
                <a:effectLst/>
                <a:latin typeface="Poppins"/>
                <a:cs typeface="Poppins"/>
              </a:rPr>
              <a:t>bir</a:t>
            </a:r>
            <a:r>
              <a:rPr lang="en-US" sz="1000" u="none" strike="noStrike" dirty="0">
                <a:effectLst/>
                <a:latin typeface="Poppins"/>
                <a:cs typeface="Poppins"/>
              </a:rPr>
              <a:t> </a:t>
            </a:r>
            <a:r>
              <a:rPr lang="en-US" sz="1000" u="none" strike="noStrike" dirty="0" err="1">
                <a:effectLst/>
                <a:latin typeface="Poppins"/>
                <a:cs typeface="Poppins"/>
              </a:rPr>
              <a:t>önceki</a:t>
            </a:r>
            <a:r>
              <a:rPr lang="en-US" sz="1000" u="none" strike="noStrike" dirty="0">
                <a:effectLst/>
                <a:latin typeface="Poppins"/>
                <a:cs typeface="Poppins"/>
              </a:rPr>
              <a:t> </a:t>
            </a:r>
            <a:r>
              <a:rPr lang="en-US" sz="1000" u="none" strike="noStrike" dirty="0" err="1">
                <a:effectLst/>
                <a:latin typeface="Poppins"/>
                <a:cs typeface="Poppins"/>
              </a:rPr>
              <a:t>yıla</a:t>
            </a:r>
            <a:r>
              <a:rPr lang="en-US" sz="1000" u="none" strike="noStrike" dirty="0">
                <a:effectLst/>
                <a:latin typeface="Poppins"/>
                <a:cs typeface="Poppins"/>
              </a:rPr>
              <a:t> </a:t>
            </a:r>
            <a:r>
              <a:rPr lang="en-US" sz="1000" u="none" strike="noStrike" dirty="0" err="1">
                <a:effectLst/>
                <a:latin typeface="Poppins"/>
                <a:cs typeface="Poppins"/>
              </a:rPr>
              <a:t>göre</a:t>
            </a:r>
            <a:r>
              <a:rPr lang="en-US" sz="1000" u="none" strike="noStrike" dirty="0">
                <a:effectLst/>
                <a:latin typeface="Poppins"/>
                <a:cs typeface="Poppins"/>
              </a:rPr>
              <a:t> %8,3'lük </a:t>
            </a:r>
            <a:r>
              <a:rPr lang="en-US" sz="1000" u="none" strike="noStrike" dirty="0" err="1">
                <a:effectLst/>
                <a:latin typeface="Poppins"/>
                <a:cs typeface="Poppins"/>
              </a:rPr>
              <a:t>bir</a:t>
            </a:r>
            <a:r>
              <a:rPr lang="en-US" sz="1000" u="none" strike="noStrike" dirty="0">
                <a:effectLst/>
                <a:latin typeface="Poppins"/>
                <a:cs typeface="Poppins"/>
              </a:rPr>
              <a:t> </a:t>
            </a:r>
            <a:r>
              <a:rPr lang="en-US" sz="1000" u="none" strike="noStrike" dirty="0" err="1">
                <a:effectLst/>
                <a:latin typeface="Poppins"/>
                <a:cs typeface="Poppins"/>
              </a:rPr>
              <a:t>artış</a:t>
            </a:r>
            <a:r>
              <a:rPr lang="en-US" sz="1000" u="none" strike="noStrike" dirty="0">
                <a:effectLst/>
                <a:latin typeface="Poppins"/>
                <a:cs typeface="Poppins"/>
              </a:rPr>
              <a:t> </a:t>
            </a:r>
            <a:r>
              <a:rPr lang="en-US" sz="1000" u="none" strike="noStrike" dirty="0" err="1">
                <a:effectLst/>
                <a:latin typeface="Poppins"/>
                <a:cs typeface="Poppins"/>
              </a:rPr>
              <a:t>gösterecek</a:t>
            </a:r>
            <a:r>
              <a:rPr lang="en-US" sz="1000" u="none" strike="noStrike" dirty="0">
                <a:effectLst/>
                <a:latin typeface="Poppins"/>
                <a:cs typeface="Poppins"/>
              </a:rPr>
              <a:t>. Bu durum, </a:t>
            </a:r>
            <a:r>
              <a:rPr lang="en-US" sz="1000" u="none" strike="noStrike" dirty="0" err="1">
                <a:effectLst/>
                <a:latin typeface="Poppins"/>
                <a:cs typeface="Poppins"/>
              </a:rPr>
              <a:t>Birleşik</a:t>
            </a:r>
            <a:r>
              <a:rPr lang="en-US" sz="1000" u="none" strike="noStrike" dirty="0">
                <a:effectLst/>
                <a:latin typeface="Poppins"/>
                <a:cs typeface="Poppins"/>
              </a:rPr>
              <a:t> </a:t>
            </a:r>
            <a:r>
              <a:rPr lang="en-US" sz="1000" u="none" strike="noStrike" dirty="0" err="1">
                <a:effectLst/>
                <a:latin typeface="Poppins"/>
                <a:cs typeface="Poppins"/>
              </a:rPr>
              <a:t>Krallık'ın</a:t>
            </a:r>
            <a:r>
              <a:rPr lang="en-US" sz="1000" u="none" strike="noStrike" dirty="0">
                <a:effectLst/>
                <a:latin typeface="Poppins"/>
                <a:cs typeface="Poppins"/>
              </a:rPr>
              <a:t> </a:t>
            </a:r>
            <a:r>
              <a:rPr lang="en-US" sz="1000" u="none" strike="noStrike" dirty="0" err="1">
                <a:effectLst/>
                <a:latin typeface="Poppins"/>
                <a:cs typeface="Poppins"/>
              </a:rPr>
              <a:t>Avrupa'nın</a:t>
            </a:r>
            <a:r>
              <a:rPr lang="en-US" sz="1000" u="none" strike="noStrike" dirty="0">
                <a:effectLst/>
                <a:latin typeface="Poppins"/>
                <a:cs typeface="Poppins"/>
              </a:rPr>
              <a:t> </a:t>
            </a:r>
            <a:r>
              <a:rPr lang="en-US" sz="1000" u="none" strike="noStrike" dirty="0" err="1">
                <a:effectLst/>
                <a:latin typeface="Poppins"/>
                <a:cs typeface="Poppins"/>
              </a:rPr>
              <a:t>en</a:t>
            </a:r>
            <a:r>
              <a:rPr lang="en-US" sz="1000" u="none" strike="noStrike" dirty="0">
                <a:effectLst/>
                <a:latin typeface="Poppins"/>
                <a:cs typeface="Poppins"/>
              </a:rPr>
              <a:t> </a:t>
            </a:r>
            <a:r>
              <a:rPr lang="en-US" sz="1000" u="none" strike="noStrike" dirty="0" err="1">
                <a:effectLst/>
                <a:latin typeface="Poppins"/>
                <a:cs typeface="Poppins"/>
              </a:rPr>
              <a:t>büyük</a:t>
            </a:r>
            <a:r>
              <a:rPr lang="en-US" sz="1000" u="none" strike="noStrike" dirty="0">
                <a:effectLst/>
                <a:latin typeface="Poppins"/>
                <a:cs typeface="Poppins"/>
              </a:rPr>
              <a:t> </a:t>
            </a:r>
            <a:r>
              <a:rPr lang="en-US" sz="1000" u="none" strike="noStrike" dirty="0" err="1">
                <a:effectLst/>
                <a:latin typeface="Poppins"/>
                <a:cs typeface="Poppins"/>
              </a:rPr>
              <a:t>reklam</a:t>
            </a:r>
            <a:r>
              <a:rPr lang="en-US" sz="1000" u="none" strike="noStrike" dirty="0">
                <a:effectLst/>
                <a:latin typeface="Poppins"/>
                <a:cs typeface="Poppins"/>
              </a:rPr>
              <a:t> </a:t>
            </a:r>
            <a:r>
              <a:rPr lang="en-US" sz="1000" u="none" strike="noStrike" dirty="0" err="1">
                <a:effectLst/>
                <a:latin typeface="Poppins"/>
                <a:cs typeface="Poppins"/>
              </a:rPr>
              <a:t>pazarı</a:t>
            </a:r>
            <a:r>
              <a:rPr lang="en-US" sz="1000" u="none" strike="noStrike" dirty="0">
                <a:effectLst/>
                <a:latin typeface="Poppins"/>
                <a:cs typeface="Poppins"/>
              </a:rPr>
              <a:t> </a:t>
            </a:r>
            <a:r>
              <a:rPr lang="en-US" sz="1000" u="none" strike="noStrike" dirty="0" err="1">
                <a:effectLst/>
                <a:latin typeface="Poppins"/>
                <a:cs typeface="Poppins"/>
              </a:rPr>
              <a:t>olarak</a:t>
            </a:r>
            <a:r>
              <a:rPr lang="en-US" sz="1000" u="none" strike="noStrike" dirty="0">
                <a:effectLst/>
                <a:latin typeface="Poppins"/>
                <a:cs typeface="Poppins"/>
              </a:rPr>
              <a:t> </a:t>
            </a:r>
            <a:r>
              <a:rPr lang="en-US" sz="1000" u="none" strike="noStrike" dirty="0" err="1">
                <a:effectLst/>
                <a:latin typeface="Poppins"/>
                <a:cs typeface="Poppins"/>
              </a:rPr>
              <a:t>konumunu</a:t>
            </a:r>
            <a:r>
              <a:rPr lang="en-US" sz="1000" u="none" strike="noStrike" dirty="0">
                <a:effectLst/>
                <a:latin typeface="Poppins"/>
                <a:cs typeface="Poppins"/>
              </a:rPr>
              <a:t> </a:t>
            </a:r>
            <a:r>
              <a:rPr lang="en-US" sz="1000" u="none" strike="noStrike" dirty="0" err="1">
                <a:effectLst/>
                <a:latin typeface="Poppins"/>
                <a:cs typeface="Poppins"/>
              </a:rPr>
              <a:t>pekiştiriyor</a:t>
            </a:r>
            <a:r>
              <a:rPr lang="en-US" sz="1000" u="none" strike="noStrike" dirty="0">
                <a:effectLst/>
                <a:latin typeface="Poppins"/>
                <a:cs typeface="Poppins"/>
              </a:rPr>
              <a:t> </a:t>
            </a:r>
            <a:r>
              <a:rPr lang="en-US" sz="1000" u="none" strike="noStrike" dirty="0" err="1">
                <a:effectLst/>
                <a:latin typeface="Poppins"/>
                <a:cs typeface="Poppins"/>
              </a:rPr>
              <a:t>ve</a:t>
            </a:r>
            <a:r>
              <a:rPr lang="en-US" sz="1000" u="none" strike="noStrike" dirty="0">
                <a:effectLst/>
                <a:latin typeface="Poppins"/>
                <a:cs typeface="Poppins"/>
              </a:rPr>
              <a:t> </a:t>
            </a:r>
            <a:r>
              <a:rPr lang="en-US" sz="1000" u="none" strike="noStrike" dirty="0" err="1">
                <a:effectLst/>
                <a:latin typeface="Poppins"/>
                <a:cs typeface="Poppins"/>
              </a:rPr>
              <a:t>bölgenin</a:t>
            </a:r>
            <a:r>
              <a:rPr lang="en-US" sz="1000" u="none" strike="noStrike" dirty="0">
                <a:effectLst/>
                <a:latin typeface="Poppins"/>
                <a:cs typeface="Poppins"/>
              </a:rPr>
              <a:t> </a:t>
            </a:r>
            <a:r>
              <a:rPr lang="en-US" sz="1000" u="none" strike="noStrike" dirty="0" err="1">
                <a:effectLst/>
                <a:latin typeface="Poppins"/>
                <a:cs typeface="Poppins"/>
              </a:rPr>
              <a:t>toplam</a:t>
            </a:r>
            <a:r>
              <a:rPr lang="en-US" sz="1000" u="none" strike="noStrike" dirty="0">
                <a:effectLst/>
                <a:latin typeface="Poppins"/>
                <a:cs typeface="Poppins"/>
              </a:rPr>
              <a:t> </a:t>
            </a:r>
            <a:r>
              <a:rPr lang="en-US" sz="1000" u="none" strike="noStrike" dirty="0" err="1">
                <a:effectLst/>
                <a:latin typeface="Poppins"/>
                <a:cs typeface="Poppins"/>
              </a:rPr>
              <a:t>büyüme</a:t>
            </a:r>
            <a:r>
              <a:rPr lang="en-US" sz="1000" u="none" strike="noStrike" dirty="0">
                <a:effectLst/>
                <a:latin typeface="Poppins"/>
                <a:cs typeface="Poppins"/>
              </a:rPr>
              <a:t> </a:t>
            </a:r>
            <a:r>
              <a:rPr lang="en-US" sz="1000" u="none" strike="noStrike" dirty="0" err="1">
                <a:effectLst/>
                <a:latin typeface="Poppins"/>
                <a:cs typeface="Poppins"/>
              </a:rPr>
              <a:t>projeksiyonlarını</a:t>
            </a:r>
            <a:r>
              <a:rPr lang="en-US" sz="1000" u="none" strike="noStrike" dirty="0">
                <a:effectLst/>
                <a:latin typeface="Poppins"/>
                <a:cs typeface="Poppins"/>
              </a:rPr>
              <a:t> </a:t>
            </a:r>
            <a:r>
              <a:rPr lang="en-US" sz="1000" u="none" strike="noStrike" dirty="0" err="1">
                <a:effectLst/>
                <a:latin typeface="Poppins"/>
                <a:cs typeface="Poppins"/>
              </a:rPr>
              <a:t>geride</a:t>
            </a:r>
            <a:r>
              <a:rPr lang="en-US" sz="1000" u="none" strike="noStrike" dirty="0">
                <a:effectLst/>
                <a:latin typeface="Poppins"/>
                <a:cs typeface="Poppins"/>
              </a:rPr>
              <a:t> </a:t>
            </a:r>
            <a:r>
              <a:rPr lang="en-US" sz="1000" u="none" strike="noStrike" dirty="0" err="1">
                <a:effectLst/>
                <a:latin typeface="Poppins"/>
                <a:cs typeface="Poppins"/>
              </a:rPr>
              <a:t>bırakıyor</a:t>
            </a:r>
            <a:r>
              <a:rPr lang="en-US" sz="1000" u="none" strike="noStrike" dirty="0">
                <a:effectLst/>
                <a:latin typeface="Poppins"/>
                <a:cs typeface="Poppins"/>
              </a:rPr>
              <a:t>. 2024 </a:t>
            </a:r>
            <a:r>
              <a:rPr lang="en-US" sz="1000" u="none" strike="noStrike" dirty="0" err="1">
                <a:effectLst/>
                <a:latin typeface="Poppins"/>
                <a:cs typeface="Poppins"/>
              </a:rPr>
              <a:t>ortası</a:t>
            </a:r>
            <a:r>
              <a:rPr lang="en-US" sz="1000" u="none" strike="noStrike" dirty="0">
                <a:effectLst/>
                <a:latin typeface="Poppins"/>
                <a:cs typeface="Poppins"/>
              </a:rPr>
              <a:t> </a:t>
            </a:r>
            <a:r>
              <a:rPr lang="en-US" sz="1000" u="none" strike="noStrike" dirty="0" err="1">
                <a:effectLst/>
                <a:latin typeface="Poppins"/>
                <a:cs typeface="Poppins"/>
              </a:rPr>
              <a:t>tahminlerimize</a:t>
            </a:r>
            <a:r>
              <a:rPr lang="en-US" sz="1000" u="none" strike="noStrike" dirty="0">
                <a:effectLst/>
                <a:latin typeface="Poppins"/>
                <a:cs typeface="Poppins"/>
              </a:rPr>
              <a:t> </a:t>
            </a:r>
            <a:r>
              <a:rPr lang="en-US" sz="1000" u="none" strike="noStrike" dirty="0" err="1">
                <a:effectLst/>
                <a:latin typeface="Poppins"/>
                <a:cs typeface="Poppins"/>
              </a:rPr>
              <a:t>kıyasla</a:t>
            </a:r>
            <a:r>
              <a:rPr lang="en-US" sz="1000" u="none" strike="noStrike" dirty="0">
                <a:effectLst/>
                <a:latin typeface="Poppins"/>
                <a:cs typeface="Poppins"/>
              </a:rPr>
              <a:t>, </a:t>
            </a:r>
            <a:r>
              <a:rPr lang="en-US" sz="1000" u="none" strike="noStrike" dirty="0" err="1">
                <a:effectLst/>
                <a:latin typeface="Poppins"/>
                <a:cs typeface="Poppins"/>
              </a:rPr>
              <a:t>şimdi</a:t>
            </a:r>
            <a:r>
              <a:rPr lang="en-US" sz="1000" u="none" strike="noStrike" dirty="0">
                <a:effectLst/>
                <a:latin typeface="Poppins"/>
                <a:cs typeface="Poppins"/>
              </a:rPr>
              <a:t> 2025'te </a:t>
            </a:r>
            <a:r>
              <a:rPr lang="en-US" sz="1000" u="none" strike="noStrike" dirty="0" err="1">
                <a:effectLst/>
                <a:latin typeface="Poppins"/>
                <a:cs typeface="Poppins"/>
              </a:rPr>
              <a:t>daha</a:t>
            </a:r>
            <a:r>
              <a:rPr lang="en-US" sz="1000" u="none" strike="noStrike" dirty="0">
                <a:effectLst/>
                <a:latin typeface="Poppins"/>
                <a:cs typeface="Poppins"/>
              </a:rPr>
              <a:t> iyi </a:t>
            </a:r>
            <a:r>
              <a:rPr lang="en-US" sz="1000" u="none" strike="noStrike" dirty="0" err="1">
                <a:effectLst/>
                <a:latin typeface="Poppins"/>
                <a:cs typeface="Poppins"/>
              </a:rPr>
              <a:t>bir</a:t>
            </a:r>
            <a:r>
              <a:rPr lang="en-US" sz="1000" u="none" strike="noStrike" dirty="0">
                <a:effectLst/>
                <a:latin typeface="Poppins"/>
                <a:cs typeface="Poppins"/>
              </a:rPr>
              <a:t> </a:t>
            </a:r>
            <a:r>
              <a:rPr lang="en-US" sz="1000" u="none" strike="noStrike" dirty="0" err="1">
                <a:effectLst/>
                <a:latin typeface="Poppins"/>
                <a:cs typeface="Poppins"/>
              </a:rPr>
              <a:t>toparlanma</a:t>
            </a:r>
            <a:r>
              <a:rPr lang="en-US" sz="1000" u="none" strike="noStrike" dirty="0">
                <a:effectLst/>
                <a:latin typeface="Poppins"/>
                <a:cs typeface="Poppins"/>
              </a:rPr>
              <a:t> </a:t>
            </a:r>
            <a:r>
              <a:rPr lang="en-US" sz="1000" u="none" strike="noStrike" dirty="0" err="1">
                <a:effectLst/>
                <a:latin typeface="Poppins"/>
                <a:cs typeface="Poppins"/>
              </a:rPr>
              <a:t>bekliyoruz</a:t>
            </a:r>
            <a:r>
              <a:rPr lang="en-US" sz="1000" u="none" strike="noStrike" dirty="0">
                <a:effectLst/>
                <a:latin typeface="Poppins"/>
                <a:cs typeface="Poppins"/>
              </a:rPr>
              <a:t> </a:t>
            </a:r>
            <a:r>
              <a:rPr lang="en-US" sz="1000" u="none" strike="noStrike" dirty="0" err="1">
                <a:effectLst/>
                <a:latin typeface="Poppins"/>
                <a:cs typeface="Poppins"/>
              </a:rPr>
              <a:t>ve</a:t>
            </a:r>
            <a:r>
              <a:rPr lang="en-US" sz="1000" u="none" strike="noStrike" dirty="0">
                <a:effectLst/>
                <a:latin typeface="Poppins"/>
                <a:cs typeface="Poppins"/>
              </a:rPr>
              <a:t> </a:t>
            </a:r>
            <a:r>
              <a:rPr lang="en-US" sz="1000" u="none" strike="noStrike" dirty="0" err="1">
                <a:effectLst/>
                <a:latin typeface="Poppins"/>
                <a:cs typeface="Poppins"/>
              </a:rPr>
              <a:t>bu</a:t>
            </a:r>
            <a:r>
              <a:rPr lang="en-US" sz="1000" u="none" strike="noStrike" dirty="0">
                <a:effectLst/>
                <a:latin typeface="Poppins"/>
                <a:cs typeface="Poppins"/>
              </a:rPr>
              <a:t> </a:t>
            </a:r>
            <a:r>
              <a:rPr lang="en-US" sz="1000" u="none" strike="noStrike" dirty="0" err="1">
                <a:effectLst/>
                <a:latin typeface="Poppins"/>
                <a:cs typeface="Poppins"/>
              </a:rPr>
              <a:t>nedenle</a:t>
            </a:r>
            <a:r>
              <a:rPr lang="en-US" sz="1000" u="none" strike="noStrike" dirty="0">
                <a:effectLst/>
                <a:latin typeface="Poppins"/>
                <a:cs typeface="Poppins"/>
              </a:rPr>
              <a:t> </a:t>
            </a:r>
            <a:r>
              <a:rPr lang="en-US" sz="1000" u="none" strike="noStrike" dirty="0" err="1">
                <a:effectLst/>
                <a:latin typeface="Poppins"/>
                <a:cs typeface="Poppins"/>
              </a:rPr>
              <a:t>Birleşik</a:t>
            </a:r>
            <a:r>
              <a:rPr lang="en-US" sz="1000" u="none" strike="noStrike" dirty="0">
                <a:effectLst/>
                <a:latin typeface="Poppins"/>
                <a:cs typeface="Poppins"/>
              </a:rPr>
              <a:t> </a:t>
            </a:r>
            <a:r>
              <a:rPr lang="en-US" sz="1000" u="none" strike="noStrike" dirty="0" err="1">
                <a:effectLst/>
                <a:latin typeface="Poppins"/>
                <a:cs typeface="Poppins"/>
              </a:rPr>
              <a:t>Krallık’ın</a:t>
            </a:r>
            <a:r>
              <a:rPr lang="en-US" sz="1000" u="none" strike="noStrike" dirty="0">
                <a:effectLst/>
                <a:latin typeface="Poppins"/>
                <a:cs typeface="Poppins"/>
              </a:rPr>
              <a:t> </a:t>
            </a:r>
            <a:r>
              <a:rPr lang="en-US" sz="1000" u="none" strike="noStrike" dirty="0" err="1">
                <a:effectLst/>
                <a:latin typeface="Poppins"/>
                <a:cs typeface="Poppins"/>
              </a:rPr>
              <a:t>reklam</a:t>
            </a:r>
            <a:r>
              <a:rPr lang="en-US" sz="1000" u="none" strike="noStrike" dirty="0">
                <a:effectLst/>
                <a:latin typeface="Poppins"/>
                <a:cs typeface="Poppins"/>
              </a:rPr>
              <a:t> </a:t>
            </a:r>
            <a:r>
              <a:rPr lang="en-US" sz="1000" u="none" strike="noStrike" dirty="0" err="1">
                <a:effectLst/>
                <a:latin typeface="Poppins"/>
                <a:cs typeface="Poppins"/>
              </a:rPr>
              <a:t>büyüme</a:t>
            </a:r>
            <a:r>
              <a:rPr lang="en-US" sz="1000" u="none" strike="noStrike" dirty="0">
                <a:effectLst/>
                <a:latin typeface="Poppins"/>
                <a:cs typeface="Poppins"/>
              </a:rPr>
              <a:t> </a:t>
            </a:r>
            <a:r>
              <a:rPr lang="en-US" sz="1000" u="none" strike="noStrike" dirty="0" err="1">
                <a:effectLst/>
                <a:latin typeface="Poppins"/>
                <a:cs typeface="Poppins"/>
              </a:rPr>
              <a:t>tahminini</a:t>
            </a:r>
            <a:r>
              <a:rPr lang="en-US" sz="1000" u="none" strike="noStrike" dirty="0">
                <a:effectLst/>
                <a:latin typeface="Poppins"/>
                <a:cs typeface="Poppins"/>
              </a:rPr>
              <a:t> %4,4'ten %7,0'a </a:t>
            </a:r>
            <a:r>
              <a:rPr lang="en-US" sz="1000" u="none" strike="noStrike" dirty="0" err="1">
                <a:effectLst/>
                <a:latin typeface="Poppins"/>
                <a:cs typeface="Poppins"/>
              </a:rPr>
              <a:t>yükselttik</a:t>
            </a:r>
            <a:r>
              <a:rPr lang="en-US" sz="1000" u="none" strike="noStrike" dirty="0">
                <a:effectLst/>
                <a:latin typeface="Poppins"/>
                <a:cs typeface="Poppins"/>
              </a:rPr>
              <a:t>. </a:t>
            </a:r>
          </a:p>
          <a:p>
            <a:pPr marL="7620">
              <a:lnSpc>
                <a:spcPct val="113999"/>
              </a:lnSpc>
            </a:pPr>
            <a:r>
              <a:rPr lang="en-US" sz="1000" u="none" strike="noStrike" dirty="0">
                <a:effectLst/>
                <a:latin typeface="Poppins"/>
                <a:cs typeface="Poppins"/>
              </a:rPr>
              <a:t>Bu </a:t>
            </a:r>
            <a:r>
              <a:rPr lang="en-US" sz="1000" u="none" strike="noStrike" dirty="0" err="1">
                <a:effectLst/>
                <a:latin typeface="Poppins"/>
                <a:cs typeface="Poppins"/>
              </a:rPr>
              <a:t>yukarı</a:t>
            </a:r>
            <a:r>
              <a:rPr lang="en-US" sz="1000" u="none" strike="noStrike" dirty="0">
                <a:effectLst/>
                <a:latin typeface="Poppins"/>
                <a:cs typeface="Poppins"/>
              </a:rPr>
              <a:t> </a:t>
            </a:r>
            <a:r>
              <a:rPr lang="en-US" sz="1000" u="none" strike="noStrike" dirty="0" err="1">
                <a:effectLst/>
                <a:latin typeface="Poppins"/>
                <a:cs typeface="Poppins"/>
              </a:rPr>
              <a:t>yönlü</a:t>
            </a:r>
            <a:r>
              <a:rPr lang="en-US" sz="1000" u="none" strike="noStrike" dirty="0">
                <a:effectLst/>
                <a:latin typeface="Poppins"/>
                <a:cs typeface="Poppins"/>
              </a:rPr>
              <a:t> </a:t>
            </a:r>
            <a:r>
              <a:rPr lang="en-US" sz="1000" u="none" strike="noStrike" dirty="0" err="1">
                <a:effectLst/>
                <a:latin typeface="Poppins"/>
                <a:cs typeface="Poppins"/>
              </a:rPr>
              <a:t>artışın</a:t>
            </a:r>
            <a:r>
              <a:rPr lang="en-US" sz="1000" u="none" strike="noStrike" dirty="0">
                <a:effectLst/>
                <a:latin typeface="Poppins"/>
                <a:cs typeface="Poppins"/>
              </a:rPr>
              <a:t> </a:t>
            </a:r>
            <a:r>
              <a:rPr lang="en-US" sz="1000" u="none" strike="noStrike" dirty="0" err="1">
                <a:effectLst/>
                <a:latin typeface="Poppins"/>
                <a:cs typeface="Poppins"/>
              </a:rPr>
              <a:t>temel</a:t>
            </a:r>
            <a:r>
              <a:rPr lang="en-US" sz="1000" u="none" strike="noStrike" dirty="0">
                <a:effectLst/>
                <a:latin typeface="Poppins"/>
                <a:cs typeface="Poppins"/>
              </a:rPr>
              <a:t> </a:t>
            </a:r>
            <a:r>
              <a:rPr lang="en-US" sz="1000" u="none" strike="noStrike" dirty="0" err="1">
                <a:effectLst/>
                <a:latin typeface="Poppins"/>
                <a:cs typeface="Poppins"/>
              </a:rPr>
              <a:t>tetikleyicisi</a:t>
            </a:r>
            <a:r>
              <a:rPr lang="en-US" sz="1000" u="none" strike="noStrike" dirty="0">
                <a:effectLst/>
                <a:latin typeface="Poppins"/>
                <a:cs typeface="Poppins"/>
              </a:rPr>
              <a:t>, </a:t>
            </a:r>
            <a:r>
              <a:rPr lang="en-US" sz="1000" u="none" strike="noStrike" dirty="0" err="1">
                <a:effectLst/>
                <a:latin typeface="Poppins"/>
                <a:cs typeface="Poppins"/>
              </a:rPr>
              <a:t>arama</a:t>
            </a:r>
            <a:r>
              <a:rPr lang="en-US" sz="1000" u="none" strike="noStrike" dirty="0">
                <a:effectLst/>
                <a:latin typeface="Poppins"/>
                <a:cs typeface="Poppins"/>
              </a:rPr>
              <a:t>, </a:t>
            </a:r>
            <a:r>
              <a:rPr lang="en-US" sz="1000" u="none" strike="noStrike" dirty="0" err="1">
                <a:effectLst/>
                <a:latin typeface="Poppins"/>
                <a:cs typeface="Poppins"/>
              </a:rPr>
              <a:t>perakende</a:t>
            </a:r>
            <a:r>
              <a:rPr lang="en-US" sz="1000" u="none" strike="noStrike" dirty="0">
                <a:effectLst/>
                <a:latin typeface="Poppins"/>
                <a:cs typeface="Poppins"/>
              </a:rPr>
              <a:t> </a:t>
            </a:r>
            <a:r>
              <a:rPr lang="en-US" sz="1000" u="none" strike="noStrike" dirty="0" err="1">
                <a:effectLst/>
                <a:latin typeface="Poppins"/>
                <a:cs typeface="Poppins"/>
              </a:rPr>
              <a:t>medya</a:t>
            </a:r>
            <a:r>
              <a:rPr lang="en-US" sz="1000" u="none" strike="noStrike" dirty="0">
                <a:effectLst/>
                <a:latin typeface="Poppins"/>
                <a:cs typeface="Poppins"/>
              </a:rPr>
              <a:t> ve </a:t>
            </a:r>
            <a:r>
              <a:rPr lang="en-US" sz="1000" u="none" strike="noStrike" dirty="0" err="1">
                <a:effectLst/>
                <a:latin typeface="Poppins"/>
                <a:cs typeface="Poppins"/>
              </a:rPr>
              <a:t>diğer</a:t>
            </a:r>
            <a:r>
              <a:rPr lang="en-US" sz="1000" u="none" strike="noStrike" dirty="0">
                <a:effectLst/>
                <a:latin typeface="Poppins"/>
                <a:cs typeface="Poppins"/>
              </a:rPr>
              <a:t> </a:t>
            </a:r>
            <a:r>
              <a:rPr lang="en-US" sz="1000" u="none" strike="noStrike" dirty="0" err="1">
                <a:effectLst/>
                <a:latin typeface="Poppins"/>
                <a:cs typeface="Poppins"/>
              </a:rPr>
              <a:t>dijital</a:t>
            </a:r>
            <a:r>
              <a:rPr lang="en-US" sz="1000" u="none" strike="noStrike" dirty="0">
                <a:effectLst/>
                <a:latin typeface="Poppins"/>
                <a:cs typeface="Poppins"/>
              </a:rPr>
              <a:t> </a:t>
            </a:r>
            <a:r>
              <a:rPr lang="en-US" sz="1000" u="none" strike="noStrike" dirty="0" err="1">
                <a:effectLst/>
                <a:latin typeface="Poppins"/>
                <a:cs typeface="Poppins"/>
              </a:rPr>
              <a:t>alanları</a:t>
            </a:r>
            <a:r>
              <a:rPr lang="en-US" sz="1000" u="none" strike="noStrike" dirty="0">
                <a:effectLst/>
                <a:latin typeface="Poppins"/>
                <a:cs typeface="Poppins"/>
              </a:rPr>
              <a:t> </a:t>
            </a:r>
            <a:r>
              <a:rPr lang="en-US" sz="1000" u="none" strike="noStrike" dirty="0" err="1">
                <a:effectLst/>
                <a:latin typeface="Poppins"/>
                <a:cs typeface="Poppins"/>
              </a:rPr>
              <a:t>kapsayan</a:t>
            </a:r>
            <a:r>
              <a:rPr lang="en-US" sz="1000" u="none" strike="noStrike" dirty="0">
                <a:effectLst/>
                <a:latin typeface="Poppins"/>
                <a:cs typeface="Poppins"/>
              </a:rPr>
              <a:t> </a:t>
            </a:r>
            <a:r>
              <a:rPr lang="en-US" sz="1000" u="none" strike="noStrike" dirty="0" err="1">
                <a:effectLst/>
                <a:latin typeface="Poppins"/>
                <a:cs typeface="Poppins"/>
              </a:rPr>
              <a:t>dijital</a:t>
            </a:r>
            <a:r>
              <a:rPr lang="en-US" sz="1000" u="none" strike="noStrike" dirty="0">
                <a:effectLst/>
                <a:latin typeface="Poppins"/>
                <a:cs typeface="Poppins"/>
              </a:rPr>
              <a:t> pure-play </a:t>
            </a:r>
            <a:r>
              <a:rPr lang="en-US" sz="1000" u="none" strike="noStrike" dirty="0" err="1">
                <a:effectLst/>
                <a:latin typeface="Poppins"/>
                <a:cs typeface="Poppins"/>
              </a:rPr>
              <a:t>reklamcılığın</a:t>
            </a:r>
            <a:r>
              <a:rPr lang="en-US" sz="1000" u="none" strike="noStrike" dirty="0">
                <a:effectLst/>
                <a:latin typeface="Poppins"/>
                <a:cs typeface="Poppins"/>
              </a:rPr>
              <a:t> </a:t>
            </a:r>
            <a:r>
              <a:rPr lang="tr-TR" sz="1000" u="none" strike="noStrike" dirty="0">
                <a:effectLst/>
                <a:latin typeface="Poppins"/>
                <a:cs typeface="Poppins"/>
              </a:rPr>
              <a:t>sonucu</a:t>
            </a:r>
            <a:r>
              <a:rPr lang="en-US" sz="1000" u="none" strike="noStrike" dirty="0">
                <a:effectLst/>
                <a:latin typeface="Poppins"/>
                <a:cs typeface="Poppins"/>
              </a:rPr>
              <a:t>; </a:t>
            </a:r>
            <a:r>
              <a:rPr lang="en-US" sz="1000" u="none" strike="noStrike" dirty="0" err="1">
                <a:effectLst/>
                <a:latin typeface="Poppins"/>
                <a:cs typeface="Poppins"/>
              </a:rPr>
              <a:t>Birleşik</a:t>
            </a:r>
            <a:r>
              <a:rPr lang="en-US" sz="1000" u="none" strike="noStrike" dirty="0">
                <a:effectLst/>
                <a:latin typeface="Poppins"/>
                <a:cs typeface="Poppins"/>
              </a:rPr>
              <a:t> </a:t>
            </a:r>
            <a:r>
              <a:rPr lang="en-US" sz="1000" u="none" strike="noStrike" dirty="0" err="1">
                <a:effectLst/>
                <a:latin typeface="Poppins"/>
                <a:cs typeface="Poppins"/>
              </a:rPr>
              <a:t>Krallık'ta</a:t>
            </a:r>
            <a:r>
              <a:rPr lang="en-US" sz="1000" u="none" strike="noStrike" dirty="0">
                <a:effectLst/>
                <a:latin typeface="Poppins"/>
                <a:cs typeface="Poppins"/>
              </a:rPr>
              <a:t> </a:t>
            </a:r>
            <a:r>
              <a:rPr lang="en-US" sz="1000" u="none" strike="noStrike" dirty="0" err="1">
                <a:effectLst/>
                <a:latin typeface="Poppins"/>
                <a:cs typeface="Poppins"/>
              </a:rPr>
              <a:t>üretilen</a:t>
            </a:r>
            <a:r>
              <a:rPr lang="en-US" sz="1000" u="none" strike="noStrike" dirty="0">
                <a:effectLst/>
                <a:latin typeface="Poppins"/>
                <a:cs typeface="Poppins"/>
              </a:rPr>
              <a:t> </a:t>
            </a:r>
            <a:r>
              <a:rPr lang="en-US" sz="1000" u="none" strike="noStrike" dirty="0" err="1">
                <a:effectLst/>
                <a:latin typeface="Poppins"/>
                <a:cs typeface="Poppins"/>
              </a:rPr>
              <a:t>toplam</a:t>
            </a:r>
            <a:r>
              <a:rPr lang="en-US" sz="1000" u="none" strike="noStrike" dirty="0">
                <a:effectLst/>
                <a:latin typeface="Poppins"/>
                <a:cs typeface="Poppins"/>
              </a:rPr>
              <a:t> </a:t>
            </a:r>
            <a:r>
              <a:rPr lang="en-US" sz="1000" u="none" strike="noStrike" dirty="0" err="1">
                <a:effectLst/>
                <a:latin typeface="Poppins"/>
                <a:cs typeface="Poppins"/>
              </a:rPr>
              <a:t>reklam</a:t>
            </a:r>
            <a:r>
              <a:rPr lang="en-US" sz="1000" u="none" strike="noStrike" dirty="0">
                <a:effectLst/>
                <a:latin typeface="Poppins"/>
                <a:cs typeface="Poppins"/>
              </a:rPr>
              <a:t> </a:t>
            </a:r>
            <a:r>
              <a:rPr lang="en-US" sz="1000" u="none" strike="noStrike" dirty="0" err="1">
                <a:effectLst/>
                <a:latin typeface="Poppins"/>
                <a:cs typeface="Poppins"/>
              </a:rPr>
              <a:t>gelirinin</a:t>
            </a:r>
            <a:r>
              <a:rPr lang="en-US" sz="1000" u="none" strike="noStrike" dirty="0">
                <a:effectLst/>
                <a:latin typeface="Poppins"/>
                <a:cs typeface="Poppins"/>
              </a:rPr>
              <a:t> </a:t>
            </a:r>
            <a:r>
              <a:rPr lang="en-US" sz="1000" u="none" strike="noStrike" dirty="0" err="1">
                <a:effectLst/>
                <a:latin typeface="Poppins"/>
                <a:cs typeface="Poppins"/>
              </a:rPr>
              <a:t>önemli</a:t>
            </a:r>
            <a:r>
              <a:rPr lang="en-US" sz="1000" u="none" strike="noStrike" dirty="0">
                <a:effectLst/>
                <a:latin typeface="Poppins"/>
                <a:cs typeface="Poppins"/>
              </a:rPr>
              <a:t> </a:t>
            </a:r>
            <a:r>
              <a:rPr lang="en-US" sz="1000" u="none" strike="noStrike" dirty="0" err="1">
                <a:effectLst/>
                <a:latin typeface="Poppins"/>
                <a:cs typeface="Poppins"/>
              </a:rPr>
              <a:t>bir</a:t>
            </a:r>
            <a:r>
              <a:rPr lang="en-US" sz="1000" u="none" strike="noStrike" dirty="0">
                <a:effectLst/>
                <a:latin typeface="Poppins"/>
                <a:cs typeface="Poppins"/>
              </a:rPr>
              <a:t> </a:t>
            </a:r>
            <a:r>
              <a:rPr lang="en-US" sz="1000" u="none" strike="noStrike" dirty="0" err="1">
                <a:effectLst/>
                <a:latin typeface="Poppins"/>
                <a:cs typeface="Poppins"/>
              </a:rPr>
              <a:t>kısmını</a:t>
            </a:r>
            <a:r>
              <a:rPr lang="en-US" sz="1000" u="none" strike="noStrike" dirty="0">
                <a:effectLst/>
                <a:latin typeface="Poppins"/>
                <a:cs typeface="Poppins"/>
              </a:rPr>
              <a:t>, %81,4'lük </a:t>
            </a:r>
            <a:r>
              <a:rPr lang="en-US" sz="1000" u="none" strike="noStrike" dirty="0" err="1">
                <a:effectLst/>
                <a:latin typeface="Poppins"/>
                <a:cs typeface="Poppins"/>
              </a:rPr>
              <a:t>bir</a:t>
            </a:r>
            <a:r>
              <a:rPr lang="en-US" sz="1000" u="none" strike="noStrike" dirty="0">
                <a:effectLst/>
                <a:latin typeface="Poppins"/>
                <a:cs typeface="Poppins"/>
              </a:rPr>
              <a:t> </a:t>
            </a:r>
            <a:r>
              <a:rPr lang="en-US" sz="1000" u="none" strike="noStrike" dirty="0" err="1">
                <a:effectLst/>
                <a:latin typeface="Poppins"/>
                <a:cs typeface="Poppins"/>
              </a:rPr>
              <a:t>payı</a:t>
            </a:r>
            <a:r>
              <a:rPr lang="en-US" sz="1000" u="none" strike="noStrike" dirty="0">
                <a:effectLst/>
                <a:latin typeface="Poppins"/>
                <a:cs typeface="Poppins"/>
              </a:rPr>
              <a:t> </a:t>
            </a:r>
            <a:r>
              <a:rPr lang="en-US" sz="1000" u="none" strike="noStrike" dirty="0" err="1">
                <a:effectLst/>
                <a:latin typeface="Poppins"/>
                <a:cs typeface="Poppins"/>
              </a:rPr>
              <a:t>oluşturması</a:t>
            </a:r>
            <a:r>
              <a:rPr lang="en-US" sz="1000" u="none" strike="noStrike" dirty="0">
                <a:effectLst/>
                <a:latin typeface="Poppins"/>
                <a:cs typeface="Poppins"/>
              </a:rPr>
              <a:t> </a:t>
            </a:r>
            <a:r>
              <a:rPr lang="en-US" sz="1000" u="none" strike="noStrike" dirty="0" err="1">
                <a:effectLst/>
                <a:latin typeface="Poppins"/>
                <a:cs typeface="Poppins"/>
              </a:rPr>
              <a:t>bekleniyor</a:t>
            </a:r>
            <a:r>
              <a:rPr lang="en-US" sz="1000" u="none" strike="noStrike" dirty="0">
                <a:effectLst/>
                <a:latin typeface="Poppins"/>
                <a:cs typeface="Poppins"/>
              </a:rPr>
              <a:t>. </a:t>
            </a:r>
            <a:r>
              <a:rPr lang="en-US" sz="1000" u="none" strike="noStrike" dirty="0" err="1">
                <a:effectLst/>
                <a:latin typeface="Poppins"/>
                <a:cs typeface="Poppins"/>
              </a:rPr>
              <a:t>Önümüzdeki</a:t>
            </a:r>
            <a:r>
              <a:rPr lang="en-US" sz="1000" u="none" strike="noStrike" dirty="0">
                <a:effectLst/>
                <a:latin typeface="Poppins"/>
                <a:cs typeface="Poppins"/>
              </a:rPr>
              <a:t> </a:t>
            </a:r>
            <a:r>
              <a:rPr lang="en-US" sz="1000" u="none" strike="noStrike" dirty="0" err="1">
                <a:effectLst/>
                <a:latin typeface="Poppins"/>
                <a:cs typeface="Poppins"/>
              </a:rPr>
              <a:t>beş</a:t>
            </a:r>
            <a:r>
              <a:rPr lang="en-US" sz="1000" u="none" strike="noStrike" dirty="0">
                <a:effectLst/>
                <a:latin typeface="Poppins"/>
                <a:cs typeface="Poppins"/>
              </a:rPr>
              <a:t> </a:t>
            </a:r>
            <a:r>
              <a:rPr lang="en-US" sz="1000" u="none" strike="noStrike" dirty="0" err="1">
                <a:effectLst/>
                <a:latin typeface="Poppins"/>
                <a:cs typeface="Poppins"/>
              </a:rPr>
              <a:t>yıl</a:t>
            </a:r>
            <a:r>
              <a:rPr lang="en-US" sz="1000" u="none" strike="noStrike" dirty="0">
                <a:effectLst/>
                <a:latin typeface="Poppins"/>
                <a:cs typeface="Poppins"/>
              </a:rPr>
              <a:t> </a:t>
            </a:r>
            <a:r>
              <a:rPr lang="en-US" sz="1000" u="none" strike="noStrike" dirty="0" err="1">
                <a:effectLst/>
                <a:latin typeface="Poppins"/>
                <a:cs typeface="Poppins"/>
              </a:rPr>
              <a:t>içinde</a:t>
            </a:r>
            <a:r>
              <a:rPr lang="en-US" sz="1000" u="none" strike="noStrike" dirty="0">
                <a:effectLst/>
                <a:latin typeface="Poppins"/>
                <a:cs typeface="Poppins"/>
              </a:rPr>
              <a:t>, </a:t>
            </a:r>
            <a:r>
              <a:rPr lang="en-US" sz="1000" u="none" strike="noStrike" dirty="0" err="1">
                <a:effectLst/>
                <a:latin typeface="Poppins"/>
                <a:cs typeface="Poppins"/>
              </a:rPr>
              <a:t>dijital</a:t>
            </a:r>
            <a:r>
              <a:rPr lang="en-US" sz="1000" u="none" strike="noStrike" dirty="0">
                <a:effectLst/>
                <a:latin typeface="Poppins"/>
                <a:cs typeface="Poppins"/>
              </a:rPr>
              <a:t> </a:t>
            </a:r>
            <a:r>
              <a:rPr lang="en-US" sz="1000" u="none" strike="noStrike" dirty="0" err="1">
                <a:effectLst/>
                <a:latin typeface="Poppins"/>
                <a:cs typeface="Poppins"/>
              </a:rPr>
              <a:t>reklam</a:t>
            </a:r>
            <a:r>
              <a:rPr lang="en-US" sz="1000" u="none" strike="noStrike" dirty="0">
                <a:effectLst/>
                <a:latin typeface="Poppins"/>
                <a:cs typeface="Poppins"/>
              </a:rPr>
              <a:t> </a:t>
            </a:r>
            <a:r>
              <a:rPr lang="en-US" sz="1000" u="none" strike="noStrike" dirty="0" err="1">
                <a:effectLst/>
                <a:latin typeface="Poppins"/>
                <a:cs typeface="Poppins"/>
              </a:rPr>
              <a:t>biçimlerinin</a:t>
            </a:r>
            <a:r>
              <a:rPr lang="en-US" sz="1000" u="none" strike="noStrike" dirty="0">
                <a:effectLst/>
                <a:latin typeface="Poppins"/>
                <a:cs typeface="Poppins"/>
              </a:rPr>
              <a:t>, </a:t>
            </a:r>
            <a:r>
              <a:rPr lang="en-US" sz="1000" u="none" strike="noStrike" dirty="0" err="1">
                <a:effectLst/>
                <a:latin typeface="Poppins"/>
                <a:cs typeface="Poppins"/>
              </a:rPr>
              <a:t>büyük</a:t>
            </a:r>
            <a:r>
              <a:rPr lang="en-US" sz="1000" u="none" strike="noStrike" dirty="0">
                <a:effectLst/>
                <a:latin typeface="Poppins"/>
                <a:cs typeface="Poppins"/>
              </a:rPr>
              <a:t> </a:t>
            </a:r>
            <a:r>
              <a:rPr lang="en-US" sz="1000" u="none" strike="noStrike" dirty="0" err="1">
                <a:effectLst/>
                <a:latin typeface="Poppins"/>
                <a:cs typeface="Poppins"/>
              </a:rPr>
              <a:t>marka</a:t>
            </a:r>
            <a:r>
              <a:rPr lang="en-US" sz="1000" u="none" strike="noStrike" dirty="0">
                <a:effectLst/>
                <a:latin typeface="Poppins"/>
                <a:cs typeface="Poppins"/>
              </a:rPr>
              <a:t> </a:t>
            </a:r>
            <a:r>
              <a:rPr lang="en-US" sz="1000" u="none" strike="noStrike" dirty="0" err="1">
                <a:effectLst/>
                <a:latin typeface="Poppins"/>
                <a:cs typeface="Poppins"/>
              </a:rPr>
              <a:t>reklamcıları</a:t>
            </a:r>
            <a:r>
              <a:rPr lang="en-US" sz="1000" u="none" strike="noStrike" dirty="0">
                <a:effectLst/>
                <a:latin typeface="Poppins"/>
                <a:cs typeface="Poppins"/>
              </a:rPr>
              <a:t> </a:t>
            </a:r>
            <a:r>
              <a:rPr lang="en-US" sz="1000" u="none" strike="noStrike" dirty="0" err="1">
                <a:effectLst/>
                <a:latin typeface="Poppins"/>
                <a:cs typeface="Poppins"/>
              </a:rPr>
              <a:t>ve</a:t>
            </a:r>
            <a:r>
              <a:rPr lang="en-US" sz="1000" u="none" strike="noStrike" dirty="0">
                <a:effectLst/>
                <a:latin typeface="Poppins"/>
                <a:cs typeface="Poppins"/>
              </a:rPr>
              <a:t> </a:t>
            </a:r>
            <a:r>
              <a:rPr lang="en-US" sz="1000" u="none" strike="noStrike" dirty="0" err="1">
                <a:effectLst/>
                <a:latin typeface="Poppins"/>
                <a:cs typeface="Poppins"/>
              </a:rPr>
              <a:t>daha</a:t>
            </a:r>
            <a:r>
              <a:rPr lang="en-US" sz="1000" u="none" strike="noStrike" dirty="0">
                <a:effectLst/>
                <a:latin typeface="Poppins"/>
                <a:cs typeface="Poppins"/>
              </a:rPr>
              <a:t> </a:t>
            </a:r>
            <a:r>
              <a:rPr lang="en-US" sz="1000" u="none" strike="noStrike" dirty="0" err="1">
                <a:effectLst/>
                <a:latin typeface="Poppins"/>
                <a:cs typeface="Poppins"/>
              </a:rPr>
              <a:t>küçük</a:t>
            </a:r>
            <a:r>
              <a:rPr lang="en-US" sz="1000" u="none" strike="noStrike" dirty="0">
                <a:effectLst/>
                <a:latin typeface="Poppins"/>
                <a:cs typeface="Poppins"/>
              </a:rPr>
              <a:t> </a:t>
            </a:r>
            <a:r>
              <a:rPr lang="en-US" sz="1000" u="none" strike="noStrike" dirty="0" err="1">
                <a:effectLst/>
                <a:latin typeface="Poppins"/>
                <a:cs typeface="Poppins"/>
              </a:rPr>
              <a:t>doğrudan</a:t>
            </a:r>
            <a:r>
              <a:rPr lang="en-US" sz="1000" u="none" strike="noStrike" dirty="0">
                <a:effectLst/>
                <a:latin typeface="Poppins"/>
                <a:cs typeface="Poppins"/>
              </a:rPr>
              <a:t> </a:t>
            </a:r>
            <a:r>
              <a:rPr lang="en-US" sz="1000" u="none" strike="noStrike" dirty="0" err="1">
                <a:effectLst/>
                <a:latin typeface="Poppins"/>
                <a:cs typeface="Poppins"/>
              </a:rPr>
              <a:t>reklam</a:t>
            </a:r>
            <a:r>
              <a:rPr lang="en-US" sz="1000" u="none" strike="noStrike" dirty="0">
                <a:effectLst/>
                <a:latin typeface="Poppins"/>
                <a:cs typeface="Poppins"/>
              </a:rPr>
              <a:t> </a:t>
            </a:r>
            <a:r>
              <a:rPr lang="en-US" sz="1000" u="none" strike="noStrike" dirty="0" err="1">
                <a:effectLst/>
                <a:latin typeface="Poppins"/>
                <a:cs typeface="Poppins"/>
              </a:rPr>
              <a:t>verenler</a:t>
            </a:r>
            <a:r>
              <a:rPr lang="en-US" sz="1000" u="none" strike="noStrike" dirty="0">
                <a:effectLst/>
                <a:latin typeface="Poppins"/>
                <a:cs typeface="Poppins"/>
              </a:rPr>
              <a:t> </a:t>
            </a:r>
            <a:r>
              <a:rPr lang="en-US" sz="1000" u="none" strike="noStrike" dirty="0" err="1">
                <a:effectLst/>
                <a:latin typeface="Poppins"/>
                <a:cs typeface="Poppins"/>
              </a:rPr>
              <a:t>tarafından</a:t>
            </a:r>
            <a:r>
              <a:rPr lang="en-US" sz="1000" u="none" strike="noStrike" dirty="0">
                <a:effectLst/>
                <a:latin typeface="Poppins"/>
                <a:cs typeface="Poppins"/>
              </a:rPr>
              <a:t> </a:t>
            </a:r>
            <a:r>
              <a:rPr lang="en-US" sz="1000" u="none" strike="noStrike" dirty="0" err="1">
                <a:effectLst/>
                <a:latin typeface="Poppins"/>
                <a:cs typeface="Poppins"/>
              </a:rPr>
              <a:t>reklam</a:t>
            </a:r>
            <a:r>
              <a:rPr lang="en-US" sz="1000" u="none" strike="noStrike" dirty="0">
                <a:effectLst/>
                <a:latin typeface="Poppins"/>
                <a:cs typeface="Poppins"/>
              </a:rPr>
              <a:t> </a:t>
            </a:r>
            <a:r>
              <a:rPr lang="en-US" sz="1000" u="none" strike="noStrike" dirty="0" err="1">
                <a:effectLst/>
                <a:latin typeface="Poppins"/>
                <a:cs typeface="Poppins"/>
              </a:rPr>
              <a:t>büyümesinin</a:t>
            </a:r>
            <a:r>
              <a:rPr lang="en-US" sz="1000" u="none" strike="noStrike" dirty="0">
                <a:effectLst/>
                <a:latin typeface="Poppins"/>
                <a:cs typeface="Poppins"/>
              </a:rPr>
              <a:t> ana </a:t>
            </a:r>
            <a:r>
              <a:rPr lang="en-US" sz="1000" u="none" strike="noStrike" dirty="0" err="1">
                <a:effectLst/>
                <a:latin typeface="Poppins"/>
                <a:cs typeface="Poppins"/>
              </a:rPr>
              <a:t>itici</a:t>
            </a:r>
            <a:r>
              <a:rPr lang="en-US" sz="1000" u="none" strike="noStrike" dirty="0">
                <a:effectLst/>
                <a:latin typeface="Poppins"/>
                <a:cs typeface="Poppins"/>
              </a:rPr>
              <a:t> </a:t>
            </a:r>
            <a:r>
              <a:rPr lang="en-US" sz="1000" u="none" strike="noStrike" dirty="0" err="1">
                <a:effectLst/>
                <a:latin typeface="Poppins"/>
                <a:cs typeface="Poppins"/>
              </a:rPr>
              <a:t>gücü</a:t>
            </a:r>
            <a:r>
              <a:rPr lang="en-US" sz="1000" u="none" strike="noStrike" dirty="0">
                <a:effectLst/>
                <a:latin typeface="Poppins"/>
                <a:cs typeface="Poppins"/>
              </a:rPr>
              <a:t> </a:t>
            </a:r>
            <a:r>
              <a:rPr lang="en-US" sz="1000" u="none" strike="noStrike" dirty="0" err="1">
                <a:effectLst/>
                <a:latin typeface="Poppins"/>
                <a:cs typeface="Poppins"/>
              </a:rPr>
              <a:t>olması</a:t>
            </a:r>
            <a:r>
              <a:rPr lang="en-US" sz="1000" u="none" strike="noStrike" dirty="0">
                <a:effectLst/>
                <a:latin typeface="Poppins"/>
                <a:cs typeface="Poppins"/>
              </a:rPr>
              <a:t> </a:t>
            </a:r>
            <a:r>
              <a:rPr lang="en-US" sz="1000" u="none" strike="noStrike" dirty="0" err="1">
                <a:effectLst/>
                <a:latin typeface="Poppins"/>
                <a:cs typeface="Poppins"/>
              </a:rPr>
              <a:t>bekleniyor</a:t>
            </a:r>
            <a:r>
              <a:rPr lang="en-US" sz="1000" u="none" strike="noStrike" dirty="0">
                <a:effectLst/>
                <a:latin typeface="Poppins"/>
                <a:cs typeface="Poppins"/>
              </a:rPr>
              <a:t>, </a:t>
            </a:r>
            <a:r>
              <a:rPr lang="en-US" sz="1000" u="none" strike="noStrike" dirty="0" err="1">
                <a:effectLst/>
                <a:latin typeface="Poppins"/>
                <a:cs typeface="Poppins"/>
              </a:rPr>
              <a:t>ancak</a:t>
            </a:r>
            <a:r>
              <a:rPr lang="en-US" sz="1000" u="none" strike="noStrike" dirty="0">
                <a:effectLst/>
                <a:latin typeface="Poppins"/>
                <a:cs typeface="Poppins"/>
              </a:rPr>
              <a:t> </a:t>
            </a:r>
            <a:r>
              <a:rPr lang="en-US" sz="1000" u="none" strike="noStrike" dirty="0" err="1">
                <a:effectLst/>
                <a:latin typeface="Poppins"/>
                <a:cs typeface="Poppins"/>
              </a:rPr>
              <a:t>pazarın</a:t>
            </a:r>
            <a:r>
              <a:rPr lang="en-US" sz="1000" u="none" strike="noStrike" dirty="0">
                <a:effectLst/>
                <a:latin typeface="Poppins"/>
                <a:cs typeface="Poppins"/>
              </a:rPr>
              <a:t> </a:t>
            </a:r>
            <a:r>
              <a:rPr lang="en-US" sz="1000" u="none" strike="noStrike" dirty="0" err="1">
                <a:effectLst/>
                <a:latin typeface="Poppins"/>
                <a:cs typeface="Poppins"/>
              </a:rPr>
              <a:t>en</a:t>
            </a:r>
            <a:r>
              <a:rPr lang="en-US" sz="1000" u="none" strike="noStrike" dirty="0">
                <a:effectLst/>
                <a:latin typeface="Poppins"/>
                <a:cs typeface="Poppins"/>
              </a:rPr>
              <a:t> </a:t>
            </a:r>
            <a:r>
              <a:rPr lang="en-US" sz="1000" u="none" strike="noStrike" dirty="0" err="1">
                <a:effectLst/>
                <a:latin typeface="Poppins"/>
                <a:cs typeface="Poppins"/>
              </a:rPr>
              <a:t>büyük</a:t>
            </a:r>
            <a:r>
              <a:rPr lang="en-US" sz="1000" u="none" strike="noStrike" dirty="0">
                <a:effectLst/>
                <a:latin typeface="Poppins"/>
                <a:cs typeface="Poppins"/>
              </a:rPr>
              <a:t> </a:t>
            </a:r>
            <a:r>
              <a:rPr lang="en-US" sz="1000" u="none" strike="noStrike" dirty="0" err="1">
                <a:effectLst/>
                <a:latin typeface="Poppins"/>
                <a:cs typeface="Poppins"/>
              </a:rPr>
              <a:t>reklamcılarının</a:t>
            </a:r>
            <a:r>
              <a:rPr lang="en-US" sz="1000" u="none" strike="noStrike" dirty="0">
                <a:effectLst/>
                <a:latin typeface="Poppins"/>
                <a:cs typeface="Poppins"/>
              </a:rPr>
              <a:t> </a:t>
            </a:r>
            <a:r>
              <a:rPr lang="en-US" sz="1000" u="none" strike="noStrike" dirty="0" err="1">
                <a:effectLst/>
                <a:latin typeface="Poppins"/>
                <a:cs typeface="Poppins"/>
              </a:rPr>
              <a:t>çoğu</a:t>
            </a:r>
            <a:r>
              <a:rPr lang="en-US" sz="1000" u="none" strike="noStrike" dirty="0">
                <a:effectLst/>
                <a:latin typeface="Poppins"/>
                <a:cs typeface="Poppins"/>
              </a:rPr>
              <a:t> </a:t>
            </a:r>
            <a:r>
              <a:rPr lang="en-US" sz="1000" u="none" strike="noStrike" dirty="0" err="1">
                <a:effectLst/>
                <a:latin typeface="Poppins"/>
                <a:cs typeface="Poppins"/>
              </a:rPr>
              <a:t>için</a:t>
            </a:r>
            <a:r>
              <a:rPr lang="en-US" sz="1000" u="none" strike="noStrike" dirty="0">
                <a:effectLst/>
                <a:latin typeface="Poppins"/>
                <a:cs typeface="Poppins"/>
              </a:rPr>
              <a:t> </a:t>
            </a:r>
            <a:r>
              <a:rPr lang="en-US" sz="1000" u="none" strike="noStrike" dirty="0" err="1">
                <a:effectLst/>
                <a:latin typeface="Poppins"/>
                <a:cs typeface="Poppins"/>
              </a:rPr>
              <a:t>televizyon</a:t>
            </a:r>
            <a:r>
              <a:rPr lang="en-US" sz="1000" u="none" strike="noStrike" dirty="0">
                <a:effectLst/>
                <a:latin typeface="Poppins"/>
                <a:cs typeface="Poppins"/>
              </a:rPr>
              <a:t>, </a:t>
            </a:r>
            <a:r>
              <a:rPr lang="en-US" sz="1000" u="none" strike="noStrike" dirty="0" err="1">
                <a:effectLst/>
                <a:latin typeface="Poppins"/>
                <a:cs typeface="Poppins"/>
              </a:rPr>
              <a:t>medya</a:t>
            </a:r>
            <a:r>
              <a:rPr lang="en-US" sz="1000" u="none" strike="noStrike" dirty="0">
                <a:effectLst/>
                <a:latin typeface="Poppins"/>
                <a:cs typeface="Poppins"/>
              </a:rPr>
              <a:t> </a:t>
            </a:r>
            <a:r>
              <a:rPr lang="en-US" sz="1000" u="none" strike="noStrike" dirty="0" err="1">
                <a:effectLst/>
                <a:latin typeface="Poppins"/>
                <a:cs typeface="Poppins"/>
              </a:rPr>
              <a:t>yatırımında</a:t>
            </a:r>
            <a:r>
              <a:rPr lang="en-US" sz="1000" u="none" strike="noStrike" dirty="0">
                <a:effectLst/>
                <a:latin typeface="Poppins"/>
                <a:cs typeface="Poppins"/>
              </a:rPr>
              <a:t> </a:t>
            </a:r>
            <a:r>
              <a:rPr lang="en-US" sz="1000" u="none" strike="noStrike" dirty="0" err="1">
                <a:effectLst/>
                <a:latin typeface="Poppins"/>
                <a:cs typeface="Poppins"/>
              </a:rPr>
              <a:t>önemli</a:t>
            </a:r>
            <a:r>
              <a:rPr lang="en-US" sz="1000" u="none" strike="noStrike" dirty="0">
                <a:effectLst/>
                <a:latin typeface="Poppins"/>
                <a:cs typeface="Poppins"/>
              </a:rPr>
              <a:t> </a:t>
            </a:r>
            <a:r>
              <a:rPr lang="en-US" sz="1000" u="none" strike="noStrike" dirty="0" err="1">
                <a:effectLst/>
                <a:latin typeface="Poppins"/>
                <a:cs typeface="Poppins"/>
              </a:rPr>
              <a:t>bir</a:t>
            </a:r>
            <a:r>
              <a:rPr lang="en-US" sz="1000" u="none" strike="noStrike" dirty="0">
                <a:effectLst/>
                <a:latin typeface="Poppins"/>
                <a:cs typeface="Poppins"/>
              </a:rPr>
              <a:t> pay </a:t>
            </a:r>
            <a:r>
              <a:rPr lang="en-US" sz="1000" u="none" strike="noStrike" dirty="0" err="1">
                <a:effectLst/>
                <a:latin typeface="Poppins"/>
                <a:cs typeface="Poppins"/>
              </a:rPr>
              <a:t>tutmaya</a:t>
            </a:r>
            <a:r>
              <a:rPr lang="en-US" sz="1000" u="none" strike="noStrike" dirty="0">
                <a:effectLst/>
                <a:latin typeface="Poppins"/>
                <a:cs typeface="Poppins"/>
              </a:rPr>
              <a:t> </a:t>
            </a:r>
            <a:r>
              <a:rPr lang="en-US" sz="1000" u="none" strike="noStrike" dirty="0" err="1">
                <a:effectLst/>
                <a:latin typeface="Poppins"/>
                <a:cs typeface="Poppins"/>
              </a:rPr>
              <a:t>devam</a:t>
            </a:r>
            <a:r>
              <a:rPr lang="en-US" sz="1000" u="none" strike="noStrike" dirty="0">
                <a:effectLst/>
                <a:latin typeface="Poppins"/>
                <a:cs typeface="Poppins"/>
              </a:rPr>
              <a:t> </a:t>
            </a:r>
            <a:r>
              <a:rPr lang="en-US" sz="1000" u="none" strike="noStrike" dirty="0" err="1">
                <a:effectLst/>
                <a:latin typeface="Poppins"/>
                <a:cs typeface="Poppins"/>
              </a:rPr>
              <a:t>ediyor</a:t>
            </a:r>
            <a:r>
              <a:rPr lang="en-US" sz="1000" u="none" strike="noStrike" dirty="0">
                <a:effectLst/>
                <a:latin typeface="Poppins"/>
                <a:cs typeface="Poppins"/>
              </a:rPr>
              <a:t>.</a:t>
            </a:r>
            <a:endParaRPr lang="en-US" sz="1000" dirty="0">
              <a:latin typeface="Poppins"/>
              <a:cs typeface="Poppins"/>
            </a:endParaRPr>
          </a:p>
        </p:txBody>
      </p:sp>
      <p:sp>
        <p:nvSpPr>
          <p:cNvPr id="3" name="Text Placeholder 1">
            <a:extLst>
              <a:ext uri="{FF2B5EF4-FFF2-40B4-BE49-F238E27FC236}">
                <a16:creationId xmlns:a16="http://schemas.microsoft.com/office/drawing/2014/main" id="{5A2E088A-3B0E-FCB8-A5C2-F1D6B9C2D37D}"/>
              </a:ext>
            </a:extLst>
          </p:cNvPr>
          <p:cNvSpPr txBox="1">
            <a:spLocks/>
          </p:cNvSpPr>
          <p:nvPr/>
        </p:nvSpPr>
        <p:spPr>
          <a:xfrm>
            <a:off x="1409700" y="3426710"/>
            <a:ext cx="5739245" cy="139024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err="1">
                <a:latin typeface="Georgia"/>
                <a:cs typeface="Poppins"/>
              </a:rPr>
              <a:t>Birleşik</a:t>
            </a:r>
            <a:r>
              <a:rPr lang="en-US" sz="1000" dirty="0">
                <a:latin typeface="Georgia"/>
                <a:cs typeface="Poppins"/>
              </a:rPr>
              <a:t> </a:t>
            </a:r>
            <a:r>
              <a:rPr lang="en-US" sz="1000" dirty="0" err="1">
                <a:latin typeface="Georgia"/>
                <a:cs typeface="Poppins"/>
              </a:rPr>
              <a:t>Krallık’ın</a:t>
            </a:r>
            <a:r>
              <a:rPr lang="en-US" sz="1000" dirty="0">
                <a:latin typeface="Georgia"/>
                <a:cs typeface="Poppins"/>
              </a:rPr>
              <a:t>  </a:t>
            </a:r>
            <a:r>
              <a:rPr lang="en-US" sz="1000" dirty="0" err="1">
                <a:latin typeface="Georgia"/>
                <a:cs typeface="Poppins"/>
              </a:rPr>
              <a:t>ekonomik</a:t>
            </a:r>
            <a:r>
              <a:rPr lang="en-US" sz="1000" dirty="0">
                <a:latin typeface="Georgia"/>
                <a:cs typeface="Poppins"/>
              </a:rPr>
              <a:t> </a:t>
            </a:r>
            <a:r>
              <a:rPr lang="en-US" sz="1000" dirty="0" err="1">
                <a:latin typeface="Georgia"/>
                <a:cs typeface="Poppins"/>
              </a:rPr>
              <a:t>büyümesine</a:t>
            </a:r>
            <a:r>
              <a:rPr lang="en-US" sz="1000" dirty="0">
                <a:latin typeface="Georgia"/>
                <a:cs typeface="Poppins"/>
              </a:rPr>
              <a:t> </a:t>
            </a:r>
            <a:r>
              <a:rPr lang="en-US" sz="1000" dirty="0" err="1">
                <a:latin typeface="Georgia"/>
                <a:cs typeface="Poppins"/>
              </a:rPr>
              <a:t>ilişkin</a:t>
            </a:r>
            <a:r>
              <a:rPr lang="en-US" sz="1000" dirty="0">
                <a:latin typeface="Georgia"/>
                <a:cs typeface="Poppins"/>
              </a:rPr>
              <a:t> </a:t>
            </a:r>
            <a:r>
              <a:rPr lang="en-US" sz="1000" dirty="0" err="1">
                <a:latin typeface="Georgia"/>
                <a:cs typeface="Poppins"/>
              </a:rPr>
              <a:t>görünüm</a:t>
            </a:r>
            <a:r>
              <a:rPr lang="en-US" sz="1000" dirty="0">
                <a:latin typeface="Georgia"/>
                <a:cs typeface="Poppins"/>
              </a:rPr>
              <a:t>, </a:t>
            </a:r>
            <a:r>
              <a:rPr lang="en-US" sz="1000" dirty="0" err="1">
                <a:latin typeface="Georgia"/>
                <a:cs typeface="Poppins"/>
              </a:rPr>
              <a:t>enflasyondaki</a:t>
            </a:r>
            <a:r>
              <a:rPr lang="en-US" sz="1000" dirty="0">
                <a:latin typeface="Georgia"/>
                <a:cs typeface="Poppins"/>
              </a:rPr>
              <a:t> </a:t>
            </a:r>
            <a:r>
              <a:rPr lang="en-US" sz="1000" dirty="0" err="1">
                <a:latin typeface="Georgia"/>
                <a:cs typeface="Poppins"/>
              </a:rPr>
              <a:t>düşüş</a:t>
            </a:r>
            <a:r>
              <a:rPr lang="en-US" sz="1000" dirty="0">
                <a:latin typeface="Georgia"/>
                <a:cs typeface="Poppins"/>
              </a:rPr>
              <a:t>, </a:t>
            </a:r>
            <a:r>
              <a:rPr lang="en-US" sz="1000" dirty="0" err="1">
                <a:latin typeface="Georgia"/>
                <a:cs typeface="Poppins"/>
              </a:rPr>
              <a:t>istikrarlı</a:t>
            </a:r>
            <a:r>
              <a:rPr lang="en-US" sz="1000" dirty="0">
                <a:latin typeface="Georgia"/>
                <a:cs typeface="Poppins"/>
              </a:rPr>
              <a:t> </a:t>
            </a:r>
            <a:r>
              <a:rPr lang="en-US" sz="1000" dirty="0" err="1">
                <a:latin typeface="Georgia"/>
                <a:cs typeface="Poppins"/>
              </a:rPr>
              <a:t>işsizlik</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tüketici</a:t>
            </a:r>
            <a:r>
              <a:rPr lang="en-US" sz="1000" dirty="0">
                <a:latin typeface="Georgia"/>
                <a:cs typeface="Poppins"/>
              </a:rPr>
              <a:t> </a:t>
            </a:r>
            <a:r>
              <a:rPr lang="en-US" sz="1000" dirty="0" err="1">
                <a:latin typeface="Georgia"/>
                <a:cs typeface="Poppins"/>
              </a:rPr>
              <a:t>güvenindeki</a:t>
            </a:r>
            <a:r>
              <a:rPr lang="en-US" sz="1000" dirty="0">
                <a:latin typeface="Georgia"/>
                <a:cs typeface="Poppins"/>
              </a:rPr>
              <a:t> </a:t>
            </a:r>
            <a:r>
              <a:rPr lang="en-US" sz="1000" dirty="0" err="1">
                <a:latin typeface="Georgia"/>
                <a:cs typeface="Poppins"/>
              </a:rPr>
              <a:t>iyileşmeden</a:t>
            </a:r>
            <a:r>
              <a:rPr lang="en-US" sz="1000" dirty="0">
                <a:latin typeface="Georgia"/>
                <a:cs typeface="Poppins"/>
              </a:rPr>
              <a:t> </a:t>
            </a:r>
            <a:r>
              <a:rPr lang="en-US" sz="1000" dirty="0" err="1">
                <a:latin typeface="Georgia"/>
                <a:cs typeface="Poppins"/>
              </a:rPr>
              <a:t>gelen</a:t>
            </a:r>
            <a:r>
              <a:rPr lang="en-US" sz="1000" dirty="0">
                <a:latin typeface="Georgia"/>
                <a:cs typeface="Poppins"/>
              </a:rPr>
              <a:t> </a:t>
            </a:r>
            <a:r>
              <a:rPr lang="en-US" sz="1000" dirty="0" err="1">
                <a:latin typeface="Georgia"/>
                <a:cs typeface="Poppins"/>
              </a:rPr>
              <a:t>olumlu</a:t>
            </a:r>
            <a:r>
              <a:rPr lang="en-US" sz="1000" dirty="0">
                <a:latin typeface="Georgia"/>
                <a:cs typeface="Poppins"/>
              </a:rPr>
              <a:t> </a:t>
            </a:r>
            <a:r>
              <a:rPr lang="en-US" sz="1000" dirty="0" err="1">
                <a:latin typeface="Georgia"/>
                <a:cs typeface="Poppins"/>
              </a:rPr>
              <a:t>sinyallerin</a:t>
            </a:r>
            <a:r>
              <a:rPr lang="en-US" sz="1000" dirty="0">
                <a:latin typeface="Georgia"/>
                <a:cs typeface="Poppins"/>
              </a:rPr>
              <a:t> </a:t>
            </a:r>
            <a:r>
              <a:rPr lang="en-US" sz="1000" dirty="0" err="1">
                <a:latin typeface="Georgia"/>
                <a:cs typeface="Poppins"/>
              </a:rPr>
              <a:t>ardından</a:t>
            </a:r>
            <a:r>
              <a:rPr lang="en-US" sz="1000" dirty="0">
                <a:latin typeface="Georgia"/>
                <a:cs typeface="Poppins"/>
              </a:rPr>
              <a:t> </a:t>
            </a:r>
            <a:r>
              <a:rPr lang="en-US" sz="1000" dirty="0" err="1">
                <a:latin typeface="Georgia"/>
                <a:cs typeface="Poppins"/>
              </a:rPr>
              <a:t>daha</a:t>
            </a:r>
            <a:r>
              <a:rPr lang="en-US" sz="1000" dirty="0">
                <a:latin typeface="Georgia"/>
                <a:cs typeface="Poppins"/>
              </a:rPr>
              <a:t> da </a:t>
            </a:r>
            <a:r>
              <a:rPr lang="en-US" sz="1000" dirty="0" err="1">
                <a:latin typeface="Georgia"/>
                <a:cs typeface="Poppins"/>
              </a:rPr>
              <a:t>iyileşti</a:t>
            </a:r>
            <a:r>
              <a:rPr lang="en-US" sz="1000" dirty="0">
                <a:latin typeface="Georgia"/>
                <a:cs typeface="Poppins"/>
              </a:rPr>
              <a:t>. </a:t>
            </a:r>
            <a:r>
              <a:rPr lang="en-US" sz="1000" dirty="0" err="1">
                <a:latin typeface="Georgia"/>
                <a:cs typeface="Poppins"/>
              </a:rPr>
              <a:t>Ekim</a:t>
            </a:r>
            <a:r>
              <a:rPr lang="en-US" sz="1000" dirty="0">
                <a:latin typeface="Georgia"/>
                <a:cs typeface="Poppins"/>
              </a:rPr>
              <a:t> </a:t>
            </a:r>
            <a:r>
              <a:rPr lang="en-US" sz="1000" dirty="0" err="1">
                <a:latin typeface="Georgia"/>
                <a:cs typeface="Poppins"/>
              </a:rPr>
              <a:t>ayında</a:t>
            </a:r>
            <a:r>
              <a:rPr lang="en-US" sz="1000" dirty="0">
                <a:latin typeface="Georgia"/>
                <a:cs typeface="Poppins"/>
              </a:rPr>
              <a:t> IMF, </a:t>
            </a:r>
            <a:r>
              <a:rPr lang="en-US" sz="1000" dirty="0" err="1">
                <a:latin typeface="Georgia"/>
                <a:cs typeface="Poppins"/>
              </a:rPr>
              <a:t>İngiltere'nin</a:t>
            </a:r>
            <a:r>
              <a:rPr lang="en-US" sz="1000" dirty="0">
                <a:latin typeface="Georgia"/>
                <a:cs typeface="Poppins"/>
              </a:rPr>
              <a:t> </a:t>
            </a:r>
            <a:r>
              <a:rPr lang="en-US" sz="1000" dirty="0" err="1">
                <a:latin typeface="Georgia"/>
                <a:cs typeface="Poppins"/>
              </a:rPr>
              <a:t>gerçek</a:t>
            </a:r>
            <a:r>
              <a:rPr lang="en-US" sz="1000" dirty="0">
                <a:latin typeface="Georgia"/>
                <a:cs typeface="Poppins"/>
              </a:rPr>
              <a:t> </a:t>
            </a:r>
            <a:r>
              <a:rPr lang="en-US" sz="1000" dirty="0" err="1">
                <a:latin typeface="Georgia"/>
                <a:cs typeface="Poppins"/>
              </a:rPr>
              <a:t>GSYİH'sının</a:t>
            </a:r>
            <a:r>
              <a:rPr lang="en-US" sz="1000" dirty="0">
                <a:latin typeface="Georgia"/>
                <a:cs typeface="Poppins"/>
              </a:rPr>
              <a:t> 2024'te %1,1 </a:t>
            </a:r>
            <a:r>
              <a:rPr lang="en-US" sz="1000" dirty="0" err="1">
                <a:latin typeface="Georgia"/>
                <a:cs typeface="Poppins"/>
              </a:rPr>
              <a:t>ve</a:t>
            </a:r>
            <a:r>
              <a:rPr lang="en-US" sz="1000" dirty="0">
                <a:latin typeface="Georgia"/>
                <a:cs typeface="Poppins"/>
              </a:rPr>
              <a:t> 2025'te %1,5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büyüyerek</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önceki</a:t>
            </a:r>
            <a:r>
              <a:rPr lang="en-US" sz="1000" dirty="0">
                <a:latin typeface="Georgia"/>
                <a:cs typeface="Poppins"/>
              </a:rPr>
              <a:t> </a:t>
            </a:r>
            <a:r>
              <a:rPr lang="en-US" sz="1000" dirty="0" err="1">
                <a:latin typeface="Georgia"/>
                <a:cs typeface="Poppins"/>
              </a:rPr>
              <a:t>tahminleri</a:t>
            </a:r>
            <a:r>
              <a:rPr lang="en-US" sz="1000" dirty="0">
                <a:latin typeface="Georgia"/>
                <a:cs typeface="Poppins"/>
              </a:rPr>
              <a:t> </a:t>
            </a:r>
            <a:r>
              <a:rPr lang="en-US" sz="1000" dirty="0" err="1">
                <a:latin typeface="Georgia"/>
                <a:cs typeface="Poppins"/>
              </a:rPr>
              <a:t>aşacağını</a:t>
            </a:r>
            <a:r>
              <a:rPr lang="en-US" sz="1000" dirty="0">
                <a:latin typeface="Georgia"/>
                <a:cs typeface="Poppins"/>
              </a:rPr>
              <a:t> </a:t>
            </a:r>
            <a:r>
              <a:rPr lang="en-US" sz="1000" dirty="0" err="1">
                <a:latin typeface="Georgia"/>
                <a:cs typeface="Poppins"/>
              </a:rPr>
              <a:t>tahmin</a:t>
            </a:r>
            <a:r>
              <a:rPr lang="en-US" sz="1000" dirty="0">
                <a:latin typeface="Georgia"/>
                <a:cs typeface="Poppins"/>
              </a:rPr>
              <a:t> </a:t>
            </a:r>
            <a:r>
              <a:rPr lang="en-US" sz="1000" dirty="0" err="1">
                <a:latin typeface="Georgia"/>
                <a:cs typeface="Poppins"/>
              </a:rPr>
              <a:t>etmişti</a:t>
            </a:r>
            <a:r>
              <a:rPr lang="en-US" sz="1000" dirty="0">
                <a:latin typeface="Georgia"/>
                <a:cs typeface="Poppins"/>
              </a:rPr>
              <a:t>. Son </a:t>
            </a:r>
            <a:r>
              <a:rPr lang="en-US" sz="1000" dirty="0" err="1">
                <a:latin typeface="Georgia"/>
                <a:cs typeface="Poppins"/>
              </a:rPr>
              <a:t>dönemdeki</a:t>
            </a:r>
            <a:r>
              <a:rPr lang="en-US" sz="1000" dirty="0">
                <a:latin typeface="Georgia"/>
                <a:cs typeface="Poppins"/>
              </a:rPr>
              <a:t> </a:t>
            </a:r>
            <a:r>
              <a:rPr lang="en-US" sz="1000" dirty="0" err="1">
                <a:latin typeface="Georgia"/>
                <a:cs typeface="Poppins"/>
              </a:rPr>
              <a:t>faiz</a:t>
            </a:r>
            <a:r>
              <a:rPr lang="en-US" sz="1000" dirty="0">
                <a:latin typeface="Georgia"/>
                <a:cs typeface="Poppins"/>
              </a:rPr>
              <a:t> </a:t>
            </a:r>
            <a:r>
              <a:rPr lang="en-US" sz="1000" dirty="0" err="1">
                <a:latin typeface="Georgia"/>
                <a:cs typeface="Poppins"/>
              </a:rPr>
              <a:t>indirimleri</a:t>
            </a:r>
            <a:r>
              <a:rPr lang="en-US" sz="1000" dirty="0">
                <a:latin typeface="Georgia"/>
                <a:cs typeface="Poppins"/>
              </a:rPr>
              <a:t>, </a:t>
            </a:r>
            <a:r>
              <a:rPr lang="en-US" sz="1000" dirty="0" err="1">
                <a:latin typeface="Georgia"/>
                <a:cs typeface="Poppins"/>
              </a:rPr>
              <a:t>özellikle</a:t>
            </a:r>
            <a:r>
              <a:rPr lang="en-US" sz="1000" dirty="0">
                <a:latin typeface="Georgia"/>
                <a:cs typeface="Poppins"/>
              </a:rPr>
              <a:t> yeni </a:t>
            </a:r>
            <a:r>
              <a:rPr lang="en-US" sz="1000" dirty="0" err="1">
                <a:latin typeface="Georgia"/>
                <a:cs typeface="Poppins"/>
              </a:rPr>
              <a:t>işletmelerin</a:t>
            </a:r>
            <a:r>
              <a:rPr lang="en-US" sz="1000" dirty="0">
                <a:latin typeface="Georgia"/>
                <a:cs typeface="Poppins"/>
              </a:rPr>
              <a:t> </a:t>
            </a:r>
            <a:r>
              <a:rPr lang="en-US" sz="1000" dirty="0" err="1">
                <a:latin typeface="Georgia"/>
                <a:cs typeface="Poppins"/>
              </a:rPr>
              <a:t>yaratılması</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yerleşik</a:t>
            </a:r>
            <a:r>
              <a:rPr lang="en-US" sz="1000" dirty="0">
                <a:latin typeface="Georgia"/>
                <a:cs typeface="Poppins"/>
              </a:rPr>
              <a:t> </a:t>
            </a:r>
            <a:r>
              <a:rPr lang="en-US" sz="1000" dirty="0" err="1">
                <a:latin typeface="Georgia"/>
                <a:cs typeface="Poppins"/>
              </a:rPr>
              <a:t>işletmelerin</a:t>
            </a:r>
            <a:r>
              <a:rPr lang="en-US" sz="1000" dirty="0">
                <a:latin typeface="Georgia"/>
                <a:cs typeface="Poppins"/>
              </a:rPr>
              <a:t> </a:t>
            </a:r>
            <a:r>
              <a:rPr lang="en-US" sz="1000" dirty="0" err="1">
                <a:latin typeface="Georgia"/>
                <a:cs typeface="Poppins"/>
              </a:rPr>
              <a:t>büyümesine</a:t>
            </a:r>
            <a:r>
              <a:rPr lang="en-US" sz="1000" dirty="0">
                <a:latin typeface="Georgia"/>
                <a:cs typeface="Poppins"/>
              </a:rPr>
              <a:t> </a:t>
            </a:r>
            <a:r>
              <a:rPr lang="en-US" sz="1000" dirty="0" err="1">
                <a:latin typeface="Georgia"/>
                <a:cs typeface="Poppins"/>
              </a:rPr>
              <a:t>yönelik</a:t>
            </a:r>
            <a:r>
              <a:rPr lang="en-US" sz="1000" dirty="0">
                <a:latin typeface="Georgia"/>
                <a:cs typeface="Poppins"/>
              </a:rPr>
              <a:t> </a:t>
            </a:r>
            <a:r>
              <a:rPr lang="en-US" sz="1000" dirty="0" err="1">
                <a:latin typeface="Georgia"/>
                <a:cs typeface="Poppins"/>
              </a:rPr>
              <a:t>yatırımlar</a:t>
            </a:r>
            <a:r>
              <a:rPr lang="en-US" sz="1000" dirty="0">
                <a:latin typeface="Georgia"/>
                <a:cs typeface="Poppins"/>
              </a:rPr>
              <a:t> </a:t>
            </a:r>
            <a:r>
              <a:rPr lang="en-US" sz="1000" dirty="0" err="1">
                <a:latin typeface="Georgia"/>
                <a:cs typeface="Poppins"/>
              </a:rPr>
              <a:t>açısından</a:t>
            </a:r>
            <a:r>
              <a:rPr lang="en-US" sz="1000" dirty="0">
                <a:latin typeface="Georgia"/>
                <a:cs typeface="Poppins"/>
              </a:rPr>
              <a:t> da </a:t>
            </a:r>
            <a:r>
              <a:rPr lang="en-US" sz="1000" dirty="0" err="1">
                <a:latin typeface="Georgia"/>
                <a:cs typeface="Poppins"/>
              </a:rPr>
              <a:t>olumlu</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etkiye</a:t>
            </a:r>
            <a:r>
              <a:rPr lang="en-US" sz="1000" dirty="0">
                <a:latin typeface="Georgia"/>
                <a:cs typeface="Poppins"/>
              </a:rPr>
              <a:t> </a:t>
            </a:r>
            <a:r>
              <a:rPr lang="en-US" sz="1000" dirty="0" err="1">
                <a:latin typeface="Georgia"/>
                <a:cs typeface="Poppins"/>
              </a:rPr>
              <a:t>sahip</a:t>
            </a:r>
            <a:r>
              <a:rPr lang="en-US" sz="1000" dirty="0">
                <a:latin typeface="Georgia"/>
                <a:cs typeface="Poppins"/>
              </a:rPr>
              <a:t> </a:t>
            </a:r>
            <a:r>
              <a:rPr lang="en-US" sz="1000" dirty="0" err="1">
                <a:latin typeface="Georgia"/>
                <a:cs typeface="Poppins"/>
              </a:rPr>
              <a:t>olabilir</a:t>
            </a:r>
            <a:r>
              <a:rPr lang="en-US" sz="1000" dirty="0">
                <a:latin typeface="Georgia"/>
                <a:cs typeface="Poppins"/>
              </a:rPr>
              <a:t>; </a:t>
            </a:r>
            <a:r>
              <a:rPr lang="en-US" sz="1000" dirty="0" err="1">
                <a:latin typeface="Georgia"/>
                <a:cs typeface="Poppins"/>
              </a:rPr>
              <a:t>bunların</a:t>
            </a:r>
            <a:r>
              <a:rPr lang="en-US" sz="1000" dirty="0">
                <a:latin typeface="Georgia"/>
                <a:cs typeface="Poppins"/>
              </a:rPr>
              <a:t> her </a:t>
            </a:r>
            <a:r>
              <a:rPr lang="en-US" sz="1000" dirty="0" err="1">
                <a:latin typeface="Georgia"/>
                <a:cs typeface="Poppins"/>
              </a:rPr>
              <a:t>ikisi</a:t>
            </a:r>
            <a:r>
              <a:rPr lang="en-US" sz="1000" dirty="0">
                <a:latin typeface="Georgia"/>
                <a:cs typeface="Poppins"/>
              </a:rPr>
              <a:t> de </a:t>
            </a:r>
            <a:r>
              <a:rPr lang="en-US" sz="1000" dirty="0" err="1">
                <a:latin typeface="Georgia"/>
                <a:cs typeface="Poppins"/>
              </a:rPr>
              <a:t>reklam</a:t>
            </a:r>
            <a:r>
              <a:rPr lang="en-US" sz="1000" dirty="0">
                <a:latin typeface="Georgia"/>
                <a:cs typeface="Poppins"/>
              </a:rPr>
              <a:t> </a:t>
            </a:r>
            <a:r>
              <a:rPr lang="en-US" sz="1000" dirty="0" err="1">
                <a:latin typeface="Georgia"/>
                <a:cs typeface="Poppins"/>
              </a:rPr>
              <a:t>yatırımında</a:t>
            </a:r>
            <a:r>
              <a:rPr lang="en-US" sz="1000" dirty="0">
                <a:latin typeface="Georgia"/>
                <a:cs typeface="Poppins"/>
              </a:rPr>
              <a:t> </a:t>
            </a:r>
            <a:r>
              <a:rPr lang="en-US" sz="1000" dirty="0" err="1">
                <a:latin typeface="Georgia"/>
                <a:cs typeface="Poppins"/>
              </a:rPr>
              <a:t>büyümeye</a:t>
            </a:r>
            <a:r>
              <a:rPr lang="en-US" sz="1000" dirty="0">
                <a:latin typeface="Georgia"/>
                <a:cs typeface="Poppins"/>
              </a:rPr>
              <a:t> </a:t>
            </a:r>
            <a:r>
              <a:rPr lang="en-US" sz="1000" dirty="0" err="1">
                <a:latin typeface="Georgia"/>
                <a:cs typeface="Poppins"/>
              </a:rPr>
              <a:t>yol</a:t>
            </a:r>
            <a:r>
              <a:rPr lang="en-US" sz="1000" dirty="0">
                <a:latin typeface="Georgia"/>
                <a:cs typeface="Poppins"/>
              </a:rPr>
              <a:t> </a:t>
            </a:r>
            <a:r>
              <a:rPr lang="en-US" sz="1000" dirty="0" err="1">
                <a:latin typeface="Georgia"/>
                <a:cs typeface="Poppins"/>
              </a:rPr>
              <a:t>açabilir</a:t>
            </a:r>
            <a:r>
              <a:rPr lang="en-US" sz="1000" dirty="0">
                <a:latin typeface="Georgia"/>
                <a:cs typeface="Poppins"/>
              </a:rPr>
              <a:t>. </a:t>
            </a:r>
            <a:r>
              <a:rPr lang="en-US" sz="1000" dirty="0" err="1">
                <a:latin typeface="Georgia"/>
                <a:cs typeface="Poppins"/>
              </a:rPr>
              <a:t>Ulusal</a:t>
            </a:r>
            <a:r>
              <a:rPr lang="en-US" sz="1000" dirty="0">
                <a:latin typeface="Georgia"/>
                <a:cs typeface="Poppins"/>
              </a:rPr>
              <a:t> </a:t>
            </a:r>
            <a:r>
              <a:rPr lang="en-US" sz="1000" dirty="0" err="1">
                <a:latin typeface="Georgia"/>
                <a:cs typeface="Poppins"/>
              </a:rPr>
              <a:t>İstatistik</a:t>
            </a:r>
            <a:r>
              <a:rPr lang="en-US" sz="1000" dirty="0">
                <a:latin typeface="Georgia"/>
                <a:cs typeface="Poppins"/>
              </a:rPr>
              <a:t> </a:t>
            </a:r>
            <a:r>
              <a:rPr lang="en-US" sz="1000" dirty="0" err="1">
                <a:latin typeface="Georgia"/>
                <a:cs typeface="Poppins"/>
              </a:rPr>
              <a:t>Ofisi'ne</a:t>
            </a:r>
            <a:r>
              <a:rPr lang="en-US" sz="1000" dirty="0">
                <a:latin typeface="Georgia"/>
                <a:cs typeface="Poppins"/>
              </a:rPr>
              <a:t> (ONS) </a:t>
            </a:r>
            <a:r>
              <a:rPr lang="en-US" sz="1000" dirty="0" err="1">
                <a:latin typeface="Georgia"/>
                <a:cs typeface="Poppins"/>
              </a:rPr>
              <a:t>göre</a:t>
            </a:r>
            <a:r>
              <a:rPr lang="en-US" sz="1000" dirty="0">
                <a:latin typeface="Georgia"/>
                <a:cs typeface="Poppins"/>
              </a:rPr>
              <a:t>, 2024'ün ilk </a:t>
            </a:r>
            <a:r>
              <a:rPr lang="en-US" sz="1000" dirty="0" err="1">
                <a:latin typeface="Georgia"/>
                <a:cs typeface="Poppins"/>
              </a:rPr>
              <a:t>dokuz</a:t>
            </a:r>
            <a:r>
              <a:rPr lang="en-US" sz="1000" dirty="0">
                <a:latin typeface="Georgia"/>
                <a:cs typeface="Poppins"/>
              </a:rPr>
              <a:t> </a:t>
            </a:r>
            <a:r>
              <a:rPr lang="en-US" sz="1000" dirty="0" err="1">
                <a:latin typeface="Georgia"/>
                <a:cs typeface="Poppins"/>
              </a:rPr>
              <a:t>ayında</a:t>
            </a:r>
            <a:r>
              <a:rPr lang="en-US" sz="1000" dirty="0">
                <a:latin typeface="Georgia"/>
                <a:cs typeface="Poppins"/>
              </a:rPr>
              <a:t> yeni </a:t>
            </a:r>
            <a:r>
              <a:rPr lang="en-US" sz="1000" dirty="0" err="1">
                <a:latin typeface="Georgia"/>
                <a:cs typeface="Poppins"/>
              </a:rPr>
              <a:t>iş</a:t>
            </a:r>
            <a:r>
              <a:rPr lang="en-US" sz="1000" dirty="0">
                <a:latin typeface="Georgia"/>
                <a:cs typeface="Poppins"/>
              </a:rPr>
              <a:t> </a:t>
            </a:r>
            <a:r>
              <a:rPr lang="en-US" sz="1000" dirty="0" err="1">
                <a:latin typeface="Georgia"/>
                <a:cs typeface="Poppins"/>
              </a:rPr>
              <a:t>yaratımı</a:t>
            </a:r>
            <a:r>
              <a:rPr lang="en-US" sz="1000" dirty="0">
                <a:latin typeface="Georgia"/>
                <a:cs typeface="Poppins"/>
              </a:rPr>
              <a:t> </a:t>
            </a:r>
            <a:r>
              <a:rPr lang="en-US" sz="1000" dirty="0" err="1">
                <a:latin typeface="Georgia"/>
                <a:cs typeface="Poppins"/>
              </a:rPr>
              <a:t>yıllık</a:t>
            </a:r>
            <a:r>
              <a:rPr lang="en-US" sz="1000" dirty="0">
                <a:latin typeface="Georgia"/>
                <a:cs typeface="Poppins"/>
              </a:rPr>
              <a:t> </a:t>
            </a:r>
            <a:r>
              <a:rPr lang="en-US" sz="1000" dirty="0" err="1">
                <a:latin typeface="Georgia"/>
                <a:cs typeface="Poppins"/>
              </a:rPr>
              <a:t>bazda</a:t>
            </a:r>
            <a:r>
              <a:rPr lang="en-US" sz="1000" dirty="0">
                <a:latin typeface="Georgia"/>
                <a:cs typeface="Poppins"/>
              </a:rPr>
              <a:t> %2,5 </a:t>
            </a:r>
            <a:r>
              <a:rPr lang="en-US" sz="1000" dirty="0" err="1">
                <a:latin typeface="Georgia"/>
                <a:cs typeface="Poppins"/>
              </a:rPr>
              <a:t>arttı</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oran</a:t>
            </a:r>
            <a:r>
              <a:rPr lang="en-US" sz="1000" dirty="0">
                <a:latin typeface="Georgia"/>
                <a:cs typeface="Poppins"/>
              </a:rPr>
              <a:t> </a:t>
            </a:r>
            <a:r>
              <a:rPr lang="en-US" sz="1000" dirty="0" err="1">
                <a:latin typeface="Georgia"/>
                <a:cs typeface="Poppins"/>
              </a:rPr>
              <a:t>salgın</a:t>
            </a:r>
            <a:r>
              <a:rPr lang="en-US" sz="1000" dirty="0">
                <a:latin typeface="Georgia"/>
                <a:cs typeface="Poppins"/>
              </a:rPr>
              <a:t> </a:t>
            </a:r>
            <a:r>
              <a:rPr lang="en-US" sz="1000" dirty="0" err="1">
                <a:latin typeface="Georgia"/>
                <a:cs typeface="Poppins"/>
              </a:rPr>
              <a:t>öncesi</a:t>
            </a:r>
            <a:r>
              <a:rPr lang="en-US" sz="1000" dirty="0">
                <a:latin typeface="Georgia"/>
                <a:cs typeface="Poppins"/>
              </a:rPr>
              <a:t> </a:t>
            </a:r>
            <a:r>
              <a:rPr lang="en-US" sz="1000" dirty="0" err="1">
                <a:latin typeface="Georgia"/>
                <a:cs typeface="Poppins"/>
              </a:rPr>
              <a:t>seviyelerin</a:t>
            </a:r>
            <a:r>
              <a:rPr lang="en-US" sz="1000" dirty="0">
                <a:latin typeface="Georgia"/>
                <a:cs typeface="Poppins"/>
              </a:rPr>
              <a:t> </a:t>
            </a:r>
            <a:r>
              <a:rPr lang="en-US" sz="1000" dirty="0" err="1">
                <a:latin typeface="Georgia"/>
                <a:cs typeface="Poppins"/>
              </a:rPr>
              <a:t>altında</a:t>
            </a:r>
            <a:r>
              <a:rPr lang="en-US" sz="1000" dirty="0">
                <a:latin typeface="Georgia"/>
                <a:cs typeface="Poppins"/>
              </a:rPr>
              <a:t> </a:t>
            </a:r>
            <a:r>
              <a:rPr lang="en-US" sz="1000" dirty="0" err="1">
                <a:latin typeface="Georgia"/>
                <a:cs typeface="Poppins"/>
              </a:rPr>
              <a:t>kalıyor</a:t>
            </a:r>
            <a:r>
              <a:rPr lang="en-US" sz="1000" dirty="0">
                <a:latin typeface="Georgia"/>
                <a:cs typeface="Poppins"/>
              </a:rPr>
              <a:t>.</a:t>
            </a:r>
            <a:endParaRPr lang="en-US" dirty="0">
              <a:latin typeface="Georgia"/>
              <a:cs typeface="Poppins"/>
            </a:endParaRPr>
          </a:p>
        </p:txBody>
      </p:sp>
      <p:grpSp>
        <p:nvGrpSpPr>
          <p:cNvPr id="12" name="Group 11">
            <a:extLst>
              <a:ext uri="{FF2B5EF4-FFF2-40B4-BE49-F238E27FC236}">
                <a16:creationId xmlns:a16="http://schemas.microsoft.com/office/drawing/2014/main" id="{855C7830-E002-A29A-ACCF-EDD91B9BA982}"/>
              </a:ext>
            </a:extLst>
          </p:cNvPr>
          <p:cNvGrpSpPr/>
          <p:nvPr/>
        </p:nvGrpSpPr>
        <p:grpSpPr>
          <a:xfrm rot="5400000">
            <a:off x="422485" y="4067565"/>
            <a:ext cx="615734" cy="307867"/>
            <a:chOff x="6999595" y="5328350"/>
            <a:chExt cx="615734" cy="307867"/>
          </a:xfrm>
        </p:grpSpPr>
        <p:sp>
          <p:nvSpPr>
            <p:cNvPr id="13" name="Oval 12">
              <a:extLst>
                <a:ext uri="{FF2B5EF4-FFF2-40B4-BE49-F238E27FC236}">
                  <a16:creationId xmlns:a16="http://schemas.microsoft.com/office/drawing/2014/main" id="{C76C4DE1-2B84-83B6-4828-A4A4A250BCEB}"/>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Oval 15">
              <a:extLst>
                <a:ext uri="{FF2B5EF4-FFF2-40B4-BE49-F238E27FC236}">
                  <a16:creationId xmlns:a16="http://schemas.microsoft.com/office/drawing/2014/main" id="{182845B0-EB07-9AD3-CDEB-C8E9F385BF7F}"/>
                </a:ext>
              </a:extLst>
            </p:cNvPr>
            <p:cNvSpPr/>
            <p:nvPr/>
          </p:nvSpPr>
          <p:spPr>
            <a:xfrm>
              <a:off x="7307462"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17" name="TextBox 16">
            <a:extLst>
              <a:ext uri="{FF2B5EF4-FFF2-40B4-BE49-F238E27FC236}">
                <a16:creationId xmlns:a16="http://schemas.microsoft.com/office/drawing/2014/main" id="{63A1CBB6-2667-6436-E7A8-49455F3265E0}"/>
              </a:ext>
            </a:extLst>
          </p:cNvPr>
          <p:cNvSpPr txBox="1"/>
          <p:nvPr/>
        </p:nvSpPr>
        <p:spPr>
          <a:xfrm rot="16200000">
            <a:off x="-829742" y="1951340"/>
            <a:ext cx="2904249" cy="777136"/>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Birleşik</a:t>
            </a:r>
            <a:r>
              <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krallık</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cxnSp>
        <p:nvCxnSpPr>
          <p:cNvPr id="18" name="Straight Connector 17">
            <a:extLst>
              <a:ext uri="{FF2B5EF4-FFF2-40B4-BE49-F238E27FC236}">
                <a16:creationId xmlns:a16="http://schemas.microsoft.com/office/drawing/2014/main" id="{26551A8E-ABC7-66EE-E6E0-1E28E0CC3299}"/>
              </a:ext>
            </a:extLst>
          </p:cNvPr>
          <p:cNvCxnSpPr>
            <a:cxnSpLocks/>
          </p:cNvCxnSpPr>
          <p:nvPr/>
        </p:nvCxnSpPr>
        <p:spPr>
          <a:xfrm>
            <a:off x="0" y="490497"/>
            <a:ext cx="551662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B018032F-7096-65DD-6AA4-05C1C74A3C22}"/>
              </a:ext>
            </a:extLst>
          </p:cNvPr>
          <p:cNvSpPr txBox="1">
            <a:spLocks/>
          </p:cNvSpPr>
          <p:nvPr/>
        </p:nvSpPr>
        <p:spPr>
          <a:xfrm>
            <a:off x="495299" y="241591"/>
            <a:ext cx="5028885"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kumimoji="0" lang="en-US" sz="600" b="0" i="0" u="none" strike="noStrike" kern="1200" cap="none" spc="40" normalizeH="0" baseline="0" noProof="0" dirty="0">
                <a:ln>
                  <a:noFill/>
                </a:ln>
                <a:solidFill>
                  <a:schemeClr val="accent1"/>
                </a:solidFill>
                <a:effectLst/>
                <a:uLnTx/>
                <a:uFillTx/>
                <a:latin typeface="Poppins" pitchFamily="2" charset="77"/>
                <a:ea typeface="+mn-ea"/>
                <a:cs typeface="Poppins" pitchFamily="2" charset="77"/>
              </a:rPr>
              <a:t>BİRLEŞİK KRALLIK</a:t>
            </a:r>
            <a:endParaRPr lang="en-US" sz="600" b="1" spc="40" dirty="0">
              <a:solidFill>
                <a:schemeClr val="accent1"/>
              </a:solidFill>
              <a:latin typeface="Poppins" pitchFamily="2" charset="77"/>
              <a:cs typeface="Poppins" pitchFamily="2" charset="77"/>
            </a:endParaRPr>
          </a:p>
        </p:txBody>
      </p:sp>
      <p:sp>
        <p:nvSpPr>
          <p:cNvPr id="14" name="TextBox 13">
            <a:extLst>
              <a:ext uri="{FF2B5EF4-FFF2-40B4-BE49-F238E27FC236}">
                <a16:creationId xmlns:a16="http://schemas.microsoft.com/office/drawing/2014/main" id="{3805DE58-4FEF-75C9-6280-B0763D4C6807}"/>
              </a:ext>
            </a:extLst>
          </p:cNvPr>
          <p:cNvSpPr txBox="1"/>
          <p:nvPr/>
        </p:nvSpPr>
        <p:spPr>
          <a:xfrm>
            <a:off x="1022554" y="5460221"/>
            <a:ext cx="6239635" cy="255198"/>
          </a:xfrm>
          <a:prstGeom prst="rect">
            <a:avLst/>
          </a:prstGeom>
          <a:noFill/>
        </p:spPr>
        <p:txBody>
          <a:bodyPr wrap="square" lIns="91440" tIns="45720" rIns="91440" bIns="45720" anchor="t">
            <a:spAutoFit/>
          </a:bodyPr>
          <a:lstStyle/>
          <a:p>
            <a:pPr marL="7620" algn="ctr">
              <a:lnSpc>
                <a:spcPct val="110000"/>
              </a:lnSpc>
            </a:pPr>
            <a:r>
              <a:rPr lang="en-US" sz="1000" b="1" dirty="0" err="1">
                <a:latin typeface="Poppins"/>
                <a:cs typeface="Poppins"/>
              </a:rPr>
              <a:t>Birleşik</a:t>
            </a:r>
            <a:r>
              <a:rPr lang="en-US" sz="1000" b="1" dirty="0">
                <a:latin typeface="Poppins"/>
                <a:cs typeface="Poppins"/>
              </a:rPr>
              <a:t> </a:t>
            </a:r>
            <a:r>
              <a:rPr lang="en-US" sz="1000" b="1" dirty="0" err="1">
                <a:latin typeface="Poppins"/>
                <a:cs typeface="Poppins"/>
              </a:rPr>
              <a:t>Krallık</a:t>
            </a:r>
            <a:r>
              <a:rPr lang="en-US" sz="1000" b="1" dirty="0">
                <a:latin typeface="Poppins"/>
                <a:cs typeface="Poppins"/>
              </a:rPr>
              <a:t> </a:t>
            </a:r>
            <a:r>
              <a:rPr lang="en-US" sz="1000" b="1" dirty="0" err="1">
                <a:latin typeface="Poppins"/>
                <a:cs typeface="Poppins"/>
              </a:rPr>
              <a:t>Medya</a:t>
            </a:r>
            <a:r>
              <a:rPr lang="en-US" sz="1000" b="1" dirty="0">
                <a:latin typeface="Poppins"/>
                <a:cs typeface="Poppins"/>
              </a:rPr>
              <a:t> </a:t>
            </a:r>
            <a:r>
              <a:rPr lang="en-US" sz="1000" b="1" dirty="0" err="1">
                <a:latin typeface="Poppins"/>
                <a:cs typeface="Poppins"/>
              </a:rPr>
              <a:t>Kanalları</a:t>
            </a:r>
            <a:r>
              <a:rPr lang="en-US" sz="1000" b="1" dirty="0">
                <a:latin typeface="Poppins"/>
                <a:cs typeface="Poppins"/>
              </a:rPr>
              <a:t> </a:t>
            </a:r>
            <a:r>
              <a:rPr lang="en-US" sz="1000" b="1" dirty="0" err="1">
                <a:latin typeface="Poppins"/>
                <a:cs typeface="Poppins"/>
              </a:rPr>
              <a:t>Büyüme</a:t>
            </a:r>
            <a:r>
              <a:rPr lang="en-US" sz="1000" b="1" dirty="0">
                <a:latin typeface="Poppins"/>
                <a:cs typeface="Poppins"/>
              </a:rPr>
              <a:t> </a:t>
            </a:r>
            <a:r>
              <a:rPr lang="en-US" sz="1000" b="1" dirty="0" err="1">
                <a:latin typeface="Poppins"/>
                <a:cs typeface="Poppins"/>
              </a:rPr>
              <a:t>Tablosu</a:t>
            </a:r>
            <a:r>
              <a:rPr lang="en-US" sz="1000" b="1" dirty="0">
                <a:latin typeface="Poppins"/>
                <a:cs typeface="Poppins"/>
              </a:rPr>
              <a:t> 2024 </a:t>
            </a:r>
            <a:r>
              <a:rPr lang="en-US" sz="1000" b="1" dirty="0" err="1">
                <a:latin typeface="Poppins"/>
                <a:cs typeface="Poppins"/>
              </a:rPr>
              <a:t>ve</a:t>
            </a:r>
            <a:r>
              <a:rPr lang="en-US" sz="1000" b="1" dirty="0">
                <a:latin typeface="Poppins"/>
                <a:cs typeface="Poppins"/>
              </a:rPr>
              <a:t> 2025</a:t>
            </a:r>
          </a:p>
        </p:txBody>
      </p:sp>
      <p:pic>
        <p:nvPicPr>
          <p:cNvPr id="10" name="Picture 9" descr="A blue and black logo&#10;&#10;Description automatically generated">
            <a:extLst>
              <a:ext uri="{FF2B5EF4-FFF2-40B4-BE49-F238E27FC236}">
                <a16:creationId xmlns:a16="http://schemas.microsoft.com/office/drawing/2014/main" id="{A27A192E-3679-B3FC-2CCE-1027FE6704B7}"/>
              </a:ext>
            </a:extLst>
          </p:cNvPr>
          <p:cNvPicPr>
            <a:picLocks noChangeAspect="1"/>
          </p:cNvPicPr>
          <p:nvPr/>
        </p:nvPicPr>
        <p:blipFill>
          <a:blip r:embed="rId4">
            <a:alphaModFix amt="25000"/>
          </a:blip>
          <a:stretch>
            <a:fillRect/>
          </a:stretch>
        </p:blipFill>
        <p:spPr>
          <a:xfrm>
            <a:off x="6385365" y="5506268"/>
            <a:ext cx="441021" cy="125907"/>
          </a:xfrm>
          <a:prstGeom prst="rect">
            <a:avLst/>
          </a:prstGeom>
        </p:spPr>
      </p:pic>
      <p:sp>
        <p:nvSpPr>
          <p:cNvPr id="7" name="TextBox 6">
            <a:extLst>
              <a:ext uri="{FF2B5EF4-FFF2-40B4-BE49-F238E27FC236}">
                <a16:creationId xmlns:a16="http://schemas.microsoft.com/office/drawing/2014/main" id="{318F12F5-07AB-24A8-740F-F318BE740975}"/>
              </a:ext>
            </a:extLst>
          </p:cNvPr>
          <p:cNvSpPr txBox="1"/>
          <p:nvPr/>
        </p:nvSpPr>
        <p:spPr>
          <a:xfrm>
            <a:off x="1150034" y="9369430"/>
            <a:ext cx="3352800" cy="104644"/>
          </a:xfrm>
          <a:prstGeom prst="rect">
            <a:avLst/>
          </a:prstGeom>
          <a:noFill/>
        </p:spPr>
        <p:txBody>
          <a:bodyPr wrap="square" lIns="0" tIns="0" rIns="0" bIns="0" anchor="t">
            <a:spAutoFit/>
          </a:bodyPr>
          <a:lstStyle/>
          <a:p>
            <a:pPr>
              <a:lnSpc>
                <a:spcPct val="80000"/>
              </a:lnSpc>
            </a:pPr>
            <a:r>
              <a:rPr lang="en-US" sz="800" dirty="0" err="1">
                <a:solidFill>
                  <a:schemeClr val="tx2">
                    <a:lumMod val="20000"/>
                    <a:lumOff val="80000"/>
                  </a:schemeClr>
                </a:solidFill>
                <a:latin typeface="Poppins"/>
                <a:cs typeface="Poppins"/>
                <a:sym typeface="Poppins"/>
              </a:rPr>
              <a:t>Kaynakr</a:t>
            </a:r>
            <a:r>
              <a:rPr lang="en-US" sz="800" dirty="0">
                <a:solidFill>
                  <a:schemeClr val="tx2">
                    <a:lumMod val="20000"/>
                    <a:lumOff val="80000"/>
                  </a:schemeClr>
                </a:solidFill>
                <a:latin typeface="Poppins"/>
                <a:cs typeface="Poppins"/>
                <a:sym typeface="Poppins"/>
              </a:rPr>
              <a:t>: GroupM</a:t>
            </a:r>
            <a:endParaRPr lang="en-US" sz="800" dirty="0">
              <a:solidFill>
                <a:schemeClr val="tx2">
                  <a:lumMod val="20000"/>
                  <a:lumOff val="80000"/>
                </a:schemeClr>
              </a:solidFill>
              <a:latin typeface="Poppins"/>
              <a:cs typeface="Poppins"/>
            </a:endParaRPr>
          </a:p>
        </p:txBody>
      </p:sp>
      <p:sp>
        <p:nvSpPr>
          <p:cNvPr id="5" name="TextBox 4">
            <a:extLst>
              <a:ext uri="{FF2B5EF4-FFF2-40B4-BE49-F238E27FC236}">
                <a16:creationId xmlns:a16="http://schemas.microsoft.com/office/drawing/2014/main" id="{50E2B040-D518-A882-C4E3-AF647FC623DB}"/>
              </a:ext>
            </a:extLst>
          </p:cNvPr>
          <p:cNvSpPr txBox="1"/>
          <p:nvPr/>
        </p:nvSpPr>
        <p:spPr>
          <a:xfrm>
            <a:off x="1428066" y="3154937"/>
            <a:ext cx="2146300"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lang="en-US" sz="1400" b="1" dirty="0">
                <a:solidFill>
                  <a:srgbClr val="092656"/>
                </a:solidFill>
                <a:latin typeface="Poppins" pitchFamily="2" charset="77"/>
                <a:cs typeface="Poppins" pitchFamily="2" charset="77"/>
              </a:rPr>
              <a:t>Ekonomi</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4" name="Rectangle 3">
            <a:extLst>
              <a:ext uri="{FF2B5EF4-FFF2-40B4-BE49-F238E27FC236}">
                <a16:creationId xmlns:a16="http://schemas.microsoft.com/office/drawing/2014/main" id="{E8177244-7D2A-B421-FF6A-93785EEDD182}"/>
              </a:ext>
            </a:extLst>
          </p:cNvPr>
          <p:cNvSpPr/>
          <p:nvPr/>
        </p:nvSpPr>
        <p:spPr>
          <a:xfrm>
            <a:off x="787976" y="6827520"/>
            <a:ext cx="234578" cy="8665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4DDAE2F-4385-57BA-8B8C-522937D49203}"/>
              </a:ext>
            </a:extLst>
          </p:cNvPr>
          <p:cNvSpPr txBox="1"/>
          <p:nvPr/>
        </p:nvSpPr>
        <p:spPr>
          <a:xfrm rot="16200000">
            <a:off x="-1065657" y="5689810"/>
            <a:ext cx="3886200" cy="294183"/>
          </a:xfrm>
          <a:prstGeom prst="rect">
            <a:avLst/>
          </a:prstGeom>
          <a:noFill/>
        </p:spPr>
        <p:txBody>
          <a:bodyPr wrap="square">
            <a:spAutoFit/>
          </a:bodyPr>
          <a:lstStyle/>
          <a:p>
            <a:pPr marL="0" marR="0">
              <a:lnSpc>
                <a:spcPct val="115000"/>
              </a:lnSpc>
              <a:spcAft>
                <a:spcPts val="800"/>
              </a:spcAft>
            </a:pPr>
            <a:r>
              <a:rPr lang="en-US" sz="1200" kern="100" dirty="0" err="1">
                <a:effectLst/>
                <a:latin typeface="Poppins" panose="00000500000000000000" pitchFamily="2" charset="0"/>
                <a:ea typeface="Aptos" panose="020B0004020202020204" pitchFamily="34" charset="0"/>
                <a:cs typeface="Poppins" panose="00000500000000000000" pitchFamily="2" charset="0"/>
              </a:rPr>
              <a:t>Yıllık</a:t>
            </a:r>
            <a:r>
              <a:rPr lang="en-US" sz="1200" kern="100" dirty="0">
                <a:effectLst/>
                <a:latin typeface="Poppins" panose="00000500000000000000" pitchFamily="2" charset="0"/>
                <a:ea typeface="Aptos" panose="020B0004020202020204" pitchFamily="34" charset="0"/>
                <a:cs typeface="Poppins" panose="00000500000000000000" pitchFamily="2" charset="0"/>
              </a:rPr>
              <a:t> </a:t>
            </a:r>
            <a:r>
              <a:rPr lang="en-US" sz="1200" kern="100" dirty="0" err="1">
                <a:effectLst/>
                <a:latin typeface="Poppins" panose="00000500000000000000" pitchFamily="2" charset="0"/>
                <a:ea typeface="Aptos" panose="020B0004020202020204" pitchFamily="34" charset="0"/>
                <a:cs typeface="Poppins" panose="00000500000000000000" pitchFamily="2" charset="0"/>
              </a:rPr>
              <a:t>değişim</a:t>
            </a:r>
            <a:endParaRPr lang="en-US" sz="1200" kern="100" dirty="0">
              <a:effectLst/>
              <a:latin typeface="Poppins" panose="00000500000000000000" pitchFamily="2" charset="0"/>
              <a:ea typeface="Aptos" panose="020B0004020202020204" pitchFamily="34" charset="0"/>
              <a:cs typeface="Poppins" panose="00000500000000000000" pitchFamily="2" charset="0"/>
            </a:endParaRPr>
          </a:p>
        </p:txBody>
      </p:sp>
    </p:spTree>
    <p:extLst>
      <p:ext uri="{BB962C8B-B14F-4D97-AF65-F5344CB8AC3E}">
        <p14:creationId xmlns:p14="http://schemas.microsoft.com/office/powerpoint/2010/main" val="7294280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C4121-D0F3-9A99-2A2F-0372DD79DAA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F442C1-F68C-8537-C175-F32F8BB0BB5C}"/>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68</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9" name="Picture 8" descr="A blue and black logo&#10;&#10;Description automatically generated">
            <a:extLst>
              <a:ext uri="{FF2B5EF4-FFF2-40B4-BE49-F238E27FC236}">
                <a16:creationId xmlns:a16="http://schemas.microsoft.com/office/drawing/2014/main" id="{9E8861AE-73C0-8D37-6CF6-23A29167049F}"/>
              </a:ext>
            </a:extLst>
          </p:cNvPr>
          <p:cNvPicPr>
            <a:picLocks noChangeAspect="1"/>
          </p:cNvPicPr>
          <p:nvPr/>
        </p:nvPicPr>
        <p:blipFill>
          <a:blip r:embed="rId3"/>
          <a:stretch>
            <a:fillRect/>
          </a:stretch>
        </p:blipFill>
        <p:spPr>
          <a:xfrm>
            <a:off x="6495276" y="332839"/>
            <a:ext cx="897530" cy="256235"/>
          </a:xfrm>
          <a:prstGeom prst="rect">
            <a:avLst/>
          </a:prstGeom>
        </p:spPr>
      </p:pic>
      <p:sp>
        <p:nvSpPr>
          <p:cNvPr id="3" name="Text Placeholder 1">
            <a:extLst>
              <a:ext uri="{FF2B5EF4-FFF2-40B4-BE49-F238E27FC236}">
                <a16:creationId xmlns:a16="http://schemas.microsoft.com/office/drawing/2014/main" id="{9E62B506-72E3-2312-39A1-401150FA4392}"/>
              </a:ext>
            </a:extLst>
          </p:cNvPr>
          <p:cNvSpPr txBox="1">
            <a:spLocks/>
          </p:cNvSpPr>
          <p:nvPr/>
        </p:nvSpPr>
        <p:spPr>
          <a:xfrm>
            <a:off x="495300" y="1317280"/>
            <a:ext cx="3035300" cy="439772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800"/>
              </a:spcAft>
            </a:pPr>
            <a:r>
              <a:rPr lang="en-US" sz="1000" u="none" strike="noStrike" dirty="0" err="1">
                <a:effectLst/>
                <a:latin typeface="Georgia"/>
                <a:cs typeface="Poppins"/>
              </a:rPr>
              <a:t>Birleşik</a:t>
            </a:r>
            <a:r>
              <a:rPr lang="en-US" sz="1000" u="none" strike="noStrike" dirty="0">
                <a:effectLst/>
                <a:latin typeface="Georgia"/>
                <a:cs typeface="Poppins"/>
              </a:rPr>
              <a:t> </a:t>
            </a:r>
            <a:r>
              <a:rPr lang="en-US" sz="1000" u="none" strike="noStrike" dirty="0" err="1">
                <a:effectLst/>
                <a:latin typeface="Georgia"/>
                <a:cs typeface="Poppins"/>
              </a:rPr>
              <a:t>Krallık</a:t>
            </a:r>
            <a:r>
              <a:rPr lang="en-US" sz="1000" u="none" strike="noStrike" dirty="0">
                <a:effectLst/>
                <a:latin typeface="Georgia"/>
                <a:cs typeface="Poppins"/>
              </a:rPr>
              <a:t>, </a:t>
            </a:r>
            <a:r>
              <a:rPr lang="en-US" sz="1000" u="none" strike="noStrike" dirty="0" err="1">
                <a:effectLst/>
                <a:latin typeface="Georgia"/>
                <a:cs typeface="Poppins"/>
              </a:rPr>
              <a:t>diğer</a:t>
            </a:r>
            <a:r>
              <a:rPr lang="en-US" sz="1000" u="none" strike="noStrike" dirty="0">
                <a:effectLst/>
                <a:latin typeface="Georgia"/>
                <a:cs typeface="Poppins"/>
              </a:rPr>
              <a:t> </a:t>
            </a:r>
            <a:r>
              <a:rPr lang="en-US" sz="1000" u="none" strike="noStrike" dirty="0" err="1">
                <a:effectLst/>
                <a:latin typeface="Georgia"/>
                <a:cs typeface="Poppins"/>
              </a:rPr>
              <a:t>Avrupa</a:t>
            </a:r>
            <a:r>
              <a:rPr lang="en-US" sz="1000" u="none" strike="noStrike" dirty="0">
                <a:effectLst/>
                <a:latin typeface="Georgia"/>
                <a:cs typeface="Poppins"/>
              </a:rPr>
              <a:t> </a:t>
            </a:r>
            <a:r>
              <a:rPr lang="en-US" sz="1000" u="none" strike="noStrike" dirty="0" err="1">
                <a:effectLst/>
                <a:latin typeface="Georgia"/>
                <a:cs typeface="Poppins"/>
              </a:rPr>
              <a:t>ülkelerine</a:t>
            </a:r>
            <a:r>
              <a:rPr lang="en-US" sz="1000" u="none" strike="noStrike" dirty="0">
                <a:effectLst/>
                <a:latin typeface="Georgia"/>
                <a:cs typeface="Poppins"/>
              </a:rPr>
              <a:t> </a:t>
            </a:r>
            <a:r>
              <a:rPr lang="en-US" sz="1000" u="none" strike="noStrike" dirty="0" err="1">
                <a:effectLst/>
                <a:latin typeface="Georgia"/>
                <a:cs typeface="Poppins"/>
              </a:rPr>
              <a:t>göre</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gelirde</a:t>
            </a:r>
            <a:r>
              <a:rPr lang="en-US" sz="1000" u="none" strike="noStrike" dirty="0">
                <a:effectLst/>
                <a:latin typeface="Georgia"/>
                <a:cs typeface="Poppins"/>
              </a:rPr>
              <a:t> </a:t>
            </a:r>
            <a:r>
              <a:rPr lang="en-US" sz="1000" u="none" strike="noStrike" dirty="0" err="1">
                <a:effectLst/>
                <a:latin typeface="Georgia"/>
                <a:cs typeface="Poppins"/>
              </a:rPr>
              <a:t>en</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paya </a:t>
            </a:r>
            <a:r>
              <a:rPr lang="en-US" sz="1000" u="none" strike="noStrike" dirty="0" err="1">
                <a:effectLst/>
                <a:latin typeface="Georgia"/>
                <a:cs typeface="Poppins"/>
              </a:rPr>
              <a:t>sahiptir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2025 </a:t>
            </a:r>
            <a:r>
              <a:rPr lang="en-US" sz="1000" u="none" strike="noStrike" dirty="0" err="1">
                <a:effectLst/>
                <a:latin typeface="Georgia"/>
                <a:cs typeface="Poppins"/>
              </a:rPr>
              <a:t>tahminimizde</a:t>
            </a:r>
            <a:r>
              <a:rPr lang="en-US" sz="1000" u="none" strike="noStrike" dirty="0">
                <a:effectLst/>
                <a:latin typeface="Georgia"/>
                <a:cs typeface="Poppins"/>
              </a:rPr>
              <a:t> </a:t>
            </a:r>
            <a:r>
              <a:rPr lang="en-US" sz="1000" u="none" strike="noStrike" dirty="0" err="1">
                <a:effectLst/>
                <a:latin typeface="Georgia"/>
                <a:cs typeface="Poppins"/>
              </a:rPr>
              <a:t>toplam</a:t>
            </a:r>
            <a:r>
              <a:rPr lang="en-US" sz="1000" u="none" strike="noStrike" dirty="0">
                <a:effectLst/>
                <a:latin typeface="Georgia"/>
                <a:cs typeface="Poppins"/>
              </a:rPr>
              <a:t> </a:t>
            </a:r>
            <a:r>
              <a:rPr lang="en-US" sz="1000" u="none" strike="noStrike" dirty="0" err="1">
                <a:effectLst/>
                <a:latin typeface="Georgia"/>
                <a:cs typeface="Poppins"/>
              </a:rPr>
              <a:t>sektör</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gelirinin</a:t>
            </a:r>
            <a:r>
              <a:rPr lang="en-US" sz="1000" u="none" strike="noStrike" dirty="0">
                <a:effectLst/>
                <a:latin typeface="Georgia"/>
                <a:cs typeface="Poppins"/>
              </a:rPr>
              <a:t> %81,4'ünü </a:t>
            </a:r>
            <a:r>
              <a:rPr lang="en-US" sz="1000" u="none" strike="noStrike" dirty="0" err="1">
                <a:effectLst/>
                <a:latin typeface="Georgia"/>
                <a:cs typeface="Poppins"/>
              </a:rPr>
              <a:t>oluşturmaktadır</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pure-play, 2011'den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yana</a:t>
            </a:r>
            <a:r>
              <a:rPr lang="en-US" sz="1000" u="none" strike="noStrike" dirty="0">
                <a:effectLst/>
                <a:latin typeface="Georgia"/>
                <a:cs typeface="Poppins"/>
              </a:rPr>
              <a:t> </a:t>
            </a:r>
            <a:r>
              <a:rPr lang="en-US" sz="1000" u="none" strike="noStrike" dirty="0" err="1">
                <a:effectLst/>
                <a:latin typeface="Georgia"/>
                <a:cs typeface="Poppins"/>
              </a:rPr>
              <a:t>en</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ana </a:t>
            </a:r>
            <a:r>
              <a:rPr lang="en-US" sz="1000" u="none" strike="noStrike" dirty="0" err="1">
                <a:effectLst/>
                <a:latin typeface="Georgia"/>
                <a:cs typeface="Poppins"/>
              </a:rPr>
              <a:t>kanal</a:t>
            </a:r>
            <a:r>
              <a:rPr lang="en-US" sz="1000" u="none" strike="noStrike" dirty="0">
                <a:effectLst/>
                <a:latin typeface="Georgia"/>
                <a:cs typeface="Poppins"/>
              </a:rPr>
              <a:t> </a:t>
            </a:r>
            <a:r>
              <a:rPr lang="en-US" sz="1000" u="none" strike="noStrike" dirty="0" err="1">
                <a:effectLst/>
                <a:latin typeface="Georgia"/>
                <a:cs typeface="Poppins"/>
              </a:rPr>
              <a:t>oldu</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büyümesi</a:t>
            </a:r>
            <a:r>
              <a:rPr lang="en-US" sz="1000" u="none" strike="noStrike" dirty="0">
                <a:effectLst/>
                <a:latin typeface="Georgia"/>
                <a:cs typeface="Poppins"/>
              </a:rPr>
              <a:t>, </a:t>
            </a:r>
            <a:r>
              <a:rPr lang="en-US" sz="1000" u="none" strike="noStrike" dirty="0" err="1">
                <a:effectLst/>
                <a:latin typeface="Georgia"/>
                <a:cs typeface="Poppins"/>
              </a:rPr>
              <a:t>genel</a:t>
            </a:r>
            <a:r>
              <a:rPr lang="en-US" sz="1000" u="none" strike="noStrike" dirty="0">
                <a:effectLst/>
                <a:latin typeface="Georgia"/>
                <a:cs typeface="Poppins"/>
              </a:rPr>
              <a:t> </a:t>
            </a:r>
            <a:r>
              <a:rPr lang="en-US" sz="1000" u="none" strike="noStrike" dirty="0" err="1">
                <a:effectLst/>
                <a:latin typeface="Georgia"/>
                <a:cs typeface="Poppins"/>
              </a:rPr>
              <a:t>reklamcılığın</a:t>
            </a:r>
            <a:r>
              <a:rPr lang="en-US" sz="1000" u="none" strike="noStrike" dirty="0">
                <a:effectLst/>
                <a:latin typeface="Georgia"/>
                <a:cs typeface="Poppins"/>
              </a:rPr>
              <a:t> </a:t>
            </a:r>
            <a:r>
              <a:rPr lang="en-US" sz="1000" u="none" strike="noStrike" dirty="0" err="1">
                <a:effectLst/>
                <a:latin typeface="Georgia"/>
                <a:cs typeface="Poppins"/>
              </a:rPr>
              <a:t>genişlemesini</a:t>
            </a:r>
            <a:r>
              <a:rPr lang="en-US" sz="1000" u="none" strike="noStrike" dirty="0">
                <a:effectLst/>
                <a:latin typeface="Georgia"/>
                <a:cs typeface="Poppins"/>
              </a:rPr>
              <a:t> </a:t>
            </a:r>
            <a:r>
              <a:rPr lang="en-US" sz="1000" u="none" strike="noStrike" dirty="0" err="1">
                <a:effectLst/>
                <a:latin typeface="Georgia"/>
                <a:cs typeface="Poppins"/>
              </a:rPr>
              <a:t>sürekli</a:t>
            </a:r>
            <a:r>
              <a:rPr lang="en-US" sz="1000" u="none" strike="noStrike" dirty="0">
                <a:effectLst/>
                <a:latin typeface="Georgia"/>
                <a:cs typeface="Poppins"/>
              </a:rPr>
              <a:t> </a:t>
            </a:r>
            <a:r>
              <a:rPr lang="en-US" sz="1000" u="none" strike="noStrike" dirty="0" err="1">
                <a:effectLst/>
                <a:latin typeface="Georgia"/>
                <a:cs typeface="Poppins"/>
              </a:rPr>
              <a:t>olarak</a:t>
            </a:r>
            <a:r>
              <a:rPr lang="en-US" sz="1000" u="none" strike="noStrike" dirty="0">
                <a:effectLst/>
                <a:latin typeface="Georgia"/>
                <a:cs typeface="Poppins"/>
              </a:rPr>
              <a:t> </a:t>
            </a:r>
            <a:r>
              <a:rPr lang="en-US" sz="1000" u="none" strike="noStrike" dirty="0" err="1">
                <a:effectLst/>
                <a:latin typeface="Georgia"/>
                <a:cs typeface="Poppins"/>
              </a:rPr>
              <a:t>artırdı</a:t>
            </a:r>
            <a:r>
              <a:rPr lang="en-US" sz="1000" u="none" strike="noStrike" dirty="0">
                <a:effectLst/>
                <a:latin typeface="Georgia"/>
                <a:cs typeface="Poppins"/>
              </a:rPr>
              <a:t>. Bu </a:t>
            </a:r>
            <a:r>
              <a:rPr lang="en-US" sz="1000" u="none" strike="noStrike" dirty="0" err="1">
                <a:effectLst/>
                <a:latin typeface="Georgia"/>
                <a:cs typeface="Poppins"/>
              </a:rPr>
              <a:t>payın</a:t>
            </a:r>
            <a:r>
              <a:rPr lang="en-US" sz="1000" u="none" strike="noStrike" dirty="0">
                <a:effectLst/>
                <a:latin typeface="Georgia"/>
                <a:cs typeface="Poppins"/>
              </a:rPr>
              <a:t>, </a:t>
            </a:r>
            <a:r>
              <a:rPr lang="en-US" sz="1000" u="none" strike="noStrike" dirty="0" err="1">
                <a:effectLst/>
                <a:latin typeface="Georgia"/>
                <a:cs typeface="Poppins"/>
              </a:rPr>
              <a:t>uzun</a:t>
            </a:r>
            <a:r>
              <a:rPr lang="en-US" sz="1000" u="none" strike="noStrike" dirty="0">
                <a:effectLst/>
                <a:latin typeface="Georgia"/>
                <a:cs typeface="Poppins"/>
              </a:rPr>
              <a:t> </a:t>
            </a:r>
            <a:r>
              <a:rPr lang="en-US" sz="1000" u="none" strike="noStrike" dirty="0" err="1">
                <a:effectLst/>
                <a:latin typeface="Georgia"/>
                <a:cs typeface="Poppins"/>
              </a:rPr>
              <a:t>vadeli</a:t>
            </a:r>
            <a:r>
              <a:rPr lang="en-US" sz="1000" u="none" strike="noStrike" dirty="0">
                <a:effectLst/>
                <a:latin typeface="Georgia"/>
                <a:cs typeface="Poppins"/>
              </a:rPr>
              <a:t> </a:t>
            </a:r>
            <a:r>
              <a:rPr lang="en-US" sz="1000" u="none" strike="noStrike" dirty="0" err="1">
                <a:effectLst/>
                <a:latin typeface="Georgia"/>
                <a:cs typeface="Poppins"/>
              </a:rPr>
              <a:t>marka</a:t>
            </a:r>
            <a:r>
              <a:rPr lang="en-US" sz="1000" u="none" strike="noStrike" dirty="0">
                <a:effectLst/>
                <a:latin typeface="Georgia"/>
                <a:cs typeface="Poppins"/>
              </a:rPr>
              <a:t> </a:t>
            </a:r>
            <a:r>
              <a:rPr lang="en-US" sz="1000" u="none" strike="noStrike" dirty="0" err="1">
                <a:effectLst/>
                <a:latin typeface="Georgia"/>
                <a:cs typeface="Poppins"/>
              </a:rPr>
              <a:t>oluşturmaya</a:t>
            </a:r>
            <a:r>
              <a:rPr lang="en-US" sz="1000" u="none" strike="noStrike" dirty="0">
                <a:effectLst/>
                <a:latin typeface="Georgia"/>
                <a:cs typeface="Poppins"/>
              </a:rPr>
              <a:t> ve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fazla</a:t>
            </a:r>
            <a:r>
              <a:rPr lang="en-US" sz="1000" u="none" strike="noStrike" dirty="0">
                <a:effectLst/>
                <a:latin typeface="Georgia"/>
                <a:cs typeface="Poppins"/>
              </a:rPr>
              <a:t> TV </a:t>
            </a:r>
            <a:r>
              <a:rPr lang="en-US" sz="1000" u="none" strike="noStrike" dirty="0" err="1">
                <a:effectLst/>
                <a:latin typeface="Georgia"/>
                <a:cs typeface="Poppins"/>
              </a:rPr>
              <a:t>odaklı</a:t>
            </a:r>
            <a:r>
              <a:rPr lang="en-US" sz="1000" u="none" strike="noStrike" dirty="0">
                <a:effectLst/>
                <a:latin typeface="Georgia"/>
                <a:cs typeface="Poppins"/>
              </a:rPr>
              <a:t> </a:t>
            </a:r>
            <a:r>
              <a:rPr lang="en-US" sz="1000" u="none" strike="noStrike" dirty="0" err="1">
                <a:effectLst/>
                <a:latin typeface="Georgia"/>
                <a:cs typeface="Poppins"/>
              </a:rPr>
              <a:t>yatırıma</a:t>
            </a:r>
            <a:r>
              <a:rPr lang="en-US" sz="1000" u="none" strike="noStrike" dirty="0">
                <a:effectLst/>
                <a:latin typeface="Georgia"/>
                <a:cs typeface="Poppins"/>
              </a:rPr>
              <a:t> </a:t>
            </a:r>
            <a:r>
              <a:rPr lang="en-US" sz="1000" u="none" strike="noStrike" dirty="0" err="1">
                <a:effectLst/>
                <a:latin typeface="Georgia"/>
                <a:cs typeface="Poppins"/>
              </a:rPr>
              <a:t>karşı</a:t>
            </a:r>
            <a:r>
              <a:rPr lang="en-US" sz="1000" u="none" strike="noStrike" dirty="0">
                <a:effectLst/>
                <a:latin typeface="Georgia"/>
                <a:cs typeface="Poppins"/>
              </a:rPr>
              <a:t> </a:t>
            </a:r>
            <a:r>
              <a:rPr lang="en-US" sz="1000" u="none" strike="noStrike" dirty="0" err="1">
                <a:effectLst/>
                <a:latin typeface="Georgia"/>
                <a:cs typeface="Poppins"/>
              </a:rPr>
              <a:t>genellikle</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bütçeleri</a:t>
            </a:r>
            <a:r>
              <a:rPr lang="en-US" sz="1000" u="none" strike="noStrike" dirty="0">
                <a:effectLst/>
                <a:latin typeface="Georgia"/>
                <a:cs typeface="Poppins"/>
              </a:rPr>
              <a:t> </a:t>
            </a:r>
            <a:r>
              <a:rPr lang="en-US" sz="1000" u="none" strike="noStrike" dirty="0" err="1">
                <a:effectLst/>
                <a:latin typeface="Georgia"/>
                <a:cs typeface="Poppins"/>
              </a:rPr>
              <a:t>kullanma</a:t>
            </a:r>
            <a:r>
              <a:rPr lang="en-US" sz="1000" u="none" strike="noStrike" dirty="0">
                <a:effectLst/>
                <a:latin typeface="Georgia"/>
                <a:cs typeface="Poppins"/>
              </a:rPr>
              <a:t> ve </a:t>
            </a:r>
            <a:r>
              <a:rPr lang="en-US" sz="1000" u="none" strike="noStrike" dirty="0" err="1">
                <a:effectLst/>
                <a:latin typeface="Georgia"/>
                <a:cs typeface="Poppins"/>
              </a:rPr>
              <a:t>kurum</a:t>
            </a:r>
            <a:r>
              <a:rPr lang="en-US" sz="1000" u="none" strike="noStrike" dirty="0">
                <a:effectLst/>
                <a:latin typeface="Georgia"/>
                <a:cs typeface="Poppins"/>
              </a:rPr>
              <a:t> </a:t>
            </a:r>
            <a:r>
              <a:rPr lang="en-US" sz="1000" u="none" strike="noStrike" dirty="0" err="1">
                <a:effectLst/>
                <a:latin typeface="Georgia"/>
                <a:cs typeface="Poppins"/>
              </a:rPr>
              <a:t>içi</a:t>
            </a:r>
            <a:r>
              <a:rPr lang="en-US" sz="1000" u="none" strike="noStrike" dirty="0">
                <a:effectLst/>
                <a:latin typeface="Georgia"/>
                <a:cs typeface="Poppins"/>
              </a:rPr>
              <a:t> ve </a:t>
            </a:r>
            <a:r>
              <a:rPr lang="en-US" sz="1000" u="none" strike="noStrike" dirty="0" err="1">
                <a:effectLst/>
                <a:latin typeface="Georgia"/>
                <a:cs typeface="Poppins"/>
              </a:rPr>
              <a:t>ajans</a:t>
            </a:r>
            <a:r>
              <a:rPr lang="en-US" sz="1000" u="none" strike="noStrike" dirty="0">
                <a:effectLst/>
                <a:latin typeface="Georgia"/>
                <a:cs typeface="Poppins"/>
              </a:rPr>
              <a:t> </a:t>
            </a:r>
            <a:r>
              <a:rPr lang="en-US" sz="1000" u="none" strike="noStrike" dirty="0" err="1">
                <a:effectLst/>
                <a:latin typeface="Georgia"/>
                <a:cs typeface="Poppins"/>
              </a:rPr>
              <a:t>ekiplerine</a:t>
            </a:r>
            <a:r>
              <a:rPr lang="en-US" sz="1000" u="none" strike="noStrike" dirty="0">
                <a:effectLst/>
                <a:latin typeface="Georgia"/>
                <a:cs typeface="Poppins"/>
              </a:rPr>
              <a:t> </a:t>
            </a:r>
            <a:r>
              <a:rPr lang="en-US" sz="1000" u="none" strike="noStrike" dirty="0" err="1">
                <a:effectLst/>
                <a:latin typeface="Georgia"/>
                <a:cs typeface="Poppins"/>
              </a:rPr>
              <a:t>tahsis</a:t>
            </a:r>
            <a:r>
              <a:rPr lang="en-US" sz="1000" u="none" strike="noStrike" dirty="0">
                <a:effectLst/>
                <a:latin typeface="Georgia"/>
                <a:cs typeface="Poppins"/>
              </a:rPr>
              <a:t> </a:t>
            </a:r>
            <a:r>
              <a:rPr lang="en-US" sz="1000" u="none" strike="noStrike" dirty="0" err="1">
                <a:effectLst/>
                <a:latin typeface="Georgia"/>
                <a:cs typeface="Poppins"/>
              </a:rPr>
              <a:t>etme</a:t>
            </a:r>
            <a:r>
              <a:rPr lang="en-US" sz="1000" u="none" strike="noStrike" dirty="0">
                <a:effectLst/>
                <a:latin typeface="Georgia"/>
                <a:cs typeface="Poppins"/>
              </a:rPr>
              <a:t> </a:t>
            </a:r>
            <a:r>
              <a:rPr lang="en-US" sz="1000" u="none" strike="noStrike" dirty="0" err="1">
                <a:effectLst/>
                <a:latin typeface="Georgia"/>
                <a:cs typeface="Poppins"/>
              </a:rPr>
              <a:t>konusunda</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yetenekli</a:t>
            </a:r>
            <a:r>
              <a:rPr lang="en-US" sz="1000" u="none" strike="noStrike" dirty="0">
                <a:effectLst/>
                <a:latin typeface="Georgia"/>
                <a:cs typeface="Poppins"/>
              </a:rPr>
              <a:t> </a:t>
            </a:r>
            <a:r>
              <a:rPr lang="en-US" sz="1000" u="none" strike="noStrike" dirty="0" err="1">
                <a:effectLst/>
                <a:latin typeface="Georgia"/>
                <a:cs typeface="Poppins"/>
              </a:rPr>
              <a:t>olan</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markaların</a:t>
            </a:r>
            <a:r>
              <a:rPr lang="en-US" sz="1000" u="none" strike="noStrike" dirty="0">
                <a:effectLst/>
                <a:latin typeface="Georgia"/>
                <a:cs typeface="Poppins"/>
              </a:rPr>
              <a:t> </a:t>
            </a:r>
            <a:r>
              <a:rPr lang="en-US" sz="1000" u="none" strike="noStrike" dirty="0" err="1">
                <a:effectLst/>
                <a:latin typeface="Georgia"/>
                <a:cs typeface="Poppins"/>
              </a:rPr>
              <a:t>bütçe</a:t>
            </a:r>
            <a:r>
              <a:rPr lang="en-US" sz="1000" u="none" strike="noStrike" dirty="0">
                <a:effectLst/>
                <a:latin typeface="Georgia"/>
                <a:cs typeface="Poppins"/>
              </a:rPr>
              <a:t> </a:t>
            </a:r>
            <a:r>
              <a:rPr lang="en-US" sz="1000" u="none" strike="noStrike" dirty="0" err="1">
                <a:effectLst/>
                <a:latin typeface="Georgia"/>
                <a:cs typeface="Poppins"/>
              </a:rPr>
              <a:t>tahsislerinin</a:t>
            </a:r>
            <a:r>
              <a:rPr lang="en-US" sz="1000" u="none" strike="noStrike" dirty="0">
                <a:effectLst/>
                <a:latin typeface="Georgia"/>
                <a:cs typeface="Poppins"/>
              </a:rPr>
              <a:t> </a:t>
            </a:r>
            <a:r>
              <a:rPr lang="en-US" sz="1000" u="none" strike="noStrike" dirty="0" err="1">
                <a:effectLst/>
                <a:latin typeface="Georgia"/>
                <a:cs typeface="Poppins"/>
              </a:rPr>
              <a:t>göstergesi</a:t>
            </a:r>
            <a:r>
              <a:rPr lang="en-US" sz="1000" u="none" strike="noStrike" dirty="0">
                <a:effectLst/>
                <a:latin typeface="Georgia"/>
                <a:cs typeface="Poppins"/>
              </a:rPr>
              <a:t> </a:t>
            </a:r>
            <a:r>
              <a:rPr lang="en-US" sz="1000" u="none" strike="noStrike" dirty="0" err="1">
                <a:effectLst/>
                <a:latin typeface="Georgia"/>
                <a:cs typeface="Poppins"/>
              </a:rPr>
              <a:t>olmadığını</a:t>
            </a:r>
            <a:r>
              <a:rPr lang="en-US" sz="1000" u="none" strike="noStrike" dirty="0">
                <a:effectLst/>
                <a:latin typeface="Georgia"/>
                <a:cs typeface="Poppins"/>
              </a:rPr>
              <a:t> </a:t>
            </a:r>
            <a:r>
              <a:rPr lang="en-US" sz="1000" u="none" strike="noStrike" dirty="0" err="1">
                <a:effectLst/>
                <a:latin typeface="Georgia"/>
                <a:cs typeface="Poppins"/>
              </a:rPr>
              <a:t>belirtmek</a:t>
            </a:r>
            <a:r>
              <a:rPr lang="en-US" sz="1000" u="none" strike="noStrike" dirty="0">
                <a:effectLst/>
                <a:latin typeface="Georgia"/>
                <a:cs typeface="Poppins"/>
              </a:rPr>
              <a:t> </a:t>
            </a:r>
            <a:r>
              <a:rPr lang="en-US" sz="1000" u="none" strike="noStrike" dirty="0" err="1">
                <a:effectLst/>
                <a:latin typeface="Georgia"/>
                <a:cs typeface="Poppins"/>
              </a:rPr>
              <a:t>önemlidir</a:t>
            </a:r>
            <a:r>
              <a:rPr lang="en-US" sz="1000" u="none" strike="noStrike" dirty="0">
                <a:effectLst/>
                <a:latin typeface="Georgia"/>
                <a:cs typeface="Poppins"/>
              </a:rPr>
              <a:t>. Pure-play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gelirinin</a:t>
            </a:r>
            <a:r>
              <a:rPr lang="en-US" sz="1000" u="none" strike="noStrike" dirty="0">
                <a:effectLst/>
                <a:latin typeface="Georgia"/>
                <a:cs typeface="Poppins"/>
              </a:rPr>
              <a:t> 2024'te %10,4 </a:t>
            </a:r>
            <a:r>
              <a:rPr lang="en-US" sz="1000" u="none" strike="noStrike" dirty="0" err="1">
                <a:effectLst/>
                <a:latin typeface="Georgia"/>
                <a:cs typeface="Poppins"/>
              </a:rPr>
              <a:t>oranında</a:t>
            </a:r>
            <a:r>
              <a:rPr lang="en-US" sz="1000" u="none" strike="noStrike" dirty="0">
                <a:effectLst/>
                <a:latin typeface="Georgia"/>
                <a:cs typeface="Poppins"/>
              </a:rPr>
              <a:t> </a:t>
            </a:r>
            <a:r>
              <a:rPr lang="en-US" sz="1000" u="none" strike="noStrike" dirty="0" err="1">
                <a:effectLst/>
                <a:latin typeface="Georgia"/>
                <a:cs typeface="Poppins"/>
              </a:rPr>
              <a:t>artması</a:t>
            </a:r>
            <a:r>
              <a:rPr lang="en-US" sz="1000" u="none" strike="noStrike" dirty="0">
                <a:effectLst/>
                <a:latin typeface="Georgia"/>
                <a:cs typeface="Poppins"/>
              </a:rPr>
              <a:t>, 2025'te </a:t>
            </a:r>
            <a:r>
              <a:rPr lang="en-US" sz="1000" u="none" strike="noStrike" dirty="0" err="1">
                <a:effectLst/>
                <a:latin typeface="Georgia"/>
                <a:cs typeface="Poppins"/>
              </a:rPr>
              <a:t>ise</a:t>
            </a:r>
            <a:r>
              <a:rPr lang="en-US" sz="1000" u="none" strike="noStrike" dirty="0">
                <a:effectLst/>
                <a:latin typeface="Georgia"/>
                <a:cs typeface="Poppins"/>
              </a:rPr>
              <a:t> %8,3'e </a:t>
            </a:r>
            <a:r>
              <a:rPr lang="en-US" sz="1000" u="none" strike="noStrike" dirty="0" err="1">
                <a:effectLst/>
                <a:latin typeface="Georgia"/>
                <a:cs typeface="Poppins"/>
              </a:rPr>
              <a:t>ulaşması</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a:t>
            </a:r>
          </a:p>
          <a:p>
            <a:pPr marL="7620">
              <a:lnSpc>
                <a:spcPct val="113999"/>
              </a:lnSpc>
              <a:spcAft>
                <a:spcPts val="800"/>
              </a:spcAft>
            </a:pP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odaklı</a:t>
            </a:r>
            <a:r>
              <a:rPr lang="en-US" sz="1000" u="none" strike="noStrike" dirty="0">
                <a:effectLst/>
                <a:latin typeface="Georgia"/>
                <a:cs typeface="Poppins"/>
              </a:rPr>
              <a:t> </a:t>
            </a:r>
            <a:r>
              <a:rPr lang="en-US" sz="1000" u="none" strike="noStrike" dirty="0" err="1">
                <a:effectLst/>
                <a:latin typeface="Georgia"/>
                <a:cs typeface="Poppins"/>
              </a:rPr>
              <a:t>reklamlarda</a:t>
            </a:r>
            <a:r>
              <a:rPr lang="en-US" sz="1000" u="none" strike="noStrike" dirty="0">
                <a:effectLst/>
                <a:latin typeface="Georgia"/>
                <a:cs typeface="Poppins"/>
              </a:rPr>
              <a:t>, </a:t>
            </a:r>
            <a:r>
              <a:rPr lang="en-US" sz="1000" u="none" strike="noStrike" dirty="0" err="1">
                <a:effectLst/>
                <a:latin typeface="Georgia"/>
                <a:cs typeface="Poppins"/>
              </a:rPr>
              <a:t>ticaret</a:t>
            </a:r>
            <a:r>
              <a:rPr lang="en-US" sz="1000" u="none" strike="noStrike" dirty="0">
                <a:effectLst/>
                <a:latin typeface="Georgia"/>
                <a:cs typeface="Poppins"/>
              </a:rPr>
              <a:t> </a:t>
            </a:r>
            <a:r>
              <a:rPr lang="en-US" sz="1000" u="none" strike="noStrike" dirty="0" err="1">
                <a:effectLst/>
                <a:latin typeface="Georgia"/>
                <a:cs typeface="Poppins"/>
              </a:rPr>
              <a:t>medyası</a:t>
            </a:r>
            <a:r>
              <a:rPr lang="en-US" sz="1000" u="none" strike="noStrike" dirty="0">
                <a:effectLst/>
                <a:latin typeface="Georgia"/>
                <a:cs typeface="Poppins"/>
              </a:rPr>
              <a:t> </a:t>
            </a:r>
            <a:r>
              <a:rPr lang="en-US" sz="1000" u="none" strike="noStrike" dirty="0" err="1">
                <a:effectLst/>
                <a:latin typeface="Georgia"/>
                <a:cs typeface="Poppins"/>
              </a:rPr>
              <a:t>en</a:t>
            </a:r>
            <a:r>
              <a:rPr lang="en-US" sz="1000" u="none" strike="noStrike" dirty="0">
                <a:effectLst/>
                <a:latin typeface="Georgia"/>
                <a:cs typeface="Poppins"/>
              </a:rPr>
              <a:t> </a:t>
            </a:r>
            <a:r>
              <a:rPr lang="en-US" sz="1000" u="none" strike="noStrike" dirty="0" err="1">
                <a:effectLst/>
                <a:latin typeface="Georgia"/>
                <a:cs typeface="Poppins"/>
              </a:rPr>
              <a:t>hızlı</a:t>
            </a:r>
            <a:r>
              <a:rPr lang="en-US" sz="1000" u="none" strike="noStrike" dirty="0">
                <a:effectLst/>
                <a:latin typeface="Georgia"/>
                <a:cs typeface="Poppins"/>
              </a:rPr>
              <a:t> </a:t>
            </a:r>
            <a:r>
              <a:rPr lang="en-US" sz="1000" u="none" strike="noStrike" dirty="0" err="1">
                <a:effectLst/>
                <a:latin typeface="Georgia"/>
                <a:cs typeface="Poppins"/>
              </a:rPr>
              <a:t>büyüyen</a:t>
            </a:r>
            <a:r>
              <a:rPr lang="en-US" sz="1000" u="none" strike="noStrike" dirty="0">
                <a:effectLst/>
                <a:latin typeface="Georgia"/>
                <a:cs typeface="Poppins"/>
              </a:rPr>
              <a:t> </a:t>
            </a:r>
            <a:r>
              <a:rPr lang="en-US" sz="1000" u="none" strike="noStrike" dirty="0" err="1">
                <a:effectLst/>
                <a:latin typeface="Georgia"/>
                <a:cs typeface="Poppins"/>
              </a:rPr>
              <a:t>kanallardan</a:t>
            </a:r>
            <a:r>
              <a:rPr lang="en-US" sz="1000" u="none" strike="noStrike" dirty="0">
                <a:effectLst/>
                <a:latin typeface="Georgia"/>
                <a:cs typeface="Poppins"/>
              </a:rPr>
              <a:t> </a:t>
            </a:r>
            <a:r>
              <a:rPr lang="en-US" sz="1000" u="none" strike="noStrike" dirty="0" err="1">
                <a:effectLst/>
                <a:latin typeface="Georgia"/>
                <a:cs typeface="Poppins"/>
              </a:rPr>
              <a:t>biri</a:t>
            </a:r>
            <a:r>
              <a:rPr lang="en-US" sz="1000" u="none" strike="noStrike" dirty="0">
                <a:effectLst/>
                <a:latin typeface="Georgia"/>
                <a:cs typeface="Poppins"/>
              </a:rPr>
              <a:t> </a:t>
            </a:r>
            <a:r>
              <a:rPr lang="en-US" sz="1000" u="none" strike="noStrike" dirty="0" err="1">
                <a:effectLst/>
                <a:latin typeface="Georgia"/>
                <a:cs typeface="Poppins"/>
              </a:rPr>
              <a:t>olarak</a:t>
            </a:r>
            <a:r>
              <a:rPr lang="en-US" sz="1000" u="none" strike="noStrike" dirty="0">
                <a:effectLst/>
                <a:latin typeface="Georgia"/>
                <a:cs typeface="Poppins"/>
              </a:rPr>
              <a:t> 2024'te %20,5 </a:t>
            </a:r>
            <a:r>
              <a:rPr lang="en-US" sz="1000" u="none" strike="noStrike" dirty="0" err="1">
                <a:effectLst/>
                <a:latin typeface="Georgia"/>
                <a:cs typeface="Poppins"/>
              </a:rPr>
              <a:t>büyümesi</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2025'te </a:t>
            </a:r>
            <a:r>
              <a:rPr lang="en-US" sz="1000" u="none" strike="noStrike" dirty="0" err="1">
                <a:effectLst/>
                <a:latin typeface="Georgia"/>
                <a:cs typeface="Poppins"/>
              </a:rPr>
              <a:t>toplam</a:t>
            </a:r>
            <a:r>
              <a:rPr lang="en-US" sz="1000" u="none" strike="noStrike" dirty="0">
                <a:effectLst/>
                <a:latin typeface="Georgia"/>
                <a:cs typeface="Poppins"/>
              </a:rPr>
              <a:t> TV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gelirini</a:t>
            </a:r>
            <a:r>
              <a:rPr lang="en-US" sz="1000" u="none" strike="noStrike" dirty="0">
                <a:effectLst/>
                <a:latin typeface="Georgia"/>
                <a:cs typeface="Poppins"/>
              </a:rPr>
              <a:t> </a:t>
            </a:r>
            <a:r>
              <a:rPr lang="en-US" sz="1000" u="none" strike="noStrike" dirty="0" err="1">
                <a:effectLst/>
                <a:latin typeface="Georgia"/>
                <a:cs typeface="Poppins"/>
              </a:rPr>
              <a:t>geçmesi</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Amazon, </a:t>
            </a:r>
            <a:r>
              <a:rPr lang="en-US" sz="1000" u="none" strike="noStrike" dirty="0" err="1">
                <a:effectLst/>
                <a:latin typeface="Georgia"/>
                <a:cs typeface="Poppins"/>
              </a:rPr>
              <a:t>ticaret</a:t>
            </a:r>
            <a:r>
              <a:rPr lang="en-US" sz="1000" u="none" strike="noStrike" dirty="0">
                <a:effectLst/>
                <a:latin typeface="Georgia"/>
                <a:cs typeface="Poppins"/>
              </a:rPr>
              <a:t> </a:t>
            </a:r>
            <a:r>
              <a:rPr lang="en-US" sz="1000" u="none" strike="noStrike" dirty="0" err="1">
                <a:effectLst/>
                <a:latin typeface="Georgia"/>
                <a:cs typeface="Poppins"/>
              </a:rPr>
              <a:t>medyası</a:t>
            </a:r>
            <a:r>
              <a:rPr lang="en-US" sz="1000" u="none" strike="noStrike" dirty="0">
                <a:effectLst/>
                <a:latin typeface="Georgia"/>
                <a:cs typeface="Poppins"/>
              </a:rPr>
              <a:t> </a:t>
            </a:r>
            <a:r>
              <a:rPr lang="en-US" sz="1000" u="none" strike="noStrike" dirty="0" err="1">
                <a:effectLst/>
                <a:latin typeface="Georgia"/>
                <a:cs typeface="Poppins"/>
              </a:rPr>
              <a:t>alanında</a:t>
            </a:r>
            <a:r>
              <a:rPr lang="en-US" sz="1000" u="none" strike="noStrike" dirty="0">
                <a:effectLst/>
                <a:latin typeface="Georgia"/>
                <a:cs typeface="Poppins"/>
              </a:rPr>
              <a:t> </a:t>
            </a:r>
            <a:r>
              <a:rPr lang="en-US" sz="1000" u="none" strike="noStrike" dirty="0" err="1">
                <a:effectLst/>
                <a:latin typeface="Georgia"/>
                <a:cs typeface="Poppins"/>
              </a:rPr>
              <a:t>hâlâ</a:t>
            </a:r>
            <a:r>
              <a:rPr lang="en-US" sz="1000" u="none" strike="noStrike" dirty="0">
                <a:effectLst/>
                <a:latin typeface="Georgia"/>
                <a:cs typeface="Poppins"/>
              </a:rPr>
              <a:t> </a:t>
            </a:r>
            <a:r>
              <a:rPr lang="en-US" sz="1000" u="none" strike="noStrike" dirty="0" err="1">
                <a:effectLst/>
                <a:latin typeface="Georgia"/>
                <a:cs typeface="Poppins"/>
              </a:rPr>
              <a:t>lider</a:t>
            </a:r>
            <a:r>
              <a:rPr lang="en-US" sz="1000" u="none" strike="noStrike" dirty="0">
                <a:effectLst/>
                <a:latin typeface="Georgia"/>
                <a:cs typeface="Poppins"/>
              </a:rPr>
              <a:t> </a:t>
            </a:r>
            <a:r>
              <a:rPr lang="en-US" sz="1000" u="none" strike="noStrike" dirty="0" err="1">
                <a:effectLst/>
                <a:latin typeface="Georgia"/>
                <a:cs typeface="Poppins"/>
              </a:rPr>
              <a:t>konumda</a:t>
            </a:r>
            <a:r>
              <a:rPr lang="en-US" sz="1000" u="none" strike="noStrike" dirty="0">
                <a:effectLst/>
                <a:latin typeface="Georgia"/>
                <a:cs typeface="Poppins"/>
              </a:rPr>
              <a:t> </a:t>
            </a:r>
            <a:r>
              <a:rPr lang="en-US" sz="1000" u="none" strike="noStrike" dirty="0" err="1">
                <a:effectLst/>
                <a:latin typeface="Georgia"/>
                <a:cs typeface="Poppins"/>
              </a:rPr>
              <a:t>olsa</a:t>
            </a:r>
            <a:r>
              <a:rPr lang="en-US" sz="1000" u="none" strike="noStrike" dirty="0">
                <a:effectLst/>
                <a:latin typeface="Georgia"/>
                <a:cs typeface="Poppins"/>
              </a:rPr>
              <a:t> da, </a:t>
            </a:r>
            <a:r>
              <a:rPr lang="en-US" sz="1000" u="none" strike="noStrike" dirty="0" err="1">
                <a:effectLst/>
                <a:latin typeface="Georgia"/>
                <a:cs typeface="Poppins"/>
              </a:rPr>
              <a:t>kanal</a:t>
            </a:r>
            <a:r>
              <a:rPr lang="en-US" sz="1000" u="none" strike="noStrike" dirty="0">
                <a:effectLst/>
                <a:latin typeface="Georgia"/>
                <a:cs typeface="Poppins"/>
              </a:rPr>
              <a:t> </a:t>
            </a:r>
            <a:r>
              <a:rPr lang="en-US" sz="1000" u="none" strike="noStrike" dirty="0" err="1">
                <a:effectLst/>
                <a:latin typeface="Georgia"/>
                <a:cs typeface="Poppins"/>
              </a:rPr>
              <a:t>geliştikçe</a:t>
            </a:r>
            <a:r>
              <a:rPr lang="en-US" sz="1000" u="none" strike="noStrike" dirty="0">
                <a:effectLst/>
                <a:latin typeface="Georgia"/>
                <a:cs typeface="Poppins"/>
              </a:rPr>
              <a:t> </a:t>
            </a:r>
            <a:r>
              <a:rPr lang="en-US" sz="1000" u="none" strike="noStrike" dirty="0" err="1">
                <a:effectLst/>
                <a:latin typeface="Georgia"/>
                <a:cs typeface="Poppins"/>
              </a:rPr>
              <a:t>yerel</a:t>
            </a:r>
            <a:r>
              <a:rPr lang="en-US" sz="1000" u="none" strike="noStrike" dirty="0">
                <a:effectLst/>
                <a:latin typeface="Georgia"/>
                <a:cs typeface="Poppins"/>
              </a:rPr>
              <a:t> </a:t>
            </a:r>
            <a:r>
              <a:rPr lang="en-US" sz="1000" u="none" strike="noStrike" dirty="0" err="1">
                <a:effectLst/>
                <a:latin typeface="Georgia"/>
                <a:cs typeface="Poppins"/>
              </a:rPr>
              <a:t>perakendecilerin</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pay </a:t>
            </a:r>
            <a:r>
              <a:rPr lang="en-US" sz="1000" u="none" strike="noStrike" dirty="0" err="1">
                <a:effectLst/>
                <a:latin typeface="Georgia"/>
                <a:cs typeface="Poppins"/>
              </a:rPr>
              <a:t>alması</a:t>
            </a:r>
            <a:r>
              <a:rPr lang="en-US" sz="1000" u="none" strike="noStrike" dirty="0">
                <a:effectLst/>
                <a:latin typeface="Georgia"/>
                <a:cs typeface="Poppins"/>
              </a:rPr>
              <a:t> </a:t>
            </a:r>
            <a:r>
              <a:rPr lang="en-US" sz="1000" u="none" strike="noStrike" dirty="0" err="1">
                <a:effectLst/>
                <a:latin typeface="Georgia"/>
                <a:cs typeface="Poppins"/>
              </a:rPr>
              <a:t>muhtemel</a:t>
            </a:r>
            <a:r>
              <a:rPr lang="en-US" sz="1000" u="none" strike="noStrike" dirty="0">
                <a:effectLst/>
                <a:latin typeface="Georgia"/>
                <a:cs typeface="Poppins"/>
              </a:rPr>
              <a:t>. </a:t>
            </a:r>
            <a:r>
              <a:rPr lang="en-US" sz="1000" u="none" strike="noStrike" dirty="0" err="1">
                <a:effectLst/>
                <a:latin typeface="Georgia"/>
                <a:cs typeface="Poppins"/>
              </a:rPr>
              <a:t>Arama</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gelirlerinin</a:t>
            </a:r>
            <a:r>
              <a:rPr lang="en-US" sz="1000" u="none" strike="noStrike" dirty="0">
                <a:effectLst/>
                <a:latin typeface="Georgia"/>
                <a:cs typeface="Poppins"/>
              </a:rPr>
              <a:t> </a:t>
            </a:r>
            <a:r>
              <a:rPr lang="en-US" sz="1000" u="none" strike="noStrike" dirty="0" err="1">
                <a:effectLst/>
                <a:latin typeface="Georgia"/>
                <a:cs typeface="Poppins"/>
              </a:rPr>
              <a:t>çoğunluğunu</a:t>
            </a:r>
            <a:r>
              <a:rPr lang="en-US" sz="1000" u="none" strike="noStrike" dirty="0">
                <a:effectLst/>
                <a:latin typeface="Georgia"/>
                <a:cs typeface="Poppins"/>
              </a:rPr>
              <a:t> </a:t>
            </a:r>
            <a:r>
              <a:rPr lang="en-US" sz="1000" u="none" strike="noStrike" dirty="0" err="1">
                <a:effectLst/>
                <a:latin typeface="Georgia"/>
                <a:cs typeface="Poppins"/>
              </a:rPr>
              <a:t>oluşturmaya</a:t>
            </a:r>
            <a:r>
              <a:rPr lang="en-US" sz="1000" u="none" strike="noStrike" dirty="0">
                <a:effectLst/>
                <a:latin typeface="Georgia"/>
                <a:cs typeface="Poppins"/>
              </a:rPr>
              <a:t> </a:t>
            </a:r>
            <a:r>
              <a:rPr lang="en-US" sz="1000" u="none" strike="noStrike" dirty="0" err="1">
                <a:effectLst/>
                <a:latin typeface="Georgia"/>
                <a:cs typeface="Poppins"/>
              </a:rPr>
              <a:t>devam</a:t>
            </a:r>
            <a:r>
              <a:rPr lang="en-US" sz="1000" u="none" strike="noStrike" dirty="0">
                <a:effectLst/>
                <a:latin typeface="Georgia"/>
                <a:cs typeface="Poppins"/>
              </a:rPr>
              <a:t> </a:t>
            </a:r>
            <a:r>
              <a:rPr lang="en-US" sz="1000" u="none" strike="noStrike" dirty="0" err="1">
                <a:effectLst/>
                <a:latin typeface="Georgia"/>
                <a:cs typeface="Poppins"/>
              </a:rPr>
              <a:t>ediyor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2025'te %6,0 </a:t>
            </a:r>
            <a:r>
              <a:rPr lang="en-US" sz="1000" u="none" strike="noStrike" dirty="0" err="1">
                <a:effectLst/>
                <a:latin typeface="Georgia"/>
                <a:cs typeface="Poppins"/>
              </a:rPr>
              <a:t>büyüyerek</a:t>
            </a:r>
            <a:r>
              <a:rPr lang="en-US" sz="1000" u="none" strike="noStrike" dirty="0">
                <a:effectLst/>
                <a:latin typeface="Georgia"/>
                <a:cs typeface="Poppins"/>
              </a:rPr>
              <a:t> 21,2 </a:t>
            </a:r>
            <a:r>
              <a:rPr lang="en-US" sz="1000" u="none" strike="noStrike" dirty="0" err="1">
                <a:effectLst/>
                <a:latin typeface="Georgia"/>
                <a:cs typeface="Poppins"/>
              </a:rPr>
              <a:t>milyar</a:t>
            </a:r>
            <a:r>
              <a:rPr lang="en-US" sz="1000" u="none" strike="noStrike" dirty="0">
                <a:effectLst/>
                <a:latin typeface="Georgia"/>
                <a:cs typeface="Poppins"/>
              </a:rPr>
              <a:t> </a:t>
            </a:r>
            <a:r>
              <a:rPr lang="en-US" sz="1000" u="none" strike="noStrike" dirty="0" err="1">
                <a:effectLst/>
                <a:latin typeface="Georgia"/>
                <a:cs typeface="Poppins"/>
              </a:rPr>
              <a:t>dolara</a:t>
            </a:r>
            <a:r>
              <a:rPr lang="en-US" sz="1000" u="none" strike="noStrike" dirty="0">
                <a:effectLst/>
                <a:latin typeface="Georgia"/>
                <a:cs typeface="Poppins"/>
              </a:rPr>
              <a:t> </a:t>
            </a:r>
            <a:r>
              <a:rPr lang="en-US" sz="1000" u="none" strike="noStrike" dirty="0" err="1">
                <a:effectLst/>
                <a:latin typeface="Georgia"/>
                <a:cs typeface="Poppins"/>
              </a:rPr>
              <a:t>ulaşması</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a:t>
            </a:r>
            <a:r>
              <a:rPr lang="en-US" sz="1000" u="none" strike="noStrike" dirty="0" err="1">
                <a:effectLst/>
                <a:latin typeface="Georgia"/>
                <a:cs typeface="Poppins"/>
              </a:rPr>
              <a:t>Arama</a:t>
            </a:r>
            <a:r>
              <a:rPr lang="en-US" sz="1000" u="none" strike="noStrike" dirty="0">
                <a:effectLst/>
                <a:latin typeface="Georgia"/>
                <a:cs typeface="Poppins"/>
              </a:rPr>
              <a:t> </a:t>
            </a:r>
            <a:r>
              <a:rPr lang="en-US" sz="1000" u="none" strike="noStrike" dirty="0" err="1">
                <a:effectLst/>
                <a:latin typeface="Georgia"/>
                <a:cs typeface="Poppins"/>
              </a:rPr>
              <a:t>dışı</a:t>
            </a:r>
            <a:r>
              <a:rPr lang="en-US" sz="1000" u="none" strike="noStrike" dirty="0">
                <a:effectLst/>
                <a:latin typeface="Georgia"/>
                <a:cs typeface="Poppins"/>
              </a:rPr>
              <a:t> </a:t>
            </a:r>
            <a:r>
              <a:rPr lang="en-US" sz="1000" u="none" strike="noStrike" dirty="0" err="1">
                <a:effectLst/>
                <a:latin typeface="Georgia"/>
                <a:cs typeface="Poppins"/>
              </a:rPr>
              <a:t>reklamlar</a:t>
            </a:r>
            <a:r>
              <a:rPr lang="en-US" sz="1000" u="none" strike="noStrike" dirty="0">
                <a:effectLst/>
                <a:latin typeface="Georgia"/>
                <a:cs typeface="Poppins"/>
              </a:rPr>
              <a:t> (</a:t>
            </a:r>
            <a:r>
              <a:rPr lang="en-US" sz="1000" u="none" strike="noStrike" dirty="0" err="1">
                <a:effectLst/>
                <a:latin typeface="Georgia"/>
                <a:cs typeface="Poppins"/>
              </a:rPr>
              <a:t>çoğunlukla</a:t>
            </a:r>
            <a:r>
              <a:rPr lang="en-US" sz="1000" u="none" strike="noStrike" dirty="0">
                <a:effectLst/>
                <a:latin typeface="Georgia"/>
                <a:cs typeface="Poppins"/>
              </a:rPr>
              <a:t> </a:t>
            </a:r>
            <a:r>
              <a:rPr lang="en-US" sz="1000" u="none" strike="noStrike" dirty="0" err="1">
                <a:effectLst/>
                <a:latin typeface="Georgia"/>
                <a:cs typeface="Poppins"/>
              </a:rPr>
              <a:t>sosyal</a:t>
            </a:r>
            <a:r>
              <a:rPr lang="en-US" sz="1000" u="none" strike="noStrike" dirty="0">
                <a:effectLst/>
                <a:latin typeface="Georgia"/>
                <a:cs typeface="Poppins"/>
              </a:rPr>
              <a:t> </a:t>
            </a:r>
            <a:r>
              <a:rPr lang="en-US" sz="1000" u="none" strike="noStrike" dirty="0" err="1">
                <a:effectLst/>
                <a:latin typeface="Georgia"/>
                <a:cs typeface="Poppins"/>
              </a:rPr>
              <a:t>medya</a:t>
            </a:r>
            <a:r>
              <a:rPr lang="en-US" sz="1000" u="none" strike="noStrike" dirty="0">
                <a:effectLst/>
                <a:latin typeface="Georgia"/>
                <a:cs typeface="Poppins"/>
              </a:rPr>
              <a:t>, </a:t>
            </a:r>
            <a:r>
              <a:rPr lang="en-US" sz="1000" u="none" strike="noStrike" dirty="0" err="1">
                <a:effectLst/>
                <a:latin typeface="Georgia"/>
                <a:cs typeface="Poppins"/>
              </a:rPr>
              <a:t>ticaret</a:t>
            </a:r>
            <a:r>
              <a:rPr lang="en-US" sz="1000" u="none" strike="noStrike" dirty="0">
                <a:effectLst/>
                <a:latin typeface="Georgia"/>
                <a:cs typeface="Poppins"/>
              </a:rPr>
              <a:t> </a:t>
            </a:r>
            <a:r>
              <a:rPr lang="en-US" sz="1000" u="none" strike="noStrike" dirty="0" err="1">
                <a:effectLst/>
                <a:latin typeface="Georgia"/>
                <a:cs typeface="Poppins"/>
              </a:rPr>
              <a:t>medyası</a:t>
            </a:r>
            <a:r>
              <a:rPr lang="en-US" sz="1000" u="none" strike="noStrike" dirty="0">
                <a:effectLst/>
                <a:latin typeface="Georgia"/>
                <a:cs typeface="Poppins"/>
              </a:rPr>
              <a:t> </a:t>
            </a:r>
            <a:r>
              <a:rPr lang="en-US" sz="1000" u="none" strike="noStrike" dirty="0" err="1">
                <a:effectLst/>
                <a:latin typeface="Georgia"/>
                <a:cs typeface="Poppins"/>
              </a:rPr>
              <a:t>hariç</a:t>
            </a:r>
            <a:r>
              <a:rPr lang="en-US" sz="1000" u="none" strike="noStrike" dirty="0">
                <a:effectLst/>
                <a:latin typeface="Georgia"/>
                <a:cs typeface="Poppins"/>
              </a:rPr>
              <a:t>) </a:t>
            </a:r>
            <a:r>
              <a:rPr lang="en-US" sz="1000" u="none" strike="noStrike" dirty="0" err="1">
                <a:effectLst/>
                <a:latin typeface="Georgia"/>
                <a:cs typeface="Poppins"/>
              </a:rPr>
              <a:t>ise</a:t>
            </a:r>
            <a:r>
              <a:rPr lang="en-US" sz="1000" u="none" strike="noStrike" dirty="0">
                <a:effectLst/>
                <a:latin typeface="Georgia"/>
                <a:cs typeface="Poppins"/>
              </a:rPr>
              <a:t> %8,0 </a:t>
            </a:r>
            <a:r>
              <a:rPr lang="en-US" sz="1000" u="none" strike="noStrike" dirty="0" err="1">
                <a:effectLst/>
                <a:latin typeface="Georgia"/>
                <a:cs typeface="Poppins"/>
              </a:rPr>
              <a:t>büyüyerek</a:t>
            </a:r>
            <a:r>
              <a:rPr lang="en-US" sz="1000" u="none" strike="noStrike" dirty="0">
                <a:effectLst/>
                <a:latin typeface="Georgia"/>
                <a:cs typeface="Poppins"/>
              </a:rPr>
              <a:t> 18,8 </a:t>
            </a:r>
            <a:r>
              <a:rPr lang="en-US" sz="1000" u="none" strike="noStrike" dirty="0" err="1">
                <a:effectLst/>
                <a:latin typeface="Georgia"/>
                <a:cs typeface="Poppins"/>
              </a:rPr>
              <a:t>milyar</a:t>
            </a:r>
            <a:r>
              <a:rPr lang="en-US" sz="1000" u="none" strike="noStrike" dirty="0">
                <a:effectLst/>
                <a:latin typeface="Georgia"/>
                <a:cs typeface="Poppins"/>
              </a:rPr>
              <a:t> </a:t>
            </a:r>
            <a:r>
              <a:rPr lang="en-US" sz="1000" u="none" strike="noStrike" dirty="0" err="1">
                <a:effectLst/>
                <a:latin typeface="Georgia"/>
                <a:cs typeface="Poppins"/>
              </a:rPr>
              <a:t>dolara</a:t>
            </a:r>
            <a:r>
              <a:rPr lang="en-US" sz="1000" u="none" strike="noStrike" dirty="0">
                <a:effectLst/>
                <a:latin typeface="Georgia"/>
                <a:cs typeface="Poppins"/>
              </a:rPr>
              <a:t> </a:t>
            </a:r>
            <a:r>
              <a:rPr lang="en-US" sz="1000" u="none" strike="noStrike" dirty="0" err="1">
                <a:effectLst/>
                <a:latin typeface="Georgia"/>
                <a:cs typeface="Poppins"/>
              </a:rPr>
              <a:t>çıkması</a:t>
            </a:r>
            <a:r>
              <a:rPr lang="en-US" sz="1000" u="none" strike="noStrike" dirty="0">
                <a:effectLst/>
                <a:latin typeface="Georgia"/>
                <a:cs typeface="Poppins"/>
              </a:rPr>
              <a:t> </a:t>
            </a:r>
            <a:r>
              <a:rPr lang="en-US" sz="1000" u="none" strike="noStrike" dirty="0" err="1">
                <a:effectLst/>
                <a:latin typeface="Georgia"/>
                <a:cs typeface="Poppins"/>
              </a:rPr>
              <a:t>öngörülüyor</a:t>
            </a:r>
            <a:r>
              <a:rPr lang="en-US" sz="1000" u="none" strike="noStrike" dirty="0">
                <a:effectLst/>
                <a:latin typeface="Georgia"/>
                <a:cs typeface="Poppins"/>
              </a:rPr>
              <a:t>.</a:t>
            </a:r>
            <a:endParaRPr lang="en-US" sz="1000" dirty="0">
              <a:latin typeface="Georgia" panose="02040502050405020303" pitchFamily="18" charset="0"/>
              <a:cs typeface="Poppins"/>
            </a:endParaRPr>
          </a:p>
        </p:txBody>
      </p:sp>
      <p:sp>
        <p:nvSpPr>
          <p:cNvPr id="6" name="TextBox 5">
            <a:extLst>
              <a:ext uri="{FF2B5EF4-FFF2-40B4-BE49-F238E27FC236}">
                <a16:creationId xmlns:a16="http://schemas.microsoft.com/office/drawing/2014/main" id="{14C34564-E2D8-3BF6-39B6-98AABA01AB14}"/>
              </a:ext>
            </a:extLst>
          </p:cNvPr>
          <p:cNvSpPr txBox="1"/>
          <p:nvPr/>
        </p:nvSpPr>
        <p:spPr>
          <a:xfrm>
            <a:off x="495300" y="956846"/>
            <a:ext cx="2320142"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D</a:t>
            </a:r>
            <a:r>
              <a:rPr kumimoji="0" lang="tr-TR"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i</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jital</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lang="en-US" sz="1400" b="1" dirty="0">
                <a:solidFill>
                  <a:srgbClr val="092656"/>
                </a:solidFill>
                <a:latin typeface="Poppins" pitchFamily="2" charset="77"/>
                <a:cs typeface="Poppins" pitchFamily="2" charset="77"/>
              </a:rPr>
              <a:t>p</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ure-play</a:t>
            </a:r>
          </a:p>
        </p:txBody>
      </p:sp>
      <p:sp>
        <p:nvSpPr>
          <p:cNvPr id="7" name="TextBox 6">
            <a:extLst>
              <a:ext uri="{FF2B5EF4-FFF2-40B4-BE49-F238E27FC236}">
                <a16:creationId xmlns:a16="http://schemas.microsoft.com/office/drawing/2014/main" id="{8365EA6A-70C9-3960-32F7-331800826CEF}"/>
              </a:ext>
            </a:extLst>
          </p:cNvPr>
          <p:cNvSpPr txBox="1"/>
          <p:nvPr/>
        </p:nvSpPr>
        <p:spPr>
          <a:xfrm>
            <a:off x="495300" y="6172944"/>
            <a:ext cx="3399430" cy="307777"/>
          </a:xfrm>
          <a:prstGeom prst="rect">
            <a:avLst/>
          </a:prstGeom>
          <a:noFill/>
        </p:spPr>
        <p:txBody>
          <a:bodyPr wrap="square" lIns="0" tIns="45720" rIns="91440" bIns="45720" anchor="t">
            <a:spAutoFit/>
          </a:bodyPr>
          <a:lstStyle/>
          <a:p>
            <a:pPr marL="0" marR="0" lvl="0" indent="0" algn="l" defTabSz="457200" rtl="0" eaLnBrk="1" fontAlgn="auto" latinLnBrk="0" hangingPunct="1">
              <a:spcBef>
                <a:spcPts val="0"/>
              </a:spcBef>
              <a:spcAft>
                <a:spcPts val="0"/>
              </a:spcAft>
              <a:buClrTx/>
              <a:buSzTx/>
              <a:buFontTx/>
              <a:buNone/>
              <a:tabLst/>
              <a:defRPr/>
            </a:pPr>
            <a:r>
              <a:rPr lang="en-US" sz="1400" b="1" dirty="0" err="1">
                <a:solidFill>
                  <a:srgbClr val="092656"/>
                </a:solidFill>
                <a:latin typeface="Poppins"/>
                <a:cs typeface="Poppins"/>
              </a:rPr>
              <a:t>Açık</a:t>
            </a:r>
            <a:r>
              <a:rPr lang="en-US" sz="1400" b="1" dirty="0">
                <a:solidFill>
                  <a:srgbClr val="092656"/>
                </a:solidFill>
                <a:latin typeface="Poppins"/>
                <a:cs typeface="Poppins"/>
              </a:rPr>
              <a:t> </a:t>
            </a:r>
            <a:r>
              <a:rPr lang="en-US" sz="1400" b="1" dirty="0" err="1">
                <a:solidFill>
                  <a:srgbClr val="092656"/>
                </a:solidFill>
                <a:latin typeface="Poppins"/>
                <a:cs typeface="Poppins"/>
              </a:rPr>
              <a:t>hava</a:t>
            </a:r>
            <a:endParaRPr kumimoji="0" lang="en-US" sz="1400" b="1" i="0" u="none" strike="noStrike" kern="1200" cap="none" spc="0" normalizeH="0" baseline="0" noProof="0" dirty="0">
              <a:ln>
                <a:noFill/>
              </a:ln>
              <a:solidFill>
                <a:srgbClr val="092656"/>
              </a:solidFill>
              <a:effectLst/>
              <a:uLnTx/>
              <a:uFillTx/>
              <a:latin typeface="Poppins"/>
              <a:cs typeface="Poppins"/>
            </a:endParaRPr>
          </a:p>
        </p:txBody>
      </p:sp>
      <p:sp>
        <p:nvSpPr>
          <p:cNvPr id="12" name="Text Placeholder 1">
            <a:extLst>
              <a:ext uri="{FF2B5EF4-FFF2-40B4-BE49-F238E27FC236}">
                <a16:creationId xmlns:a16="http://schemas.microsoft.com/office/drawing/2014/main" id="{5663AEA9-3A3D-9C41-CE28-6831D35079FC}"/>
              </a:ext>
            </a:extLst>
          </p:cNvPr>
          <p:cNvSpPr txBox="1">
            <a:spLocks/>
          </p:cNvSpPr>
          <p:nvPr/>
        </p:nvSpPr>
        <p:spPr>
          <a:xfrm>
            <a:off x="495300" y="6483218"/>
            <a:ext cx="6583136" cy="106427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tr-TR" sz="1000" dirty="0">
                <a:latin typeface="Georgia"/>
                <a:cs typeface="Poppins"/>
              </a:rPr>
              <a:t>Açık</a:t>
            </a:r>
            <a:r>
              <a:rPr lang="en-US" sz="1000" dirty="0">
                <a:latin typeface="Georgia"/>
                <a:cs typeface="Poppins"/>
              </a:rPr>
              <a:t> </a:t>
            </a:r>
            <a:r>
              <a:rPr lang="tr-TR" sz="1000" dirty="0">
                <a:latin typeface="Georgia"/>
                <a:cs typeface="Poppins"/>
              </a:rPr>
              <a:t>havanın</a:t>
            </a:r>
            <a:r>
              <a:rPr lang="en-US" sz="1000" dirty="0">
                <a:latin typeface="Georgia"/>
                <a:cs typeface="Poppins"/>
              </a:rPr>
              <a:t> 2024'te </a:t>
            </a:r>
            <a:r>
              <a:rPr lang="en-US" sz="1000" dirty="0" err="1">
                <a:latin typeface="Georgia"/>
                <a:cs typeface="Poppins"/>
              </a:rPr>
              <a:t>sağlıklı</a:t>
            </a:r>
            <a:r>
              <a:rPr lang="en-US" sz="1000" dirty="0">
                <a:latin typeface="Georgia"/>
                <a:cs typeface="Poppins"/>
              </a:rPr>
              <a:t> </a:t>
            </a:r>
            <a:r>
              <a:rPr lang="en-US" sz="1000" dirty="0" err="1">
                <a:latin typeface="Georgia"/>
                <a:cs typeface="Poppins"/>
              </a:rPr>
              <a:t>bir</a:t>
            </a:r>
            <a:r>
              <a:rPr lang="en-US" sz="1000" dirty="0">
                <a:latin typeface="Georgia"/>
                <a:cs typeface="Poppins"/>
              </a:rPr>
              <a:t> %7,4 </a:t>
            </a:r>
            <a:r>
              <a:rPr lang="en-US" sz="1000" dirty="0" err="1">
                <a:latin typeface="Georgia"/>
                <a:cs typeface="Poppins"/>
              </a:rPr>
              <a:t>artış</a:t>
            </a:r>
            <a:r>
              <a:rPr lang="en-US" sz="1000" dirty="0">
                <a:latin typeface="Georgia"/>
                <a:cs typeface="Poppins"/>
              </a:rPr>
              <a:t> </a:t>
            </a:r>
            <a:r>
              <a:rPr lang="en-US" sz="1000" dirty="0" err="1">
                <a:latin typeface="Georgia"/>
                <a:cs typeface="Poppins"/>
              </a:rPr>
              <a:t>görmesi</a:t>
            </a:r>
            <a:r>
              <a:rPr lang="en-US" sz="1000" dirty="0">
                <a:latin typeface="Georgia"/>
                <a:cs typeface="Poppins"/>
              </a:rPr>
              <a:t>, 2019'daki covid </a:t>
            </a:r>
            <a:r>
              <a:rPr lang="en-US" sz="1000" dirty="0" err="1">
                <a:latin typeface="Georgia"/>
                <a:cs typeface="Poppins"/>
              </a:rPr>
              <a:t>öncesi</a:t>
            </a:r>
            <a:r>
              <a:rPr lang="en-US" sz="1000" dirty="0">
                <a:latin typeface="Georgia"/>
                <a:cs typeface="Poppins"/>
              </a:rPr>
              <a:t> </a:t>
            </a:r>
            <a:r>
              <a:rPr lang="en-US" sz="1000" dirty="0" err="1">
                <a:latin typeface="Georgia"/>
                <a:cs typeface="Poppins"/>
              </a:rPr>
              <a:t>referans</a:t>
            </a:r>
            <a:r>
              <a:rPr lang="en-US" sz="1000" dirty="0">
                <a:latin typeface="Georgia"/>
                <a:cs typeface="Poppins"/>
              </a:rPr>
              <a:t> </a:t>
            </a:r>
            <a:r>
              <a:rPr lang="en-US" sz="1000" dirty="0" err="1">
                <a:latin typeface="Georgia"/>
                <a:cs typeface="Poppins"/>
              </a:rPr>
              <a:t>noktasını</a:t>
            </a:r>
            <a:r>
              <a:rPr lang="en-US" sz="1000" dirty="0">
                <a:latin typeface="Georgia"/>
                <a:cs typeface="Poppins"/>
              </a:rPr>
              <a:t> </a:t>
            </a:r>
            <a:r>
              <a:rPr lang="en-US" sz="1000" dirty="0" err="1">
                <a:latin typeface="Georgia"/>
                <a:cs typeface="Poppins"/>
              </a:rPr>
              <a:t>aşması</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gidişatın</a:t>
            </a:r>
            <a:r>
              <a:rPr lang="en-US" sz="1000" dirty="0">
                <a:latin typeface="Georgia"/>
                <a:cs typeface="Poppins"/>
              </a:rPr>
              <a:t> %6,4'lük </a:t>
            </a:r>
            <a:r>
              <a:rPr lang="en-US" sz="1000" dirty="0" err="1">
                <a:latin typeface="Georgia"/>
                <a:cs typeface="Poppins"/>
              </a:rPr>
              <a:t>bir</a:t>
            </a:r>
            <a:r>
              <a:rPr lang="en-US" sz="1000" dirty="0">
                <a:latin typeface="Georgia"/>
                <a:cs typeface="Poppins"/>
              </a:rPr>
              <a:t> </a:t>
            </a:r>
            <a:r>
              <a:rPr lang="en-US" sz="1000" dirty="0" err="1">
                <a:latin typeface="Georgia"/>
                <a:cs typeface="Poppins"/>
              </a:rPr>
              <a:t>artışla</a:t>
            </a:r>
            <a:r>
              <a:rPr lang="en-US" sz="1000" dirty="0">
                <a:latin typeface="Georgia"/>
                <a:cs typeface="Poppins"/>
              </a:rPr>
              <a:t> 2025'te de </a:t>
            </a:r>
            <a:r>
              <a:rPr lang="en-US" sz="1000" dirty="0" err="1">
                <a:latin typeface="Georgia"/>
                <a:cs typeface="Poppins"/>
              </a:rPr>
              <a:t>devam</a:t>
            </a:r>
            <a:r>
              <a:rPr lang="en-US" sz="1000" dirty="0">
                <a:latin typeface="Georgia"/>
                <a:cs typeface="Poppins"/>
              </a:rPr>
              <a:t> </a:t>
            </a:r>
            <a:r>
              <a:rPr lang="en-US" sz="1000" dirty="0" err="1">
                <a:latin typeface="Georgia"/>
                <a:cs typeface="Poppins"/>
              </a:rPr>
              <a:t>etmesi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Bu </a:t>
            </a:r>
            <a:r>
              <a:rPr lang="en-US" sz="1000" dirty="0" err="1">
                <a:latin typeface="Georgia"/>
                <a:cs typeface="Poppins"/>
              </a:rPr>
              <a:t>büyümenin</a:t>
            </a:r>
            <a:r>
              <a:rPr lang="en-US" sz="1000" dirty="0">
                <a:latin typeface="Georgia"/>
                <a:cs typeface="Poppins"/>
              </a:rPr>
              <a:t> </a:t>
            </a:r>
            <a:r>
              <a:rPr lang="en-US" sz="1000" dirty="0" err="1">
                <a:latin typeface="Georgia"/>
                <a:cs typeface="Poppins"/>
              </a:rPr>
              <a:t>arkasında</a:t>
            </a:r>
            <a:r>
              <a:rPr lang="en-US" sz="1000" dirty="0">
                <a:latin typeface="Georgia"/>
                <a:cs typeface="Poppins"/>
              </a:rPr>
              <a:t>, </a:t>
            </a:r>
            <a:r>
              <a:rPr lang="en-US" sz="1000" dirty="0" err="1">
                <a:latin typeface="Georgia"/>
                <a:cs typeface="Poppins"/>
              </a:rPr>
              <a:t>açık</a:t>
            </a:r>
            <a:r>
              <a:rPr lang="en-US" sz="1000" dirty="0">
                <a:latin typeface="Georgia"/>
                <a:cs typeface="Poppins"/>
              </a:rPr>
              <a:t> </a:t>
            </a:r>
            <a:r>
              <a:rPr lang="en-US" sz="1000" dirty="0" err="1">
                <a:latin typeface="Georgia"/>
                <a:cs typeface="Poppins"/>
              </a:rPr>
              <a:t>hava</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eden</a:t>
            </a:r>
            <a:r>
              <a:rPr lang="en-US" sz="1000" dirty="0">
                <a:latin typeface="Georgia"/>
                <a:cs typeface="Poppins"/>
              </a:rPr>
              <a:t> </a:t>
            </a:r>
            <a:r>
              <a:rPr lang="en-US" sz="1000" dirty="0" err="1">
                <a:latin typeface="Georgia"/>
                <a:cs typeface="Poppins"/>
              </a:rPr>
              <a:t>dijitalleşmesi</a:t>
            </a:r>
            <a:r>
              <a:rPr lang="en-US" sz="1000" dirty="0">
                <a:latin typeface="Georgia"/>
                <a:cs typeface="Poppins"/>
              </a:rPr>
              <a:t> </a:t>
            </a:r>
            <a:r>
              <a:rPr lang="en-US" sz="1000" dirty="0" err="1">
                <a:latin typeface="Georgia"/>
                <a:cs typeface="Poppins"/>
              </a:rPr>
              <a:t>yer</a:t>
            </a:r>
            <a:r>
              <a:rPr lang="en-US" sz="1000" dirty="0">
                <a:latin typeface="Georgia"/>
                <a:cs typeface="Poppins"/>
              </a:rPr>
              <a:t> </a:t>
            </a:r>
            <a:r>
              <a:rPr lang="en-US" sz="1000" dirty="0" err="1">
                <a:latin typeface="Georgia"/>
                <a:cs typeface="Poppins"/>
              </a:rPr>
              <a:t>alıyor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tr-TR" sz="1000" dirty="0">
                <a:latin typeface="Georgia"/>
                <a:cs typeface="Poppins"/>
              </a:rPr>
              <a:t>D</a:t>
            </a:r>
            <a:r>
              <a:rPr lang="en-US" sz="1000" dirty="0" err="1">
                <a:latin typeface="Georgia"/>
                <a:cs typeface="Poppins"/>
              </a:rPr>
              <a:t>OOH'nin</a:t>
            </a:r>
            <a:r>
              <a:rPr lang="en-US" sz="1000" dirty="0">
                <a:latin typeface="Georgia"/>
                <a:cs typeface="Poppins"/>
              </a:rPr>
              <a:t> 2025'te %8,4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büyümesi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DOOH'nin</a:t>
            </a:r>
            <a:r>
              <a:rPr lang="en-US" sz="1000" dirty="0">
                <a:latin typeface="Georgia"/>
                <a:cs typeface="Poppins"/>
              </a:rPr>
              <a:t> 2025 </a:t>
            </a:r>
            <a:r>
              <a:rPr lang="en-US" sz="1000" dirty="0" err="1">
                <a:latin typeface="Georgia"/>
                <a:cs typeface="Poppins"/>
              </a:rPr>
              <a:t>yılına</a:t>
            </a:r>
            <a:r>
              <a:rPr lang="en-US" sz="1000" dirty="0">
                <a:latin typeface="Georgia"/>
                <a:cs typeface="Poppins"/>
              </a:rPr>
              <a:t> </a:t>
            </a:r>
            <a:r>
              <a:rPr lang="en-US" sz="1000" dirty="0" err="1">
                <a:latin typeface="Georgia"/>
                <a:cs typeface="Poppins"/>
              </a:rPr>
              <a:t>kadar</a:t>
            </a:r>
            <a:r>
              <a:rPr lang="en-US" sz="1000" dirty="0">
                <a:latin typeface="Georgia"/>
                <a:cs typeface="Poppins"/>
              </a:rPr>
              <a:t> </a:t>
            </a:r>
            <a:r>
              <a:rPr lang="en-US" sz="1000" dirty="0" err="1">
                <a:latin typeface="Georgia"/>
                <a:cs typeface="Poppins"/>
              </a:rPr>
              <a:t>tüm</a:t>
            </a:r>
            <a:r>
              <a:rPr lang="en-US" sz="1000" dirty="0">
                <a:latin typeface="Georgia"/>
                <a:cs typeface="Poppins"/>
              </a:rPr>
              <a:t> </a:t>
            </a:r>
            <a:r>
              <a:rPr lang="en-US" sz="1000" dirty="0" err="1">
                <a:latin typeface="Georgia"/>
                <a:cs typeface="Poppins"/>
              </a:rPr>
              <a:t>açık</a:t>
            </a:r>
            <a:r>
              <a:rPr lang="en-US" sz="1000" dirty="0">
                <a:latin typeface="Georgia"/>
                <a:cs typeface="Poppins"/>
              </a:rPr>
              <a:t> </a:t>
            </a:r>
            <a:r>
              <a:rPr lang="en-US" sz="1000" dirty="0" err="1">
                <a:latin typeface="Georgia"/>
                <a:cs typeface="Poppins"/>
              </a:rPr>
              <a:t>hava</a:t>
            </a:r>
            <a:r>
              <a:rPr lang="en-US" sz="1000" dirty="0">
                <a:latin typeface="Georgia"/>
                <a:cs typeface="Poppins"/>
              </a:rPr>
              <a:t> </a:t>
            </a:r>
            <a:r>
              <a:rPr lang="en-US" sz="1000" dirty="0" err="1">
                <a:latin typeface="Georgia"/>
                <a:cs typeface="Poppins"/>
              </a:rPr>
              <a:t>gelirlerinin</a:t>
            </a:r>
            <a:r>
              <a:rPr lang="en-US" sz="1000" dirty="0">
                <a:latin typeface="Georgia"/>
                <a:cs typeface="Poppins"/>
              </a:rPr>
              <a:t> %68,1'ini </a:t>
            </a:r>
            <a:r>
              <a:rPr lang="en-US" sz="1000" dirty="0" err="1">
                <a:latin typeface="Georgia"/>
                <a:cs typeface="Poppins"/>
              </a:rPr>
              <a:t>oluşturacağı</a:t>
            </a:r>
            <a:r>
              <a:rPr lang="en-US" sz="1000" dirty="0">
                <a:latin typeface="Georgia"/>
                <a:cs typeface="Poppins"/>
              </a:rPr>
              <a:t> </a:t>
            </a:r>
            <a:r>
              <a:rPr lang="en-US" sz="1000" dirty="0" err="1">
                <a:latin typeface="Georgia"/>
                <a:cs typeface="Poppins"/>
              </a:rPr>
              <a:t>tahmin</a:t>
            </a:r>
            <a:r>
              <a:rPr lang="en-US" sz="1000" dirty="0">
                <a:latin typeface="Georgia"/>
                <a:cs typeface="Poppins"/>
              </a:rPr>
              <a:t> </a:t>
            </a:r>
            <a:r>
              <a:rPr lang="en-US" sz="1000" dirty="0" err="1">
                <a:latin typeface="Georgia"/>
                <a:cs typeface="Poppins"/>
              </a:rPr>
              <a:t>ediliyor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hakimiyetin</a:t>
            </a:r>
            <a:r>
              <a:rPr lang="en-US" sz="1000" dirty="0">
                <a:latin typeface="Georgia"/>
                <a:cs typeface="Poppins"/>
              </a:rPr>
              <a:t> </a:t>
            </a:r>
            <a:r>
              <a:rPr lang="en-US" sz="1000" dirty="0" err="1">
                <a:latin typeface="Georgia"/>
                <a:cs typeface="Poppins"/>
              </a:rPr>
              <a:t>daha</a:t>
            </a:r>
            <a:r>
              <a:rPr lang="en-US" sz="1000" dirty="0">
                <a:latin typeface="Georgia"/>
                <a:cs typeface="Poppins"/>
              </a:rPr>
              <a:t> da </a:t>
            </a:r>
            <a:r>
              <a:rPr lang="en-US" sz="1000" dirty="0" err="1">
                <a:latin typeface="Georgia"/>
                <a:cs typeface="Poppins"/>
              </a:rPr>
              <a:t>büyüyerek</a:t>
            </a:r>
            <a:r>
              <a:rPr lang="en-US" sz="1000" dirty="0">
                <a:latin typeface="Georgia"/>
                <a:cs typeface="Poppins"/>
              </a:rPr>
              <a:t> </a:t>
            </a:r>
            <a:r>
              <a:rPr lang="en-US" sz="1000" dirty="0" err="1">
                <a:latin typeface="Georgia"/>
                <a:cs typeface="Poppins"/>
              </a:rPr>
              <a:t>öngörülen</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seviyeye</a:t>
            </a:r>
            <a:r>
              <a:rPr lang="en-US" sz="1000" dirty="0">
                <a:latin typeface="Georgia"/>
                <a:cs typeface="Poppins"/>
              </a:rPr>
              <a:t> </a:t>
            </a:r>
            <a:r>
              <a:rPr lang="en-US" sz="1000" dirty="0" err="1">
                <a:latin typeface="Georgia"/>
                <a:cs typeface="Poppins"/>
              </a:rPr>
              <a:t>ulaşması</a:t>
            </a:r>
            <a:r>
              <a:rPr lang="en-US" sz="1000" dirty="0">
                <a:latin typeface="Georgia"/>
                <a:cs typeface="Poppins"/>
              </a:rPr>
              <a:t> </a:t>
            </a:r>
            <a:r>
              <a:rPr lang="en-US" sz="1000" dirty="0" err="1">
                <a:latin typeface="Georgia"/>
                <a:cs typeface="Poppins"/>
              </a:rPr>
              <a:t>bekleniyor</a:t>
            </a:r>
            <a:r>
              <a:rPr lang="en-US" sz="1000" dirty="0">
                <a:latin typeface="Georgia"/>
                <a:cs typeface="Poppins"/>
              </a:rPr>
              <a:t>: 2029 </a:t>
            </a:r>
            <a:r>
              <a:rPr lang="en-US" sz="1000" dirty="0" err="1">
                <a:latin typeface="Georgia"/>
                <a:cs typeface="Poppins"/>
              </a:rPr>
              <a:t>yılına</a:t>
            </a:r>
            <a:r>
              <a:rPr lang="en-US" sz="1000" dirty="0">
                <a:latin typeface="Georgia"/>
                <a:cs typeface="Poppins"/>
              </a:rPr>
              <a:t> </a:t>
            </a:r>
            <a:r>
              <a:rPr lang="en-US" sz="1000" dirty="0" err="1">
                <a:latin typeface="Georgia"/>
                <a:cs typeface="Poppins"/>
              </a:rPr>
              <a:t>kadar</a:t>
            </a:r>
            <a:r>
              <a:rPr lang="en-US" sz="1000" dirty="0">
                <a:latin typeface="Georgia"/>
                <a:cs typeface="Poppins"/>
              </a:rPr>
              <a:t> %76,1 </a:t>
            </a:r>
            <a:r>
              <a:rPr lang="en-US" sz="1000" dirty="0" err="1">
                <a:latin typeface="Georgia"/>
                <a:cs typeface="Poppins"/>
              </a:rPr>
              <a:t>olarak</a:t>
            </a:r>
            <a:r>
              <a:rPr lang="en-US" sz="1000" dirty="0">
                <a:latin typeface="Georgia"/>
                <a:cs typeface="Poppins"/>
              </a:rPr>
              <a:t> </a:t>
            </a:r>
            <a:r>
              <a:rPr lang="en-US" sz="1000" dirty="0" err="1">
                <a:latin typeface="Georgia"/>
                <a:cs typeface="Poppins"/>
              </a:rPr>
              <a:t>tahmin</a:t>
            </a:r>
            <a:r>
              <a:rPr lang="en-US" sz="1000" dirty="0">
                <a:latin typeface="Georgia"/>
                <a:cs typeface="Poppins"/>
              </a:rPr>
              <a:t> </a:t>
            </a:r>
            <a:r>
              <a:rPr lang="en-US" sz="1000" dirty="0" err="1">
                <a:latin typeface="Georgia"/>
                <a:cs typeface="Poppins"/>
              </a:rPr>
              <a:t>ediliyor</a:t>
            </a:r>
            <a:r>
              <a:rPr lang="en-US" sz="1000" dirty="0">
                <a:latin typeface="Georgia"/>
                <a:cs typeface="Poppins"/>
              </a:rPr>
              <a:t>. DOOH  </a:t>
            </a:r>
            <a:r>
              <a:rPr lang="en-US" sz="1000" dirty="0" err="1">
                <a:latin typeface="Georgia"/>
                <a:cs typeface="Poppins"/>
              </a:rPr>
              <a:t>altyapısına</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teknolojisine</a:t>
            </a:r>
            <a:r>
              <a:rPr lang="en-US" sz="1000" dirty="0">
                <a:latin typeface="Georgia"/>
                <a:cs typeface="Poppins"/>
              </a:rPr>
              <a:t> </a:t>
            </a:r>
            <a:r>
              <a:rPr lang="en-US" sz="1000" dirty="0" err="1">
                <a:latin typeface="Georgia"/>
                <a:cs typeface="Poppins"/>
              </a:rPr>
              <a:t>yapılan</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sürekli</a:t>
            </a:r>
            <a:r>
              <a:rPr lang="en-US" sz="1000" dirty="0">
                <a:latin typeface="Georgia"/>
                <a:cs typeface="Poppins"/>
              </a:rPr>
              <a:t> </a:t>
            </a:r>
            <a:r>
              <a:rPr lang="en-US" sz="1000" dirty="0" err="1">
                <a:latin typeface="Georgia"/>
                <a:cs typeface="Poppins"/>
              </a:rPr>
              <a:t>yatırım</a:t>
            </a:r>
            <a:r>
              <a:rPr lang="en-US" sz="1000" dirty="0">
                <a:latin typeface="Georgia"/>
                <a:cs typeface="Poppins"/>
              </a:rPr>
              <a:t>, </a:t>
            </a:r>
            <a:r>
              <a:rPr lang="en-US" sz="1000" dirty="0" err="1">
                <a:latin typeface="Georgia"/>
                <a:cs typeface="Poppins"/>
              </a:rPr>
              <a:t>markaların</a:t>
            </a:r>
            <a:r>
              <a:rPr lang="en-US" sz="1000" dirty="0">
                <a:latin typeface="Georgia"/>
                <a:cs typeface="Poppins"/>
              </a:rPr>
              <a:t> </a:t>
            </a:r>
            <a:r>
              <a:rPr lang="en-US" sz="1000" dirty="0" err="1">
                <a:latin typeface="Georgia"/>
                <a:cs typeface="Poppins"/>
              </a:rPr>
              <a:t>ulaşım</a:t>
            </a:r>
            <a:r>
              <a:rPr lang="en-US" sz="1000" dirty="0">
                <a:latin typeface="Georgia"/>
                <a:cs typeface="Poppins"/>
              </a:rPr>
              <a:t> </a:t>
            </a:r>
            <a:r>
              <a:rPr lang="en-US" sz="1000" dirty="0" err="1">
                <a:latin typeface="Georgia"/>
                <a:cs typeface="Poppins"/>
              </a:rPr>
              <a:t>kaynakları</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yenilikçi</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formatları</a:t>
            </a:r>
            <a:r>
              <a:rPr lang="en-US" sz="1000" dirty="0">
                <a:latin typeface="Georgia"/>
                <a:cs typeface="Poppins"/>
              </a:rPr>
              <a:t> </a:t>
            </a:r>
            <a:r>
              <a:rPr lang="en-US" sz="1000" dirty="0" err="1">
                <a:latin typeface="Georgia"/>
                <a:cs typeface="Poppins"/>
              </a:rPr>
              <a:t>arayışı</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ettikçe</a:t>
            </a:r>
            <a:r>
              <a:rPr lang="en-US" sz="1000" dirty="0">
                <a:latin typeface="Georgia"/>
                <a:cs typeface="Poppins"/>
              </a:rPr>
              <a:t>, </a:t>
            </a:r>
            <a:r>
              <a:rPr lang="en-US" sz="1000" dirty="0" err="1">
                <a:latin typeface="Georgia"/>
                <a:cs typeface="Poppins"/>
              </a:rPr>
              <a:t>Birleşik</a:t>
            </a:r>
            <a:r>
              <a:rPr lang="en-US" sz="1000" dirty="0">
                <a:latin typeface="Georgia"/>
                <a:cs typeface="Poppins"/>
              </a:rPr>
              <a:t> </a:t>
            </a:r>
            <a:r>
              <a:rPr lang="en-US" sz="1000" dirty="0" err="1">
                <a:latin typeface="Georgia"/>
                <a:cs typeface="Poppins"/>
              </a:rPr>
              <a:t>Krallık</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pazarında</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fazla</a:t>
            </a:r>
            <a:r>
              <a:rPr lang="en-US" sz="1000" dirty="0">
                <a:latin typeface="Georgia"/>
                <a:cs typeface="Poppins"/>
              </a:rPr>
              <a:t> </a:t>
            </a:r>
            <a:r>
              <a:rPr lang="en-US" sz="1000" dirty="0" err="1">
                <a:latin typeface="Georgia"/>
                <a:cs typeface="Poppins"/>
              </a:rPr>
              <a:t>genişlemeye</a:t>
            </a:r>
            <a:r>
              <a:rPr lang="en-US" sz="1000" dirty="0">
                <a:latin typeface="Georgia"/>
                <a:cs typeface="Poppins"/>
              </a:rPr>
              <a:t> </a:t>
            </a:r>
            <a:r>
              <a:rPr lang="en-US" sz="1000" dirty="0" err="1">
                <a:latin typeface="Georgia"/>
                <a:cs typeface="Poppins"/>
              </a:rPr>
              <a:t>yol</a:t>
            </a:r>
            <a:r>
              <a:rPr lang="en-US" sz="1000" dirty="0">
                <a:latin typeface="Georgia"/>
                <a:cs typeface="Poppins"/>
              </a:rPr>
              <a:t> </a:t>
            </a:r>
            <a:r>
              <a:rPr lang="en-US" sz="1000" dirty="0" err="1">
                <a:latin typeface="Georgia"/>
                <a:cs typeface="Poppins"/>
              </a:rPr>
              <a:t>açabilir</a:t>
            </a:r>
            <a:r>
              <a:rPr lang="en-US" sz="1000" dirty="0">
                <a:latin typeface="Georgia"/>
                <a:cs typeface="Poppins"/>
              </a:rPr>
              <a:t>.</a:t>
            </a:r>
            <a:endParaRPr lang="en-US" sz="1600" dirty="0">
              <a:latin typeface="Georgia" panose="02040502050405020303" pitchFamily="18" charset="0"/>
            </a:endParaRPr>
          </a:p>
        </p:txBody>
      </p:sp>
      <p:sp>
        <p:nvSpPr>
          <p:cNvPr id="5" name="TextBox 4">
            <a:extLst>
              <a:ext uri="{FF2B5EF4-FFF2-40B4-BE49-F238E27FC236}">
                <a16:creationId xmlns:a16="http://schemas.microsoft.com/office/drawing/2014/main" id="{F324350E-C4E6-DFEF-B4D8-E14DB5F44788}"/>
              </a:ext>
            </a:extLst>
          </p:cNvPr>
          <p:cNvSpPr txBox="1"/>
          <p:nvPr/>
        </p:nvSpPr>
        <p:spPr>
          <a:xfrm>
            <a:off x="3886200" y="956846"/>
            <a:ext cx="2146300"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lang="en-US" sz="1400" b="1" dirty="0" err="1">
                <a:solidFill>
                  <a:srgbClr val="092656"/>
                </a:solidFill>
                <a:latin typeface="Poppins" pitchFamily="2" charset="77"/>
                <a:cs typeface="Poppins" pitchFamily="2" charset="77"/>
              </a:rPr>
              <a:t>Televizyon</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11" name="Text Placeholder 1">
            <a:extLst>
              <a:ext uri="{FF2B5EF4-FFF2-40B4-BE49-F238E27FC236}">
                <a16:creationId xmlns:a16="http://schemas.microsoft.com/office/drawing/2014/main" id="{D80600A9-244D-8528-1408-8430DF82F2BB}"/>
              </a:ext>
            </a:extLst>
          </p:cNvPr>
          <p:cNvSpPr txBox="1">
            <a:spLocks/>
          </p:cNvSpPr>
          <p:nvPr/>
        </p:nvSpPr>
        <p:spPr>
          <a:xfrm>
            <a:off x="3886200" y="1309659"/>
            <a:ext cx="3251200" cy="456323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gn="l" rtl="0">
              <a:spcAft>
                <a:spcPts val="800"/>
              </a:spcAft>
            </a:pPr>
            <a:r>
              <a:rPr lang="en-US" sz="1000" u="none" strike="noStrike" dirty="0" err="1">
                <a:effectLst/>
                <a:latin typeface="Georgia"/>
                <a:cs typeface="Poppins"/>
              </a:rPr>
              <a:t>İkinci</a:t>
            </a:r>
            <a:r>
              <a:rPr lang="en-US" sz="1000" u="none" strike="noStrike" dirty="0">
                <a:effectLst/>
                <a:latin typeface="Georgia"/>
                <a:cs typeface="Poppins"/>
              </a:rPr>
              <a:t> </a:t>
            </a:r>
            <a:r>
              <a:rPr lang="en-US" sz="1000" u="none" strike="noStrike" dirty="0" err="1">
                <a:effectLst/>
                <a:latin typeface="Georgia"/>
                <a:cs typeface="Poppins"/>
              </a:rPr>
              <a:t>en</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medya</a:t>
            </a:r>
            <a:r>
              <a:rPr lang="en-US" sz="1000" u="none" strike="noStrike" dirty="0">
                <a:effectLst/>
                <a:latin typeface="Georgia"/>
                <a:cs typeface="Poppins"/>
              </a:rPr>
              <a:t> </a:t>
            </a:r>
            <a:r>
              <a:rPr lang="en-US" sz="1000" u="none" strike="noStrike" dirty="0" err="1">
                <a:effectLst/>
                <a:latin typeface="Georgia"/>
                <a:cs typeface="Poppins"/>
              </a:rPr>
              <a:t>kanalı</a:t>
            </a:r>
            <a:r>
              <a:rPr lang="en-US" sz="1000" u="none" strike="noStrike" dirty="0">
                <a:effectLst/>
                <a:latin typeface="Georgia"/>
                <a:cs typeface="Poppins"/>
              </a:rPr>
              <a:t> </a:t>
            </a:r>
            <a:r>
              <a:rPr lang="en-US" sz="1000" u="none" strike="noStrike" dirty="0" err="1">
                <a:effectLst/>
                <a:latin typeface="Georgia"/>
                <a:cs typeface="Poppins"/>
              </a:rPr>
              <a:t>olan</a:t>
            </a:r>
            <a:r>
              <a:rPr lang="en-US" sz="1000" u="none" strike="noStrike" dirty="0">
                <a:effectLst/>
                <a:latin typeface="Georgia"/>
                <a:cs typeface="Poppins"/>
              </a:rPr>
              <a:t> </a:t>
            </a:r>
            <a:r>
              <a:rPr lang="en-US" sz="1000" u="none" strike="noStrike" dirty="0" err="1">
                <a:effectLst/>
                <a:latin typeface="Georgia"/>
                <a:cs typeface="Poppins"/>
              </a:rPr>
              <a:t>TV'nin</a:t>
            </a:r>
            <a:r>
              <a:rPr lang="en-US" sz="1000" u="none" strike="noStrike" dirty="0">
                <a:effectLst/>
                <a:latin typeface="Georgia"/>
                <a:cs typeface="Poppins"/>
              </a:rPr>
              <a:t>, 2025 </a:t>
            </a:r>
            <a:r>
              <a:rPr lang="en-US" sz="1000" u="none" strike="noStrike" dirty="0" err="1">
                <a:effectLst/>
                <a:latin typeface="Georgia"/>
                <a:cs typeface="Poppins"/>
              </a:rPr>
              <a:t>yılındaki</a:t>
            </a:r>
            <a:r>
              <a:rPr lang="en-US" sz="1000" u="none" strike="noStrike" dirty="0">
                <a:effectLst/>
                <a:latin typeface="Georgia"/>
                <a:cs typeface="Poppins"/>
              </a:rPr>
              <a:t> %3,0 </a:t>
            </a:r>
            <a:r>
              <a:rPr lang="en-US" sz="1000" u="none" strike="noStrike" dirty="0" err="1">
                <a:effectLst/>
                <a:latin typeface="Georgia"/>
                <a:cs typeface="Poppins"/>
              </a:rPr>
              <a:t>büyüme</a:t>
            </a:r>
            <a:r>
              <a:rPr lang="en-US" sz="1000" u="none" strike="noStrike" dirty="0">
                <a:effectLst/>
                <a:latin typeface="Georgia"/>
                <a:cs typeface="Poppins"/>
              </a:rPr>
              <a:t> </a:t>
            </a:r>
            <a:r>
              <a:rPr lang="en-US" sz="1000" u="none" strike="noStrike" dirty="0" err="1">
                <a:effectLst/>
                <a:latin typeface="Georgia"/>
                <a:cs typeface="Poppins"/>
              </a:rPr>
              <a:t>ile</a:t>
            </a:r>
            <a:r>
              <a:rPr lang="en-US" sz="1000" u="none" strike="noStrike" dirty="0">
                <a:effectLst/>
                <a:latin typeface="Georgia"/>
                <a:cs typeface="Poppins"/>
              </a:rPr>
              <a:t> 2024 </a:t>
            </a:r>
            <a:r>
              <a:rPr lang="en-US" sz="1000" u="none" strike="noStrike" dirty="0" err="1">
                <a:effectLst/>
                <a:latin typeface="Georgia"/>
                <a:cs typeface="Poppins"/>
              </a:rPr>
              <a:t>yılında</a:t>
            </a:r>
            <a:r>
              <a:rPr lang="en-US" sz="1000" u="none" strike="noStrike" dirty="0">
                <a:effectLst/>
                <a:latin typeface="Georgia"/>
                <a:cs typeface="Poppins"/>
              </a:rPr>
              <a:t> %1,0 </a:t>
            </a:r>
            <a:r>
              <a:rPr lang="en-US" sz="1000" u="none" strike="noStrike" dirty="0" err="1">
                <a:effectLst/>
                <a:latin typeface="Georgia"/>
                <a:cs typeface="Poppins"/>
              </a:rPr>
              <a:t>büyüyerek</a:t>
            </a:r>
            <a:r>
              <a:rPr lang="en-US" sz="1000" u="none" strike="noStrike" dirty="0">
                <a:effectLst/>
                <a:latin typeface="Georgia"/>
                <a:cs typeface="Poppins"/>
              </a:rPr>
              <a:t> 5,9 </a:t>
            </a:r>
            <a:r>
              <a:rPr lang="en-US" sz="1000" u="none" strike="noStrike" dirty="0" err="1">
                <a:effectLst/>
                <a:latin typeface="Georgia"/>
                <a:cs typeface="Poppins"/>
              </a:rPr>
              <a:t>milyar</a:t>
            </a:r>
            <a:r>
              <a:rPr lang="en-US" sz="1000" u="none" strike="noStrike" dirty="0">
                <a:effectLst/>
                <a:latin typeface="Georgia"/>
                <a:cs typeface="Poppins"/>
              </a:rPr>
              <a:t> </a:t>
            </a:r>
            <a:r>
              <a:rPr lang="en-US" sz="1000" u="none" strike="noStrike" dirty="0" err="1">
                <a:effectLst/>
                <a:latin typeface="Georgia"/>
                <a:cs typeface="Poppins"/>
              </a:rPr>
              <a:t>dolara</a:t>
            </a:r>
            <a:r>
              <a:rPr lang="en-US" sz="1000" u="none" strike="noStrike" dirty="0">
                <a:effectLst/>
                <a:latin typeface="Georgia"/>
                <a:cs typeface="Poppins"/>
              </a:rPr>
              <a:t> </a:t>
            </a:r>
            <a:r>
              <a:rPr lang="en-US" sz="1000" u="none" strike="noStrike" dirty="0" err="1">
                <a:effectLst/>
                <a:latin typeface="Georgia"/>
                <a:cs typeface="Poppins"/>
              </a:rPr>
              <a:t>ulaşması</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2025 </a:t>
            </a:r>
            <a:r>
              <a:rPr lang="en-US" sz="1000" u="none" strike="noStrike" dirty="0" err="1">
                <a:effectLst/>
                <a:latin typeface="Georgia"/>
                <a:cs typeface="Poppins"/>
              </a:rPr>
              <a:t>yılında</a:t>
            </a:r>
            <a:r>
              <a:rPr lang="en-US" sz="1000" u="none" strike="noStrike" dirty="0">
                <a:effectLst/>
                <a:latin typeface="Georgia"/>
                <a:cs typeface="Poppins"/>
              </a:rPr>
              <a:t> internet </a:t>
            </a:r>
            <a:r>
              <a:rPr lang="en-US" sz="1000" u="none" strike="noStrike" dirty="0" err="1">
                <a:effectLst/>
                <a:latin typeface="Georgia"/>
                <a:cs typeface="Poppins"/>
              </a:rPr>
              <a:t>üzerinden</a:t>
            </a:r>
            <a:r>
              <a:rPr lang="en-US" sz="1000" u="none" strike="noStrike" dirty="0">
                <a:effectLst/>
                <a:latin typeface="Georgia"/>
                <a:cs typeface="Poppins"/>
              </a:rPr>
              <a:t> </a:t>
            </a:r>
            <a:r>
              <a:rPr lang="en-US" sz="1000" u="none" strike="noStrike" dirty="0" err="1">
                <a:effectLst/>
                <a:latin typeface="Georgia"/>
                <a:cs typeface="Poppins"/>
              </a:rPr>
              <a:t>izlemenin</a:t>
            </a:r>
            <a:r>
              <a:rPr lang="en-US" sz="1000" u="none" strike="noStrike" dirty="0">
                <a:effectLst/>
                <a:latin typeface="Georgia"/>
                <a:cs typeface="Poppins"/>
              </a:rPr>
              <a:t> %19,8 </a:t>
            </a:r>
            <a:r>
              <a:rPr lang="en-US" sz="1000" u="none" strike="noStrike" dirty="0" err="1">
                <a:effectLst/>
                <a:latin typeface="Georgia"/>
                <a:cs typeface="Poppins"/>
              </a:rPr>
              <a:t>artışla</a:t>
            </a:r>
            <a:r>
              <a:rPr lang="en-US" sz="1000" u="none" strike="noStrike" dirty="0">
                <a:effectLst/>
                <a:latin typeface="Georgia"/>
                <a:cs typeface="Poppins"/>
              </a:rPr>
              <a:t> %30,0 ​​</a:t>
            </a:r>
            <a:r>
              <a:rPr lang="en-US" sz="1000" u="none" strike="noStrike" dirty="0" err="1">
                <a:effectLst/>
                <a:latin typeface="Georgia"/>
                <a:cs typeface="Poppins"/>
              </a:rPr>
              <a:t>artışla</a:t>
            </a:r>
            <a:r>
              <a:rPr lang="en-US" sz="1000" u="none" strike="noStrike" dirty="0">
                <a:effectLst/>
                <a:latin typeface="Georgia"/>
                <a:cs typeface="Poppins"/>
              </a:rPr>
              <a:t> </a:t>
            </a:r>
            <a:r>
              <a:rPr lang="en-US" sz="1000" u="none" strike="noStrike" dirty="0" err="1">
                <a:effectLst/>
                <a:latin typeface="Georgia"/>
                <a:cs typeface="Poppins"/>
              </a:rPr>
              <a:t>en</a:t>
            </a:r>
            <a:r>
              <a:rPr lang="en-US" sz="1000" u="none" strike="noStrike" dirty="0">
                <a:effectLst/>
                <a:latin typeface="Georgia"/>
                <a:cs typeface="Poppins"/>
              </a:rPr>
              <a:t> </a:t>
            </a:r>
            <a:r>
              <a:rPr lang="en-US" sz="1000" u="none" strike="noStrike" dirty="0" err="1">
                <a:effectLst/>
                <a:latin typeface="Georgia"/>
                <a:cs typeface="Poppins"/>
              </a:rPr>
              <a:t>hızlı</a:t>
            </a:r>
            <a:r>
              <a:rPr lang="en-US" sz="1000" u="none" strike="noStrike" dirty="0">
                <a:effectLst/>
                <a:latin typeface="Georgia"/>
                <a:cs typeface="Poppins"/>
              </a:rPr>
              <a:t> </a:t>
            </a:r>
            <a:r>
              <a:rPr lang="en-US" sz="1000" u="none" strike="noStrike" dirty="0" err="1">
                <a:effectLst/>
                <a:latin typeface="Georgia"/>
                <a:cs typeface="Poppins"/>
              </a:rPr>
              <a:t>büyüyen</a:t>
            </a:r>
            <a:r>
              <a:rPr lang="en-US" sz="1000" u="none" strike="noStrike" dirty="0">
                <a:effectLst/>
                <a:latin typeface="Georgia"/>
                <a:cs typeface="Poppins"/>
              </a:rPr>
              <a:t> </a:t>
            </a:r>
            <a:r>
              <a:rPr lang="en-US" sz="1000" u="none" strike="noStrike" dirty="0" err="1">
                <a:effectLst/>
                <a:latin typeface="Georgia"/>
                <a:cs typeface="Poppins"/>
              </a:rPr>
              <a:t>kanal</a:t>
            </a:r>
            <a:r>
              <a:rPr lang="en-US" sz="1000" u="none" strike="noStrike" dirty="0">
                <a:effectLst/>
                <a:latin typeface="Georgia"/>
                <a:cs typeface="Poppins"/>
              </a:rPr>
              <a:t> </a:t>
            </a:r>
            <a:r>
              <a:rPr lang="en-US" sz="1000" u="none" strike="noStrike" dirty="0" err="1">
                <a:effectLst/>
                <a:latin typeface="Georgia"/>
                <a:cs typeface="Poppins"/>
              </a:rPr>
              <a:t>olması</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a:t>
            </a:r>
            <a:r>
              <a:rPr lang="en-US" sz="1000" u="none" strike="noStrike" dirty="0" err="1">
                <a:effectLst/>
                <a:latin typeface="Georgia"/>
                <a:cs typeface="Poppins"/>
              </a:rPr>
              <a:t>Toplam</a:t>
            </a:r>
            <a:r>
              <a:rPr lang="en-US" sz="1000" u="none" strike="noStrike" dirty="0">
                <a:effectLst/>
                <a:latin typeface="Georgia"/>
                <a:cs typeface="Poppins"/>
              </a:rPr>
              <a:t> TV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gelirinin</a:t>
            </a:r>
            <a:r>
              <a:rPr lang="en-US" sz="1000" u="none" strike="noStrike" dirty="0">
                <a:effectLst/>
                <a:latin typeface="Georgia"/>
                <a:cs typeface="Poppins"/>
              </a:rPr>
              <a:t> </a:t>
            </a:r>
            <a:r>
              <a:rPr lang="en-US" sz="1000" u="none" strike="noStrike" dirty="0" err="1">
                <a:effectLst/>
                <a:latin typeface="Georgia"/>
                <a:cs typeface="Poppins"/>
              </a:rPr>
              <a:t>yüzdesi</a:t>
            </a:r>
            <a:r>
              <a:rPr lang="en-US" sz="1000" u="none" strike="noStrike" dirty="0">
                <a:effectLst/>
                <a:latin typeface="Georgia"/>
                <a:cs typeface="Poppins"/>
              </a:rPr>
              <a:t>. </a:t>
            </a:r>
            <a:r>
              <a:rPr lang="en-US" sz="1000" u="none" strike="noStrike" dirty="0" err="1">
                <a:effectLst/>
                <a:latin typeface="Georgia"/>
                <a:cs typeface="Poppins"/>
              </a:rPr>
              <a:t>Yayın</a:t>
            </a:r>
            <a:r>
              <a:rPr lang="en-US" sz="1000" u="none" strike="noStrike" dirty="0">
                <a:effectLst/>
                <a:latin typeface="Georgia"/>
                <a:cs typeface="Poppins"/>
              </a:rPr>
              <a:t> </a:t>
            </a:r>
            <a:r>
              <a:rPr lang="en-US" sz="1000" u="none" strike="noStrike" dirty="0" err="1">
                <a:effectLst/>
                <a:latin typeface="Georgia"/>
                <a:cs typeface="Poppins"/>
              </a:rPr>
              <a:t>akışındaki</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büyümenin</a:t>
            </a:r>
            <a:r>
              <a:rPr lang="en-US" sz="1000" u="none" strike="noStrike" dirty="0">
                <a:effectLst/>
                <a:latin typeface="Georgia"/>
                <a:cs typeface="Poppins"/>
              </a:rPr>
              <a:t>, </a:t>
            </a:r>
            <a:r>
              <a:rPr lang="en-US" sz="1000" u="none" strike="noStrike" dirty="0" err="1">
                <a:effectLst/>
                <a:latin typeface="Georgia"/>
                <a:cs typeface="Poppins"/>
              </a:rPr>
              <a:t>karasal</a:t>
            </a:r>
            <a:r>
              <a:rPr lang="en-US" sz="1000" u="none" strike="noStrike" dirty="0">
                <a:effectLst/>
                <a:latin typeface="Georgia"/>
                <a:cs typeface="Poppins"/>
              </a:rPr>
              <a:t> TV </a:t>
            </a:r>
            <a:r>
              <a:rPr lang="en-US" sz="1000" u="none" strike="noStrike" dirty="0" err="1">
                <a:effectLst/>
                <a:latin typeface="Georgia"/>
                <a:cs typeface="Poppins"/>
              </a:rPr>
              <a:t>reklamlarında</a:t>
            </a:r>
            <a:r>
              <a:rPr lang="en-US" sz="1000" u="none" strike="noStrike" dirty="0">
                <a:effectLst/>
                <a:latin typeface="Georgia"/>
                <a:cs typeface="Poppins"/>
              </a:rPr>
              <a:t> </a:t>
            </a:r>
            <a:r>
              <a:rPr lang="en-US" sz="1000" u="none" strike="noStrike" dirty="0" err="1">
                <a:effectLst/>
                <a:latin typeface="Georgia"/>
                <a:cs typeface="Poppins"/>
              </a:rPr>
              <a:t>beklenen</a:t>
            </a:r>
            <a:r>
              <a:rPr lang="en-US" sz="1000" u="none" strike="noStrike" dirty="0">
                <a:effectLst/>
                <a:latin typeface="Georgia"/>
                <a:cs typeface="Poppins"/>
              </a:rPr>
              <a:t> </a:t>
            </a:r>
            <a:r>
              <a:rPr lang="en-US" sz="1000" u="none" strike="noStrike" dirty="0" err="1">
                <a:effectLst/>
                <a:latin typeface="Georgia"/>
                <a:cs typeface="Poppins"/>
              </a:rPr>
              <a:t>düşüşleri</a:t>
            </a:r>
            <a:r>
              <a:rPr lang="en-US" sz="1000" u="none" strike="noStrike" dirty="0">
                <a:effectLst/>
                <a:latin typeface="Georgia"/>
                <a:cs typeface="Poppins"/>
              </a:rPr>
              <a:t> </a:t>
            </a:r>
            <a:r>
              <a:rPr lang="en-US" sz="1000" u="none" strike="noStrike" dirty="0" err="1">
                <a:effectLst/>
                <a:latin typeface="Georgia"/>
                <a:cs typeface="Poppins"/>
              </a:rPr>
              <a:t>telafi</a:t>
            </a:r>
            <a:r>
              <a:rPr lang="en-US" sz="1000" u="none" strike="noStrike" dirty="0">
                <a:effectLst/>
                <a:latin typeface="Georgia"/>
                <a:cs typeface="Poppins"/>
              </a:rPr>
              <a:t> </a:t>
            </a:r>
            <a:r>
              <a:rPr lang="en-US" sz="1000" u="none" strike="noStrike" dirty="0" err="1">
                <a:effectLst/>
                <a:latin typeface="Georgia"/>
                <a:cs typeface="Poppins"/>
              </a:rPr>
              <a:t>etmesi</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Euro </a:t>
            </a:r>
            <a:r>
              <a:rPr lang="en-US" sz="1000" u="none" strike="noStrike" dirty="0" err="1">
                <a:effectLst/>
                <a:latin typeface="Georgia"/>
                <a:cs typeface="Poppins"/>
              </a:rPr>
              <a:t>futbol</a:t>
            </a:r>
            <a:r>
              <a:rPr lang="en-US" sz="1000" u="none" strike="noStrike" dirty="0">
                <a:effectLst/>
                <a:latin typeface="Georgia"/>
                <a:cs typeface="Poppins"/>
              </a:rPr>
              <a:t> </a:t>
            </a:r>
            <a:r>
              <a:rPr lang="en-US" sz="1000" u="none" strike="noStrike" dirty="0" err="1">
                <a:effectLst/>
                <a:latin typeface="Georgia"/>
                <a:cs typeface="Poppins"/>
              </a:rPr>
              <a:t>turnuvası</a:t>
            </a:r>
            <a:r>
              <a:rPr lang="en-US" sz="1000" u="none" strike="noStrike" dirty="0">
                <a:effectLst/>
                <a:latin typeface="Georgia"/>
                <a:cs typeface="Poppins"/>
              </a:rPr>
              <a:t>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sporlar</a:t>
            </a:r>
            <a:r>
              <a:rPr lang="en-US" sz="1000" u="none" strike="noStrike" dirty="0">
                <a:effectLst/>
                <a:latin typeface="Georgia"/>
                <a:cs typeface="Poppins"/>
              </a:rPr>
              <a:t>, TV </a:t>
            </a:r>
            <a:r>
              <a:rPr lang="en-US" sz="1000" u="none" strike="noStrike" dirty="0" err="1">
                <a:effectLst/>
                <a:latin typeface="Georgia"/>
                <a:cs typeface="Poppins"/>
              </a:rPr>
              <a:t>izleyiciliğinin</a:t>
            </a:r>
            <a:r>
              <a:rPr lang="en-US" sz="1000" u="none" strike="noStrike" dirty="0">
                <a:effectLst/>
                <a:latin typeface="Georgia"/>
                <a:cs typeface="Poppins"/>
              </a:rPr>
              <a:t> </a:t>
            </a:r>
            <a:r>
              <a:rPr lang="en-US" sz="1000" u="none" strike="noStrike" dirty="0" err="1">
                <a:effectLst/>
                <a:latin typeface="Georgia"/>
                <a:cs typeface="Poppins"/>
              </a:rPr>
              <a:t>artmasında</a:t>
            </a:r>
            <a:r>
              <a:rPr lang="en-US" sz="1000" u="none" strike="noStrike" dirty="0">
                <a:effectLst/>
                <a:latin typeface="Georgia"/>
                <a:cs typeface="Poppins"/>
              </a:rPr>
              <a:t> </a:t>
            </a:r>
            <a:r>
              <a:rPr lang="en-US" sz="1000" u="none" strike="noStrike" dirty="0" err="1">
                <a:effectLst/>
                <a:latin typeface="Georgia"/>
                <a:cs typeface="Poppins"/>
              </a:rPr>
              <a:t>önemli</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etken</a:t>
            </a:r>
            <a:r>
              <a:rPr lang="en-US" sz="1000" u="none" strike="noStrike" dirty="0">
                <a:effectLst/>
                <a:latin typeface="Georgia"/>
                <a:cs typeface="Poppins"/>
              </a:rPr>
              <a:t> </a:t>
            </a:r>
            <a:r>
              <a:rPr lang="en-US" sz="1000" u="none" strike="noStrike" dirty="0" err="1">
                <a:effectLst/>
                <a:latin typeface="Georgia"/>
                <a:cs typeface="Poppins"/>
              </a:rPr>
              <a:t>olmuştur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bunun</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bedeli</a:t>
            </a:r>
            <a:r>
              <a:rPr lang="en-US" sz="1000" u="none" strike="noStrike" dirty="0">
                <a:effectLst/>
                <a:latin typeface="Georgia"/>
                <a:cs typeface="Poppins"/>
              </a:rPr>
              <a:t> </a:t>
            </a:r>
            <a:r>
              <a:rPr lang="en-US" sz="1000" u="none" strike="noStrike" dirty="0" err="1">
                <a:effectLst/>
                <a:latin typeface="Georgia"/>
                <a:cs typeface="Poppins"/>
              </a:rPr>
              <a:t>olsa</a:t>
            </a:r>
            <a:r>
              <a:rPr lang="en-US" sz="1000" u="none" strike="noStrike" dirty="0">
                <a:effectLst/>
                <a:latin typeface="Georgia"/>
                <a:cs typeface="Poppins"/>
              </a:rPr>
              <a:t> da, </a:t>
            </a:r>
            <a:r>
              <a:rPr lang="en-US" sz="1000" u="none" strike="noStrike" dirty="0" err="1">
                <a:effectLst/>
                <a:latin typeface="Georgia"/>
                <a:cs typeface="Poppins"/>
              </a:rPr>
              <a:t>reklamverenler</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önemli</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fırsat</a:t>
            </a:r>
            <a:r>
              <a:rPr lang="en-US" sz="1000" u="none" strike="noStrike" dirty="0">
                <a:effectLst/>
                <a:latin typeface="Georgia"/>
                <a:cs typeface="Poppins"/>
              </a:rPr>
              <a:t> </a:t>
            </a:r>
            <a:r>
              <a:rPr lang="en-US" sz="1000" u="none" strike="noStrike" dirty="0" err="1">
                <a:effectLst/>
                <a:latin typeface="Georgia"/>
                <a:cs typeface="Poppins"/>
              </a:rPr>
              <a:t>olması</a:t>
            </a:r>
            <a:r>
              <a:rPr lang="en-US" sz="1000" u="none" strike="noStrike" dirty="0">
                <a:effectLst/>
                <a:latin typeface="Georgia"/>
                <a:cs typeface="Poppins"/>
              </a:rPr>
              <a:t> </a:t>
            </a:r>
            <a:r>
              <a:rPr lang="en-US" sz="1000" u="none" strike="noStrike" dirty="0" err="1">
                <a:effectLst/>
                <a:latin typeface="Georgia"/>
                <a:cs typeface="Poppins"/>
              </a:rPr>
              <a:t>beklenmektedir</a:t>
            </a:r>
            <a:r>
              <a:rPr lang="en-US" sz="1000" u="none" strike="noStrike" dirty="0">
                <a:effectLst/>
                <a:latin typeface="Georgia"/>
                <a:cs typeface="Poppins"/>
              </a:rPr>
              <a:t>.</a:t>
            </a:r>
          </a:p>
          <a:p>
            <a:pPr marL="7620" algn="l" rtl="0">
              <a:spcAft>
                <a:spcPts val="800"/>
              </a:spcAft>
            </a:pPr>
            <a:r>
              <a:rPr lang="en-US" sz="1000" dirty="0" err="1">
                <a:latin typeface="Georgia"/>
                <a:cs typeface="Poppins"/>
              </a:rPr>
              <a:t>Ç</a:t>
            </a:r>
            <a:r>
              <a:rPr lang="en-US" sz="1000" u="none" strike="noStrike" dirty="0" err="1">
                <a:effectLst/>
                <a:latin typeface="Georgia"/>
                <a:cs typeface="Poppins"/>
              </a:rPr>
              <a:t>evrimiçi</a:t>
            </a:r>
            <a:r>
              <a:rPr lang="en-US" sz="1000" u="none" strike="noStrike" dirty="0">
                <a:effectLst/>
                <a:latin typeface="Georgia"/>
                <a:cs typeface="Poppins"/>
              </a:rPr>
              <a:t> tv </a:t>
            </a:r>
            <a:r>
              <a:rPr lang="en-US" sz="1000" u="none" strike="noStrike" dirty="0" err="1">
                <a:effectLst/>
                <a:latin typeface="Georgia"/>
                <a:cs typeface="Poppins"/>
              </a:rPr>
              <a:t>yayıncı</a:t>
            </a:r>
            <a:r>
              <a:rPr lang="en-US" sz="1000" u="none" strike="noStrike" dirty="0">
                <a:effectLst/>
                <a:latin typeface="Georgia"/>
                <a:cs typeface="Poppins"/>
              </a:rPr>
              <a:t>  </a:t>
            </a:r>
            <a:r>
              <a:rPr lang="en-US" sz="1000" u="none" strike="noStrike" dirty="0" err="1">
                <a:effectLst/>
                <a:latin typeface="Georgia"/>
                <a:cs typeface="Poppins"/>
              </a:rPr>
              <a:t>dünyası</a:t>
            </a:r>
            <a:r>
              <a:rPr lang="en-US" sz="1000" u="none" strike="noStrike" dirty="0">
                <a:effectLst/>
                <a:latin typeface="Georgia"/>
                <a:cs typeface="Poppins"/>
              </a:rPr>
              <a:t> </a:t>
            </a:r>
            <a:r>
              <a:rPr lang="en-US" sz="1000" u="none" strike="noStrike" dirty="0" err="1">
                <a:effectLst/>
                <a:latin typeface="Georgia"/>
                <a:cs typeface="Poppins"/>
              </a:rPr>
              <a:t>giderek</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rekabetçi</a:t>
            </a:r>
            <a:r>
              <a:rPr lang="en-US" sz="1000" u="none" strike="noStrike" dirty="0">
                <a:effectLst/>
                <a:latin typeface="Georgia"/>
                <a:cs typeface="Poppins"/>
              </a:rPr>
              <a:t> hale </a:t>
            </a:r>
            <a:r>
              <a:rPr lang="en-US" sz="1000" u="none" strike="noStrike" dirty="0" err="1">
                <a:effectLst/>
                <a:latin typeface="Georgia"/>
                <a:cs typeface="Poppins"/>
              </a:rPr>
              <a:t>geliyor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Amazon Prime </a:t>
            </a:r>
            <a:r>
              <a:rPr lang="en-US" sz="1000" u="none" strike="noStrike" dirty="0" err="1">
                <a:effectLst/>
                <a:latin typeface="Georgia"/>
                <a:cs typeface="Poppins"/>
              </a:rPr>
              <a:t>gibi</a:t>
            </a:r>
            <a:r>
              <a:rPr lang="en-US" sz="1000" u="none" strike="noStrike" dirty="0">
                <a:effectLst/>
                <a:latin typeface="Georgia"/>
                <a:cs typeface="Poppins"/>
              </a:rPr>
              <a:t> yeni </a:t>
            </a:r>
            <a:r>
              <a:rPr lang="en-US" sz="1000" u="none" strike="noStrike" dirty="0" err="1">
                <a:effectLst/>
                <a:latin typeface="Georgia"/>
                <a:cs typeface="Poppins"/>
              </a:rPr>
              <a:t>oyuncular</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fırsatları</a:t>
            </a:r>
            <a:r>
              <a:rPr lang="en-US" sz="1000" u="none" strike="noStrike" dirty="0">
                <a:effectLst/>
                <a:latin typeface="Georgia"/>
                <a:cs typeface="Poppins"/>
              </a:rPr>
              <a:t> </a:t>
            </a:r>
            <a:r>
              <a:rPr lang="en-US" sz="1000" u="none" strike="noStrike" dirty="0" err="1">
                <a:effectLst/>
                <a:latin typeface="Georgia"/>
                <a:cs typeface="Poppins"/>
              </a:rPr>
              <a:t>sunuyor</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a:t>
            </a:r>
            <a:r>
              <a:rPr lang="en-US" sz="1000" u="none" strike="noStrike" dirty="0" err="1">
                <a:effectLst/>
                <a:latin typeface="Georgia"/>
                <a:cs typeface="Poppins"/>
              </a:rPr>
              <a:t>köklü</a:t>
            </a:r>
            <a:r>
              <a:rPr lang="en-US" sz="1000" u="none" strike="noStrike" dirty="0">
                <a:effectLst/>
                <a:latin typeface="Georgia"/>
                <a:cs typeface="Poppins"/>
              </a:rPr>
              <a:t> </a:t>
            </a:r>
            <a:r>
              <a:rPr lang="en-US" sz="1000" u="none" strike="noStrike" dirty="0" err="1">
                <a:effectLst/>
                <a:latin typeface="Georgia"/>
                <a:cs typeface="Poppins"/>
              </a:rPr>
              <a:t>Yayın</a:t>
            </a:r>
            <a:r>
              <a:rPr lang="en-US" sz="1000" u="none" strike="noStrike" dirty="0">
                <a:effectLst/>
                <a:latin typeface="Georgia"/>
                <a:cs typeface="Poppins"/>
              </a:rPr>
              <a:t> Video </a:t>
            </a:r>
            <a:r>
              <a:rPr lang="en-US" sz="1000" u="none" strike="noStrike" dirty="0" err="1">
                <a:effectLst/>
                <a:latin typeface="Georgia"/>
                <a:cs typeface="Poppins"/>
              </a:rPr>
              <a:t>Talep</a:t>
            </a:r>
            <a:r>
              <a:rPr lang="en-US" sz="1000" u="none" strike="noStrike" dirty="0">
                <a:effectLst/>
                <a:latin typeface="Georgia"/>
                <a:cs typeface="Poppins"/>
              </a:rPr>
              <a:t> (BVOD) </a:t>
            </a:r>
            <a:r>
              <a:rPr lang="en-US" sz="1000" u="none" strike="noStrike" dirty="0" err="1">
                <a:effectLst/>
                <a:latin typeface="Georgia"/>
                <a:cs typeface="Poppins"/>
              </a:rPr>
              <a:t>oyuncularının</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yeni </a:t>
            </a:r>
            <a:r>
              <a:rPr lang="en-US" sz="1000" u="none" strike="noStrike" dirty="0" err="1">
                <a:effectLst/>
                <a:latin typeface="Georgia"/>
                <a:cs typeface="Poppins"/>
              </a:rPr>
              <a:t>oyuncuların</a:t>
            </a:r>
            <a:r>
              <a:rPr lang="en-US" sz="1000" u="none" strike="noStrike" dirty="0">
                <a:effectLst/>
                <a:latin typeface="Georgia"/>
                <a:cs typeface="Poppins"/>
              </a:rPr>
              <a:t>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tekliflerini</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gelirlerini</a:t>
            </a:r>
            <a:r>
              <a:rPr lang="en-US" sz="1000" u="none" strike="noStrike" dirty="0">
                <a:effectLst/>
                <a:latin typeface="Georgia"/>
                <a:cs typeface="Poppins"/>
              </a:rPr>
              <a:t> </a:t>
            </a:r>
            <a:r>
              <a:rPr lang="en-US" sz="1000" u="none" strike="noStrike" dirty="0" err="1">
                <a:effectLst/>
                <a:latin typeface="Georgia"/>
                <a:cs typeface="Poppins"/>
              </a:rPr>
              <a:t>zamanla</a:t>
            </a:r>
            <a:r>
              <a:rPr lang="en-US" sz="1000" u="none" strike="noStrike" dirty="0">
                <a:effectLst/>
                <a:latin typeface="Georgia"/>
                <a:cs typeface="Poppins"/>
              </a:rPr>
              <a:t> </a:t>
            </a:r>
            <a:r>
              <a:rPr lang="en-US" sz="1000" u="none" strike="noStrike" dirty="0" err="1">
                <a:effectLst/>
                <a:latin typeface="Georgia"/>
                <a:cs typeface="Poppins"/>
              </a:rPr>
              <a:t>artırmaları</a:t>
            </a:r>
            <a:r>
              <a:rPr lang="en-US" sz="1000" u="none" strike="noStrike" dirty="0">
                <a:effectLst/>
                <a:latin typeface="Georgia"/>
                <a:cs typeface="Poppins"/>
              </a:rPr>
              <a:t> </a:t>
            </a:r>
            <a:r>
              <a:rPr lang="en-US" sz="1000" u="none" strike="noStrike" dirty="0" err="1">
                <a:effectLst/>
                <a:latin typeface="Georgia"/>
                <a:cs typeface="Poppins"/>
              </a:rPr>
              <a:t>beklenirken</a:t>
            </a:r>
            <a:r>
              <a:rPr lang="en-US" sz="1000" u="none" strike="noStrike" dirty="0">
                <a:effectLst/>
                <a:latin typeface="Georgia"/>
                <a:cs typeface="Poppins"/>
              </a:rPr>
              <a:t> </a:t>
            </a:r>
            <a:r>
              <a:rPr lang="en-US" sz="1000" u="none" strike="noStrike" dirty="0" err="1">
                <a:effectLst/>
                <a:latin typeface="Georgia"/>
                <a:cs typeface="Poppins"/>
              </a:rPr>
              <a:t>hâlâ</a:t>
            </a:r>
            <a:r>
              <a:rPr lang="en-US" sz="1000" u="none" strike="noStrike" dirty="0">
                <a:effectLst/>
                <a:latin typeface="Georgia"/>
                <a:cs typeface="Poppins"/>
              </a:rPr>
              <a:t> </a:t>
            </a:r>
            <a:r>
              <a:rPr lang="en-US" sz="1000" u="none" strike="noStrike" dirty="0" err="1">
                <a:effectLst/>
                <a:latin typeface="Georgia"/>
                <a:cs typeface="Poppins"/>
              </a:rPr>
              <a:t>güçlü</a:t>
            </a:r>
            <a:r>
              <a:rPr lang="en-US" sz="1000" u="none" strike="noStrike" dirty="0">
                <a:effectLst/>
                <a:latin typeface="Georgia"/>
                <a:cs typeface="Poppins"/>
              </a:rPr>
              <a:t> </a:t>
            </a:r>
            <a:r>
              <a:rPr lang="en-US" sz="1000" u="none" strike="noStrike" dirty="0" err="1">
                <a:effectLst/>
                <a:latin typeface="Georgia"/>
                <a:cs typeface="Poppins"/>
              </a:rPr>
              <a:t>konumlarını</a:t>
            </a:r>
            <a:r>
              <a:rPr lang="en-US" sz="1000" u="none" strike="noStrike" dirty="0">
                <a:effectLst/>
                <a:latin typeface="Georgia"/>
                <a:cs typeface="Poppins"/>
              </a:rPr>
              <a:t> </a:t>
            </a:r>
            <a:r>
              <a:rPr lang="en-US" sz="1000" u="none" strike="noStrike" dirty="0" err="1">
                <a:effectLst/>
                <a:latin typeface="Georgia"/>
                <a:cs typeface="Poppins"/>
              </a:rPr>
              <a:t>korumaları</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2023 </a:t>
            </a:r>
            <a:r>
              <a:rPr lang="en-US" sz="1000" u="none" strike="noStrike" dirty="0" err="1">
                <a:effectLst/>
                <a:latin typeface="Georgia"/>
                <a:cs typeface="Poppins"/>
              </a:rPr>
              <a:t>yılı</a:t>
            </a:r>
            <a:r>
              <a:rPr lang="en-US" sz="1000" u="none" strike="noStrike" dirty="0">
                <a:effectLst/>
                <a:latin typeface="Georgia"/>
                <a:cs typeface="Poppins"/>
              </a:rPr>
              <a:t> </a:t>
            </a:r>
            <a:r>
              <a:rPr lang="en-US" sz="1000" u="none" strike="noStrike" dirty="0" err="1">
                <a:effectLst/>
                <a:latin typeface="Georgia"/>
                <a:cs typeface="Poppins"/>
              </a:rPr>
              <a:t>itibariyle</a:t>
            </a:r>
            <a:r>
              <a:rPr lang="en-US" sz="1000" u="none" strike="noStrike" dirty="0">
                <a:effectLst/>
                <a:latin typeface="Georgia"/>
                <a:cs typeface="Poppins"/>
              </a:rPr>
              <a:t> YouTube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gelirlerinin</a:t>
            </a:r>
            <a:r>
              <a:rPr lang="en-US" sz="1000" u="none" strike="noStrike" dirty="0">
                <a:effectLst/>
                <a:latin typeface="Georgia"/>
                <a:cs typeface="Poppins"/>
              </a:rPr>
              <a:t>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u="none" strike="noStrike" dirty="0">
                <a:effectLst/>
                <a:latin typeface="Georgia"/>
                <a:cs typeface="Poppins"/>
              </a:rPr>
              <a:t> </a:t>
            </a:r>
            <a:r>
              <a:rPr lang="en-US" sz="1000" u="none" strike="noStrike" dirty="0" err="1">
                <a:effectLst/>
                <a:latin typeface="Georgia"/>
                <a:cs typeface="Poppins"/>
              </a:rPr>
              <a:t>verilerimize</a:t>
            </a:r>
            <a:r>
              <a:rPr lang="en-US" sz="1000" u="none" strike="noStrike" dirty="0">
                <a:effectLst/>
                <a:latin typeface="Georgia"/>
                <a:cs typeface="Poppins"/>
              </a:rPr>
              <a:t> </a:t>
            </a:r>
            <a:r>
              <a:rPr lang="en-US" sz="1000" u="none" strike="noStrike" dirty="0" err="1">
                <a:effectLst/>
                <a:latin typeface="Georgia"/>
                <a:cs typeface="Poppins"/>
              </a:rPr>
              <a:t>dahil</a:t>
            </a:r>
            <a:r>
              <a:rPr lang="en-US" sz="1000" u="none" strike="noStrike" dirty="0">
                <a:effectLst/>
                <a:latin typeface="Georgia"/>
                <a:cs typeface="Poppins"/>
              </a:rPr>
              <a:t> </a:t>
            </a:r>
            <a:r>
              <a:rPr lang="en-US" sz="1000" u="none" strike="noStrike" dirty="0" err="1">
                <a:effectLst/>
                <a:latin typeface="Georgia"/>
                <a:cs typeface="Poppins"/>
              </a:rPr>
              <a:t>edilmesi</a:t>
            </a:r>
            <a:r>
              <a:rPr lang="en-US" sz="1000" u="none" strike="noStrike" dirty="0">
                <a:effectLst/>
                <a:latin typeface="Georgia"/>
                <a:cs typeface="Poppins"/>
              </a:rPr>
              <a:t>, </a:t>
            </a:r>
            <a:r>
              <a:rPr lang="en-US" sz="1000" u="none" strike="noStrike" dirty="0" err="1">
                <a:effectLst/>
                <a:latin typeface="Georgia"/>
                <a:cs typeface="Poppins"/>
              </a:rPr>
              <a:t>yayınların</a:t>
            </a:r>
            <a:r>
              <a:rPr lang="en-US" sz="1000" u="none" strike="noStrike" dirty="0">
                <a:effectLst/>
                <a:latin typeface="Georgia"/>
                <a:cs typeface="Poppins"/>
              </a:rPr>
              <a:t> </a:t>
            </a:r>
            <a:r>
              <a:rPr lang="en-US" sz="1000" u="none" strike="noStrike" dirty="0" err="1">
                <a:effectLst/>
                <a:latin typeface="Georgia"/>
                <a:cs typeface="Poppins"/>
              </a:rPr>
              <a:t>toplam</a:t>
            </a:r>
            <a:r>
              <a:rPr lang="en-US" sz="1000" u="none" strike="noStrike" dirty="0">
                <a:effectLst/>
                <a:latin typeface="Georgia"/>
                <a:cs typeface="Poppins"/>
              </a:rPr>
              <a:t> TV </a:t>
            </a:r>
            <a:r>
              <a:rPr lang="en-US" sz="1000" u="none" strike="noStrike" dirty="0" err="1">
                <a:effectLst/>
                <a:latin typeface="Georgia"/>
                <a:cs typeface="Poppins"/>
              </a:rPr>
              <a:t>reklam</a:t>
            </a:r>
            <a:r>
              <a:rPr lang="en-US" sz="1000" u="none" strike="noStrike" dirty="0">
                <a:effectLst/>
                <a:latin typeface="Georgia"/>
                <a:cs typeface="Poppins"/>
              </a:rPr>
              <a:t> </a:t>
            </a:r>
            <a:r>
              <a:rPr lang="en-US" sz="1000" u="none" strike="noStrike" dirty="0" err="1">
                <a:effectLst/>
                <a:latin typeface="Georgia"/>
                <a:cs typeface="Poppins"/>
              </a:rPr>
              <a:t>gelirindeki</a:t>
            </a:r>
            <a:r>
              <a:rPr lang="en-US" sz="1000" u="none" strike="noStrike" dirty="0">
                <a:effectLst/>
                <a:latin typeface="Georgia"/>
                <a:cs typeface="Poppins"/>
              </a:rPr>
              <a:t> </a:t>
            </a:r>
            <a:r>
              <a:rPr lang="en-US" sz="1000" u="none" strike="noStrike" dirty="0" err="1">
                <a:effectLst/>
                <a:latin typeface="Georgia"/>
                <a:cs typeface="Poppins"/>
              </a:rPr>
              <a:t>artan</a:t>
            </a:r>
            <a:r>
              <a:rPr lang="en-US" sz="1000" u="none" strike="noStrike" dirty="0">
                <a:effectLst/>
                <a:latin typeface="Georgia"/>
                <a:cs typeface="Poppins"/>
              </a:rPr>
              <a:t> </a:t>
            </a:r>
            <a:r>
              <a:rPr lang="en-US" sz="1000" u="none" strike="noStrike" dirty="0" err="1">
                <a:effectLst/>
                <a:latin typeface="Georgia"/>
                <a:cs typeface="Poppins"/>
              </a:rPr>
              <a:t>payına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gelecekteki</a:t>
            </a:r>
            <a:r>
              <a:rPr lang="en-US" sz="1000" u="none" strike="noStrike" dirty="0">
                <a:effectLst/>
                <a:latin typeface="Georgia"/>
                <a:cs typeface="Poppins"/>
              </a:rPr>
              <a:t> </a:t>
            </a:r>
            <a:r>
              <a:rPr lang="en-US" sz="1000" u="none" strike="noStrike" dirty="0" err="1">
                <a:effectLst/>
                <a:latin typeface="Georgia"/>
                <a:cs typeface="Poppins"/>
              </a:rPr>
              <a:t>büyüme</a:t>
            </a:r>
            <a:r>
              <a:rPr lang="en-US" sz="1000" u="none" strike="noStrike" dirty="0">
                <a:effectLst/>
                <a:latin typeface="Georgia"/>
                <a:cs typeface="Poppins"/>
              </a:rPr>
              <a:t> </a:t>
            </a:r>
            <a:r>
              <a:rPr lang="en-US" sz="1000" u="none" strike="noStrike" dirty="0" err="1">
                <a:effectLst/>
                <a:latin typeface="Georgia"/>
                <a:cs typeface="Poppins"/>
              </a:rPr>
              <a:t>yolculuğuna</a:t>
            </a:r>
            <a:r>
              <a:rPr lang="en-US" sz="1000" u="none" strike="noStrike" dirty="0">
                <a:effectLst/>
                <a:latin typeface="Georgia"/>
                <a:cs typeface="Poppins"/>
              </a:rPr>
              <a:t> </a:t>
            </a:r>
            <a:r>
              <a:rPr lang="en-US" sz="1000" u="none" strike="noStrike" dirty="0" err="1">
                <a:effectLst/>
                <a:latin typeface="Georgia"/>
                <a:cs typeface="Poppins"/>
              </a:rPr>
              <a:t>katkısını</a:t>
            </a:r>
            <a:r>
              <a:rPr lang="en-US" sz="1000" u="none" strike="noStrike" dirty="0">
                <a:effectLst/>
                <a:latin typeface="Georgia"/>
                <a:cs typeface="Poppins"/>
              </a:rPr>
              <a:t> </a:t>
            </a:r>
            <a:r>
              <a:rPr lang="en-US" sz="1000" u="none" strike="noStrike" dirty="0" err="1">
                <a:effectLst/>
                <a:latin typeface="Georgia"/>
                <a:cs typeface="Poppins"/>
              </a:rPr>
              <a:t>yansıtıyor</a:t>
            </a:r>
            <a:r>
              <a:rPr lang="en-US" sz="1000" u="none" strike="noStrike" dirty="0">
                <a:effectLst/>
                <a:latin typeface="Georgia"/>
                <a:cs typeface="Poppins"/>
              </a:rPr>
              <a:t>. </a:t>
            </a:r>
            <a:r>
              <a:rPr lang="en-US" sz="1000" u="none" strike="noStrike" dirty="0" err="1">
                <a:effectLst/>
                <a:latin typeface="Georgia"/>
                <a:cs typeface="Poppins"/>
              </a:rPr>
              <a:t>Ofcom’un</a:t>
            </a:r>
            <a:r>
              <a:rPr lang="en-US" sz="1000" u="none" strike="noStrike" dirty="0">
                <a:effectLst/>
                <a:latin typeface="Georgia"/>
                <a:cs typeface="Poppins"/>
              </a:rPr>
              <a:t> Media Nations </a:t>
            </a:r>
            <a:r>
              <a:rPr lang="en-US" sz="1000" u="none" strike="noStrike" dirty="0" err="1">
                <a:effectLst/>
                <a:latin typeface="Georgia"/>
                <a:cs typeface="Poppins"/>
              </a:rPr>
              <a:t>raporuna</a:t>
            </a:r>
            <a:r>
              <a:rPr lang="en-US" sz="1000" u="none" strike="noStrike" dirty="0">
                <a:effectLst/>
                <a:latin typeface="Georgia"/>
                <a:cs typeface="Poppins"/>
              </a:rPr>
              <a:t> </a:t>
            </a:r>
            <a:r>
              <a:rPr lang="en-US" sz="1000" u="none" strike="noStrike" dirty="0" err="1">
                <a:effectLst/>
                <a:latin typeface="Georgia"/>
                <a:cs typeface="Poppins"/>
              </a:rPr>
              <a:t>göre</a:t>
            </a:r>
            <a:r>
              <a:rPr lang="en-US" sz="1000" u="none" strike="noStrike" dirty="0">
                <a:effectLst/>
                <a:latin typeface="Georgia"/>
                <a:cs typeface="Poppins"/>
              </a:rPr>
              <a:t>, 2023 </a:t>
            </a:r>
            <a:r>
              <a:rPr lang="en-US" sz="1000" u="none" strike="noStrike" dirty="0" err="1">
                <a:effectLst/>
                <a:latin typeface="Georgia"/>
                <a:cs typeface="Poppins"/>
              </a:rPr>
              <a:t>yılında</a:t>
            </a:r>
            <a:r>
              <a:rPr lang="en-US" sz="1000" u="none" strike="noStrike" dirty="0">
                <a:effectLst/>
                <a:latin typeface="Georgia"/>
                <a:cs typeface="Poppins"/>
              </a:rPr>
              <a:t> </a:t>
            </a:r>
            <a:r>
              <a:rPr lang="en-US" sz="1000" u="none" strike="noStrike" dirty="0" err="1">
                <a:effectLst/>
                <a:latin typeface="Georgia"/>
                <a:cs typeface="Poppins"/>
              </a:rPr>
              <a:t>YouTube'un</a:t>
            </a:r>
            <a:r>
              <a:rPr lang="en-US" sz="1000" u="none" strike="noStrike" dirty="0">
                <a:effectLst/>
                <a:latin typeface="Georgia"/>
                <a:cs typeface="Poppins"/>
              </a:rPr>
              <a:t> TV </a:t>
            </a:r>
            <a:r>
              <a:rPr lang="en-US" sz="1000" u="none" strike="noStrike" dirty="0" err="1">
                <a:effectLst/>
                <a:latin typeface="Georgia"/>
                <a:cs typeface="Poppins"/>
              </a:rPr>
              <a:t>ekranlarında</a:t>
            </a:r>
            <a:r>
              <a:rPr lang="en-US" sz="1000" u="none" strike="noStrike" dirty="0">
                <a:effectLst/>
                <a:latin typeface="Georgia"/>
                <a:cs typeface="Poppins"/>
              </a:rPr>
              <a:t> </a:t>
            </a:r>
            <a:r>
              <a:rPr lang="en-US" sz="1000" u="none" strike="noStrike" dirty="0" err="1">
                <a:effectLst/>
                <a:latin typeface="Georgia"/>
                <a:cs typeface="Poppins"/>
              </a:rPr>
              <a:t>izlenme</a:t>
            </a:r>
            <a:r>
              <a:rPr lang="en-US" sz="1000" u="none" strike="noStrike" dirty="0">
                <a:effectLst/>
                <a:latin typeface="Georgia"/>
                <a:cs typeface="Poppins"/>
              </a:rPr>
              <a:t> </a:t>
            </a:r>
            <a:r>
              <a:rPr lang="en-US" sz="1000" u="none" strike="noStrike" dirty="0" err="1">
                <a:effectLst/>
                <a:latin typeface="Georgia"/>
                <a:cs typeface="Poppins"/>
              </a:rPr>
              <a:t>oranı</a:t>
            </a:r>
            <a:r>
              <a:rPr lang="en-US" sz="1000" u="none" strike="noStrike" dirty="0">
                <a:effectLst/>
                <a:latin typeface="Georgia"/>
                <a:cs typeface="Poppins"/>
              </a:rPr>
              <a:t> %34'e </a:t>
            </a:r>
            <a:r>
              <a:rPr lang="en-US" sz="1000" u="none" strike="noStrike" dirty="0" err="1">
                <a:effectLst/>
                <a:latin typeface="Georgia"/>
                <a:cs typeface="Poppins"/>
              </a:rPr>
              <a:t>çıkarken</a:t>
            </a:r>
            <a:r>
              <a:rPr lang="en-US" sz="1000" u="none" strike="noStrike" dirty="0">
                <a:effectLst/>
                <a:latin typeface="Georgia"/>
                <a:cs typeface="Poppins"/>
              </a:rPr>
              <a:t>, </a:t>
            </a:r>
            <a:r>
              <a:rPr lang="en-US" sz="1000" u="none" strike="noStrike" dirty="0" err="1">
                <a:effectLst/>
                <a:latin typeface="Georgia"/>
                <a:cs typeface="Poppins"/>
              </a:rPr>
              <a:t>önceki</a:t>
            </a:r>
            <a:r>
              <a:rPr lang="en-US" sz="1000" u="none" strike="noStrike" dirty="0">
                <a:effectLst/>
                <a:latin typeface="Georgia"/>
                <a:cs typeface="Poppins"/>
              </a:rPr>
              <a:t> </a:t>
            </a:r>
            <a:r>
              <a:rPr lang="en-US" sz="1000" u="none" strike="noStrike" dirty="0" err="1">
                <a:effectLst/>
                <a:latin typeface="Georgia"/>
                <a:cs typeface="Poppins"/>
              </a:rPr>
              <a:t>yıl</a:t>
            </a:r>
            <a:r>
              <a:rPr lang="en-US" sz="1000" u="none" strike="noStrike" dirty="0">
                <a:effectLst/>
                <a:latin typeface="Georgia"/>
                <a:cs typeface="Poppins"/>
              </a:rPr>
              <a:t> %29'dan </a:t>
            </a:r>
            <a:r>
              <a:rPr lang="en-US" sz="1000" u="none" strike="noStrike" dirty="0" err="1">
                <a:effectLst/>
                <a:latin typeface="Georgia"/>
                <a:cs typeface="Poppins"/>
              </a:rPr>
              <a:t>yükseldi</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da </a:t>
            </a:r>
            <a:r>
              <a:rPr lang="en-US" sz="1000" u="none" strike="noStrike" dirty="0" err="1">
                <a:effectLst/>
                <a:latin typeface="Georgia"/>
                <a:cs typeface="Poppins"/>
              </a:rPr>
              <a:t>YouTube'un</a:t>
            </a:r>
            <a:r>
              <a:rPr lang="en-US" sz="1000" u="none" strike="noStrike" dirty="0">
                <a:effectLst/>
                <a:latin typeface="Georgia"/>
                <a:cs typeface="Poppins"/>
              </a:rPr>
              <a:t> </a:t>
            </a:r>
            <a:r>
              <a:rPr lang="en-US" sz="1000" u="none" strike="noStrike" dirty="0" err="1">
                <a:effectLst/>
                <a:latin typeface="Georgia"/>
                <a:cs typeface="Poppins"/>
              </a:rPr>
              <a:t>toplam</a:t>
            </a:r>
            <a:r>
              <a:rPr lang="en-US" sz="1000" u="none" strike="noStrike" dirty="0">
                <a:effectLst/>
                <a:latin typeface="Georgia"/>
                <a:cs typeface="Poppins"/>
              </a:rPr>
              <a:t> </a:t>
            </a:r>
            <a:r>
              <a:rPr lang="en-US" sz="1000" u="none" strike="noStrike" dirty="0" err="1">
                <a:effectLst/>
                <a:latin typeface="Georgia"/>
                <a:cs typeface="Poppins"/>
              </a:rPr>
              <a:t>izleyici</a:t>
            </a:r>
            <a:r>
              <a:rPr lang="en-US" sz="1000" u="none" strike="noStrike" dirty="0">
                <a:effectLst/>
                <a:latin typeface="Georgia"/>
                <a:cs typeface="Poppins"/>
              </a:rPr>
              <a:t> </a:t>
            </a:r>
            <a:r>
              <a:rPr lang="en-US" sz="1000" u="none" strike="noStrike" dirty="0" err="1">
                <a:effectLst/>
                <a:latin typeface="Georgia"/>
                <a:cs typeface="Poppins"/>
              </a:rPr>
              <a:t>kitlesindeki</a:t>
            </a:r>
            <a:r>
              <a:rPr lang="en-US" sz="1000" u="none" strike="noStrike" dirty="0">
                <a:effectLst/>
                <a:latin typeface="Georgia"/>
                <a:cs typeface="Poppins"/>
              </a:rPr>
              <a:t> </a:t>
            </a:r>
            <a:r>
              <a:rPr lang="en-US" sz="1000" u="none" strike="noStrike" dirty="0" err="1">
                <a:effectLst/>
                <a:latin typeface="Georgia"/>
                <a:cs typeface="Poppins"/>
              </a:rPr>
              <a:t>televizyon</a:t>
            </a:r>
            <a:r>
              <a:rPr lang="en-US" sz="1000" u="none" strike="noStrike" dirty="0">
                <a:effectLst/>
                <a:latin typeface="Georgia"/>
                <a:cs typeface="Poppins"/>
              </a:rPr>
              <a:t> </a:t>
            </a:r>
            <a:r>
              <a:rPr lang="en-US" sz="1000" u="none" strike="noStrike" dirty="0" err="1">
                <a:effectLst/>
                <a:latin typeface="Georgia"/>
                <a:cs typeface="Poppins"/>
              </a:rPr>
              <a:t>ekranlarının</a:t>
            </a:r>
            <a:r>
              <a:rPr lang="en-US" sz="1000" u="none" strike="noStrike" dirty="0">
                <a:effectLst/>
                <a:latin typeface="Georgia"/>
                <a:cs typeface="Poppins"/>
              </a:rPr>
              <a:t> </a:t>
            </a:r>
            <a:r>
              <a:rPr lang="en-US" sz="1000" u="none" strike="noStrike" dirty="0" err="1">
                <a:effectLst/>
                <a:latin typeface="Georgia"/>
                <a:cs typeface="Poppins"/>
              </a:rPr>
              <a:t>artan</a:t>
            </a:r>
            <a:r>
              <a:rPr lang="en-US" sz="1000" u="none" strike="noStrike" dirty="0">
                <a:effectLst/>
                <a:latin typeface="Georgia"/>
                <a:cs typeface="Poppins"/>
              </a:rPr>
              <a:t> </a:t>
            </a:r>
            <a:r>
              <a:rPr lang="en-US" sz="1000" u="none" strike="noStrike" dirty="0" err="1">
                <a:effectLst/>
                <a:latin typeface="Georgia"/>
                <a:cs typeface="Poppins"/>
              </a:rPr>
              <a:t>rolünü</a:t>
            </a:r>
            <a:r>
              <a:rPr lang="en-US" sz="1000" u="none" strike="noStrike" dirty="0">
                <a:effectLst/>
                <a:latin typeface="Georgia"/>
                <a:cs typeface="Poppins"/>
              </a:rPr>
              <a:t> </a:t>
            </a:r>
            <a:r>
              <a:rPr lang="en-US" sz="1000" u="none" strike="noStrike" dirty="0" err="1">
                <a:effectLst/>
                <a:latin typeface="Georgia"/>
                <a:cs typeface="Poppins"/>
              </a:rPr>
              <a:t>vurguluyor</a:t>
            </a:r>
            <a:r>
              <a:rPr lang="en-US" sz="1000" u="none" strike="noStrike" dirty="0">
                <a:effectLst/>
                <a:latin typeface="Georgia"/>
                <a:cs typeface="Poppins"/>
              </a:rPr>
              <a:t>.</a:t>
            </a:r>
            <a:endParaRPr lang="en-US" sz="1000" dirty="0">
              <a:highlight>
                <a:srgbClr val="FFFF00"/>
              </a:highlight>
              <a:latin typeface="Georgia"/>
              <a:cs typeface="Poppins"/>
            </a:endParaRPr>
          </a:p>
        </p:txBody>
      </p:sp>
      <p:sp>
        <p:nvSpPr>
          <p:cNvPr id="14" name="TextBox 13">
            <a:extLst>
              <a:ext uri="{FF2B5EF4-FFF2-40B4-BE49-F238E27FC236}">
                <a16:creationId xmlns:a16="http://schemas.microsoft.com/office/drawing/2014/main" id="{7893DF0A-626B-7206-0C44-DE90CF669641}"/>
              </a:ext>
            </a:extLst>
          </p:cNvPr>
          <p:cNvSpPr txBox="1"/>
          <p:nvPr/>
        </p:nvSpPr>
        <p:spPr>
          <a:xfrm>
            <a:off x="495300" y="7776408"/>
            <a:ext cx="3399430" cy="307777"/>
          </a:xfrm>
          <a:prstGeom prst="rect">
            <a:avLst/>
          </a:prstGeom>
          <a:noFill/>
        </p:spPr>
        <p:txBody>
          <a:bodyPr wrap="square" lIns="0" tIns="45720" rIns="91440" bIns="45720" anchor="t">
            <a:spAutoFit/>
          </a:bodyPr>
          <a:lstStyle/>
          <a:p>
            <a:pPr marL="0" marR="0" lvl="0" indent="0" algn="l" defTabSz="457200" rtl="0" eaLnBrk="1" fontAlgn="auto" latinLnBrk="0" hangingPunct="1">
              <a:spcBef>
                <a:spcPts val="0"/>
              </a:spcBef>
              <a:spcAft>
                <a:spcPts val="0"/>
              </a:spcAft>
              <a:buClrTx/>
              <a:buSzTx/>
              <a:buFontTx/>
              <a:buNone/>
              <a:tabLst/>
              <a:defRPr/>
            </a:pPr>
            <a:r>
              <a:rPr lang="en-US" sz="1400" b="1" dirty="0" err="1">
                <a:solidFill>
                  <a:srgbClr val="092656"/>
                </a:solidFill>
                <a:latin typeface="Poppins"/>
                <a:cs typeface="Poppins"/>
              </a:rPr>
              <a:t>Ses</a:t>
            </a:r>
            <a:r>
              <a:rPr lang="en-US" sz="1400" b="1" dirty="0">
                <a:solidFill>
                  <a:srgbClr val="092656"/>
                </a:solidFill>
                <a:latin typeface="Poppins"/>
                <a:cs typeface="Poppins"/>
              </a:rPr>
              <a:t>/</a:t>
            </a:r>
            <a:r>
              <a:rPr lang="en-US" sz="1400" b="1" dirty="0" err="1">
                <a:solidFill>
                  <a:srgbClr val="092656"/>
                </a:solidFill>
                <a:latin typeface="Poppins"/>
                <a:cs typeface="Poppins"/>
              </a:rPr>
              <a:t>Bası</a:t>
            </a:r>
            <a:r>
              <a:rPr lang="tr-TR" sz="1400" b="1" dirty="0">
                <a:solidFill>
                  <a:srgbClr val="092656"/>
                </a:solidFill>
                <a:latin typeface="Poppins"/>
                <a:cs typeface="Poppins"/>
              </a:rPr>
              <a:t>n</a:t>
            </a:r>
            <a:r>
              <a:rPr lang="en-US" sz="1400" b="1" dirty="0">
                <a:solidFill>
                  <a:srgbClr val="092656"/>
                </a:solidFill>
                <a:latin typeface="Poppins"/>
                <a:cs typeface="Poppins"/>
              </a:rPr>
              <a:t>/Sinema</a:t>
            </a:r>
            <a:endParaRPr kumimoji="0" lang="en-US" sz="1400" b="1" i="0" u="none" strike="noStrike" kern="1200" cap="none" spc="0" normalizeH="0" baseline="0" noProof="0" dirty="0">
              <a:ln>
                <a:noFill/>
              </a:ln>
              <a:solidFill>
                <a:srgbClr val="092656"/>
              </a:solidFill>
              <a:effectLst/>
              <a:uLnTx/>
              <a:uFillTx/>
              <a:latin typeface="Poppins"/>
              <a:cs typeface="Poppins"/>
            </a:endParaRPr>
          </a:p>
        </p:txBody>
      </p:sp>
      <p:sp>
        <p:nvSpPr>
          <p:cNvPr id="15" name="Text Placeholder 1">
            <a:extLst>
              <a:ext uri="{FF2B5EF4-FFF2-40B4-BE49-F238E27FC236}">
                <a16:creationId xmlns:a16="http://schemas.microsoft.com/office/drawing/2014/main" id="{74C53043-9CE6-EB27-B35A-FBEBC5A148FE}"/>
              </a:ext>
            </a:extLst>
          </p:cNvPr>
          <p:cNvSpPr txBox="1">
            <a:spLocks/>
          </p:cNvSpPr>
          <p:nvPr/>
        </p:nvSpPr>
        <p:spPr>
          <a:xfrm>
            <a:off x="495300" y="8086682"/>
            <a:ext cx="6705600" cy="1448698"/>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err="1">
                <a:latin typeface="Georgia"/>
                <a:cs typeface="Poppins"/>
              </a:rPr>
              <a:t>Sesli</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pazarının</a:t>
            </a:r>
            <a:r>
              <a:rPr lang="en-US" sz="1000" dirty="0">
                <a:latin typeface="Georgia"/>
                <a:cs typeface="Poppins"/>
              </a:rPr>
              <a:t> 2024'te %3,8, 2025'te </a:t>
            </a:r>
            <a:r>
              <a:rPr lang="en-US" sz="1000" dirty="0" err="1">
                <a:latin typeface="Georgia"/>
                <a:cs typeface="Poppins"/>
              </a:rPr>
              <a:t>ise</a:t>
            </a:r>
            <a:r>
              <a:rPr lang="en-US" sz="1000" dirty="0">
                <a:latin typeface="Georgia"/>
                <a:cs typeface="Poppins"/>
              </a:rPr>
              <a:t> %2,7 </a:t>
            </a:r>
            <a:r>
              <a:rPr lang="en-US" sz="1000" dirty="0" err="1">
                <a:latin typeface="Georgia"/>
                <a:cs typeface="Poppins"/>
              </a:rPr>
              <a:t>büyüyeceği</a:t>
            </a:r>
            <a:r>
              <a:rPr lang="en-US" sz="1000" dirty="0">
                <a:latin typeface="Georgia"/>
                <a:cs typeface="Poppins"/>
              </a:rPr>
              <a:t> </a:t>
            </a:r>
            <a:r>
              <a:rPr lang="en-US" sz="1000" dirty="0" err="1">
                <a:latin typeface="Georgia"/>
                <a:cs typeface="Poppins"/>
              </a:rPr>
              <a:t>öngörülüyor</a:t>
            </a:r>
            <a:r>
              <a:rPr lang="en-US" sz="1000" dirty="0">
                <a:latin typeface="Georgia"/>
                <a:cs typeface="Poppins"/>
              </a:rPr>
              <a:t>. </a:t>
            </a:r>
            <a:r>
              <a:rPr lang="en-US" sz="1000" dirty="0" err="1">
                <a:latin typeface="Georgia"/>
                <a:cs typeface="Poppins"/>
              </a:rPr>
              <a:t>Geleneksel</a:t>
            </a:r>
            <a:r>
              <a:rPr lang="en-US" sz="1000" dirty="0">
                <a:latin typeface="Georgia"/>
                <a:cs typeface="Poppins"/>
              </a:rPr>
              <a:t> </a:t>
            </a:r>
            <a:r>
              <a:rPr lang="en-US" sz="1000" dirty="0" err="1">
                <a:latin typeface="Georgia"/>
                <a:cs typeface="Poppins"/>
              </a:rPr>
              <a:t>sesin</a:t>
            </a:r>
            <a:r>
              <a:rPr lang="en-US" sz="1000" dirty="0">
                <a:latin typeface="Georgia"/>
                <a:cs typeface="Poppins"/>
              </a:rPr>
              <a:t> 2025'te %0,2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azalması</a:t>
            </a:r>
            <a:r>
              <a:rPr lang="en-US" sz="1000" dirty="0">
                <a:latin typeface="Georgia"/>
                <a:cs typeface="Poppins"/>
              </a:rPr>
              <a:t> </a:t>
            </a:r>
            <a:r>
              <a:rPr lang="en-US" sz="1000" dirty="0" err="1">
                <a:latin typeface="Georgia"/>
                <a:cs typeface="Poppins"/>
              </a:rPr>
              <a:t>beklenirken</a:t>
            </a:r>
            <a:r>
              <a:rPr lang="en-US" sz="1000" dirty="0">
                <a:latin typeface="Georgia"/>
                <a:cs typeface="Poppins"/>
              </a:rPr>
              <a:t>, </a:t>
            </a:r>
            <a:r>
              <a:rPr lang="en-US" sz="1000" dirty="0" err="1">
                <a:latin typeface="Georgia"/>
                <a:cs typeface="Poppins"/>
              </a:rPr>
              <a:t>bu</a:t>
            </a:r>
            <a:r>
              <a:rPr lang="en-US" sz="1000" dirty="0">
                <a:latin typeface="Georgia"/>
                <a:cs typeface="Poppins"/>
              </a:rPr>
              <a:t> durum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sesteki</a:t>
            </a:r>
            <a:r>
              <a:rPr lang="en-US" sz="1000" dirty="0">
                <a:latin typeface="Georgia"/>
                <a:cs typeface="Poppins"/>
              </a:rPr>
              <a:t> %10,1'lik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ile</a:t>
            </a:r>
            <a:r>
              <a:rPr lang="en-US" sz="1000" dirty="0">
                <a:latin typeface="Georgia"/>
                <a:cs typeface="Poppins"/>
              </a:rPr>
              <a:t> </a:t>
            </a:r>
            <a:r>
              <a:rPr lang="en-US" sz="1000" dirty="0" err="1">
                <a:latin typeface="Georgia"/>
                <a:cs typeface="Poppins"/>
              </a:rPr>
              <a:t>dengelenecek</a:t>
            </a:r>
            <a:r>
              <a:rPr lang="en-US" sz="1000" dirty="0">
                <a:latin typeface="Georgia"/>
                <a:cs typeface="Poppins"/>
              </a:rPr>
              <a:t>. </a:t>
            </a:r>
            <a:r>
              <a:rPr lang="en-US" sz="1000" dirty="0" err="1">
                <a:latin typeface="Georgia"/>
                <a:cs typeface="Poppins"/>
              </a:rPr>
              <a:t>Genel</a:t>
            </a:r>
            <a:r>
              <a:rPr lang="en-US" sz="1000" dirty="0">
                <a:latin typeface="Georgia"/>
                <a:cs typeface="Poppins"/>
              </a:rPr>
              <a:t> </a:t>
            </a:r>
            <a:r>
              <a:rPr lang="en-US" sz="1000" dirty="0" err="1">
                <a:latin typeface="Georgia"/>
                <a:cs typeface="Poppins"/>
              </a:rPr>
              <a:t>olarak</a:t>
            </a:r>
            <a:r>
              <a:rPr lang="en-US" sz="1000" dirty="0">
                <a:latin typeface="Georgia"/>
                <a:cs typeface="Poppins"/>
              </a:rPr>
              <a:t>, </a:t>
            </a:r>
            <a:r>
              <a:rPr lang="en-US" sz="1000" dirty="0" err="1">
                <a:latin typeface="Georgia"/>
                <a:cs typeface="Poppins"/>
              </a:rPr>
              <a:t>sesli</a:t>
            </a:r>
            <a:r>
              <a:rPr lang="en-US" sz="1000" dirty="0">
                <a:latin typeface="Georgia"/>
                <a:cs typeface="Poppins"/>
              </a:rPr>
              <a:t> </a:t>
            </a:r>
            <a:r>
              <a:rPr lang="en-US" sz="1000" dirty="0" err="1">
                <a:latin typeface="Georgia"/>
                <a:cs typeface="Poppins"/>
              </a:rPr>
              <a:t>reklamcılık</a:t>
            </a:r>
            <a:r>
              <a:rPr lang="en-US" sz="1000" dirty="0">
                <a:latin typeface="Georgia"/>
                <a:cs typeface="Poppins"/>
              </a:rPr>
              <a:t> </a:t>
            </a:r>
            <a:r>
              <a:rPr lang="en-US" sz="1000" dirty="0" err="1">
                <a:latin typeface="Georgia"/>
                <a:cs typeface="Poppins"/>
              </a:rPr>
              <a:t>pazarının</a:t>
            </a:r>
            <a:r>
              <a:rPr lang="en-US" sz="1000" dirty="0">
                <a:latin typeface="Georgia"/>
                <a:cs typeface="Poppins"/>
              </a:rPr>
              <a:t> </a:t>
            </a:r>
            <a:r>
              <a:rPr lang="en-US" sz="1000" dirty="0" err="1">
                <a:latin typeface="Georgia"/>
                <a:cs typeface="Poppins"/>
              </a:rPr>
              <a:t>önümüzdeki</a:t>
            </a:r>
            <a:r>
              <a:rPr lang="en-US" sz="1000" dirty="0">
                <a:latin typeface="Georgia"/>
                <a:cs typeface="Poppins"/>
              </a:rPr>
              <a:t> </a:t>
            </a:r>
            <a:r>
              <a:rPr lang="en-US" sz="1000" dirty="0" err="1">
                <a:latin typeface="Georgia"/>
                <a:cs typeface="Poppins"/>
              </a:rPr>
              <a:t>beş</a:t>
            </a:r>
            <a:r>
              <a:rPr lang="en-US" sz="1000" dirty="0">
                <a:latin typeface="Georgia"/>
                <a:cs typeface="Poppins"/>
              </a:rPr>
              <a:t> </a:t>
            </a:r>
            <a:r>
              <a:rPr lang="en-US" sz="1000" dirty="0" err="1">
                <a:latin typeface="Georgia"/>
                <a:cs typeface="Poppins"/>
              </a:rPr>
              <a:t>yıl</a:t>
            </a:r>
            <a:r>
              <a:rPr lang="en-US" sz="1000" dirty="0">
                <a:latin typeface="Georgia"/>
                <a:cs typeface="Poppins"/>
              </a:rPr>
              <a:t> </a:t>
            </a:r>
            <a:r>
              <a:rPr lang="en-US" sz="1000" dirty="0" err="1">
                <a:latin typeface="Georgia"/>
                <a:cs typeface="Poppins"/>
              </a:rPr>
              <a:t>içinde</a:t>
            </a:r>
            <a:r>
              <a:rPr lang="en-US" sz="1000" dirty="0">
                <a:latin typeface="Georgia"/>
                <a:cs typeface="Poppins"/>
              </a:rPr>
              <a:t> </a:t>
            </a:r>
            <a:r>
              <a:rPr lang="en-US" sz="1000" dirty="0" err="1">
                <a:latin typeface="Georgia"/>
                <a:cs typeface="Poppins"/>
              </a:rPr>
              <a:t>ılımlı</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kaydetmesi</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yıllık</a:t>
            </a:r>
            <a:r>
              <a:rPr lang="en-US" sz="1000" dirty="0">
                <a:latin typeface="Georgia"/>
                <a:cs typeface="Poppins"/>
              </a:rPr>
              <a:t> </a:t>
            </a:r>
            <a:r>
              <a:rPr lang="en-US" sz="1000" dirty="0" err="1">
                <a:latin typeface="Georgia"/>
                <a:cs typeface="Poppins"/>
              </a:rPr>
              <a:t>bileşik</a:t>
            </a:r>
            <a:r>
              <a:rPr lang="en-US" sz="1000" dirty="0">
                <a:latin typeface="Georgia"/>
                <a:cs typeface="Poppins"/>
              </a:rPr>
              <a:t> %2,0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genişlemesi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a:t>
            </a:r>
          </a:p>
          <a:p>
            <a:pPr marL="7620">
              <a:lnSpc>
                <a:spcPct val="113999"/>
              </a:lnSpc>
            </a:pPr>
            <a:r>
              <a:rPr lang="en-US" sz="1000" dirty="0" err="1">
                <a:latin typeface="Georgia"/>
                <a:cs typeface="Poppins"/>
              </a:rPr>
              <a:t>Basılı</a:t>
            </a:r>
            <a:r>
              <a:rPr lang="en-US" sz="1000" dirty="0">
                <a:latin typeface="Georgia"/>
                <a:cs typeface="Poppins"/>
              </a:rPr>
              <a:t> </a:t>
            </a:r>
            <a:r>
              <a:rPr lang="en-US" sz="1000" dirty="0" err="1">
                <a:latin typeface="Georgia"/>
                <a:cs typeface="Poppins"/>
              </a:rPr>
              <a:t>yayınlar</a:t>
            </a:r>
            <a:r>
              <a:rPr lang="en-US" sz="1000" dirty="0">
                <a:latin typeface="Georgia"/>
                <a:cs typeface="Poppins"/>
              </a:rPr>
              <a:t> (</a:t>
            </a:r>
            <a:r>
              <a:rPr lang="en-US" sz="1000" dirty="0" err="1">
                <a:latin typeface="Georgia"/>
                <a:cs typeface="Poppins"/>
              </a:rPr>
              <a:t>gazeteler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dergiler</a:t>
            </a:r>
            <a:r>
              <a:rPr lang="en-US" sz="1000" dirty="0">
                <a:latin typeface="Georgia"/>
                <a:cs typeface="Poppins"/>
              </a:rPr>
              <a:t>) </a:t>
            </a:r>
            <a:r>
              <a:rPr lang="en-US" sz="1000" dirty="0" err="1">
                <a:latin typeface="Georgia"/>
                <a:cs typeface="Poppins"/>
              </a:rPr>
              <a:t>ile</a:t>
            </a:r>
            <a:r>
              <a:rPr lang="en-US" sz="1000" dirty="0">
                <a:latin typeface="Georgia"/>
                <a:cs typeface="Poppins"/>
              </a:rPr>
              <a:t> </a:t>
            </a:r>
            <a:r>
              <a:rPr lang="en-US" sz="1000" dirty="0" err="1">
                <a:latin typeface="Georgia"/>
                <a:cs typeface="Poppins"/>
              </a:rPr>
              <a:t>sinema</a:t>
            </a:r>
            <a:r>
              <a:rPr lang="en-US" sz="1000" dirty="0">
                <a:latin typeface="Georgia"/>
                <a:cs typeface="Poppins"/>
              </a:rPr>
              <a:t> </a:t>
            </a:r>
            <a:r>
              <a:rPr lang="en-US" sz="1000" dirty="0" err="1">
                <a:latin typeface="Georgia"/>
                <a:cs typeface="Poppins"/>
              </a:rPr>
              <a:t>reklamlarının</a:t>
            </a:r>
            <a:r>
              <a:rPr lang="en-US" sz="1000" dirty="0">
                <a:latin typeface="Georgia"/>
                <a:cs typeface="Poppins"/>
              </a:rPr>
              <a:t> 2029’a </a:t>
            </a:r>
            <a:r>
              <a:rPr lang="en-US" sz="1000" dirty="0" err="1">
                <a:latin typeface="Georgia"/>
                <a:cs typeface="Poppins"/>
              </a:rPr>
              <a:t>kadar</a:t>
            </a:r>
            <a:r>
              <a:rPr lang="en-US" sz="1000" dirty="0">
                <a:latin typeface="Georgia"/>
                <a:cs typeface="Poppins"/>
              </a:rPr>
              <a:t> 2019 </a:t>
            </a:r>
            <a:r>
              <a:rPr lang="en-US" sz="1000" dirty="0" err="1">
                <a:latin typeface="Georgia"/>
                <a:cs typeface="Poppins"/>
              </a:rPr>
              <a:t>gelir</a:t>
            </a:r>
            <a:r>
              <a:rPr lang="en-US" sz="1000" dirty="0">
                <a:latin typeface="Georgia"/>
                <a:cs typeface="Poppins"/>
              </a:rPr>
              <a:t> </a:t>
            </a:r>
            <a:r>
              <a:rPr lang="en-US" sz="1000" dirty="0" err="1">
                <a:latin typeface="Georgia"/>
                <a:cs typeface="Poppins"/>
              </a:rPr>
              <a:t>seviyelerine</a:t>
            </a:r>
            <a:r>
              <a:rPr lang="en-US" sz="1000" dirty="0">
                <a:latin typeface="Georgia"/>
                <a:cs typeface="Poppins"/>
              </a:rPr>
              <a:t> </a:t>
            </a:r>
            <a:r>
              <a:rPr lang="en-US" sz="1000" dirty="0" err="1">
                <a:latin typeface="Georgia"/>
                <a:cs typeface="Poppins"/>
              </a:rPr>
              <a:t>geri</a:t>
            </a:r>
            <a:r>
              <a:rPr lang="en-US" sz="1000" dirty="0">
                <a:latin typeface="Georgia"/>
                <a:cs typeface="Poppins"/>
              </a:rPr>
              <a:t> </a:t>
            </a:r>
            <a:r>
              <a:rPr lang="en-US" sz="1000" dirty="0" err="1">
                <a:latin typeface="Georgia"/>
                <a:cs typeface="Poppins"/>
              </a:rPr>
              <a:t>dönmesi</a:t>
            </a:r>
            <a:r>
              <a:rPr lang="en-US" sz="1000" dirty="0">
                <a:latin typeface="Georgia"/>
                <a:cs typeface="Poppins"/>
              </a:rPr>
              <a:t> </a:t>
            </a:r>
            <a:r>
              <a:rPr lang="en-US" sz="1000" dirty="0" err="1">
                <a:latin typeface="Georgia"/>
                <a:cs typeface="Poppins"/>
              </a:rPr>
              <a:t>beklenmiyor</a:t>
            </a:r>
            <a:r>
              <a:rPr lang="en-US" sz="1000" dirty="0">
                <a:latin typeface="Georgia"/>
                <a:cs typeface="Poppins"/>
              </a:rPr>
              <a:t>. 2024’ün ilk </a:t>
            </a:r>
            <a:r>
              <a:rPr lang="en-US" sz="1000" dirty="0" err="1">
                <a:latin typeface="Georgia"/>
                <a:cs typeface="Poppins"/>
              </a:rPr>
              <a:t>dokuz</a:t>
            </a:r>
            <a:r>
              <a:rPr lang="en-US" sz="1000" dirty="0">
                <a:latin typeface="Georgia"/>
                <a:cs typeface="Poppins"/>
              </a:rPr>
              <a:t> </a:t>
            </a:r>
            <a:r>
              <a:rPr lang="en-US" sz="1000" dirty="0" err="1">
                <a:latin typeface="Georgia"/>
                <a:cs typeface="Poppins"/>
              </a:rPr>
              <a:t>ayında</a:t>
            </a:r>
            <a:r>
              <a:rPr lang="en-US" sz="1000" dirty="0">
                <a:latin typeface="Georgia"/>
                <a:cs typeface="Poppins"/>
              </a:rPr>
              <a:t>, </a:t>
            </a:r>
            <a:r>
              <a:rPr lang="en-US" sz="1000" dirty="0" err="1">
                <a:latin typeface="Georgia"/>
                <a:cs typeface="Poppins"/>
              </a:rPr>
              <a:t>Birleşik</a:t>
            </a:r>
            <a:r>
              <a:rPr lang="en-US" sz="1000" dirty="0">
                <a:latin typeface="Georgia"/>
                <a:cs typeface="Poppins"/>
              </a:rPr>
              <a:t> </a:t>
            </a:r>
            <a:r>
              <a:rPr lang="en-US" sz="1000" dirty="0" err="1">
                <a:latin typeface="Georgia"/>
                <a:cs typeface="Poppins"/>
              </a:rPr>
              <a:t>Krallık’ta</a:t>
            </a:r>
            <a:r>
              <a:rPr lang="en-US" sz="1000" dirty="0">
                <a:latin typeface="Georgia"/>
                <a:cs typeface="Poppins"/>
              </a:rPr>
              <a:t> </a:t>
            </a:r>
            <a:r>
              <a:rPr lang="en-US" sz="1000" dirty="0" err="1">
                <a:latin typeface="Georgia"/>
                <a:cs typeface="Poppins"/>
              </a:rPr>
              <a:t>sinema</a:t>
            </a:r>
            <a:r>
              <a:rPr lang="en-US" sz="1000" dirty="0">
                <a:latin typeface="Georgia"/>
                <a:cs typeface="Poppins"/>
              </a:rPr>
              <a:t> </a:t>
            </a:r>
            <a:r>
              <a:rPr lang="en-US" sz="1000" dirty="0" err="1">
                <a:latin typeface="Georgia"/>
                <a:cs typeface="Poppins"/>
              </a:rPr>
              <a:t>girişleri</a:t>
            </a:r>
            <a:r>
              <a:rPr lang="en-US" sz="1000" dirty="0">
                <a:latin typeface="Georgia"/>
                <a:cs typeface="Poppins"/>
              </a:rPr>
              <a:t>, 2019’a </a:t>
            </a:r>
            <a:r>
              <a:rPr lang="en-US" sz="1000" dirty="0" err="1">
                <a:latin typeface="Georgia"/>
                <a:cs typeface="Poppins"/>
              </a:rPr>
              <a:t>kıyasla</a:t>
            </a:r>
            <a:r>
              <a:rPr lang="en-US" sz="1000" dirty="0">
                <a:latin typeface="Georgia"/>
                <a:cs typeface="Poppins"/>
              </a:rPr>
              <a:t> %30.8 </a:t>
            </a:r>
            <a:r>
              <a:rPr lang="en-US" sz="1000" dirty="0" err="1">
                <a:latin typeface="Georgia"/>
                <a:cs typeface="Poppins"/>
              </a:rPr>
              <a:t>daha</a:t>
            </a:r>
            <a:r>
              <a:rPr lang="en-US" sz="1000" dirty="0">
                <a:latin typeface="Georgia"/>
                <a:cs typeface="Poppins"/>
              </a:rPr>
              <a:t> </a:t>
            </a:r>
            <a:r>
              <a:rPr lang="en-US" sz="1000" dirty="0" err="1">
                <a:latin typeface="Georgia"/>
                <a:cs typeface="Poppins"/>
              </a:rPr>
              <a:t>düşük</a:t>
            </a:r>
            <a:r>
              <a:rPr lang="en-US" sz="1000" dirty="0">
                <a:latin typeface="Georgia"/>
                <a:cs typeface="Poppins"/>
              </a:rPr>
              <a:t> </a:t>
            </a:r>
            <a:r>
              <a:rPr lang="en-US" sz="1000" dirty="0" err="1">
                <a:latin typeface="Georgia"/>
                <a:cs typeface="Poppins"/>
              </a:rPr>
              <a:t>seviyelerdeydi</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veriler</a:t>
            </a:r>
            <a:r>
              <a:rPr lang="en-US" sz="1000" dirty="0">
                <a:latin typeface="Georgia"/>
                <a:cs typeface="Poppins"/>
              </a:rPr>
              <a:t> Sinema </a:t>
            </a:r>
            <a:r>
              <a:rPr lang="en-US" sz="1000" dirty="0" err="1">
                <a:latin typeface="Georgia"/>
                <a:cs typeface="Poppins"/>
              </a:rPr>
              <a:t>Reklamcılığı</a:t>
            </a:r>
            <a:r>
              <a:rPr lang="en-US" sz="1000" dirty="0">
                <a:latin typeface="Georgia"/>
                <a:cs typeface="Poppins"/>
              </a:rPr>
              <a:t> </a:t>
            </a:r>
            <a:r>
              <a:rPr lang="en-US" sz="1000" dirty="0" err="1">
                <a:latin typeface="Georgia"/>
                <a:cs typeface="Poppins"/>
              </a:rPr>
              <a:t>Derneği'ne</a:t>
            </a:r>
            <a:r>
              <a:rPr lang="en-US" sz="1000" dirty="0">
                <a:latin typeface="Georgia"/>
                <a:cs typeface="Poppins"/>
              </a:rPr>
              <a:t> (Cinema Advertising Association) </a:t>
            </a:r>
            <a:r>
              <a:rPr lang="en-US" sz="1000" dirty="0" err="1">
                <a:latin typeface="Georgia"/>
                <a:cs typeface="Poppins"/>
              </a:rPr>
              <a:t>ait</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gelirlerinin</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ölçüde</a:t>
            </a:r>
            <a:r>
              <a:rPr lang="en-US" sz="1000" dirty="0">
                <a:latin typeface="Georgia"/>
                <a:cs typeface="Poppins"/>
              </a:rPr>
              <a:t> </a:t>
            </a:r>
            <a:r>
              <a:rPr lang="en-US" sz="1000" dirty="0" err="1">
                <a:latin typeface="Georgia"/>
                <a:cs typeface="Poppins"/>
              </a:rPr>
              <a:t>sabit</a:t>
            </a:r>
            <a:r>
              <a:rPr lang="en-US" sz="1000" dirty="0">
                <a:latin typeface="Georgia"/>
                <a:cs typeface="Poppins"/>
              </a:rPr>
              <a:t> </a:t>
            </a:r>
            <a:r>
              <a:rPr lang="en-US" sz="1000" dirty="0" err="1">
                <a:latin typeface="Georgia"/>
                <a:cs typeface="Poppins"/>
              </a:rPr>
              <a:t>kalması</a:t>
            </a:r>
            <a:r>
              <a:rPr lang="en-US" sz="1000" dirty="0">
                <a:latin typeface="Georgia"/>
                <a:cs typeface="Poppins"/>
              </a:rPr>
              <a:t> </a:t>
            </a:r>
            <a:r>
              <a:rPr lang="en-US" sz="1000" dirty="0" err="1">
                <a:latin typeface="Georgia"/>
                <a:cs typeface="Poppins"/>
              </a:rPr>
              <a:t>ve</a:t>
            </a:r>
            <a:r>
              <a:rPr lang="en-US" sz="1000" dirty="0">
                <a:latin typeface="Georgia"/>
                <a:cs typeface="Poppins"/>
              </a:rPr>
              <a:t> 2025’te %0.3 </a:t>
            </a:r>
            <a:r>
              <a:rPr lang="en-US" sz="1000" dirty="0" err="1">
                <a:latin typeface="Georgia"/>
                <a:cs typeface="Poppins"/>
              </a:rPr>
              <a:t>artması</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Basılı</a:t>
            </a:r>
            <a:r>
              <a:rPr lang="en-US" sz="1000" dirty="0">
                <a:latin typeface="Georgia"/>
                <a:cs typeface="Poppins"/>
              </a:rPr>
              <a:t> </a:t>
            </a:r>
            <a:r>
              <a:rPr lang="en-US" sz="1000" dirty="0" err="1">
                <a:latin typeface="Georgia"/>
                <a:cs typeface="Poppins"/>
              </a:rPr>
              <a:t>yayınlar</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sunumlarını</a:t>
            </a:r>
            <a:r>
              <a:rPr lang="en-US" sz="1000" dirty="0">
                <a:latin typeface="Georgia"/>
                <a:cs typeface="Poppins"/>
              </a:rPr>
              <a:t> </a:t>
            </a:r>
            <a:r>
              <a:rPr lang="en-US" sz="1000" dirty="0" err="1">
                <a:latin typeface="Georgia"/>
                <a:cs typeface="Poppins"/>
              </a:rPr>
              <a:t>genişletme</a:t>
            </a:r>
            <a:r>
              <a:rPr lang="en-US" sz="1000" dirty="0">
                <a:latin typeface="Georgia"/>
                <a:cs typeface="Poppins"/>
              </a:rPr>
              <a:t> </a:t>
            </a:r>
            <a:r>
              <a:rPr lang="en-US" sz="1000" dirty="0" err="1">
                <a:latin typeface="Georgia"/>
                <a:cs typeface="Poppins"/>
              </a:rPr>
              <a:t>çabalarına</a:t>
            </a:r>
            <a:r>
              <a:rPr lang="en-US" sz="1000" dirty="0">
                <a:latin typeface="Georgia"/>
                <a:cs typeface="Poppins"/>
              </a:rPr>
              <a:t> </a:t>
            </a:r>
            <a:r>
              <a:rPr lang="en-US" sz="1000" dirty="0" err="1">
                <a:latin typeface="Georgia"/>
                <a:cs typeface="Poppins"/>
              </a:rPr>
              <a:t>rağmen</a:t>
            </a:r>
            <a:r>
              <a:rPr lang="en-US" sz="1000" dirty="0">
                <a:latin typeface="Georgia"/>
                <a:cs typeface="Poppins"/>
              </a:rPr>
              <a:t> </a:t>
            </a:r>
            <a:r>
              <a:rPr lang="en-US" sz="1000" dirty="0" err="1">
                <a:latin typeface="Georgia"/>
                <a:cs typeface="Poppins"/>
              </a:rPr>
              <a:t>düşüşünü</a:t>
            </a:r>
            <a:r>
              <a:rPr lang="en-US" sz="1000" dirty="0">
                <a:latin typeface="Georgia"/>
                <a:cs typeface="Poppins"/>
              </a:rPr>
              <a:t> </a:t>
            </a:r>
            <a:r>
              <a:rPr lang="en-US" sz="1000" dirty="0" err="1">
                <a:latin typeface="Georgia"/>
                <a:cs typeface="Poppins"/>
              </a:rPr>
              <a:t>sürdürüyor</a:t>
            </a:r>
            <a:r>
              <a:rPr lang="en-US" sz="1000" dirty="0">
                <a:latin typeface="Georgia"/>
                <a:cs typeface="Poppins"/>
              </a:rPr>
              <a:t>; </a:t>
            </a:r>
            <a:r>
              <a:rPr lang="en-US" sz="1000" dirty="0" err="1">
                <a:latin typeface="Georgia"/>
                <a:cs typeface="Poppins"/>
              </a:rPr>
              <a:t>dergi</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gelirlerinin</a:t>
            </a:r>
            <a:r>
              <a:rPr lang="en-US" sz="1000" dirty="0">
                <a:latin typeface="Georgia"/>
                <a:cs typeface="Poppins"/>
              </a:rPr>
              <a:t> %6.9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azalması</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gazete</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gelirlerinin</a:t>
            </a:r>
            <a:r>
              <a:rPr lang="en-US" sz="1000" dirty="0">
                <a:latin typeface="Georgia"/>
                <a:cs typeface="Poppins"/>
              </a:rPr>
              <a:t> </a:t>
            </a:r>
            <a:r>
              <a:rPr lang="en-US" sz="1000" dirty="0" err="1">
                <a:latin typeface="Georgia"/>
                <a:cs typeface="Poppins"/>
              </a:rPr>
              <a:t>ise</a:t>
            </a:r>
            <a:r>
              <a:rPr lang="en-US" sz="1000" dirty="0">
                <a:latin typeface="Georgia"/>
                <a:cs typeface="Poppins"/>
              </a:rPr>
              <a:t> %5.4 </a:t>
            </a:r>
            <a:r>
              <a:rPr lang="en-US" sz="1000" dirty="0" err="1">
                <a:latin typeface="Georgia"/>
                <a:cs typeface="Poppins"/>
              </a:rPr>
              <a:t>düşmesi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a:t>
            </a:r>
            <a:endParaRPr lang="en-US" sz="1600" dirty="0">
              <a:highlight>
                <a:srgbClr val="FFFF00"/>
              </a:highlight>
              <a:latin typeface="Georgia" panose="02040502050405020303" pitchFamily="18" charset="0"/>
            </a:endParaRPr>
          </a:p>
        </p:txBody>
      </p:sp>
      <p:cxnSp>
        <p:nvCxnSpPr>
          <p:cNvPr id="4" name="Straight Connector 3">
            <a:extLst>
              <a:ext uri="{FF2B5EF4-FFF2-40B4-BE49-F238E27FC236}">
                <a16:creationId xmlns:a16="http://schemas.microsoft.com/office/drawing/2014/main" id="{BAC687E4-C8F5-D241-9C62-5BC94A8DEDF8}"/>
              </a:ext>
            </a:extLst>
          </p:cNvPr>
          <p:cNvCxnSpPr>
            <a:cxnSpLocks/>
          </p:cNvCxnSpPr>
          <p:nvPr/>
        </p:nvCxnSpPr>
        <p:spPr>
          <a:xfrm>
            <a:off x="0" y="490497"/>
            <a:ext cx="551662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87E9E66-1F0C-90A5-6A9C-C125E3532897}"/>
              </a:ext>
            </a:extLst>
          </p:cNvPr>
          <p:cNvSpPr txBox="1">
            <a:spLocks/>
          </p:cNvSpPr>
          <p:nvPr/>
        </p:nvSpPr>
        <p:spPr>
          <a:xfrm>
            <a:off x="495299" y="241591"/>
            <a:ext cx="5028885"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kumimoji="0" lang="en-US" sz="600" b="0" i="0" u="none" strike="noStrike" kern="1200" cap="none" spc="40" normalizeH="0" baseline="0" noProof="0" dirty="0">
                <a:ln>
                  <a:noFill/>
                </a:ln>
                <a:solidFill>
                  <a:schemeClr val="accent1"/>
                </a:solidFill>
                <a:effectLst/>
                <a:uLnTx/>
                <a:uFillTx/>
                <a:latin typeface="Poppins" pitchFamily="2" charset="77"/>
                <a:ea typeface="+mn-ea"/>
                <a:cs typeface="Poppins" pitchFamily="2" charset="77"/>
              </a:rPr>
              <a:t>BİRLEŞİK KRALLIK</a:t>
            </a:r>
            <a:endParaRPr lang="en-US" sz="600" b="1" spc="40" dirty="0">
              <a:solidFill>
                <a:schemeClr val="accent1"/>
              </a:solidFill>
              <a:latin typeface="Poppins" pitchFamily="2" charset="77"/>
              <a:cs typeface="Poppins" pitchFamily="2" charset="77"/>
            </a:endParaRPr>
          </a:p>
        </p:txBody>
      </p:sp>
    </p:spTree>
    <p:extLst>
      <p:ext uri="{BB962C8B-B14F-4D97-AF65-F5344CB8AC3E}">
        <p14:creationId xmlns:p14="http://schemas.microsoft.com/office/powerpoint/2010/main" val="34070420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35A01-984C-0FEA-1564-1CAF646C36EF}"/>
            </a:ext>
          </a:extLst>
        </p:cNvPr>
        <p:cNvGrpSpPr/>
        <p:nvPr/>
      </p:nvGrpSpPr>
      <p:grpSpPr>
        <a:xfrm>
          <a:off x="0" y="0"/>
          <a:ext cx="0" cy="0"/>
          <a:chOff x="0" y="0"/>
          <a:chExt cx="0" cy="0"/>
        </a:xfrm>
      </p:grpSpPr>
      <p:pic>
        <p:nvPicPr>
          <p:cNvPr id="25" name="Picture 24" descr="A graph with numbers and text&#10;&#10;Description automatically generated with medium confidence">
            <a:extLst>
              <a:ext uri="{FF2B5EF4-FFF2-40B4-BE49-F238E27FC236}">
                <a16:creationId xmlns:a16="http://schemas.microsoft.com/office/drawing/2014/main" id="{0EEF063C-0979-081E-3DFD-600975D2D042}"/>
              </a:ext>
            </a:extLst>
          </p:cNvPr>
          <p:cNvPicPr>
            <a:picLocks noChangeAspect="1"/>
          </p:cNvPicPr>
          <p:nvPr/>
        </p:nvPicPr>
        <p:blipFill>
          <a:blip r:embed="rId3"/>
          <a:stretch>
            <a:fillRect/>
          </a:stretch>
        </p:blipFill>
        <p:spPr>
          <a:xfrm>
            <a:off x="1068946" y="2707844"/>
            <a:ext cx="6246254" cy="3421753"/>
          </a:xfrm>
          <a:prstGeom prst="rect">
            <a:avLst/>
          </a:prstGeom>
        </p:spPr>
      </p:pic>
      <p:sp>
        <p:nvSpPr>
          <p:cNvPr id="2" name="Slide Number Placeholder 1">
            <a:extLst>
              <a:ext uri="{FF2B5EF4-FFF2-40B4-BE49-F238E27FC236}">
                <a16:creationId xmlns:a16="http://schemas.microsoft.com/office/drawing/2014/main" id="{7F63C894-7D6C-8A67-E24E-CF92CBAC404C}"/>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69</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9" name="Picture 8" descr="A blue and black logo&#10;&#10;Description automatically generated">
            <a:extLst>
              <a:ext uri="{FF2B5EF4-FFF2-40B4-BE49-F238E27FC236}">
                <a16:creationId xmlns:a16="http://schemas.microsoft.com/office/drawing/2014/main" id="{7CF40CDA-681D-A7C9-4858-64D0EC403EC8}"/>
              </a:ext>
            </a:extLst>
          </p:cNvPr>
          <p:cNvPicPr>
            <a:picLocks noChangeAspect="1"/>
          </p:cNvPicPr>
          <p:nvPr/>
        </p:nvPicPr>
        <p:blipFill>
          <a:blip r:embed="rId4"/>
          <a:stretch>
            <a:fillRect/>
          </a:stretch>
        </p:blipFill>
        <p:spPr>
          <a:xfrm>
            <a:off x="6495276" y="332839"/>
            <a:ext cx="897530" cy="256235"/>
          </a:xfrm>
          <a:prstGeom prst="rect">
            <a:avLst/>
          </a:prstGeom>
        </p:spPr>
      </p:pic>
      <p:sp>
        <p:nvSpPr>
          <p:cNvPr id="3" name="Text Placeholder 1">
            <a:extLst>
              <a:ext uri="{FF2B5EF4-FFF2-40B4-BE49-F238E27FC236}">
                <a16:creationId xmlns:a16="http://schemas.microsoft.com/office/drawing/2014/main" id="{DAC6DDA2-154A-FF22-159C-020EE9B27F4C}"/>
              </a:ext>
            </a:extLst>
          </p:cNvPr>
          <p:cNvSpPr txBox="1">
            <a:spLocks/>
          </p:cNvSpPr>
          <p:nvPr/>
        </p:nvSpPr>
        <p:spPr>
          <a:xfrm>
            <a:off x="1409700" y="998447"/>
            <a:ext cx="5739245" cy="105186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3999"/>
              </a:lnSpc>
              <a:spcBef>
                <a:spcPts val="0"/>
              </a:spcBef>
              <a:spcAft>
                <a:spcPts val="600"/>
              </a:spcAft>
              <a:buClrTx/>
              <a:buSzPts val="1100"/>
              <a:buFont typeface="Arial" panose="020B0604020202020204" pitchFamily="34" charset="0"/>
              <a:buNone/>
              <a:tabLst/>
              <a:defRPr/>
            </a:pP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gelirlerinin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%4.5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52.5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diğer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%4'lük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artışla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54.6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öngörülüyor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2029’a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kadar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benzer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hızı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devam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IMF, 2024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önce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öngörülen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gerçek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GSYH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büyümesini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%0.9’dan %0.3’e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düşürürken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%1.1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tahmininde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bulundu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Bu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Japonya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Merkez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Bankası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kısa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vadeli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faiz</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oranlarını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%0.25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seviyesinde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tutarken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finansal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tüketici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enflasyonu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tahminini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%2.1'den %1.9’a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indirdi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Japonya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yüksek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fiyatlar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düşen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maaşlar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nedeniyle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tüketimde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baskılarla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karşıya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kalmaya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devam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p>
        </p:txBody>
      </p:sp>
      <p:grpSp>
        <p:nvGrpSpPr>
          <p:cNvPr id="12" name="Group 11">
            <a:extLst>
              <a:ext uri="{FF2B5EF4-FFF2-40B4-BE49-F238E27FC236}">
                <a16:creationId xmlns:a16="http://schemas.microsoft.com/office/drawing/2014/main" id="{46A0FCFC-9617-74F7-AAE6-44ED9E35C436}"/>
              </a:ext>
            </a:extLst>
          </p:cNvPr>
          <p:cNvGrpSpPr/>
          <p:nvPr/>
        </p:nvGrpSpPr>
        <p:grpSpPr>
          <a:xfrm rot="5400000">
            <a:off x="422486" y="2389739"/>
            <a:ext cx="615734" cy="307867"/>
            <a:chOff x="6999595" y="5328350"/>
            <a:chExt cx="615734" cy="307867"/>
          </a:xfrm>
        </p:grpSpPr>
        <p:sp>
          <p:nvSpPr>
            <p:cNvPr id="13" name="Oval 12">
              <a:extLst>
                <a:ext uri="{FF2B5EF4-FFF2-40B4-BE49-F238E27FC236}">
                  <a16:creationId xmlns:a16="http://schemas.microsoft.com/office/drawing/2014/main" id="{C71C2D2A-6616-C82A-A46A-1A84A2A6D6A5}"/>
                </a:ext>
              </a:extLst>
            </p:cNvPr>
            <p:cNvSpPr/>
            <p:nvPr/>
          </p:nvSpPr>
          <p:spPr>
            <a:xfrm>
              <a:off x="6999595" y="5328350"/>
              <a:ext cx="307867" cy="307867"/>
            </a:xfrm>
            <a:prstGeom prst="ellipse">
              <a:avLst/>
            </a:prstGeom>
            <a:solidFill>
              <a:schemeClr val="accent5"/>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Oval 15">
              <a:extLst>
                <a:ext uri="{FF2B5EF4-FFF2-40B4-BE49-F238E27FC236}">
                  <a16:creationId xmlns:a16="http://schemas.microsoft.com/office/drawing/2014/main" id="{6FE5F92D-00A5-FD82-70F8-888E33001168}"/>
                </a:ext>
              </a:extLst>
            </p:cNvPr>
            <p:cNvSpPr/>
            <p:nvPr/>
          </p:nvSpPr>
          <p:spPr>
            <a:xfrm>
              <a:off x="7307462" y="5328350"/>
              <a:ext cx="307867" cy="307867"/>
            </a:xfrm>
            <a:prstGeom prst="ellipse">
              <a:avLst/>
            </a:prstGeom>
            <a:solidFill>
              <a:schemeClr val="accent5">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17" name="TextBox 16">
            <a:extLst>
              <a:ext uri="{FF2B5EF4-FFF2-40B4-BE49-F238E27FC236}">
                <a16:creationId xmlns:a16="http://schemas.microsoft.com/office/drawing/2014/main" id="{A5B34732-CBB7-8730-8185-C3042B423208}"/>
              </a:ext>
            </a:extLst>
          </p:cNvPr>
          <p:cNvSpPr txBox="1"/>
          <p:nvPr/>
        </p:nvSpPr>
        <p:spPr>
          <a:xfrm rot="16200000">
            <a:off x="-314264" y="927196"/>
            <a:ext cx="1781368" cy="769954"/>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Japonya</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sp>
        <p:nvSpPr>
          <p:cNvPr id="4" name="TextBox 3">
            <a:extLst>
              <a:ext uri="{FF2B5EF4-FFF2-40B4-BE49-F238E27FC236}">
                <a16:creationId xmlns:a16="http://schemas.microsoft.com/office/drawing/2014/main" id="{62059469-94E5-A60D-7EF6-80293DB88EF6}"/>
              </a:ext>
            </a:extLst>
          </p:cNvPr>
          <p:cNvSpPr txBox="1"/>
          <p:nvPr/>
        </p:nvSpPr>
        <p:spPr>
          <a:xfrm>
            <a:off x="1568450" y="2481669"/>
            <a:ext cx="5466735" cy="255198"/>
          </a:xfrm>
          <a:prstGeom prst="rect">
            <a:avLst/>
          </a:prstGeom>
          <a:noFill/>
        </p:spPr>
        <p:txBody>
          <a:bodyPr wrap="square" lIns="91440" tIns="45720" rIns="91440" bIns="45720" anchor="t">
            <a:spAutoFit/>
          </a:bodyPr>
          <a:lstStyle/>
          <a:p>
            <a:pPr marL="7620" algn="ctr">
              <a:lnSpc>
                <a:spcPct val="110000"/>
              </a:lnSpc>
            </a:pPr>
            <a:r>
              <a:rPr lang="en-US" sz="1000" b="1" dirty="0" err="1">
                <a:latin typeface="Poppins"/>
                <a:cs typeface="Poppins"/>
              </a:rPr>
              <a:t>Japonya</a:t>
            </a:r>
            <a:r>
              <a:rPr lang="en-US" sz="1000" b="1" dirty="0">
                <a:latin typeface="Poppins"/>
                <a:cs typeface="Poppins"/>
              </a:rPr>
              <a:t> </a:t>
            </a:r>
            <a:r>
              <a:rPr lang="en-US" sz="1000" b="1" dirty="0" err="1">
                <a:latin typeface="Poppins"/>
                <a:cs typeface="Poppins"/>
              </a:rPr>
              <a:t>Medya</a:t>
            </a:r>
            <a:r>
              <a:rPr lang="en-US" sz="1000" b="1" dirty="0">
                <a:latin typeface="Poppins"/>
                <a:cs typeface="Poppins"/>
              </a:rPr>
              <a:t> </a:t>
            </a:r>
            <a:r>
              <a:rPr lang="en-US" sz="1000" b="1" dirty="0" err="1">
                <a:latin typeface="Poppins"/>
                <a:cs typeface="Poppins"/>
              </a:rPr>
              <a:t>Kanalları</a:t>
            </a:r>
            <a:r>
              <a:rPr lang="en-US" sz="1000" b="1" dirty="0">
                <a:latin typeface="Poppins"/>
                <a:cs typeface="Poppins"/>
              </a:rPr>
              <a:t> </a:t>
            </a:r>
            <a:r>
              <a:rPr lang="en-US" sz="1000" b="1" dirty="0" err="1">
                <a:latin typeface="Poppins"/>
                <a:cs typeface="Poppins"/>
              </a:rPr>
              <a:t>Büyüme</a:t>
            </a:r>
            <a:r>
              <a:rPr lang="en-US" sz="1000" b="1" dirty="0">
                <a:latin typeface="Poppins"/>
                <a:cs typeface="Poppins"/>
              </a:rPr>
              <a:t> </a:t>
            </a:r>
            <a:r>
              <a:rPr lang="en-US" sz="1000" b="1" dirty="0" err="1">
                <a:latin typeface="Poppins"/>
                <a:cs typeface="Poppins"/>
              </a:rPr>
              <a:t>Grafiği</a:t>
            </a:r>
            <a:r>
              <a:rPr lang="en-US" sz="1000" b="1" dirty="0">
                <a:latin typeface="Poppins"/>
                <a:cs typeface="Poppins"/>
              </a:rPr>
              <a:t> 2024 </a:t>
            </a:r>
            <a:r>
              <a:rPr lang="en-US" sz="1000" b="1" dirty="0" err="1">
                <a:latin typeface="Poppins"/>
                <a:cs typeface="Poppins"/>
              </a:rPr>
              <a:t>ve</a:t>
            </a:r>
            <a:r>
              <a:rPr lang="en-US" sz="1000" b="1" dirty="0">
                <a:latin typeface="Poppins"/>
                <a:cs typeface="Poppins"/>
              </a:rPr>
              <a:t> 2025</a:t>
            </a:r>
          </a:p>
        </p:txBody>
      </p:sp>
      <p:pic>
        <p:nvPicPr>
          <p:cNvPr id="5" name="Picture 4" descr="A blue and black logo&#10;&#10;Description automatically generated">
            <a:extLst>
              <a:ext uri="{FF2B5EF4-FFF2-40B4-BE49-F238E27FC236}">
                <a16:creationId xmlns:a16="http://schemas.microsoft.com/office/drawing/2014/main" id="{AF3B2E76-5A9C-8EEF-058E-913691B45C92}"/>
              </a:ext>
            </a:extLst>
          </p:cNvPr>
          <p:cNvPicPr>
            <a:picLocks noChangeAspect="1"/>
          </p:cNvPicPr>
          <p:nvPr/>
        </p:nvPicPr>
        <p:blipFill>
          <a:blip r:embed="rId4">
            <a:alphaModFix amt="25000"/>
          </a:blip>
          <a:stretch>
            <a:fillRect/>
          </a:stretch>
        </p:blipFill>
        <p:spPr>
          <a:xfrm>
            <a:off x="6654306" y="2390596"/>
            <a:ext cx="441021" cy="125907"/>
          </a:xfrm>
          <a:prstGeom prst="rect">
            <a:avLst/>
          </a:prstGeom>
        </p:spPr>
      </p:pic>
      <p:cxnSp>
        <p:nvCxnSpPr>
          <p:cNvPr id="14" name="Straight Connector 13">
            <a:extLst>
              <a:ext uri="{FF2B5EF4-FFF2-40B4-BE49-F238E27FC236}">
                <a16:creationId xmlns:a16="http://schemas.microsoft.com/office/drawing/2014/main" id="{85895F31-CE56-C3B5-CDE0-A3E421A053F7}"/>
              </a:ext>
            </a:extLst>
          </p:cNvPr>
          <p:cNvCxnSpPr>
            <a:cxnSpLocks/>
          </p:cNvCxnSpPr>
          <p:nvPr/>
        </p:nvCxnSpPr>
        <p:spPr>
          <a:xfrm>
            <a:off x="0" y="490497"/>
            <a:ext cx="507388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D48F4085-D9AB-EBB9-9038-74E96EDA6D8C}"/>
              </a:ext>
            </a:extLst>
          </p:cNvPr>
          <p:cNvSpPr txBox="1">
            <a:spLocks/>
          </p:cNvSpPr>
          <p:nvPr/>
        </p:nvSpPr>
        <p:spPr>
          <a:xfrm>
            <a:off x="495299" y="241591"/>
            <a:ext cx="4633591"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lang="en-US" sz="600" spc="40" dirty="0">
                <a:solidFill>
                  <a:schemeClr val="accent5"/>
                </a:solidFill>
                <a:latin typeface="Poppins" pitchFamily="2" charset="77"/>
                <a:cs typeface="Poppins" pitchFamily="2" charset="77"/>
              </a:rPr>
              <a:t>ÇİN</a:t>
            </a:r>
            <a:endParaRPr lang="en-US" sz="600" b="1" spc="40" dirty="0">
              <a:solidFill>
                <a:schemeClr val="accent5"/>
              </a:solidFill>
              <a:latin typeface="Poppins" pitchFamily="2" charset="77"/>
              <a:cs typeface="Poppins" pitchFamily="2" charset="77"/>
            </a:endParaRPr>
          </a:p>
        </p:txBody>
      </p:sp>
      <p:sp>
        <p:nvSpPr>
          <p:cNvPr id="18" name="Text Placeholder 1">
            <a:extLst>
              <a:ext uri="{FF2B5EF4-FFF2-40B4-BE49-F238E27FC236}">
                <a16:creationId xmlns:a16="http://schemas.microsoft.com/office/drawing/2014/main" id="{238EEFF2-7F7C-D5BC-9F06-6D5644C2F19D}"/>
              </a:ext>
            </a:extLst>
          </p:cNvPr>
          <p:cNvSpPr txBox="1">
            <a:spLocks/>
          </p:cNvSpPr>
          <p:nvPr/>
        </p:nvSpPr>
        <p:spPr>
          <a:xfrm>
            <a:off x="495300" y="6538803"/>
            <a:ext cx="2146300" cy="312583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800"/>
              </a:spcAft>
            </a:pPr>
            <a:r>
              <a:rPr lang="en-US" sz="1000" dirty="0" err="1">
                <a:latin typeface="Georgia"/>
                <a:cs typeface="Poppins"/>
              </a:rPr>
              <a:t>Dijital</a:t>
            </a:r>
            <a:r>
              <a:rPr lang="en-US" sz="1000" dirty="0">
                <a:latin typeface="Georgia"/>
                <a:cs typeface="Poppins"/>
              </a:rPr>
              <a:t> pure-play, 2024'te %5,2 </a:t>
            </a:r>
            <a:r>
              <a:rPr lang="en-US" sz="1000" dirty="0" err="1">
                <a:latin typeface="Georgia"/>
                <a:cs typeface="Poppins"/>
              </a:rPr>
              <a:t>büyüyerek</a:t>
            </a:r>
            <a:r>
              <a:rPr lang="en-US" sz="1000" dirty="0">
                <a:latin typeface="Georgia"/>
                <a:cs typeface="Poppins"/>
              </a:rPr>
              <a:t> 32,7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ulaşacak</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toplam</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gelirlerinin</a:t>
            </a:r>
            <a:r>
              <a:rPr lang="en-US" sz="1000" dirty="0">
                <a:latin typeface="Georgia"/>
                <a:cs typeface="Poppins"/>
              </a:rPr>
              <a:t> %62,3'ünü </a:t>
            </a:r>
            <a:r>
              <a:rPr lang="en-US" sz="1000" dirty="0" err="1">
                <a:latin typeface="Georgia"/>
                <a:cs typeface="Poppins"/>
              </a:rPr>
              <a:t>oluşturacak</a:t>
            </a:r>
            <a:r>
              <a:rPr lang="en-US" sz="1000" dirty="0">
                <a:latin typeface="Georgia"/>
                <a:cs typeface="Poppins"/>
              </a:rPr>
              <a:t>. </a:t>
            </a:r>
            <a:r>
              <a:rPr lang="en-US" sz="1000" dirty="0" err="1">
                <a:latin typeface="Georgia"/>
                <a:cs typeface="Poppins"/>
              </a:rPr>
              <a:t>Tahminlerimize</a:t>
            </a:r>
            <a:r>
              <a:rPr lang="en-US" sz="1000" dirty="0">
                <a:latin typeface="Georgia"/>
                <a:cs typeface="Poppins"/>
              </a:rPr>
              <a:t> </a:t>
            </a:r>
            <a:r>
              <a:rPr lang="en-US" sz="1000" dirty="0" err="1">
                <a:latin typeface="Georgia"/>
                <a:cs typeface="Poppins"/>
              </a:rPr>
              <a:t>göre</a:t>
            </a:r>
            <a:r>
              <a:rPr lang="en-US" sz="1000" dirty="0">
                <a:latin typeface="Georgia"/>
                <a:cs typeface="Poppins"/>
              </a:rPr>
              <a:t>, 2025’te %5,7 </a:t>
            </a:r>
            <a:r>
              <a:rPr lang="en-US" sz="1000" dirty="0" err="1">
                <a:latin typeface="Georgia"/>
                <a:cs typeface="Poppins"/>
              </a:rPr>
              <a:t>daha</a:t>
            </a:r>
            <a:r>
              <a:rPr lang="en-US" sz="1000" dirty="0">
                <a:latin typeface="Georgia"/>
                <a:cs typeface="Poppins"/>
              </a:rPr>
              <a:t> </a:t>
            </a:r>
            <a:r>
              <a:rPr lang="en-US" sz="1000" dirty="0" err="1">
                <a:latin typeface="Georgia"/>
                <a:cs typeface="Poppins"/>
              </a:rPr>
              <a:t>artarak</a:t>
            </a:r>
            <a:r>
              <a:rPr lang="en-US" sz="1000" dirty="0">
                <a:latin typeface="Georgia"/>
                <a:cs typeface="Poppins"/>
              </a:rPr>
              <a:t> 34,6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çıkması</a:t>
            </a:r>
            <a:r>
              <a:rPr lang="en-US" sz="1000" dirty="0">
                <a:latin typeface="Georgia"/>
                <a:cs typeface="Poppins"/>
              </a:rPr>
              <a:t> </a:t>
            </a:r>
            <a:r>
              <a:rPr lang="en-US" sz="1000" dirty="0" err="1">
                <a:latin typeface="Georgia"/>
                <a:cs typeface="Poppins"/>
              </a:rPr>
              <a:t>bekleniyor.Dijital</a:t>
            </a:r>
            <a:r>
              <a:rPr lang="en-US" sz="1000" dirty="0">
                <a:latin typeface="Georgia"/>
                <a:cs typeface="Poppins"/>
              </a:rPr>
              <a:t> </a:t>
            </a:r>
            <a:r>
              <a:rPr lang="en-US" sz="1000" dirty="0" err="1">
                <a:latin typeface="Georgia"/>
                <a:cs typeface="Poppins"/>
              </a:rPr>
              <a:t>reklamcılık</a:t>
            </a:r>
            <a:r>
              <a:rPr lang="en-US" sz="1000" dirty="0">
                <a:latin typeface="Georgia"/>
                <a:cs typeface="Poppins"/>
              </a:rPr>
              <a:t> </a:t>
            </a:r>
            <a:r>
              <a:rPr lang="en-US" sz="1000" dirty="0" err="1">
                <a:latin typeface="Georgia"/>
                <a:cs typeface="Poppins"/>
              </a:rPr>
              <a:t>içinde</a:t>
            </a:r>
            <a:r>
              <a:rPr lang="en-US" sz="1000" dirty="0">
                <a:latin typeface="Georgia"/>
                <a:cs typeface="Poppins"/>
              </a:rPr>
              <a:t>, </a:t>
            </a:r>
            <a:r>
              <a:rPr lang="en-US" sz="1000" dirty="0" err="1">
                <a:latin typeface="Georgia"/>
                <a:cs typeface="Poppins"/>
              </a:rPr>
              <a:t>perakende</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küçük</a:t>
            </a:r>
            <a:r>
              <a:rPr lang="en-US" sz="1000" dirty="0">
                <a:latin typeface="Georgia"/>
                <a:cs typeface="Poppins"/>
              </a:rPr>
              <a:t> ama </a:t>
            </a:r>
            <a:r>
              <a:rPr lang="en-US" sz="1000" dirty="0" err="1">
                <a:latin typeface="Georgia"/>
                <a:cs typeface="Poppins"/>
              </a:rPr>
              <a:t>en</a:t>
            </a:r>
            <a:r>
              <a:rPr lang="en-US" sz="1000" dirty="0">
                <a:latin typeface="Georgia"/>
                <a:cs typeface="Poppins"/>
              </a:rPr>
              <a:t> </a:t>
            </a:r>
            <a:r>
              <a:rPr lang="en-US" sz="1000" dirty="0" err="1">
                <a:latin typeface="Georgia"/>
                <a:cs typeface="Poppins"/>
              </a:rPr>
              <a:t>hızlı</a:t>
            </a:r>
            <a:r>
              <a:rPr lang="en-US" sz="1000" dirty="0">
                <a:latin typeface="Georgia"/>
                <a:cs typeface="Poppins"/>
              </a:rPr>
              <a:t> </a:t>
            </a:r>
            <a:r>
              <a:rPr lang="en-US" sz="1000" dirty="0" err="1">
                <a:latin typeface="Georgia"/>
                <a:cs typeface="Poppins"/>
              </a:rPr>
              <a:t>büyüyen</a:t>
            </a:r>
            <a:r>
              <a:rPr lang="en-US" sz="1000" dirty="0">
                <a:latin typeface="Georgia"/>
                <a:cs typeface="Poppins"/>
              </a:rPr>
              <a:t> </a:t>
            </a:r>
            <a:r>
              <a:rPr lang="en-US" sz="1000" dirty="0" err="1">
                <a:latin typeface="Georgia"/>
                <a:cs typeface="Poppins"/>
              </a:rPr>
              <a:t>segmenttir</a:t>
            </a:r>
            <a:r>
              <a:rPr lang="en-US" sz="1000" dirty="0">
                <a:latin typeface="Georgia"/>
                <a:cs typeface="Poppins"/>
              </a:rPr>
              <a:t>. 2024’te %10 </a:t>
            </a:r>
            <a:r>
              <a:rPr lang="en-US" sz="1000" dirty="0" err="1">
                <a:latin typeface="Georgia"/>
                <a:cs typeface="Poppins"/>
              </a:rPr>
              <a:t>büyüyerek</a:t>
            </a:r>
            <a:r>
              <a:rPr lang="en-US" sz="1000" dirty="0">
                <a:latin typeface="Georgia"/>
                <a:cs typeface="Poppins"/>
              </a:rPr>
              <a:t> 6,2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ulaşacak</a:t>
            </a:r>
            <a:r>
              <a:rPr lang="en-US" sz="1000" dirty="0">
                <a:latin typeface="Georgia"/>
                <a:cs typeface="Poppins"/>
              </a:rPr>
              <a:t>, 2025’te </a:t>
            </a:r>
            <a:r>
              <a:rPr lang="en-US" sz="1000" dirty="0" err="1">
                <a:latin typeface="Georgia"/>
                <a:cs typeface="Poppins"/>
              </a:rPr>
              <a:t>ise</a:t>
            </a:r>
            <a:r>
              <a:rPr lang="en-US" sz="1000" dirty="0">
                <a:latin typeface="Georgia"/>
                <a:cs typeface="Poppins"/>
              </a:rPr>
              <a:t> %8 </a:t>
            </a:r>
            <a:r>
              <a:rPr lang="en-US" sz="1000" dirty="0" err="1">
                <a:latin typeface="Georgia"/>
                <a:cs typeface="Poppins"/>
              </a:rPr>
              <a:t>artışla</a:t>
            </a:r>
            <a:r>
              <a:rPr lang="en-US" sz="1000" dirty="0">
                <a:latin typeface="Georgia"/>
                <a:cs typeface="Poppins"/>
              </a:rPr>
              <a:t> 6,6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çıkması</a:t>
            </a:r>
            <a:r>
              <a:rPr lang="en-US" sz="1000" dirty="0">
                <a:latin typeface="Georgia"/>
                <a:cs typeface="Poppins"/>
              </a:rPr>
              <a:t> </a:t>
            </a:r>
            <a:r>
              <a:rPr lang="en-US" sz="1000" dirty="0" err="1">
                <a:latin typeface="Georgia"/>
                <a:cs typeface="Poppins"/>
              </a:rPr>
              <a:t>öngörülüyor.Arama</a:t>
            </a:r>
            <a:r>
              <a:rPr lang="en-US" sz="1000" dirty="0">
                <a:latin typeface="Georgia"/>
                <a:cs typeface="Poppins"/>
              </a:rPr>
              <a:t> </a:t>
            </a:r>
            <a:r>
              <a:rPr lang="en-US" sz="1000" dirty="0" err="1">
                <a:latin typeface="Georgia"/>
                <a:cs typeface="Poppins"/>
              </a:rPr>
              <a:t>motoru</a:t>
            </a:r>
            <a:r>
              <a:rPr lang="en-US" sz="1000" dirty="0">
                <a:latin typeface="Georgia"/>
                <a:cs typeface="Poppins"/>
              </a:rPr>
              <a:t> </a:t>
            </a:r>
            <a:r>
              <a:rPr lang="en-US" sz="1000" dirty="0" err="1">
                <a:latin typeface="Georgia"/>
                <a:cs typeface="Poppins"/>
              </a:rPr>
              <a:t>reklamcılığının</a:t>
            </a:r>
            <a:r>
              <a:rPr lang="en-US" sz="1000" dirty="0">
                <a:latin typeface="Georgia"/>
                <a:cs typeface="Poppins"/>
              </a:rPr>
              <a:t> 2024’te %6,4, 2025’te </a:t>
            </a:r>
            <a:r>
              <a:rPr lang="en-US" sz="1000" dirty="0" err="1">
                <a:latin typeface="Georgia"/>
                <a:cs typeface="Poppins"/>
              </a:rPr>
              <a:t>ise</a:t>
            </a:r>
            <a:r>
              <a:rPr lang="en-US" sz="1000" dirty="0">
                <a:latin typeface="Georgia"/>
                <a:cs typeface="Poppins"/>
              </a:rPr>
              <a:t> %6 </a:t>
            </a:r>
            <a:r>
              <a:rPr lang="en-US" sz="1000" dirty="0" err="1">
                <a:latin typeface="Georgia"/>
                <a:cs typeface="Poppins"/>
              </a:rPr>
              <a:t>büyümesi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Japonya’daki</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kanalı</a:t>
            </a:r>
            <a:r>
              <a:rPr lang="en-US" sz="1000" dirty="0">
                <a:latin typeface="Georgia"/>
                <a:cs typeface="Poppins"/>
              </a:rPr>
              <a:t> </a:t>
            </a:r>
            <a:r>
              <a:rPr lang="en-US" sz="1000" dirty="0" err="1">
                <a:latin typeface="Georgia"/>
                <a:cs typeface="Poppins"/>
              </a:rPr>
              <a:t>olan</a:t>
            </a:r>
            <a:r>
              <a:rPr lang="en-US" sz="1000" dirty="0">
                <a:latin typeface="Georgia"/>
                <a:cs typeface="Poppins"/>
              </a:rPr>
              <a:t> </a:t>
            </a:r>
            <a:r>
              <a:rPr lang="en-US" sz="1000" dirty="0" err="1">
                <a:latin typeface="Georgia"/>
                <a:cs typeface="Poppins"/>
              </a:rPr>
              <a:t>diğer</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çoğunlukla</a:t>
            </a:r>
            <a:r>
              <a:rPr lang="en-US" sz="1000" dirty="0">
                <a:latin typeface="Georgia"/>
                <a:cs typeface="Poppins"/>
              </a:rPr>
              <a:t> </a:t>
            </a:r>
            <a:r>
              <a:rPr lang="en-US" sz="1000" dirty="0" err="1">
                <a:latin typeface="Georgia"/>
                <a:cs typeface="Poppins"/>
              </a:rPr>
              <a:t>sosyal</a:t>
            </a:r>
            <a:r>
              <a:rPr lang="en-US" sz="1000" dirty="0">
                <a:latin typeface="Georgia"/>
                <a:cs typeface="Poppins"/>
              </a:rPr>
              <a:t> </a:t>
            </a:r>
            <a:r>
              <a:rPr lang="en-US" sz="1000" dirty="0" err="1">
                <a:latin typeface="Georgia"/>
                <a:cs typeface="Poppins"/>
              </a:rPr>
              <a:t>medya</a:t>
            </a:r>
            <a:r>
              <a:rPr lang="en-US" sz="1000" dirty="0">
                <a:latin typeface="Georgia"/>
                <a:cs typeface="Poppins"/>
              </a:rPr>
              <a:t>), 2024’te %2,6 </a:t>
            </a:r>
            <a:r>
              <a:rPr lang="en-US" sz="1000" dirty="0" err="1">
                <a:latin typeface="Georgia"/>
                <a:cs typeface="Poppins"/>
              </a:rPr>
              <a:t>artarak</a:t>
            </a:r>
            <a:r>
              <a:rPr lang="en-US" sz="1000" dirty="0">
                <a:latin typeface="Georgia"/>
                <a:cs typeface="Poppins"/>
              </a:rPr>
              <a:t> 15,4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ulaşacak</a:t>
            </a:r>
            <a:r>
              <a:rPr lang="en-US" sz="1000" dirty="0">
                <a:latin typeface="Georgia"/>
                <a:cs typeface="Poppins"/>
              </a:rPr>
              <a:t> </a:t>
            </a:r>
            <a:r>
              <a:rPr lang="en-US" sz="1000" dirty="0" err="1">
                <a:latin typeface="Georgia"/>
                <a:cs typeface="Poppins"/>
              </a:rPr>
              <a:t>ve</a:t>
            </a:r>
            <a:r>
              <a:rPr lang="en-US" sz="1000" dirty="0">
                <a:latin typeface="Georgia"/>
                <a:cs typeface="Poppins"/>
              </a:rPr>
              <a:t> 2025’te %4,7 </a:t>
            </a:r>
            <a:r>
              <a:rPr lang="en-US" sz="1000" dirty="0" err="1">
                <a:latin typeface="Georgia"/>
                <a:cs typeface="Poppins"/>
              </a:rPr>
              <a:t>daha</a:t>
            </a:r>
            <a:r>
              <a:rPr lang="en-US" sz="1000" dirty="0">
                <a:latin typeface="Georgia"/>
                <a:cs typeface="Poppins"/>
              </a:rPr>
              <a:t> </a:t>
            </a:r>
            <a:r>
              <a:rPr lang="en-US" sz="1000" dirty="0" err="1">
                <a:latin typeface="Georgia"/>
                <a:cs typeface="Poppins"/>
              </a:rPr>
              <a:t>büyümesi</a:t>
            </a:r>
            <a:r>
              <a:rPr lang="en-US" sz="1000" dirty="0">
                <a:latin typeface="Georgia"/>
                <a:cs typeface="Poppins"/>
              </a:rPr>
              <a:t> </a:t>
            </a:r>
            <a:r>
              <a:rPr lang="en-US" sz="1000" dirty="0" err="1">
                <a:latin typeface="Georgia"/>
                <a:cs typeface="Poppins"/>
              </a:rPr>
              <a:t>öngörülüyor</a:t>
            </a:r>
            <a:r>
              <a:rPr lang="en-US" sz="1000" dirty="0">
                <a:latin typeface="Georgia"/>
                <a:cs typeface="Poppins"/>
              </a:rPr>
              <a:t>.</a:t>
            </a:r>
            <a:endParaRPr lang="en-US" sz="1000" dirty="0">
              <a:latin typeface="Georgia" panose="02040502050405020303" pitchFamily="18" charset="0"/>
              <a:cs typeface="Poppins"/>
            </a:endParaRPr>
          </a:p>
        </p:txBody>
      </p:sp>
      <p:sp>
        <p:nvSpPr>
          <p:cNvPr id="19" name="TextBox 18">
            <a:extLst>
              <a:ext uri="{FF2B5EF4-FFF2-40B4-BE49-F238E27FC236}">
                <a16:creationId xmlns:a16="http://schemas.microsoft.com/office/drawing/2014/main" id="{34BF3EDB-6CB1-70A8-215E-10C044883E8E}"/>
              </a:ext>
            </a:extLst>
          </p:cNvPr>
          <p:cNvSpPr txBox="1"/>
          <p:nvPr/>
        </p:nvSpPr>
        <p:spPr>
          <a:xfrm>
            <a:off x="495300" y="6232157"/>
            <a:ext cx="2320142"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Dijital</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lang="en-US" sz="1400" b="1" dirty="0">
                <a:solidFill>
                  <a:srgbClr val="092656"/>
                </a:solidFill>
                <a:latin typeface="Poppins" pitchFamily="2" charset="77"/>
                <a:cs typeface="Poppins" pitchFamily="2" charset="77"/>
              </a:rPr>
              <a:t>p</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ure</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-play</a:t>
            </a:r>
          </a:p>
        </p:txBody>
      </p:sp>
      <p:sp>
        <p:nvSpPr>
          <p:cNvPr id="20" name="TextBox 19">
            <a:extLst>
              <a:ext uri="{FF2B5EF4-FFF2-40B4-BE49-F238E27FC236}">
                <a16:creationId xmlns:a16="http://schemas.microsoft.com/office/drawing/2014/main" id="{81486852-0061-9490-16FB-22FE77F4B44C}"/>
              </a:ext>
            </a:extLst>
          </p:cNvPr>
          <p:cNvSpPr txBox="1"/>
          <p:nvPr/>
        </p:nvSpPr>
        <p:spPr>
          <a:xfrm>
            <a:off x="2892513" y="6244515"/>
            <a:ext cx="2146300"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lang="en-US" sz="1400" b="1" dirty="0" err="1">
                <a:solidFill>
                  <a:srgbClr val="092656"/>
                </a:solidFill>
                <a:latin typeface="Poppins" pitchFamily="2" charset="77"/>
                <a:cs typeface="Poppins" pitchFamily="2" charset="77"/>
              </a:rPr>
              <a:t>Televizyon</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21" name="Text Placeholder 1">
            <a:extLst>
              <a:ext uri="{FF2B5EF4-FFF2-40B4-BE49-F238E27FC236}">
                <a16:creationId xmlns:a16="http://schemas.microsoft.com/office/drawing/2014/main" id="{607176B2-0D87-C077-98C6-09EA5A1E00BD}"/>
              </a:ext>
            </a:extLst>
          </p:cNvPr>
          <p:cNvSpPr txBox="1">
            <a:spLocks/>
          </p:cNvSpPr>
          <p:nvPr/>
        </p:nvSpPr>
        <p:spPr>
          <a:xfrm>
            <a:off x="2892512" y="6543542"/>
            <a:ext cx="4486982" cy="1211118"/>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err="1">
                <a:latin typeface="Georgia"/>
                <a:cs typeface="Poppins"/>
              </a:rPr>
              <a:t>Japonya'da</a:t>
            </a:r>
            <a:r>
              <a:rPr lang="en-US" sz="1000" dirty="0">
                <a:latin typeface="Georgia"/>
                <a:cs typeface="Poppins"/>
              </a:rPr>
              <a:t> </a:t>
            </a:r>
            <a:r>
              <a:rPr lang="en-US" sz="1000" dirty="0" err="1">
                <a:latin typeface="Georgia"/>
                <a:cs typeface="Poppins"/>
              </a:rPr>
              <a:t>iki</a:t>
            </a:r>
            <a:r>
              <a:rPr lang="en-US" sz="1000" dirty="0">
                <a:latin typeface="Georgia"/>
                <a:cs typeface="Poppins"/>
              </a:rPr>
              <a:t> </a:t>
            </a:r>
            <a:r>
              <a:rPr lang="en-US" sz="1000" dirty="0" err="1">
                <a:latin typeface="Georgia"/>
                <a:cs typeface="Poppins"/>
              </a:rPr>
              <a:t>yıl</a:t>
            </a:r>
            <a:r>
              <a:rPr lang="en-US" sz="1000" dirty="0">
                <a:latin typeface="Georgia"/>
                <a:cs typeface="Poppins"/>
              </a:rPr>
              <a:t> </a:t>
            </a:r>
            <a:r>
              <a:rPr lang="en-US" sz="1000" dirty="0" err="1">
                <a:latin typeface="Georgia"/>
                <a:cs typeface="Poppins"/>
              </a:rPr>
              <a:t>arka</a:t>
            </a:r>
            <a:r>
              <a:rPr lang="en-US" sz="1000" dirty="0">
                <a:latin typeface="Georgia"/>
                <a:cs typeface="Poppins"/>
              </a:rPr>
              <a:t> </a:t>
            </a:r>
            <a:r>
              <a:rPr lang="en-US" sz="1000" dirty="0" err="1">
                <a:latin typeface="Georgia"/>
                <a:cs typeface="Poppins"/>
              </a:rPr>
              <a:t>arkaya</a:t>
            </a:r>
            <a:r>
              <a:rPr lang="en-US" sz="1000" dirty="0">
                <a:latin typeface="Georgia"/>
                <a:cs typeface="Poppins"/>
              </a:rPr>
              <a:t> </a:t>
            </a:r>
            <a:r>
              <a:rPr lang="en-US" sz="1000" dirty="0" err="1">
                <a:latin typeface="Georgia"/>
                <a:cs typeface="Poppins"/>
              </a:rPr>
              <a:t>düşüşlerin</a:t>
            </a:r>
            <a:r>
              <a:rPr lang="en-US" sz="1000" dirty="0">
                <a:latin typeface="Georgia"/>
                <a:cs typeface="Poppins"/>
              </a:rPr>
              <a:t> </a:t>
            </a:r>
            <a:r>
              <a:rPr lang="en-US" sz="1000" dirty="0" err="1">
                <a:latin typeface="Georgia"/>
                <a:cs typeface="Poppins"/>
              </a:rPr>
              <a:t>ardından</a:t>
            </a:r>
            <a:r>
              <a:rPr lang="en-US" sz="1000" dirty="0">
                <a:latin typeface="Georgia"/>
                <a:cs typeface="Poppins"/>
              </a:rPr>
              <a:t>, TV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dirty="0">
                <a:latin typeface="Georgia" panose="02040502050405020303" pitchFamily="18" charset="0"/>
              </a:rPr>
              <a:t> da</a:t>
            </a:r>
            <a:r>
              <a:rPr lang="en-US" sz="1000" u="none" strike="noStrike" dirty="0">
                <a:effectLst/>
                <a:latin typeface="Georgia" panose="02040502050405020303" pitchFamily="18" charset="0"/>
              </a:rPr>
              <a:t> </a:t>
            </a:r>
            <a:r>
              <a:rPr lang="en-US" sz="1000" dirty="0" err="1">
                <a:latin typeface="Georgia"/>
                <a:cs typeface="Poppins"/>
              </a:rPr>
              <a:t>dahil</a:t>
            </a:r>
            <a:r>
              <a:rPr lang="en-US" sz="1000" dirty="0">
                <a:latin typeface="Georgia"/>
                <a:cs typeface="Poppins"/>
              </a:rPr>
              <a:t>) 2024'te %5.3 </a:t>
            </a:r>
            <a:r>
              <a:rPr lang="en-US" sz="1000" dirty="0" err="1">
                <a:latin typeface="Georgia"/>
                <a:cs typeface="Poppins"/>
              </a:rPr>
              <a:t>büyüyerek</a:t>
            </a:r>
            <a:r>
              <a:rPr lang="en-US" sz="1000" dirty="0">
                <a:latin typeface="Georgia"/>
                <a:cs typeface="Poppins"/>
              </a:rPr>
              <a:t> 13.2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ulaşacak</a:t>
            </a:r>
            <a:r>
              <a:rPr lang="en-US" sz="1000" dirty="0">
                <a:latin typeface="Georgia"/>
                <a:cs typeface="Poppins"/>
              </a:rPr>
              <a:t>. TV, </a:t>
            </a:r>
            <a:r>
              <a:rPr lang="en-US" sz="1000" dirty="0" err="1">
                <a:latin typeface="Georgia"/>
                <a:cs typeface="Poppins"/>
              </a:rPr>
              <a:t>diğer</a:t>
            </a:r>
            <a:r>
              <a:rPr lang="en-US" sz="1000" dirty="0">
                <a:latin typeface="Georgia"/>
                <a:cs typeface="Poppins"/>
              </a:rPr>
              <a:t> </a:t>
            </a:r>
            <a:r>
              <a:rPr lang="en-US" sz="1000" dirty="0" err="1">
                <a:latin typeface="Georgia"/>
                <a:cs typeface="Poppins"/>
              </a:rPr>
              <a:t>dijitalin</a:t>
            </a:r>
            <a:r>
              <a:rPr lang="en-US" sz="1000" dirty="0">
                <a:latin typeface="Georgia"/>
                <a:cs typeface="Poppins"/>
              </a:rPr>
              <a:t> </a:t>
            </a:r>
            <a:r>
              <a:rPr lang="en-US" sz="1000" dirty="0" err="1">
                <a:latin typeface="Georgia"/>
                <a:cs typeface="Poppins"/>
              </a:rPr>
              <a:t>ardından</a:t>
            </a:r>
            <a:r>
              <a:rPr lang="en-US" sz="1000" dirty="0">
                <a:latin typeface="Georgia"/>
                <a:cs typeface="Poppins"/>
              </a:rPr>
              <a:t> </a:t>
            </a:r>
            <a:r>
              <a:rPr lang="en-US" sz="1000" dirty="0" err="1">
                <a:latin typeface="Georgia"/>
                <a:cs typeface="Poppins"/>
              </a:rPr>
              <a:t>ikinci</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kanalı</a:t>
            </a:r>
            <a:r>
              <a:rPr lang="en-US" sz="1000" dirty="0">
                <a:latin typeface="Georgia"/>
                <a:cs typeface="Poppins"/>
              </a:rPr>
              <a:t> </a:t>
            </a:r>
            <a:r>
              <a:rPr lang="en-US" sz="1000" dirty="0" err="1">
                <a:latin typeface="Georgia"/>
                <a:cs typeface="Poppins"/>
              </a:rPr>
              <a:t>olsa</a:t>
            </a:r>
            <a:r>
              <a:rPr lang="en-US" sz="1000" dirty="0">
                <a:latin typeface="Georgia"/>
                <a:cs typeface="Poppins"/>
              </a:rPr>
              <a:t> da, </a:t>
            </a:r>
            <a:r>
              <a:rPr lang="en-US" sz="1000" dirty="0" err="1">
                <a:latin typeface="Georgia"/>
                <a:cs typeface="Poppins"/>
              </a:rPr>
              <a:t>büyümenin</a:t>
            </a:r>
            <a:r>
              <a:rPr lang="en-US" sz="1000" dirty="0">
                <a:latin typeface="Georgia"/>
                <a:cs typeface="Poppins"/>
              </a:rPr>
              <a:t> 2025'te %1.6'ya </a:t>
            </a:r>
            <a:r>
              <a:rPr lang="en-US" sz="1000" dirty="0" err="1">
                <a:latin typeface="Georgia"/>
                <a:cs typeface="Poppins"/>
              </a:rPr>
              <a:t>düşmesi</a:t>
            </a:r>
            <a:r>
              <a:rPr lang="en-US" sz="1000" dirty="0">
                <a:latin typeface="Georgia"/>
                <a:cs typeface="Poppins"/>
              </a:rPr>
              <a:t> </a:t>
            </a:r>
            <a:r>
              <a:rPr lang="en-US" sz="1000" dirty="0" err="1">
                <a:latin typeface="Georgia"/>
                <a:cs typeface="Poppins"/>
              </a:rPr>
              <a:t>ve</a:t>
            </a:r>
            <a:r>
              <a:rPr lang="en-US" sz="1000" dirty="0">
                <a:latin typeface="Georgia"/>
                <a:cs typeface="Poppins"/>
              </a:rPr>
              <a:t> 2029'a </a:t>
            </a:r>
            <a:r>
              <a:rPr lang="en-US" sz="1000" dirty="0" err="1">
                <a:latin typeface="Georgia"/>
                <a:cs typeface="Poppins"/>
              </a:rPr>
              <a:t>kadar</a:t>
            </a:r>
            <a:r>
              <a:rPr lang="en-US" sz="1000" dirty="0">
                <a:latin typeface="Georgia"/>
                <a:cs typeface="Poppins"/>
              </a:rPr>
              <a:t> </a:t>
            </a:r>
            <a:r>
              <a:rPr lang="en-US" sz="1000" dirty="0" err="1">
                <a:latin typeface="Georgia"/>
                <a:cs typeface="Poppins"/>
              </a:rPr>
              <a:t>sınırlı</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göstermesi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bu</a:t>
            </a:r>
            <a:r>
              <a:rPr lang="en-US" sz="1000" dirty="0">
                <a:latin typeface="Georgia"/>
                <a:cs typeface="Poppins"/>
              </a:rPr>
              <a:t> da </a:t>
            </a:r>
            <a:r>
              <a:rPr lang="en-US" sz="1000" dirty="0" err="1">
                <a:latin typeface="Georgia"/>
                <a:cs typeface="Poppins"/>
              </a:rPr>
              <a:t>karasal</a:t>
            </a:r>
            <a:r>
              <a:rPr lang="en-US" sz="1000" dirty="0">
                <a:latin typeface="Georgia"/>
                <a:cs typeface="Poppins"/>
              </a:rPr>
              <a:t> TV </a:t>
            </a:r>
            <a:r>
              <a:rPr lang="en-US" sz="1000" dirty="0" err="1">
                <a:latin typeface="Georgia"/>
                <a:cs typeface="Poppins"/>
              </a:rPr>
              <a:t>izleme</a:t>
            </a:r>
            <a:r>
              <a:rPr lang="en-US" sz="1000" dirty="0">
                <a:latin typeface="Georgia"/>
                <a:cs typeface="Poppins"/>
              </a:rPr>
              <a:t> </a:t>
            </a:r>
            <a:r>
              <a:rPr lang="en-US" sz="1000" dirty="0" err="1">
                <a:latin typeface="Georgia"/>
                <a:cs typeface="Poppins"/>
              </a:rPr>
              <a:t>oranlarındaki</a:t>
            </a:r>
            <a:r>
              <a:rPr lang="en-US" sz="1000" dirty="0">
                <a:latin typeface="Georgia"/>
                <a:cs typeface="Poppins"/>
              </a:rPr>
              <a:t> </a:t>
            </a:r>
            <a:r>
              <a:rPr lang="en-US" sz="1000" dirty="0" err="1">
                <a:latin typeface="Georgia"/>
                <a:cs typeface="Poppins"/>
              </a:rPr>
              <a:t>sürekli</a:t>
            </a:r>
            <a:r>
              <a:rPr lang="en-US" sz="1000" dirty="0">
                <a:latin typeface="Georgia"/>
                <a:cs typeface="Poppins"/>
              </a:rPr>
              <a:t> </a:t>
            </a:r>
            <a:r>
              <a:rPr lang="en-US" sz="1000" dirty="0" err="1">
                <a:latin typeface="Georgia"/>
                <a:cs typeface="Poppins"/>
              </a:rPr>
              <a:t>düşüşle</a:t>
            </a:r>
            <a:r>
              <a:rPr lang="en-US" sz="1000" dirty="0">
                <a:latin typeface="Georgia"/>
                <a:cs typeface="Poppins"/>
              </a:rPr>
              <a:t> </a:t>
            </a:r>
            <a:r>
              <a:rPr lang="en-US" sz="1000" dirty="0" err="1">
                <a:latin typeface="Georgia"/>
                <a:cs typeface="Poppins"/>
              </a:rPr>
              <a:t>etkileniyor</a:t>
            </a:r>
            <a:r>
              <a:rPr lang="en-US" sz="1000" dirty="0">
                <a:latin typeface="Georgia"/>
                <a:cs typeface="Poppins"/>
              </a:rPr>
              <a:t>. </a:t>
            </a:r>
            <a:r>
              <a:rPr lang="en-US" sz="1000" dirty="0" err="1">
                <a:latin typeface="Georgia"/>
                <a:cs typeface="Poppins"/>
              </a:rPr>
              <a:t>Görülecek</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u="none" strike="noStrike" dirty="0" err="1">
                <a:effectLst/>
                <a:latin typeface="Georgia"/>
                <a:cs typeface="Poppins"/>
              </a:rPr>
              <a:t>ndan</a:t>
            </a:r>
            <a:r>
              <a:rPr lang="en-US" sz="1000" dirty="0">
                <a:latin typeface="Georgia"/>
                <a:cs typeface="Poppins"/>
              </a:rPr>
              <a:t> </a:t>
            </a:r>
            <a:r>
              <a:rPr lang="en-US" sz="1000" dirty="0" err="1">
                <a:latin typeface="Georgia"/>
                <a:cs typeface="Poppins"/>
              </a:rPr>
              <a:t>kaynaklanacak</a:t>
            </a:r>
            <a:r>
              <a:rPr lang="en-US" sz="1000" dirty="0">
                <a:latin typeface="Georgia"/>
                <a:cs typeface="Poppins"/>
              </a:rPr>
              <a:t>.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dirty="0">
                <a:latin typeface="Georgia"/>
                <a:cs typeface="Poppins"/>
              </a:rPr>
              <a:t> </a:t>
            </a:r>
            <a:r>
              <a:rPr lang="en-US" sz="1000" dirty="0" err="1">
                <a:latin typeface="Georgia"/>
                <a:cs typeface="Poppins"/>
              </a:rPr>
              <a:t>büyümesi</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yıl</a:t>
            </a:r>
            <a:r>
              <a:rPr lang="en-US" sz="1000" dirty="0">
                <a:latin typeface="Georgia"/>
                <a:cs typeface="Poppins"/>
              </a:rPr>
              <a:t> %180.4'lük </a:t>
            </a:r>
            <a:r>
              <a:rPr lang="en-US" sz="1000" dirty="0" err="1">
                <a:latin typeface="Georgia"/>
                <a:cs typeface="Poppins"/>
              </a:rPr>
              <a:t>bir</a:t>
            </a:r>
            <a:r>
              <a:rPr lang="en-US" sz="1000" dirty="0">
                <a:latin typeface="Georgia"/>
                <a:cs typeface="Poppins"/>
              </a:rPr>
              <a:t> </a:t>
            </a:r>
            <a:r>
              <a:rPr lang="en-US" sz="1000" dirty="0" err="1">
                <a:latin typeface="Georgia"/>
                <a:cs typeface="Poppins"/>
              </a:rPr>
              <a:t>artış</a:t>
            </a:r>
            <a:r>
              <a:rPr lang="en-US" sz="1000" dirty="0">
                <a:latin typeface="Georgia"/>
                <a:cs typeface="Poppins"/>
              </a:rPr>
              <a:t> </a:t>
            </a:r>
            <a:r>
              <a:rPr lang="en-US" sz="1000" dirty="0" err="1">
                <a:latin typeface="Georgia"/>
                <a:cs typeface="Poppins"/>
              </a:rPr>
              <a:t>gösterse</a:t>
            </a:r>
            <a:r>
              <a:rPr lang="en-US" sz="1000" dirty="0">
                <a:latin typeface="Georgia"/>
                <a:cs typeface="Poppins"/>
              </a:rPr>
              <a:t> de, </a:t>
            </a:r>
            <a:r>
              <a:rPr lang="en-US" sz="1000" dirty="0" err="1">
                <a:latin typeface="Georgia"/>
                <a:cs typeface="Poppins"/>
              </a:rPr>
              <a:t>bu</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çok</a:t>
            </a:r>
            <a:r>
              <a:rPr lang="en-US" sz="1000" dirty="0">
                <a:latin typeface="Georgia"/>
                <a:cs typeface="Poppins"/>
              </a:rPr>
              <a:t> </a:t>
            </a:r>
            <a:r>
              <a:rPr lang="en-US" sz="1000" dirty="0" err="1">
                <a:latin typeface="Georgia"/>
                <a:cs typeface="Poppins"/>
              </a:rPr>
              <a:t>küçük</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tabandan</a:t>
            </a:r>
            <a:r>
              <a:rPr lang="en-US" sz="1000" dirty="0">
                <a:latin typeface="Georgia"/>
                <a:cs typeface="Poppins"/>
              </a:rPr>
              <a:t> </a:t>
            </a:r>
            <a:r>
              <a:rPr lang="en-US" sz="1000" dirty="0" err="1">
                <a:latin typeface="Georgia"/>
                <a:cs typeface="Poppins"/>
              </a:rPr>
              <a:t>geliyor</a:t>
            </a:r>
            <a:r>
              <a:rPr lang="en-US" sz="1000" dirty="0">
                <a:latin typeface="Georgia"/>
                <a:cs typeface="Poppins"/>
              </a:rPr>
              <a:t> </a:t>
            </a:r>
            <a:r>
              <a:rPr lang="en-US" sz="1000" dirty="0" err="1">
                <a:latin typeface="Georgia"/>
                <a:cs typeface="Poppins"/>
              </a:rPr>
              <a:t>çünkü</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kanal</a:t>
            </a:r>
            <a:r>
              <a:rPr lang="en-US" sz="1000" dirty="0">
                <a:latin typeface="Georgia"/>
                <a:cs typeface="Poppins"/>
              </a:rPr>
              <a:t>, </a:t>
            </a:r>
            <a:r>
              <a:rPr lang="en-US" sz="1000" dirty="0" err="1">
                <a:latin typeface="Georgia"/>
                <a:cs typeface="Poppins"/>
              </a:rPr>
              <a:t>Japonya'da</a:t>
            </a:r>
            <a:r>
              <a:rPr lang="en-US" sz="1000" dirty="0">
                <a:latin typeface="Georgia"/>
                <a:cs typeface="Poppins"/>
              </a:rPr>
              <a:t> </a:t>
            </a:r>
            <a:r>
              <a:rPr lang="en-US" sz="1000" dirty="0" err="1">
                <a:latin typeface="Georgia"/>
                <a:cs typeface="Poppins"/>
              </a:rPr>
              <a:t>diğer</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pazarlara</a:t>
            </a:r>
            <a:r>
              <a:rPr lang="en-US" sz="1000" dirty="0">
                <a:latin typeface="Georgia"/>
                <a:cs typeface="Poppins"/>
              </a:rPr>
              <a:t> </a:t>
            </a:r>
            <a:r>
              <a:rPr lang="en-US" sz="1000" dirty="0" err="1">
                <a:latin typeface="Georgia"/>
                <a:cs typeface="Poppins"/>
              </a:rPr>
              <a:t>kıyasla</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az</a:t>
            </a:r>
            <a:r>
              <a:rPr lang="en-US" sz="1000" dirty="0">
                <a:latin typeface="Georgia"/>
                <a:cs typeface="Poppins"/>
              </a:rPr>
              <a:t> </a:t>
            </a:r>
            <a:r>
              <a:rPr lang="en-US" sz="1000" dirty="0" err="1">
                <a:latin typeface="Georgia"/>
                <a:cs typeface="Poppins"/>
              </a:rPr>
              <a:t>yaygın</a:t>
            </a:r>
            <a:r>
              <a:rPr lang="en-US" sz="1000" dirty="0">
                <a:latin typeface="Georgia"/>
                <a:cs typeface="Poppins"/>
              </a:rPr>
              <a:t> </a:t>
            </a:r>
            <a:r>
              <a:rPr lang="en-US" sz="1000" dirty="0" err="1">
                <a:latin typeface="Georgia"/>
                <a:cs typeface="Poppins"/>
              </a:rPr>
              <a:t>kullanılıyor</a:t>
            </a:r>
            <a:r>
              <a:rPr lang="en-US" sz="1000" dirty="0">
                <a:latin typeface="Georgia"/>
                <a:cs typeface="Poppins"/>
              </a:rPr>
              <a:t>.</a:t>
            </a:r>
            <a:endParaRPr lang="en-US" sz="1000" dirty="0">
              <a:highlight>
                <a:srgbClr val="FFFF00"/>
              </a:highlight>
              <a:latin typeface="Georgia"/>
              <a:cs typeface="Poppins"/>
            </a:endParaRPr>
          </a:p>
        </p:txBody>
      </p:sp>
      <p:sp>
        <p:nvSpPr>
          <p:cNvPr id="7" name="TextBox 6">
            <a:extLst>
              <a:ext uri="{FF2B5EF4-FFF2-40B4-BE49-F238E27FC236}">
                <a16:creationId xmlns:a16="http://schemas.microsoft.com/office/drawing/2014/main" id="{66510C7D-1249-F525-D744-07E8EF272557}"/>
              </a:ext>
            </a:extLst>
          </p:cNvPr>
          <p:cNvSpPr txBox="1"/>
          <p:nvPr/>
        </p:nvSpPr>
        <p:spPr>
          <a:xfrm>
            <a:off x="1485344" y="5886849"/>
            <a:ext cx="3352800" cy="104644"/>
          </a:xfrm>
          <a:prstGeom prst="rect">
            <a:avLst/>
          </a:prstGeom>
          <a:noFill/>
        </p:spPr>
        <p:txBody>
          <a:bodyPr wrap="square" lIns="0" tIns="0" rIns="0" bIns="0" anchor="t">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959">
                    <a:lumMod val="20000"/>
                    <a:lumOff val="80000"/>
                  </a:srgbClr>
                </a:solidFill>
                <a:effectLst/>
                <a:uLnTx/>
                <a:uFillTx/>
                <a:latin typeface="Poppins"/>
                <a:ea typeface="+mn-ea"/>
                <a:cs typeface="Poppins"/>
                <a:sym typeface="Poppins"/>
              </a:rPr>
              <a:t>Kaynak:: GroupM</a:t>
            </a:r>
            <a:endParaRPr kumimoji="0" lang="en-US" sz="800" b="0" i="0" u="none" strike="noStrike" kern="1200" cap="none" spc="0" normalizeH="0" baseline="0" noProof="0" dirty="0">
              <a:ln>
                <a:noFill/>
              </a:ln>
              <a:solidFill>
                <a:srgbClr val="595959">
                  <a:lumMod val="20000"/>
                  <a:lumOff val="80000"/>
                </a:srgbClr>
              </a:solidFill>
              <a:effectLst/>
              <a:uLnTx/>
              <a:uFillTx/>
              <a:latin typeface="Poppins"/>
              <a:ea typeface="+mn-ea"/>
              <a:cs typeface="Poppins"/>
            </a:endParaRPr>
          </a:p>
        </p:txBody>
      </p:sp>
      <p:sp>
        <p:nvSpPr>
          <p:cNvPr id="23" name="Text Placeholder 1">
            <a:extLst>
              <a:ext uri="{FF2B5EF4-FFF2-40B4-BE49-F238E27FC236}">
                <a16:creationId xmlns:a16="http://schemas.microsoft.com/office/drawing/2014/main" id="{2676B841-4C7B-5E03-B12A-15EF68E978D5}"/>
              </a:ext>
            </a:extLst>
          </p:cNvPr>
          <p:cNvSpPr txBox="1">
            <a:spLocks/>
          </p:cNvSpPr>
          <p:nvPr/>
        </p:nvSpPr>
        <p:spPr>
          <a:xfrm>
            <a:off x="2892510" y="8457053"/>
            <a:ext cx="4460790" cy="137861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800"/>
              </a:spcAft>
            </a:pPr>
            <a:r>
              <a:rPr lang="en-US" sz="1000" u="none" strike="noStrike" dirty="0" err="1">
                <a:effectLst/>
                <a:latin typeface="Georgia" panose="02040502050405020303" pitchFamily="18" charset="0"/>
              </a:rPr>
              <a:t>Dünya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çapında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açık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hava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diğer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bölgelerde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güçlü</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sürekli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gösterirken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Japonya'da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toplam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açık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hava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büyümesinin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bu</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yıl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gelecek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yıl</a:t>
            </a:r>
            <a:r>
              <a:rPr lang="en-US" sz="1000" u="none" strike="noStrike" dirty="0">
                <a:effectLst/>
                <a:latin typeface="Georgia" panose="02040502050405020303" pitchFamily="18" charset="0"/>
              </a:rPr>
              <a:t> %3 </a:t>
            </a:r>
            <a:r>
              <a:rPr lang="en-US" sz="1000" u="none" strike="noStrike" dirty="0" err="1">
                <a:effectLst/>
                <a:latin typeface="Georgia" panose="02040502050405020303" pitchFamily="18" charset="0"/>
              </a:rPr>
              <a:t>civarında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kalması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2025 </a:t>
            </a:r>
            <a:r>
              <a:rPr lang="en-US" sz="1000" u="none" strike="noStrike" dirty="0" err="1">
                <a:effectLst/>
                <a:latin typeface="Georgia" panose="02040502050405020303" pitchFamily="18" charset="0"/>
              </a:rPr>
              <a:t>sonuna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kadar</a:t>
            </a:r>
            <a:r>
              <a:rPr lang="en-US" sz="1000" u="none" strike="noStrike" dirty="0">
                <a:effectLst/>
                <a:latin typeface="Georgia" panose="02040502050405020303" pitchFamily="18" charset="0"/>
              </a:rPr>
              <a:t> 2.9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ulaşması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bekleniyor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Çoğu</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pazarda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olduğu</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gibi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DOOH </a:t>
            </a:r>
            <a:r>
              <a:rPr lang="en-US" sz="1000" u="none" strike="noStrike" dirty="0" err="1">
                <a:effectLst/>
                <a:latin typeface="Georgia" panose="02040502050405020303" pitchFamily="18" charset="0"/>
              </a:rPr>
              <a:t>tarafından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yönlendirilecek</a:t>
            </a:r>
            <a:r>
              <a:rPr lang="en-US" sz="1000" u="none" strike="noStrike" dirty="0">
                <a:effectLst/>
                <a:latin typeface="Georgia" panose="02040502050405020303" pitchFamily="18" charset="0"/>
              </a:rPr>
              <a:t>; DOOH, 2024'te %12.9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2025'te %12.3 </a:t>
            </a:r>
            <a:r>
              <a:rPr lang="en-US" sz="1000" u="none" strike="noStrike" dirty="0" err="1">
                <a:effectLst/>
                <a:latin typeface="Georgia" panose="02040502050405020303" pitchFamily="18" charset="0"/>
              </a:rPr>
              <a:t>artış</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gösterecek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Basın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alanında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ise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dijital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reklamcılık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gazeteler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için</a:t>
            </a:r>
            <a:r>
              <a:rPr lang="en-US" sz="1000" u="none" strike="noStrike" dirty="0">
                <a:effectLst/>
                <a:latin typeface="Georgia" panose="02040502050405020303" pitchFamily="18" charset="0"/>
              </a:rPr>
              <a:t> (2024'te %5.0 </a:t>
            </a:r>
            <a:r>
              <a:rPr lang="en-US" sz="1000" u="none" strike="noStrike" dirty="0" err="1">
                <a:effectLst/>
                <a:latin typeface="Georgia" panose="02040502050405020303" pitchFamily="18" charset="0"/>
              </a:rPr>
              <a:t>düşüş</a:t>
            </a:r>
            <a:r>
              <a:rPr lang="en-US" sz="1000" u="none" strike="noStrike" dirty="0">
                <a:effectLst/>
                <a:latin typeface="Georgia" panose="02040502050405020303" pitchFamily="18" charset="0"/>
              </a:rPr>
              <a:t>, 2025'te %4.0 </a:t>
            </a:r>
            <a:r>
              <a:rPr lang="en-US" sz="1000" u="none" strike="noStrike" dirty="0" err="1">
                <a:effectLst/>
                <a:latin typeface="Georgia" panose="02040502050405020303" pitchFamily="18" charset="0"/>
              </a:rPr>
              <a:t>düşüş</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veya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dergiler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için</a:t>
            </a:r>
            <a:r>
              <a:rPr lang="en-US" sz="1000" u="none" strike="noStrike" dirty="0">
                <a:effectLst/>
                <a:latin typeface="Georgia" panose="02040502050405020303" pitchFamily="18" charset="0"/>
              </a:rPr>
              <a:t> (2024'te %1.8 </a:t>
            </a:r>
            <a:r>
              <a:rPr lang="en-US" sz="1000" u="none" strike="noStrike" dirty="0" err="1">
                <a:effectLst/>
                <a:latin typeface="Georgia" panose="02040502050405020303" pitchFamily="18" charset="0"/>
              </a:rPr>
              <a:t>düşüş</a:t>
            </a:r>
            <a:r>
              <a:rPr lang="en-US" sz="1000" u="none" strike="noStrike" dirty="0">
                <a:effectLst/>
                <a:latin typeface="Georgia" panose="02040502050405020303" pitchFamily="18" charset="0"/>
              </a:rPr>
              <a:t>, 2025'te %1.5 </a:t>
            </a:r>
            <a:r>
              <a:rPr lang="en-US" sz="1000" u="none" strike="noStrike" dirty="0" err="1">
                <a:effectLst/>
                <a:latin typeface="Georgia" panose="02040502050405020303" pitchFamily="18" charset="0"/>
              </a:rPr>
              <a:t>düşüş</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düşüşleri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engellemeye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yeterli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olmayacak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Sesli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medya</a:t>
            </a:r>
            <a:r>
              <a:rPr lang="en-US" sz="1000" u="none" strike="noStrike" dirty="0">
                <a:effectLst/>
                <a:latin typeface="Georgia" panose="02040502050405020303" pitchFamily="18" charset="0"/>
              </a:rPr>
              <a:t>, 2024'te %0.9'luk </a:t>
            </a:r>
            <a:r>
              <a:rPr lang="en-US" sz="1000" u="none" strike="noStrike" dirty="0" err="1">
                <a:effectLst/>
                <a:latin typeface="Georgia" panose="02040502050405020303" pitchFamily="18" charset="0"/>
              </a:rPr>
              <a:t>küçük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artış</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gösterecek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2025-2029 </a:t>
            </a:r>
            <a:r>
              <a:rPr lang="en-US" sz="1000" u="none" strike="noStrike" dirty="0" err="1">
                <a:effectLst/>
                <a:latin typeface="Georgia" panose="02040502050405020303" pitchFamily="18" charset="0"/>
              </a:rPr>
              <a:t>arasında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durağan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kalması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bekleniyor</a:t>
            </a:r>
            <a:r>
              <a:rPr lang="en-US" sz="1000" u="none" strike="noStrike" dirty="0">
                <a:effectLst/>
                <a:latin typeface="Georgia" panose="02040502050405020303" pitchFamily="18" charset="0"/>
              </a:rPr>
              <a:t>..</a:t>
            </a:r>
            <a:endParaRPr lang="en-US" sz="1000" dirty="0">
              <a:latin typeface="Georgia" panose="02040502050405020303" pitchFamily="18" charset="0"/>
              <a:cs typeface="Poppins"/>
            </a:endParaRPr>
          </a:p>
        </p:txBody>
      </p:sp>
      <p:sp>
        <p:nvSpPr>
          <p:cNvPr id="24" name="TextBox 23">
            <a:extLst>
              <a:ext uri="{FF2B5EF4-FFF2-40B4-BE49-F238E27FC236}">
                <a16:creationId xmlns:a16="http://schemas.microsoft.com/office/drawing/2014/main" id="{0638E9EF-1B87-A4F3-79A5-0FDDDD3908A9}"/>
              </a:ext>
            </a:extLst>
          </p:cNvPr>
          <p:cNvSpPr txBox="1"/>
          <p:nvPr/>
        </p:nvSpPr>
        <p:spPr>
          <a:xfrm>
            <a:off x="2892512" y="8141579"/>
            <a:ext cx="2320142"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Açık</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hava</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Bası</a:t>
            </a:r>
            <a:r>
              <a:rPr kumimoji="0" lang="tr-TR"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n</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Ses</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6" name="Rectangle 5">
            <a:extLst>
              <a:ext uri="{FF2B5EF4-FFF2-40B4-BE49-F238E27FC236}">
                <a16:creationId xmlns:a16="http://schemas.microsoft.com/office/drawing/2014/main" id="{BFDE0EE6-A5A1-C175-7A5A-B61F5DD113D6}"/>
              </a:ext>
            </a:extLst>
          </p:cNvPr>
          <p:cNvSpPr/>
          <p:nvPr/>
        </p:nvSpPr>
        <p:spPr>
          <a:xfrm>
            <a:off x="1068946" y="3728720"/>
            <a:ext cx="251854" cy="975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4382DE-FB84-7BFD-C152-7395D64E8B4C}"/>
              </a:ext>
            </a:extLst>
          </p:cNvPr>
          <p:cNvSpPr txBox="1"/>
          <p:nvPr/>
        </p:nvSpPr>
        <p:spPr>
          <a:xfrm rot="16200000">
            <a:off x="-831786" y="2662197"/>
            <a:ext cx="3886200" cy="294696"/>
          </a:xfrm>
          <a:prstGeom prst="rect">
            <a:avLst/>
          </a:prstGeom>
          <a:noFill/>
        </p:spPr>
        <p:txBody>
          <a:bodyPr wrap="square">
            <a:spAutoFit/>
          </a:bodyPr>
          <a:lstStyle/>
          <a:p>
            <a:pPr marL="0" marR="0">
              <a:lnSpc>
                <a:spcPct val="115000"/>
              </a:lnSpc>
              <a:spcAft>
                <a:spcPts val="800"/>
              </a:spcAft>
            </a:pPr>
            <a:r>
              <a:rPr lang="en-US" sz="1200" kern="100" dirty="0" err="1">
                <a:effectLst/>
                <a:latin typeface="Poppins" panose="00000500000000000000" pitchFamily="2" charset="0"/>
                <a:ea typeface="Aptos" panose="020B0004020202020204" pitchFamily="34" charset="0"/>
                <a:cs typeface="Poppins" panose="00000500000000000000" pitchFamily="2" charset="0"/>
              </a:rPr>
              <a:t>Yıllık</a:t>
            </a:r>
            <a:r>
              <a:rPr lang="en-US" sz="1200" kern="100" dirty="0">
                <a:effectLst/>
                <a:latin typeface="Poppins" panose="00000500000000000000" pitchFamily="2" charset="0"/>
                <a:ea typeface="Aptos" panose="020B0004020202020204" pitchFamily="34" charset="0"/>
                <a:cs typeface="Poppins" panose="00000500000000000000" pitchFamily="2" charset="0"/>
              </a:rPr>
              <a:t> </a:t>
            </a:r>
            <a:r>
              <a:rPr lang="en-US" sz="1200" kern="100" dirty="0" err="1">
                <a:effectLst/>
                <a:latin typeface="Poppins" panose="00000500000000000000" pitchFamily="2" charset="0"/>
                <a:ea typeface="Aptos" panose="020B0004020202020204" pitchFamily="34" charset="0"/>
                <a:cs typeface="Poppins" panose="00000500000000000000" pitchFamily="2" charset="0"/>
              </a:rPr>
              <a:t>değişim</a:t>
            </a:r>
            <a:endParaRPr lang="en-US" sz="1200" kern="100" dirty="0">
              <a:effectLst/>
              <a:latin typeface="Poppins" panose="00000500000000000000" pitchFamily="2" charset="0"/>
              <a:ea typeface="Aptos" panose="020B0004020202020204" pitchFamily="34" charset="0"/>
              <a:cs typeface="Poppins" panose="00000500000000000000" pitchFamily="2" charset="0"/>
            </a:endParaRPr>
          </a:p>
        </p:txBody>
      </p:sp>
    </p:spTree>
    <p:extLst>
      <p:ext uri="{BB962C8B-B14F-4D97-AF65-F5344CB8AC3E}">
        <p14:creationId xmlns:p14="http://schemas.microsoft.com/office/powerpoint/2010/main" val="3171731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5193A-DF7C-6BD5-0F69-3DB4D0A2FFC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2D65A57-9973-9994-4A27-693684906DF3}"/>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7</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11" name="Text Placeholder 1">
            <a:extLst>
              <a:ext uri="{FF2B5EF4-FFF2-40B4-BE49-F238E27FC236}">
                <a16:creationId xmlns:a16="http://schemas.microsoft.com/office/drawing/2014/main" id="{53A5C9F4-37CA-0763-3849-E74C1CA42742}"/>
              </a:ext>
            </a:extLst>
          </p:cNvPr>
          <p:cNvSpPr txBox="1">
            <a:spLocks/>
          </p:cNvSpPr>
          <p:nvPr/>
        </p:nvSpPr>
        <p:spPr>
          <a:xfrm>
            <a:off x="1376018" y="1518694"/>
            <a:ext cx="5693721" cy="146137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spcAft>
                <a:spcPts val="800"/>
              </a:spcAft>
              <a:defRPr/>
            </a:pPr>
            <a:r>
              <a:rPr lang="en-US" sz="1000" u="none" strike="noStrike" dirty="0">
                <a:effectLst/>
                <a:latin typeface="Georgia"/>
                <a:cs typeface="Poppins"/>
              </a:rPr>
              <a:t>IMF, </a:t>
            </a:r>
            <a:r>
              <a:rPr lang="en-US" sz="1000" u="none" strike="noStrike" dirty="0" err="1">
                <a:effectLst/>
                <a:latin typeface="Georgia"/>
                <a:cs typeface="Poppins"/>
              </a:rPr>
              <a:t>Ekim</a:t>
            </a:r>
            <a:r>
              <a:rPr lang="en-US" sz="1000" u="none" strike="noStrike" dirty="0">
                <a:effectLst/>
                <a:latin typeface="Georgia"/>
                <a:cs typeface="Poppins"/>
              </a:rPr>
              <a:t> </a:t>
            </a:r>
            <a:r>
              <a:rPr lang="en-US" sz="1000" u="none" strike="noStrike" dirty="0" err="1">
                <a:effectLst/>
                <a:latin typeface="Georgia"/>
                <a:cs typeface="Poppins"/>
              </a:rPr>
              <a:t>raporunda</a:t>
            </a:r>
            <a:r>
              <a:rPr lang="en-US" sz="1000" u="none" strike="noStrike" dirty="0">
                <a:effectLst/>
                <a:latin typeface="Georgia"/>
                <a:cs typeface="Poppins"/>
              </a:rPr>
              <a:t>, </a:t>
            </a:r>
            <a:r>
              <a:rPr lang="en-US" sz="1000" u="none" strike="noStrike" dirty="0" err="1">
                <a:effectLst/>
                <a:latin typeface="Georgia"/>
                <a:cs typeface="Poppins"/>
              </a:rPr>
              <a:t>ekonomik</a:t>
            </a:r>
            <a:r>
              <a:rPr lang="en-US" sz="1000" u="none" strike="noStrike" dirty="0">
                <a:effectLst/>
                <a:latin typeface="Georgia"/>
                <a:cs typeface="Poppins"/>
              </a:rPr>
              <a:t> </a:t>
            </a:r>
            <a:r>
              <a:rPr lang="en-US" sz="1000" u="none" strike="noStrike" dirty="0" err="1">
                <a:effectLst/>
                <a:latin typeface="Georgia"/>
                <a:cs typeface="Poppins"/>
              </a:rPr>
              <a:t>bölünmenin</a:t>
            </a:r>
            <a:r>
              <a:rPr lang="en-US" sz="1000" u="none" strike="noStrike" dirty="0">
                <a:effectLst/>
                <a:latin typeface="Georgia"/>
                <a:cs typeface="Poppins"/>
              </a:rPr>
              <a:t> </a:t>
            </a:r>
            <a:r>
              <a:rPr lang="en-US" sz="1000" u="none" strike="noStrike" dirty="0" err="1">
                <a:effectLst/>
                <a:latin typeface="Georgia"/>
                <a:cs typeface="Poppins"/>
              </a:rPr>
              <a:t>birkaç</a:t>
            </a:r>
            <a:r>
              <a:rPr lang="en-US" sz="1000" u="none" strike="noStrike" dirty="0">
                <a:effectLst/>
                <a:latin typeface="Georgia"/>
                <a:cs typeface="Poppins"/>
              </a:rPr>
              <a:t> </a:t>
            </a:r>
            <a:r>
              <a:rPr lang="en-US" sz="1000" u="none" strike="noStrike" dirty="0" err="1">
                <a:effectLst/>
                <a:latin typeface="Georgia"/>
                <a:cs typeface="Poppins"/>
              </a:rPr>
              <a:t>riskine</a:t>
            </a:r>
            <a:r>
              <a:rPr lang="en-US" sz="1000" u="none" strike="noStrike" dirty="0">
                <a:effectLst/>
                <a:latin typeface="Georgia"/>
                <a:cs typeface="Poppins"/>
              </a:rPr>
              <a:t> </a:t>
            </a:r>
            <a:r>
              <a:rPr lang="en-US" sz="1000" u="none" strike="noStrike" dirty="0" err="1">
                <a:effectLst/>
                <a:latin typeface="Georgia"/>
                <a:cs typeface="Poppins"/>
              </a:rPr>
              <a:t>dikkat</a:t>
            </a:r>
            <a:r>
              <a:rPr lang="en-US" sz="1000" u="none" strike="noStrike" dirty="0">
                <a:effectLst/>
                <a:latin typeface="Georgia"/>
                <a:cs typeface="Poppins"/>
              </a:rPr>
              <a:t> </a:t>
            </a:r>
            <a:r>
              <a:rPr lang="en-US" sz="1000" u="none" strike="noStrike" dirty="0" err="1">
                <a:effectLst/>
                <a:latin typeface="Georgia"/>
                <a:cs typeface="Poppins"/>
              </a:rPr>
              <a:t>çekti</a:t>
            </a:r>
            <a:r>
              <a:rPr lang="en-US" sz="1000" u="none" strike="noStrike" dirty="0">
                <a:effectLst/>
                <a:latin typeface="Georgia"/>
                <a:cs typeface="Poppins"/>
              </a:rPr>
              <a:t> (</a:t>
            </a:r>
            <a:r>
              <a:rPr lang="en-US" sz="1000" u="none" strike="noStrike" dirty="0" err="1">
                <a:effectLst/>
                <a:latin typeface="Georgia"/>
                <a:cs typeface="Poppins"/>
              </a:rPr>
              <a:t>hızlı</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küreselleşme</a:t>
            </a:r>
            <a:r>
              <a:rPr lang="en-US" sz="1000" u="none" strike="noStrike" dirty="0">
                <a:effectLst/>
                <a:latin typeface="Georgia"/>
                <a:cs typeface="Poppins"/>
              </a:rPr>
              <a:t> </a:t>
            </a:r>
            <a:r>
              <a:rPr lang="en-US" sz="1000" u="none" strike="noStrike" dirty="0" err="1">
                <a:effectLst/>
                <a:latin typeface="Georgia"/>
                <a:cs typeface="Poppins"/>
              </a:rPr>
              <a:t>gerilemesinin</a:t>
            </a:r>
            <a:r>
              <a:rPr lang="en-US" sz="1000" u="none" strike="noStrike" dirty="0">
                <a:effectLst/>
                <a:latin typeface="Georgia"/>
                <a:cs typeface="Poppins"/>
              </a:rPr>
              <a:t> </a:t>
            </a:r>
            <a:r>
              <a:rPr lang="en-US" sz="1000" u="none" strike="noStrike" dirty="0" err="1">
                <a:effectLst/>
                <a:latin typeface="Georgia"/>
                <a:cs typeface="Poppins"/>
              </a:rPr>
              <a:t>hemen</a:t>
            </a:r>
            <a:r>
              <a:rPr lang="en-US" sz="1000" u="none" strike="noStrike" dirty="0">
                <a:effectLst/>
                <a:latin typeface="Georgia"/>
                <a:cs typeface="Poppins"/>
              </a:rPr>
              <a:t> </a:t>
            </a:r>
            <a:r>
              <a:rPr lang="en-US" sz="1000" u="none" strike="noStrike" dirty="0" err="1">
                <a:effectLst/>
                <a:latin typeface="Georgia"/>
                <a:cs typeface="Poppins"/>
              </a:rPr>
              <a:t>yakın</a:t>
            </a:r>
            <a:r>
              <a:rPr lang="en-US" sz="1000" u="none" strike="noStrike" dirty="0">
                <a:effectLst/>
                <a:latin typeface="Georgia"/>
                <a:cs typeface="Poppins"/>
              </a:rPr>
              <a:t> </a:t>
            </a:r>
            <a:r>
              <a:rPr lang="en-US" sz="1000" u="none" strike="noStrike" dirty="0" err="1">
                <a:effectLst/>
                <a:latin typeface="Georgia"/>
                <a:cs typeface="Poppins"/>
              </a:rPr>
              <a:t>olmadığına</a:t>
            </a:r>
            <a:r>
              <a:rPr lang="en-US" sz="1000" u="none" strike="noStrike" dirty="0">
                <a:effectLst/>
                <a:latin typeface="Georgia"/>
                <a:cs typeface="Poppins"/>
              </a:rPr>
              <a:t> da </a:t>
            </a:r>
            <a:r>
              <a:rPr lang="en-US" sz="1000" u="none" strike="noStrike" dirty="0" err="1">
                <a:effectLst/>
                <a:latin typeface="Georgia"/>
                <a:cs typeface="Poppins"/>
              </a:rPr>
              <a:t>değindi</a:t>
            </a:r>
            <a:r>
              <a:rPr lang="en-US" sz="1000" u="none" strike="noStrike" dirty="0">
                <a:effectLst/>
                <a:latin typeface="Georgia"/>
                <a:cs typeface="Poppins"/>
              </a:rPr>
              <a:t>), </a:t>
            </a:r>
            <a:r>
              <a:rPr lang="en-US" sz="1000" u="none" strike="noStrike" dirty="0" err="1">
                <a:effectLst/>
                <a:latin typeface="Georgia"/>
                <a:cs typeface="Poppins"/>
              </a:rPr>
              <a:t>bunlar</a:t>
            </a:r>
            <a:r>
              <a:rPr lang="en-US" sz="1000" u="none" strike="noStrike" dirty="0">
                <a:effectLst/>
                <a:latin typeface="Georgia"/>
                <a:cs typeface="Poppins"/>
              </a:rPr>
              <a:t> </a:t>
            </a:r>
            <a:r>
              <a:rPr lang="en-US" sz="1000" u="none" strike="noStrike" dirty="0" err="1">
                <a:effectLst/>
                <a:latin typeface="Georgia"/>
                <a:cs typeface="Poppins"/>
              </a:rPr>
              <a:t>arasında</a:t>
            </a:r>
            <a:r>
              <a:rPr lang="en-US" sz="1000" u="none" strike="noStrike" dirty="0">
                <a:effectLst/>
                <a:latin typeface="Georgia"/>
                <a:cs typeface="Poppins"/>
              </a:rPr>
              <a:t> "</a:t>
            </a:r>
            <a:r>
              <a:rPr lang="en-US" sz="1000" u="none" strike="noStrike" dirty="0" err="1">
                <a:effectLst/>
                <a:latin typeface="Georgia"/>
                <a:cs typeface="Poppins"/>
              </a:rPr>
              <a:t>küresel</a:t>
            </a:r>
            <a:r>
              <a:rPr lang="en-US" sz="1000" u="none" strike="noStrike" dirty="0">
                <a:effectLst/>
                <a:latin typeface="Georgia"/>
                <a:cs typeface="Poppins"/>
              </a:rPr>
              <a:t> </a:t>
            </a:r>
            <a:r>
              <a:rPr lang="en-US" sz="1000" u="none" strike="noStrike" dirty="0" err="1">
                <a:effectLst/>
                <a:latin typeface="Georgia"/>
                <a:cs typeface="Poppins"/>
              </a:rPr>
              <a:t>tedarik</a:t>
            </a:r>
            <a:r>
              <a:rPr lang="en-US" sz="1000" u="none" strike="noStrike" dirty="0">
                <a:effectLst/>
                <a:latin typeface="Georgia"/>
                <a:cs typeface="Poppins"/>
              </a:rPr>
              <a:t> </a:t>
            </a:r>
            <a:r>
              <a:rPr lang="en-US" sz="1000" u="none" strike="noStrike" dirty="0" err="1">
                <a:effectLst/>
                <a:latin typeface="Georgia"/>
                <a:cs typeface="Poppins"/>
              </a:rPr>
              <a:t>zincirlerinin</a:t>
            </a:r>
            <a:r>
              <a:rPr lang="en-US" sz="1000" u="none" strike="noStrike" dirty="0">
                <a:effectLst/>
                <a:latin typeface="Georgia"/>
                <a:cs typeface="Poppins"/>
              </a:rPr>
              <a:t> </a:t>
            </a:r>
            <a:r>
              <a:rPr lang="en-US" sz="1000" u="none" strike="noStrike" dirty="0" err="1">
                <a:effectLst/>
                <a:latin typeface="Georgia"/>
                <a:cs typeface="Poppins"/>
              </a:rPr>
              <a:t>dayanıklılığını</a:t>
            </a:r>
            <a:r>
              <a:rPr lang="en-US" sz="1000" u="none" strike="noStrike" dirty="0">
                <a:effectLst/>
                <a:latin typeface="Georgia"/>
                <a:cs typeface="Poppins"/>
              </a:rPr>
              <a:t> </a:t>
            </a:r>
            <a:r>
              <a:rPr lang="en-US" sz="1000" u="none" strike="noStrike" dirty="0" err="1">
                <a:effectLst/>
                <a:latin typeface="Georgia"/>
                <a:cs typeface="Poppins"/>
              </a:rPr>
              <a:t>azaltma</a:t>
            </a:r>
            <a:r>
              <a:rPr lang="en-US" sz="1000" u="none" strike="noStrike" dirty="0">
                <a:effectLst/>
                <a:latin typeface="Georgia"/>
                <a:cs typeface="Poppins"/>
              </a:rPr>
              <a:t>, </a:t>
            </a:r>
            <a:r>
              <a:rPr lang="en-US" sz="1000" u="none" strike="noStrike" dirty="0" err="1">
                <a:effectLst/>
                <a:latin typeface="Georgia"/>
                <a:cs typeface="Poppins"/>
              </a:rPr>
              <a:t>finansman</a:t>
            </a:r>
            <a:r>
              <a:rPr lang="en-US" sz="1000" u="none" strike="noStrike" dirty="0">
                <a:effectLst/>
                <a:latin typeface="Georgia"/>
                <a:cs typeface="Poppins"/>
              </a:rPr>
              <a:t> </a:t>
            </a:r>
            <a:r>
              <a:rPr lang="en-US" sz="1000" u="none" strike="noStrike" dirty="0" err="1">
                <a:effectLst/>
                <a:latin typeface="Georgia"/>
                <a:cs typeface="Poppins"/>
              </a:rPr>
              <a:t>maliyetlerini</a:t>
            </a:r>
            <a:r>
              <a:rPr lang="en-US" sz="1000" u="none" strike="noStrike" dirty="0">
                <a:effectLst/>
                <a:latin typeface="Georgia"/>
                <a:cs typeface="Poppins"/>
              </a:rPr>
              <a:t> </a:t>
            </a:r>
            <a:r>
              <a:rPr lang="en-US" sz="1000" u="none" strike="noStrike" dirty="0" err="1">
                <a:effectLst/>
                <a:latin typeface="Georgia"/>
                <a:cs typeface="Poppins"/>
              </a:rPr>
              <a:t>artırma</a:t>
            </a:r>
            <a:r>
              <a:rPr lang="en-US" sz="1000" u="none" strike="noStrike" dirty="0">
                <a:effectLst/>
                <a:latin typeface="Georgia"/>
                <a:cs typeface="Poppins"/>
              </a:rPr>
              <a:t>, </a:t>
            </a:r>
            <a:r>
              <a:rPr lang="en-US" sz="1000" u="none" strike="noStrike" dirty="0" err="1">
                <a:effectLst/>
                <a:latin typeface="Georgia"/>
                <a:cs typeface="Poppins"/>
              </a:rPr>
              <a:t>sınır</a:t>
            </a:r>
            <a:r>
              <a:rPr lang="en-US" sz="1000" u="none" strike="noStrike" dirty="0">
                <a:effectLst/>
                <a:latin typeface="Georgia"/>
                <a:cs typeface="Poppins"/>
              </a:rPr>
              <a:t> </a:t>
            </a:r>
            <a:r>
              <a:rPr lang="en-US" sz="1000" u="none" strike="noStrike" dirty="0" err="1">
                <a:effectLst/>
                <a:latin typeface="Georgia"/>
                <a:cs typeface="Poppins"/>
              </a:rPr>
              <a:t>ötesi</a:t>
            </a:r>
            <a:r>
              <a:rPr lang="en-US" sz="1000" u="none" strike="noStrike" dirty="0">
                <a:effectLst/>
                <a:latin typeface="Georgia"/>
                <a:cs typeface="Poppins"/>
              </a:rPr>
              <a:t> </a:t>
            </a:r>
            <a:r>
              <a:rPr lang="en-US" sz="1000" u="none" strike="noStrike" dirty="0" err="1">
                <a:effectLst/>
                <a:latin typeface="Georgia"/>
                <a:cs typeface="Poppins"/>
              </a:rPr>
              <a:t>sermaye</a:t>
            </a:r>
            <a:r>
              <a:rPr lang="en-US" sz="1000" u="none" strike="noStrike" dirty="0">
                <a:effectLst/>
                <a:latin typeface="Georgia"/>
                <a:cs typeface="Poppins"/>
              </a:rPr>
              <a:t> </a:t>
            </a:r>
            <a:r>
              <a:rPr lang="en-US" sz="1000" u="none" strike="noStrike" dirty="0" err="1">
                <a:effectLst/>
                <a:latin typeface="Georgia"/>
                <a:cs typeface="Poppins"/>
              </a:rPr>
              <a:t>akışlarını</a:t>
            </a:r>
            <a:r>
              <a:rPr lang="en-US" sz="1000" u="none" strike="noStrike" dirty="0">
                <a:effectLst/>
                <a:latin typeface="Georgia"/>
                <a:cs typeface="Poppins"/>
              </a:rPr>
              <a:t> </a:t>
            </a:r>
            <a:r>
              <a:rPr lang="en-US" sz="1000" u="none" strike="noStrike" dirty="0" err="1">
                <a:effectLst/>
                <a:latin typeface="Georgia"/>
                <a:cs typeface="Poppins"/>
              </a:rPr>
              <a:t>kesintiye</a:t>
            </a:r>
            <a:r>
              <a:rPr lang="en-US" sz="1000" u="none" strike="noStrike" dirty="0">
                <a:effectLst/>
                <a:latin typeface="Georgia"/>
                <a:cs typeface="Poppins"/>
              </a:rPr>
              <a:t> </a:t>
            </a:r>
            <a:r>
              <a:rPr lang="en-US" sz="1000" u="none" strike="noStrike" dirty="0" err="1">
                <a:effectLst/>
                <a:latin typeface="Georgia"/>
                <a:cs typeface="Poppins"/>
              </a:rPr>
              <a:t>uğratma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piyasa</a:t>
            </a:r>
            <a:r>
              <a:rPr lang="en-US" sz="1000" u="none" strike="noStrike" dirty="0">
                <a:effectLst/>
                <a:latin typeface="Georgia"/>
                <a:cs typeface="Poppins"/>
              </a:rPr>
              <a:t> </a:t>
            </a:r>
            <a:r>
              <a:rPr lang="en-US" sz="1000" u="none" strike="noStrike" dirty="0" err="1">
                <a:effectLst/>
                <a:latin typeface="Georgia"/>
                <a:cs typeface="Poppins"/>
              </a:rPr>
              <a:t>verimliliğini</a:t>
            </a:r>
            <a:r>
              <a:rPr lang="en-US" sz="1000" u="none" strike="noStrike" dirty="0">
                <a:effectLst/>
                <a:latin typeface="Georgia"/>
                <a:cs typeface="Poppins"/>
              </a:rPr>
              <a:t> </a:t>
            </a:r>
            <a:r>
              <a:rPr lang="en-US" sz="1000" u="none" strike="noStrike" dirty="0" err="1">
                <a:effectLst/>
                <a:latin typeface="Georgia"/>
                <a:cs typeface="Poppins"/>
              </a:rPr>
              <a:t>düşürme</a:t>
            </a:r>
            <a:r>
              <a:rPr lang="en-US" sz="1000" u="none" strike="noStrike" dirty="0">
                <a:effectLst/>
                <a:latin typeface="Georgia"/>
                <a:cs typeface="Poppins"/>
              </a:rPr>
              <a:t>, </a:t>
            </a:r>
            <a:r>
              <a:rPr lang="en-US" sz="1000" u="none" strike="noStrike" dirty="0" err="1">
                <a:effectLst/>
                <a:latin typeface="Georgia"/>
                <a:cs typeface="Poppins"/>
              </a:rPr>
              <a:t>gelişmiş</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gelişmekte</a:t>
            </a:r>
            <a:r>
              <a:rPr lang="en-US" sz="1000" u="none" strike="noStrike" dirty="0">
                <a:effectLst/>
                <a:latin typeface="Georgia"/>
                <a:cs typeface="Poppins"/>
              </a:rPr>
              <a:t> </a:t>
            </a:r>
            <a:r>
              <a:rPr lang="en-US" sz="1000" u="none" strike="noStrike" dirty="0" err="1">
                <a:effectLst/>
                <a:latin typeface="Georgia"/>
                <a:cs typeface="Poppins"/>
              </a:rPr>
              <a:t>olan</a:t>
            </a:r>
            <a:r>
              <a:rPr lang="en-US" sz="1000" u="none" strike="noStrike" dirty="0">
                <a:effectLst/>
                <a:latin typeface="Georgia"/>
                <a:cs typeface="Poppins"/>
              </a:rPr>
              <a:t> </a:t>
            </a:r>
            <a:r>
              <a:rPr lang="en-US" sz="1000" u="none" strike="noStrike" dirty="0" err="1">
                <a:effectLst/>
                <a:latin typeface="Georgia"/>
                <a:cs typeface="Poppins"/>
              </a:rPr>
              <a:t>piyasalar</a:t>
            </a:r>
            <a:r>
              <a:rPr lang="en-US" sz="1000" u="none" strike="noStrike" dirty="0">
                <a:effectLst/>
                <a:latin typeface="Georgia"/>
                <a:cs typeface="Poppins"/>
              </a:rPr>
              <a:t> </a:t>
            </a:r>
            <a:r>
              <a:rPr lang="en-US" sz="1000" u="none" strike="noStrike" dirty="0" err="1">
                <a:effectLst/>
                <a:latin typeface="Georgia"/>
                <a:cs typeface="Poppins"/>
              </a:rPr>
              <a:t>arasında</a:t>
            </a:r>
            <a:r>
              <a:rPr lang="en-US" sz="1000" u="none" strike="noStrike" dirty="0">
                <a:effectLst/>
                <a:latin typeface="Georgia"/>
                <a:cs typeface="Poppins"/>
              </a:rPr>
              <a:t> </a:t>
            </a:r>
            <a:r>
              <a:rPr lang="en-US" sz="1000" u="none" strike="noStrike" dirty="0" err="1">
                <a:effectLst/>
                <a:latin typeface="Georgia"/>
                <a:cs typeface="Poppins"/>
              </a:rPr>
              <a:t>bilgi</a:t>
            </a:r>
            <a:r>
              <a:rPr lang="en-US" sz="1000" u="none" strike="noStrike" dirty="0">
                <a:effectLst/>
                <a:latin typeface="Georgia"/>
                <a:cs typeface="Poppins"/>
              </a:rPr>
              <a:t> </a:t>
            </a:r>
            <a:r>
              <a:rPr lang="en-US" sz="1000" u="none" strike="noStrike" dirty="0" err="1">
                <a:effectLst/>
                <a:latin typeface="Georgia"/>
                <a:cs typeface="Poppins"/>
              </a:rPr>
              <a:t>transferini</a:t>
            </a:r>
            <a:r>
              <a:rPr lang="en-US" sz="1000" u="none" strike="noStrike" dirty="0">
                <a:effectLst/>
                <a:latin typeface="Georgia"/>
                <a:cs typeface="Poppins"/>
              </a:rPr>
              <a:t> </a:t>
            </a:r>
            <a:r>
              <a:rPr lang="en-US" sz="1000" u="none" strike="noStrike" dirty="0" err="1">
                <a:effectLst/>
                <a:latin typeface="Georgia"/>
                <a:cs typeface="Poppins"/>
              </a:rPr>
              <a:t>yavaşlatma</a:t>
            </a:r>
            <a:r>
              <a:rPr lang="en-US" sz="1000" u="none" strike="noStrike" dirty="0">
                <a:effectLst/>
                <a:latin typeface="Georgia"/>
                <a:cs typeface="Poppins"/>
              </a:rPr>
              <a:t> (</a:t>
            </a:r>
            <a:r>
              <a:rPr lang="en-US" sz="1000" u="none" strike="noStrike" dirty="0" err="1">
                <a:effectLst/>
                <a:latin typeface="Georgia"/>
                <a:cs typeface="Poppins"/>
              </a:rPr>
              <a:t>gelir</a:t>
            </a:r>
            <a:r>
              <a:rPr lang="en-US" sz="1000" u="none" strike="noStrike" dirty="0">
                <a:effectLst/>
                <a:latin typeface="Georgia"/>
                <a:cs typeface="Poppins"/>
              </a:rPr>
              <a:t> </a:t>
            </a:r>
            <a:r>
              <a:rPr lang="en-US" sz="1000" u="none" strike="noStrike" dirty="0" err="1">
                <a:effectLst/>
                <a:latin typeface="Georgia"/>
                <a:cs typeface="Poppins"/>
              </a:rPr>
              <a:t>yakınsamasını</a:t>
            </a:r>
            <a:r>
              <a:rPr lang="en-US" sz="1000" u="none" strike="noStrike" dirty="0">
                <a:effectLst/>
                <a:latin typeface="Georgia"/>
                <a:cs typeface="Poppins"/>
              </a:rPr>
              <a:t> </a:t>
            </a:r>
            <a:r>
              <a:rPr lang="en-US" sz="1000" u="none" strike="noStrike" dirty="0" err="1">
                <a:effectLst/>
                <a:latin typeface="Georgia"/>
                <a:cs typeface="Poppins"/>
              </a:rPr>
              <a:t>engelleme</a:t>
            </a:r>
            <a:r>
              <a:rPr lang="en-US" sz="1000" u="none" strike="noStrike" dirty="0">
                <a:effectLst/>
                <a:latin typeface="Georgia"/>
                <a:cs typeface="Poppins"/>
              </a:rPr>
              <a:t>), </a:t>
            </a:r>
            <a:r>
              <a:rPr lang="en-US" sz="1000" u="none" strike="noStrike" dirty="0" err="1">
                <a:effectLst/>
                <a:latin typeface="Georgia"/>
                <a:cs typeface="Poppins"/>
              </a:rPr>
              <a:t>işletmeler</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maliyet</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riskleri</a:t>
            </a:r>
            <a:r>
              <a:rPr lang="en-US" sz="1000" u="none" strike="noStrike" dirty="0">
                <a:effectLst/>
                <a:latin typeface="Georgia"/>
                <a:cs typeface="Poppins"/>
              </a:rPr>
              <a:t> </a:t>
            </a:r>
            <a:r>
              <a:rPr lang="en-US" sz="1000" u="none" strike="noStrike" dirty="0" err="1">
                <a:effectLst/>
                <a:latin typeface="Georgia"/>
                <a:cs typeface="Poppins"/>
              </a:rPr>
              <a:t>artırma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yeşil</a:t>
            </a:r>
            <a:r>
              <a:rPr lang="en-US" sz="1000" u="none" strike="noStrike" dirty="0">
                <a:effectLst/>
                <a:latin typeface="Georgia"/>
                <a:cs typeface="Poppins"/>
              </a:rPr>
              <a:t> </a:t>
            </a:r>
            <a:r>
              <a:rPr lang="en-US" sz="1000" u="none" strike="noStrike" dirty="0" err="1">
                <a:effectLst/>
                <a:latin typeface="Georgia"/>
                <a:cs typeface="Poppins"/>
              </a:rPr>
              <a:t>geçiş</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ekonomik</a:t>
            </a:r>
            <a:r>
              <a:rPr lang="en-US" sz="1000" u="none" strike="noStrike" dirty="0">
                <a:effectLst/>
                <a:latin typeface="Georgia"/>
                <a:cs typeface="Poppins"/>
              </a:rPr>
              <a:t> </a:t>
            </a:r>
            <a:r>
              <a:rPr lang="en-US" sz="1000" u="none" strike="noStrike" dirty="0" err="1">
                <a:effectLst/>
                <a:latin typeface="Georgia"/>
                <a:cs typeface="Poppins"/>
              </a:rPr>
              <a:t>maliyet</a:t>
            </a:r>
            <a:r>
              <a:rPr lang="en-US" sz="1000" u="none" strike="noStrike" dirty="0">
                <a:effectLst/>
                <a:latin typeface="Georgia"/>
                <a:cs typeface="Poppins"/>
              </a:rPr>
              <a:t> </a:t>
            </a:r>
            <a:r>
              <a:rPr lang="en-US" sz="1000" u="none" strike="noStrike" dirty="0" err="1">
                <a:effectLst/>
                <a:latin typeface="Georgia"/>
                <a:cs typeface="Poppins"/>
              </a:rPr>
              <a:t>yaratma</a:t>
            </a:r>
            <a:r>
              <a:rPr lang="en-US" sz="1000" u="none" strike="noStrike" dirty="0">
                <a:effectLst/>
                <a:latin typeface="Georgia"/>
                <a:cs typeface="Poppins"/>
              </a:rPr>
              <a:t>" </a:t>
            </a:r>
            <a:r>
              <a:rPr lang="en-US" sz="1000" u="none" strike="noStrike" dirty="0" err="1">
                <a:effectLst/>
                <a:latin typeface="Georgia"/>
                <a:cs typeface="Poppins"/>
              </a:rPr>
              <a:t>potansiyeli</a:t>
            </a:r>
            <a:r>
              <a:rPr lang="en-US" sz="1000" u="none" strike="noStrike" dirty="0">
                <a:effectLst/>
                <a:latin typeface="Georgia"/>
                <a:cs typeface="Poppins"/>
              </a:rPr>
              <a:t> </a:t>
            </a:r>
            <a:r>
              <a:rPr lang="en-US" sz="1000" u="none" strike="noStrike" dirty="0" err="1">
                <a:effectLst/>
                <a:latin typeface="Georgia"/>
                <a:cs typeface="Poppins"/>
              </a:rPr>
              <a:t>yer</a:t>
            </a:r>
            <a:r>
              <a:rPr lang="en-US" sz="1000" u="none" strike="noStrike" dirty="0">
                <a:effectLst/>
                <a:latin typeface="Georgia"/>
                <a:cs typeface="Poppins"/>
              </a:rPr>
              <a:t> </a:t>
            </a:r>
            <a:r>
              <a:rPr lang="en-US" sz="1000" u="none" strike="noStrike" dirty="0" err="1">
                <a:effectLst/>
                <a:latin typeface="Georgia"/>
                <a:cs typeface="Poppins"/>
              </a:rPr>
              <a:t>alıyor</a:t>
            </a:r>
            <a:r>
              <a:rPr lang="en-US" sz="1000" u="none" strike="noStrike" dirty="0">
                <a:effectLst/>
                <a:latin typeface="Georgia"/>
                <a:cs typeface="Poppins"/>
              </a:rPr>
              <a:t>. </a:t>
            </a:r>
            <a:r>
              <a:rPr lang="en-US" sz="1000" u="none" strike="noStrike" dirty="0" err="1">
                <a:effectLst/>
                <a:latin typeface="Georgia"/>
                <a:cs typeface="Poppins"/>
              </a:rPr>
              <a:t>Küresel</a:t>
            </a:r>
            <a:r>
              <a:rPr lang="en-US" sz="1000" u="none" strike="noStrike" dirty="0">
                <a:effectLst/>
                <a:latin typeface="Georgia"/>
                <a:cs typeface="Poppins"/>
              </a:rPr>
              <a:t> </a:t>
            </a:r>
            <a:r>
              <a:rPr lang="en-US" sz="1000" u="none" strike="noStrike" dirty="0" err="1">
                <a:effectLst/>
                <a:latin typeface="Georgia"/>
                <a:cs typeface="Poppins"/>
              </a:rPr>
              <a:t>ticaretin</a:t>
            </a:r>
            <a:r>
              <a:rPr lang="en-US" sz="1000" u="none" strike="noStrike" dirty="0">
                <a:effectLst/>
                <a:latin typeface="Georgia"/>
                <a:cs typeface="Poppins"/>
              </a:rPr>
              <a:t> GSYİH </a:t>
            </a:r>
            <a:r>
              <a:rPr lang="en-US" sz="1000" u="none" strike="noStrike" dirty="0" err="1">
                <a:effectLst/>
                <a:latin typeface="Georgia"/>
                <a:cs typeface="Poppins"/>
              </a:rPr>
              <a:t>içindeki</a:t>
            </a:r>
            <a:r>
              <a:rPr lang="en-US" sz="1000" u="none" strike="noStrike" dirty="0">
                <a:effectLst/>
                <a:latin typeface="Georgia"/>
                <a:cs typeface="Poppins"/>
              </a:rPr>
              <a:t> </a:t>
            </a:r>
            <a:r>
              <a:rPr lang="en-US" sz="1000" u="none" strike="noStrike" dirty="0" err="1">
                <a:effectLst/>
                <a:latin typeface="Georgia"/>
                <a:cs typeface="Poppins"/>
              </a:rPr>
              <a:t>payının</a:t>
            </a:r>
            <a:r>
              <a:rPr lang="en-US" sz="1000" u="none" strike="noStrike" dirty="0">
                <a:effectLst/>
                <a:latin typeface="Georgia"/>
                <a:cs typeface="Poppins"/>
              </a:rPr>
              <a:t> </a:t>
            </a:r>
            <a:r>
              <a:rPr lang="en-US" sz="1000" u="none" strike="noStrike" dirty="0" err="1">
                <a:effectLst/>
                <a:latin typeface="Georgia"/>
                <a:cs typeface="Poppins"/>
              </a:rPr>
              <a:t>önümüzdeki</a:t>
            </a:r>
            <a:r>
              <a:rPr lang="en-US" sz="1000" u="none" strike="noStrike" dirty="0">
                <a:effectLst/>
                <a:latin typeface="Georgia"/>
                <a:cs typeface="Poppins"/>
              </a:rPr>
              <a:t> </a:t>
            </a:r>
            <a:r>
              <a:rPr lang="en-US" sz="1000" u="none" strike="noStrike" dirty="0" err="1">
                <a:effectLst/>
                <a:latin typeface="Georgia"/>
                <a:cs typeface="Poppins"/>
              </a:rPr>
              <a:t>beş</a:t>
            </a:r>
            <a:r>
              <a:rPr lang="en-US" sz="1000" u="none" strike="noStrike" dirty="0">
                <a:effectLst/>
                <a:latin typeface="Georgia"/>
                <a:cs typeface="Poppins"/>
              </a:rPr>
              <a:t> </a:t>
            </a:r>
            <a:r>
              <a:rPr lang="en-US" sz="1000" u="none" strike="noStrike" dirty="0" err="1">
                <a:effectLst/>
                <a:latin typeface="Georgia"/>
                <a:cs typeface="Poppins"/>
              </a:rPr>
              <a:t>yıl</a:t>
            </a:r>
            <a:r>
              <a:rPr lang="en-US" sz="1000" u="none" strike="noStrike" dirty="0">
                <a:effectLst/>
                <a:latin typeface="Georgia"/>
                <a:cs typeface="Poppins"/>
              </a:rPr>
              <a:t> </a:t>
            </a:r>
            <a:r>
              <a:rPr lang="en-US" sz="1000" u="none" strike="noStrike" dirty="0" err="1">
                <a:effectLst/>
                <a:latin typeface="Georgia"/>
                <a:cs typeface="Poppins"/>
              </a:rPr>
              <a:t>içinde</a:t>
            </a:r>
            <a:r>
              <a:rPr lang="en-US" sz="1000" u="none" strike="noStrike" dirty="0">
                <a:effectLst/>
                <a:latin typeface="Georgia"/>
                <a:cs typeface="Poppins"/>
              </a:rPr>
              <a:t> </a:t>
            </a:r>
            <a:r>
              <a:rPr lang="en-US" sz="1000" u="none" strike="noStrike" dirty="0" err="1">
                <a:effectLst/>
                <a:latin typeface="Georgia"/>
                <a:cs typeface="Poppins"/>
              </a:rPr>
              <a:t>yavaşça</a:t>
            </a:r>
            <a:r>
              <a:rPr lang="en-US" sz="1000" u="none" strike="noStrike" dirty="0">
                <a:effectLst/>
                <a:latin typeface="Georgia"/>
                <a:cs typeface="Poppins"/>
              </a:rPr>
              <a:t> </a:t>
            </a:r>
            <a:r>
              <a:rPr lang="en-US" sz="1000" u="none" strike="noStrike" dirty="0" err="1">
                <a:effectLst/>
                <a:latin typeface="Georgia"/>
                <a:cs typeface="Poppins"/>
              </a:rPr>
              <a:t>düşmesi</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süreçte</a:t>
            </a:r>
            <a:r>
              <a:rPr lang="en-US" sz="1000" u="none" strike="noStrike" dirty="0">
                <a:effectLst/>
                <a:latin typeface="Georgia"/>
                <a:cs typeface="Poppins"/>
              </a:rPr>
              <a:t> </a:t>
            </a:r>
            <a:r>
              <a:rPr lang="en-US" sz="1000" u="none" strike="noStrike" dirty="0" err="1">
                <a:effectLst/>
                <a:latin typeface="Georgia"/>
                <a:cs typeface="Poppins"/>
              </a:rPr>
              <a:t>ticaret</a:t>
            </a:r>
            <a:r>
              <a:rPr lang="en-US" sz="1000" u="none" strike="noStrike" dirty="0">
                <a:effectLst/>
                <a:latin typeface="Georgia"/>
                <a:cs typeface="Poppins"/>
              </a:rPr>
              <a:t>, </a:t>
            </a:r>
            <a:r>
              <a:rPr lang="en-US" sz="1000" u="none" strike="noStrike" dirty="0" err="1">
                <a:effectLst/>
                <a:latin typeface="Georgia"/>
                <a:cs typeface="Poppins"/>
              </a:rPr>
              <a:t>tıpkı</a:t>
            </a:r>
            <a:r>
              <a:rPr lang="en-US" sz="1000" u="none" strike="noStrike" dirty="0">
                <a:effectLst/>
                <a:latin typeface="Georgia"/>
                <a:cs typeface="Poppins"/>
              </a:rPr>
              <a:t> 1947 </a:t>
            </a:r>
            <a:r>
              <a:rPr lang="en-US" sz="1000" u="none" strike="noStrike" dirty="0" err="1">
                <a:effectLst/>
                <a:latin typeface="Georgia"/>
                <a:cs typeface="Poppins"/>
              </a:rPr>
              <a:t>sonrasındaki</a:t>
            </a:r>
            <a:r>
              <a:rPr lang="en-US" sz="1000" u="none" strike="noStrike" dirty="0">
                <a:effectLst/>
                <a:latin typeface="Georgia"/>
                <a:cs typeface="Poppins"/>
              </a:rPr>
              <a:t> </a:t>
            </a:r>
            <a:r>
              <a:rPr lang="en-US" sz="1000" u="none" strike="noStrike" dirty="0" err="1">
                <a:effectLst/>
                <a:latin typeface="Georgia"/>
                <a:cs typeface="Poppins"/>
              </a:rPr>
              <a:t>Soğuk</a:t>
            </a:r>
            <a:r>
              <a:rPr lang="en-US" sz="1000" u="none" strike="noStrike" dirty="0">
                <a:effectLst/>
                <a:latin typeface="Georgia"/>
                <a:cs typeface="Poppins"/>
              </a:rPr>
              <a:t> </a:t>
            </a:r>
            <a:r>
              <a:rPr lang="en-US" sz="1000" u="none" strike="noStrike" dirty="0" err="1">
                <a:effectLst/>
                <a:latin typeface="Georgia"/>
                <a:cs typeface="Poppins"/>
              </a:rPr>
              <a:t>Savaş</a:t>
            </a:r>
            <a:r>
              <a:rPr lang="en-US" sz="1000" u="none" strike="noStrike" dirty="0">
                <a:effectLst/>
                <a:latin typeface="Georgia"/>
                <a:cs typeface="Poppins"/>
              </a:rPr>
              <a:t> </a:t>
            </a:r>
            <a:r>
              <a:rPr lang="en-US" sz="1000" u="none" strike="noStrike" dirty="0" err="1">
                <a:effectLst/>
                <a:latin typeface="Georgia"/>
                <a:cs typeface="Poppins"/>
              </a:rPr>
              <a:t>dönemine</a:t>
            </a:r>
            <a:r>
              <a:rPr lang="en-US" sz="1000" u="none" strike="noStrike" dirty="0">
                <a:effectLst/>
                <a:latin typeface="Georgia"/>
                <a:cs typeface="Poppins"/>
              </a:rPr>
              <a:t> </a:t>
            </a:r>
            <a:r>
              <a:rPr lang="en-US" sz="1000" u="none" strike="noStrike" dirty="0" err="1">
                <a:effectLst/>
                <a:latin typeface="Georgia"/>
                <a:cs typeface="Poppins"/>
              </a:rPr>
              <a:t>benzer</a:t>
            </a:r>
            <a:r>
              <a:rPr lang="en-US" sz="1000" u="none" strike="noStrike" dirty="0">
                <a:effectLst/>
                <a:latin typeface="Georgia"/>
                <a:cs typeface="Poppins"/>
              </a:rPr>
              <a:t> </a:t>
            </a:r>
            <a:r>
              <a:rPr lang="en-US" sz="1000" u="none" strike="noStrike" dirty="0" err="1">
                <a:effectLst/>
                <a:latin typeface="Georgia"/>
                <a:cs typeface="Poppins"/>
              </a:rPr>
              <a:t>şekilde</a:t>
            </a:r>
            <a:r>
              <a:rPr lang="en-US" sz="1000" u="none" strike="noStrike" dirty="0">
                <a:effectLst/>
                <a:latin typeface="Georgia"/>
                <a:cs typeface="Poppins"/>
              </a:rPr>
              <a:t>, ABD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Avrupa</a:t>
            </a:r>
            <a:r>
              <a:rPr lang="en-US" sz="1000" u="none" strike="noStrike" dirty="0">
                <a:effectLst/>
                <a:latin typeface="Georgia"/>
                <a:cs typeface="Poppins"/>
              </a:rPr>
              <a:t> </a:t>
            </a:r>
            <a:r>
              <a:rPr lang="en-US" sz="1000" u="none" strike="noStrike" dirty="0" err="1">
                <a:effectLst/>
                <a:latin typeface="Georgia"/>
                <a:cs typeface="Poppins"/>
              </a:rPr>
              <a:t>etrafında</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blok</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Çin</a:t>
            </a:r>
            <a:r>
              <a:rPr lang="en-US" sz="1000" u="none" strike="noStrike" dirty="0">
                <a:effectLst/>
                <a:latin typeface="Georgia"/>
                <a:cs typeface="Poppins"/>
              </a:rPr>
              <a:t> </a:t>
            </a:r>
            <a:r>
              <a:rPr lang="en-US" sz="1000" u="none" strike="noStrike" dirty="0" err="1">
                <a:effectLst/>
                <a:latin typeface="Georgia"/>
                <a:cs typeface="Poppins"/>
              </a:rPr>
              <a:t>ile</a:t>
            </a:r>
            <a:r>
              <a:rPr lang="en-US" sz="1000" u="none" strike="noStrike" dirty="0">
                <a:effectLst/>
                <a:latin typeface="Georgia"/>
                <a:cs typeface="Poppins"/>
              </a:rPr>
              <a:t> </a:t>
            </a:r>
            <a:r>
              <a:rPr lang="en-US" sz="1000" u="none" strike="noStrike" dirty="0" err="1">
                <a:effectLst/>
                <a:latin typeface="Georgia"/>
                <a:cs typeface="Poppins"/>
              </a:rPr>
              <a:t>Rusya</a:t>
            </a:r>
            <a:r>
              <a:rPr lang="en-US" sz="1000" u="none" strike="noStrike" dirty="0">
                <a:effectLst/>
                <a:latin typeface="Georgia"/>
                <a:cs typeface="Poppins"/>
              </a:rPr>
              <a:t> </a:t>
            </a:r>
            <a:r>
              <a:rPr lang="en-US" sz="1000" u="none" strike="noStrike" dirty="0" err="1">
                <a:effectLst/>
                <a:latin typeface="Georgia"/>
                <a:cs typeface="Poppins"/>
              </a:rPr>
              <a:t>etrafında</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başka</a:t>
            </a:r>
            <a:r>
              <a:rPr lang="en-US" sz="1000" u="none" strike="noStrike" dirty="0">
                <a:effectLst/>
                <a:latin typeface="Georgia"/>
                <a:cs typeface="Poppins"/>
              </a:rPr>
              <a:t> </a:t>
            </a:r>
            <a:r>
              <a:rPr lang="en-US" sz="1000" u="none" strike="noStrike" dirty="0" err="1">
                <a:effectLst/>
                <a:latin typeface="Georgia"/>
                <a:cs typeface="Poppins"/>
              </a:rPr>
              <a:t>blok</a:t>
            </a:r>
            <a:r>
              <a:rPr lang="en-US" sz="1000" u="none" strike="noStrike" dirty="0">
                <a:effectLst/>
                <a:latin typeface="Georgia"/>
                <a:cs typeface="Poppins"/>
              </a:rPr>
              <a:t> </a:t>
            </a:r>
            <a:r>
              <a:rPr lang="en-US" sz="1000" u="none" strike="noStrike" dirty="0" err="1">
                <a:effectLst/>
                <a:latin typeface="Georgia"/>
                <a:cs typeface="Poppins"/>
              </a:rPr>
              <a:t>şeklinde</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da </a:t>
            </a:r>
            <a:r>
              <a:rPr lang="en-US" sz="1000" u="none" strike="noStrike" dirty="0" err="1">
                <a:effectLst/>
                <a:latin typeface="Georgia"/>
                <a:cs typeface="Poppins"/>
              </a:rPr>
              <a:t>bölünebilir</a:t>
            </a:r>
            <a:r>
              <a:rPr lang="en-US" sz="1000" u="none" strike="noStrike" dirty="0">
                <a:effectLst/>
                <a:latin typeface="Georgia"/>
                <a:cs typeface="Poppins"/>
              </a:rPr>
              <a:t>. ABD </a:t>
            </a:r>
            <a:r>
              <a:rPr lang="en-US" sz="1000" u="none" strike="noStrike" dirty="0" err="1">
                <a:effectLst/>
                <a:latin typeface="Georgia"/>
                <a:cs typeface="Poppins"/>
              </a:rPr>
              <a:t>tarifelerinin</a:t>
            </a:r>
            <a:r>
              <a:rPr lang="en-US" sz="1000" u="none" strike="noStrike" dirty="0">
                <a:effectLst/>
                <a:latin typeface="Georgia"/>
                <a:cs typeface="Poppins"/>
              </a:rPr>
              <a:t> </a:t>
            </a:r>
            <a:r>
              <a:rPr lang="en-US" sz="1000" u="none" strike="noStrike" dirty="0" err="1">
                <a:effectLst/>
                <a:latin typeface="Georgia"/>
                <a:cs typeface="Poppins"/>
              </a:rPr>
              <a:t>şiddeti</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kapsamı</a:t>
            </a:r>
            <a:r>
              <a:rPr lang="en-US" sz="1000" u="none" strike="noStrike" dirty="0">
                <a:effectLst/>
                <a:latin typeface="Georgia"/>
                <a:cs typeface="Poppins"/>
              </a:rPr>
              <a:t>, </a:t>
            </a:r>
            <a:r>
              <a:rPr lang="en-US" sz="1000" u="none" strike="noStrike" dirty="0" err="1">
                <a:effectLst/>
                <a:latin typeface="Georgia"/>
                <a:cs typeface="Poppins"/>
              </a:rPr>
              <a:t>ticaret</a:t>
            </a:r>
            <a:r>
              <a:rPr lang="en-US" sz="1000" u="none" strike="noStrike" dirty="0">
                <a:effectLst/>
                <a:latin typeface="Georgia"/>
                <a:cs typeface="Poppins"/>
              </a:rPr>
              <a:t> </a:t>
            </a:r>
            <a:r>
              <a:rPr lang="en-US" sz="1000" u="none" strike="noStrike" dirty="0" err="1">
                <a:effectLst/>
                <a:latin typeface="Georgia"/>
                <a:cs typeface="Poppins"/>
              </a:rPr>
              <a:t>görünümünü</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da </a:t>
            </a:r>
            <a:r>
              <a:rPr lang="en-US" sz="1000" u="none" strike="noStrike" dirty="0" err="1">
                <a:effectLst/>
                <a:latin typeface="Georgia"/>
                <a:cs typeface="Poppins"/>
              </a:rPr>
              <a:t>karmaşıklaştırabilir</a:t>
            </a:r>
            <a:r>
              <a:rPr lang="en-US" sz="1000" u="none" strike="noStrike" dirty="0">
                <a:effectLst/>
                <a:latin typeface="Georgia"/>
                <a:cs typeface="Poppins"/>
              </a:rPr>
              <a:t>.</a:t>
            </a:r>
          </a:p>
        </p:txBody>
      </p:sp>
      <p:pic>
        <p:nvPicPr>
          <p:cNvPr id="7" name="Picture 6" descr="A blue and black logo&#10;&#10;Description automatically generated">
            <a:extLst>
              <a:ext uri="{FF2B5EF4-FFF2-40B4-BE49-F238E27FC236}">
                <a16:creationId xmlns:a16="http://schemas.microsoft.com/office/drawing/2014/main" id="{A4C629A8-CA00-0C6D-5845-B991D8C3B093}"/>
              </a:ext>
            </a:extLst>
          </p:cNvPr>
          <p:cNvPicPr>
            <a:picLocks noChangeAspect="1"/>
          </p:cNvPicPr>
          <p:nvPr/>
        </p:nvPicPr>
        <p:blipFill>
          <a:blip r:embed="rId3"/>
          <a:stretch>
            <a:fillRect/>
          </a:stretch>
        </p:blipFill>
        <p:spPr>
          <a:xfrm>
            <a:off x="6495276" y="332839"/>
            <a:ext cx="897530" cy="256235"/>
          </a:xfrm>
          <a:prstGeom prst="rect">
            <a:avLst/>
          </a:prstGeom>
        </p:spPr>
      </p:pic>
      <p:sp>
        <p:nvSpPr>
          <p:cNvPr id="20" name="TextBox 19">
            <a:extLst>
              <a:ext uri="{FF2B5EF4-FFF2-40B4-BE49-F238E27FC236}">
                <a16:creationId xmlns:a16="http://schemas.microsoft.com/office/drawing/2014/main" id="{B9FFBF84-7FFC-DF49-7DED-95E8DE2D5B3A}"/>
              </a:ext>
            </a:extLst>
          </p:cNvPr>
          <p:cNvSpPr txBox="1"/>
          <p:nvPr/>
        </p:nvSpPr>
        <p:spPr>
          <a:xfrm>
            <a:off x="1376018" y="933078"/>
            <a:ext cx="5354492" cy="584775"/>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600" b="1" u="none" strike="noStrike" kern="1200" cap="none" spc="0" normalizeH="0" baseline="0" noProof="0" dirty="0" err="1">
                <a:ln>
                  <a:noFill/>
                </a:ln>
                <a:effectLst/>
                <a:uLnTx/>
                <a:uFillTx/>
                <a:latin typeface="Poppins" pitchFamily="2" charset="77"/>
                <a:cs typeface="Poppins" pitchFamily="2" charset="77"/>
              </a:rPr>
              <a:t>Bloklar</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içinde</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ekonomik</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aktivitenin</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parçalanması</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ve</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küresel</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ticaret</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uyumu</a:t>
            </a:r>
            <a:endParaRPr kumimoji="0" lang="en-US" sz="1600" b="1" u="none" strike="noStrike" kern="1200" cap="none" spc="0" normalizeH="0" baseline="0" noProof="0" dirty="0">
              <a:ln>
                <a:noFill/>
              </a:ln>
              <a:effectLst/>
              <a:uLnTx/>
              <a:uFillTx/>
              <a:latin typeface="Poppins" pitchFamily="2" charset="77"/>
              <a:cs typeface="Poppins" pitchFamily="2" charset="77"/>
            </a:endParaRPr>
          </a:p>
        </p:txBody>
      </p:sp>
      <p:sp>
        <p:nvSpPr>
          <p:cNvPr id="24" name="Text Placeholder 1">
            <a:extLst>
              <a:ext uri="{FF2B5EF4-FFF2-40B4-BE49-F238E27FC236}">
                <a16:creationId xmlns:a16="http://schemas.microsoft.com/office/drawing/2014/main" id="{6B97410A-DA23-D418-DB93-675C82A8594F}"/>
              </a:ext>
            </a:extLst>
          </p:cNvPr>
          <p:cNvSpPr txBox="1">
            <a:spLocks/>
          </p:cNvSpPr>
          <p:nvPr/>
        </p:nvSpPr>
        <p:spPr>
          <a:xfrm>
            <a:off x="1376017" y="4153449"/>
            <a:ext cx="5824883" cy="102815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spcAft>
                <a:spcPts val="800"/>
              </a:spcAft>
              <a:defRPr/>
            </a:pPr>
            <a:r>
              <a:rPr lang="en-US" sz="1000" b="0" i="0" u="none" strike="noStrike" dirty="0" err="1">
                <a:effectLst/>
                <a:latin typeface="+mn-lt"/>
                <a:cs typeface="Poppins"/>
              </a:rPr>
              <a:t>Yukarıdaki</a:t>
            </a:r>
            <a:r>
              <a:rPr lang="en-US" sz="1000" b="0" i="0" u="none" strike="noStrike" dirty="0">
                <a:effectLst/>
                <a:latin typeface="+mn-lt"/>
                <a:cs typeface="Poppins"/>
              </a:rPr>
              <a:t> </a:t>
            </a:r>
            <a:r>
              <a:rPr lang="tr-TR" sz="1000" b="0" i="0" u="none" strike="noStrike" dirty="0">
                <a:effectLst/>
                <a:latin typeface="+mn-lt"/>
                <a:cs typeface="Poppins"/>
              </a:rPr>
              <a:t>durumla</a:t>
            </a:r>
            <a:r>
              <a:rPr lang="en-US" sz="1000" b="0" i="0" u="none" strike="noStrike" dirty="0">
                <a:effectLst/>
                <a:latin typeface="+mn-lt"/>
                <a:cs typeface="Poppins"/>
              </a:rPr>
              <a:t> </a:t>
            </a:r>
            <a:r>
              <a:rPr lang="en-US" sz="1000" b="0" i="0" u="none" strike="noStrike" dirty="0" err="1">
                <a:effectLst/>
                <a:latin typeface="+mn-lt"/>
                <a:cs typeface="Poppins"/>
              </a:rPr>
              <a:t>bağlı</a:t>
            </a:r>
            <a:r>
              <a:rPr lang="en-US" sz="1000" b="0" i="0" u="none" strike="noStrike" dirty="0">
                <a:effectLst/>
                <a:latin typeface="+mn-lt"/>
                <a:cs typeface="Poppins"/>
              </a:rPr>
              <a:t> </a:t>
            </a:r>
            <a:r>
              <a:rPr lang="en-US" sz="1000" b="0" i="0" u="none" strike="noStrike" dirty="0" err="1">
                <a:effectLst/>
                <a:latin typeface="+mn-lt"/>
                <a:cs typeface="Poppins"/>
              </a:rPr>
              <a:t>olarak</a:t>
            </a:r>
            <a:r>
              <a:rPr lang="en-US" sz="1000" b="0" i="0" u="none" strike="noStrike" dirty="0">
                <a:effectLst/>
                <a:latin typeface="+mn-lt"/>
                <a:cs typeface="Poppins"/>
              </a:rPr>
              <a:t>, Orta </a:t>
            </a:r>
            <a:r>
              <a:rPr lang="en-US" sz="1000" b="0" i="0" u="none" strike="noStrike" dirty="0" err="1">
                <a:effectLst/>
                <a:latin typeface="+mn-lt"/>
                <a:cs typeface="Poppins"/>
              </a:rPr>
              <a:t>Doğu</a:t>
            </a:r>
            <a:r>
              <a:rPr lang="en-US" sz="1000" b="0" i="0" u="none" strike="noStrike" dirty="0">
                <a:effectLst/>
                <a:latin typeface="+mn-lt"/>
                <a:cs typeface="Poppins"/>
              </a:rPr>
              <a:t> ve </a:t>
            </a:r>
            <a:r>
              <a:rPr lang="en-US" sz="1000" b="0" i="0" u="none" strike="noStrike" dirty="0" err="1">
                <a:effectLst/>
                <a:latin typeface="+mn-lt"/>
                <a:cs typeface="Poppins"/>
              </a:rPr>
              <a:t>Güney</a:t>
            </a:r>
            <a:r>
              <a:rPr lang="en-US" sz="1000" b="0" i="0" u="none" strike="noStrike" dirty="0">
                <a:effectLst/>
                <a:latin typeface="+mn-lt"/>
                <a:cs typeface="Poppins"/>
              </a:rPr>
              <a:t>/</a:t>
            </a:r>
            <a:r>
              <a:rPr lang="en-US" sz="1000" b="0" i="0" u="none" strike="noStrike" dirty="0" err="1">
                <a:effectLst/>
                <a:latin typeface="+mn-lt"/>
                <a:cs typeface="Poppins"/>
              </a:rPr>
              <a:t>Doğu</a:t>
            </a:r>
            <a:r>
              <a:rPr lang="en-US" sz="1000" b="0" i="0" u="none" strike="noStrike" dirty="0">
                <a:effectLst/>
                <a:latin typeface="+mn-lt"/>
                <a:cs typeface="Poppins"/>
              </a:rPr>
              <a:t> </a:t>
            </a:r>
            <a:r>
              <a:rPr lang="en-US" sz="1000" b="0" i="0" u="none" strike="noStrike" dirty="0" err="1">
                <a:effectLst/>
                <a:latin typeface="+mn-lt"/>
                <a:cs typeface="Poppins"/>
              </a:rPr>
              <a:t>Çin</a:t>
            </a:r>
            <a:r>
              <a:rPr lang="en-US" sz="1000" b="0" i="0" u="none" strike="noStrike" dirty="0">
                <a:effectLst/>
                <a:latin typeface="+mn-lt"/>
                <a:cs typeface="Poppins"/>
              </a:rPr>
              <a:t> </a:t>
            </a:r>
            <a:r>
              <a:rPr lang="en-US" sz="1000" b="0" i="0" u="none" strike="noStrike" dirty="0" err="1">
                <a:effectLst/>
                <a:latin typeface="+mn-lt"/>
                <a:cs typeface="Poppins"/>
              </a:rPr>
              <a:t>Denizleri</a:t>
            </a:r>
            <a:r>
              <a:rPr lang="en-US" sz="1000" b="0" i="0" u="none" strike="noStrike" dirty="0">
                <a:effectLst/>
                <a:latin typeface="+mn-lt"/>
                <a:cs typeface="Poppins"/>
              </a:rPr>
              <a:t> </a:t>
            </a:r>
            <a:r>
              <a:rPr lang="en-US" sz="1000" b="0" i="0" u="none" strike="noStrike" dirty="0" err="1">
                <a:effectLst/>
                <a:latin typeface="+mn-lt"/>
                <a:cs typeface="Poppins"/>
              </a:rPr>
              <a:t>dahil</a:t>
            </a:r>
            <a:r>
              <a:rPr lang="en-US" sz="1000" b="0" i="0" u="none" strike="noStrike" dirty="0">
                <a:effectLst/>
                <a:latin typeface="+mn-lt"/>
                <a:cs typeface="Poppins"/>
              </a:rPr>
              <a:t> </a:t>
            </a:r>
            <a:r>
              <a:rPr lang="en-US" sz="1000" b="0" i="0" u="none" strike="noStrike" dirty="0" err="1">
                <a:effectLst/>
                <a:latin typeface="+mn-lt"/>
                <a:cs typeface="Poppins"/>
              </a:rPr>
              <a:t>ancak</a:t>
            </a:r>
            <a:r>
              <a:rPr lang="en-US" sz="1000" b="0" i="0" u="none" strike="noStrike" dirty="0">
                <a:effectLst/>
                <a:latin typeface="+mn-lt"/>
                <a:cs typeface="Poppins"/>
              </a:rPr>
              <a:t> </a:t>
            </a:r>
            <a:r>
              <a:rPr lang="en-US" sz="1000" b="0" i="0" u="none" strike="noStrike" dirty="0" err="1">
                <a:effectLst/>
                <a:latin typeface="+mn-lt"/>
                <a:cs typeface="Poppins"/>
              </a:rPr>
              <a:t>bunlarla</a:t>
            </a:r>
            <a:r>
              <a:rPr lang="en-US" sz="1000" b="0" i="0" u="none" strike="noStrike" dirty="0">
                <a:effectLst/>
                <a:latin typeface="+mn-lt"/>
                <a:cs typeface="Poppins"/>
              </a:rPr>
              <a:t> </a:t>
            </a:r>
            <a:r>
              <a:rPr lang="en-US" sz="1000" b="0" i="0" u="none" strike="noStrike" dirty="0" err="1">
                <a:effectLst/>
                <a:latin typeface="+mn-lt"/>
                <a:cs typeface="Poppins"/>
              </a:rPr>
              <a:t>sınırlı</a:t>
            </a:r>
            <a:r>
              <a:rPr lang="en-US" sz="1000" b="0" i="0" u="none" strike="noStrike" dirty="0">
                <a:effectLst/>
                <a:latin typeface="+mn-lt"/>
                <a:cs typeface="Poppins"/>
              </a:rPr>
              <a:t> </a:t>
            </a:r>
            <a:r>
              <a:rPr lang="en-US" sz="1000" b="0" i="0" u="none" strike="noStrike" dirty="0" err="1">
                <a:effectLst/>
                <a:latin typeface="+mn-lt"/>
                <a:cs typeface="Poppins"/>
              </a:rPr>
              <a:t>olmamak</a:t>
            </a:r>
            <a:r>
              <a:rPr lang="en-US" sz="1000" b="0" i="0" u="none" strike="noStrike" dirty="0">
                <a:effectLst/>
                <a:latin typeface="+mn-lt"/>
                <a:cs typeface="Poppins"/>
              </a:rPr>
              <a:t> </a:t>
            </a:r>
            <a:r>
              <a:rPr lang="en-US" sz="1000" b="0" i="0" u="none" strike="noStrike" dirty="0" err="1">
                <a:effectLst/>
                <a:latin typeface="+mn-lt"/>
                <a:cs typeface="Poppins"/>
              </a:rPr>
              <a:t>üzere</a:t>
            </a:r>
            <a:r>
              <a:rPr lang="en-US" sz="1000" b="0" i="0" u="none" strike="noStrike" dirty="0">
                <a:effectLst/>
                <a:latin typeface="+mn-lt"/>
                <a:cs typeface="Poppins"/>
              </a:rPr>
              <a:t> </a:t>
            </a:r>
            <a:r>
              <a:rPr lang="en-US" sz="1000" b="0" i="0" u="none" strike="noStrike" dirty="0" err="1">
                <a:effectLst/>
                <a:latin typeface="+mn-lt"/>
                <a:cs typeface="Poppins"/>
              </a:rPr>
              <a:t>önemli</a:t>
            </a:r>
            <a:r>
              <a:rPr lang="en-US" sz="1000" b="0" i="0" u="none" strike="noStrike" dirty="0">
                <a:effectLst/>
                <a:latin typeface="+mn-lt"/>
                <a:cs typeface="Poppins"/>
              </a:rPr>
              <a:t> </a:t>
            </a:r>
            <a:r>
              <a:rPr lang="en-US" sz="1000" b="0" i="0" u="none" strike="noStrike" dirty="0" err="1">
                <a:effectLst/>
                <a:latin typeface="+mn-lt"/>
                <a:cs typeface="Poppins"/>
              </a:rPr>
              <a:t>çatışmalar</a:t>
            </a:r>
            <a:r>
              <a:rPr lang="en-US" sz="1000" b="0" i="0" u="none" strike="noStrike" dirty="0">
                <a:effectLst/>
                <a:latin typeface="+mn-lt"/>
                <a:cs typeface="Poppins"/>
              </a:rPr>
              <a:t>, </a:t>
            </a:r>
            <a:r>
              <a:rPr lang="en-US" sz="1000" b="0" i="0" u="none" strike="noStrike" dirty="0" err="1">
                <a:effectLst/>
                <a:latin typeface="+mn-lt"/>
                <a:cs typeface="Poppins"/>
              </a:rPr>
              <a:t>yakıt</a:t>
            </a:r>
            <a:r>
              <a:rPr lang="en-US" sz="1000" b="0" i="0" u="none" strike="noStrike" dirty="0">
                <a:effectLst/>
                <a:latin typeface="+mn-lt"/>
                <a:cs typeface="Poppins"/>
              </a:rPr>
              <a:t> ve </a:t>
            </a:r>
            <a:r>
              <a:rPr lang="en-US" sz="1000" b="0" i="0" u="none" strike="noStrike" dirty="0" err="1">
                <a:effectLst/>
                <a:latin typeface="+mn-lt"/>
                <a:cs typeface="Poppins"/>
              </a:rPr>
              <a:t>nakliye</a:t>
            </a:r>
            <a:r>
              <a:rPr lang="en-US" sz="1000" b="0" i="0" u="none" strike="noStrike" dirty="0">
                <a:effectLst/>
                <a:latin typeface="+mn-lt"/>
                <a:cs typeface="Poppins"/>
              </a:rPr>
              <a:t> </a:t>
            </a:r>
            <a:r>
              <a:rPr lang="en-US" sz="1000" b="0" i="0" u="none" strike="noStrike" dirty="0" err="1">
                <a:effectLst/>
                <a:latin typeface="+mn-lt"/>
                <a:cs typeface="Poppins"/>
              </a:rPr>
              <a:t>maliyetlerini</a:t>
            </a:r>
            <a:r>
              <a:rPr lang="en-US" sz="1000" b="0" i="0" u="none" strike="noStrike" dirty="0">
                <a:effectLst/>
                <a:latin typeface="+mn-lt"/>
                <a:cs typeface="Poppins"/>
              </a:rPr>
              <a:t> </a:t>
            </a:r>
            <a:r>
              <a:rPr lang="en-US" sz="1000" b="0" i="0" u="none" strike="noStrike" dirty="0" err="1">
                <a:effectLst/>
                <a:latin typeface="+mn-lt"/>
                <a:cs typeface="Poppins"/>
              </a:rPr>
              <a:t>artırarak</a:t>
            </a:r>
            <a:r>
              <a:rPr lang="en-US" sz="1000" b="0" i="0" u="none" strike="noStrike" dirty="0">
                <a:effectLst/>
                <a:latin typeface="+mn-lt"/>
                <a:cs typeface="Poppins"/>
              </a:rPr>
              <a:t> </a:t>
            </a:r>
            <a:r>
              <a:rPr lang="en-US" sz="1000" b="0" i="0" u="none" strike="noStrike" dirty="0" err="1">
                <a:effectLst/>
                <a:latin typeface="+mn-lt"/>
                <a:cs typeface="Poppins"/>
              </a:rPr>
              <a:t>işletmeleri</a:t>
            </a:r>
            <a:r>
              <a:rPr lang="en-US" sz="1000" b="0" i="0" u="none" strike="noStrike" dirty="0">
                <a:effectLst/>
                <a:latin typeface="+mn-lt"/>
                <a:cs typeface="Poppins"/>
              </a:rPr>
              <a:t>, </a:t>
            </a:r>
            <a:r>
              <a:rPr lang="en-US" sz="1000" b="0" i="0" u="none" strike="noStrike" dirty="0" err="1">
                <a:effectLst/>
                <a:latin typeface="+mn-lt"/>
                <a:cs typeface="Poppins"/>
              </a:rPr>
              <a:t>pazarlama</a:t>
            </a:r>
            <a:r>
              <a:rPr lang="en-US" sz="1000" b="0" i="0" u="none" strike="noStrike" dirty="0">
                <a:effectLst/>
                <a:latin typeface="+mn-lt"/>
                <a:cs typeface="Poppins"/>
              </a:rPr>
              <a:t> ve </a:t>
            </a:r>
            <a:r>
              <a:rPr lang="en-US" sz="1000" b="0" i="0" u="none" strike="noStrike" dirty="0" err="1">
                <a:effectLst/>
                <a:latin typeface="+mn-lt"/>
                <a:cs typeface="Poppins"/>
              </a:rPr>
              <a:t>reklam</a:t>
            </a:r>
            <a:r>
              <a:rPr lang="en-US" sz="1000" b="0" i="0" u="none" strike="noStrike" dirty="0">
                <a:effectLst/>
                <a:latin typeface="+mn-lt"/>
                <a:cs typeface="Poppins"/>
              </a:rPr>
              <a:t> </a:t>
            </a:r>
            <a:r>
              <a:rPr lang="en-US" sz="1000" b="0" i="0" u="none" strike="noStrike" dirty="0" err="1">
                <a:effectLst/>
                <a:latin typeface="+mn-lt"/>
                <a:cs typeface="Poppins"/>
              </a:rPr>
              <a:t>yatırımlarını</a:t>
            </a:r>
            <a:r>
              <a:rPr lang="en-US" sz="1000" b="0" i="0" u="none" strike="noStrike" dirty="0">
                <a:effectLst/>
                <a:latin typeface="+mn-lt"/>
                <a:cs typeface="Poppins"/>
              </a:rPr>
              <a:t> </a:t>
            </a:r>
            <a:r>
              <a:rPr lang="en-US" sz="1000" b="0" i="0" u="none" strike="noStrike" dirty="0" err="1">
                <a:effectLst/>
                <a:latin typeface="+mn-lt"/>
                <a:cs typeface="Poppins"/>
              </a:rPr>
              <a:t>sekteye</a:t>
            </a:r>
            <a:r>
              <a:rPr lang="en-US" sz="1000" b="0" i="0" u="none" strike="noStrike" dirty="0">
                <a:effectLst/>
                <a:latin typeface="+mn-lt"/>
                <a:cs typeface="Poppins"/>
              </a:rPr>
              <a:t> </a:t>
            </a:r>
            <a:r>
              <a:rPr lang="en-US" sz="1000" b="0" i="0" u="none" strike="noStrike" dirty="0" err="1">
                <a:effectLst/>
                <a:latin typeface="+mn-lt"/>
                <a:cs typeface="Poppins"/>
              </a:rPr>
              <a:t>uğratabilir</a:t>
            </a:r>
            <a:r>
              <a:rPr lang="en-US" sz="1000" b="0" i="0" u="none" strike="noStrike" dirty="0">
                <a:effectLst/>
                <a:latin typeface="+mn-lt"/>
                <a:cs typeface="Poppins"/>
              </a:rPr>
              <a:t>. </a:t>
            </a:r>
            <a:r>
              <a:rPr lang="en-US" sz="1000" b="0" i="0" u="none" strike="noStrike" dirty="0" err="1">
                <a:effectLst/>
                <a:latin typeface="+mn-lt"/>
                <a:cs typeface="Poppins"/>
              </a:rPr>
              <a:t>Şanghay'dan</a:t>
            </a:r>
            <a:r>
              <a:rPr lang="en-US" sz="1000" b="0" i="0" u="none" strike="noStrike" dirty="0">
                <a:effectLst/>
                <a:latin typeface="+mn-lt"/>
                <a:cs typeface="Poppins"/>
              </a:rPr>
              <a:t> New York, Rotterdam, </a:t>
            </a:r>
            <a:r>
              <a:rPr lang="en-US" sz="1000" b="0" i="0" u="none" strike="noStrike" dirty="0" err="1">
                <a:effectLst/>
                <a:latin typeface="+mn-lt"/>
                <a:cs typeface="Poppins"/>
              </a:rPr>
              <a:t>Cenova</a:t>
            </a:r>
            <a:r>
              <a:rPr lang="en-US" sz="1000" b="0" i="0" u="none" strike="noStrike" dirty="0">
                <a:effectLst/>
                <a:latin typeface="+mn-lt"/>
                <a:cs typeface="Poppins"/>
              </a:rPr>
              <a:t> ve Los </a:t>
            </a:r>
            <a:r>
              <a:rPr lang="en-US" sz="1000" b="0" i="0" u="none" strike="noStrike" dirty="0" err="1">
                <a:effectLst/>
                <a:latin typeface="+mn-lt"/>
                <a:cs typeface="Poppins"/>
              </a:rPr>
              <a:t>Angeles'a</a:t>
            </a:r>
            <a:r>
              <a:rPr lang="en-US" sz="1000" b="0" i="0" u="none" strike="noStrike" dirty="0">
                <a:effectLst/>
                <a:latin typeface="+mn-lt"/>
                <a:cs typeface="Poppins"/>
              </a:rPr>
              <a:t> </a:t>
            </a:r>
            <a:r>
              <a:rPr lang="en-US" sz="1000" b="0" i="0" u="none" strike="noStrike" dirty="0" err="1">
                <a:effectLst/>
                <a:latin typeface="+mn-lt"/>
                <a:cs typeface="Poppins"/>
              </a:rPr>
              <a:t>nakliye</a:t>
            </a:r>
            <a:r>
              <a:rPr lang="en-US" sz="1000" b="0" i="0" u="none" strike="noStrike" dirty="0">
                <a:effectLst/>
                <a:latin typeface="+mn-lt"/>
                <a:cs typeface="Poppins"/>
              </a:rPr>
              <a:t> </a:t>
            </a:r>
            <a:r>
              <a:rPr lang="en-US" sz="1000" b="0" i="0" u="none" strike="noStrike" dirty="0" err="1">
                <a:effectLst/>
                <a:latin typeface="+mn-lt"/>
                <a:cs typeface="Poppins"/>
              </a:rPr>
              <a:t>maliyetleri</a:t>
            </a:r>
            <a:r>
              <a:rPr lang="en-US" sz="1000" b="0" i="0" u="none" strike="noStrike" dirty="0">
                <a:effectLst/>
                <a:latin typeface="+mn-lt"/>
                <a:cs typeface="Poppins"/>
              </a:rPr>
              <a:t> </a:t>
            </a:r>
            <a:r>
              <a:rPr lang="en-US" sz="1000" b="0" i="0" u="none" strike="noStrike" dirty="0" err="1">
                <a:effectLst/>
                <a:latin typeface="+mn-lt"/>
                <a:cs typeface="Poppins"/>
              </a:rPr>
              <a:t>geçen</a:t>
            </a:r>
            <a:r>
              <a:rPr lang="en-US" sz="1000" b="0" i="0" u="none" strike="noStrike" dirty="0">
                <a:effectLst/>
                <a:latin typeface="+mn-lt"/>
                <a:cs typeface="Poppins"/>
              </a:rPr>
              <a:t> </a:t>
            </a:r>
            <a:r>
              <a:rPr lang="en-US" sz="1000" b="0" i="0" u="none" strike="noStrike" dirty="0" err="1">
                <a:effectLst/>
                <a:latin typeface="+mn-lt"/>
                <a:cs typeface="Poppins"/>
              </a:rPr>
              <a:t>yılın</a:t>
            </a:r>
            <a:r>
              <a:rPr lang="en-US" sz="1000" b="0" i="0" u="none" strike="noStrike" dirty="0">
                <a:effectLst/>
                <a:latin typeface="+mn-lt"/>
                <a:cs typeface="Poppins"/>
              </a:rPr>
              <a:t> </a:t>
            </a:r>
            <a:r>
              <a:rPr lang="en-US" sz="1000" b="0" i="0" u="none" strike="noStrike" dirty="0" err="1">
                <a:effectLst/>
                <a:latin typeface="+mn-lt"/>
                <a:cs typeface="Poppins"/>
              </a:rPr>
              <a:t>aynı</a:t>
            </a:r>
            <a:r>
              <a:rPr lang="en-US" sz="1000" b="0" i="0" u="none" strike="noStrike" dirty="0">
                <a:effectLst/>
                <a:latin typeface="+mn-lt"/>
                <a:cs typeface="Poppins"/>
              </a:rPr>
              <a:t> </a:t>
            </a:r>
            <a:r>
              <a:rPr lang="en-US" sz="1000" b="0" i="0" u="none" strike="noStrike" dirty="0" err="1">
                <a:effectLst/>
                <a:latin typeface="+mn-lt"/>
                <a:cs typeface="Poppins"/>
              </a:rPr>
              <a:t>dönemine</a:t>
            </a:r>
            <a:r>
              <a:rPr lang="en-US" sz="1000" b="0" i="0" u="none" strike="noStrike" dirty="0">
                <a:effectLst/>
                <a:latin typeface="+mn-lt"/>
                <a:cs typeface="Poppins"/>
              </a:rPr>
              <a:t> </a:t>
            </a:r>
            <a:r>
              <a:rPr lang="en-US" sz="1000" b="0" i="0" u="none" strike="noStrike" dirty="0" err="1">
                <a:effectLst/>
                <a:latin typeface="+mn-lt"/>
                <a:cs typeface="Poppins"/>
              </a:rPr>
              <a:t>göre</a:t>
            </a:r>
            <a:r>
              <a:rPr lang="en-US" sz="1000" b="0" i="0" u="none" strike="noStrike" dirty="0">
                <a:effectLst/>
                <a:latin typeface="+mn-lt"/>
                <a:cs typeface="Poppins"/>
              </a:rPr>
              <a:t> </a:t>
            </a:r>
            <a:r>
              <a:rPr lang="en-US" sz="1000" b="0" i="0" u="none" strike="noStrike" dirty="0" err="1">
                <a:effectLst/>
                <a:latin typeface="+mn-lt"/>
                <a:cs typeface="Poppins"/>
              </a:rPr>
              <a:t>arttı</a:t>
            </a:r>
            <a:r>
              <a:rPr lang="en-US" sz="1000" b="0" i="0" u="none" strike="noStrike" dirty="0">
                <a:effectLst/>
                <a:latin typeface="+mn-lt"/>
                <a:cs typeface="Poppins"/>
              </a:rPr>
              <a:t> ve </a:t>
            </a:r>
            <a:r>
              <a:rPr lang="en-US" sz="1000" b="0" i="0" u="none" strike="noStrike" dirty="0" err="1">
                <a:effectLst/>
                <a:latin typeface="+mn-lt"/>
                <a:cs typeface="Poppins"/>
              </a:rPr>
              <a:t>Drewry'nin</a:t>
            </a:r>
            <a:r>
              <a:rPr lang="en-US" sz="1000" b="0" i="0" u="none" strike="noStrike" dirty="0">
                <a:effectLst/>
                <a:latin typeface="+mn-lt"/>
                <a:cs typeface="Poppins"/>
              </a:rPr>
              <a:t> </a:t>
            </a:r>
            <a:r>
              <a:rPr lang="en-US" sz="1000" b="0" i="0" u="none" strike="noStrike" dirty="0" err="1">
                <a:effectLst/>
                <a:latin typeface="+mn-lt"/>
                <a:cs typeface="Poppins"/>
              </a:rPr>
              <a:t>Dünya</a:t>
            </a:r>
            <a:r>
              <a:rPr lang="en-US" sz="1000" b="0" i="0" u="none" strike="noStrike" dirty="0">
                <a:effectLst/>
                <a:latin typeface="+mn-lt"/>
                <a:cs typeface="Poppins"/>
              </a:rPr>
              <a:t> </a:t>
            </a:r>
            <a:r>
              <a:rPr lang="en-US" sz="1000" b="0" i="0" u="none" strike="noStrike" dirty="0" err="1">
                <a:effectLst/>
                <a:latin typeface="+mn-lt"/>
                <a:cs typeface="Poppins"/>
              </a:rPr>
              <a:t>Konteyner</a:t>
            </a:r>
            <a:r>
              <a:rPr lang="en-US" sz="1000" b="0" i="0" u="none" strike="noStrike" dirty="0">
                <a:effectLst/>
                <a:latin typeface="+mn-lt"/>
                <a:cs typeface="Poppins"/>
              </a:rPr>
              <a:t> </a:t>
            </a:r>
            <a:r>
              <a:rPr lang="en-US" sz="1000" b="0" i="0" u="none" strike="noStrike" dirty="0" err="1">
                <a:effectLst/>
                <a:latin typeface="+mn-lt"/>
                <a:cs typeface="Poppins"/>
              </a:rPr>
              <a:t>Endeksi</a:t>
            </a:r>
            <a:r>
              <a:rPr lang="en-US" sz="1000" b="0" i="0" u="none" strike="noStrike" dirty="0">
                <a:effectLst/>
                <a:latin typeface="+mn-lt"/>
                <a:cs typeface="Poppins"/>
              </a:rPr>
              <a:t> </a:t>
            </a:r>
            <a:r>
              <a:rPr lang="en-US" sz="1000" b="0" i="0" u="none" strike="noStrike" dirty="0" err="1">
                <a:effectLst/>
                <a:latin typeface="+mn-lt"/>
                <a:cs typeface="Poppins"/>
              </a:rPr>
              <a:t>maliyeti</a:t>
            </a:r>
            <a:r>
              <a:rPr lang="en-US" sz="1000" b="0" i="0" u="none" strike="noStrike" dirty="0">
                <a:effectLst/>
                <a:latin typeface="+mn-lt"/>
                <a:cs typeface="Poppins"/>
              </a:rPr>
              <a:t> Eylül 2021'deki </a:t>
            </a:r>
            <a:r>
              <a:rPr lang="en-US" sz="1000" b="0" i="0" u="none" strike="noStrike" dirty="0" err="1">
                <a:effectLst/>
                <a:latin typeface="+mn-lt"/>
                <a:cs typeface="Poppins"/>
              </a:rPr>
              <a:t>pandemi</a:t>
            </a:r>
            <a:r>
              <a:rPr lang="en-US" sz="1000" b="0" i="0" u="none" strike="noStrike" dirty="0">
                <a:effectLst/>
                <a:latin typeface="+mn-lt"/>
                <a:cs typeface="Poppins"/>
              </a:rPr>
              <a:t> </a:t>
            </a:r>
            <a:r>
              <a:rPr lang="en-US" sz="1000" b="0" i="0" u="none" strike="noStrike" dirty="0" err="1">
                <a:effectLst/>
                <a:latin typeface="+mn-lt"/>
                <a:cs typeface="Poppins"/>
              </a:rPr>
              <a:t>zirvesinin</a:t>
            </a:r>
            <a:r>
              <a:rPr lang="en-US" sz="1000" b="0" i="0" u="none" strike="noStrike" dirty="0">
                <a:effectLst/>
                <a:latin typeface="+mn-lt"/>
                <a:cs typeface="Poppins"/>
              </a:rPr>
              <a:t> %67 </a:t>
            </a:r>
            <a:r>
              <a:rPr lang="en-US" sz="1000" b="0" i="0" u="none" strike="noStrike" dirty="0" err="1">
                <a:effectLst/>
                <a:latin typeface="+mn-lt"/>
                <a:cs typeface="Poppins"/>
              </a:rPr>
              <a:t>altında</a:t>
            </a:r>
            <a:r>
              <a:rPr lang="en-US" sz="1000" b="0" i="0" u="none" strike="noStrike" dirty="0">
                <a:effectLst/>
                <a:latin typeface="+mn-lt"/>
                <a:cs typeface="Poppins"/>
              </a:rPr>
              <a:t> </a:t>
            </a:r>
            <a:r>
              <a:rPr lang="en-US" sz="1000" b="0" i="0" u="none" strike="noStrike" dirty="0" err="1">
                <a:effectLst/>
                <a:latin typeface="+mn-lt"/>
                <a:cs typeface="Poppins"/>
              </a:rPr>
              <a:t>seyrederken</a:t>
            </a:r>
            <a:r>
              <a:rPr lang="en-US" sz="1000" b="0" i="0" u="none" strike="noStrike" dirty="0">
                <a:effectLst/>
                <a:latin typeface="+mn-lt"/>
                <a:cs typeface="Poppins"/>
              </a:rPr>
              <a:t>, </a:t>
            </a:r>
            <a:r>
              <a:rPr lang="en-US" sz="1000" b="0" i="0" u="none" strike="noStrike" dirty="0" err="1">
                <a:effectLst/>
                <a:latin typeface="+mn-lt"/>
                <a:cs typeface="Poppins"/>
              </a:rPr>
              <a:t>Kasım</a:t>
            </a:r>
            <a:r>
              <a:rPr lang="en-US" sz="1000" b="0" i="0" u="none" strike="noStrike" dirty="0">
                <a:effectLst/>
                <a:latin typeface="+mn-lt"/>
                <a:cs typeface="Poppins"/>
              </a:rPr>
              <a:t> 2024 </a:t>
            </a:r>
            <a:r>
              <a:rPr lang="en-US" sz="1000" b="0" i="0" u="none" strike="noStrike" dirty="0" err="1">
                <a:effectLst/>
                <a:latin typeface="+mn-lt"/>
                <a:cs typeface="Poppins"/>
              </a:rPr>
              <a:t>sonundaki</a:t>
            </a:r>
            <a:r>
              <a:rPr lang="en-US" sz="1000" b="0" i="0" u="none" strike="noStrike" dirty="0">
                <a:effectLst/>
                <a:latin typeface="+mn-lt"/>
                <a:cs typeface="Poppins"/>
              </a:rPr>
              <a:t> </a:t>
            </a:r>
            <a:r>
              <a:rPr lang="en-US" sz="1000" b="0" i="0" u="none" strike="noStrike" dirty="0" err="1">
                <a:effectLst/>
                <a:latin typeface="+mn-lt"/>
                <a:cs typeface="Poppins"/>
              </a:rPr>
              <a:t>fiyatlar</a:t>
            </a:r>
            <a:r>
              <a:rPr lang="tr-TR" sz="1000" b="0" i="0" u="none" strike="noStrike" dirty="0">
                <a:effectLst/>
                <a:latin typeface="+mn-lt"/>
                <a:cs typeface="Poppins"/>
              </a:rPr>
              <a:t>,</a:t>
            </a:r>
            <a:r>
              <a:rPr lang="en-US" sz="1000" b="0" i="0" u="none" strike="noStrike" dirty="0">
                <a:effectLst/>
                <a:latin typeface="+mn-lt"/>
                <a:cs typeface="Poppins"/>
              </a:rPr>
              <a:t> </a:t>
            </a:r>
            <a:r>
              <a:rPr lang="en-US" sz="1000" dirty="0">
                <a:solidFill>
                  <a:srgbClr val="092656"/>
                </a:solidFill>
                <a:latin typeface="Georgia" panose="02040502050405020303"/>
                <a:cs typeface="Poppins"/>
              </a:rPr>
              <a:t>h</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âlâ</a:t>
            </a:r>
            <a:r>
              <a:rPr lang="en-US" sz="1000" b="0" i="0" u="none" strike="noStrike" dirty="0">
                <a:effectLst/>
                <a:latin typeface="+mn-lt"/>
                <a:cs typeface="Poppins"/>
              </a:rPr>
              <a:t> 2019 </a:t>
            </a:r>
            <a:r>
              <a:rPr lang="en-US" sz="1000" b="0" i="0" u="none" strike="noStrike" dirty="0" err="1">
                <a:effectLst/>
                <a:latin typeface="+mn-lt"/>
                <a:cs typeface="Poppins"/>
              </a:rPr>
              <a:t>ortalamasından</a:t>
            </a:r>
            <a:r>
              <a:rPr lang="en-US" sz="1000" b="0" i="0" u="none" strike="noStrike" dirty="0">
                <a:effectLst/>
                <a:latin typeface="+mn-lt"/>
                <a:cs typeface="Poppins"/>
              </a:rPr>
              <a:t> %140 </a:t>
            </a:r>
            <a:r>
              <a:rPr lang="en-US" sz="1000" b="0" i="0" u="none" strike="noStrike" dirty="0" err="1">
                <a:effectLst/>
                <a:latin typeface="+mn-lt"/>
                <a:cs typeface="Poppins"/>
              </a:rPr>
              <a:t>daha</a:t>
            </a:r>
            <a:r>
              <a:rPr lang="en-US" sz="1000" b="0" i="0" u="none" strike="noStrike" dirty="0">
                <a:effectLst/>
                <a:latin typeface="+mn-lt"/>
                <a:cs typeface="Poppins"/>
              </a:rPr>
              <a:t> </a:t>
            </a:r>
            <a:r>
              <a:rPr lang="en-US" sz="1000" b="0" i="0" u="none" strike="noStrike" dirty="0" err="1">
                <a:effectLst/>
                <a:latin typeface="+mn-lt"/>
                <a:cs typeface="Poppins"/>
              </a:rPr>
              <a:t>fazla</a:t>
            </a:r>
            <a:r>
              <a:rPr lang="en-US" sz="1000" b="0" i="0" u="none" strike="noStrike" dirty="0">
                <a:effectLst/>
                <a:latin typeface="+mn-lt"/>
                <a:cs typeface="Poppins"/>
              </a:rPr>
              <a:t>.</a:t>
            </a:r>
            <a:endParaRPr lang="en-US" sz="1000" u="none" strike="noStrike" dirty="0">
              <a:effectLst/>
              <a:latin typeface="+mn-lt"/>
              <a:cs typeface="Poppins"/>
            </a:endParaRPr>
          </a:p>
        </p:txBody>
      </p:sp>
      <p:sp>
        <p:nvSpPr>
          <p:cNvPr id="25" name="TextBox 24">
            <a:extLst>
              <a:ext uri="{FF2B5EF4-FFF2-40B4-BE49-F238E27FC236}">
                <a16:creationId xmlns:a16="http://schemas.microsoft.com/office/drawing/2014/main" id="{B43DFB10-B7A3-31B5-B87E-1A77FFC69E89}"/>
              </a:ext>
            </a:extLst>
          </p:cNvPr>
          <p:cNvSpPr txBox="1"/>
          <p:nvPr/>
        </p:nvSpPr>
        <p:spPr>
          <a:xfrm>
            <a:off x="1376018" y="3530884"/>
            <a:ext cx="5842696" cy="584775"/>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600" b="1" u="none" strike="noStrike" kern="1200" cap="none" spc="0" normalizeH="0" baseline="0" noProof="0" dirty="0" err="1">
                <a:ln>
                  <a:noFill/>
                </a:ln>
                <a:effectLst/>
                <a:uLnTx/>
                <a:uFillTx/>
                <a:latin typeface="Poppins" pitchFamily="2" charset="77"/>
                <a:cs typeface="Poppins" pitchFamily="2" charset="77"/>
              </a:rPr>
              <a:t>Jeopolitik</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çatışmaların</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artması</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ve</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tedarik</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zincirinin</a:t>
            </a:r>
            <a:r>
              <a:rPr kumimoji="0" lang="en-US" sz="1600" b="1" u="none" strike="noStrike" kern="1200" cap="none" spc="0" normalizeH="0" baseline="0" noProof="0" dirty="0">
                <a:ln>
                  <a:noFill/>
                </a:ln>
                <a:effectLst/>
                <a:uLnTx/>
                <a:uFillTx/>
                <a:latin typeface="Poppins" pitchFamily="2" charset="77"/>
                <a:cs typeface="Poppins" pitchFamily="2" charset="77"/>
              </a:rPr>
              <a:t> </a:t>
            </a:r>
            <a:r>
              <a:rPr kumimoji="0" lang="en-US" sz="1600" b="1" u="none" strike="noStrike" kern="1200" cap="none" spc="0" normalizeH="0" baseline="0" noProof="0" dirty="0" err="1">
                <a:ln>
                  <a:noFill/>
                </a:ln>
                <a:effectLst/>
                <a:uLnTx/>
                <a:uFillTx/>
                <a:latin typeface="Poppins" pitchFamily="2" charset="77"/>
                <a:cs typeface="Poppins" pitchFamily="2" charset="77"/>
              </a:rPr>
              <a:t>bozulması</a:t>
            </a:r>
            <a:endParaRPr kumimoji="0" lang="en-US" sz="1600" b="1" u="none" strike="noStrike" kern="1200" cap="none" spc="0" normalizeH="0" baseline="0" noProof="0" dirty="0">
              <a:ln>
                <a:noFill/>
              </a:ln>
              <a:effectLst/>
              <a:uLnTx/>
              <a:uFillTx/>
              <a:latin typeface="Poppins" pitchFamily="2" charset="77"/>
              <a:cs typeface="Poppins" pitchFamily="2" charset="77"/>
            </a:endParaRPr>
          </a:p>
        </p:txBody>
      </p:sp>
      <p:sp>
        <p:nvSpPr>
          <p:cNvPr id="2" name="TextBox 1">
            <a:extLst>
              <a:ext uri="{FF2B5EF4-FFF2-40B4-BE49-F238E27FC236}">
                <a16:creationId xmlns:a16="http://schemas.microsoft.com/office/drawing/2014/main" id="{9E27CB7D-0FCE-2FAC-D59F-25D2E3BFFC6D}"/>
              </a:ext>
            </a:extLst>
          </p:cNvPr>
          <p:cNvSpPr txBox="1"/>
          <p:nvPr/>
        </p:nvSpPr>
        <p:spPr>
          <a:xfrm>
            <a:off x="450574" y="9653843"/>
            <a:ext cx="3408305" cy="282193"/>
          </a:xfrm>
          <a:prstGeom prst="rect">
            <a:avLst/>
          </a:prstGeom>
          <a:noFill/>
        </p:spPr>
        <p:txBody>
          <a:bodyPr wrap="none" lIns="91440" tIns="45720" rIns="91440" bIns="45720" rtlCol="0" anchor="t">
            <a:spAutoFit/>
          </a:bodyPr>
          <a:lstStyle/>
          <a:p>
            <a:pPr>
              <a:lnSpc>
                <a:spcPct val="130000"/>
              </a:lnSpc>
            </a:pPr>
            <a:r>
              <a:rPr lang="en-US" sz="500" dirty="0"/>
              <a:t>1 </a:t>
            </a:r>
            <a:r>
              <a:rPr lang="en-US" sz="500" dirty="0" err="1"/>
              <a:t>Dünya</a:t>
            </a:r>
            <a:r>
              <a:rPr lang="en-US" sz="500" dirty="0"/>
              <a:t> </a:t>
            </a:r>
            <a:r>
              <a:rPr lang="en-US" sz="500" dirty="0" err="1"/>
              <a:t>Ekonomik</a:t>
            </a:r>
            <a:r>
              <a:rPr lang="en-US" sz="500" dirty="0"/>
              <a:t> </a:t>
            </a:r>
            <a:r>
              <a:rPr lang="en-US" sz="500" dirty="0" err="1"/>
              <a:t>Görünümü</a:t>
            </a:r>
            <a:r>
              <a:rPr lang="en-US" sz="500" dirty="0"/>
              <a:t>, </a:t>
            </a:r>
            <a:r>
              <a:rPr lang="en-US" sz="500" dirty="0" err="1"/>
              <a:t>Ekim</a:t>
            </a:r>
            <a:r>
              <a:rPr lang="en-US" sz="500" dirty="0"/>
              <a:t> 2024</a:t>
            </a:r>
          </a:p>
          <a:p>
            <a:pPr>
              <a:lnSpc>
                <a:spcPct val="130000"/>
              </a:lnSpc>
            </a:pPr>
            <a:r>
              <a:rPr lang="en-US" sz="500" dirty="0"/>
              <a:t>2 Nobel </a:t>
            </a:r>
            <a:r>
              <a:rPr lang="en-US" sz="500" dirty="0" err="1"/>
              <a:t>Ekonomisti</a:t>
            </a:r>
            <a:r>
              <a:rPr lang="en-US" sz="500" dirty="0"/>
              <a:t>, </a:t>
            </a:r>
            <a:r>
              <a:rPr lang="en-US" sz="500" dirty="0" err="1"/>
              <a:t>Trump'ın</a:t>
            </a:r>
            <a:r>
              <a:rPr lang="en-US" sz="500" dirty="0"/>
              <a:t> </a:t>
            </a:r>
            <a:r>
              <a:rPr lang="en-US" sz="500" dirty="0" err="1"/>
              <a:t>İkinci</a:t>
            </a:r>
            <a:r>
              <a:rPr lang="en-US" sz="500" dirty="0"/>
              <a:t> </a:t>
            </a:r>
            <a:r>
              <a:rPr lang="en-US" sz="500" dirty="0" err="1"/>
              <a:t>Başkanlığının</a:t>
            </a:r>
            <a:r>
              <a:rPr lang="en-US" sz="500" dirty="0"/>
              <a:t> ABD </a:t>
            </a:r>
            <a:r>
              <a:rPr lang="en-US" sz="500" dirty="0" err="1"/>
              <a:t>Ekonomisine</a:t>
            </a:r>
            <a:r>
              <a:rPr lang="en-US" sz="500" dirty="0"/>
              <a:t> </a:t>
            </a:r>
            <a:r>
              <a:rPr lang="en-US" sz="500" dirty="0" err="1"/>
              <a:t>Yönelik</a:t>
            </a:r>
            <a:r>
              <a:rPr lang="en-US" sz="500" dirty="0"/>
              <a:t> </a:t>
            </a:r>
            <a:r>
              <a:rPr lang="en-US" sz="500" dirty="0" err="1"/>
              <a:t>Risklerine</a:t>
            </a:r>
            <a:r>
              <a:rPr lang="en-US" sz="500" dirty="0"/>
              <a:t> </a:t>
            </a:r>
            <a:r>
              <a:rPr lang="en-US" sz="500" dirty="0" err="1"/>
              <a:t>İlişkin</a:t>
            </a:r>
            <a:r>
              <a:rPr lang="en-US" sz="500" dirty="0"/>
              <a:t> </a:t>
            </a:r>
            <a:r>
              <a:rPr lang="en-US" sz="500" dirty="0" err="1"/>
              <a:t>Mektup</a:t>
            </a:r>
            <a:r>
              <a:rPr lang="en-US" sz="500" dirty="0"/>
              <a:t> </a:t>
            </a:r>
            <a:r>
              <a:rPr lang="en-US" sz="500" dirty="0" err="1"/>
              <a:t>İmzaladı</a:t>
            </a:r>
            <a:endParaRPr lang="en-US" sz="500" dirty="0"/>
          </a:p>
        </p:txBody>
      </p:sp>
      <p:cxnSp>
        <p:nvCxnSpPr>
          <p:cNvPr id="3" name="Straight Connector 2">
            <a:extLst>
              <a:ext uri="{FF2B5EF4-FFF2-40B4-BE49-F238E27FC236}">
                <a16:creationId xmlns:a16="http://schemas.microsoft.com/office/drawing/2014/main" id="{CE753254-8C8A-D186-DCCB-ADCD7EF36D3F}"/>
              </a:ext>
            </a:extLst>
          </p:cNvPr>
          <p:cNvCxnSpPr>
            <a:cxnSpLocks/>
          </p:cNvCxnSpPr>
          <p:nvPr/>
        </p:nvCxnSpPr>
        <p:spPr>
          <a:xfrm>
            <a:off x="0" y="490497"/>
            <a:ext cx="49460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32083450-CF2C-4D3D-8A43-AB6362C53A67}"/>
              </a:ext>
            </a:extLst>
          </p:cNvPr>
          <p:cNvSpPr txBox="1">
            <a:spLocks/>
          </p:cNvSpPr>
          <p:nvPr/>
        </p:nvSpPr>
        <p:spPr>
          <a:xfrm>
            <a:off x="495301" y="241591"/>
            <a:ext cx="4509185"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EKONOMİK ZEMİN</a:t>
            </a:r>
            <a:endParaRPr lang="en-US" sz="600" b="1" spc="40" dirty="0">
              <a:solidFill>
                <a:schemeClr val="accent6"/>
              </a:solidFill>
              <a:latin typeface="Poppins" pitchFamily="2" charset="77"/>
              <a:cs typeface="Poppins" pitchFamily="2" charset="77"/>
            </a:endParaRPr>
          </a:p>
        </p:txBody>
      </p:sp>
      <p:sp>
        <p:nvSpPr>
          <p:cNvPr id="9" name="Text Placeholder 1">
            <a:extLst>
              <a:ext uri="{FF2B5EF4-FFF2-40B4-BE49-F238E27FC236}">
                <a16:creationId xmlns:a16="http://schemas.microsoft.com/office/drawing/2014/main" id="{4BA43882-5A24-EDDC-50C1-2476CAF6D9E7}"/>
              </a:ext>
            </a:extLst>
          </p:cNvPr>
          <p:cNvSpPr txBox="1">
            <a:spLocks/>
          </p:cNvSpPr>
          <p:nvPr/>
        </p:nvSpPr>
        <p:spPr>
          <a:xfrm>
            <a:off x="1376017" y="5890846"/>
            <a:ext cx="5800390" cy="3260514"/>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spcAft>
                <a:spcPts val="800"/>
              </a:spcAft>
              <a:defRPr/>
            </a:pPr>
            <a:r>
              <a:rPr lang="en-US" sz="1000" b="0" i="0" u="none" strike="noStrike" dirty="0" err="1">
                <a:effectLst/>
                <a:latin typeface="+mn-lt"/>
                <a:cs typeface="Poppins"/>
              </a:rPr>
              <a:t>Geniş</a:t>
            </a:r>
            <a:r>
              <a:rPr lang="en-US" sz="1000" b="0" i="0" u="none" strike="noStrike" dirty="0">
                <a:effectLst/>
                <a:latin typeface="+mn-lt"/>
                <a:cs typeface="Poppins"/>
              </a:rPr>
              <a:t> </a:t>
            </a:r>
            <a:r>
              <a:rPr lang="en-US" sz="1000" b="0" i="0" u="none" strike="noStrike" dirty="0" err="1">
                <a:effectLst/>
                <a:latin typeface="+mn-lt"/>
                <a:cs typeface="Poppins"/>
              </a:rPr>
              <a:t>çapta</a:t>
            </a:r>
            <a:r>
              <a:rPr lang="en-US" sz="1000" b="0" i="0" u="none" strike="noStrike" dirty="0">
                <a:effectLst/>
                <a:latin typeface="+mn-lt"/>
                <a:cs typeface="Poppins"/>
              </a:rPr>
              <a:t> </a:t>
            </a:r>
            <a:r>
              <a:rPr lang="en-US" sz="1000" b="0" i="0" u="none" strike="noStrike" dirty="0" err="1">
                <a:effectLst/>
                <a:latin typeface="+mn-lt"/>
                <a:cs typeface="Poppins"/>
              </a:rPr>
              <a:t>raporlandığı</a:t>
            </a:r>
            <a:r>
              <a:rPr lang="en-US" sz="1000" b="0" i="0" u="none" strike="noStrike" dirty="0">
                <a:effectLst/>
                <a:latin typeface="+mn-lt"/>
                <a:cs typeface="Poppins"/>
              </a:rPr>
              <a:t> </a:t>
            </a:r>
            <a:r>
              <a:rPr lang="en-US" sz="1000" b="0" i="0" u="none" strike="noStrike" dirty="0" err="1">
                <a:effectLst/>
                <a:latin typeface="+mn-lt"/>
                <a:cs typeface="Poppins"/>
              </a:rPr>
              <a:t>gibi</a:t>
            </a:r>
            <a:r>
              <a:rPr lang="en-US" sz="1000" b="0" i="0" u="none" strike="noStrike" dirty="0">
                <a:effectLst/>
                <a:latin typeface="+mn-lt"/>
                <a:cs typeface="Poppins"/>
              </a:rPr>
              <a:t>, </a:t>
            </a:r>
            <a:r>
              <a:rPr lang="en-US" sz="1000" b="0" i="0" u="none" strike="noStrike" dirty="0" err="1">
                <a:effectLst/>
                <a:latin typeface="+mn-lt"/>
                <a:cs typeface="Poppins"/>
              </a:rPr>
              <a:t>Başkan</a:t>
            </a:r>
            <a:r>
              <a:rPr lang="en-US" sz="1000" b="0" i="0" u="none" strike="noStrike" dirty="0">
                <a:effectLst/>
                <a:latin typeface="+mn-lt"/>
                <a:cs typeface="Poppins"/>
              </a:rPr>
              <a:t> </a:t>
            </a:r>
            <a:r>
              <a:rPr lang="en-US" sz="1000" b="0" i="0" u="none" strike="noStrike" dirty="0" err="1">
                <a:effectLst/>
                <a:latin typeface="+mn-lt"/>
                <a:cs typeface="Poppins"/>
              </a:rPr>
              <a:t>seçilen</a:t>
            </a:r>
            <a:r>
              <a:rPr lang="en-US" sz="1000" b="0" i="0" u="none" strike="noStrike" dirty="0">
                <a:effectLst/>
                <a:latin typeface="+mn-lt"/>
                <a:cs typeface="Poppins"/>
              </a:rPr>
              <a:t> Trump, Amerikan </a:t>
            </a:r>
            <a:r>
              <a:rPr lang="en-US" sz="1000" b="0" i="0" u="none" strike="noStrike" dirty="0" err="1">
                <a:effectLst/>
                <a:latin typeface="+mn-lt"/>
                <a:cs typeface="Poppins"/>
              </a:rPr>
              <a:t>ithalatlarına</a:t>
            </a:r>
            <a:r>
              <a:rPr lang="en-US" sz="1000" b="0" i="0" u="none" strike="noStrike" dirty="0">
                <a:effectLst/>
                <a:latin typeface="+mn-lt"/>
                <a:cs typeface="Poppins"/>
              </a:rPr>
              <a:t> </a:t>
            </a:r>
            <a:r>
              <a:rPr lang="en-US" sz="1000" b="0" i="0" u="none" strike="noStrike" dirty="0" err="1">
                <a:effectLst/>
                <a:latin typeface="+mn-lt"/>
                <a:cs typeface="Poppins"/>
              </a:rPr>
              <a:t>bir</a:t>
            </a:r>
            <a:r>
              <a:rPr lang="en-US" sz="1000" b="0" i="0" u="none" strike="noStrike" dirty="0">
                <a:effectLst/>
                <a:latin typeface="+mn-lt"/>
                <a:cs typeface="Poppins"/>
              </a:rPr>
              <a:t> dizi </a:t>
            </a:r>
            <a:r>
              <a:rPr lang="en-US" sz="1000" b="0" i="0" u="none" strike="noStrike" dirty="0" err="1">
                <a:effectLst/>
                <a:latin typeface="+mn-lt"/>
                <a:cs typeface="Poppins"/>
              </a:rPr>
              <a:t>tarife</a:t>
            </a:r>
            <a:r>
              <a:rPr lang="en-US" sz="1000" b="0" i="0" u="none" strike="noStrike" dirty="0">
                <a:effectLst/>
                <a:latin typeface="+mn-lt"/>
                <a:cs typeface="Poppins"/>
              </a:rPr>
              <a:t> </a:t>
            </a:r>
            <a:r>
              <a:rPr lang="en-US" sz="1000" b="0" i="0" u="none" strike="noStrike" dirty="0" err="1">
                <a:effectLst/>
                <a:latin typeface="+mn-lt"/>
                <a:cs typeface="Poppins"/>
              </a:rPr>
              <a:t>uygulamayı</a:t>
            </a:r>
            <a:r>
              <a:rPr lang="en-US" sz="1000" b="0" i="0" u="none" strike="noStrike" dirty="0">
                <a:effectLst/>
                <a:latin typeface="+mn-lt"/>
                <a:cs typeface="Poppins"/>
              </a:rPr>
              <a:t> </a:t>
            </a:r>
            <a:r>
              <a:rPr lang="en-US" sz="1000" b="0" i="0" u="none" strike="noStrike" dirty="0" err="1">
                <a:effectLst/>
                <a:latin typeface="+mn-lt"/>
                <a:cs typeface="Poppins"/>
              </a:rPr>
              <a:t>ve</a:t>
            </a:r>
            <a:r>
              <a:rPr lang="en-US" sz="1000" b="0" i="0" u="none" strike="noStrike" dirty="0">
                <a:effectLst/>
                <a:latin typeface="+mn-lt"/>
                <a:cs typeface="Poppins"/>
              </a:rPr>
              <a:t> </a:t>
            </a:r>
            <a:r>
              <a:rPr lang="en-US" sz="1000" b="0" i="0" u="none" strike="noStrike" dirty="0" err="1">
                <a:effectLst/>
                <a:latin typeface="+mn-lt"/>
                <a:cs typeface="Poppins"/>
              </a:rPr>
              <a:t>kitlesel</a:t>
            </a:r>
            <a:r>
              <a:rPr lang="en-US" sz="1000" b="0" i="0" u="none" strike="noStrike" dirty="0">
                <a:effectLst/>
                <a:latin typeface="+mn-lt"/>
                <a:cs typeface="Poppins"/>
              </a:rPr>
              <a:t> </a:t>
            </a:r>
            <a:r>
              <a:rPr lang="en-US" sz="1000" b="0" i="0" u="none" strike="noStrike" dirty="0" err="1">
                <a:effectLst/>
                <a:latin typeface="+mn-lt"/>
                <a:cs typeface="Poppins"/>
              </a:rPr>
              <a:t>göçmen</a:t>
            </a:r>
            <a:r>
              <a:rPr lang="en-US" sz="1000" b="0" i="0" u="none" strike="noStrike" dirty="0">
                <a:effectLst/>
                <a:latin typeface="+mn-lt"/>
                <a:cs typeface="Poppins"/>
              </a:rPr>
              <a:t> </a:t>
            </a:r>
            <a:r>
              <a:rPr lang="en-US" sz="1000" b="0" i="0" u="none" strike="noStrike" dirty="0" err="1">
                <a:effectLst/>
                <a:latin typeface="+mn-lt"/>
                <a:cs typeface="Poppins"/>
              </a:rPr>
              <a:t>göndermeyi</a:t>
            </a:r>
            <a:r>
              <a:rPr lang="en-US" sz="1000" b="0" i="0" u="none" strike="noStrike" dirty="0">
                <a:effectLst/>
                <a:latin typeface="+mn-lt"/>
                <a:cs typeface="Poppins"/>
              </a:rPr>
              <a:t> </a:t>
            </a:r>
            <a:r>
              <a:rPr lang="en-US" sz="1000" b="0" i="0" u="none" strike="noStrike" dirty="0" err="1">
                <a:effectLst/>
                <a:latin typeface="+mn-lt"/>
                <a:cs typeface="Poppins"/>
              </a:rPr>
              <a:t>önerdi</a:t>
            </a:r>
            <a:r>
              <a:rPr lang="en-US" sz="1000" b="0" i="0" u="none" strike="noStrike" dirty="0">
                <a:effectLst/>
                <a:latin typeface="+mn-lt"/>
                <a:cs typeface="Poppins"/>
              </a:rPr>
              <a:t>. 16 Nobel </a:t>
            </a:r>
            <a:r>
              <a:rPr lang="en-US" sz="1000" b="0" i="0" u="none" strike="noStrike" dirty="0" err="1">
                <a:effectLst/>
                <a:latin typeface="+mn-lt"/>
                <a:cs typeface="Poppins"/>
              </a:rPr>
              <a:t>ödüllü</a:t>
            </a:r>
            <a:r>
              <a:rPr lang="en-US" sz="1000" b="0" i="0" u="none" strike="noStrike" dirty="0">
                <a:effectLst/>
                <a:latin typeface="+mn-lt"/>
                <a:cs typeface="Poppins"/>
              </a:rPr>
              <a:t> </a:t>
            </a:r>
            <a:r>
              <a:rPr lang="en-US" sz="1000" b="0" i="0" u="none" strike="noStrike" dirty="0" err="1">
                <a:effectLst/>
                <a:latin typeface="+mn-lt"/>
                <a:cs typeface="Poppins"/>
              </a:rPr>
              <a:t>ekonomistin</a:t>
            </a:r>
            <a:r>
              <a:rPr lang="en-US" sz="1000" b="0" i="0" u="none" strike="noStrike" dirty="0">
                <a:effectLst/>
                <a:latin typeface="+mn-lt"/>
                <a:cs typeface="Poppins"/>
              </a:rPr>
              <a:t> </a:t>
            </a:r>
            <a:r>
              <a:rPr lang="en-US" sz="1000" b="0" i="0" u="none" strike="noStrike" dirty="0" err="1">
                <a:effectLst/>
                <a:latin typeface="+mn-lt"/>
                <a:cs typeface="Poppins"/>
              </a:rPr>
              <a:t>tahminlerine</a:t>
            </a:r>
            <a:r>
              <a:rPr lang="en-US" sz="1000" b="0" i="0" u="none" strike="noStrike" dirty="0">
                <a:effectLst/>
                <a:latin typeface="+mn-lt"/>
                <a:cs typeface="Poppins"/>
              </a:rPr>
              <a:t> </a:t>
            </a:r>
            <a:r>
              <a:rPr lang="en-US" sz="1000" b="0" i="0" u="none" strike="noStrike" dirty="0" err="1">
                <a:effectLst/>
                <a:latin typeface="+mn-lt"/>
                <a:cs typeface="Poppins"/>
              </a:rPr>
              <a:t>göre</a:t>
            </a:r>
            <a:r>
              <a:rPr lang="en-US" sz="1000" b="0" i="0" u="none" strike="noStrike" dirty="0">
                <a:effectLst/>
                <a:latin typeface="+mn-lt"/>
                <a:cs typeface="Poppins"/>
              </a:rPr>
              <a:t>, ABD </a:t>
            </a:r>
            <a:r>
              <a:rPr lang="en-US" sz="1000" b="0" i="0" u="none" strike="noStrike" dirty="0" err="1">
                <a:effectLst/>
                <a:latin typeface="+mn-lt"/>
                <a:cs typeface="Poppins"/>
              </a:rPr>
              <a:t>tarifeleri</a:t>
            </a:r>
            <a:r>
              <a:rPr lang="en-US" sz="1000" b="0" i="0" u="none" strike="noStrike" dirty="0">
                <a:effectLst/>
                <a:latin typeface="+mn-lt"/>
                <a:cs typeface="Poppins"/>
              </a:rPr>
              <a:t> </a:t>
            </a:r>
            <a:r>
              <a:rPr lang="en-US" sz="1000" b="0" i="0" u="none" strike="noStrike" dirty="0" err="1">
                <a:effectLst/>
                <a:latin typeface="+mn-lt"/>
                <a:cs typeface="Poppins"/>
              </a:rPr>
              <a:t>ve</a:t>
            </a:r>
            <a:r>
              <a:rPr lang="en-US" sz="1000" b="0" i="0" u="none" strike="noStrike" dirty="0">
                <a:effectLst/>
                <a:latin typeface="+mn-lt"/>
                <a:cs typeface="Poppins"/>
              </a:rPr>
              <a:t> </a:t>
            </a:r>
            <a:r>
              <a:rPr lang="en-US" sz="1000" b="0" i="0" u="none" strike="noStrike" dirty="0" err="1">
                <a:effectLst/>
                <a:latin typeface="+mn-lt"/>
                <a:cs typeface="Poppins"/>
              </a:rPr>
              <a:t>göçmen</a:t>
            </a:r>
            <a:r>
              <a:rPr lang="en-US" sz="1000" b="0" i="0" u="none" strike="noStrike" dirty="0">
                <a:effectLst/>
                <a:latin typeface="+mn-lt"/>
                <a:cs typeface="Poppins"/>
              </a:rPr>
              <a:t> </a:t>
            </a:r>
            <a:r>
              <a:rPr lang="en-US" sz="1000" b="0" i="0" u="none" strike="noStrike" dirty="0" err="1">
                <a:effectLst/>
                <a:latin typeface="+mn-lt"/>
                <a:cs typeface="Poppins"/>
              </a:rPr>
              <a:t>göndermeler</a:t>
            </a:r>
            <a:r>
              <a:rPr lang="en-US" sz="1000" b="0" i="0" u="none" strike="noStrike" dirty="0">
                <a:effectLst/>
                <a:latin typeface="+mn-lt"/>
                <a:cs typeface="Poppins"/>
              </a:rPr>
              <a:t>, o </a:t>
            </a:r>
            <a:r>
              <a:rPr lang="en-US" sz="1000" b="0" i="0" u="none" strike="noStrike" dirty="0" err="1">
                <a:effectLst/>
                <a:latin typeface="+mn-lt"/>
                <a:cs typeface="Poppins"/>
              </a:rPr>
              <a:t>piyasada</a:t>
            </a:r>
            <a:r>
              <a:rPr lang="en-US" sz="1000" b="0" i="0" u="none" strike="noStrike" dirty="0">
                <a:effectLst/>
                <a:latin typeface="+mn-lt"/>
                <a:cs typeface="Poppins"/>
              </a:rPr>
              <a:t> </a:t>
            </a:r>
            <a:r>
              <a:rPr lang="en-US" sz="1000" b="0" i="0" u="none" strike="noStrike" dirty="0" err="1">
                <a:effectLst/>
                <a:latin typeface="+mn-lt"/>
                <a:cs typeface="Poppins"/>
              </a:rPr>
              <a:t>enflasyonu</a:t>
            </a:r>
            <a:r>
              <a:rPr lang="en-US" sz="1000" b="0" i="0" u="none" strike="noStrike" dirty="0">
                <a:effectLst/>
                <a:latin typeface="+mn-lt"/>
                <a:cs typeface="Poppins"/>
              </a:rPr>
              <a:t> </a:t>
            </a:r>
            <a:r>
              <a:rPr lang="en-US" sz="1000" b="0" i="0" u="none" strike="noStrike" dirty="0" err="1">
                <a:effectLst/>
                <a:latin typeface="+mn-lt"/>
                <a:cs typeface="Poppins"/>
              </a:rPr>
              <a:t>artırarak</a:t>
            </a:r>
            <a:r>
              <a:rPr lang="en-US" sz="1000" b="0" i="0" u="none" strike="noStrike" dirty="0">
                <a:effectLst/>
                <a:latin typeface="+mn-lt"/>
                <a:cs typeface="Poppins"/>
              </a:rPr>
              <a:t> Amerikan </a:t>
            </a:r>
            <a:r>
              <a:rPr lang="en-US" sz="1000" b="0" i="0" u="none" strike="noStrike" dirty="0" err="1">
                <a:effectLst/>
                <a:latin typeface="+mn-lt"/>
                <a:cs typeface="Poppins"/>
              </a:rPr>
              <a:t>tüketicileri</a:t>
            </a:r>
            <a:r>
              <a:rPr lang="en-US" sz="1000" b="0" i="0" u="none" strike="noStrike" dirty="0">
                <a:effectLst/>
                <a:latin typeface="+mn-lt"/>
                <a:cs typeface="Poppins"/>
              </a:rPr>
              <a:t> </a:t>
            </a:r>
            <a:r>
              <a:rPr lang="en-US" sz="1000" b="0" i="0" u="none" strike="noStrike" dirty="0" err="1">
                <a:effectLst/>
                <a:latin typeface="+mn-lt"/>
                <a:cs typeface="Poppins"/>
              </a:rPr>
              <a:t>üzerinde</a:t>
            </a:r>
            <a:r>
              <a:rPr lang="en-US" sz="1000" b="0" i="0" u="none" strike="noStrike" dirty="0">
                <a:effectLst/>
                <a:latin typeface="+mn-lt"/>
                <a:cs typeface="Poppins"/>
              </a:rPr>
              <a:t> </a:t>
            </a:r>
            <a:r>
              <a:rPr lang="en-US" sz="1000" b="0" i="0" u="none" strike="noStrike" dirty="0" err="1">
                <a:effectLst/>
                <a:latin typeface="+mn-lt"/>
                <a:cs typeface="Poppins"/>
              </a:rPr>
              <a:t>yeniden</a:t>
            </a:r>
            <a:r>
              <a:rPr lang="en-US" sz="1000" b="0" i="0" u="none" strike="noStrike" dirty="0">
                <a:effectLst/>
                <a:latin typeface="+mn-lt"/>
                <a:cs typeface="Poppins"/>
              </a:rPr>
              <a:t> </a:t>
            </a:r>
            <a:r>
              <a:rPr lang="en-US" sz="1000" b="0" i="0" u="none" strike="noStrike" dirty="0" err="1">
                <a:effectLst/>
                <a:latin typeface="+mn-lt"/>
                <a:cs typeface="Poppins"/>
              </a:rPr>
              <a:t>baskı</a:t>
            </a:r>
            <a:r>
              <a:rPr lang="en-US" sz="1000" b="0" i="0" u="none" strike="noStrike" dirty="0">
                <a:effectLst/>
                <a:latin typeface="+mn-lt"/>
                <a:cs typeface="Poppins"/>
              </a:rPr>
              <a:t> </a:t>
            </a:r>
            <a:r>
              <a:rPr lang="en-US" sz="1000" b="0" i="0" u="none" strike="noStrike" dirty="0" err="1">
                <a:effectLst/>
                <a:latin typeface="+mn-lt"/>
                <a:cs typeface="Poppins"/>
              </a:rPr>
              <a:t>oluşturacak</a:t>
            </a:r>
            <a:r>
              <a:rPr lang="en-US" sz="1000" b="0" i="0" u="none" strike="noStrike" dirty="0">
                <a:effectLst/>
                <a:latin typeface="+mn-lt"/>
                <a:cs typeface="Poppins"/>
              </a:rPr>
              <a:t>. </a:t>
            </a:r>
            <a:r>
              <a:rPr lang="en-US" sz="1000" b="0" i="0" u="none" strike="noStrike" dirty="0" err="1">
                <a:effectLst/>
                <a:latin typeface="+mn-lt"/>
                <a:cs typeface="Poppins"/>
              </a:rPr>
              <a:t>Doların</a:t>
            </a:r>
            <a:r>
              <a:rPr lang="en-US" sz="1000" b="0" i="0" u="none" strike="noStrike" dirty="0">
                <a:effectLst/>
                <a:latin typeface="+mn-lt"/>
                <a:cs typeface="Poppins"/>
              </a:rPr>
              <a:t> </a:t>
            </a:r>
            <a:r>
              <a:rPr lang="en-US" sz="1000" b="0" i="0" u="none" strike="noStrike" dirty="0" err="1">
                <a:effectLst/>
                <a:latin typeface="+mn-lt"/>
                <a:cs typeface="Poppins"/>
              </a:rPr>
              <a:t>değerinin</a:t>
            </a:r>
            <a:r>
              <a:rPr lang="en-US" sz="1000" b="0" i="0" u="none" strike="noStrike" dirty="0">
                <a:effectLst/>
                <a:latin typeface="+mn-lt"/>
                <a:cs typeface="Poppins"/>
              </a:rPr>
              <a:t> </a:t>
            </a:r>
            <a:r>
              <a:rPr lang="en-US" sz="1000" b="0" i="0" u="none" strike="noStrike" dirty="0" err="1">
                <a:effectLst/>
                <a:latin typeface="+mn-lt"/>
                <a:cs typeface="Poppins"/>
              </a:rPr>
              <a:t>artması</a:t>
            </a:r>
            <a:r>
              <a:rPr lang="en-US" sz="1000" b="0" i="0" u="none" strike="noStrike" dirty="0">
                <a:effectLst/>
                <a:latin typeface="+mn-lt"/>
                <a:cs typeface="Poppins"/>
              </a:rPr>
              <a:t> </a:t>
            </a:r>
            <a:r>
              <a:rPr lang="en-US" sz="1000" b="0" i="0" u="none" strike="noStrike" dirty="0" err="1">
                <a:effectLst/>
                <a:latin typeface="+mn-lt"/>
                <a:cs typeface="Poppins"/>
              </a:rPr>
              <a:t>aynı</a:t>
            </a:r>
            <a:r>
              <a:rPr lang="en-US" sz="1000" b="0" i="0" u="none" strike="noStrike" dirty="0">
                <a:effectLst/>
                <a:latin typeface="+mn-lt"/>
                <a:cs typeface="Poppins"/>
              </a:rPr>
              <a:t> </a:t>
            </a:r>
            <a:r>
              <a:rPr lang="en-US" sz="1000" b="0" i="0" u="none" strike="noStrike" dirty="0" err="1">
                <a:effectLst/>
                <a:latin typeface="+mn-lt"/>
                <a:cs typeface="Poppins"/>
              </a:rPr>
              <a:t>zamanda</a:t>
            </a:r>
            <a:r>
              <a:rPr lang="en-US" sz="1000" b="0" i="0" u="none" strike="noStrike" dirty="0">
                <a:effectLst/>
                <a:latin typeface="+mn-lt"/>
                <a:cs typeface="Poppins"/>
              </a:rPr>
              <a:t> Amerikan </a:t>
            </a:r>
            <a:r>
              <a:rPr lang="en-US" sz="1000" b="0" i="0" u="none" strike="noStrike" dirty="0" err="1">
                <a:effectLst/>
                <a:latin typeface="+mn-lt"/>
                <a:cs typeface="Poppins"/>
              </a:rPr>
              <a:t>mallarının</a:t>
            </a:r>
            <a:r>
              <a:rPr lang="en-US" sz="1000" b="0" i="0" u="none" strike="noStrike" dirty="0">
                <a:effectLst/>
                <a:latin typeface="+mn-lt"/>
                <a:cs typeface="Poppins"/>
              </a:rPr>
              <a:t> </a:t>
            </a:r>
            <a:r>
              <a:rPr lang="en-US" sz="1000" b="0" i="0" u="none" strike="noStrike" dirty="0" err="1">
                <a:effectLst/>
                <a:latin typeface="+mn-lt"/>
                <a:cs typeface="Poppins"/>
              </a:rPr>
              <a:t>uluslararası</a:t>
            </a:r>
            <a:r>
              <a:rPr lang="en-US" sz="1000" b="0" i="0" u="none" strike="noStrike" dirty="0">
                <a:effectLst/>
                <a:latin typeface="+mn-lt"/>
                <a:cs typeface="Poppins"/>
              </a:rPr>
              <a:t> </a:t>
            </a:r>
            <a:r>
              <a:rPr lang="en-US" sz="1000" b="0" i="0" u="none" strike="noStrike" dirty="0" err="1">
                <a:effectLst/>
                <a:latin typeface="+mn-lt"/>
                <a:cs typeface="Poppins"/>
              </a:rPr>
              <a:t>piyasalarda</a:t>
            </a:r>
            <a:r>
              <a:rPr lang="en-US" sz="1000" b="0" i="0" u="none" strike="noStrike" dirty="0">
                <a:effectLst/>
                <a:latin typeface="+mn-lt"/>
                <a:cs typeface="Poppins"/>
              </a:rPr>
              <a:t> </a:t>
            </a:r>
            <a:r>
              <a:rPr lang="en-US" sz="1000" b="0" i="0" u="none" strike="noStrike" dirty="0" err="1">
                <a:effectLst/>
                <a:latin typeface="+mn-lt"/>
                <a:cs typeface="Poppins"/>
              </a:rPr>
              <a:t>daha</a:t>
            </a:r>
            <a:r>
              <a:rPr lang="en-US" sz="1000" b="0" i="0" u="none" strike="noStrike" dirty="0">
                <a:effectLst/>
                <a:latin typeface="+mn-lt"/>
                <a:cs typeface="Poppins"/>
              </a:rPr>
              <a:t> </a:t>
            </a:r>
            <a:r>
              <a:rPr lang="en-US" sz="1000" b="0" i="0" u="none" strike="noStrike" dirty="0" err="1">
                <a:effectLst/>
                <a:latin typeface="+mn-lt"/>
                <a:cs typeface="Poppins"/>
              </a:rPr>
              <a:t>pahalı</a:t>
            </a:r>
            <a:r>
              <a:rPr lang="en-US" sz="1000" b="0" i="0" u="none" strike="noStrike" dirty="0">
                <a:effectLst/>
                <a:latin typeface="+mn-lt"/>
                <a:cs typeface="Poppins"/>
              </a:rPr>
              <a:t> hale </a:t>
            </a:r>
            <a:r>
              <a:rPr lang="en-US" sz="1000" b="0" i="0" u="none" strike="noStrike" dirty="0" err="1">
                <a:effectLst/>
                <a:latin typeface="+mn-lt"/>
                <a:cs typeface="Poppins"/>
              </a:rPr>
              <a:t>gelmesine</a:t>
            </a:r>
            <a:r>
              <a:rPr lang="en-US" sz="1000" b="0" i="0" u="none" strike="noStrike" dirty="0">
                <a:effectLst/>
                <a:latin typeface="+mn-lt"/>
                <a:cs typeface="Poppins"/>
              </a:rPr>
              <a:t> </a:t>
            </a:r>
            <a:r>
              <a:rPr lang="en-US" sz="1000" b="0" i="0" u="none" strike="noStrike" dirty="0" err="1">
                <a:effectLst/>
                <a:latin typeface="+mn-lt"/>
                <a:cs typeface="Poppins"/>
              </a:rPr>
              <a:t>yol</a:t>
            </a:r>
            <a:r>
              <a:rPr lang="en-US" sz="1000" b="0" i="0" u="none" strike="noStrike" dirty="0">
                <a:effectLst/>
                <a:latin typeface="+mn-lt"/>
                <a:cs typeface="Poppins"/>
              </a:rPr>
              <a:t> </a:t>
            </a:r>
            <a:r>
              <a:rPr lang="en-US" sz="1000" b="0" i="0" u="none" strike="noStrike" dirty="0" err="1">
                <a:effectLst/>
                <a:latin typeface="+mn-lt"/>
                <a:cs typeface="Poppins"/>
              </a:rPr>
              <a:t>açacak</a:t>
            </a:r>
            <a:r>
              <a:rPr lang="en-US" sz="1000" b="0" i="0" u="none" strike="noStrike" dirty="0">
                <a:effectLst/>
                <a:latin typeface="+mn-lt"/>
                <a:cs typeface="Poppins"/>
              </a:rPr>
              <a:t>. Bu </a:t>
            </a:r>
            <a:r>
              <a:rPr lang="en-US" sz="1000" b="0" i="0" u="none" strike="noStrike" dirty="0" err="1">
                <a:effectLst/>
                <a:latin typeface="+mn-lt"/>
                <a:cs typeface="Poppins"/>
              </a:rPr>
              <a:t>gelişmelerin</a:t>
            </a:r>
            <a:r>
              <a:rPr lang="en-US" sz="1000" b="0" i="0" u="none" strike="noStrike" dirty="0">
                <a:effectLst/>
                <a:latin typeface="+mn-lt"/>
                <a:cs typeface="Poppins"/>
              </a:rPr>
              <a:t> her </a:t>
            </a:r>
            <a:r>
              <a:rPr lang="en-US" sz="1000" b="0" i="0" u="none" strike="noStrike" dirty="0" err="1">
                <a:effectLst/>
                <a:latin typeface="+mn-lt"/>
                <a:cs typeface="Poppins"/>
              </a:rPr>
              <a:t>ikisi</a:t>
            </a:r>
            <a:r>
              <a:rPr lang="en-US" sz="1000" b="0" i="0" u="none" strike="noStrike" dirty="0">
                <a:effectLst/>
                <a:latin typeface="+mn-lt"/>
                <a:cs typeface="Poppins"/>
              </a:rPr>
              <a:t> de, </a:t>
            </a:r>
            <a:r>
              <a:rPr lang="en-US" sz="1000" b="0" i="0" u="none" strike="noStrike" dirty="0" err="1">
                <a:effectLst/>
                <a:latin typeface="+mn-lt"/>
                <a:cs typeface="Poppins"/>
              </a:rPr>
              <a:t>daha</a:t>
            </a:r>
            <a:r>
              <a:rPr lang="en-US" sz="1000" b="0" i="0" u="none" strike="noStrike" dirty="0">
                <a:effectLst/>
                <a:latin typeface="+mn-lt"/>
                <a:cs typeface="Poppins"/>
              </a:rPr>
              <a:t> </a:t>
            </a:r>
            <a:r>
              <a:rPr lang="en-US" sz="1000" b="0" i="0" u="none" strike="noStrike" dirty="0" err="1">
                <a:effectLst/>
                <a:latin typeface="+mn-lt"/>
                <a:cs typeface="Poppins"/>
              </a:rPr>
              <a:t>durağan</a:t>
            </a:r>
            <a:r>
              <a:rPr lang="en-US" sz="1000" b="0" i="0" u="none" strike="noStrike" dirty="0">
                <a:effectLst/>
                <a:latin typeface="+mn-lt"/>
                <a:cs typeface="Poppins"/>
              </a:rPr>
              <a:t> </a:t>
            </a:r>
            <a:r>
              <a:rPr lang="en-US" sz="1000" b="0" i="0" u="none" strike="noStrike" dirty="0" err="1">
                <a:effectLst/>
                <a:latin typeface="+mn-lt"/>
                <a:cs typeface="Poppins"/>
              </a:rPr>
              <a:t>tüketim</a:t>
            </a:r>
            <a:r>
              <a:rPr lang="en-US" sz="1000" b="0" i="0" u="none" strike="noStrike" dirty="0">
                <a:effectLst/>
                <a:latin typeface="+mn-lt"/>
                <a:cs typeface="Poppins"/>
              </a:rPr>
              <a:t> </a:t>
            </a:r>
            <a:r>
              <a:rPr lang="en-US" sz="1000" b="0" i="0" u="none" strike="noStrike" dirty="0" err="1">
                <a:effectLst/>
                <a:latin typeface="+mn-lt"/>
                <a:cs typeface="Poppins"/>
              </a:rPr>
              <a:t>trendlerinin</a:t>
            </a:r>
            <a:r>
              <a:rPr lang="en-US" sz="1000" b="0" i="0" u="none" strike="noStrike" dirty="0">
                <a:effectLst/>
                <a:latin typeface="+mn-lt"/>
                <a:cs typeface="Poppins"/>
              </a:rPr>
              <a:t> </a:t>
            </a:r>
            <a:r>
              <a:rPr lang="en-US" sz="1000" b="0" i="0" u="none" strike="noStrike" dirty="0" err="1">
                <a:effectLst/>
                <a:latin typeface="+mn-lt"/>
                <a:cs typeface="Poppins"/>
              </a:rPr>
              <a:t>yaşandığı</a:t>
            </a:r>
            <a:r>
              <a:rPr lang="en-US" sz="1000" b="0" i="0" u="none" strike="noStrike" dirty="0">
                <a:effectLst/>
                <a:latin typeface="+mn-lt"/>
                <a:cs typeface="Poppins"/>
              </a:rPr>
              <a:t> </a:t>
            </a:r>
            <a:r>
              <a:rPr lang="en-US" sz="1000" b="0" i="0" u="none" strike="noStrike" dirty="0" err="1">
                <a:effectLst/>
                <a:latin typeface="+mn-lt"/>
                <a:cs typeface="Poppins"/>
              </a:rPr>
              <a:t>bir</a:t>
            </a:r>
            <a:r>
              <a:rPr lang="en-US" sz="1000" b="0" i="0" u="none" strike="noStrike" dirty="0">
                <a:effectLst/>
                <a:latin typeface="+mn-lt"/>
                <a:cs typeface="Poppins"/>
              </a:rPr>
              <a:t> </a:t>
            </a:r>
            <a:r>
              <a:rPr lang="en-US" sz="1000" b="0" i="0" u="none" strike="noStrike" dirty="0" err="1">
                <a:effectLst/>
                <a:latin typeface="+mn-lt"/>
                <a:cs typeface="Poppins"/>
              </a:rPr>
              <a:t>dönemde</a:t>
            </a:r>
            <a:r>
              <a:rPr lang="en-US" sz="1000" b="0" i="0" u="none" strike="noStrike" dirty="0">
                <a:effectLst/>
                <a:latin typeface="+mn-lt"/>
                <a:cs typeface="Poppins"/>
              </a:rPr>
              <a:t>, </a:t>
            </a:r>
            <a:r>
              <a:rPr lang="en-US" sz="1000" b="0" i="0" u="none" strike="noStrike" dirty="0" err="1">
                <a:effectLst/>
                <a:latin typeface="+mn-lt"/>
                <a:cs typeface="Poppins"/>
              </a:rPr>
              <a:t>tüketici</a:t>
            </a:r>
            <a:r>
              <a:rPr lang="en-US" sz="1000" b="0" i="0" u="none" strike="noStrike" dirty="0">
                <a:effectLst/>
                <a:latin typeface="+mn-lt"/>
                <a:cs typeface="Poppins"/>
              </a:rPr>
              <a:t> </a:t>
            </a:r>
            <a:r>
              <a:rPr lang="en-US" sz="1000" b="0" i="0" u="none" strike="noStrike" dirty="0" err="1">
                <a:effectLst/>
                <a:latin typeface="+mn-lt"/>
                <a:cs typeface="Poppins"/>
              </a:rPr>
              <a:t>ürünleri</a:t>
            </a:r>
            <a:r>
              <a:rPr lang="en-US" sz="1000" b="0" i="0" u="none" strike="noStrike" dirty="0">
                <a:effectLst/>
                <a:latin typeface="+mn-lt"/>
                <a:cs typeface="Poppins"/>
              </a:rPr>
              <a:t> </a:t>
            </a:r>
            <a:r>
              <a:rPr lang="en-US" sz="1000" b="0" i="0" u="none" strike="noStrike" dirty="0" err="1">
                <a:effectLst/>
                <a:latin typeface="+mn-lt"/>
                <a:cs typeface="Poppins"/>
              </a:rPr>
              <a:t>ve</a:t>
            </a:r>
            <a:r>
              <a:rPr lang="en-US" sz="1000" b="0" i="0" u="none" strike="noStrike" dirty="0">
                <a:effectLst/>
                <a:latin typeface="+mn-lt"/>
                <a:cs typeface="Poppins"/>
              </a:rPr>
              <a:t> </a:t>
            </a:r>
            <a:r>
              <a:rPr lang="en-US" sz="1000" b="0" i="0" u="none" strike="noStrike" dirty="0" err="1">
                <a:effectLst/>
                <a:latin typeface="+mn-lt"/>
                <a:cs typeface="Poppins"/>
              </a:rPr>
              <a:t>lüks</a:t>
            </a:r>
            <a:r>
              <a:rPr lang="en-US" sz="1000" b="0" i="0" u="none" strike="noStrike" dirty="0">
                <a:effectLst/>
                <a:latin typeface="+mn-lt"/>
                <a:cs typeface="Poppins"/>
              </a:rPr>
              <a:t> </a:t>
            </a:r>
            <a:r>
              <a:rPr lang="en-US" sz="1000" b="0" i="0" u="none" strike="noStrike" dirty="0" err="1">
                <a:effectLst/>
                <a:latin typeface="+mn-lt"/>
                <a:cs typeface="Poppins"/>
              </a:rPr>
              <a:t>ürün</a:t>
            </a:r>
            <a:r>
              <a:rPr lang="en-US" sz="1000" b="0" i="0" u="none" strike="noStrike" dirty="0">
                <a:effectLst/>
                <a:latin typeface="+mn-lt"/>
                <a:cs typeface="Poppins"/>
              </a:rPr>
              <a:t> </a:t>
            </a:r>
            <a:r>
              <a:rPr lang="en-US" sz="1000" b="0" i="0" u="none" strike="noStrike" dirty="0" err="1">
                <a:effectLst/>
                <a:latin typeface="+mn-lt"/>
                <a:cs typeface="Poppins"/>
              </a:rPr>
              <a:t>reklam</a:t>
            </a:r>
            <a:r>
              <a:rPr lang="en-US" sz="1000" b="0" i="0" u="none" strike="noStrike" dirty="0">
                <a:effectLst/>
                <a:latin typeface="+mn-lt"/>
                <a:cs typeface="Poppins"/>
              </a:rPr>
              <a:t> </a:t>
            </a:r>
            <a:r>
              <a:rPr lang="en-US" sz="1000" b="0" i="0" u="none" strike="noStrike" dirty="0" err="1">
                <a:effectLst/>
                <a:latin typeface="+mn-lt"/>
                <a:cs typeface="Poppins"/>
              </a:rPr>
              <a:t>verenlerini</a:t>
            </a:r>
            <a:r>
              <a:rPr lang="en-US" sz="1000" b="0" i="0" u="none" strike="noStrike" dirty="0">
                <a:effectLst/>
                <a:latin typeface="+mn-lt"/>
                <a:cs typeface="Poppins"/>
              </a:rPr>
              <a:t> </a:t>
            </a:r>
            <a:r>
              <a:rPr lang="en-US" sz="1000" b="0" i="0" u="none" strike="noStrike" dirty="0" err="1">
                <a:effectLst/>
                <a:latin typeface="+mn-lt"/>
                <a:cs typeface="Poppins"/>
              </a:rPr>
              <a:t>daha</a:t>
            </a:r>
            <a:r>
              <a:rPr lang="en-US" sz="1000" b="0" i="0" u="none" strike="noStrike" dirty="0">
                <a:effectLst/>
                <a:latin typeface="+mn-lt"/>
                <a:cs typeface="Poppins"/>
              </a:rPr>
              <a:t> da </a:t>
            </a:r>
            <a:r>
              <a:rPr lang="en-US" sz="1000" b="0" i="0" u="none" strike="noStrike" dirty="0" err="1">
                <a:effectLst/>
                <a:latin typeface="+mn-lt"/>
                <a:cs typeface="Poppins"/>
              </a:rPr>
              <a:t>zorlayabilir</a:t>
            </a:r>
            <a:r>
              <a:rPr lang="en-US" sz="1000" b="0" i="0" u="none" strike="noStrike" dirty="0">
                <a:effectLst/>
                <a:latin typeface="+mn-lt"/>
                <a:cs typeface="Poppins"/>
              </a:rPr>
              <a:t>. </a:t>
            </a:r>
            <a:r>
              <a:rPr lang="en-US" sz="1000" b="0" i="0" u="none" strike="noStrike" dirty="0" err="1">
                <a:effectLst/>
                <a:latin typeface="+mn-lt"/>
                <a:cs typeface="Poppins"/>
              </a:rPr>
              <a:t>Eğlence</a:t>
            </a:r>
            <a:r>
              <a:rPr lang="en-US" sz="1000" b="0" i="0" u="none" strike="noStrike" dirty="0">
                <a:effectLst/>
                <a:latin typeface="+mn-lt"/>
                <a:cs typeface="Poppins"/>
              </a:rPr>
              <a:t> ve </a:t>
            </a:r>
            <a:r>
              <a:rPr lang="en-US" sz="1000" b="0" i="0" u="none" strike="noStrike" dirty="0" err="1">
                <a:effectLst/>
                <a:latin typeface="+mn-lt"/>
                <a:cs typeface="Poppins"/>
              </a:rPr>
              <a:t>reklam</a:t>
            </a:r>
            <a:r>
              <a:rPr lang="en-US" sz="1000" b="0" i="0" u="none" strike="noStrike" dirty="0">
                <a:effectLst/>
                <a:latin typeface="+mn-lt"/>
                <a:cs typeface="Poppins"/>
              </a:rPr>
              <a:t> </a:t>
            </a:r>
            <a:r>
              <a:rPr lang="en-US" sz="1000" b="0" i="0" u="none" strike="noStrike" dirty="0" err="1">
                <a:effectLst/>
                <a:latin typeface="+mn-lt"/>
                <a:cs typeface="Poppins"/>
              </a:rPr>
              <a:t>gibi</a:t>
            </a:r>
            <a:r>
              <a:rPr lang="en-US" sz="1000" b="0" i="0" u="none" strike="noStrike" dirty="0">
                <a:effectLst/>
                <a:latin typeface="+mn-lt"/>
                <a:cs typeface="Poppins"/>
              </a:rPr>
              <a:t> </a:t>
            </a:r>
            <a:r>
              <a:rPr lang="en-US" sz="1000" b="0" i="0" u="none" strike="noStrike" dirty="0" err="1">
                <a:effectLst/>
                <a:latin typeface="+mn-lt"/>
                <a:cs typeface="Poppins"/>
              </a:rPr>
              <a:t>dijital</a:t>
            </a:r>
            <a:r>
              <a:rPr lang="en-US" sz="1000" b="0" i="0" u="none" strike="noStrike" dirty="0">
                <a:effectLst/>
                <a:latin typeface="+mn-lt"/>
                <a:cs typeface="Poppins"/>
              </a:rPr>
              <a:t> </a:t>
            </a:r>
            <a:r>
              <a:rPr lang="en-US" sz="1000" b="0" i="0" u="none" strike="noStrike" dirty="0" err="1">
                <a:effectLst/>
                <a:latin typeface="+mn-lt"/>
                <a:cs typeface="Poppins"/>
              </a:rPr>
              <a:t>hizmetler</a:t>
            </a:r>
            <a:r>
              <a:rPr lang="en-US" sz="1000" b="0" i="0" u="none" strike="noStrike" dirty="0">
                <a:effectLst/>
                <a:latin typeface="+mn-lt"/>
                <a:cs typeface="Poppins"/>
              </a:rPr>
              <a:t>, </a:t>
            </a:r>
            <a:r>
              <a:rPr lang="en-US" sz="1000" b="0" i="0" u="none" strike="noStrike" dirty="0" err="1">
                <a:effectLst/>
                <a:latin typeface="+mn-lt"/>
                <a:cs typeface="Poppins"/>
              </a:rPr>
              <a:t>tarifelere</a:t>
            </a:r>
            <a:r>
              <a:rPr lang="en-US" sz="1000" b="0" i="0" u="none" strike="noStrike" dirty="0">
                <a:effectLst/>
                <a:latin typeface="+mn-lt"/>
                <a:cs typeface="Poppins"/>
              </a:rPr>
              <a:t> </a:t>
            </a:r>
            <a:r>
              <a:rPr lang="en-US" sz="1000" b="0" i="0" u="none" strike="noStrike" dirty="0" err="1">
                <a:effectLst/>
                <a:latin typeface="+mn-lt"/>
                <a:cs typeface="Poppins"/>
              </a:rPr>
              <a:t>daha</a:t>
            </a:r>
            <a:r>
              <a:rPr lang="en-US" sz="1000" b="0" i="0" u="none" strike="noStrike" dirty="0">
                <a:effectLst/>
                <a:latin typeface="+mn-lt"/>
                <a:cs typeface="Poppins"/>
              </a:rPr>
              <a:t> </a:t>
            </a:r>
            <a:r>
              <a:rPr lang="en-US" sz="1000" b="0" i="0" u="none" strike="noStrike" dirty="0" err="1">
                <a:effectLst/>
                <a:latin typeface="+mn-lt"/>
                <a:cs typeface="Poppins"/>
              </a:rPr>
              <a:t>az</a:t>
            </a:r>
            <a:r>
              <a:rPr lang="en-US" sz="1000" b="0" i="0" u="none" strike="noStrike" dirty="0">
                <a:effectLst/>
                <a:latin typeface="+mn-lt"/>
                <a:cs typeface="Poppins"/>
              </a:rPr>
              <a:t> </a:t>
            </a:r>
            <a:r>
              <a:rPr lang="en-US" sz="1000" b="0" i="0" u="none" strike="noStrike" dirty="0" err="1">
                <a:effectLst/>
                <a:latin typeface="+mn-lt"/>
                <a:cs typeface="Poppins"/>
              </a:rPr>
              <a:t>maruz</a:t>
            </a:r>
            <a:r>
              <a:rPr lang="en-US" sz="1000" b="0" i="0" u="none" strike="noStrike" dirty="0">
                <a:effectLst/>
                <a:latin typeface="+mn-lt"/>
                <a:cs typeface="Poppins"/>
              </a:rPr>
              <a:t> </a:t>
            </a:r>
            <a:r>
              <a:rPr lang="en-US" sz="1000" b="0" i="0" u="none" strike="noStrike" dirty="0" err="1">
                <a:effectLst/>
                <a:latin typeface="+mn-lt"/>
                <a:cs typeface="Poppins"/>
              </a:rPr>
              <a:t>kalma</a:t>
            </a:r>
            <a:r>
              <a:rPr lang="en-US" sz="1000" b="0" i="0" u="none" strike="noStrike" dirty="0">
                <a:effectLst/>
                <a:latin typeface="+mn-lt"/>
                <a:cs typeface="Poppins"/>
              </a:rPr>
              <a:t> </a:t>
            </a:r>
            <a:r>
              <a:rPr lang="en-US" sz="1000" b="0" i="0" u="none" strike="noStrike" dirty="0" err="1">
                <a:effectLst/>
                <a:latin typeface="+mn-lt"/>
                <a:cs typeface="Poppins"/>
              </a:rPr>
              <a:t>eğilimindedir</a:t>
            </a:r>
            <a:r>
              <a:rPr lang="en-US" sz="1000" b="0" i="0" u="none" strike="noStrike" dirty="0">
                <a:effectLst/>
                <a:latin typeface="+mn-lt"/>
                <a:cs typeface="Poppins"/>
              </a:rPr>
              <a:t>, </a:t>
            </a:r>
            <a:r>
              <a:rPr lang="en-US" sz="1000" b="0" i="0" u="none" strike="noStrike" dirty="0" err="1">
                <a:effectLst/>
                <a:latin typeface="+mn-lt"/>
                <a:cs typeface="Poppins"/>
              </a:rPr>
              <a:t>ancak</a:t>
            </a:r>
            <a:r>
              <a:rPr lang="en-US" sz="1000" b="0" i="0" u="none" strike="noStrike" dirty="0">
                <a:effectLst/>
                <a:latin typeface="+mn-lt"/>
                <a:cs typeface="Poppins"/>
              </a:rPr>
              <a:t> </a:t>
            </a:r>
            <a:r>
              <a:rPr lang="en-US" sz="1000" b="0" i="0" u="none" strike="noStrike" dirty="0" err="1">
                <a:effectLst/>
                <a:latin typeface="+mn-lt"/>
                <a:cs typeface="Poppins"/>
              </a:rPr>
              <a:t>misilleme</a:t>
            </a:r>
            <a:r>
              <a:rPr lang="en-US" sz="1000" b="0" i="0" u="none" strike="noStrike" dirty="0">
                <a:effectLst/>
                <a:latin typeface="+mn-lt"/>
                <a:cs typeface="Poppins"/>
              </a:rPr>
              <a:t> </a:t>
            </a:r>
            <a:r>
              <a:rPr lang="en-US" sz="1000" b="0" i="0" u="none" strike="noStrike" dirty="0" err="1">
                <a:effectLst/>
                <a:latin typeface="+mn-lt"/>
                <a:cs typeface="Poppins"/>
              </a:rPr>
              <a:t>eylemleri</a:t>
            </a:r>
            <a:r>
              <a:rPr lang="en-US" sz="1000" b="0" i="0" u="none" strike="noStrike" dirty="0">
                <a:effectLst/>
                <a:latin typeface="+mn-lt"/>
                <a:cs typeface="Poppins"/>
              </a:rPr>
              <a:t>, </a:t>
            </a:r>
            <a:r>
              <a:rPr lang="en-US" sz="1000" b="0" i="0" u="none" strike="noStrike" dirty="0" err="1">
                <a:effectLst/>
                <a:latin typeface="+mn-lt"/>
                <a:cs typeface="Poppins"/>
              </a:rPr>
              <a:t>bu</a:t>
            </a:r>
            <a:r>
              <a:rPr lang="en-US" sz="1000" b="0" i="0" u="none" strike="noStrike" dirty="0">
                <a:effectLst/>
                <a:latin typeface="+mn-lt"/>
                <a:cs typeface="Poppins"/>
              </a:rPr>
              <a:t> </a:t>
            </a:r>
            <a:r>
              <a:rPr lang="en-US" sz="1000" b="0" i="0" u="none" strike="noStrike" dirty="0" err="1">
                <a:effectLst/>
                <a:latin typeface="+mn-lt"/>
                <a:cs typeface="Poppins"/>
              </a:rPr>
              <a:t>hizmetlerin</a:t>
            </a:r>
            <a:r>
              <a:rPr lang="en-US" sz="1000" b="0" i="0" u="none" strike="noStrike" dirty="0">
                <a:effectLst/>
                <a:latin typeface="+mn-lt"/>
                <a:cs typeface="Poppins"/>
              </a:rPr>
              <a:t> </a:t>
            </a:r>
            <a:r>
              <a:rPr lang="en-US" sz="1000" b="0" i="0" u="none" strike="noStrike" dirty="0" err="1">
                <a:effectLst/>
                <a:latin typeface="+mn-lt"/>
                <a:cs typeface="Poppins"/>
              </a:rPr>
              <a:t>en</a:t>
            </a:r>
            <a:r>
              <a:rPr lang="en-US" sz="1000" b="0" i="0" u="none" strike="noStrike" dirty="0">
                <a:effectLst/>
                <a:latin typeface="+mn-lt"/>
                <a:cs typeface="Poppins"/>
              </a:rPr>
              <a:t> </a:t>
            </a:r>
            <a:r>
              <a:rPr lang="en-US" sz="1000" b="0" i="0" u="none" strike="noStrike" dirty="0" err="1">
                <a:effectLst/>
                <a:latin typeface="+mn-lt"/>
                <a:cs typeface="Poppins"/>
              </a:rPr>
              <a:t>büyük</a:t>
            </a:r>
            <a:r>
              <a:rPr lang="en-US" sz="1000" b="0" i="0" u="none" strike="noStrike" dirty="0">
                <a:effectLst/>
                <a:latin typeface="+mn-lt"/>
                <a:cs typeface="Poppins"/>
              </a:rPr>
              <a:t> </a:t>
            </a:r>
            <a:r>
              <a:rPr lang="en-US" sz="1000" b="0" i="0" u="none" strike="noStrike" dirty="0" err="1">
                <a:effectLst/>
                <a:latin typeface="+mn-lt"/>
                <a:cs typeface="Poppins"/>
              </a:rPr>
              <a:t>satıcıları</a:t>
            </a:r>
            <a:r>
              <a:rPr lang="en-US" sz="1000" b="0" i="0" u="none" strike="noStrike" dirty="0">
                <a:effectLst/>
                <a:latin typeface="+mn-lt"/>
                <a:cs typeface="Poppins"/>
              </a:rPr>
              <a:t> </a:t>
            </a:r>
            <a:r>
              <a:rPr lang="en-US" sz="1000" b="0" i="0" u="none" strike="noStrike" dirty="0" err="1">
                <a:effectLst/>
                <a:latin typeface="+mn-lt"/>
                <a:cs typeface="Poppins"/>
              </a:rPr>
              <a:t>olan</a:t>
            </a:r>
            <a:r>
              <a:rPr lang="en-US" sz="1000" b="0" i="0" u="none" strike="noStrike" dirty="0">
                <a:effectLst/>
                <a:latin typeface="+mn-lt"/>
                <a:cs typeface="Poppins"/>
              </a:rPr>
              <a:t>, </a:t>
            </a:r>
            <a:r>
              <a:rPr lang="en-US" sz="1000" b="0" i="0" u="none" strike="noStrike" dirty="0" err="1">
                <a:effectLst/>
                <a:latin typeface="+mn-lt"/>
                <a:cs typeface="Poppins"/>
              </a:rPr>
              <a:t>çoğunlukla</a:t>
            </a:r>
            <a:r>
              <a:rPr lang="en-US" sz="1000" b="0" i="0" u="none" strike="noStrike" dirty="0">
                <a:effectLst/>
                <a:latin typeface="+mn-lt"/>
                <a:cs typeface="Poppins"/>
              </a:rPr>
              <a:t> Amerikan </a:t>
            </a:r>
            <a:r>
              <a:rPr lang="en-US" sz="1000" b="0" i="0" u="none" strike="noStrike" dirty="0" err="1">
                <a:effectLst/>
                <a:latin typeface="+mn-lt"/>
                <a:cs typeface="Poppins"/>
              </a:rPr>
              <a:t>merkezli</a:t>
            </a:r>
            <a:r>
              <a:rPr lang="en-US" sz="1000" b="0" i="0" u="none" strike="noStrike" dirty="0">
                <a:effectLst/>
                <a:latin typeface="+mn-lt"/>
                <a:cs typeface="Poppins"/>
              </a:rPr>
              <a:t> </a:t>
            </a:r>
            <a:r>
              <a:rPr lang="en-US" sz="1000" b="0" i="0" u="none" strike="noStrike" dirty="0" err="1">
                <a:effectLst/>
                <a:latin typeface="+mn-lt"/>
                <a:cs typeface="Poppins"/>
              </a:rPr>
              <a:t>şirketler</a:t>
            </a:r>
            <a:r>
              <a:rPr lang="en-US" sz="1000" b="0" i="0" u="none" strike="noStrike" dirty="0">
                <a:effectLst/>
                <a:latin typeface="+mn-lt"/>
                <a:cs typeface="Poppins"/>
              </a:rPr>
              <a:t> </a:t>
            </a:r>
            <a:r>
              <a:rPr lang="en-US" sz="1000" b="0" i="0" u="none" strike="noStrike" dirty="0" err="1">
                <a:effectLst/>
                <a:latin typeface="+mn-lt"/>
                <a:cs typeface="Poppins"/>
              </a:rPr>
              <a:t>olan</a:t>
            </a:r>
            <a:r>
              <a:rPr lang="en-US" sz="1000" b="0" i="0" u="none" strike="noStrike" dirty="0">
                <a:effectLst/>
                <a:latin typeface="+mn-lt"/>
                <a:cs typeface="Poppins"/>
              </a:rPr>
              <a:t> Google, Meta, Disney, Comcast ve </a:t>
            </a:r>
            <a:r>
              <a:rPr lang="en-US" sz="1000" b="0" i="0" u="none" strike="noStrike" dirty="0" err="1">
                <a:effectLst/>
                <a:latin typeface="+mn-lt"/>
                <a:cs typeface="Poppins"/>
              </a:rPr>
              <a:t>Microsoft'u</a:t>
            </a:r>
            <a:r>
              <a:rPr lang="en-US" sz="1000" b="0" i="0" u="none" strike="noStrike" dirty="0">
                <a:effectLst/>
                <a:latin typeface="+mn-lt"/>
                <a:cs typeface="Poppins"/>
              </a:rPr>
              <a:t> </a:t>
            </a:r>
            <a:r>
              <a:rPr lang="en-US" sz="1000" b="0" i="0" u="none" strike="noStrike" dirty="0" err="1">
                <a:effectLst/>
                <a:latin typeface="+mn-lt"/>
                <a:cs typeface="Poppins"/>
              </a:rPr>
              <a:t>etkileyebilir</a:t>
            </a:r>
            <a:r>
              <a:rPr lang="en-US" sz="1000" b="0" i="0" u="none" strike="noStrike" dirty="0">
                <a:effectLst/>
                <a:latin typeface="+mn-lt"/>
                <a:cs typeface="Poppins"/>
              </a:rPr>
              <a:t>.</a:t>
            </a:r>
            <a:r>
              <a:rPr lang="tr-TR" sz="1000" b="0" i="0" u="none" strike="noStrike" dirty="0">
                <a:effectLst/>
                <a:latin typeface="+mn-lt"/>
                <a:cs typeface="Poppins"/>
              </a:rPr>
              <a:t> Üretim yapan </a:t>
            </a:r>
            <a:r>
              <a:rPr lang="en-US" sz="1000" b="0" i="0" u="none" strike="noStrike" dirty="0" err="1">
                <a:effectLst/>
                <a:latin typeface="+mn-lt"/>
                <a:cs typeface="Poppins"/>
              </a:rPr>
              <a:t>firmalar</a:t>
            </a:r>
            <a:r>
              <a:rPr lang="en-US" sz="1000" b="0" i="0" u="none" strike="noStrike" dirty="0">
                <a:effectLst/>
                <a:latin typeface="+mn-lt"/>
                <a:cs typeface="Poppins"/>
              </a:rPr>
              <a:t>, </a:t>
            </a:r>
            <a:r>
              <a:rPr lang="en-US" sz="1000" b="0" i="0" u="none" strike="noStrike" dirty="0" err="1">
                <a:effectLst/>
                <a:latin typeface="+mn-lt"/>
                <a:cs typeface="Poppins"/>
              </a:rPr>
              <a:t>hizmet</a:t>
            </a:r>
            <a:r>
              <a:rPr lang="en-US" sz="1000" b="0" i="0" u="none" strike="noStrike" dirty="0">
                <a:effectLst/>
                <a:latin typeface="+mn-lt"/>
                <a:cs typeface="Poppins"/>
              </a:rPr>
              <a:t> </a:t>
            </a:r>
            <a:r>
              <a:rPr lang="en-US" sz="1000" b="0" i="0" u="none" strike="noStrike" dirty="0" err="1">
                <a:effectLst/>
                <a:latin typeface="+mn-lt"/>
                <a:cs typeface="Poppins"/>
              </a:rPr>
              <a:t>sağlayıcılar</a:t>
            </a:r>
            <a:r>
              <a:rPr lang="tr-TR" sz="1000" b="0" i="0" u="none" strike="noStrike" dirty="0">
                <a:effectLst/>
                <a:latin typeface="+mn-lt"/>
                <a:cs typeface="Poppins"/>
              </a:rPr>
              <a:t>ın</a:t>
            </a:r>
            <a:r>
              <a:rPr lang="en-US" sz="1000" b="0" i="0" u="none" strike="noStrike" dirty="0">
                <a:effectLst/>
                <a:latin typeface="+mn-lt"/>
                <a:cs typeface="Poppins"/>
              </a:rPr>
              <a:t>a </a:t>
            </a:r>
            <a:r>
              <a:rPr lang="en-US" sz="1000" b="0" i="0" u="none" strike="noStrike" dirty="0" err="1">
                <a:effectLst/>
                <a:latin typeface="+mn-lt"/>
                <a:cs typeface="Poppins"/>
              </a:rPr>
              <a:t>göre</a:t>
            </a:r>
            <a:r>
              <a:rPr lang="en-US" sz="1000" b="0" i="0" u="none" strike="noStrike" dirty="0">
                <a:effectLst/>
                <a:latin typeface="+mn-lt"/>
                <a:cs typeface="Poppins"/>
              </a:rPr>
              <a:t> </a:t>
            </a:r>
            <a:r>
              <a:rPr lang="en-US" sz="1000" b="0" i="0" u="none" strike="noStrike" dirty="0" err="1">
                <a:effectLst/>
                <a:latin typeface="+mn-lt"/>
                <a:cs typeface="Poppins"/>
              </a:rPr>
              <a:t>gelirin</a:t>
            </a:r>
            <a:r>
              <a:rPr lang="en-US" sz="1000" b="0" i="0" u="none" strike="noStrike" dirty="0">
                <a:effectLst/>
                <a:latin typeface="+mn-lt"/>
                <a:cs typeface="Poppins"/>
              </a:rPr>
              <a:t> </a:t>
            </a:r>
            <a:r>
              <a:rPr lang="en-US" sz="1000" b="0" i="0" u="none" strike="noStrike" dirty="0" err="1">
                <a:effectLst/>
                <a:latin typeface="+mn-lt"/>
                <a:cs typeface="Poppins"/>
              </a:rPr>
              <a:t>daha</a:t>
            </a:r>
            <a:r>
              <a:rPr lang="en-US" sz="1000" b="0" i="0" u="none" strike="noStrike" dirty="0">
                <a:effectLst/>
                <a:latin typeface="+mn-lt"/>
                <a:cs typeface="Poppins"/>
              </a:rPr>
              <a:t> </a:t>
            </a:r>
            <a:r>
              <a:rPr lang="en-US" sz="1000" b="0" i="0" u="none" strike="noStrike" dirty="0" err="1">
                <a:effectLst/>
                <a:latin typeface="+mn-lt"/>
                <a:cs typeface="Poppins"/>
              </a:rPr>
              <a:t>büyük</a:t>
            </a:r>
            <a:r>
              <a:rPr lang="en-US" sz="1000" b="0" i="0" u="none" strike="noStrike" dirty="0">
                <a:effectLst/>
                <a:latin typeface="+mn-lt"/>
                <a:cs typeface="Poppins"/>
              </a:rPr>
              <a:t> </a:t>
            </a:r>
            <a:r>
              <a:rPr lang="en-US" sz="1000" b="0" i="0" u="none" strike="noStrike" dirty="0" err="1">
                <a:effectLst/>
                <a:latin typeface="+mn-lt"/>
                <a:cs typeface="Poppins"/>
              </a:rPr>
              <a:t>bir</a:t>
            </a:r>
            <a:r>
              <a:rPr lang="en-US" sz="1000" b="0" i="0" u="none" strike="noStrike" dirty="0">
                <a:effectLst/>
                <a:latin typeface="+mn-lt"/>
                <a:cs typeface="Poppins"/>
              </a:rPr>
              <a:t> </a:t>
            </a:r>
            <a:r>
              <a:rPr lang="en-US" sz="1000" b="0" i="0" u="none" strike="noStrike" dirty="0" err="1">
                <a:effectLst/>
                <a:latin typeface="+mn-lt"/>
                <a:cs typeface="Poppins"/>
              </a:rPr>
              <a:t>kısmını</a:t>
            </a:r>
            <a:r>
              <a:rPr lang="en-US" sz="1000" b="0" i="0" u="none" strike="noStrike" dirty="0">
                <a:effectLst/>
                <a:latin typeface="+mn-lt"/>
                <a:cs typeface="Poppins"/>
              </a:rPr>
              <a:t> </a:t>
            </a:r>
            <a:r>
              <a:rPr lang="en-US" sz="1000" b="0" i="0" u="none" strike="noStrike" dirty="0" err="1">
                <a:effectLst/>
                <a:latin typeface="+mn-lt"/>
                <a:cs typeface="Poppins"/>
              </a:rPr>
              <a:t>reklama</a:t>
            </a:r>
            <a:r>
              <a:rPr lang="en-US" sz="1000" b="0" i="0" u="none" strike="noStrike" dirty="0">
                <a:effectLst/>
                <a:latin typeface="+mn-lt"/>
                <a:cs typeface="Poppins"/>
              </a:rPr>
              <a:t> </a:t>
            </a:r>
            <a:r>
              <a:rPr lang="en-US" sz="1000" b="0" i="0" u="none" strike="noStrike" dirty="0" err="1">
                <a:effectLst/>
                <a:latin typeface="+mn-lt"/>
                <a:cs typeface="Poppins"/>
              </a:rPr>
              <a:t>harcadıkları</a:t>
            </a:r>
            <a:r>
              <a:rPr lang="en-US" sz="1000" b="0" i="0" u="none" strike="noStrike" dirty="0">
                <a:effectLst/>
                <a:latin typeface="+mn-lt"/>
                <a:cs typeface="Poppins"/>
              </a:rPr>
              <a:t> ve </a:t>
            </a:r>
            <a:r>
              <a:rPr lang="en-US" sz="1000" b="0" i="0" u="none" strike="noStrike" dirty="0" err="1">
                <a:effectLst/>
                <a:latin typeface="+mn-lt"/>
                <a:cs typeface="Poppins"/>
              </a:rPr>
              <a:t>küresel</a:t>
            </a:r>
            <a:r>
              <a:rPr lang="en-US" sz="1000" b="0" i="0" u="none" strike="noStrike" dirty="0">
                <a:effectLst/>
                <a:latin typeface="+mn-lt"/>
                <a:cs typeface="Poppins"/>
              </a:rPr>
              <a:t> </a:t>
            </a:r>
            <a:r>
              <a:rPr lang="en-US" sz="1000" b="0" i="0" u="none" strike="noStrike" dirty="0" err="1">
                <a:effectLst/>
                <a:latin typeface="+mn-lt"/>
                <a:cs typeface="Poppins"/>
              </a:rPr>
              <a:t>reklam</a:t>
            </a:r>
            <a:r>
              <a:rPr lang="en-US" sz="1000" b="0" i="0" u="none" strike="noStrike" dirty="0">
                <a:effectLst/>
                <a:latin typeface="+mn-lt"/>
                <a:cs typeface="Poppins"/>
              </a:rPr>
              <a:t> </a:t>
            </a:r>
            <a:r>
              <a:rPr lang="en-US" sz="1000" b="0" i="0" u="none" strike="noStrike" dirty="0" err="1">
                <a:effectLst/>
                <a:latin typeface="+mn-lt"/>
                <a:cs typeface="Poppins"/>
              </a:rPr>
              <a:t>harcamalarının</a:t>
            </a:r>
            <a:r>
              <a:rPr lang="en-US" sz="1000" b="0" i="0" u="none" strike="noStrike" dirty="0">
                <a:effectLst/>
                <a:latin typeface="+mn-lt"/>
                <a:cs typeface="Poppins"/>
              </a:rPr>
              <a:t> </a:t>
            </a:r>
            <a:r>
              <a:rPr lang="en-US" sz="1000" b="0" i="0" u="none" strike="noStrike" dirty="0" err="1">
                <a:effectLst/>
                <a:latin typeface="+mn-lt"/>
                <a:cs typeface="Poppins"/>
              </a:rPr>
              <a:t>çoğunluğunu</a:t>
            </a:r>
            <a:r>
              <a:rPr lang="en-US" sz="1000" b="0" i="0" u="none" strike="noStrike" dirty="0">
                <a:effectLst/>
                <a:latin typeface="+mn-lt"/>
                <a:cs typeface="Poppins"/>
              </a:rPr>
              <a:t> </a:t>
            </a:r>
            <a:r>
              <a:rPr lang="en-US" sz="1000" b="0" i="0" u="none" strike="noStrike" dirty="0" err="1">
                <a:effectLst/>
                <a:latin typeface="+mn-lt"/>
                <a:cs typeface="Poppins"/>
              </a:rPr>
              <a:t>oluşturdukları</a:t>
            </a:r>
            <a:r>
              <a:rPr lang="en-US" sz="1000" b="0" i="0" u="none" strike="noStrike" dirty="0">
                <a:effectLst/>
                <a:latin typeface="+mn-lt"/>
                <a:cs typeface="Poppins"/>
              </a:rPr>
              <a:t> </a:t>
            </a:r>
            <a:r>
              <a:rPr lang="en-US" sz="1000" b="0" i="0" u="none" strike="noStrike" dirty="0" err="1">
                <a:effectLst/>
                <a:latin typeface="+mn-lt"/>
                <a:cs typeface="Poppins"/>
              </a:rPr>
              <a:t>için</a:t>
            </a:r>
            <a:r>
              <a:rPr lang="en-US" sz="1000" b="0" i="0" u="none" strike="noStrike" dirty="0">
                <a:effectLst/>
                <a:latin typeface="+mn-lt"/>
                <a:cs typeface="Poppins"/>
              </a:rPr>
              <a:t>,</a:t>
            </a:r>
            <a:r>
              <a:rPr lang="tr-TR" sz="1000" b="0" i="0" u="none" strike="noStrike" dirty="0">
                <a:effectLst/>
                <a:latin typeface="+mn-lt"/>
                <a:cs typeface="Poppins"/>
              </a:rPr>
              <a:t> </a:t>
            </a:r>
            <a:r>
              <a:rPr lang="en-US" sz="1000" b="0" i="0" u="none" strike="noStrike" dirty="0" err="1">
                <a:effectLst/>
                <a:latin typeface="+mn-lt"/>
                <a:cs typeface="Poppins"/>
              </a:rPr>
              <a:t>tarifelerin</a:t>
            </a:r>
            <a:r>
              <a:rPr lang="en-US" sz="1000" b="0" i="0" u="none" strike="noStrike" dirty="0">
                <a:effectLst/>
                <a:latin typeface="+mn-lt"/>
                <a:cs typeface="Poppins"/>
              </a:rPr>
              <a:t> ve </a:t>
            </a:r>
            <a:r>
              <a:rPr lang="en-US" sz="1000" b="0" i="0" u="none" strike="noStrike" dirty="0" err="1">
                <a:effectLst/>
                <a:latin typeface="+mn-lt"/>
                <a:cs typeface="Poppins"/>
              </a:rPr>
              <a:t>misilleme</a:t>
            </a:r>
            <a:r>
              <a:rPr lang="en-US" sz="1000" b="0" i="0" u="none" strike="noStrike" dirty="0">
                <a:effectLst/>
                <a:latin typeface="+mn-lt"/>
                <a:cs typeface="Poppins"/>
              </a:rPr>
              <a:t> </a:t>
            </a:r>
            <a:r>
              <a:rPr lang="en-US" sz="1000" b="0" i="0" u="none" strike="noStrike" dirty="0" err="1">
                <a:effectLst/>
                <a:latin typeface="+mn-lt"/>
                <a:cs typeface="Poppins"/>
              </a:rPr>
              <a:t>eylemlerinin</a:t>
            </a:r>
            <a:r>
              <a:rPr lang="en-US" sz="1000" b="0" i="0" u="none" strike="noStrike" dirty="0">
                <a:effectLst/>
                <a:latin typeface="+mn-lt"/>
                <a:cs typeface="Poppins"/>
              </a:rPr>
              <a:t> </a:t>
            </a:r>
            <a:r>
              <a:rPr lang="en-US" sz="1000" b="0" i="0" u="none" strike="noStrike" dirty="0" err="1">
                <a:effectLst/>
                <a:latin typeface="+mn-lt"/>
                <a:cs typeface="Poppins"/>
              </a:rPr>
              <a:t>kapsamına</a:t>
            </a:r>
            <a:r>
              <a:rPr lang="en-US" sz="1000" b="0" i="0" u="none" strike="noStrike" dirty="0">
                <a:effectLst/>
                <a:latin typeface="+mn-lt"/>
                <a:cs typeface="Poppins"/>
              </a:rPr>
              <a:t> </a:t>
            </a:r>
            <a:r>
              <a:rPr lang="en-US" sz="1000" b="0" i="0" u="none" strike="noStrike" dirty="0" err="1">
                <a:effectLst/>
                <a:latin typeface="+mn-lt"/>
                <a:cs typeface="Poppins"/>
              </a:rPr>
              <a:t>bağlı</a:t>
            </a:r>
            <a:r>
              <a:rPr lang="en-US" sz="1000" b="0" i="0" u="none" strike="noStrike" dirty="0">
                <a:effectLst/>
                <a:latin typeface="+mn-lt"/>
                <a:cs typeface="Poppins"/>
              </a:rPr>
              <a:t> </a:t>
            </a:r>
            <a:r>
              <a:rPr lang="en-US" sz="1000" b="0" i="0" u="none" strike="noStrike" dirty="0" err="1">
                <a:effectLst/>
                <a:latin typeface="+mn-lt"/>
                <a:cs typeface="Poppins"/>
              </a:rPr>
              <a:t>olarak</a:t>
            </a:r>
            <a:r>
              <a:rPr lang="tr-TR" sz="1000" b="0" i="0" u="none" strike="noStrike" dirty="0">
                <a:effectLst/>
                <a:latin typeface="+mn-lt"/>
                <a:cs typeface="Poppins"/>
              </a:rPr>
              <a:t>,</a:t>
            </a:r>
            <a:r>
              <a:rPr lang="en-US" sz="1000" b="0" i="0" u="none" strike="noStrike" dirty="0">
                <a:effectLst/>
                <a:latin typeface="+mn-lt"/>
                <a:cs typeface="Poppins"/>
              </a:rPr>
              <a:t> </a:t>
            </a:r>
            <a:r>
              <a:rPr lang="en-US" sz="1000" b="0" i="0" u="none" strike="noStrike" dirty="0" err="1">
                <a:effectLst/>
                <a:latin typeface="+mn-lt"/>
                <a:cs typeface="Poppins"/>
              </a:rPr>
              <a:t>önümüzdeki</a:t>
            </a:r>
            <a:r>
              <a:rPr lang="en-US" sz="1000" b="0" i="0" u="none" strike="noStrike" dirty="0">
                <a:effectLst/>
                <a:latin typeface="+mn-lt"/>
                <a:cs typeface="Poppins"/>
              </a:rPr>
              <a:t> </a:t>
            </a:r>
            <a:r>
              <a:rPr lang="en-US" sz="1000" b="0" i="0" u="none" strike="noStrike" dirty="0" err="1">
                <a:effectLst/>
                <a:latin typeface="+mn-lt"/>
                <a:cs typeface="Poppins"/>
              </a:rPr>
              <a:t>iki</a:t>
            </a:r>
            <a:r>
              <a:rPr lang="en-US" sz="1000" b="0" i="0" u="none" strike="noStrike" dirty="0">
                <a:effectLst/>
                <a:latin typeface="+mn-lt"/>
                <a:cs typeface="Poppins"/>
              </a:rPr>
              <a:t> </a:t>
            </a:r>
            <a:r>
              <a:rPr lang="en-US" sz="1000" b="0" i="0" u="none" strike="noStrike" dirty="0" err="1">
                <a:effectLst/>
                <a:latin typeface="+mn-lt"/>
                <a:cs typeface="Poppins"/>
              </a:rPr>
              <a:t>ila</a:t>
            </a:r>
            <a:r>
              <a:rPr lang="en-US" sz="1000" b="0" i="0" u="none" strike="noStrike" dirty="0">
                <a:effectLst/>
                <a:latin typeface="+mn-lt"/>
                <a:cs typeface="Poppins"/>
              </a:rPr>
              <a:t> </a:t>
            </a:r>
            <a:r>
              <a:rPr lang="en-US" sz="1000" b="0" i="0" u="none" strike="noStrike" dirty="0" err="1">
                <a:effectLst/>
                <a:latin typeface="+mn-lt"/>
                <a:cs typeface="Poppins"/>
              </a:rPr>
              <a:t>beş</a:t>
            </a:r>
            <a:r>
              <a:rPr lang="en-US" sz="1000" b="0" i="0" u="none" strike="noStrike" dirty="0">
                <a:effectLst/>
                <a:latin typeface="+mn-lt"/>
                <a:cs typeface="Poppins"/>
              </a:rPr>
              <a:t> yıl </a:t>
            </a:r>
            <a:r>
              <a:rPr lang="en-US" sz="1000" b="0" i="0" u="none" strike="noStrike" dirty="0" err="1">
                <a:effectLst/>
                <a:latin typeface="+mn-lt"/>
                <a:cs typeface="Poppins"/>
              </a:rPr>
              <a:t>içinde</a:t>
            </a:r>
            <a:r>
              <a:rPr lang="en-US" sz="1000" b="0" i="0" u="none" strike="noStrike" dirty="0">
                <a:effectLst/>
                <a:latin typeface="+mn-lt"/>
                <a:cs typeface="Poppins"/>
              </a:rPr>
              <a:t> </a:t>
            </a:r>
            <a:r>
              <a:rPr lang="en-US" sz="1000" b="0" i="0" u="none" strike="noStrike" dirty="0" err="1">
                <a:effectLst/>
                <a:latin typeface="+mn-lt"/>
                <a:cs typeface="Poppins"/>
              </a:rPr>
              <a:t>reklam</a:t>
            </a:r>
            <a:r>
              <a:rPr lang="en-US" sz="1000" b="0" i="0" u="none" strike="noStrike" dirty="0">
                <a:effectLst/>
                <a:latin typeface="+mn-lt"/>
                <a:cs typeface="Poppins"/>
              </a:rPr>
              <a:t> </a:t>
            </a:r>
            <a:r>
              <a:rPr lang="en-US" sz="1000" b="0" i="0" u="none" strike="noStrike" dirty="0" err="1">
                <a:effectLst/>
                <a:latin typeface="+mn-lt"/>
                <a:cs typeface="Poppins"/>
              </a:rPr>
              <a:t>gelirlerinin</a:t>
            </a:r>
            <a:r>
              <a:rPr lang="en-US" sz="1000" b="0" i="0" u="none" strike="noStrike" dirty="0">
                <a:effectLst/>
                <a:latin typeface="+mn-lt"/>
                <a:cs typeface="Poppins"/>
              </a:rPr>
              <a:t> </a:t>
            </a:r>
            <a:r>
              <a:rPr lang="en-US" sz="1000" b="0" i="0" u="none" strike="noStrike" dirty="0" err="1">
                <a:effectLst/>
                <a:latin typeface="+mn-lt"/>
                <a:cs typeface="Poppins"/>
              </a:rPr>
              <a:t>büyümesinde</a:t>
            </a:r>
            <a:r>
              <a:rPr lang="en-US" sz="1000" b="0" i="0" u="none" strike="noStrike" dirty="0">
                <a:effectLst/>
                <a:latin typeface="+mn-lt"/>
                <a:cs typeface="Poppins"/>
              </a:rPr>
              <a:t> </a:t>
            </a:r>
            <a:r>
              <a:rPr lang="en-US" sz="1000" b="0" i="0" u="none" strike="noStrike" dirty="0" err="1">
                <a:effectLst/>
                <a:latin typeface="+mn-lt"/>
                <a:cs typeface="Poppins"/>
              </a:rPr>
              <a:t>bir</a:t>
            </a:r>
            <a:r>
              <a:rPr lang="en-US" sz="1000" b="0" i="0" u="none" strike="noStrike" dirty="0">
                <a:effectLst/>
                <a:latin typeface="+mn-lt"/>
                <a:cs typeface="Poppins"/>
              </a:rPr>
              <a:t> </a:t>
            </a:r>
            <a:r>
              <a:rPr lang="en-US" sz="1000" b="0" i="0" u="none" strike="noStrike" dirty="0" err="1">
                <a:effectLst/>
                <a:latin typeface="+mn-lt"/>
                <a:cs typeface="Poppins"/>
              </a:rPr>
              <a:t>yavaşlamaya</a:t>
            </a:r>
            <a:r>
              <a:rPr lang="en-US" sz="1000" b="0" i="0" u="none" strike="noStrike" dirty="0">
                <a:effectLst/>
                <a:latin typeface="+mn-lt"/>
                <a:cs typeface="Poppins"/>
              </a:rPr>
              <a:t> </a:t>
            </a:r>
            <a:r>
              <a:rPr lang="en-US" sz="1000" b="0" i="0" u="none" strike="noStrike" dirty="0" err="1">
                <a:effectLst/>
                <a:latin typeface="+mn-lt"/>
                <a:cs typeface="Poppins"/>
              </a:rPr>
              <a:t>neden</a:t>
            </a:r>
            <a:r>
              <a:rPr lang="en-US" sz="1000" b="0" i="0" u="none" strike="noStrike" dirty="0">
                <a:effectLst/>
                <a:latin typeface="+mn-lt"/>
                <a:cs typeface="Poppins"/>
              </a:rPr>
              <a:t> </a:t>
            </a:r>
            <a:r>
              <a:rPr lang="en-US" sz="1000" b="0" i="0" u="none" strike="noStrike" dirty="0" err="1">
                <a:effectLst/>
                <a:latin typeface="+mn-lt"/>
                <a:cs typeface="Poppins"/>
              </a:rPr>
              <a:t>olabilir</a:t>
            </a:r>
            <a:r>
              <a:rPr lang="en-US" sz="1000" b="0" i="0" u="none" strike="noStrike" dirty="0">
                <a:effectLst/>
                <a:latin typeface="+mn-lt"/>
                <a:cs typeface="Poppins"/>
              </a:rPr>
              <a:t>.</a:t>
            </a:r>
            <a:r>
              <a:rPr lang="tr-TR" sz="1000" b="0" i="0" u="none" strike="noStrike" dirty="0">
                <a:effectLst/>
                <a:latin typeface="+mn-lt"/>
                <a:cs typeface="Poppins"/>
              </a:rPr>
              <a:t> </a:t>
            </a:r>
            <a:r>
              <a:rPr lang="en-US" sz="1000" b="0" i="0" u="none" strike="noStrike" dirty="0" err="1">
                <a:effectLst/>
                <a:latin typeface="+mn-lt"/>
                <a:cs typeface="Poppins"/>
              </a:rPr>
              <a:t>Eğer</a:t>
            </a:r>
            <a:r>
              <a:rPr lang="en-US" sz="1000" b="0" i="0" u="none" strike="noStrike" dirty="0">
                <a:effectLst/>
                <a:latin typeface="+mn-lt"/>
                <a:cs typeface="Poppins"/>
              </a:rPr>
              <a:t> </a:t>
            </a:r>
            <a:r>
              <a:rPr lang="en-US" sz="1000" b="0" i="0" u="none" strike="noStrike" dirty="0" err="1">
                <a:effectLst/>
                <a:latin typeface="+mn-lt"/>
                <a:cs typeface="Poppins"/>
              </a:rPr>
              <a:t>ABD'deki</a:t>
            </a:r>
            <a:r>
              <a:rPr lang="en-US" sz="1000" b="0" i="0" u="none" strike="noStrike" dirty="0">
                <a:effectLst/>
                <a:latin typeface="+mn-lt"/>
                <a:cs typeface="Poppins"/>
              </a:rPr>
              <a:t> </a:t>
            </a:r>
            <a:r>
              <a:rPr lang="en-US" sz="1000" b="0" i="0" u="none" strike="noStrike" dirty="0" err="1">
                <a:effectLst/>
                <a:latin typeface="+mn-lt"/>
                <a:cs typeface="Poppins"/>
              </a:rPr>
              <a:t>şirketler</a:t>
            </a:r>
            <a:r>
              <a:rPr lang="en-US" sz="1000" b="0" i="0" u="none" strike="noStrike" dirty="0">
                <a:effectLst/>
                <a:latin typeface="+mn-lt"/>
                <a:cs typeface="Poppins"/>
              </a:rPr>
              <a:t>, </a:t>
            </a:r>
            <a:r>
              <a:rPr lang="en-US" sz="1000" b="0" i="0" u="none" strike="noStrike" dirty="0" err="1">
                <a:effectLst/>
                <a:latin typeface="+mn-lt"/>
                <a:cs typeface="Poppins"/>
              </a:rPr>
              <a:t>uluslararası</a:t>
            </a:r>
            <a:r>
              <a:rPr lang="en-US" sz="1000" b="0" i="0" u="none" strike="noStrike" dirty="0">
                <a:effectLst/>
                <a:latin typeface="+mn-lt"/>
                <a:cs typeface="Poppins"/>
              </a:rPr>
              <a:t> </a:t>
            </a:r>
            <a:r>
              <a:rPr lang="en-US" sz="1000" b="0" i="0" u="none" strike="noStrike" dirty="0" err="1">
                <a:effectLst/>
                <a:latin typeface="+mn-lt"/>
                <a:cs typeface="Poppins"/>
              </a:rPr>
              <a:t>rakiplerinden</a:t>
            </a:r>
            <a:r>
              <a:rPr lang="en-US" sz="1000" b="0" i="0" u="none" strike="noStrike" dirty="0">
                <a:effectLst/>
                <a:latin typeface="+mn-lt"/>
                <a:cs typeface="Poppins"/>
              </a:rPr>
              <a:t> </a:t>
            </a:r>
            <a:r>
              <a:rPr lang="en-US" sz="1000" b="0" i="0" u="none" strike="noStrike" dirty="0" err="1">
                <a:effectLst/>
                <a:latin typeface="+mn-lt"/>
                <a:cs typeface="Poppins"/>
              </a:rPr>
              <a:t>daha</a:t>
            </a:r>
            <a:r>
              <a:rPr lang="en-US" sz="1000" b="0" i="0" u="none" strike="noStrike" dirty="0">
                <a:effectLst/>
                <a:latin typeface="+mn-lt"/>
                <a:cs typeface="Poppins"/>
              </a:rPr>
              <a:t> </a:t>
            </a:r>
            <a:r>
              <a:rPr lang="en-US" sz="1000" b="0" i="0" u="none" strike="noStrike" dirty="0" err="1">
                <a:effectLst/>
                <a:latin typeface="+mn-lt"/>
                <a:cs typeface="Poppins"/>
              </a:rPr>
              <a:t>az</a:t>
            </a:r>
            <a:r>
              <a:rPr lang="en-US" sz="1000" b="0" i="0" u="none" strike="noStrike" dirty="0">
                <a:effectLst/>
                <a:latin typeface="+mn-lt"/>
                <a:cs typeface="Poppins"/>
              </a:rPr>
              <a:t> </a:t>
            </a:r>
            <a:r>
              <a:rPr lang="en-US" sz="1000" b="0" i="0" u="none" strike="noStrike" dirty="0" err="1">
                <a:effectLst/>
                <a:latin typeface="+mn-lt"/>
                <a:cs typeface="Poppins"/>
              </a:rPr>
              <a:t>rekabetle</a:t>
            </a:r>
            <a:r>
              <a:rPr lang="en-US" sz="1000" b="0" i="0" u="none" strike="noStrike" dirty="0">
                <a:effectLst/>
                <a:latin typeface="+mn-lt"/>
                <a:cs typeface="Poppins"/>
              </a:rPr>
              <a:t> </a:t>
            </a:r>
            <a:r>
              <a:rPr lang="en-US" sz="1000" b="0" i="0" u="none" strike="noStrike" dirty="0" err="1">
                <a:effectLst/>
                <a:latin typeface="+mn-lt"/>
                <a:cs typeface="Poppins"/>
              </a:rPr>
              <a:t>karşılaşırsa</a:t>
            </a:r>
            <a:r>
              <a:rPr lang="en-US" sz="1000" b="0" i="0" u="none" strike="noStrike" dirty="0">
                <a:effectLst/>
                <a:latin typeface="+mn-lt"/>
                <a:cs typeface="Poppins"/>
              </a:rPr>
              <a:t>, </a:t>
            </a:r>
            <a:r>
              <a:rPr lang="en-US" sz="1000" b="0" i="0" u="none" strike="noStrike" dirty="0" err="1">
                <a:effectLst/>
                <a:latin typeface="+mn-lt"/>
                <a:cs typeface="Poppins"/>
              </a:rPr>
              <a:t>bazıları</a:t>
            </a:r>
            <a:r>
              <a:rPr lang="en-US" sz="1000" b="0" i="0" u="none" strike="noStrike" dirty="0">
                <a:effectLst/>
                <a:latin typeface="+mn-lt"/>
                <a:cs typeface="Poppins"/>
              </a:rPr>
              <a:t> </a:t>
            </a:r>
            <a:r>
              <a:rPr lang="en-US" sz="1000" b="0" i="0" u="none" strike="noStrike" dirty="0" err="1">
                <a:effectLst/>
                <a:latin typeface="+mn-lt"/>
                <a:cs typeface="Poppins"/>
              </a:rPr>
              <a:t>gelirlerinin</a:t>
            </a:r>
            <a:r>
              <a:rPr lang="en-US" sz="1000" b="0" i="0" u="none" strike="noStrike" dirty="0">
                <a:effectLst/>
                <a:latin typeface="+mn-lt"/>
                <a:cs typeface="Poppins"/>
              </a:rPr>
              <a:t> </a:t>
            </a:r>
            <a:r>
              <a:rPr lang="en-US" sz="1000" b="0" i="0" u="none" strike="noStrike" dirty="0" err="1">
                <a:effectLst/>
                <a:latin typeface="+mn-lt"/>
                <a:cs typeface="Poppins"/>
              </a:rPr>
              <a:t>daha</a:t>
            </a:r>
            <a:r>
              <a:rPr lang="en-US" sz="1000" b="0" i="0" u="none" strike="noStrike" dirty="0">
                <a:effectLst/>
                <a:latin typeface="+mn-lt"/>
                <a:cs typeface="Poppins"/>
              </a:rPr>
              <a:t> </a:t>
            </a:r>
            <a:r>
              <a:rPr lang="en-US" sz="1000" b="0" i="0" u="none" strike="noStrike" dirty="0" err="1">
                <a:effectLst/>
                <a:latin typeface="+mn-lt"/>
                <a:cs typeface="Poppins"/>
              </a:rPr>
              <a:t>küçük</a:t>
            </a:r>
            <a:r>
              <a:rPr lang="en-US" sz="1000" b="0" i="0" u="none" strike="noStrike" dirty="0">
                <a:effectLst/>
                <a:latin typeface="+mn-lt"/>
                <a:cs typeface="Poppins"/>
              </a:rPr>
              <a:t> </a:t>
            </a:r>
            <a:r>
              <a:rPr lang="en-US" sz="1000" b="0" i="0" u="none" strike="noStrike" dirty="0" err="1">
                <a:effectLst/>
                <a:latin typeface="+mn-lt"/>
                <a:cs typeface="Poppins"/>
              </a:rPr>
              <a:t>bir</a:t>
            </a:r>
            <a:r>
              <a:rPr lang="en-US" sz="1000" b="0" i="0" u="none" strike="noStrike" dirty="0">
                <a:effectLst/>
                <a:latin typeface="+mn-lt"/>
                <a:cs typeface="Poppins"/>
              </a:rPr>
              <a:t> </a:t>
            </a:r>
            <a:r>
              <a:rPr lang="en-US" sz="1000" b="0" i="0" u="none" strike="noStrike" dirty="0" err="1">
                <a:effectLst/>
                <a:latin typeface="+mn-lt"/>
                <a:cs typeface="Poppins"/>
              </a:rPr>
              <a:t>kısmını</a:t>
            </a:r>
            <a:r>
              <a:rPr lang="en-US" sz="1000" b="0" i="0" u="none" strike="noStrike" dirty="0">
                <a:effectLst/>
                <a:latin typeface="+mn-lt"/>
                <a:cs typeface="Poppins"/>
              </a:rPr>
              <a:t> </a:t>
            </a:r>
            <a:r>
              <a:rPr lang="en-US" sz="1000" b="0" i="0" u="none" strike="noStrike" dirty="0" err="1">
                <a:effectLst/>
                <a:latin typeface="+mn-lt"/>
                <a:cs typeface="Poppins"/>
              </a:rPr>
              <a:t>reklama</a:t>
            </a:r>
            <a:r>
              <a:rPr lang="en-US" sz="1000" b="0" i="0" u="none" strike="noStrike" dirty="0">
                <a:effectLst/>
                <a:latin typeface="+mn-lt"/>
                <a:cs typeface="Poppins"/>
              </a:rPr>
              <a:t> </a:t>
            </a:r>
            <a:r>
              <a:rPr lang="en-US" sz="1000" b="0" i="0" u="none" strike="noStrike" dirty="0" err="1">
                <a:effectLst/>
                <a:latin typeface="+mn-lt"/>
                <a:cs typeface="Poppins"/>
              </a:rPr>
              <a:t>ayırmayı</a:t>
            </a:r>
            <a:r>
              <a:rPr lang="en-US" sz="1000" b="0" i="0" u="none" strike="noStrike" dirty="0">
                <a:effectLst/>
                <a:latin typeface="+mn-lt"/>
                <a:cs typeface="Poppins"/>
              </a:rPr>
              <a:t> </a:t>
            </a:r>
            <a:r>
              <a:rPr lang="en-US" sz="1000" b="0" i="0" u="none" strike="noStrike" dirty="0" err="1">
                <a:effectLst/>
                <a:latin typeface="+mn-lt"/>
                <a:cs typeface="Poppins"/>
              </a:rPr>
              <a:t>tercih</a:t>
            </a:r>
            <a:r>
              <a:rPr lang="en-US" sz="1000" b="0" i="0" u="none" strike="noStrike" dirty="0">
                <a:effectLst/>
                <a:latin typeface="+mn-lt"/>
                <a:cs typeface="Poppins"/>
              </a:rPr>
              <a:t> </a:t>
            </a:r>
            <a:r>
              <a:rPr lang="en-US" sz="1000" b="0" i="0" u="none" strike="noStrike" dirty="0" err="1">
                <a:effectLst/>
                <a:latin typeface="+mn-lt"/>
                <a:cs typeface="Poppins"/>
              </a:rPr>
              <a:t>edebilir</a:t>
            </a:r>
            <a:r>
              <a:rPr lang="en-US" sz="1000" b="0" i="0" u="none" strike="noStrike" dirty="0">
                <a:effectLst/>
                <a:latin typeface="+mn-lt"/>
                <a:cs typeface="Poppins"/>
              </a:rPr>
              <a:t> (</a:t>
            </a:r>
            <a:r>
              <a:rPr lang="en-US" sz="1000" b="0" i="0" u="none" strike="noStrike" dirty="0" err="1">
                <a:effectLst/>
                <a:latin typeface="+mn-lt"/>
                <a:cs typeface="Poppins"/>
              </a:rPr>
              <a:t>özellikle</a:t>
            </a:r>
            <a:r>
              <a:rPr lang="en-US" sz="1000" b="0" i="0" u="none" strike="noStrike" dirty="0">
                <a:effectLst/>
                <a:latin typeface="+mn-lt"/>
                <a:cs typeface="Poppins"/>
              </a:rPr>
              <a:t> </a:t>
            </a:r>
            <a:r>
              <a:rPr lang="en-US" sz="1000" b="0" i="0" u="none" strike="noStrike" dirty="0" err="1">
                <a:effectLst/>
                <a:latin typeface="+mn-lt"/>
                <a:cs typeface="Poppins"/>
              </a:rPr>
              <a:t>daha</a:t>
            </a:r>
            <a:r>
              <a:rPr lang="en-US" sz="1000" b="0" i="0" u="none" strike="noStrike" dirty="0">
                <a:effectLst/>
                <a:latin typeface="+mn-lt"/>
                <a:cs typeface="Poppins"/>
              </a:rPr>
              <a:t> </a:t>
            </a:r>
            <a:r>
              <a:rPr lang="en-US" sz="1000" b="0" i="0" u="none" strike="noStrike" dirty="0" err="1">
                <a:effectLst/>
                <a:latin typeface="+mn-lt"/>
                <a:cs typeface="Poppins"/>
              </a:rPr>
              <a:t>istikrarlı</a:t>
            </a:r>
            <a:r>
              <a:rPr lang="en-US" sz="1000" b="0" i="0" u="none" strike="noStrike" dirty="0">
                <a:effectLst/>
                <a:latin typeface="+mn-lt"/>
                <a:cs typeface="Poppins"/>
              </a:rPr>
              <a:t> </a:t>
            </a:r>
            <a:r>
              <a:rPr lang="en-US" sz="1000" b="0" i="0" u="none" strike="noStrike" dirty="0" err="1">
                <a:effectLst/>
                <a:latin typeface="+mn-lt"/>
                <a:cs typeface="Poppins"/>
              </a:rPr>
              <a:t>endüstrilerde</a:t>
            </a:r>
            <a:r>
              <a:rPr lang="en-US" sz="1000" b="0" i="0" u="none" strike="noStrike" dirty="0">
                <a:effectLst/>
                <a:latin typeface="+mn-lt"/>
                <a:cs typeface="Poppins"/>
              </a:rPr>
              <a:t>), </a:t>
            </a:r>
            <a:r>
              <a:rPr lang="en-US" sz="1000" b="0" i="0" u="none" strike="noStrike" dirty="0" err="1">
                <a:effectLst/>
                <a:latin typeface="+mn-lt"/>
                <a:cs typeface="Poppins"/>
              </a:rPr>
              <a:t>ancak</a:t>
            </a:r>
            <a:r>
              <a:rPr lang="en-US" sz="1000" b="0" i="0" u="none" strike="noStrike" dirty="0">
                <a:effectLst/>
                <a:latin typeface="+mn-lt"/>
                <a:cs typeface="Poppins"/>
              </a:rPr>
              <a:t> </a:t>
            </a:r>
            <a:r>
              <a:rPr lang="en-US" sz="1000" b="0" i="0" u="none" strike="noStrike" dirty="0" err="1">
                <a:effectLst/>
                <a:latin typeface="+mn-lt"/>
                <a:cs typeface="Poppins"/>
              </a:rPr>
              <a:t>bazı</a:t>
            </a:r>
            <a:r>
              <a:rPr lang="en-US" sz="1000" b="0" i="0" u="none" strike="noStrike" dirty="0">
                <a:effectLst/>
                <a:latin typeface="+mn-lt"/>
                <a:cs typeface="Poppins"/>
              </a:rPr>
              <a:t> </a:t>
            </a:r>
            <a:r>
              <a:rPr lang="en-US" sz="1000" b="0" i="0" u="none" strike="noStrike" dirty="0" err="1">
                <a:effectLst/>
                <a:latin typeface="+mn-lt"/>
                <a:cs typeface="Poppins"/>
              </a:rPr>
              <a:t>endüstriler</a:t>
            </a:r>
            <a:r>
              <a:rPr lang="en-US" sz="1000" b="0" i="0" u="none" strike="noStrike" dirty="0">
                <a:effectLst/>
                <a:latin typeface="+mn-lt"/>
                <a:cs typeface="Poppins"/>
              </a:rPr>
              <a:t>, </a:t>
            </a:r>
            <a:r>
              <a:rPr lang="en-US" sz="1000" b="0" i="0" u="none" strike="noStrike" dirty="0" err="1">
                <a:effectLst/>
                <a:latin typeface="+mn-lt"/>
                <a:cs typeface="Poppins"/>
              </a:rPr>
              <a:t>daha</a:t>
            </a:r>
            <a:r>
              <a:rPr lang="en-US" sz="1000" b="0" i="0" u="none" strike="noStrike" dirty="0">
                <a:effectLst/>
                <a:latin typeface="+mn-lt"/>
                <a:cs typeface="Poppins"/>
              </a:rPr>
              <a:t> </a:t>
            </a:r>
            <a:r>
              <a:rPr lang="en-US" sz="1000" b="0" i="0" u="none" strike="noStrike" dirty="0" err="1">
                <a:effectLst/>
                <a:latin typeface="+mn-lt"/>
                <a:cs typeface="Poppins"/>
              </a:rPr>
              <a:t>küçük</a:t>
            </a:r>
            <a:r>
              <a:rPr lang="en-US" sz="1000" b="0" i="0" u="none" strike="noStrike" dirty="0">
                <a:effectLst/>
                <a:latin typeface="+mn-lt"/>
                <a:cs typeface="Poppins"/>
              </a:rPr>
              <a:t> </a:t>
            </a:r>
            <a:r>
              <a:rPr lang="en-US" sz="1000" b="0" i="0" u="none" strike="noStrike" dirty="0" err="1">
                <a:effectLst/>
                <a:latin typeface="+mn-lt"/>
                <a:cs typeface="Poppins"/>
              </a:rPr>
              <a:t>bir</a:t>
            </a:r>
            <a:r>
              <a:rPr lang="en-US" sz="1000" b="0" i="0" u="none" strike="noStrike" dirty="0">
                <a:effectLst/>
                <a:latin typeface="+mn-lt"/>
                <a:cs typeface="Poppins"/>
              </a:rPr>
              <a:t> </a:t>
            </a:r>
            <a:r>
              <a:rPr lang="en-US" sz="1000" b="0" i="0" u="none" strike="noStrike" dirty="0" err="1">
                <a:effectLst/>
                <a:latin typeface="+mn-lt"/>
                <a:cs typeface="Poppins"/>
              </a:rPr>
              <a:t>iç</a:t>
            </a:r>
            <a:r>
              <a:rPr lang="en-US" sz="1000" b="0" i="0" u="none" strike="noStrike" dirty="0">
                <a:effectLst/>
                <a:latin typeface="+mn-lt"/>
                <a:cs typeface="Poppins"/>
              </a:rPr>
              <a:t> </a:t>
            </a:r>
            <a:r>
              <a:rPr lang="en-US" sz="1000" b="0" i="0" u="none" strike="noStrike" dirty="0" err="1">
                <a:effectLst/>
                <a:latin typeface="+mn-lt"/>
                <a:cs typeface="Poppins"/>
              </a:rPr>
              <a:t>rakip</a:t>
            </a:r>
            <a:r>
              <a:rPr lang="en-US" sz="1000" b="0" i="0" u="none" strike="noStrike" dirty="0">
                <a:effectLst/>
                <a:latin typeface="+mn-lt"/>
                <a:cs typeface="Poppins"/>
              </a:rPr>
              <a:t> </a:t>
            </a:r>
            <a:r>
              <a:rPr lang="en-US" sz="1000" b="0" i="0" u="none" strike="noStrike" dirty="0" err="1">
                <a:effectLst/>
                <a:latin typeface="+mn-lt"/>
                <a:cs typeface="Poppins"/>
              </a:rPr>
              <a:t>seti</a:t>
            </a:r>
            <a:r>
              <a:rPr lang="en-US" sz="1000" b="0" i="0" u="none" strike="noStrike" dirty="0">
                <a:effectLst/>
                <a:latin typeface="+mn-lt"/>
                <a:cs typeface="Poppins"/>
              </a:rPr>
              <a:t> </a:t>
            </a:r>
            <a:r>
              <a:rPr lang="en-US" sz="1000" b="0" i="0" u="none" strike="noStrike" dirty="0" err="1">
                <a:effectLst/>
                <a:latin typeface="+mn-lt"/>
                <a:cs typeface="Poppins"/>
              </a:rPr>
              <a:t>arasında</a:t>
            </a:r>
            <a:r>
              <a:rPr lang="en-US" sz="1000" b="0" i="0" u="none" strike="noStrike" dirty="0">
                <a:effectLst/>
                <a:latin typeface="+mn-lt"/>
                <a:cs typeface="Poppins"/>
              </a:rPr>
              <a:t> </a:t>
            </a:r>
            <a:r>
              <a:rPr lang="en-US" sz="1000" b="0" i="0" u="none" strike="noStrike" dirty="0" err="1">
                <a:effectLst/>
                <a:latin typeface="+mn-lt"/>
                <a:cs typeface="Poppins"/>
              </a:rPr>
              <a:t>pazar</a:t>
            </a:r>
            <a:r>
              <a:rPr lang="en-US" sz="1000" b="0" i="0" u="none" strike="noStrike" dirty="0">
                <a:effectLst/>
                <a:latin typeface="+mn-lt"/>
                <a:cs typeface="Poppins"/>
              </a:rPr>
              <a:t> </a:t>
            </a:r>
            <a:r>
              <a:rPr lang="en-US" sz="1000" b="0" i="0" u="none" strike="noStrike" dirty="0" err="1">
                <a:effectLst/>
                <a:latin typeface="+mn-lt"/>
                <a:cs typeface="Poppins"/>
              </a:rPr>
              <a:t>payı</a:t>
            </a:r>
            <a:r>
              <a:rPr lang="en-US" sz="1000" b="0" i="0" u="none" strike="noStrike" dirty="0">
                <a:effectLst/>
                <a:latin typeface="+mn-lt"/>
                <a:cs typeface="Poppins"/>
              </a:rPr>
              <a:t> </a:t>
            </a:r>
            <a:r>
              <a:rPr lang="en-US" sz="1000" b="0" i="0" u="none" strike="noStrike" dirty="0" err="1">
                <a:effectLst/>
                <a:latin typeface="+mn-lt"/>
                <a:cs typeface="Poppins"/>
              </a:rPr>
              <a:t>kazanmak</a:t>
            </a:r>
            <a:r>
              <a:rPr lang="en-US" sz="1000" b="0" i="0" u="none" strike="noStrike" dirty="0">
                <a:effectLst/>
                <a:latin typeface="+mn-lt"/>
                <a:cs typeface="Poppins"/>
              </a:rPr>
              <a:t> </a:t>
            </a:r>
            <a:r>
              <a:rPr lang="en-US" sz="1000" b="0" i="0" u="none" strike="noStrike" dirty="0" err="1">
                <a:effectLst/>
                <a:latin typeface="+mn-lt"/>
                <a:cs typeface="Poppins"/>
              </a:rPr>
              <a:t>amacıyla</a:t>
            </a:r>
            <a:r>
              <a:rPr lang="en-US" sz="1000" b="0" i="0" u="none" strike="noStrike" dirty="0">
                <a:effectLst/>
                <a:latin typeface="+mn-lt"/>
                <a:cs typeface="Poppins"/>
              </a:rPr>
              <a:t> </a:t>
            </a:r>
            <a:r>
              <a:rPr lang="en-US" sz="1000" b="0" i="0" u="none" strike="noStrike" dirty="0" err="1">
                <a:effectLst/>
                <a:latin typeface="+mn-lt"/>
                <a:cs typeface="Poppins"/>
              </a:rPr>
              <a:t>reklam</a:t>
            </a:r>
            <a:r>
              <a:rPr lang="en-US" sz="1000" b="0" i="0" u="none" strike="noStrike" dirty="0">
                <a:effectLst/>
                <a:latin typeface="+mn-lt"/>
                <a:cs typeface="Poppins"/>
              </a:rPr>
              <a:t> </a:t>
            </a:r>
            <a:r>
              <a:rPr lang="en-US" sz="1000" b="0" i="0" u="none" strike="noStrike" dirty="0" err="1">
                <a:effectLst/>
                <a:latin typeface="+mn-lt"/>
                <a:cs typeface="Poppins"/>
              </a:rPr>
              <a:t>yatırımını</a:t>
            </a:r>
            <a:r>
              <a:rPr lang="en-US" sz="1000" b="0" i="0" u="none" strike="noStrike" dirty="0">
                <a:effectLst/>
                <a:latin typeface="+mn-lt"/>
                <a:cs typeface="Poppins"/>
              </a:rPr>
              <a:t> </a:t>
            </a:r>
            <a:r>
              <a:rPr lang="en-US" sz="1000" b="0" i="0" u="none" strike="noStrike" dirty="0" err="1">
                <a:effectLst/>
                <a:latin typeface="+mn-lt"/>
                <a:cs typeface="Poppins"/>
              </a:rPr>
              <a:t>artırabilir</a:t>
            </a:r>
            <a:r>
              <a:rPr lang="en-US" sz="1000" b="0" i="0" u="none" strike="noStrike" dirty="0">
                <a:effectLst/>
                <a:latin typeface="+mn-lt"/>
                <a:cs typeface="Poppins"/>
              </a:rPr>
              <a:t> (</a:t>
            </a:r>
            <a:r>
              <a:rPr lang="en-US" sz="1000" b="0" i="0" u="none" strike="noStrike" dirty="0" err="1">
                <a:effectLst/>
                <a:latin typeface="+mn-lt"/>
                <a:cs typeface="Poppins"/>
              </a:rPr>
              <a:t>otomotiv</a:t>
            </a:r>
            <a:r>
              <a:rPr lang="en-US" sz="1000" b="0" i="0" u="none" strike="noStrike" dirty="0">
                <a:effectLst/>
                <a:latin typeface="+mn-lt"/>
                <a:cs typeface="Poppins"/>
              </a:rPr>
              <a:t> </a:t>
            </a:r>
            <a:r>
              <a:rPr lang="en-US" sz="1000" b="0" i="0" u="none" strike="noStrike" dirty="0" err="1">
                <a:effectLst/>
                <a:latin typeface="+mn-lt"/>
                <a:cs typeface="Poppins"/>
              </a:rPr>
              <a:t>veya</a:t>
            </a:r>
            <a:r>
              <a:rPr lang="en-US" sz="1000" b="0" i="0" u="none" strike="noStrike" dirty="0">
                <a:effectLst/>
                <a:latin typeface="+mn-lt"/>
                <a:cs typeface="Poppins"/>
              </a:rPr>
              <a:t> </a:t>
            </a:r>
            <a:r>
              <a:rPr lang="en-US" sz="1000" b="0" i="0" u="none" strike="noStrike" dirty="0" err="1">
                <a:effectLst/>
                <a:latin typeface="+mn-lt"/>
                <a:cs typeface="Poppins"/>
              </a:rPr>
              <a:t>ev</a:t>
            </a:r>
            <a:r>
              <a:rPr lang="en-US" sz="1000" b="0" i="0" u="none" strike="noStrike" dirty="0">
                <a:effectLst/>
                <a:latin typeface="+mn-lt"/>
                <a:cs typeface="Poppins"/>
              </a:rPr>
              <a:t> </a:t>
            </a:r>
            <a:r>
              <a:rPr lang="en-US" sz="1000" b="0" i="0" u="none" strike="noStrike" dirty="0" err="1">
                <a:effectLst/>
                <a:latin typeface="+mn-lt"/>
                <a:cs typeface="Poppins"/>
              </a:rPr>
              <a:t>aletleri</a:t>
            </a:r>
            <a:r>
              <a:rPr lang="en-US" sz="1000" b="0" i="0" u="none" strike="noStrike" dirty="0">
                <a:effectLst/>
                <a:latin typeface="+mn-lt"/>
                <a:cs typeface="Poppins"/>
              </a:rPr>
              <a:t> </a:t>
            </a:r>
            <a:r>
              <a:rPr lang="tr-TR" sz="1000" b="0" i="0" u="none" strike="noStrike" dirty="0">
                <a:effectLst/>
                <a:latin typeface="+mn-lt"/>
                <a:cs typeface="Poppins"/>
              </a:rPr>
              <a:t>kategorisinde olduğu gibi</a:t>
            </a:r>
            <a:r>
              <a:rPr lang="en-US" sz="1000" b="0" i="0" u="none" strike="noStrike" dirty="0">
                <a:effectLst/>
                <a:latin typeface="+mn-lt"/>
                <a:cs typeface="Poppins"/>
              </a:rPr>
              <a:t>).</a:t>
            </a:r>
            <a:endParaRPr lang="en-US" sz="1000" u="none" strike="noStrike" dirty="0">
              <a:effectLst/>
              <a:highlight>
                <a:srgbClr val="FFFF00"/>
              </a:highlight>
              <a:latin typeface="+mn-lt"/>
              <a:cs typeface="Poppins"/>
            </a:endParaRPr>
          </a:p>
        </p:txBody>
      </p:sp>
      <p:sp>
        <p:nvSpPr>
          <p:cNvPr id="10" name="TextBox 9">
            <a:extLst>
              <a:ext uri="{FF2B5EF4-FFF2-40B4-BE49-F238E27FC236}">
                <a16:creationId xmlns:a16="http://schemas.microsoft.com/office/drawing/2014/main" id="{E12F99D1-B7A0-CC4F-9C2E-88ED5514EF13}"/>
              </a:ext>
            </a:extLst>
          </p:cNvPr>
          <p:cNvSpPr txBox="1"/>
          <p:nvPr/>
        </p:nvSpPr>
        <p:spPr>
          <a:xfrm>
            <a:off x="1376018" y="5542683"/>
            <a:ext cx="4799314" cy="338554"/>
          </a:xfrm>
          <a:prstGeom prst="rect">
            <a:avLst/>
          </a:prstGeom>
          <a:noFill/>
        </p:spPr>
        <p:txBody>
          <a:bodyPr wrap="square" lIns="0" tIns="45720" rIns="91440" bIns="45720" anchor="t">
            <a:spAutoFit/>
          </a:bodyPr>
          <a:lstStyle/>
          <a:p>
            <a:pPr>
              <a:defRPr/>
            </a:pPr>
            <a:r>
              <a:rPr lang="en-US" sz="1600" b="1" u="none" strike="noStrike" dirty="0" err="1">
                <a:effectLst/>
                <a:latin typeface="Poppins"/>
                <a:cs typeface="Poppins"/>
              </a:rPr>
              <a:t>Korumacılık</a:t>
            </a:r>
            <a:r>
              <a:rPr lang="en-US" sz="1600" b="1" u="none" strike="noStrike" dirty="0">
                <a:effectLst/>
                <a:latin typeface="Poppins"/>
                <a:cs typeface="Poppins"/>
              </a:rPr>
              <a:t>, </a:t>
            </a:r>
            <a:r>
              <a:rPr lang="en-US" sz="1600" b="1" u="none" strike="noStrike" dirty="0" err="1">
                <a:effectLst/>
                <a:latin typeface="Poppins"/>
                <a:cs typeface="Poppins"/>
              </a:rPr>
              <a:t>tarifeler</a:t>
            </a:r>
            <a:r>
              <a:rPr lang="en-US" sz="1600" b="1" u="none" strike="noStrike" dirty="0">
                <a:effectLst/>
                <a:latin typeface="Poppins"/>
                <a:cs typeface="Poppins"/>
              </a:rPr>
              <a:t> </a:t>
            </a:r>
            <a:r>
              <a:rPr lang="en-US" sz="1600" b="1" u="none" strike="noStrike" dirty="0" err="1">
                <a:effectLst/>
                <a:latin typeface="Poppins"/>
                <a:cs typeface="Poppins"/>
              </a:rPr>
              <a:t>ve</a:t>
            </a:r>
            <a:r>
              <a:rPr lang="en-US" sz="1600" b="1" u="none" strike="noStrike" dirty="0">
                <a:effectLst/>
                <a:latin typeface="Poppins"/>
                <a:cs typeface="Poppins"/>
              </a:rPr>
              <a:t> </a:t>
            </a:r>
            <a:r>
              <a:rPr lang="en-US" sz="1600" b="1" u="none" strike="noStrike" dirty="0" err="1">
                <a:effectLst/>
                <a:latin typeface="Poppins"/>
                <a:cs typeface="Poppins"/>
              </a:rPr>
              <a:t>yeniden</a:t>
            </a:r>
            <a:r>
              <a:rPr lang="en-US" sz="1600" b="1" u="none" strike="noStrike" dirty="0">
                <a:effectLst/>
                <a:latin typeface="Poppins"/>
                <a:cs typeface="Poppins"/>
              </a:rPr>
              <a:t> </a:t>
            </a:r>
            <a:r>
              <a:rPr lang="en-US" sz="1600" b="1" u="none" strike="noStrike" dirty="0" err="1">
                <a:effectLst/>
                <a:latin typeface="Poppins"/>
                <a:cs typeface="Poppins"/>
              </a:rPr>
              <a:t>destekleme</a:t>
            </a:r>
            <a:endParaRPr kumimoji="0" lang="en-US" sz="1600" b="1" u="none" strike="noStrike" kern="1200" cap="none" spc="0" normalizeH="0" baseline="0" noProof="0" dirty="0">
              <a:ln>
                <a:noFill/>
              </a:ln>
              <a:effectLst/>
              <a:uLnTx/>
              <a:uFillTx/>
              <a:latin typeface="Poppins" pitchFamily="2" charset="77"/>
              <a:cs typeface="Poppins" pitchFamily="2" charset="77"/>
            </a:endParaRPr>
          </a:p>
        </p:txBody>
      </p:sp>
      <p:sp>
        <p:nvSpPr>
          <p:cNvPr id="13" name="TextBox 12">
            <a:extLst>
              <a:ext uri="{FF2B5EF4-FFF2-40B4-BE49-F238E27FC236}">
                <a16:creationId xmlns:a16="http://schemas.microsoft.com/office/drawing/2014/main" id="{99DDB70C-EDBB-E353-6D0B-DDC67E91D106}"/>
              </a:ext>
            </a:extLst>
          </p:cNvPr>
          <p:cNvSpPr txBox="1"/>
          <p:nvPr/>
        </p:nvSpPr>
        <p:spPr>
          <a:xfrm rot="16200000">
            <a:off x="-1189273" y="1787507"/>
            <a:ext cx="3382359" cy="769954"/>
          </a:xfrm>
          <a:prstGeom prst="rect">
            <a:avLst/>
          </a:prstGeom>
          <a:noFill/>
        </p:spPr>
        <p:txBody>
          <a:bodyPr wrap="square" lIns="0">
            <a:spAutoFit/>
          </a:bodyPr>
          <a:lstStyle/>
          <a:p>
            <a:pPr marL="0" marR="0" lvl="0" indent="0" algn="ctr"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Aşağı</a:t>
            </a:r>
            <a:r>
              <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Yönlü</a:t>
            </a:r>
            <a:r>
              <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rPr>
              <a:t> </a:t>
            </a:r>
            <a:r>
              <a:rPr kumimoji="0" lang="en-US" sz="2800" b="0" i="0" u="none" strike="noStrike" kern="1200" cap="none" spc="0" normalizeH="0" baseline="0" noProof="0" dirty="0" err="1">
                <a:ln>
                  <a:noFill/>
                </a:ln>
                <a:effectLst/>
                <a:uLnTx/>
                <a:uFillTx/>
                <a:latin typeface="Poppins Light" pitchFamily="2" charset="77"/>
                <a:ea typeface="+mn-ea"/>
                <a:cs typeface="Poppins Light" pitchFamily="2" charset="77"/>
              </a:rPr>
              <a:t>Riskler</a:t>
            </a:r>
            <a:endParaRPr kumimoji="0" lang="en-US" sz="2800" b="0" i="0" u="none" strike="noStrike" kern="1200" cap="none" spc="0" normalizeH="0" baseline="0" noProof="0" dirty="0">
              <a:ln>
                <a:noFill/>
              </a:ln>
              <a:effectLst/>
              <a:uLnTx/>
              <a:uFillTx/>
              <a:latin typeface="Poppins Light" pitchFamily="2" charset="77"/>
              <a:ea typeface="+mn-ea"/>
              <a:cs typeface="Poppins Light" pitchFamily="2" charset="77"/>
            </a:endParaRPr>
          </a:p>
        </p:txBody>
      </p:sp>
      <p:grpSp>
        <p:nvGrpSpPr>
          <p:cNvPr id="50" name="Group 49">
            <a:extLst>
              <a:ext uri="{FF2B5EF4-FFF2-40B4-BE49-F238E27FC236}">
                <a16:creationId xmlns:a16="http://schemas.microsoft.com/office/drawing/2014/main" id="{F83A9AA5-64D6-D0EC-3CA8-4E17B0BBC350}"/>
              </a:ext>
            </a:extLst>
          </p:cNvPr>
          <p:cNvGrpSpPr/>
          <p:nvPr/>
        </p:nvGrpSpPr>
        <p:grpSpPr>
          <a:xfrm rot="5400000">
            <a:off x="279954" y="3999515"/>
            <a:ext cx="649107" cy="307867"/>
            <a:chOff x="6999595" y="5328350"/>
            <a:chExt cx="649107" cy="307867"/>
          </a:xfrm>
        </p:grpSpPr>
        <p:sp>
          <p:nvSpPr>
            <p:cNvPr id="51" name="Oval 50">
              <a:extLst>
                <a:ext uri="{FF2B5EF4-FFF2-40B4-BE49-F238E27FC236}">
                  <a16:creationId xmlns:a16="http://schemas.microsoft.com/office/drawing/2014/main" id="{1801FFCC-1F1E-E074-CFC8-E57ED1F8860A}"/>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5D9A4B11-99E4-8D55-3DDC-CD4C132A9190}"/>
                </a:ext>
              </a:extLst>
            </p:cNvPr>
            <p:cNvSpPr/>
            <p:nvPr/>
          </p:nvSpPr>
          <p:spPr>
            <a:xfrm>
              <a:off x="7340835"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6A89C3AC-250D-7997-D783-78D5D2CF9617}"/>
              </a:ext>
            </a:extLst>
          </p:cNvPr>
          <p:cNvGrpSpPr/>
          <p:nvPr/>
        </p:nvGrpSpPr>
        <p:grpSpPr>
          <a:xfrm>
            <a:off x="-1852986" y="4548766"/>
            <a:ext cx="7758747" cy="5509634"/>
            <a:chOff x="-1866238" y="4319627"/>
            <a:chExt cx="7758747" cy="5509634"/>
          </a:xfrm>
        </p:grpSpPr>
        <p:grpSp>
          <p:nvGrpSpPr>
            <p:cNvPr id="15" name="Group 14">
              <a:extLst>
                <a:ext uri="{FF2B5EF4-FFF2-40B4-BE49-F238E27FC236}">
                  <a16:creationId xmlns:a16="http://schemas.microsoft.com/office/drawing/2014/main" id="{0FCBBB6A-D588-1E64-7749-DA6FED7E7C00}"/>
                </a:ext>
              </a:extLst>
            </p:cNvPr>
            <p:cNvGrpSpPr/>
            <p:nvPr/>
          </p:nvGrpSpPr>
          <p:grpSpPr>
            <a:xfrm>
              <a:off x="-1866238" y="4319627"/>
              <a:ext cx="7758747" cy="5509634"/>
              <a:chOff x="-1866238" y="4319627"/>
              <a:chExt cx="7758747" cy="5509634"/>
            </a:xfrm>
          </p:grpSpPr>
          <p:grpSp>
            <p:nvGrpSpPr>
              <p:cNvPr id="6" name="Group 5">
                <a:extLst>
                  <a:ext uri="{FF2B5EF4-FFF2-40B4-BE49-F238E27FC236}">
                    <a16:creationId xmlns:a16="http://schemas.microsoft.com/office/drawing/2014/main" id="{4F712322-4528-3906-1E01-4EF7E91241BE}"/>
                  </a:ext>
                </a:extLst>
              </p:cNvPr>
              <p:cNvGrpSpPr/>
              <p:nvPr/>
            </p:nvGrpSpPr>
            <p:grpSpPr>
              <a:xfrm flipH="1">
                <a:off x="-1866238" y="4319627"/>
                <a:ext cx="7758747" cy="5509634"/>
                <a:chOff x="8031797" y="2633255"/>
                <a:chExt cx="6111340" cy="4339744"/>
              </a:xfrm>
            </p:grpSpPr>
            <p:sp>
              <p:nvSpPr>
                <p:cNvPr id="8" name="Freeform 7">
                  <a:extLst>
                    <a:ext uri="{FF2B5EF4-FFF2-40B4-BE49-F238E27FC236}">
                      <a16:creationId xmlns:a16="http://schemas.microsoft.com/office/drawing/2014/main" id="{9DAFCF54-DAA5-245D-75C3-965558FF4E2B}"/>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1B47B0E8-CD43-55A4-9BE9-613C2449ABBB}"/>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9050" cap="rnd">
                  <a:solidFill>
                    <a:schemeClr val="accent1">
                      <a:alpha val="10000"/>
                    </a:schemeClr>
                  </a:solid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75E97DE6-A606-5D3E-787E-AF20CB727A39}"/>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bevel/>
                </a:ln>
              </p:spPr>
              <p:txBody>
                <a:bodyPr rtlCol="0" anchor="ctr"/>
                <a:lstStyle/>
                <a:p>
                  <a:endParaRPr lang="en-US" dirty="0"/>
                </a:p>
              </p:txBody>
            </p:sp>
            <p:sp>
              <p:nvSpPr>
                <p:cNvPr id="18" name="Freeform 17">
                  <a:extLst>
                    <a:ext uri="{FF2B5EF4-FFF2-40B4-BE49-F238E27FC236}">
                      <a16:creationId xmlns:a16="http://schemas.microsoft.com/office/drawing/2014/main" id="{5418279E-3860-9064-45DE-6C9170AB2530}"/>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D6079E7B-B61B-55E6-CD60-7303EE4B4E77}"/>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39DA289-01B3-EF63-AE9E-158E169796BB}"/>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9050" cap="rnd">
                  <a:solidFill>
                    <a:schemeClr val="accent1">
                      <a:alpha val="10000"/>
                    </a:schemeClr>
                  </a:solid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62DA249-E225-3260-3FF9-76AE4240BF0C}"/>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26ED01C-3CB3-2C92-2400-1A86B6559A81}"/>
                    </a:ext>
                  </a:extLst>
                </p:cNvPr>
                <p:cNvSpPr/>
                <p:nvPr/>
              </p:nvSpPr>
              <p:spPr>
                <a:xfrm>
                  <a:off x="1198502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9050" cap="rnd">
                  <a:solidFill>
                    <a:schemeClr val="accent1">
                      <a:alpha val="10000"/>
                    </a:schemeClr>
                  </a:solid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89BB80EA-29F2-E00C-D10F-5BA9EF0CAD9D}"/>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9050" cap="rnd">
                  <a:solidFill>
                    <a:schemeClr val="accent1">
                      <a:alpha val="10000"/>
                    </a:schemeClr>
                  </a:solid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BD585C93-E12C-2AEF-0AA1-87C601589F11}"/>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bevel/>
                </a:ln>
              </p:spPr>
              <p:txBody>
                <a:bodyPr rtlCol="0" anchor="ctr"/>
                <a:lstStyle/>
                <a:p>
                  <a:endParaRPr lang="en-US" dirty="0"/>
                </a:p>
              </p:txBody>
            </p:sp>
            <p:sp>
              <p:nvSpPr>
                <p:cNvPr id="28" name="Freeform 27">
                  <a:extLst>
                    <a:ext uri="{FF2B5EF4-FFF2-40B4-BE49-F238E27FC236}">
                      <a16:creationId xmlns:a16="http://schemas.microsoft.com/office/drawing/2014/main" id="{4FAA0E28-07D2-9FA7-D684-1FEC1D845F61}"/>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D27C25C-7223-310C-6204-FB457BC6B660}"/>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8722095-8E1E-99C2-4045-32C5C9C0D8D5}"/>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F5FE7C40-1E55-B22E-DE07-2703F2CCB4D1}"/>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980B5DF-B11A-40E7-8CF0-5AB7F3C50E18}"/>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C92C8A12-8DDF-EC7B-C590-8B2FCF6C0DA3}"/>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9050" cap="rnd">
                  <a:solidFill>
                    <a:schemeClr val="accent1">
                      <a:alpha val="10000"/>
                    </a:schemeClr>
                  </a:solid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3DA89B64-BBCD-6263-2AC7-051DCF7CB3BD}"/>
                    </a:ext>
                  </a:extLst>
                </p:cNvPr>
                <p:cNvSpPr/>
                <p:nvPr/>
              </p:nvSpPr>
              <p:spPr>
                <a:xfrm>
                  <a:off x="9107532"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bevel/>
                </a:ln>
              </p:spPr>
              <p:txBody>
                <a:bodyPr rtlCol="0" anchor="ctr"/>
                <a:lstStyle/>
                <a:p>
                  <a:endParaRPr lang="en-US" dirty="0"/>
                </a:p>
              </p:txBody>
            </p:sp>
            <p:sp>
              <p:nvSpPr>
                <p:cNvPr id="35" name="Freeform 34">
                  <a:extLst>
                    <a:ext uri="{FF2B5EF4-FFF2-40B4-BE49-F238E27FC236}">
                      <a16:creationId xmlns:a16="http://schemas.microsoft.com/office/drawing/2014/main" id="{7692EB56-AF37-6D4C-868C-42A6100DF1BC}"/>
                    </a:ext>
                  </a:extLst>
                </p:cNvPr>
                <p:cNvSpPr/>
                <p:nvPr/>
              </p:nvSpPr>
              <p:spPr>
                <a:xfrm>
                  <a:off x="9826904"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9050" cap="rnd">
                  <a:solidFill>
                    <a:schemeClr val="accent1">
                      <a:alpha val="10000"/>
                    </a:schemeClr>
                  </a:solid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14D76647-F712-F820-96D0-B0CB20B947ED}"/>
                    </a:ext>
                  </a:extLst>
                </p:cNvPr>
                <p:cNvSpPr/>
                <p:nvPr/>
              </p:nvSpPr>
              <p:spPr>
                <a:xfrm>
                  <a:off x="8747846"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9050" cap="rnd">
                  <a:solidFill>
                    <a:schemeClr val="accent1">
                      <a:alpha val="10000"/>
                    </a:schemeClr>
                  </a:solid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01E33B6-E9AD-EBFF-66B1-5ED97CF2DEF2}"/>
                    </a:ext>
                  </a:extLst>
                </p:cNvPr>
                <p:cNvSpPr/>
                <p:nvPr/>
              </p:nvSpPr>
              <p:spPr>
                <a:xfrm>
                  <a:off x="10905962"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9050" cap="rnd">
                  <a:solidFill>
                    <a:schemeClr val="accent1">
                      <a:alpha val="10000"/>
                    </a:schemeClr>
                  </a:solid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795485F6-DA50-2037-D2CF-26CA2F5998A0}"/>
                    </a:ext>
                  </a:extLst>
                </p:cNvPr>
                <p:cNvSpPr/>
                <p:nvPr/>
              </p:nvSpPr>
              <p:spPr>
                <a:xfrm>
                  <a:off x="13064079"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9050" cap="rnd">
                  <a:solidFill>
                    <a:schemeClr val="accent1">
                      <a:alpha val="10000"/>
                    </a:schemeClr>
                  </a:solid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0B125461-1D76-289C-409F-B40A19888883}"/>
                    </a:ext>
                  </a:extLst>
                </p:cNvPr>
                <p:cNvSpPr/>
                <p:nvPr/>
              </p:nvSpPr>
              <p:spPr>
                <a:xfrm>
                  <a:off x="13423765"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bevel/>
                </a:ln>
              </p:spPr>
              <p:txBody>
                <a:bodyPr rtlCol="0" anchor="ctr"/>
                <a:lstStyle/>
                <a:p>
                  <a:endParaRPr lang="en-US" dirty="0"/>
                </a:p>
              </p:txBody>
            </p:sp>
            <p:sp>
              <p:nvSpPr>
                <p:cNvPr id="40" name="Freeform 39">
                  <a:extLst>
                    <a:ext uri="{FF2B5EF4-FFF2-40B4-BE49-F238E27FC236}">
                      <a16:creationId xmlns:a16="http://schemas.microsoft.com/office/drawing/2014/main" id="{2729853C-BB63-72D9-1BDD-D43968EEC25A}"/>
                    </a:ext>
                  </a:extLst>
                </p:cNvPr>
                <p:cNvSpPr/>
                <p:nvPr/>
              </p:nvSpPr>
              <p:spPr>
                <a:xfrm>
                  <a:off x="10911751"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B3615DC8-E8A6-4108-3D2A-635D741B75BF}"/>
                    </a:ext>
                  </a:extLst>
                </p:cNvPr>
                <p:cNvSpPr/>
                <p:nvPr/>
              </p:nvSpPr>
              <p:spPr>
                <a:xfrm>
                  <a:off x="10911751"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9050" cap="rnd">
                  <a:solidFill>
                    <a:schemeClr val="accent1">
                      <a:alpha val="10000"/>
                    </a:schemeClr>
                  </a:solid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4087EBE-61C0-F6EA-BEC6-DF41DEB8B300}"/>
                    </a:ext>
                  </a:extLst>
                </p:cNvPr>
                <p:cNvSpPr/>
                <p:nvPr/>
              </p:nvSpPr>
              <p:spPr>
                <a:xfrm>
                  <a:off x="11271436"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bevel/>
                </a:ln>
              </p:spPr>
              <p:txBody>
                <a:bodyPr rtlCol="0" anchor="ctr"/>
                <a:lstStyle/>
                <a:p>
                  <a:endParaRPr lang="en-US" dirty="0"/>
                </a:p>
              </p:txBody>
            </p:sp>
            <p:sp>
              <p:nvSpPr>
                <p:cNvPr id="43" name="Freeform 42">
                  <a:extLst>
                    <a:ext uri="{FF2B5EF4-FFF2-40B4-BE49-F238E27FC236}">
                      <a16:creationId xmlns:a16="http://schemas.microsoft.com/office/drawing/2014/main" id="{21B85D16-BA84-DF79-917A-08E97593A079}"/>
                    </a:ext>
                  </a:extLst>
                </p:cNvPr>
                <p:cNvSpPr/>
                <p:nvPr/>
              </p:nvSpPr>
              <p:spPr>
                <a:xfrm>
                  <a:off x="10907049" y="32494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1FBD50B3-315F-F9B3-64A8-F64A2B6D652C}"/>
                    </a:ext>
                  </a:extLst>
                </p:cNvPr>
                <p:cNvSpPr/>
                <p:nvPr/>
              </p:nvSpPr>
              <p:spPr>
                <a:xfrm>
                  <a:off x="803179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067E03D2-51E0-5280-99AA-6E58F0852D0F}"/>
                    </a:ext>
                  </a:extLst>
                </p:cNvPr>
                <p:cNvSpPr/>
                <p:nvPr/>
              </p:nvSpPr>
              <p:spPr>
                <a:xfrm>
                  <a:off x="8753537"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14D5911-8D8F-25A6-B0A3-FAC88B599776}"/>
                    </a:ext>
                  </a:extLst>
                </p:cNvPr>
                <p:cNvSpPr/>
                <p:nvPr/>
              </p:nvSpPr>
              <p:spPr>
                <a:xfrm>
                  <a:off x="9826905" y="3252984"/>
                  <a:ext cx="359685"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9050" cap="rnd">
                  <a:solidFill>
                    <a:schemeClr val="accent1">
                      <a:alpha val="10000"/>
                    </a:schemeClr>
                  </a:solid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18161F7-D917-1A1F-C54C-0F4F32AF848B}"/>
                    </a:ext>
                  </a:extLst>
                </p:cNvPr>
                <p:cNvSpPr/>
                <p:nvPr/>
              </p:nvSpPr>
              <p:spPr>
                <a:xfrm>
                  <a:off x="10186590" y="325298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9050" cap="rnd">
                  <a:solidFill>
                    <a:schemeClr val="accent1">
                      <a:alpha val="10000"/>
                    </a:schemeClr>
                  </a:solidFill>
                  <a:prstDash val="solid"/>
                  <a:bevel/>
                </a:ln>
              </p:spPr>
              <p:txBody>
                <a:bodyPr rtlCol="0" anchor="ctr"/>
                <a:lstStyle/>
                <a:p>
                  <a:endParaRPr lang="en-US" dirty="0"/>
                </a:p>
              </p:txBody>
            </p:sp>
            <p:sp>
              <p:nvSpPr>
                <p:cNvPr id="48" name="Freeform 47">
                  <a:extLst>
                    <a:ext uri="{FF2B5EF4-FFF2-40B4-BE49-F238E27FC236}">
                      <a16:creationId xmlns:a16="http://schemas.microsoft.com/office/drawing/2014/main" id="{E570D183-29AB-CF0A-B76B-C684520BFA97}"/>
                    </a:ext>
                  </a:extLst>
                </p:cNvPr>
                <p:cNvSpPr/>
                <p:nvPr/>
              </p:nvSpPr>
              <p:spPr>
                <a:xfrm>
                  <a:off x="9826905" y="3874580"/>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B24659DE-5443-C066-1273-2B494E4F8BB9}"/>
                    </a:ext>
                  </a:extLst>
                </p:cNvPr>
                <p:cNvSpPr/>
                <p:nvPr/>
              </p:nvSpPr>
              <p:spPr>
                <a:xfrm>
                  <a:off x="9826905" y="2633255"/>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9050" cap="rnd">
                  <a:solidFill>
                    <a:schemeClr val="accent1">
                      <a:alpha val="10000"/>
                    </a:schemeClr>
                  </a:solidFill>
                  <a:prstDash val="solid"/>
                  <a:miter/>
                </a:ln>
              </p:spPr>
              <p:txBody>
                <a:bodyPr rtlCol="0" anchor="ctr"/>
                <a:lstStyle/>
                <a:p>
                  <a:endParaRPr lang="en-US" dirty="0"/>
                </a:p>
              </p:txBody>
            </p:sp>
          </p:grpSp>
          <p:sp>
            <p:nvSpPr>
              <p:cNvPr id="14" name="Oval 13">
                <a:extLst>
                  <a:ext uri="{FF2B5EF4-FFF2-40B4-BE49-F238E27FC236}">
                    <a16:creationId xmlns:a16="http://schemas.microsoft.com/office/drawing/2014/main" id="{BC65D7EA-4B7B-7C02-076B-661AC8ED8892}"/>
                  </a:ext>
                </a:extLst>
              </p:cNvPr>
              <p:cNvSpPr/>
              <p:nvPr/>
            </p:nvSpPr>
            <p:spPr>
              <a:xfrm>
                <a:off x="4535318" y="8999998"/>
                <a:ext cx="90570" cy="90570"/>
              </a:xfrm>
              <a:prstGeom prst="ellipse">
                <a:avLst/>
              </a:prstGeom>
              <a:solidFill>
                <a:schemeClr val="accent1">
                  <a:alpha val="1171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Freeform 16">
              <a:extLst>
                <a:ext uri="{FF2B5EF4-FFF2-40B4-BE49-F238E27FC236}">
                  <a16:creationId xmlns:a16="http://schemas.microsoft.com/office/drawing/2014/main" id="{F1AADE8B-FE22-D12C-01D2-D25AEE40CD0F}"/>
                </a:ext>
              </a:extLst>
            </p:cNvPr>
            <p:cNvSpPr/>
            <p:nvPr/>
          </p:nvSpPr>
          <p:spPr>
            <a:xfrm flipH="1">
              <a:off x="405081" y="5085733"/>
              <a:ext cx="456645" cy="789161"/>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9050" cap="rnd">
              <a:solidFill>
                <a:schemeClr val="accent1">
                  <a:alpha val="10000"/>
                </a:schemeClr>
              </a:solidFill>
              <a:prstDash val="solid"/>
              <a:miter/>
            </a:ln>
          </p:spPr>
          <p:txBody>
            <a:bodyPr rtlCol="0" anchor="ctr"/>
            <a:lstStyle/>
            <a:p>
              <a:endParaRPr lang="en-US" dirty="0"/>
            </a:p>
          </p:txBody>
        </p:sp>
        <p:sp>
          <p:nvSpPr>
            <p:cNvPr id="53" name="Oval 52">
              <a:extLst>
                <a:ext uri="{FF2B5EF4-FFF2-40B4-BE49-F238E27FC236}">
                  <a16:creationId xmlns:a16="http://schemas.microsoft.com/office/drawing/2014/main" id="{BDB82AAF-7D52-3876-0C84-6B7D3DBE93EC}"/>
                </a:ext>
              </a:extLst>
            </p:cNvPr>
            <p:cNvSpPr/>
            <p:nvPr/>
          </p:nvSpPr>
          <p:spPr>
            <a:xfrm>
              <a:off x="329820" y="4999683"/>
              <a:ext cx="90570" cy="90570"/>
            </a:xfrm>
            <a:prstGeom prst="ellipse">
              <a:avLst/>
            </a:prstGeom>
            <a:solidFill>
              <a:schemeClr val="accent1">
                <a:alpha val="1171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839736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AB110-7EE5-A9F7-83D6-341FEFCA843E}"/>
            </a:ext>
          </a:extLst>
        </p:cNvPr>
        <p:cNvGrpSpPr/>
        <p:nvPr/>
      </p:nvGrpSpPr>
      <p:grpSpPr>
        <a:xfrm>
          <a:off x="0" y="0"/>
          <a:ext cx="0" cy="0"/>
          <a:chOff x="0" y="0"/>
          <a:chExt cx="0" cy="0"/>
        </a:xfrm>
      </p:grpSpPr>
      <p:pic>
        <p:nvPicPr>
          <p:cNvPr id="11" name="Picture 10" descr="A graph of blue and black bars&#10;&#10;Description automatically generated">
            <a:extLst>
              <a:ext uri="{FF2B5EF4-FFF2-40B4-BE49-F238E27FC236}">
                <a16:creationId xmlns:a16="http://schemas.microsoft.com/office/drawing/2014/main" id="{C9B5C517-1BE9-ED01-CA9B-98FF5BC3D3D1}"/>
              </a:ext>
            </a:extLst>
          </p:cNvPr>
          <p:cNvPicPr>
            <a:picLocks noChangeAspect="1"/>
          </p:cNvPicPr>
          <p:nvPr/>
        </p:nvPicPr>
        <p:blipFill>
          <a:blip r:embed="rId3"/>
          <a:stretch>
            <a:fillRect/>
          </a:stretch>
        </p:blipFill>
        <p:spPr>
          <a:xfrm>
            <a:off x="1167289" y="2928110"/>
            <a:ext cx="6028690" cy="2411476"/>
          </a:xfrm>
          <a:prstGeom prst="rect">
            <a:avLst/>
          </a:prstGeom>
        </p:spPr>
      </p:pic>
      <p:sp>
        <p:nvSpPr>
          <p:cNvPr id="2" name="Slide Number Placeholder 1">
            <a:extLst>
              <a:ext uri="{FF2B5EF4-FFF2-40B4-BE49-F238E27FC236}">
                <a16:creationId xmlns:a16="http://schemas.microsoft.com/office/drawing/2014/main" id="{04460860-9D70-89F5-38E7-C0217EBE8D2F}"/>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70</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9" name="Picture 8" descr="A blue and black logo&#10;&#10;Description automatically generated">
            <a:extLst>
              <a:ext uri="{FF2B5EF4-FFF2-40B4-BE49-F238E27FC236}">
                <a16:creationId xmlns:a16="http://schemas.microsoft.com/office/drawing/2014/main" id="{5C330C9B-F7C8-D1DC-ED48-74760A1F9534}"/>
              </a:ext>
            </a:extLst>
          </p:cNvPr>
          <p:cNvPicPr>
            <a:picLocks noChangeAspect="1"/>
          </p:cNvPicPr>
          <p:nvPr/>
        </p:nvPicPr>
        <p:blipFill>
          <a:blip r:embed="rId4"/>
          <a:stretch>
            <a:fillRect/>
          </a:stretch>
        </p:blipFill>
        <p:spPr>
          <a:xfrm>
            <a:off x="6495276" y="332839"/>
            <a:ext cx="897530" cy="256235"/>
          </a:xfrm>
          <a:prstGeom prst="rect">
            <a:avLst/>
          </a:prstGeom>
        </p:spPr>
      </p:pic>
      <p:sp>
        <p:nvSpPr>
          <p:cNvPr id="3" name="Text Placeholder 1">
            <a:extLst>
              <a:ext uri="{FF2B5EF4-FFF2-40B4-BE49-F238E27FC236}">
                <a16:creationId xmlns:a16="http://schemas.microsoft.com/office/drawing/2014/main" id="{CB4BF46F-73E2-CED8-3023-646D53673652}"/>
              </a:ext>
            </a:extLst>
          </p:cNvPr>
          <p:cNvSpPr txBox="1">
            <a:spLocks/>
          </p:cNvSpPr>
          <p:nvPr/>
        </p:nvSpPr>
        <p:spPr>
          <a:xfrm>
            <a:off x="1409700" y="986259"/>
            <a:ext cx="5739245" cy="139024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u="none" strike="noStrike" dirty="0" err="1">
                <a:effectLst/>
                <a:latin typeface="Georgia" panose="02040502050405020303" pitchFamily="18" charset="0"/>
              </a:rPr>
              <a:t>Toplam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reklam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geliri</a:t>
            </a:r>
            <a:r>
              <a:rPr lang="en-US" sz="1000" u="none" strike="noStrike" dirty="0">
                <a:effectLst/>
                <a:latin typeface="Georgia" panose="02040502050405020303" pitchFamily="18" charset="0"/>
              </a:rPr>
              <a:t>, 2024'te %6,3 </a:t>
            </a:r>
            <a:r>
              <a:rPr lang="en-US" sz="1000" u="none" strike="noStrike" dirty="0" err="1">
                <a:effectLst/>
                <a:latin typeface="Georgia" panose="02040502050405020303" pitchFamily="18" charset="0"/>
              </a:rPr>
              <a:t>artarak</a:t>
            </a:r>
            <a:r>
              <a:rPr lang="en-US" sz="1000" u="none" strike="noStrike" dirty="0">
                <a:effectLst/>
                <a:latin typeface="Georgia" panose="02040502050405020303" pitchFamily="18" charset="0"/>
              </a:rPr>
              <a:t> 37,6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ulaşması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bekleniyor</a:t>
            </a:r>
            <a:r>
              <a:rPr lang="en-US" sz="1000" u="none" strike="noStrike" dirty="0">
                <a:effectLst/>
                <a:latin typeface="Georgia" panose="02040502050405020303" pitchFamily="18" charset="0"/>
              </a:rPr>
              <a:t>. Bu, Haziran </a:t>
            </a:r>
            <a:r>
              <a:rPr lang="en-US" sz="1000" u="none" strike="noStrike" dirty="0" err="1">
                <a:effectLst/>
                <a:latin typeface="Georgia" panose="02040502050405020303" pitchFamily="18" charset="0"/>
              </a:rPr>
              <a:t>tahminimize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göre</a:t>
            </a:r>
            <a:r>
              <a:rPr lang="en-US" sz="1000" u="none" strike="noStrike" dirty="0">
                <a:effectLst/>
                <a:latin typeface="Georgia" panose="02040502050405020303" pitchFamily="18" charset="0"/>
              </a:rPr>
              <a:t> %4,1'lik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artışın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yukarı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yönlü</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güncellenmesi</a:t>
            </a:r>
            <a:r>
              <a:rPr lang="en-US" sz="1000" u="none" strike="noStrike" dirty="0">
                <a:effectLst/>
                <a:latin typeface="Georgia" panose="02040502050405020303" pitchFamily="18" charset="0"/>
              </a:rPr>
              <a:t>. 2025 </a:t>
            </a:r>
            <a:r>
              <a:rPr lang="en-US" sz="1000" u="none" strike="noStrike" dirty="0" err="1">
                <a:effectLst/>
                <a:latin typeface="Georgia" panose="02040502050405020303" pitchFamily="18" charset="0"/>
              </a:rPr>
              <a:t>için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ise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başka</a:t>
            </a:r>
            <a:r>
              <a:rPr lang="en-US" sz="1000" u="none" strike="noStrike" dirty="0">
                <a:effectLst/>
                <a:latin typeface="Georgia" panose="02040502050405020303" pitchFamily="18" charset="0"/>
              </a:rPr>
              <a:t> %4,5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bekleniyor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a:t>
            </a:r>
            <a:r>
              <a:rPr lang="en-US" sz="1000" u="none" strike="noStrike" dirty="0">
                <a:effectLst/>
                <a:latin typeface="Georgia" panose="02040502050405020303" pitchFamily="18" charset="0"/>
              </a:rPr>
              <a:t> 39,3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ulaşacak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Öte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yandan</a:t>
            </a:r>
            <a:r>
              <a:rPr lang="en-US" sz="1000" u="none" strike="noStrike" dirty="0">
                <a:effectLst/>
                <a:latin typeface="Georgia" panose="02040502050405020303" pitchFamily="18" charset="0"/>
              </a:rPr>
              <a:t>, IMF </a:t>
            </a:r>
            <a:r>
              <a:rPr lang="en-US" sz="1000" u="none" strike="noStrike" dirty="0" err="1">
                <a:effectLst/>
                <a:latin typeface="Georgia" panose="02040502050405020303" pitchFamily="18" charset="0"/>
              </a:rPr>
              <a:t>önceki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projeksiyonlarını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aşağı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yönlü</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revize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etti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2024 </a:t>
            </a:r>
            <a:r>
              <a:rPr lang="en-US" sz="1000" u="none" strike="noStrike" dirty="0" err="1">
                <a:effectLst/>
                <a:latin typeface="Georgia" panose="02040502050405020303" pitchFamily="18" charset="0"/>
              </a:rPr>
              <a:t>için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sıfır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2025 </a:t>
            </a:r>
            <a:r>
              <a:rPr lang="en-US" sz="1000" u="none" strike="noStrike" dirty="0" err="1">
                <a:effectLst/>
                <a:latin typeface="Georgia" panose="02040502050405020303" pitchFamily="18" charset="0"/>
              </a:rPr>
              <a:t>için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ise</a:t>
            </a:r>
            <a:r>
              <a:rPr lang="en-US" sz="1000" u="none" strike="noStrike" dirty="0">
                <a:effectLst/>
                <a:latin typeface="Georgia" panose="02040502050405020303" pitchFamily="18" charset="0"/>
              </a:rPr>
              <a:t> %0,8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öngörüyor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Üretim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sektöründeki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zayıflık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Ukrayna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ile</a:t>
            </a:r>
            <a:r>
              <a:rPr lang="en-US" sz="1000" u="none" strike="noStrike" dirty="0">
                <a:effectLst/>
                <a:latin typeface="Georgia" panose="02040502050405020303" pitchFamily="18" charset="0"/>
              </a:rPr>
              <a:t> Orta </a:t>
            </a:r>
            <a:r>
              <a:rPr lang="en-US" sz="1000" u="none" strike="noStrike" dirty="0" err="1">
                <a:effectLst/>
                <a:latin typeface="Georgia" panose="02040502050405020303" pitchFamily="18" charset="0"/>
              </a:rPr>
              <a:t>Doğu'daki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devam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eden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çatışmalar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bunların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Avrupa'ya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yayılan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siyasi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huzursuzluklarıyla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birlikte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ekonomiyi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olumsuz</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etkileyen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faktörler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arasında</a:t>
            </a:r>
            <a:r>
              <a:rPr lang="en-US" sz="1000" u="none" strike="noStrike" dirty="0">
                <a:effectLst/>
                <a:latin typeface="Georgia" panose="02040502050405020303" pitchFamily="18" charset="0"/>
              </a:rPr>
              <a:t>. Bu </a:t>
            </a:r>
            <a:r>
              <a:rPr lang="en-US" sz="1000" u="none" strike="noStrike" dirty="0" err="1">
                <a:effectLst/>
                <a:latin typeface="Georgia" panose="02040502050405020303" pitchFamily="18" charset="0"/>
              </a:rPr>
              <a:t>arada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Almanya'daki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birden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fazla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reklam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satıcısı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uluslararası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dijital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oyuncularla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daha</a:t>
            </a:r>
            <a:r>
              <a:rPr lang="en-US" sz="1000" u="none" strike="noStrike" dirty="0">
                <a:effectLst/>
                <a:latin typeface="Georgia" panose="02040502050405020303" pitchFamily="18" charset="0"/>
              </a:rPr>
              <a:t> iyi </a:t>
            </a:r>
            <a:r>
              <a:rPr lang="en-US" sz="1000" u="none" strike="noStrike" dirty="0" err="1">
                <a:effectLst/>
                <a:latin typeface="Georgia" panose="02040502050405020303" pitchFamily="18" charset="0"/>
              </a:rPr>
              <a:t>rekabet</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edebilmek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için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ittifak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kurmaya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çalışıyor</a:t>
            </a:r>
            <a:r>
              <a:rPr lang="en-US" sz="1000" u="none" strike="noStrike" dirty="0">
                <a:effectLst/>
                <a:latin typeface="Georgia" panose="02040502050405020303" pitchFamily="18" charset="0"/>
              </a:rPr>
              <a:t>. Bu </a:t>
            </a:r>
            <a:r>
              <a:rPr lang="en-US" sz="1000" u="none" strike="noStrike" dirty="0" err="1">
                <a:effectLst/>
                <a:latin typeface="Georgia" panose="02040502050405020303" pitchFamily="18" charset="0"/>
              </a:rPr>
              <a:t>çabalardan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biri</a:t>
            </a:r>
            <a:r>
              <a:rPr lang="en-US" sz="1000" u="none" strike="noStrike" dirty="0">
                <a:effectLst/>
                <a:latin typeface="Georgia" panose="02040502050405020303" pitchFamily="18" charset="0"/>
              </a:rPr>
              <a:t>, Ad Alliance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Pro7Sat1'i </a:t>
            </a:r>
            <a:r>
              <a:rPr lang="en-US" sz="1000" u="none" strike="noStrike" dirty="0" err="1">
                <a:effectLst/>
                <a:latin typeface="Georgia" panose="02040502050405020303" pitchFamily="18" charset="0"/>
              </a:rPr>
              <a:t>içeriyor</a:t>
            </a:r>
            <a:r>
              <a:rPr lang="en-US" sz="1000" u="none" strike="noStrike" dirty="0">
                <a:effectLst/>
                <a:latin typeface="Georgia" panose="02040502050405020303" pitchFamily="18" charset="0"/>
              </a:rPr>
              <a:t>.</a:t>
            </a:r>
            <a:endParaRPr lang="en-US" sz="1000" dirty="0">
              <a:latin typeface="Georgia" panose="02040502050405020303" pitchFamily="18" charset="0"/>
              <a:cs typeface="Poppins"/>
            </a:endParaRPr>
          </a:p>
        </p:txBody>
      </p:sp>
      <p:sp>
        <p:nvSpPr>
          <p:cNvPr id="14" name="TextBox 13">
            <a:extLst>
              <a:ext uri="{FF2B5EF4-FFF2-40B4-BE49-F238E27FC236}">
                <a16:creationId xmlns:a16="http://schemas.microsoft.com/office/drawing/2014/main" id="{909FF8ED-168A-A441-9E60-27E29F06E832}"/>
              </a:ext>
            </a:extLst>
          </p:cNvPr>
          <p:cNvSpPr txBox="1"/>
          <p:nvPr/>
        </p:nvSpPr>
        <p:spPr>
          <a:xfrm>
            <a:off x="1651278" y="2701518"/>
            <a:ext cx="5292763" cy="255198"/>
          </a:xfrm>
          <a:prstGeom prst="rect">
            <a:avLst/>
          </a:prstGeom>
          <a:noFill/>
        </p:spPr>
        <p:txBody>
          <a:bodyPr wrap="square" lIns="91440" tIns="45720" rIns="91440" bIns="45720" anchor="t">
            <a:spAutoFit/>
          </a:bodyPr>
          <a:lstStyle/>
          <a:p>
            <a:pPr marL="7620" algn="ctr">
              <a:lnSpc>
                <a:spcPct val="110000"/>
              </a:lnSpc>
            </a:pPr>
            <a:r>
              <a:rPr lang="nn-NO" sz="1000" b="1" dirty="0">
                <a:latin typeface="Poppins"/>
                <a:cs typeface="Poppins"/>
              </a:rPr>
              <a:t>Almanya Medya Kanalları Büyüme Grafiği 2024 ve 2025</a:t>
            </a:r>
            <a:endParaRPr lang="en-US" sz="1000" b="1" dirty="0">
              <a:latin typeface="Poppins"/>
              <a:cs typeface="Poppins"/>
            </a:endParaRPr>
          </a:p>
        </p:txBody>
      </p:sp>
      <p:sp>
        <p:nvSpPr>
          <p:cNvPr id="7" name="TextBox 6">
            <a:extLst>
              <a:ext uri="{FF2B5EF4-FFF2-40B4-BE49-F238E27FC236}">
                <a16:creationId xmlns:a16="http://schemas.microsoft.com/office/drawing/2014/main" id="{BEFA8D32-A4BF-31CB-23D1-A2137FB341C1}"/>
              </a:ext>
            </a:extLst>
          </p:cNvPr>
          <p:cNvSpPr txBox="1"/>
          <p:nvPr/>
        </p:nvSpPr>
        <p:spPr>
          <a:xfrm>
            <a:off x="1512570" y="5066530"/>
            <a:ext cx="3352800" cy="104644"/>
          </a:xfrm>
          <a:prstGeom prst="rect">
            <a:avLst/>
          </a:prstGeom>
          <a:noFill/>
        </p:spPr>
        <p:txBody>
          <a:bodyPr wrap="square" lIns="0" tIns="0" rIns="0" bIns="0" anchor="t">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959">
                    <a:lumMod val="20000"/>
                    <a:lumOff val="80000"/>
                  </a:srgbClr>
                </a:solidFill>
                <a:effectLst/>
                <a:uLnTx/>
                <a:uFillTx/>
                <a:latin typeface="Poppins"/>
                <a:ea typeface="+mn-ea"/>
                <a:cs typeface="Poppins"/>
                <a:sym typeface="Poppins"/>
              </a:rPr>
              <a:t>Kaynak:: GroupM</a:t>
            </a:r>
            <a:endParaRPr kumimoji="0" lang="en-US" sz="800" b="0" i="0" u="none" strike="noStrike" kern="1200" cap="none" spc="0" normalizeH="0" baseline="0" noProof="0" dirty="0">
              <a:ln>
                <a:noFill/>
              </a:ln>
              <a:solidFill>
                <a:srgbClr val="595959">
                  <a:lumMod val="20000"/>
                  <a:lumOff val="80000"/>
                </a:srgbClr>
              </a:solidFill>
              <a:effectLst/>
              <a:uLnTx/>
              <a:uFillTx/>
              <a:latin typeface="Poppins"/>
              <a:ea typeface="+mn-ea"/>
              <a:cs typeface="Poppins"/>
            </a:endParaRPr>
          </a:p>
        </p:txBody>
      </p:sp>
      <p:grpSp>
        <p:nvGrpSpPr>
          <p:cNvPr id="12" name="Group 11">
            <a:extLst>
              <a:ext uri="{FF2B5EF4-FFF2-40B4-BE49-F238E27FC236}">
                <a16:creationId xmlns:a16="http://schemas.microsoft.com/office/drawing/2014/main" id="{976D9A96-66A4-2E49-063D-34479B1271D2}"/>
              </a:ext>
            </a:extLst>
          </p:cNvPr>
          <p:cNvGrpSpPr/>
          <p:nvPr/>
        </p:nvGrpSpPr>
        <p:grpSpPr>
          <a:xfrm rot="5400000">
            <a:off x="422488" y="2923865"/>
            <a:ext cx="615733" cy="307867"/>
            <a:chOff x="6999596" y="5328350"/>
            <a:chExt cx="615733" cy="307867"/>
          </a:xfrm>
        </p:grpSpPr>
        <p:sp>
          <p:nvSpPr>
            <p:cNvPr id="13" name="Oval 12">
              <a:extLst>
                <a:ext uri="{FF2B5EF4-FFF2-40B4-BE49-F238E27FC236}">
                  <a16:creationId xmlns:a16="http://schemas.microsoft.com/office/drawing/2014/main" id="{3948B10A-F9DD-FDD6-7083-0CDF7C59358D}"/>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Oval 15">
              <a:extLst>
                <a:ext uri="{FF2B5EF4-FFF2-40B4-BE49-F238E27FC236}">
                  <a16:creationId xmlns:a16="http://schemas.microsoft.com/office/drawing/2014/main" id="{2AD99C2E-6253-E037-2597-158DBCE10C18}"/>
                </a:ext>
              </a:extLst>
            </p:cNvPr>
            <p:cNvSpPr/>
            <p:nvPr/>
          </p:nvSpPr>
          <p:spPr>
            <a:xfrm>
              <a:off x="7307462"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17" name="TextBox 16">
            <a:extLst>
              <a:ext uri="{FF2B5EF4-FFF2-40B4-BE49-F238E27FC236}">
                <a16:creationId xmlns:a16="http://schemas.microsoft.com/office/drawing/2014/main" id="{EF6E8A1C-9D45-22F2-182C-39F528933FD0}"/>
              </a:ext>
            </a:extLst>
          </p:cNvPr>
          <p:cNvSpPr txBox="1"/>
          <p:nvPr/>
        </p:nvSpPr>
        <p:spPr>
          <a:xfrm rot="16200000">
            <a:off x="-263151" y="1374228"/>
            <a:ext cx="1771071" cy="777136"/>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Almanyd</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pic>
        <p:nvPicPr>
          <p:cNvPr id="4" name="Picture 3" descr="A blue and black logo&#10;&#10;Description automatically generated">
            <a:extLst>
              <a:ext uri="{FF2B5EF4-FFF2-40B4-BE49-F238E27FC236}">
                <a16:creationId xmlns:a16="http://schemas.microsoft.com/office/drawing/2014/main" id="{77C2E239-8D33-E9D2-06F3-0F653DC591ED}"/>
              </a:ext>
            </a:extLst>
          </p:cNvPr>
          <p:cNvPicPr>
            <a:picLocks noChangeAspect="1"/>
          </p:cNvPicPr>
          <p:nvPr/>
        </p:nvPicPr>
        <p:blipFill>
          <a:blip r:embed="rId4">
            <a:alphaModFix amt="25000"/>
          </a:blip>
          <a:stretch>
            <a:fillRect/>
          </a:stretch>
        </p:blipFill>
        <p:spPr>
          <a:xfrm>
            <a:off x="6560155" y="2572399"/>
            <a:ext cx="441021" cy="125907"/>
          </a:xfrm>
          <a:prstGeom prst="rect">
            <a:avLst/>
          </a:prstGeom>
        </p:spPr>
      </p:pic>
      <p:cxnSp>
        <p:nvCxnSpPr>
          <p:cNvPr id="8" name="Straight Connector 7">
            <a:extLst>
              <a:ext uri="{FF2B5EF4-FFF2-40B4-BE49-F238E27FC236}">
                <a16:creationId xmlns:a16="http://schemas.microsoft.com/office/drawing/2014/main" id="{4C0173D1-C3BE-06B9-72E6-9F77A115487A}"/>
              </a:ext>
            </a:extLst>
          </p:cNvPr>
          <p:cNvCxnSpPr>
            <a:cxnSpLocks/>
          </p:cNvCxnSpPr>
          <p:nvPr/>
        </p:nvCxnSpPr>
        <p:spPr>
          <a:xfrm>
            <a:off x="0" y="490497"/>
            <a:ext cx="51966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3DCDF2BD-CFD9-0A41-4FEF-FA5ADE8CD79F}"/>
              </a:ext>
            </a:extLst>
          </p:cNvPr>
          <p:cNvSpPr txBox="1">
            <a:spLocks/>
          </p:cNvSpPr>
          <p:nvPr/>
        </p:nvSpPr>
        <p:spPr>
          <a:xfrm>
            <a:off x="495300" y="241591"/>
            <a:ext cx="4752842"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kumimoji="0" lang="en-US" sz="600" b="0" i="0" u="none" strike="noStrike" kern="1200" cap="none" spc="40" normalizeH="0" baseline="0" noProof="0" dirty="0">
                <a:ln>
                  <a:noFill/>
                </a:ln>
                <a:solidFill>
                  <a:schemeClr val="accent1"/>
                </a:solidFill>
                <a:effectLst/>
                <a:uLnTx/>
                <a:uFillTx/>
                <a:latin typeface="Poppins" pitchFamily="2" charset="77"/>
                <a:ea typeface="+mn-ea"/>
                <a:cs typeface="Poppins" pitchFamily="2" charset="77"/>
              </a:rPr>
              <a:t>ALMANYA</a:t>
            </a:r>
            <a:endParaRPr lang="en-US" sz="600" b="1" spc="40" dirty="0">
              <a:solidFill>
                <a:schemeClr val="accent1"/>
              </a:solidFill>
              <a:latin typeface="Poppins" pitchFamily="2" charset="77"/>
              <a:cs typeface="Poppins" pitchFamily="2" charset="77"/>
            </a:endParaRPr>
          </a:p>
        </p:txBody>
      </p:sp>
      <p:sp>
        <p:nvSpPr>
          <p:cNvPr id="5" name="Text Placeholder 1">
            <a:extLst>
              <a:ext uri="{FF2B5EF4-FFF2-40B4-BE49-F238E27FC236}">
                <a16:creationId xmlns:a16="http://schemas.microsoft.com/office/drawing/2014/main" id="{B5CC3F87-2235-79C8-69C3-F549406E80BF}"/>
              </a:ext>
            </a:extLst>
          </p:cNvPr>
          <p:cNvSpPr txBox="1">
            <a:spLocks/>
          </p:cNvSpPr>
          <p:nvPr/>
        </p:nvSpPr>
        <p:spPr>
          <a:xfrm>
            <a:off x="474118" y="5647362"/>
            <a:ext cx="2075622" cy="3890674"/>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800"/>
              </a:spcAft>
            </a:pPr>
            <a:r>
              <a:rPr lang="en-US" sz="1000" dirty="0">
                <a:latin typeface="Georgia"/>
                <a:cs typeface="Poppins"/>
              </a:rPr>
              <a:t>2024 </a:t>
            </a:r>
            <a:r>
              <a:rPr lang="en-US" sz="1000" dirty="0" err="1">
                <a:latin typeface="Georgia"/>
                <a:cs typeface="Poppins"/>
              </a:rPr>
              <a:t>yılında</a:t>
            </a:r>
            <a:r>
              <a:rPr lang="en-US" sz="1000" dirty="0">
                <a:latin typeface="Georgia"/>
                <a:cs typeface="Poppins"/>
              </a:rPr>
              <a:t> </a:t>
            </a:r>
            <a:r>
              <a:rPr lang="en-US" sz="1000" dirty="0" err="1">
                <a:latin typeface="Georgia"/>
                <a:cs typeface="Poppins"/>
              </a:rPr>
              <a:t>dijital</a:t>
            </a:r>
            <a:r>
              <a:rPr lang="en-US" sz="1000" dirty="0">
                <a:latin typeface="Georgia"/>
                <a:cs typeface="Poppins"/>
              </a:rPr>
              <a:t> pure-play </a:t>
            </a:r>
            <a:r>
              <a:rPr lang="en-US" sz="1000" dirty="0" err="1">
                <a:latin typeface="Georgia"/>
                <a:cs typeface="Poppins"/>
              </a:rPr>
              <a:t>toplam</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gelirinin</a:t>
            </a:r>
            <a:r>
              <a:rPr lang="en-US" sz="1000" dirty="0">
                <a:latin typeface="Georgia"/>
                <a:cs typeface="Poppins"/>
              </a:rPr>
              <a:t> %59,7'sini </a:t>
            </a:r>
            <a:r>
              <a:rPr lang="en-US" sz="1000" dirty="0" err="1">
                <a:latin typeface="Georgia"/>
                <a:cs typeface="Poppins"/>
              </a:rPr>
              <a:t>oluşturması</a:t>
            </a:r>
            <a:r>
              <a:rPr lang="en-US" sz="1000" dirty="0">
                <a:latin typeface="Georgia"/>
                <a:cs typeface="Poppins"/>
              </a:rPr>
              <a:t> </a:t>
            </a:r>
            <a:r>
              <a:rPr lang="en-US" sz="1000" dirty="0" err="1">
                <a:latin typeface="Georgia"/>
                <a:cs typeface="Poppins"/>
              </a:rPr>
              <a:t>ve</a:t>
            </a:r>
            <a:r>
              <a:rPr lang="en-US" sz="1000" dirty="0">
                <a:latin typeface="Georgia"/>
                <a:cs typeface="Poppins"/>
              </a:rPr>
              <a:t> %10,6 </a:t>
            </a:r>
            <a:r>
              <a:rPr lang="en-US" sz="1000" dirty="0" err="1">
                <a:latin typeface="Georgia"/>
                <a:cs typeface="Poppins"/>
              </a:rPr>
              <a:t>büyüyerek</a:t>
            </a:r>
            <a:r>
              <a:rPr lang="en-US" sz="1000" dirty="0">
                <a:latin typeface="Georgia"/>
                <a:cs typeface="Poppins"/>
              </a:rPr>
              <a:t> 22,4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ulaşması</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Dijitalde</a:t>
            </a:r>
            <a:r>
              <a:rPr lang="en-US" sz="1000" dirty="0">
                <a:latin typeface="Georgia"/>
                <a:cs typeface="Poppins"/>
              </a:rPr>
              <a:t> </a:t>
            </a:r>
            <a:r>
              <a:rPr lang="en-US" sz="1000" dirty="0" err="1">
                <a:latin typeface="Georgia"/>
                <a:cs typeface="Poppins"/>
              </a:rPr>
              <a:t>perakende</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hızlı</a:t>
            </a:r>
            <a:r>
              <a:rPr lang="en-US" sz="1000" dirty="0">
                <a:latin typeface="Georgia"/>
                <a:cs typeface="Poppins"/>
              </a:rPr>
              <a:t> </a:t>
            </a:r>
            <a:r>
              <a:rPr lang="en-US" sz="1000" dirty="0" err="1">
                <a:latin typeface="Georgia"/>
                <a:cs typeface="Poppins"/>
              </a:rPr>
              <a:t>büyüyen</a:t>
            </a:r>
            <a:r>
              <a:rPr lang="en-US" sz="1000" dirty="0">
                <a:latin typeface="Georgia"/>
                <a:cs typeface="Poppins"/>
              </a:rPr>
              <a:t> </a:t>
            </a:r>
            <a:r>
              <a:rPr lang="en-US" sz="1000" dirty="0" err="1">
                <a:latin typeface="Georgia"/>
                <a:cs typeface="Poppins"/>
              </a:rPr>
              <a:t>kanaldır</a:t>
            </a:r>
            <a:r>
              <a:rPr lang="en-US" sz="1000" dirty="0">
                <a:latin typeface="Georgia"/>
                <a:cs typeface="Poppins"/>
              </a:rPr>
              <a:t> </a:t>
            </a:r>
            <a:r>
              <a:rPr lang="en-US" sz="1000" dirty="0" err="1">
                <a:latin typeface="Georgia"/>
                <a:cs typeface="Poppins"/>
              </a:rPr>
              <a:t>ve</a:t>
            </a:r>
            <a:r>
              <a:rPr lang="en-US" sz="1000" dirty="0">
                <a:latin typeface="Georgia"/>
                <a:cs typeface="Poppins"/>
              </a:rPr>
              <a:t> 2024'te 5,2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ulaşması</a:t>
            </a:r>
            <a:r>
              <a:rPr lang="en-US" sz="1000" dirty="0">
                <a:latin typeface="Georgia"/>
                <a:cs typeface="Poppins"/>
              </a:rPr>
              <a:t> </a:t>
            </a:r>
            <a:r>
              <a:rPr lang="en-US" sz="1000" dirty="0" err="1">
                <a:latin typeface="Georgia"/>
                <a:cs typeface="Poppins"/>
              </a:rPr>
              <a:t>beklenmektedir</a:t>
            </a:r>
            <a:r>
              <a:rPr lang="en-US" sz="1000" dirty="0">
                <a:latin typeface="Georgia"/>
                <a:cs typeface="Poppins"/>
              </a:rPr>
              <a:t>. </a:t>
            </a:r>
            <a:r>
              <a:rPr lang="en-US" sz="1000" dirty="0" err="1">
                <a:latin typeface="Georgia"/>
                <a:cs typeface="Poppins"/>
              </a:rPr>
              <a:t>Almanya</a:t>
            </a:r>
            <a:r>
              <a:rPr lang="en-US" sz="1000" dirty="0">
                <a:latin typeface="Georgia"/>
                <a:cs typeface="Poppins"/>
              </a:rPr>
              <a:t>, </a:t>
            </a:r>
            <a:r>
              <a:rPr lang="en-US" sz="1000" dirty="0" err="1">
                <a:latin typeface="Georgia"/>
                <a:cs typeface="Poppins"/>
              </a:rPr>
              <a:t>Avrupa'nın</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perakende</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pazarıdır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sektörün</a:t>
            </a:r>
            <a:r>
              <a:rPr lang="en-US" sz="1000" dirty="0">
                <a:latin typeface="Georgia"/>
                <a:cs typeface="Poppins"/>
              </a:rPr>
              <a:t> 2025'te %9,7 </a:t>
            </a:r>
            <a:r>
              <a:rPr lang="en-US" sz="1000" dirty="0" err="1">
                <a:latin typeface="Georgia"/>
                <a:cs typeface="Poppins"/>
              </a:rPr>
              <a:t>daha</a:t>
            </a:r>
            <a:r>
              <a:rPr lang="en-US" sz="1000" dirty="0">
                <a:latin typeface="Georgia"/>
                <a:cs typeface="Poppins"/>
              </a:rPr>
              <a:t> </a:t>
            </a:r>
            <a:r>
              <a:rPr lang="en-US" sz="1000" dirty="0" err="1">
                <a:latin typeface="Georgia"/>
                <a:cs typeface="Poppins"/>
              </a:rPr>
              <a:t>büyümesi</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bunu</a:t>
            </a:r>
            <a:r>
              <a:rPr lang="en-US" sz="1000" dirty="0">
                <a:latin typeface="Georgia"/>
                <a:cs typeface="Poppins"/>
              </a:rPr>
              <a:t> 2029'a </a:t>
            </a:r>
            <a:r>
              <a:rPr lang="en-US" sz="1000" dirty="0" err="1">
                <a:latin typeface="Georgia"/>
                <a:cs typeface="Poppins"/>
              </a:rPr>
              <a:t>kadar</a:t>
            </a:r>
            <a:r>
              <a:rPr lang="en-US" sz="1000" dirty="0">
                <a:latin typeface="Georgia"/>
                <a:cs typeface="Poppins"/>
              </a:rPr>
              <a:t> </a:t>
            </a:r>
            <a:r>
              <a:rPr lang="en-US" sz="1000" dirty="0" err="1">
                <a:latin typeface="Georgia"/>
                <a:cs typeface="Poppins"/>
              </a:rPr>
              <a:t>çift</a:t>
            </a:r>
            <a:r>
              <a:rPr lang="en-US" sz="1000" dirty="0">
                <a:latin typeface="Georgia"/>
                <a:cs typeface="Poppins"/>
              </a:rPr>
              <a:t> </a:t>
            </a:r>
            <a:r>
              <a:rPr lang="en-US" sz="1000" dirty="0" err="1">
                <a:latin typeface="Georgia"/>
                <a:cs typeface="Poppins"/>
              </a:rPr>
              <a:t>haneli</a:t>
            </a:r>
            <a:r>
              <a:rPr lang="en-US" sz="1000" dirty="0">
                <a:latin typeface="Georgia"/>
                <a:cs typeface="Poppins"/>
              </a:rPr>
              <a:t> </a:t>
            </a:r>
            <a:r>
              <a:rPr lang="en-US" sz="1000" dirty="0" err="1">
                <a:latin typeface="Georgia"/>
                <a:cs typeface="Poppins"/>
              </a:rPr>
              <a:t>artışlarla</a:t>
            </a:r>
            <a:r>
              <a:rPr lang="en-US" sz="1000" dirty="0">
                <a:latin typeface="Georgia"/>
                <a:cs typeface="Poppins"/>
              </a:rPr>
              <a:t> </a:t>
            </a:r>
            <a:r>
              <a:rPr lang="en-US" sz="1000" dirty="0" err="1">
                <a:latin typeface="Georgia"/>
                <a:cs typeface="Poppins"/>
              </a:rPr>
              <a:t>takip</a:t>
            </a:r>
            <a:r>
              <a:rPr lang="en-US" sz="1000" dirty="0">
                <a:latin typeface="Georgia"/>
                <a:cs typeface="Poppins"/>
              </a:rPr>
              <a:t> </a:t>
            </a:r>
            <a:r>
              <a:rPr lang="en-US" sz="1000" dirty="0" err="1">
                <a:latin typeface="Georgia"/>
                <a:cs typeface="Poppins"/>
              </a:rPr>
              <a:t>etmesi</a:t>
            </a:r>
            <a:r>
              <a:rPr lang="en-US" sz="1000" dirty="0">
                <a:latin typeface="Georgia"/>
                <a:cs typeface="Poppins"/>
              </a:rPr>
              <a:t> </a:t>
            </a:r>
            <a:r>
              <a:rPr lang="en-US" sz="1000" dirty="0" err="1">
                <a:latin typeface="Georgia"/>
                <a:cs typeface="Poppins"/>
              </a:rPr>
              <a:t>beklenmektedir</a:t>
            </a:r>
            <a:r>
              <a:rPr lang="en-US" sz="1000" dirty="0">
                <a:latin typeface="Georgia"/>
                <a:cs typeface="Poppins"/>
              </a:rPr>
              <a:t>. 2024 </a:t>
            </a:r>
            <a:r>
              <a:rPr lang="en-US" sz="1000" dirty="0" err="1">
                <a:latin typeface="Georgia"/>
                <a:cs typeface="Poppins"/>
              </a:rPr>
              <a:t>yılında</a:t>
            </a:r>
            <a:r>
              <a:rPr lang="en-US" sz="1000" dirty="0">
                <a:latin typeface="Georgia"/>
                <a:cs typeface="Poppins"/>
              </a:rPr>
              <a:t> </a:t>
            </a:r>
            <a:r>
              <a:rPr lang="en-US" sz="1000" dirty="0" err="1">
                <a:latin typeface="Georgia"/>
                <a:cs typeface="Poppins"/>
              </a:rPr>
              <a:t>perakende</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gelirinin</a:t>
            </a:r>
            <a:r>
              <a:rPr lang="en-US" sz="1000" dirty="0">
                <a:latin typeface="Georgia"/>
                <a:cs typeface="Poppins"/>
              </a:rPr>
              <a:t> ilk </a:t>
            </a:r>
            <a:r>
              <a:rPr lang="en-US" sz="1000" dirty="0" err="1">
                <a:latin typeface="Georgia"/>
                <a:cs typeface="Poppins"/>
              </a:rPr>
              <a:t>kez</a:t>
            </a:r>
            <a:r>
              <a:rPr lang="en-US" sz="1000" dirty="0">
                <a:latin typeface="Georgia"/>
                <a:cs typeface="Poppins"/>
              </a:rPr>
              <a:t> </a:t>
            </a:r>
            <a:r>
              <a:rPr lang="en-US" sz="1000" dirty="0" err="1">
                <a:latin typeface="Georgia"/>
                <a:cs typeface="Poppins"/>
              </a:rPr>
              <a:t>gazete</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gelirini</a:t>
            </a:r>
            <a:r>
              <a:rPr lang="en-US" sz="1000" dirty="0">
                <a:latin typeface="Georgia"/>
                <a:cs typeface="Poppins"/>
              </a:rPr>
              <a:t> </a:t>
            </a:r>
            <a:r>
              <a:rPr lang="en-US" sz="1000" dirty="0" err="1">
                <a:latin typeface="Georgia"/>
                <a:cs typeface="Poppins"/>
              </a:rPr>
              <a:t>geçmesi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Arama</a:t>
            </a:r>
            <a:r>
              <a:rPr lang="en-US" sz="1000" dirty="0">
                <a:latin typeface="Georgia"/>
                <a:cs typeface="Poppins"/>
              </a:rPr>
              <a:t>, 2024 </a:t>
            </a:r>
            <a:r>
              <a:rPr lang="en-US" sz="1000" dirty="0" err="1">
                <a:latin typeface="Georgia"/>
                <a:cs typeface="Poppins"/>
              </a:rPr>
              <a:t>yılında</a:t>
            </a:r>
            <a:r>
              <a:rPr lang="en-US" sz="1000" dirty="0">
                <a:latin typeface="Georgia"/>
                <a:cs typeface="Poppins"/>
              </a:rPr>
              <a:t> %10,7 </a:t>
            </a:r>
            <a:r>
              <a:rPr lang="en-US" sz="1000" dirty="0" err="1">
                <a:latin typeface="Georgia"/>
                <a:cs typeface="Poppins"/>
              </a:rPr>
              <a:t>artarak</a:t>
            </a:r>
            <a:r>
              <a:rPr lang="en-US" sz="1000" dirty="0">
                <a:latin typeface="Georgia"/>
                <a:cs typeface="Poppins"/>
              </a:rPr>
              <a:t> 8,6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ulaşacak</a:t>
            </a:r>
            <a:r>
              <a:rPr lang="en-US" sz="1000" dirty="0">
                <a:latin typeface="Georgia"/>
                <a:cs typeface="Poppins"/>
              </a:rPr>
              <a:t>. </a:t>
            </a:r>
            <a:r>
              <a:rPr lang="en-US" sz="1000" dirty="0" err="1">
                <a:latin typeface="Georgia"/>
                <a:cs typeface="Poppins"/>
              </a:rPr>
              <a:t>Almanya'da</a:t>
            </a:r>
            <a:r>
              <a:rPr lang="en-US" sz="1000" dirty="0">
                <a:latin typeface="Georgia"/>
                <a:cs typeface="Poppins"/>
              </a:rPr>
              <a:t> </a:t>
            </a:r>
            <a:r>
              <a:rPr lang="en-US" sz="1000" dirty="0" err="1">
                <a:latin typeface="Georgia"/>
                <a:cs typeface="Poppins"/>
              </a:rPr>
              <a:t>diğer</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çoğunlukla</a:t>
            </a:r>
            <a:r>
              <a:rPr lang="en-US" sz="1000" dirty="0">
                <a:latin typeface="Georgia"/>
                <a:cs typeface="Poppins"/>
              </a:rPr>
              <a:t> </a:t>
            </a:r>
            <a:r>
              <a:rPr lang="en-US" sz="1000" dirty="0" err="1">
                <a:latin typeface="Georgia"/>
                <a:cs typeface="Poppins"/>
              </a:rPr>
              <a:t>sosyal</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içindeki</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kanal</a:t>
            </a:r>
            <a:r>
              <a:rPr lang="en-US" sz="1000" dirty="0">
                <a:latin typeface="Georgia"/>
                <a:cs typeface="Poppins"/>
              </a:rPr>
              <a:t> </a:t>
            </a:r>
            <a:r>
              <a:rPr lang="en-US" sz="1000" dirty="0" err="1">
                <a:latin typeface="Georgia"/>
                <a:cs typeface="Poppins"/>
              </a:rPr>
              <a:t>olmaya</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ediyor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payın</a:t>
            </a:r>
            <a:r>
              <a:rPr lang="en-US" sz="1000" dirty="0">
                <a:latin typeface="Georgia"/>
                <a:cs typeface="Poppins"/>
              </a:rPr>
              <a:t> %38,5'i </a:t>
            </a:r>
            <a:r>
              <a:rPr lang="en-US" sz="1000" dirty="0" err="1">
                <a:latin typeface="Georgia"/>
                <a:cs typeface="Poppins"/>
              </a:rPr>
              <a:t>ile</a:t>
            </a:r>
            <a:r>
              <a:rPr lang="en-US" sz="1000" dirty="0">
                <a:latin typeface="Georgia"/>
                <a:cs typeface="Poppins"/>
              </a:rPr>
              <a:t> </a:t>
            </a:r>
            <a:r>
              <a:rPr lang="en-US" sz="1000" dirty="0" err="1">
                <a:latin typeface="Georgia"/>
                <a:cs typeface="Poppins"/>
              </a:rPr>
              <a:t>aramayı</a:t>
            </a:r>
            <a:r>
              <a:rPr lang="en-US" sz="1000" dirty="0">
                <a:latin typeface="Georgia"/>
                <a:cs typeface="Poppins"/>
              </a:rPr>
              <a:t> </a:t>
            </a:r>
            <a:r>
              <a:rPr lang="en-US" sz="1000" dirty="0" err="1">
                <a:latin typeface="Georgia"/>
                <a:cs typeface="Poppins"/>
              </a:rPr>
              <a:t>geride</a:t>
            </a:r>
            <a:r>
              <a:rPr lang="en-US" sz="1000" dirty="0">
                <a:latin typeface="Georgia"/>
                <a:cs typeface="Poppins"/>
              </a:rPr>
              <a:t> </a:t>
            </a:r>
            <a:r>
              <a:rPr lang="en-US" sz="1000" dirty="0" err="1">
                <a:latin typeface="Georgia"/>
                <a:cs typeface="Poppins"/>
              </a:rPr>
              <a:t>bırakıyor</a:t>
            </a:r>
            <a:r>
              <a:rPr lang="en-US" sz="1000" dirty="0">
                <a:latin typeface="Georgia"/>
                <a:cs typeface="Poppins"/>
              </a:rPr>
              <a:t>.</a:t>
            </a:r>
            <a:endParaRPr lang="en-US" sz="1000" dirty="0">
              <a:latin typeface="Georgia" panose="02040502050405020303" pitchFamily="18" charset="0"/>
              <a:cs typeface="Poppins"/>
            </a:endParaRPr>
          </a:p>
        </p:txBody>
      </p:sp>
      <p:sp>
        <p:nvSpPr>
          <p:cNvPr id="18" name="TextBox 17">
            <a:extLst>
              <a:ext uri="{FF2B5EF4-FFF2-40B4-BE49-F238E27FC236}">
                <a16:creationId xmlns:a16="http://schemas.microsoft.com/office/drawing/2014/main" id="{362F8027-2EB8-0EEC-4D27-6F2953405F1B}"/>
              </a:ext>
            </a:extLst>
          </p:cNvPr>
          <p:cNvSpPr txBox="1"/>
          <p:nvPr/>
        </p:nvSpPr>
        <p:spPr>
          <a:xfrm>
            <a:off x="491207" y="5339585"/>
            <a:ext cx="2320142"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Dijital</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lang="en-US" sz="1400" b="1" dirty="0">
                <a:solidFill>
                  <a:srgbClr val="092656"/>
                </a:solidFill>
                <a:latin typeface="Poppins" pitchFamily="2" charset="77"/>
                <a:cs typeface="Poppins" pitchFamily="2" charset="77"/>
              </a:rPr>
              <a:t>p</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ure-play</a:t>
            </a:r>
          </a:p>
        </p:txBody>
      </p:sp>
      <p:sp>
        <p:nvSpPr>
          <p:cNvPr id="19" name="TextBox 18">
            <a:extLst>
              <a:ext uri="{FF2B5EF4-FFF2-40B4-BE49-F238E27FC236}">
                <a16:creationId xmlns:a16="http://schemas.microsoft.com/office/drawing/2014/main" id="{54F7BDB7-45CE-EE19-649D-E88B687788AF}"/>
              </a:ext>
            </a:extLst>
          </p:cNvPr>
          <p:cNvSpPr txBox="1"/>
          <p:nvPr/>
        </p:nvSpPr>
        <p:spPr>
          <a:xfrm>
            <a:off x="2824490" y="5339586"/>
            <a:ext cx="2146300"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lang="en-US" sz="1400" b="1" dirty="0" err="1">
                <a:solidFill>
                  <a:srgbClr val="092656"/>
                </a:solidFill>
                <a:latin typeface="Poppins" pitchFamily="2" charset="77"/>
                <a:cs typeface="Poppins" pitchFamily="2" charset="77"/>
              </a:rPr>
              <a:t>Televizyon</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20" name="Text Placeholder 1">
            <a:extLst>
              <a:ext uri="{FF2B5EF4-FFF2-40B4-BE49-F238E27FC236}">
                <a16:creationId xmlns:a16="http://schemas.microsoft.com/office/drawing/2014/main" id="{FA28A747-7598-C6B6-F969-D4FC080419E3}"/>
              </a:ext>
            </a:extLst>
          </p:cNvPr>
          <p:cNvSpPr txBox="1">
            <a:spLocks/>
          </p:cNvSpPr>
          <p:nvPr/>
        </p:nvSpPr>
        <p:spPr>
          <a:xfrm>
            <a:off x="2824490" y="5588888"/>
            <a:ext cx="4501732" cy="905008"/>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a:latin typeface="Georgia"/>
                <a:cs typeface="Poppins"/>
              </a:rPr>
              <a:t>TV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dirty="0">
                <a:latin typeface="Georgia"/>
                <a:cs typeface="Poppins"/>
              </a:rPr>
              <a:t>) 2024'te %2,9 </a:t>
            </a:r>
            <a:r>
              <a:rPr lang="en-US" sz="1000" dirty="0" err="1">
                <a:latin typeface="Georgia"/>
                <a:cs typeface="Poppins"/>
              </a:rPr>
              <a:t>büyüyerek</a:t>
            </a:r>
            <a:r>
              <a:rPr lang="en-US" sz="1000" dirty="0">
                <a:latin typeface="Georgia"/>
                <a:cs typeface="Poppins"/>
              </a:rPr>
              <a:t> 5,8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ulaşması</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Olimpiyatlar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Avrupa</a:t>
            </a:r>
            <a:r>
              <a:rPr lang="en-US" sz="1000" dirty="0">
                <a:latin typeface="Georgia"/>
                <a:cs typeface="Poppins"/>
              </a:rPr>
              <a:t> </a:t>
            </a:r>
            <a:r>
              <a:rPr lang="en-US" sz="1000" dirty="0" err="1">
                <a:latin typeface="Georgia"/>
                <a:cs typeface="Poppins"/>
              </a:rPr>
              <a:t>futbol</a:t>
            </a:r>
            <a:r>
              <a:rPr lang="en-US" sz="1000" dirty="0">
                <a:latin typeface="Georgia"/>
                <a:cs typeface="Poppins"/>
              </a:rPr>
              <a:t> </a:t>
            </a:r>
            <a:r>
              <a:rPr lang="en-US" sz="1000" dirty="0" err="1">
                <a:latin typeface="Georgia"/>
                <a:cs typeface="Poppins"/>
              </a:rPr>
              <a:t>şampiyonaları</a:t>
            </a:r>
            <a:r>
              <a:rPr lang="en-US" sz="1000" dirty="0">
                <a:latin typeface="Georgia"/>
                <a:cs typeface="Poppins"/>
              </a:rPr>
              <a:t>, </a:t>
            </a:r>
            <a:r>
              <a:rPr lang="en-US" sz="1000" dirty="0" err="1">
                <a:latin typeface="Georgia"/>
                <a:cs typeface="Poppins"/>
              </a:rPr>
              <a:t>genel</a:t>
            </a:r>
            <a:r>
              <a:rPr lang="en-US" sz="1000" dirty="0">
                <a:latin typeface="Georgia"/>
                <a:cs typeface="Poppins"/>
              </a:rPr>
              <a:t> TV </a:t>
            </a:r>
            <a:r>
              <a:rPr lang="en-US" sz="1000" dirty="0" err="1">
                <a:latin typeface="Georgia"/>
                <a:cs typeface="Poppins"/>
              </a:rPr>
              <a:t>izlenme</a:t>
            </a:r>
            <a:r>
              <a:rPr lang="en-US" sz="1000" dirty="0">
                <a:latin typeface="Georgia"/>
                <a:cs typeface="Poppins"/>
              </a:rPr>
              <a:t> </a:t>
            </a:r>
            <a:r>
              <a:rPr lang="en-US" sz="1000" dirty="0" err="1">
                <a:latin typeface="Georgia"/>
                <a:cs typeface="Poppins"/>
              </a:rPr>
              <a:t>oranları</a:t>
            </a:r>
            <a:r>
              <a:rPr lang="en-US" sz="1000" dirty="0">
                <a:latin typeface="Georgia"/>
                <a:cs typeface="Poppins"/>
              </a:rPr>
              <a:t> </a:t>
            </a:r>
            <a:r>
              <a:rPr lang="en-US" sz="1000" dirty="0" err="1">
                <a:latin typeface="Georgia"/>
                <a:cs typeface="Poppins"/>
              </a:rPr>
              <a:t>üzerinde</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etki</a:t>
            </a:r>
            <a:r>
              <a:rPr lang="en-US" sz="1000" dirty="0">
                <a:latin typeface="Georgia"/>
                <a:cs typeface="Poppins"/>
              </a:rPr>
              <a:t> </a:t>
            </a:r>
            <a:r>
              <a:rPr lang="en-US" sz="1000" dirty="0" err="1">
                <a:latin typeface="Georgia"/>
                <a:cs typeface="Poppins"/>
              </a:rPr>
              <a:t>yapmadı</a:t>
            </a:r>
            <a:r>
              <a:rPr lang="en-US" sz="1000" dirty="0">
                <a:latin typeface="Georgia"/>
                <a:cs typeface="Poppins"/>
              </a:rPr>
              <a:t>. </a:t>
            </a:r>
            <a:r>
              <a:rPr lang="en-US" sz="1000" dirty="0" err="1">
                <a:latin typeface="Georgia"/>
                <a:cs typeface="Poppins"/>
              </a:rPr>
              <a:t>Ancak</a:t>
            </a:r>
            <a:r>
              <a:rPr lang="en-US" sz="1000" dirty="0">
                <a:latin typeface="Georgia"/>
                <a:cs typeface="Poppins"/>
              </a:rPr>
              <a:t>, 2024'teki </a:t>
            </a:r>
            <a:r>
              <a:rPr lang="en-US" sz="1000" dirty="0" err="1">
                <a:latin typeface="Georgia"/>
                <a:cs typeface="Poppins"/>
              </a:rPr>
              <a:t>büyüme</a:t>
            </a:r>
            <a:r>
              <a:rPr lang="en-US" sz="1000" dirty="0">
                <a:latin typeface="Georgia"/>
                <a:cs typeface="Poppins"/>
              </a:rPr>
              <a:t>, TV </a:t>
            </a:r>
            <a:r>
              <a:rPr lang="en-US" sz="1000" dirty="0" err="1">
                <a:latin typeface="Georgia"/>
                <a:cs typeface="Poppins"/>
              </a:rPr>
              <a:t>izlenmesinde</a:t>
            </a:r>
            <a:r>
              <a:rPr lang="en-US" sz="1000" dirty="0">
                <a:latin typeface="Georgia"/>
                <a:cs typeface="Poppins"/>
              </a:rPr>
              <a:t> art </a:t>
            </a:r>
            <a:r>
              <a:rPr lang="en-US" sz="1000" dirty="0" err="1">
                <a:latin typeface="Georgia"/>
                <a:cs typeface="Poppins"/>
              </a:rPr>
              <a:t>arda</a:t>
            </a:r>
            <a:r>
              <a:rPr lang="en-US" sz="1000" dirty="0">
                <a:latin typeface="Georgia"/>
                <a:cs typeface="Poppins"/>
              </a:rPr>
              <a:t> </a:t>
            </a:r>
            <a:r>
              <a:rPr lang="en-US" sz="1000" dirty="0" err="1">
                <a:latin typeface="Georgia"/>
                <a:cs typeface="Poppins"/>
              </a:rPr>
              <a:t>iki</a:t>
            </a:r>
            <a:r>
              <a:rPr lang="en-US" sz="1000" dirty="0">
                <a:latin typeface="Georgia"/>
                <a:cs typeface="Poppins"/>
              </a:rPr>
              <a:t> </a:t>
            </a:r>
            <a:r>
              <a:rPr lang="en-US" sz="1000" dirty="0" err="1">
                <a:latin typeface="Georgia"/>
                <a:cs typeface="Poppins"/>
              </a:rPr>
              <a:t>yıl</a:t>
            </a:r>
            <a:r>
              <a:rPr lang="en-US" sz="1000" dirty="0">
                <a:latin typeface="Georgia"/>
                <a:cs typeface="Poppins"/>
              </a:rPr>
              <a:t> </a:t>
            </a:r>
            <a:r>
              <a:rPr lang="en-US" sz="1000" dirty="0" err="1">
                <a:latin typeface="Georgia"/>
                <a:cs typeface="Poppins"/>
              </a:rPr>
              <a:t>süren</a:t>
            </a:r>
            <a:r>
              <a:rPr lang="en-US" sz="1000" dirty="0">
                <a:latin typeface="Georgia"/>
                <a:cs typeface="Poppins"/>
              </a:rPr>
              <a:t> </a:t>
            </a:r>
            <a:r>
              <a:rPr lang="en-US" sz="1000" dirty="0" err="1">
                <a:latin typeface="Georgia"/>
                <a:cs typeface="Poppins"/>
              </a:rPr>
              <a:t>düşüşlerin</a:t>
            </a:r>
            <a:r>
              <a:rPr lang="en-US" sz="1000" dirty="0">
                <a:latin typeface="Georgia"/>
                <a:cs typeface="Poppins"/>
              </a:rPr>
              <a:t> </a:t>
            </a:r>
            <a:r>
              <a:rPr lang="en-US" sz="1000" dirty="0" err="1">
                <a:latin typeface="Georgia"/>
                <a:cs typeface="Poppins"/>
              </a:rPr>
              <a:t>ardından</a:t>
            </a:r>
            <a:r>
              <a:rPr lang="en-US" sz="1000" dirty="0">
                <a:latin typeface="Georgia"/>
                <a:cs typeface="Poppins"/>
              </a:rPr>
              <a:t> </a:t>
            </a:r>
            <a:r>
              <a:rPr lang="en-US" sz="1000" dirty="0" err="1">
                <a:latin typeface="Georgia"/>
                <a:cs typeface="Poppins"/>
              </a:rPr>
              <a:t>gerçekleşiyor</a:t>
            </a:r>
            <a:r>
              <a:rPr lang="en-US" sz="1000" dirty="0">
                <a:latin typeface="Georgia"/>
                <a:cs typeface="Poppins"/>
              </a:rPr>
              <a:t>. Spor </a:t>
            </a:r>
            <a:r>
              <a:rPr lang="en-US" sz="1000" dirty="0" err="1">
                <a:latin typeface="Georgia"/>
                <a:cs typeface="Poppins"/>
              </a:rPr>
              <a:t>içerikleri</a:t>
            </a:r>
            <a:r>
              <a:rPr lang="en-US" sz="1000" dirty="0">
                <a:latin typeface="Georgia"/>
                <a:cs typeface="Poppins"/>
              </a:rPr>
              <a:t>, </a:t>
            </a:r>
            <a:r>
              <a:rPr lang="en-US" sz="1000" dirty="0" err="1">
                <a:latin typeface="Georgia"/>
                <a:cs typeface="Poppins"/>
              </a:rPr>
              <a:t>yılın</a:t>
            </a:r>
            <a:r>
              <a:rPr lang="en-US" sz="1000" dirty="0">
                <a:latin typeface="Georgia"/>
                <a:cs typeface="Poppins"/>
              </a:rPr>
              <a:t> </a:t>
            </a:r>
            <a:r>
              <a:rPr lang="en-US" sz="1000" dirty="0" err="1">
                <a:latin typeface="Georgia"/>
                <a:cs typeface="Poppins"/>
              </a:rPr>
              <a:t>en</a:t>
            </a:r>
            <a:r>
              <a:rPr lang="en-US" sz="1000" dirty="0">
                <a:latin typeface="Georgia"/>
                <a:cs typeface="Poppins"/>
              </a:rPr>
              <a:t> iyi 100 TV </a:t>
            </a:r>
            <a:r>
              <a:rPr lang="en-US" sz="1000" dirty="0" err="1">
                <a:latin typeface="Georgia"/>
                <a:cs typeface="Poppins"/>
              </a:rPr>
              <a:t>programının</a:t>
            </a:r>
            <a:r>
              <a:rPr lang="en-US" sz="1000" dirty="0">
                <a:latin typeface="Georgia"/>
                <a:cs typeface="Poppins"/>
              </a:rPr>
              <a:t> </a:t>
            </a:r>
            <a:r>
              <a:rPr lang="en-US" sz="1000" dirty="0" err="1">
                <a:latin typeface="Georgia"/>
                <a:cs typeface="Poppins"/>
              </a:rPr>
              <a:t>neredeyse</a:t>
            </a:r>
            <a:r>
              <a:rPr lang="en-US" sz="1000" dirty="0">
                <a:latin typeface="Georgia"/>
                <a:cs typeface="Poppins"/>
              </a:rPr>
              <a:t> </a:t>
            </a:r>
            <a:r>
              <a:rPr lang="en-US" sz="1000" dirty="0" err="1">
                <a:latin typeface="Georgia"/>
                <a:cs typeface="Poppins"/>
              </a:rPr>
              <a:t>tamamını</a:t>
            </a:r>
            <a:r>
              <a:rPr lang="en-US" sz="1000" dirty="0">
                <a:latin typeface="Georgia"/>
                <a:cs typeface="Poppins"/>
              </a:rPr>
              <a:t> </a:t>
            </a:r>
            <a:r>
              <a:rPr lang="en-US" sz="1000" dirty="0" err="1">
                <a:latin typeface="Georgia"/>
                <a:cs typeface="Poppins"/>
              </a:rPr>
              <a:t>oluşturdu</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trendin</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etmesi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ancak</a:t>
            </a:r>
            <a:r>
              <a:rPr lang="en-US" sz="1000" dirty="0">
                <a:latin typeface="Georgia"/>
                <a:cs typeface="Poppins"/>
              </a:rPr>
              <a:t> 2024'te </a:t>
            </a:r>
            <a:r>
              <a:rPr lang="en-US" sz="1000" dirty="0" err="1">
                <a:latin typeface="Georgia"/>
                <a:cs typeface="Poppins"/>
              </a:rPr>
              <a:t>Almanya'nın</a:t>
            </a:r>
            <a:r>
              <a:rPr lang="en-US" sz="1000" dirty="0">
                <a:latin typeface="Georgia"/>
                <a:cs typeface="Poppins"/>
              </a:rPr>
              <a:t> </a:t>
            </a:r>
            <a:r>
              <a:rPr lang="en-US" sz="1000" dirty="0" err="1">
                <a:latin typeface="Georgia"/>
                <a:cs typeface="Poppins"/>
              </a:rPr>
              <a:t>Avrupa</a:t>
            </a:r>
            <a:r>
              <a:rPr lang="en-US" sz="1000" dirty="0">
                <a:latin typeface="Georgia"/>
                <a:cs typeface="Poppins"/>
              </a:rPr>
              <a:t> </a:t>
            </a:r>
            <a:r>
              <a:rPr lang="en-US" sz="1000" dirty="0" err="1">
                <a:latin typeface="Georgia"/>
                <a:cs typeface="Poppins"/>
              </a:rPr>
              <a:t>Şampiyonası'na</a:t>
            </a:r>
            <a:r>
              <a:rPr lang="en-US" sz="1000" dirty="0">
                <a:latin typeface="Georgia"/>
                <a:cs typeface="Poppins"/>
              </a:rPr>
              <a:t> </a:t>
            </a:r>
            <a:r>
              <a:rPr lang="en-US" sz="1000" dirty="0" err="1">
                <a:latin typeface="Georgia"/>
                <a:cs typeface="Poppins"/>
              </a:rPr>
              <a:t>ev</a:t>
            </a:r>
            <a:r>
              <a:rPr lang="en-US" sz="1000" dirty="0">
                <a:latin typeface="Georgia"/>
                <a:cs typeface="Poppins"/>
              </a:rPr>
              <a:t> </a:t>
            </a:r>
            <a:r>
              <a:rPr lang="en-US" sz="1000" dirty="0" err="1">
                <a:latin typeface="Georgia"/>
                <a:cs typeface="Poppins"/>
              </a:rPr>
              <a:t>sahipliği</a:t>
            </a:r>
            <a:r>
              <a:rPr lang="en-US" sz="1000" dirty="0">
                <a:latin typeface="Georgia"/>
                <a:cs typeface="Poppins"/>
              </a:rPr>
              <a:t> </a:t>
            </a:r>
            <a:r>
              <a:rPr lang="en-US" sz="1000" dirty="0" err="1">
                <a:latin typeface="Georgia"/>
                <a:cs typeface="Poppins"/>
              </a:rPr>
              <a:t>yaptığı</a:t>
            </a:r>
            <a:r>
              <a:rPr lang="en-US" sz="1000" dirty="0">
                <a:latin typeface="Georgia"/>
                <a:cs typeface="Poppins"/>
              </a:rPr>
              <a:t> </a:t>
            </a:r>
            <a:r>
              <a:rPr lang="en-US" sz="1000" dirty="0" err="1">
                <a:latin typeface="Georgia"/>
                <a:cs typeface="Poppins"/>
              </a:rPr>
              <a:t>kadar</a:t>
            </a:r>
            <a:r>
              <a:rPr lang="en-US" sz="1000" dirty="0">
                <a:latin typeface="Georgia"/>
                <a:cs typeface="Poppins"/>
              </a:rPr>
              <a:t> </a:t>
            </a:r>
            <a:r>
              <a:rPr lang="en-US" sz="1000" dirty="0" err="1">
                <a:latin typeface="Georgia"/>
                <a:cs typeface="Poppins"/>
              </a:rPr>
              <a:t>belirgin</a:t>
            </a:r>
            <a:r>
              <a:rPr lang="en-US" sz="1000" dirty="0">
                <a:latin typeface="Georgia"/>
                <a:cs typeface="Poppins"/>
              </a:rPr>
              <a:t> </a:t>
            </a:r>
            <a:r>
              <a:rPr lang="en-US" sz="1000" dirty="0" err="1">
                <a:latin typeface="Georgia"/>
                <a:cs typeface="Poppins"/>
              </a:rPr>
              <a:t>olmayacak</a:t>
            </a:r>
            <a:r>
              <a:rPr lang="en-US" sz="1000" dirty="0">
                <a:latin typeface="Georgia"/>
                <a:cs typeface="Poppins"/>
              </a:rPr>
              <a:t>. </a:t>
            </a:r>
            <a:r>
              <a:rPr lang="en-US" sz="1000" dirty="0" err="1">
                <a:latin typeface="Georgia"/>
                <a:cs typeface="Poppins"/>
              </a:rPr>
              <a:t>Yayın</a:t>
            </a:r>
            <a:r>
              <a:rPr lang="en-US" sz="1000" dirty="0">
                <a:latin typeface="Georgia"/>
                <a:cs typeface="Poppins"/>
              </a:rPr>
              <a:t> </a:t>
            </a:r>
            <a:r>
              <a:rPr lang="en-US" sz="1000" dirty="0" err="1">
                <a:latin typeface="Georgia"/>
                <a:cs typeface="Poppins"/>
              </a:rPr>
              <a:t>TV'si</a:t>
            </a:r>
            <a:r>
              <a:rPr lang="en-US" sz="1000" dirty="0">
                <a:latin typeface="Georgia"/>
                <a:cs typeface="Poppins"/>
              </a:rPr>
              <a:t> her </a:t>
            </a:r>
            <a:r>
              <a:rPr lang="en-US" sz="1000" dirty="0" err="1">
                <a:latin typeface="Georgia"/>
                <a:cs typeface="Poppins"/>
              </a:rPr>
              <a:t>yıl</a:t>
            </a:r>
            <a:r>
              <a:rPr lang="en-US" sz="1000" dirty="0">
                <a:latin typeface="Georgia"/>
                <a:cs typeface="Poppins"/>
              </a:rPr>
              <a:t> %1,5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düşmeye</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edecek</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cs typeface="Poppins"/>
              </a:rPr>
              <a:t>çevrimiçi</a:t>
            </a:r>
            <a:r>
              <a:rPr lang="en-US" sz="1000" dirty="0">
                <a:cs typeface="Poppins"/>
              </a:rPr>
              <a:t> tv </a:t>
            </a:r>
            <a:r>
              <a:rPr lang="en-US" sz="1000" dirty="0" err="1">
                <a:cs typeface="Poppins"/>
              </a:rPr>
              <a:t>yayını</a:t>
            </a:r>
            <a:r>
              <a:rPr lang="en-US" sz="1000" dirty="0">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yıl</a:t>
            </a:r>
            <a:r>
              <a:rPr lang="en-US" sz="1000" dirty="0">
                <a:latin typeface="Georgia"/>
                <a:cs typeface="Poppins"/>
              </a:rPr>
              <a:t> %14,1 </a:t>
            </a:r>
            <a:r>
              <a:rPr lang="en-US" sz="1000" dirty="0" err="1">
                <a:latin typeface="Georgia"/>
                <a:cs typeface="Poppins"/>
              </a:rPr>
              <a:t>artacak</a:t>
            </a:r>
            <a:r>
              <a:rPr lang="en-US" sz="1000" dirty="0">
                <a:latin typeface="Georgia"/>
                <a:cs typeface="Poppins"/>
              </a:rPr>
              <a:t>, </a:t>
            </a:r>
            <a:r>
              <a:rPr lang="en-US" sz="1000" dirty="0" err="1">
                <a:latin typeface="Georgia"/>
                <a:cs typeface="Poppins"/>
              </a:rPr>
              <a:t>ardından</a:t>
            </a:r>
            <a:r>
              <a:rPr lang="en-US" sz="1000" dirty="0">
                <a:latin typeface="Georgia"/>
                <a:cs typeface="Poppins"/>
              </a:rPr>
              <a:t> 2025'te %8,2'lik </a:t>
            </a:r>
            <a:r>
              <a:rPr lang="en-US" sz="1000" dirty="0" err="1">
                <a:latin typeface="Georgia"/>
                <a:cs typeface="Poppins"/>
              </a:rPr>
              <a:t>bir</a:t>
            </a:r>
            <a:r>
              <a:rPr lang="en-US" sz="1000" dirty="0">
                <a:latin typeface="Georgia"/>
                <a:cs typeface="Poppins"/>
              </a:rPr>
              <a:t> </a:t>
            </a:r>
            <a:r>
              <a:rPr lang="en-US" sz="1000" dirty="0" err="1">
                <a:latin typeface="Georgia"/>
                <a:cs typeface="Poppins"/>
              </a:rPr>
              <a:t>artışla</a:t>
            </a:r>
            <a:r>
              <a:rPr lang="en-US" sz="1000" dirty="0">
                <a:latin typeface="Georgia"/>
                <a:cs typeface="Poppins"/>
              </a:rPr>
              <a:t> </a:t>
            </a:r>
            <a:r>
              <a:rPr lang="en-US" sz="1000" dirty="0" err="1">
                <a:latin typeface="Georgia"/>
                <a:cs typeface="Poppins"/>
              </a:rPr>
              <a:t>toplamda</a:t>
            </a:r>
            <a:r>
              <a:rPr lang="en-US" sz="1000" dirty="0">
                <a:latin typeface="Georgia"/>
                <a:cs typeface="Poppins"/>
              </a:rPr>
              <a:t> 2,0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ulaşacak</a:t>
            </a:r>
            <a:r>
              <a:rPr lang="en-US" sz="1000" dirty="0">
                <a:latin typeface="Georgia"/>
                <a:cs typeface="Poppins"/>
              </a:rPr>
              <a:t>.</a:t>
            </a:r>
          </a:p>
        </p:txBody>
      </p:sp>
      <p:sp>
        <p:nvSpPr>
          <p:cNvPr id="21" name="Text Placeholder 1">
            <a:extLst>
              <a:ext uri="{FF2B5EF4-FFF2-40B4-BE49-F238E27FC236}">
                <a16:creationId xmlns:a16="http://schemas.microsoft.com/office/drawing/2014/main" id="{3C7860AC-609E-99F4-488E-AF28B23DD625}"/>
              </a:ext>
            </a:extLst>
          </p:cNvPr>
          <p:cNvSpPr txBox="1">
            <a:spLocks/>
          </p:cNvSpPr>
          <p:nvPr/>
        </p:nvSpPr>
        <p:spPr>
          <a:xfrm>
            <a:off x="2824490" y="7646507"/>
            <a:ext cx="4545980" cy="1181371"/>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800"/>
              </a:spcAft>
            </a:pPr>
            <a:r>
              <a:rPr lang="en-US" sz="1000" dirty="0" err="1">
                <a:latin typeface="Georgia"/>
                <a:cs typeface="Poppins"/>
              </a:rPr>
              <a:t>Sesli</a:t>
            </a:r>
            <a:r>
              <a:rPr lang="en-US" sz="1000" dirty="0">
                <a:latin typeface="Georgia"/>
                <a:cs typeface="Poppins"/>
              </a:rPr>
              <a:t> </a:t>
            </a:r>
            <a:r>
              <a:rPr lang="en-US" sz="1000" dirty="0" err="1">
                <a:latin typeface="Georgia"/>
                <a:cs typeface="Poppins"/>
              </a:rPr>
              <a:t>reklamcılığın</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yıl</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gelecek</a:t>
            </a:r>
            <a:r>
              <a:rPr lang="en-US" sz="1000" dirty="0">
                <a:latin typeface="Georgia"/>
                <a:cs typeface="Poppins"/>
              </a:rPr>
              <a:t> </a:t>
            </a:r>
            <a:r>
              <a:rPr lang="en-US" sz="1000" dirty="0" err="1">
                <a:latin typeface="Georgia"/>
                <a:cs typeface="Poppins"/>
              </a:rPr>
              <a:t>yıl</a:t>
            </a:r>
            <a:r>
              <a:rPr lang="en-US" sz="1000" dirty="0">
                <a:latin typeface="Georgia"/>
                <a:cs typeface="Poppins"/>
              </a:rPr>
              <a:t> </a:t>
            </a:r>
            <a:r>
              <a:rPr lang="en-US" sz="1000" dirty="0" err="1">
                <a:latin typeface="Georgia"/>
                <a:cs typeface="Poppins"/>
              </a:rPr>
              <a:t>mütevazı</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göstermesi</a:t>
            </a:r>
            <a:r>
              <a:rPr lang="en-US" sz="1000" dirty="0">
                <a:latin typeface="Georgia"/>
                <a:cs typeface="Poppins"/>
              </a:rPr>
              <a:t> </a:t>
            </a:r>
            <a:r>
              <a:rPr lang="en-US" sz="1000" dirty="0" err="1">
                <a:latin typeface="Georgia"/>
                <a:cs typeface="Poppins"/>
              </a:rPr>
              <a:t>beklenirken</a:t>
            </a:r>
            <a:r>
              <a:rPr lang="en-US" sz="1000" dirty="0">
                <a:latin typeface="Georgia"/>
                <a:cs typeface="Poppins"/>
              </a:rPr>
              <a:t>, </a:t>
            </a:r>
            <a:r>
              <a:rPr lang="en-US" sz="1000" dirty="0" err="1">
                <a:latin typeface="Georgia"/>
                <a:cs typeface="Poppins"/>
              </a:rPr>
              <a:t>gazeteler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dergiler</a:t>
            </a:r>
            <a:r>
              <a:rPr lang="en-US" sz="1000" dirty="0">
                <a:latin typeface="Georgia"/>
                <a:cs typeface="Poppins"/>
              </a:rPr>
              <a:t> </a:t>
            </a:r>
            <a:r>
              <a:rPr lang="en-US" sz="1000" dirty="0" err="1">
                <a:latin typeface="Georgia"/>
                <a:cs typeface="Poppins"/>
              </a:rPr>
              <a:t>düşüş</a:t>
            </a:r>
            <a:r>
              <a:rPr lang="en-US" sz="1000" dirty="0">
                <a:latin typeface="Georgia"/>
                <a:cs typeface="Poppins"/>
              </a:rPr>
              <a:t> </a:t>
            </a:r>
            <a:r>
              <a:rPr lang="en-US" sz="1000" dirty="0" err="1">
                <a:latin typeface="Georgia"/>
                <a:cs typeface="Poppins"/>
              </a:rPr>
              <a:t>trendini</a:t>
            </a:r>
            <a:r>
              <a:rPr lang="en-US" sz="1000" dirty="0">
                <a:latin typeface="Georgia"/>
                <a:cs typeface="Poppins"/>
              </a:rPr>
              <a:t> </a:t>
            </a:r>
            <a:r>
              <a:rPr lang="en-US" sz="1000" dirty="0" err="1">
                <a:latin typeface="Georgia"/>
                <a:cs typeface="Poppins"/>
              </a:rPr>
              <a:t>sürdürüyor</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uzantılar</a:t>
            </a:r>
            <a:r>
              <a:rPr lang="en-US" sz="1000" dirty="0">
                <a:latin typeface="Georgia"/>
                <a:cs typeface="Poppins"/>
              </a:rPr>
              <a:t>, </a:t>
            </a:r>
            <a:r>
              <a:rPr lang="en-US" sz="1000" dirty="0" err="1">
                <a:latin typeface="Georgia"/>
                <a:cs typeface="Poppins"/>
              </a:rPr>
              <a:t>geleneksel</a:t>
            </a:r>
            <a:r>
              <a:rPr lang="en-US" sz="1000" dirty="0">
                <a:latin typeface="Georgia"/>
                <a:cs typeface="Poppins"/>
              </a:rPr>
              <a:t> </a:t>
            </a:r>
            <a:r>
              <a:rPr lang="en-US" sz="1000" dirty="0" err="1">
                <a:latin typeface="Georgia"/>
                <a:cs typeface="Poppins"/>
              </a:rPr>
              <a:t>medyadaki</a:t>
            </a:r>
            <a:r>
              <a:rPr lang="en-US" sz="1000" dirty="0">
                <a:latin typeface="Georgia"/>
                <a:cs typeface="Poppins"/>
              </a:rPr>
              <a:t> </a:t>
            </a:r>
            <a:r>
              <a:rPr lang="en-US" sz="1000" dirty="0" err="1">
                <a:latin typeface="Georgia"/>
                <a:cs typeface="Poppins"/>
              </a:rPr>
              <a:t>kayıpları</a:t>
            </a:r>
            <a:r>
              <a:rPr lang="en-US" sz="1000" dirty="0">
                <a:latin typeface="Georgia"/>
                <a:cs typeface="Poppins"/>
              </a:rPr>
              <a:t> </a:t>
            </a:r>
            <a:r>
              <a:rPr lang="en-US" sz="1000" dirty="0" err="1">
                <a:latin typeface="Georgia"/>
                <a:cs typeface="Poppins"/>
              </a:rPr>
              <a:t>telafi</a:t>
            </a:r>
            <a:r>
              <a:rPr lang="en-US" sz="1000" dirty="0">
                <a:latin typeface="Georgia"/>
                <a:cs typeface="Poppins"/>
              </a:rPr>
              <a:t> edemiyor.2024’te %2,2 </a:t>
            </a:r>
            <a:r>
              <a:rPr lang="en-US" sz="1000" dirty="0" err="1">
                <a:latin typeface="Georgia"/>
                <a:cs typeface="Poppins"/>
              </a:rPr>
              <a:t>büyümesine</a:t>
            </a:r>
            <a:r>
              <a:rPr lang="en-US" sz="1000" dirty="0">
                <a:latin typeface="Georgia"/>
                <a:cs typeface="Poppins"/>
              </a:rPr>
              <a:t> </a:t>
            </a:r>
            <a:r>
              <a:rPr lang="en-US" sz="1000" dirty="0" err="1">
                <a:latin typeface="Georgia"/>
                <a:cs typeface="Poppins"/>
              </a:rPr>
              <a:t>rağmen</a:t>
            </a:r>
            <a:r>
              <a:rPr lang="en-US" sz="1000" dirty="0">
                <a:latin typeface="Georgia"/>
                <a:cs typeface="Poppins"/>
              </a:rPr>
              <a:t>, </a:t>
            </a:r>
            <a:r>
              <a:rPr lang="en-US" sz="1000" dirty="0" err="1">
                <a:latin typeface="Georgia"/>
                <a:cs typeface="Poppins"/>
              </a:rPr>
              <a:t>sesli</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gelirleri</a:t>
            </a:r>
            <a:r>
              <a:rPr lang="en-US" sz="1000" dirty="0">
                <a:latin typeface="Georgia"/>
                <a:cs typeface="Poppins"/>
              </a:rPr>
              <a:t> 919,3 </a:t>
            </a:r>
            <a:r>
              <a:rPr lang="en-US" sz="1000" dirty="0" err="1">
                <a:latin typeface="Georgia"/>
                <a:cs typeface="Poppins"/>
              </a:rPr>
              <a:t>milyon</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ulaşacak</a:t>
            </a:r>
            <a:r>
              <a:rPr lang="en-US" sz="1000" dirty="0">
                <a:latin typeface="Georgia"/>
                <a:cs typeface="Poppins"/>
              </a:rPr>
              <a:t> </a:t>
            </a:r>
            <a:r>
              <a:rPr lang="en-US" sz="1000" dirty="0" err="1">
                <a:latin typeface="Georgia"/>
                <a:cs typeface="Poppins"/>
              </a:rPr>
              <a:t>ve</a:t>
            </a:r>
            <a:r>
              <a:rPr lang="en-US" sz="1000" dirty="0">
                <a:latin typeface="Georgia"/>
                <a:cs typeface="Poppins"/>
              </a:rPr>
              <a:t> 2029’a </a:t>
            </a:r>
            <a:r>
              <a:rPr lang="en-US" sz="1000" dirty="0" err="1">
                <a:latin typeface="Georgia"/>
                <a:cs typeface="Poppins"/>
              </a:rPr>
              <a:t>kadar</a:t>
            </a:r>
            <a:r>
              <a:rPr lang="en-US" sz="1000" dirty="0">
                <a:latin typeface="Georgia"/>
                <a:cs typeface="Poppins"/>
              </a:rPr>
              <a:t> 1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t>
            </a:r>
            <a:r>
              <a:rPr lang="en-US" sz="1000" dirty="0">
                <a:latin typeface="Georgia"/>
                <a:cs typeface="Poppins"/>
              </a:rPr>
              <a:t> </a:t>
            </a:r>
            <a:r>
              <a:rPr lang="en-US" sz="1000" dirty="0" err="1">
                <a:latin typeface="Georgia"/>
                <a:cs typeface="Poppins"/>
              </a:rPr>
              <a:t>eşiğini</a:t>
            </a:r>
            <a:r>
              <a:rPr lang="en-US" sz="1000" dirty="0">
                <a:latin typeface="Georgia"/>
                <a:cs typeface="Poppins"/>
              </a:rPr>
              <a:t> </a:t>
            </a:r>
            <a:r>
              <a:rPr lang="en-US" sz="1000" dirty="0" err="1">
                <a:latin typeface="Georgia"/>
                <a:cs typeface="Poppins"/>
              </a:rPr>
              <a:t>geçmesi</a:t>
            </a:r>
            <a:r>
              <a:rPr lang="en-US" sz="1000" dirty="0">
                <a:latin typeface="Georgia"/>
                <a:cs typeface="Poppins"/>
              </a:rPr>
              <a:t> </a:t>
            </a:r>
            <a:r>
              <a:rPr lang="en-US" sz="1000" dirty="0" err="1">
                <a:latin typeface="Georgia"/>
                <a:cs typeface="Poppins"/>
              </a:rPr>
              <a:t>beklenmiyor.Gazete</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gelirleri</a:t>
            </a:r>
            <a:r>
              <a:rPr lang="en-US" sz="1000" dirty="0">
                <a:latin typeface="Georgia"/>
                <a:cs typeface="Poppins"/>
              </a:rPr>
              <a:t>, 2024’te %1,4’lük </a:t>
            </a:r>
            <a:r>
              <a:rPr lang="en-US" sz="1000" dirty="0" err="1">
                <a:latin typeface="Georgia"/>
                <a:cs typeface="Poppins"/>
              </a:rPr>
              <a:t>bir</a:t>
            </a:r>
            <a:r>
              <a:rPr lang="en-US" sz="1000" dirty="0">
                <a:latin typeface="Georgia"/>
                <a:cs typeface="Poppins"/>
              </a:rPr>
              <a:t> </a:t>
            </a:r>
            <a:r>
              <a:rPr lang="en-US" sz="1000" dirty="0" err="1">
                <a:latin typeface="Georgia"/>
                <a:cs typeface="Poppins"/>
              </a:rPr>
              <a:t>düşüşle</a:t>
            </a:r>
            <a:r>
              <a:rPr lang="en-US" sz="1000" dirty="0">
                <a:latin typeface="Georgia"/>
                <a:cs typeface="Poppins"/>
              </a:rPr>
              <a:t> 4,9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gerileyecek</a:t>
            </a:r>
            <a:r>
              <a:rPr lang="en-US" sz="1000" dirty="0">
                <a:latin typeface="Georgia"/>
                <a:cs typeface="Poppins"/>
              </a:rPr>
              <a:t>. 2025’te </a:t>
            </a:r>
            <a:r>
              <a:rPr lang="en-US" sz="1000" dirty="0" err="1">
                <a:latin typeface="Georgia"/>
                <a:cs typeface="Poppins"/>
              </a:rPr>
              <a:t>ise</a:t>
            </a:r>
            <a:r>
              <a:rPr lang="en-US" sz="1000" dirty="0">
                <a:latin typeface="Georgia"/>
                <a:cs typeface="Poppins"/>
              </a:rPr>
              <a:t> %3,5’lik </a:t>
            </a:r>
            <a:r>
              <a:rPr lang="en-US" sz="1000" dirty="0" err="1">
                <a:latin typeface="Georgia"/>
                <a:cs typeface="Poppins"/>
              </a:rPr>
              <a:t>bir</a:t>
            </a:r>
            <a:r>
              <a:rPr lang="en-US" sz="1000" dirty="0">
                <a:latin typeface="Georgia"/>
                <a:cs typeface="Poppins"/>
              </a:rPr>
              <a:t> </a:t>
            </a:r>
            <a:r>
              <a:rPr lang="en-US" sz="1000" dirty="0" err="1">
                <a:latin typeface="Georgia"/>
                <a:cs typeface="Poppins"/>
              </a:rPr>
              <a:t>azalma</a:t>
            </a:r>
            <a:r>
              <a:rPr lang="en-US" sz="1000" dirty="0">
                <a:latin typeface="Georgia"/>
                <a:cs typeface="Poppins"/>
              </a:rPr>
              <a:t> </a:t>
            </a:r>
            <a:r>
              <a:rPr lang="en-US" sz="1000" dirty="0" err="1">
                <a:latin typeface="Georgia"/>
                <a:cs typeface="Poppins"/>
              </a:rPr>
              <a:t>ile</a:t>
            </a:r>
            <a:r>
              <a:rPr lang="en-US" sz="1000" dirty="0">
                <a:latin typeface="Georgia"/>
                <a:cs typeface="Poppins"/>
              </a:rPr>
              <a:t> 4,7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düşmesi</a:t>
            </a:r>
            <a:r>
              <a:rPr lang="en-US" sz="1000" dirty="0">
                <a:latin typeface="Georgia"/>
                <a:cs typeface="Poppins"/>
              </a:rPr>
              <a:t> </a:t>
            </a:r>
            <a:r>
              <a:rPr lang="en-US" sz="1000" dirty="0" err="1">
                <a:latin typeface="Georgia"/>
                <a:cs typeface="Poppins"/>
              </a:rPr>
              <a:t>öngörülüyor.Dergi</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gelirleri</a:t>
            </a:r>
            <a:r>
              <a:rPr lang="en-US" sz="1000" dirty="0">
                <a:latin typeface="Georgia"/>
                <a:cs typeface="Poppins"/>
              </a:rPr>
              <a:t> </a:t>
            </a:r>
            <a:r>
              <a:rPr lang="en-US" sz="1000" dirty="0" err="1">
                <a:latin typeface="Georgia"/>
                <a:cs typeface="Poppins"/>
              </a:rPr>
              <a:t>ise</a:t>
            </a:r>
            <a:r>
              <a:rPr lang="en-US" sz="1000" dirty="0">
                <a:latin typeface="Georgia"/>
                <a:cs typeface="Poppins"/>
              </a:rPr>
              <a:t> 2024’te %5,8, 2025’te </a:t>
            </a:r>
            <a:r>
              <a:rPr lang="en-US" sz="1000" dirty="0" err="1">
                <a:latin typeface="Georgia"/>
                <a:cs typeface="Poppins"/>
              </a:rPr>
              <a:t>ise</a:t>
            </a:r>
            <a:r>
              <a:rPr lang="en-US" sz="1000" dirty="0">
                <a:latin typeface="Georgia"/>
                <a:cs typeface="Poppins"/>
              </a:rPr>
              <a:t> %6,9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azalacak</a:t>
            </a:r>
            <a:r>
              <a:rPr lang="en-US" sz="1000" dirty="0">
                <a:latin typeface="Georgia"/>
                <a:cs typeface="Poppins"/>
              </a:rPr>
              <a:t>.</a:t>
            </a:r>
            <a:endParaRPr lang="en-US" sz="1000" dirty="0">
              <a:latin typeface="Georgia" panose="02040502050405020303" pitchFamily="18" charset="0"/>
              <a:cs typeface="Poppins"/>
            </a:endParaRPr>
          </a:p>
        </p:txBody>
      </p:sp>
      <p:sp>
        <p:nvSpPr>
          <p:cNvPr id="22" name="TextBox 21">
            <a:extLst>
              <a:ext uri="{FF2B5EF4-FFF2-40B4-BE49-F238E27FC236}">
                <a16:creationId xmlns:a16="http://schemas.microsoft.com/office/drawing/2014/main" id="{CC1AB7E8-6A6B-429A-9B7F-16E60378FBA2}"/>
              </a:ext>
            </a:extLst>
          </p:cNvPr>
          <p:cNvSpPr txBox="1"/>
          <p:nvPr/>
        </p:nvSpPr>
        <p:spPr>
          <a:xfrm>
            <a:off x="2824490" y="7332467"/>
            <a:ext cx="2320142"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Bası</a:t>
            </a:r>
            <a:r>
              <a:rPr kumimoji="0" lang="tr-TR"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n</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Ses</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23" name="Text Placeholder 1">
            <a:extLst>
              <a:ext uri="{FF2B5EF4-FFF2-40B4-BE49-F238E27FC236}">
                <a16:creationId xmlns:a16="http://schemas.microsoft.com/office/drawing/2014/main" id="{35C42A26-8A6A-F525-DA3C-05C4044C0AF9}"/>
              </a:ext>
            </a:extLst>
          </p:cNvPr>
          <p:cNvSpPr txBox="1">
            <a:spLocks/>
          </p:cNvSpPr>
          <p:nvPr/>
        </p:nvSpPr>
        <p:spPr>
          <a:xfrm>
            <a:off x="2817318" y="9298671"/>
            <a:ext cx="4306943" cy="47873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800"/>
              </a:spcAft>
            </a:pPr>
            <a:r>
              <a:rPr lang="en-US" sz="1000" dirty="0" err="1">
                <a:latin typeface="Georgia"/>
                <a:cs typeface="Poppins"/>
              </a:rPr>
              <a:t>Toplam</a:t>
            </a:r>
            <a:r>
              <a:rPr lang="en-US" sz="1000" dirty="0">
                <a:latin typeface="Georgia"/>
                <a:cs typeface="Poppins"/>
              </a:rPr>
              <a:t> </a:t>
            </a:r>
            <a:r>
              <a:rPr lang="en-US" sz="1000" dirty="0" err="1">
                <a:latin typeface="Georgia"/>
                <a:cs typeface="Poppins"/>
              </a:rPr>
              <a:t>açık</a:t>
            </a:r>
            <a:r>
              <a:rPr lang="en-US" sz="1000" dirty="0">
                <a:latin typeface="Georgia"/>
                <a:cs typeface="Poppins"/>
              </a:rPr>
              <a:t> </a:t>
            </a:r>
            <a:r>
              <a:rPr lang="en-US" sz="1000" dirty="0" err="1">
                <a:latin typeface="Georgia"/>
                <a:cs typeface="Poppins"/>
              </a:rPr>
              <a:t>hava</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dahil</a:t>
            </a:r>
            <a:r>
              <a:rPr lang="en-US" sz="1000" dirty="0">
                <a:latin typeface="Georgia"/>
                <a:cs typeface="Poppins"/>
              </a:rPr>
              <a:t>) 2024 </a:t>
            </a:r>
            <a:r>
              <a:rPr lang="en-US" sz="1000" dirty="0" err="1">
                <a:latin typeface="Georgia"/>
                <a:cs typeface="Poppins"/>
              </a:rPr>
              <a:t>yılında</a:t>
            </a:r>
            <a:r>
              <a:rPr lang="en-US" sz="1000" dirty="0">
                <a:latin typeface="Georgia"/>
                <a:cs typeface="Poppins"/>
              </a:rPr>
              <a:t> %5,6 </a:t>
            </a:r>
            <a:r>
              <a:rPr lang="en-US" sz="1000" dirty="0" err="1">
                <a:latin typeface="Georgia"/>
                <a:cs typeface="Poppins"/>
              </a:rPr>
              <a:t>artarak</a:t>
            </a:r>
            <a:r>
              <a:rPr lang="en-US" sz="1000" dirty="0">
                <a:latin typeface="Georgia"/>
                <a:cs typeface="Poppins"/>
              </a:rPr>
              <a:t> 1,4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ulaşacak</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sonunda</a:t>
            </a:r>
            <a:r>
              <a:rPr lang="en-US" sz="1000" dirty="0">
                <a:latin typeface="Georgia"/>
                <a:cs typeface="Poppins"/>
              </a:rPr>
              <a:t> </a:t>
            </a:r>
            <a:r>
              <a:rPr lang="en-US" sz="1000" dirty="0" err="1">
                <a:latin typeface="Georgia"/>
                <a:cs typeface="Poppins"/>
              </a:rPr>
              <a:t>pandemi</a:t>
            </a:r>
            <a:r>
              <a:rPr lang="en-US" sz="1000" dirty="0">
                <a:latin typeface="Georgia"/>
                <a:cs typeface="Poppins"/>
              </a:rPr>
              <a:t> </a:t>
            </a:r>
            <a:r>
              <a:rPr lang="en-US" sz="1000" dirty="0" err="1">
                <a:latin typeface="Georgia"/>
                <a:cs typeface="Poppins"/>
              </a:rPr>
              <a:t>öncesi</a:t>
            </a:r>
            <a:r>
              <a:rPr lang="en-US" sz="1000" dirty="0">
                <a:latin typeface="Georgia"/>
                <a:cs typeface="Poppins"/>
              </a:rPr>
              <a:t> </a:t>
            </a:r>
            <a:r>
              <a:rPr lang="en-US" sz="1000" dirty="0" err="1">
                <a:latin typeface="Georgia"/>
                <a:cs typeface="Poppins"/>
              </a:rPr>
              <a:t>seviyeleri</a:t>
            </a:r>
            <a:r>
              <a:rPr lang="en-US" sz="1000" dirty="0">
                <a:latin typeface="Georgia"/>
                <a:cs typeface="Poppins"/>
              </a:rPr>
              <a:t> </a:t>
            </a:r>
            <a:r>
              <a:rPr lang="en-US" sz="1000" dirty="0" err="1">
                <a:latin typeface="Georgia"/>
                <a:cs typeface="Poppins"/>
              </a:rPr>
              <a:t>aşacak</a:t>
            </a:r>
            <a:r>
              <a:rPr lang="en-US" sz="1000" dirty="0">
                <a:latin typeface="Georgia"/>
                <a:cs typeface="Poppins"/>
              </a:rPr>
              <a:t>. 2025'te %4'lük </a:t>
            </a:r>
            <a:r>
              <a:rPr lang="en-US" sz="1000" dirty="0" err="1">
                <a:latin typeface="Georgia"/>
                <a:cs typeface="Poppins"/>
              </a:rPr>
              <a:t>bir</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tr-TR" sz="1000" dirty="0">
                <a:latin typeface="Georgia"/>
                <a:cs typeface="Poppins"/>
              </a:rPr>
              <a:t>görülmesi bekleniyor</a:t>
            </a:r>
            <a:r>
              <a:rPr lang="en-US" sz="1000" dirty="0">
                <a:latin typeface="Georgia"/>
                <a:cs typeface="Poppins"/>
              </a:rPr>
              <a:t>. DOOH, 2024'te %8,5, 2025'te </a:t>
            </a:r>
            <a:r>
              <a:rPr lang="en-US" sz="1000" dirty="0" err="1">
                <a:latin typeface="Georgia"/>
                <a:cs typeface="Poppins"/>
              </a:rPr>
              <a:t>ise</a:t>
            </a:r>
            <a:r>
              <a:rPr lang="en-US" sz="1000" dirty="0">
                <a:latin typeface="Georgia"/>
                <a:cs typeface="Poppins"/>
              </a:rPr>
              <a:t> %4,0 </a:t>
            </a:r>
            <a:r>
              <a:rPr lang="en-US" sz="1000" dirty="0" err="1">
                <a:latin typeface="Georgia"/>
                <a:cs typeface="Poppins"/>
              </a:rPr>
              <a:t>büyüyecek</a:t>
            </a:r>
            <a:r>
              <a:rPr lang="en-US" sz="1000" dirty="0">
                <a:latin typeface="Georgia"/>
                <a:cs typeface="Poppins"/>
              </a:rPr>
              <a:t>.</a:t>
            </a:r>
            <a:endParaRPr lang="en-US" sz="1000" dirty="0">
              <a:latin typeface="Georgia" panose="02040502050405020303" pitchFamily="18" charset="0"/>
              <a:cs typeface="Poppins"/>
            </a:endParaRPr>
          </a:p>
        </p:txBody>
      </p:sp>
      <p:sp>
        <p:nvSpPr>
          <p:cNvPr id="24" name="TextBox 23">
            <a:extLst>
              <a:ext uri="{FF2B5EF4-FFF2-40B4-BE49-F238E27FC236}">
                <a16:creationId xmlns:a16="http://schemas.microsoft.com/office/drawing/2014/main" id="{6606D13D-A49B-9594-6C08-81E198FA854F}"/>
              </a:ext>
            </a:extLst>
          </p:cNvPr>
          <p:cNvSpPr txBox="1"/>
          <p:nvPr/>
        </p:nvSpPr>
        <p:spPr>
          <a:xfrm>
            <a:off x="2824490" y="8990894"/>
            <a:ext cx="2320142"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Açık</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hava</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15" name="Rectangle 14">
            <a:extLst>
              <a:ext uri="{FF2B5EF4-FFF2-40B4-BE49-F238E27FC236}">
                <a16:creationId xmlns:a16="http://schemas.microsoft.com/office/drawing/2014/main" id="{96B50C9F-E822-FFBA-A133-4CA3A6B1BB62}"/>
              </a:ext>
            </a:extLst>
          </p:cNvPr>
          <p:cNvSpPr/>
          <p:nvPr/>
        </p:nvSpPr>
        <p:spPr>
          <a:xfrm>
            <a:off x="1223811" y="3475912"/>
            <a:ext cx="192215" cy="10231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TextBox 24">
            <a:extLst>
              <a:ext uri="{FF2B5EF4-FFF2-40B4-BE49-F238E27FC236}">
                <a16:creationId xmlns:a16="http://schemas.microsoft.com/office/drawing/2014/main" id="{601A7585-5764-8A20-CFF3-D06644A3F4B6}"/>
              </a:ext>
            </a:extLst>
          </p:cNvPr>
          <p:cNvSpPr txBox="1"/>
          <p:nvPr/>
        </p:nvSpPr>
        <p:spPr>
          <a:xfrm rot="16200000">
            <a:off x="-628463" y="2622583"/>
            <a:ext cx="3886200" cy="294696"/>
          </a:xfrm>
          <a:prstGeom prst="rect">
            <a:avLst/>
          </a:prstGeom>
          <a:noFill/>
        </p:spPr>
        <p:txBody>
          <a:bodyPr wrap="square">
            <a:spAutoFit/>
          </a:bodyPr>
          <a:lstStyle/>
          <a:p>
            <a:pPr marL="0" marR="0">
              <a:lnSpc>
                <a:spcPct val="115000"/>
              </a:lnSpc>
              <a:spcAft>
                <a:spcPts val="800"/>
              </a:spcAft>
            </a:pPr>
            <a:r>
              <a:rPr lang="en-US" sz="1200" kern="100" dirty="0" err="1">
                <a:effectLst/>
                <a:latin typeface="Poppins" panose="00000500000000000000" pitchFamily="2" charset="0"/>
                <a:ea typeface="Aptos" panose="020B0004020202020204" pitchFamily="34" charset="0"/>
                <a:cs typeface="Poppins" panose="00000500000000000000" pitchFamily="2" charset="0"/>
              </a:rPr>
              <a:t>Yıllık</a:t>
            </a:r>
            <a:r>
              <a:rPr lang="en-US" sz="1200" kern="100" dirty="0">
                <a:effectLst/>
                <a:latin typeface="Poppins" panose="00000500000000000000" pitchFamily="2" charset="0"/>
                <a:ea typeface="Aptos" panose="020B0004020202020204" pitchFamily="34" charset="0"/>
                <a:cs typeface="Poppins" panose="00000500000000000000" pitchFamily="2" charset="0"/>
              </a:rPr>
              <a:t> </a:t>
            </a:r>
            <a:r>
              <a:rPr lang="en-US" sz="1200" kern="100" dirty="0" err="1">
                <a:effectLst/>
                <a:latin typeface="Poppins" panose="00000500000000000000" pitchFamily="2" charset="0"/>
                <a:ea typeface="Aptos" panose="020B0004020202020204" pitchFamily="34" charset="0"/>
                <a:cs typeface="Poppins" panose="00000500000000000000" pitchFamily="2" charset="0"/>
              </a:rPr>
              <a:t>değişim</a:t>
            </a:r>
            <a:endParaRPr lang="en-US" sz="1200" kern="100" dirty="0">
              <a:effectLst/>
              <a:latin typeface="Poppins" panose="00000500000000000000" pitchFamily="2" charset="0"/>
              <a:ea typeface="Aptos" panose="020B0004020202020204" pitchFamily="34" charset="0"/>
              <a:cs typeface="Poppins" panose="00000500000000000000" pitchFamily="2" charset="0"/>
            </a:endParaRPr>
          </a:p>
        </p:txBody>
      </p:sp>
    </p:spTree>
    <p:extLst>
      <p:ext uri="{BB962C8B-B14F-4D97-AF65-F5344CB8AC3E}">
        <p14:creationId xmlns:p14="http://schemas.microsoft.com/office/powerpoint/2010/main" val="25747594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6916A-8A3D-07DD-ED21-156270D6FDD5}"/>
            </a:ext>
          </a:extLst>
        </p:cNvPr>
        <p:cNvGrpSpPr/>
        <p:nvPr/>
      </p:nvGrpSpPr>
      <p:grpSpPr>
        <a:xfrm>
          <a:off x="0" y="0"/>
          <a:ext cx="0" cy="0"/>
          <a:chOff x="0" y="0"/>
          <a:chExt cx="0" cy="0"/>
        </a:xfrm>
      </p:grpSpPr>
      <p:pic>
        <p:nvPicPr>
          <p:cNvPr id="25" name="Picture 24" descr="A graph of blue and black bars&#10;&#10;Description automatically generated with medium confidence">
            <a:extLst>
              <a:ext uri="{FF2B5EF4-FFF2-40B4-BE49-F238E27FC236}">
                <a16:creationId xmlns:a16="http://schemas.microsoft.com/office/drawing/2014/main" id="{1E73AC70-DDBC-8009-E036-206A7B912CAC}"/>
              </a:ext>
            </a:extLst>
          </p:cNvPr>
          <p:cNvPicPr>
            <a:picLocks noChangeAspect="1"/>
          </p:cNvPicPr>
          <p:nvPr/>
        </p:nvPicPr>
        <p:blipFill>
          <a:blip r:embed="rId3"/>
          <a:stretch>
            <a:fillRect/>
          </a:stretch>
        </p:blipFill>
        <p:spPr>
          <a:xfrm>
            <a:off x="1116280" y="2939308"/>
            <a:ext cx="6237019" cy="2484868"/>
          </a:xfrm>
          <a:prstGeom prst="rect">
            <a:avLst/>
          </a:prstGeom>
        </p:spPr>
      </p:pic>
      <p:pic>
        <p:nvPicPr>
          <p:cNvPr id="9" name="Picture 8" descr="A blue and black logo&#10;&#10;Description automatically generated">
            <a:extLst>
              <a:ext uri="{FF2B5EF4-FFF2-40B4-BE49-F238E27FC236}">
                <a16:creationId xmlns:a16="http://schemas.microsoft.com/office/drawing/2014/main" id="{9FD584BA-73B1-4E10-E9DB-ACFE633CC3BE}"/>
              </a:ext>
            </a:extLst>
          </p:cNvPr>
          <p:cNvPicPr>
            <a:picLocks noChangeAspect="1"/>
          </p:cNvPicPr>
          <p:nvPr/>
        </p:nvPicPr>
        <p:blipFill>
          <a:blip r:embed="rId4"/>
          <a:stretch>
            <a:fillRect/>
          </a:stretch>
        </p:blipFill>
        <p:spPr>
          <a:xfrm>
            <a:off x="6495276" y="332839"/>
            <a:ext cx="897530" cy="256235"/>
          </a:xfrm>
          <a:prstGeom prst="rect">
            <a:avLst/>
          </a:prstGeom>
        </p:spPr>
      </p:pic>
      <p:sp>
        <p:nvSpPr>
          <p:cNvPr id="3" name="Text Placeholder 1">
            <a:extLst>
              <a:ext uri="{FF2B5EF4-FFF2-40B4-BE49-F238E27FC236}">
                <a16:creationId xmlns:a16="http://schemas.microsoft.com/office/drawing/2014/main" id="{56907887-0F0D-DF9C-C0AF-E40FB1F96BFD}"/>
              </a:ext>
            </a:extLst>
          </p:cNvPr>
          <p:cNvSpPr txBox="1">
            <a:spLocks/>
          </p:cNvSpPr>
          <p:nvPr/>
        </p:nvSpPr>
        <p:spPr>
          <a:xfrm>
            <a:off x="1384986" y="953529"/>
            <a:ext cx="5793054" cy="1629033"/>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algn="l" rtl="0"/>
            <a:r>
              <a:rPr lang="en-US" sz="1000" u="none" strike="noStrike" dirty="0" err="1">
                <a:effectLst/>
                <a:latin typeface="Georgia" panose="02040502050405020303" pitchFamily="18" charset="0"/>
              </a:rPr>
              <a:t>Beklendiği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gibi</a:t>
            </a:r>
            <a:r>
              <a:rPr lang="en-US" sz="1000" u="none" strike="noStrike" dirty="0">
                <a:effectLst/>
                <a:latin typeface="Georgia" panose="02040502050405020303" pitchFamily="18" charset="0"/>
              </a:rPr>
              <a:t>, Paris 2024 </a:t>
            </a:r>
            <a:r>
              <a:rPr lang="en-US" sz="1000" u="none" strike="noStrike" dirty="0" err="1">
                <a:effectLst/>
                <a:latin typeface="Georgia" panose="02040502050405020303" pitchFamily="18" charset="0"/>
              </a:rPr>
              <a:t>Olimpiyat</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Oyunları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Fransız</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pazarında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canlandırıcı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etki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yarattı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reklam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gelirleri</a:t>
            </a:r>
            <a:r>
              <a:rPr lang="en-US" sz="1000" u="none" strike="noStrike" dirty="0">
                <a:effectLst/>
                <a:latin typeface="Georgia" panose="02040502050405020303" pitchFamily="18" charset="0"/>
              </a:rPr>
              <a:t> 2024'te %8,5 </a:t>
            </a:r>
            <a:r>
              <a:rPr lang="en-US" sz="1000" u="none" strike="noStrike" dirty="0" err="1">
                <a:effectLst/>
                <a:latin typeface="Georgia" panose="02040502050405020303" pitchFamily="18" charset="0"/>
              </a:rPr>
              <a:t>artarak</a:t>
            </a:r>
            <a:r>
              <a:rPr lang="en-US" sz="1000" u="none" strike="noStrike" dirty="0">
                <a:effectLst/>
                <a:latin typeface="Georgia" panose="02040502050405020303" pitchFamily="18" charset="0"/>
              </a:rPr>
              <a:t> 30,5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ulaştı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Ancak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oyunlar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sona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erdikten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sonra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bu</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etki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azaldı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2025’te </a:t>
            </a:r>
            <a:r>
              <a:rPr lang="en-US" sz="1000" u="none" strike="noStrike" dirty="0" err="1">
                <a:effectLst/>
                <a:latin typeface="Georgia" panose="02040502050405020303" pitchFamily="18" charset="0"/>
              </a:rPr>
              <a:t>daha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ılımlı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bekleniyor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bu</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oran</a:t>
            </a:r>
            <a:r>
              <a:rPr lang="en-US" sz="1000" u="none" strike="noStrike" dirty="0">
                <a:effectLst/>
                <a:latin typeface="Georgia" panose="02040502050405020303" pitchFamily="18" charset="0"/>
              </a:rPr>
              <a:t> %4,9 </a:t>
            </a:r>
            <a:r>
              <a:rPr lang="en-US" sz="1000" u="none" strike="noStrike" dirty="0" err="1">
                <a:effectLst/>
                <a:latin typeface="Georgia" panose="02040502050405020303" pitchFamily="18" charset="0"/>
              </a:rPr>
              <a:t>olarak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tahmin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ediliyor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Ayrıca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Olimpiyatların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getirdiği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artışın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gazeteler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dergilerdeki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düşüşleri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telafi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etmeye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yetmediği</a:t>
            </a:r>
            <a:r>
              <a:rPr lang="en-US" sz="1000" u="none" strike="noStrike" dirty="0">
                <a:effectLst/>
                <a:latin typeface="Georgia" panose="02040502050405020303" pitchFamily="18" charset="0"/>
              </a:rPr>
              <a:t> de </a:t>
            </a:r>
            <a:r>
              <a:rPr lang="en-US" sz="1000" u="none" strike="noStrike" dirty="0" err="1">
                <a:effectLst/>
                <a:latin typeface="Georgia" panose="02040502050405020303" pitchFamily="18" charset="0"/>
              </a:rPr>
              <a:t>belirtilmelidir</a:t>
            </a:r>
            <a:r>
              <a:rPr lang="en-US" sz="1000" u="none" strike="noStrike" dirty="0">
                <a:effectLst/>
                <a:latin typeface="Georgia" panose="02040502050405020303" pitchFamily="18" charset="0"/>
              </a:rPr>
              <a:t>.  </a:t>
            </a:r>
          </a:p>
          <a:p>
            <a:pPr algn="l" rtl="0"/>
            <a:r>
              <a:rPr lang="en-US" sz="1000" u="none" strike="noStrike" dirty="0">
                <a:effectLst/>
                <a:latin typeface="Georgia" panose="02040502050405020303" pitchFamily="18" charset="0"/>
              </a:rPr>
              <a:t>IMF, 2024 </a:t>
            </a:r>
            <a:r>
              <a:rPr lang="en-US" sz="1000" u="none" strike="noStrike" dirty="0" err="1">
                <a:effectLst/>
                <a:latin typeface="Georgia" panose="02040502050405020303" pitchFamily="18" charset="0"/>
              </a:rPr>
              <a:t>yılı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için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gerçek</a:t>
            </a:r>
            <a:r>
              <a:rPr lang="en-US" sz="1000" u="none" strike="noStrike" dirty="0">
                <a:effectLst/>
                <a:latin typeface="Georgia" panose="02040502050405020303" pitchFamily="18" charset="0"/>
              </a:rPr>
              <a:t> GSYİH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tahminini</a:t>
            </a:r>
            <a:r>
              <a:rPr lang="en-US" sz="1000" u="none" strike="noStrike" dirty="0">
                <a:effectLst/>
                <a:latin typeface="Georgia" panose="02040502050405020303" pitchFamily="18" charset="0"/>
              </a:rPr>
              <a:t> %0,7'den %1,1'e </a:t>
            </a:r>
            <a:r>
              <a:rPr lang="en-US" sz="1000" u="none" strike="noStrike" dirty="0" err="1">
                <a:effectLst/>
                <a:latin typeface="Georgia" panose="02040502050405020303" pitchFamily="18" charset="0"/>
              </a:rPr>
              <a:t>revize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etti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2025'te de %1,1'lik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öngörüyor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Ülke</a:t>
            </a:r>
            <a:r>
              <a:rPr lang="en-US" sz="1000" u="none" strike="noStrike" dirty="0">
                <a:effectLst/>
                <a:latin typeface="Georgia" panose="02040502050405020303" pitchFamily="18" charset="0"/>
              </a:rPr>
              <a:t> </a:t>
            </a:r>
            <a:r>
              <a:rPr lang="en-US" sz="1000" dirty="0">
                <a:solidFill>
                  <a:srgbClr val="092656"/>
                </a:solidFill>
                <a:latin typeface="Georgia" panose="02040502050405020303"/>
                <a:cs typeface="Poppins"/>
              </a:rPr>
              <a:t>h</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âlâ</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yerel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politikalardan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ABD'den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gelebilecek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korumacı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ticaret</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politikalarına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kadar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birçok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belirsizlikle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karşı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karşıya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olsa</a:t>
            </a:r>
            <a:r>
              <a:rPr lang="en-US" sz="1000" u="none" strike="noStrike" dirty="0">
                <a:effectLst/>
                <a:latin typeface="Georgia" panose="02040502050405020303" pitchFamily="18" charset="0"/>
              </a:rPr>
              <a:t> da, </a:t>
            </a:r>
            <a:r>
              <a:rPr lang="en-US" sz="1000" u="none" strike="noStrike" dirty="0" err="1">
                <a:effectLst/>
                <a:latin typeface="Georgia" panose="02040502050405020303" pitchFamily="18" charset="0"/>
              </a:rPr>
              <a:t>enflasyonun</a:t>
            </a:r>
            <a:r>
              <a:rPr lang="en-US" sz="1000" u="none" strike="noStrike" dirty="0">
                <a:effectLst/>
                <a:latin typeface="Georgia" panose="02040502050405020303" pitchFamily="18" charset="0"/>
              </a:rPr>
              <a:t> %2'nin </a:t>
            </a:r>
            <a:r>
              <a:rPr lang="en-US" sz="1000" u="none" strike="noStrike" dirty="0" err="1">
                <a:effectLst/>
                <a:latin typeface="Georgia" panose="02040502050405020303" pitchFamily="18" charset="0"/>
              </a:rPr>
              <a:t>altına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düşmesi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bu</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durumun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hane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halkı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alım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gücünü</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artırarak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ürün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hizmet</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tüketimini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teşvik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etmesi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bekleniyor</a:t>
            </a:r>
            <a:r>
              <a:rPr lang="en-US" sz="1000" u="none" strike="noStrike" dirty="0">
                <a:effectLst/>
                <a:latin typeface="Georgia" panose="02040502050405020303" pitchFamily="18" charset="0"/>
              </a:rPr>
              <a:t>.</a:t>
            </a:r>
            <a:endParaRPr lang="en-US" sz="1000" dirty="0">
              <a:latin typeface="Georgia" panose="02040502050405020303" pitchFamily="18" charset="0"/>
              <a:cs typeface="Poppins"/>
            </a:endParaRPr>
          </a:p>
        </p:txBody>
      </p:sp>
      <p:sp>
        <p:nvSpPr>
          <p:cNvPr id="14" name="TextBox 13">
            <a:extLst>
              <a:ext uri="{FF2B5EF4-FFF2-40B4-BE49-F238E27FC236}">
                <a16:creationId xmlns:a16="http://schemas.microsoft.com/office/drawing/2014/main" id="{CB33F3CF-F2EB-370D-FD45-0D4767762F37}"/>
              </a:ext>
            </a:extLst>
          </p:cNvPr>
          <p:cNvSpPr txBox="1"/>
          <p:nvPr/>
        </p:nvSpPr>
        <p:spPr>
          <a:xfrm>
            <a:off x="1730195" y="2810532"/>
            <a:ext cx="5300586" cy="255198"/>
          </a:xfrm>
          <a:prstGeom prst="rect">
            <a:avLst/>
          </a:prstGeom>
          <a:noFill/>
        </p:spPr>
        <p:txBody>
          <a:bodyPr wrap="square" lIns="91440" tIns="45720" rIns="91440" bIns="45720" anchor="t">
            <a:spAutoFit/>
          </a:bodyPr>
          <a:lstStyle/>
          <a:p>
            <a:pPr marL="7620" algn="ctr">
              <a:lnSpc>
                <a:spcPct val="110000"/>
              </a:lnSpc>
            </a:pPr>
            <a:r>
              <a:rPr lang="nn-NO" sz="1000" b="1" dirty="0">
                <a:latin typeface="Poppins" pitchFamily="2" charset="77"/>
                <a:cs typeface="Poppins" pitchFamily="2" charset="77"/>
              </a:rPr>
              <a:t>Almanya Medya Kanalları Büyüme Grafiği 2024 ve 2025</a:t>
            </a:r>
            <a:endParaRPr lang="en-US" sz="1000" b="1" dirty="0">
              <a:latin typeface="Poppins" pitchFamily="2" charset="77"/>
              <a:cs typeface="Poppins" pitchFamily="2" charset="77"/>
            </a:endParaRPr>
          </a:p>
        </p:txBody>
      </p:sp>
      <p:sp>
        <p:nvSpPr>
          <p:cNvPr id="7" name="TextBox 6">
            <a:extLst>
              <a:ext uri="{FF2B5EF4-FFF2-40B4-BE49-F238E27FC236}">
                <a16:creationId xmlns:a16="http://schemas.microsoft.com/office/drawing/2014/main" id="{74168BB2-4642-64B0-6A11-822E7CF500C8}"/>
              </a:ext>
            </a:extLst>
          </p:cNvPr>
          <p:cNvSpPr txBox="1"/>
          <p:nvPr/>
        </p:nvSpPr>
        <p:spPr>
          <a:xfrm>
            <a:off x="1668476" y="5226121"/>
            <a:ext cx="3352800" cy="104644"/>
          </a:xfrm>
          <a:prstGeom prst="rect">
            <a:avLst/>
          </a:prstGeom>
          <a:noFill/>
        </p:spPr>
        <p:txBody>
          <a:bodyPr wrap="square" lIns="0" tIns="0" rIns="0" bIns="0" anchor="t">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959">
                    <a:lumMod val="20000"/>
                    <a:lumOff val="80000"/>
                  </a:srgbClr>
                </a:solidFill>
                <a:effectLst/>
                <a:uLnTx/>
                <a:uFillTx/>
                <a:latin typeface="Poppins"/>
                <a:ea typeface="+mn-ea"/>
                <a:cs typeface="Poppins"/>
                <a:sym typeface="Poppins"/>
              </a:rPr>
              <a:t>Kaynak:: GroupM</a:t>
            </a:r>
            <a:endParaRPr kumimoji="0" lang="en-US" sz="800" b="0" i="0" u="none" strike="noStrike" kern="1200" cap="none" spc="0" normalizeH="0" baseline="0" noProof="0" dirty="0">
              <a:ln>
                <a:noFill/>
              </a:ln>
              <a:solidFill>
                <a:srgbClr val="595959">
                  <a:lumMod val="20000"/>
                  <a:lumOff val="80000"/>
                </a:srgbClr>
              </a:solidFill>
              <a:effectLst/>
              <a:uLnTx/>
              <a:uFillTx/>
              <a:latin typeface="Poppins"/>
              <a:ea typeface="+mn-ea"/>
              <a:cs typeface="Poppins"/>
            </a:endParaRPr>
          </a:p>
        </p:txBody>
      </p:sp>
      <p:grpSp>
        <p:nvGrpSpPr>
          <p:cNvPr id="12" name="Group 11">
            <a:extLst>
              <a:ext uri="{FF2B5EF4-FFF2-40B4-BE49-F238E27FC236}">
                <a16:creationId xmlns:a16="http://schemas.microsoft.com/office/drawing/2014/main" id="{F210087F-20DE-46E3-BBB9-1A5D62943883}"/>
              </a:ext>
            </a:extLst>
          </p:cNvPr>
          <p:cNvGrpSpPr/>
          <p:nvPr/>
        </p:nvGrpSpPr>
        <p:grpSpPr>
          <a:xfrm rot="5400000">
            <a:off x="422486" y="2468313"/>
            <a:ext cx="615734" cy="307867"/>
            <a:chOff x="6999595" y="5328350"/>
            <a:chExt cx="615734" cy="307867"/>
          </a:xfrm>
        </p:grpSpPr>
        <p:sp>
          <p:nvSpPr>
            <p:cNvPr id="13" name="Oval 12">
              <a:extLst>
                <a:ext uri="{FF2B5EF4-FFF2-40B4-BE49-F238E27FC236}">
                  <a16:creationId xmlns:a16="http://schemas.microsoft.com/office/drawing/2014/main" id="{DCC72EC7-B5C3-65A1-E1D8-65E9A3B9AEBF}"/>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Oval 15">
              <a:extLst>
                <a:ext uri="{FF2B5EF4-FFF2-40B4-BE49-F238E27FC236}">
                  <a16:creationId xmlns:a16="http://schemas.microsoft.com/office/drawing/2014/main" id="{6BF5AC81-1CDF-DCDE-6019-D627CAFC01EC}"/>
                </a:ext>
              </a:extLst>
            </p:cNvPr>
            <p:cNvSpPr/>
            <p:nvPr/>
          </p:nvSpPr>
          <p:spPr>
            <a:xfrm>
              <a:off x="7307462"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17" name="TextBox 16">
            <a:extLst>
              <a:ext uri="{FF2B5EF4-FFF2-40B4-BE49-F238E27FC236}">
                <a16:creationId xmlns:a16="http://schemas.microsoft.com/office/drawing/2014/main" id="{1804695C-3F56-F962-3E87-55D843D01DF9}"/>
              </a:ext>
            </a:extLst>
          </p:cNvPr>
          <p:cNvSpPr txBox="1"/>
          <p:nvPr/>
        </p:nvSpPr>
        <p:spPr>
          <a:xfrm rot="16200000">
            <a:off x="-263152" y="918677"/>
            <a:ext cx="1771071" cy="777136"/>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lang="en-US" sz="2800" dirty="0" err="1">
                <a:solidFill>
                  <a:srgbClr val="092656"/>
                </a:solidFill>
                <a:latin typeface="Poppins Light" pitchFamily="2" charset="77"/>
                <a:cs typeface="Poppins Light" pitchFamily="2" charset="77"/>
              </a:rPr>
              <a:t>Fransa</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pic>
        <p:nvPicPr>
          <p:cNvPr id="4" name="Picture 3" descr="A blue and black logo&#10;&#10;Description automatically generated">
            <a:extLst>
              <a:ext uri="{FF2B5EF4-FFF2-40B4-BE49-F238E27FC236}">
                <a16:creationId xmlns:a16="http://schemas.microsoft.com/office/drawing/2014/main" id="{65236A8B-1B80-5E3E-CE59-E7C295814442}"/>
              </a:ext>
            </a:extLst>
          </p:cNvPr>
          <p:cNvPicPr>
            <a:picLocks noChangeAspect="1"/>
          </p:cNvPicPr>
          <p:nvPr/>
        </p:nvPicPr>
        <p:blipFill>
          <a:blip r:embed="rId4">
            <a:alphaModFix amt="25000"/>
          </a:blip>
          <a:stretch>
            <a:fillRect/>
          </a:stretch>
        </p:blipFill>
        <p:spPr>
          <a:xfrm>
            <a:off x="6589760" y="2693818"/>
            <a:ext cx="441021" cy="125907"/>
          </a:xfrm>
          <a:prstGeom prst="rect">
            <a:avLst/>
          </a:prstGeom>
        </p:spPr>
      </p:pic>
      <p:cxnSp>
        <p:nvCxnSpPr>
          <p:cNvPr id="8" name="Straight Connector 7">
            <a:extLst>
              <a:ext uri="{FF2B5EF4-FFF2-40B4-BE49-F238E27FC236}">
                <a16:creationId xmlns:a16="http://schemas.microsoft.com/office/drawing/2014/main" id="{A31E075F-479A-9EBC-E103-A8DD14E2A391}"/>
              </a:ext>
            </a:extLst>
          </p:cNvPr>
          <p:cNvCxnSpPr>
            <a:cxnSpLocks/>
          </p:cNvCxnSpPr>
          <p:nvPr/>
        </p:nvCxnSpPr>
        <p:spPr>
          <a:xfrm>
            <a:off x="0" y="490497"/>
            <a:ext cx="512149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F5FFCE81-506C-A1A2-7D8E-BA9BCE1D65B7}"/>
              </a:ext>
            </a:extLst>
          </p:cNvPr>
          <p:cNvSpPr txBox="1">
            <a:spLocks/>
          </p:cNvSpPr>
          <p:nvPr/>
        </p:nvSpPr>
        <p:spPr>
          <a:xfrm>
            <a:off x="495300" y="241591"/>
            <a:ext cx="4649810"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kumimoji="0" lang="en-US" sz="600" b="0" i="0" u="none" strike="noStrike" kern="1200" cap="none" spc="40" normalizeH="0" baseline="0" noProof="0" dirty="0">
                <a:ln>
                  <a:noFill/>
                </a:ln>
                <a:solidFill>
                  <a:schemeClr val="accent1"/>
                </a:solidFill>
                <a:effectLst/>
                <a:uLnTx/>
                <a:uFillTx/>
                <a:latin typeface="Poppins" pitchFamily="2" charset="77"/>
                <a:ea typeface="+mn-ea"/>
                <a:cs typeface="Poppins" pitchFamily="2" charset="77"/>
              </a:rPr>
              <a:t>FRANSA</a:t>
            </a:r>
            <a:endParaRPr lang="en-US" sz="600" b="1" spc="40" dirty="0">
              <a:solidFill>
                <a:schemeClr val="accent1"/>
              </a:solidFill>
              <a:latin typeface="Poppins" pitchFamily="2" charset="77"/>
              <a:cs typeface="Poppins" pitchFamily="2" charset="77"/>
            </a:endParaRPr>
          </a:p>
        </p:txBody>
      </p:sp>
      <p:sp>
        <p:nvSpPr>
          <p:cNvPr id="5" name="Text Placeholder 1">
            <a:extLst>
              <a:ext uri="{FF2B5EF4-FFF2-40B4-BE49-F238E27FC236}">
                <a16:creationId xmlns:a16="http://schemas.microsoft.com/office/drawing/2014/main" id="{387B419B-21A4-E1C4-F35B-696AFB02F400}"/>
              </a:ext>
            </a:extLst>
          </p:cNvPr>
          <p:cNvSpPr txBox="1">
            <a:spLocks/>
          </p:cNvSpPr>
          <p:nvPr/>
        </p:nvSpPr>
        <p:spPr>
          <a:xfrm>
            <a:off x="473868" y="5785229"/>
            <a:ext cx="2050671" cy="3135241"/>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800"/>
              </a:spcAft>
            </a:pPr>
            <a:r>
              <a:rPr lang="en-US" sz="1000" u="none" strike="noStrike" dirty="0" err="1">
                <a:effectLst/>
                <a:latin typeface="Georgia" panose="02040502050405020303" pitchFamily="18" charset="0"/>
              </a:rPr>
              <a:t>Fransa'daki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dijital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reklam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geliri</a:t>
            </a:r>
            <a:r>
              <a:rPr lang="en-US" sz="1000" u="none" strike="noStrike" dirty="0">
                <a:effectLst/>
                <a:latin typeface="Georgia" panose="02040502050405020303" pitchFamily="18" charset="0"/>
              </a:rPr>
              <a:t> 2024'te </a:t>
            </a:r>
            <a:r>
              <a:rPr lang="en-US" sz="1000" u="none" strike="noStrike" dirty="0" err="1">
                <a:effectLst/>
                <a:latin typeface="Georgia" panose="02040502050405020303" pitchFamily="18" charset="0"/>
              </a:rPr>
              <a:t>çift</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haneli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gerçekleştirerek</a:t>
            </a:r>
            <a:r>
              <a:rPr lang="en-US" sz="1000" u="none" strike="noStrike" dirty="0">
                <a:effectLst/>
                <a:latin typeface="Georgia" panose="02040502050405020303" pitchFamily="18" charset="0"/>
              </a:rPr>
              <a:t> %10,3 </a:t>
            </a:r>
            <a:r>
              <a:rPr lang="en-US" sz="1000" u="none" strike="noStrike" dirty="0" err="1">
                <a:effectLst/>
                <a:latin typeface="Georgia" panose="02040502050405020303" pitchFamily="18" charset="0"/>
              </a:rPr>
              <a:t>artışla</a:t>
            </a:r>
            <a:r>
              <a:rPr lang="en-US" sz="1000" u="none" strike="noStrike" dirty="0">
                <a:effectLst/>
                <a:latin typeface="Georgia" panose="02040502050405020303" pitchFamily="18" charset="0"/>
              </a:rPr>
              <a:t> 21,9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çıkacak</a:t>
            </a:r>
            <a:r>
              <a:rPr lang="en-US" sz="1000" u="none" strike="noStrike" dirty="0">
                <a:effectLst/>
                <a:latin typeface="Georgia" panose="02040502050405020303" pitchFamily="18" charset="0"/>
              </a:rPr>
              <a:t>. Bu </a:t>
            </a:r>
            <a:r>
              <a:rPr lang="en-US" sz="1000" u="none" strike="noStrike" dirty="0" err="1">
                <a:effectLst/>
                <a:latin typeface="Georgia" panose="02040502050405020303" pitchFamily="18" charset="0"/>
              </a:rPr>
              <a:t>artış</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aramaların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yıl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boyunca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sabit</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kalması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nedeniyle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perakende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medyası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sosyal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medyadan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kaynaklandı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Perakende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medya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yıl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boyunca</a:t>
            </a:r>
            <a:r>
              <a:rPr lang="en-US" sz="1000" u="none" strike="noStrike" dirty="0">
                <a:effectLst/>
                <a:latin typeface="Georgia" panose="02040502050405020303" pitchFamily="18" charset="0"/>
              </a:rPr>
              <a:t> %18,0 </a:t>
            </a:r>
            <a:r>
              <a:rPr lang="en-US" sz="1000" u="none" strike="noStrike" dirty="0" err="1">
                <a:effectLst/>
                <a:latin typeface="Georgia" panose="02040502050405020303" pitchFamily="18" charset="0"/>
              </a:rPr>
              <a:t>artışla</a:t>
            </a:r>
            <a:r>
              <a:rPr lang="en-US" sz="1000" u="none" strike="noStrike" dirty="0">
                <a:effectLst/>
                <a:latin typeface="Georgia" panose="02040502050405020303" pitchFamily="18" charset="0"/>
              </a:rPr>
              <a:t> 1,5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ulaşırken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diğer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dijital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çoğunlukla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sosyal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medya</a:t>
            </a:r>
            <a:r>
              <a:rPr lang="en-US" sz="1000" u="none" strike="noStrike" dirty="0">
                <a:effectLst/>
                <a:latin typeface="Georgia" panose="02040502050405020303" pitchFamily="18" charset="0"/>
              </a:rPr>
              <a:t>) %15,9 </a:t>
            </a:r>
            <a:r>
              <a:rPr lang="en-US" sz="1000" u="none" strike="noStrike" dirty="0" err="1">
                <a:effectLst/>
                <a:latin typeface="Georgia" panose="02040502050405020303" pitchFamily="18" charset="0"/>
              </a:rPr>
              <a:t>artışla</a:t>
            </a:r>
            <a:r>
              <a:rPr lang="en-US" sz="1000" u="none" strike="noStrike" dirty="0">
                <a:effectLst/>
                <a:latin typeface="Georgia" panose="02040502050405020303" pitchFamily="18" charset="0"/>
              </a:rPr>
              <a:t> 13,2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ulaştı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bu</a:t>
            </a:r>
            <a:r>
              <a:rPr lang="en-US" sz="1000" u="none" strike="noStrike" dirty="0">
                <a:effectLst/>
                <a:latin typeface="Georgia" panose="02040502050405020303" pitchFamily="18" charset="0"/>
              </a:rPr>
              <a:t> da </a:t>
            </a:r>
            <a:r>
              <a:rPr lang="en-US" sz="1000" u="none" strike="noStrike" dirty="0" err="1">
                <a:effectLst/>
                <a:latin typeface="Georgia" panose="02040502050405020303" pitchFamily="18" charset="0"/>
              </a:rPr>
              <a:t>toplam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dijital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gelirin</a:t>
            </a:r>
            <a:r>
              <a:rPr lang="en-US" sz="1000" u="none" strike="noStrike" dirty="0">
                <a:effectLst/>
                <a:latin typeface="Georgia" panose="02040502050405020303" pitchFamily="18" charset="0"/>
              </a:rPr>
              <a:t> %60,5'ini </a:t>
            </a:r>
            <a:r>
              <a:rPr lang="en-US" sz="1000" u="none" strike="noStrike" dirty="0" err="1">
                <a:effectLst/>
                <a:latin typeface="Georgia" panose="02040502050405020303" pitchFamily="18" charset="0"/>
              </a:rPr>
              <a:t>oluşturuyor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Genel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olarak</a:t>
            </a:r>
            <a:r>
              <a:rPr lang="en-US" sz="1000" u="none" strike="noStrike" dirty="0">
                <a:effectLst/>
                <a:latin typeface="Georgia" panose="02040502050405020303" pitchFamily="18" charset="0"/>
              </a:rPr>
              <a:t>, pure-play </a:t>
            </a:r>
            <a:r>
              <a:rPr lang="en-US" sz="1000" u="none" strike="noStrike" dirty="0" err="1">
                <a:effectLst/>
                <a:latin typeface="Georgia" panose="02040502050405020303" pitchFamily="18" charset="0"/>
              </a:rPr>
              <a:t>dijital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pazardaki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reklam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gelirinin</a:t>
            </a:r>
            <a:r>
              <a:rPr lang="en-US" sz="1000" u="none" strike="noStrike" dirty="0">
                <a:effectLst/>
                <a:latin typeface="Georgia" panose="02040502050405020303" pitchFamily="18" charset="0"/>
              </a:rPr>
              <a:t> %71,9'unu </a:t>
            </a:r>
            <a:r>
              <a:rPr lang="en-US" sz="1000" u="none" strike="noStrike" dirty="0" err="1">
                <a:effectLst/>
                <a:latin typeface="Georgia" panose="02040502050405020303" pitchFamily="18" charset="0"/>
              </a:rPr>
              <a:t>oluşturuyor</a:t>
            </a:r>
            <a:r>
              <a:rPr lang="en-US" sz="1000" u="none" strike="noStrike" dirty="0">
                <a:effectLst/>
                <a:latin typeface="Georgia" panose="02040502050405020303" pitchFamily="18" charset="0"/>
              </a:rPr>
              <a:t>. 2025 </a:t>
            </a:r>
            <a:r>
              <a:rPr lang="en-US" sz="1000" u="none" strike="noStrike" dirty="0" err="1">
                <a:effectLst/>
                <a:latin typeface="Georgia" panose="02040502050405020303" pitchFamily="18" charset="0"/>
              </a:rPr>
              <a:t>yılında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aramaların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kez</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daha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göstererek</a:t>
            </a:r>
            <a:r>
              <a:rPr lang="en-US" sz="1000" u="none" strike="noStrike" dirty="0">
                <a:effectLst/>
                <a:latin typeface="Georgia" panose="02040502050405020303" pitchFamily="18" charset="0"/>
              </a:rPr>
              <a:t> %7,7 </a:t>
            </a:r>
            <a:r>
              <a:rPr lang="en-US" sz="1000" u="none" strike="noStrike" dirty="0" err="1">
                <a:effectLst/>
                <a:latin typeface="Georgia" panose="02040502050405020303" pitchFamily="18" charset="0"/>
              </a:rPr>
              <a:t>oranında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artması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bekleniyor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Perakende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medyanın</a:t>
            </a:r>
            <a:r>
              <a:rPr lang="en-US" sz="1000" u="none" strike="noStrike" dirty="0">
                <a:effectLst/>
                <a:latin typeface="Georgia" panose="02040502050405020303" pitchFamily="18" charset="0"/>
              </a:rPr>
              <a:t> %13,7 </a:t>
            </a:r>
            <a:r>
              <a:rPr lang="en-US" sz="1000" u="none" strike="noStrike" dirty="0" err="1">
                <a:effectLst/>
                <a:latin typeface="Georgia" panose="02040502050405020303" pitchFamily="18" charset="0"/>
              </a:rPr>
              <a:t>büyüyerek</a:t>
            </a:r>
            <a:r>
              <a:rPr lang="en-US" sz="1000" u="none" strike="noStrike" dirty="0">
                <a:effectLst/>
                <a:latin typeface="Georgia" panose="02040502050405020303" pitchFamily="18" charset="0"/>
              </a:rPr>
              <a:t> 1,7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ile</a:t>
            </a:r>
            <a:r>
              <a:rPr lang="en-US" sz="1000" u="none" strike="noStrike" dirty="0">
                <a:effectLst/>
                <a:latin typeface="Georgia" panose="02040502050405020303" pitchFamily="18" charset="0"/>
              </a:rPr>
              <a:t> ilk </a:t>
            </a:r>
            <a:r>
              <a:rPr lang="en-US" sz="1000" u="none" strike="noStrike" dirty="0" err="1">
                <a:effectLst/>
                <a:latin typeface="Georgia" panose="02040502050405020303" pitchFamily="18" charset="0"/>
              </a:rPr>
              <a:t>kez</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açık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hava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reklam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gelirinden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daha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fazla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olması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bekleniyor</a:t>
            </a:r>
            <a:r>
              <a:rPr lang="en-US" sz="1000" u="none" strike="noStrike" dirty="0">
                <a:effectLst/>
                <a:latin typeface="Georgia" panose="02040502050405020303" pitchFamily="18" charset="0"/>
              </a:rPr>
              <a:t>.</a:t>
            </a:r>
            <a:endParaRPr lang="en-US" sz="1000" dirty="0">
              <a:latin typeface="Georgia" panose="02040502050405020303" pitchFamily="18" charset="0"/>
              <a:cs typeface="Poppins"/>
            </a:endParaRPr>
          </a:p>
        </p:txBody>
      </p:sp>
      <p:sp>
        <p:nvSpPr>
          <p:cNvPr id="18" name="TextBox 17">
            <a:extLst>
              <a:ext uri="{FF2B5EF4-FFF2-40B4-BE49-F238E27FC236}">
                <a16:creationId xmlns:a16="http://schemas.microsoft.com/office/drawing/2014/main" id="{180114D1-1BAC-673C-4202-4BEE7AF56A3A}"/>
              </a:ext>
            </a:extLst>
          </p:cNvPr>
          <p:cNvSpPr txBox="1"/>
          <p:nvPr/>
        </p:nvSpPr>
        <p:spPr>
          <a:xfrm>
            <a:off x="473868" y="5474885"/>
            <a:ext cx="2320142"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Dijital</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lang="en-US" sz="1400" b="1" dirty="0">
                <a:solidFill>
                  <a:srgbClr val="092656"/>
                </a:solidFill>
                <a:latin typeface="Poppins" pitchFamily="2" charset="77"/>
                <a:cs typeface="Poppins" pitchFamily="2" charset="77"/>
              </a:rPr>
              <a:t>p</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ure-play</a:t>
            </a:r>
          </a:p>
        </p:txBody>
      </p:sp>
      <p:sp>
        <p:nvSpPr>
          <p:cNvPr id="19" name="TextBox 18">
            <a:extLst>
              <a:ext uri="{FF2B5EF4-FFF2-40B4-BE49-F238E27FC236}">
                <a16:creationId xmlns:a16="http://schemas.microsoft.com/office/drawing/2014/main" id="{EED723AF-310F-2DC1-0C9F-A777E4075D6E}"/>
              </a:ext>
            </a:extLst>
          </p:cNvPr>
          <p:cNvSpPr txBox="1"/>
          <p:nvPr/>
        </p:nvSpPr>
        <p:spPr>
          <a:xfrm>
            <a:off x="2866635" y="5487242"/>
            <a:ext cx="2146300"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lang="en-US" sz="1400" b="1" dirty="0" err="1">
                <a:solidFill>
                  <a:srgbClr val="092656"/>
                </a:solidFill>
                <a:latin typeface="Poppins" pitchFamily="2" charset="77"/>
                <a:cs typeface="Poppins" pitchFamily="2" charset="77"/>
              </a:rPr>
              <a:t>Televizyon</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20" name="Text Placeholder 1">
            <a:extLst>
              <a:ext uri="{FF2B5EF4-FFF2-40B4-BE49-F238E27FC236}">
                <a16:creationId xmlns:a16="http://schemas.microsoft.com/office/drawing/2014/main" id="{E5D0991B-D8CE-2977-ADBB-AEB3EE71B80C}"/>
              </a:ext>
            </a:extLst>
          </p:cNvPr>
          <p:cNvSpPr txBox="1">
            <a:spLocks/>
          </p:cNvSpPr>
          <p:nvPr/>
        </p:nvSpPr>
        <p:spPr>
          <a:xfrm>
            <a:off x="2866633" y="5776716"/>
            <a:ext cx="4518143" cy="123302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err="1">
                <a:latin typeface="Georgia"/>
                <a:cs typeface="Poppins"/>
              </a:rPr>
              <a:t>Televizyon</a:t>
            </a:r>
            <a:r>
              <a:rPr lang="en-US" sz="1000" dirty="0">
                <a:latin typeface="Georgia"/>
                <a:cs typeface="Poppins"/>
              </a:rPr>
              <a:t>, 15 </a:t>
            </a:r>
            <a:r>
              <a:rPr lang="en-US" sz="1000" dirty="0" err="1">
                <a:latin typeface="Georgia"/>
                <a:cs typeface="Poppins"/>
              </a:rPr>
              <a:t>yaşın</a:t>
            </a:r>
            <a:r>
              <a:rPr lang="en-US" sz="1000" dirty="0">
                <a:latin typeface="Georgia"/>
                <a:cs typeface="Poppins"/>
              </a:rPr>
              <a:t> </a:t>
            </a:r>
            <a:r>
              <a:rPr lang="en-US" sz="1000" dirty="0" err="1">
                <a:latin typeface="Georgia"/>
                <a:cs typeface="Poppins"/>
              </a:rPr>
              <a:t>üzerindeki</a:t>
            </a:r>
            <a:r>
              <a:rPr lang="en-US" sz="1000" dirty="0">
                <a:latin typeface="Georgia"/>
                <a:cs typeface="Poppins"/>
              </a:rPr>
              <a:t> </a:t>
            </a:r>
            <a:r>
              <a:rPr lang="en-US" sz="1000" dirty="0" err="1">
                <a:latin typeface="Georgia"/>
                <a:cs typeface="Poppins"/>
              </a:rPr>
              <a:t>Fransız</a:t>
            </a:r>
            <a:r>
              <a:rPr lang="en-US" sz="1000" dirty="0">
                <a:latin typeface="Georgia"/>
                <a:cs typeface="Poppins"/>
              </a:rPr>
              <a:t> </a:t>
            </a:r>
            <a:r>
              <a:rPr lang="en-US" sz="1000" dirty="0" err="1">
                <a:latin typeface="Georgia"/>
                <a:cs typeface="Poppins"/>
              </a:rPr>
              <a:t>halkının</a:t>
            </a:r>
            <a:r>
              <a:rPr lang="en-US" sz="1000" dirty="0">
                <a:latin typeface="Georgia"/>
                <a:cs typeface="Poppins"/>
              </a:rPr>
              <a:t> </a:t>
            </a:r>
            <a:r>
              <a:rPr lang="en-US" sz="1000" dirty="0" err="1">
                <a:latin typeface="Georgia"/>
                <a:cs typeface="Poppins"/>
              </a:rPr>
              <a:t>kabaca</a:t>
            </a:r>
            <a:r>
              <a:rPr lang="en-US" sz="1000" dirty="0">
                <a:latin typeface="Georgia"/>
                <a:cs typeface="Poppins"/>
              </a:rPr>
              <a:t> </a:t>
            </a:r>
            <a:r>
              <a:rPr lang="en-US" sz="1000" dirty="0" err="1">
                <a:latin typeface="Georgia"/>
                <a:cs typeface="Poppins"/>
              </a:rPr>
              <a:t>dörtte</a:t>
            </a:r>
            <a:r>
              <a:rPr lang="en-US" sz="1000" dirty="0">
                <a:latin typeface="Georgia"/>
                <a:cs typeface="Poppins"/>
              </a:rPr>
              <a:t> </a:t>
            </a:r>
            <a:r>
              <a:rPr lang="en-US" sz="1000" dirty="0" err="1">
                <a:latin typeface="Georgia"/>
                <a:cs typeface="Poppins"/>
              </a:rPr>
              <a:t>üçü</a:t>
            </a:r>
            <a:r>
              <a:rPr lang="en-US" sz="1000" dirty="0">
                <a:latin typeface="Georgia"/>
                <a:cs typeface="Poppins"/>
              </a:rPr>
              <a:t> </a:t>
            </a:r>
            <a:r>
              <a:rPr lang="en-US" sz="1000" dirty="0" err="1">
                <a:latin typeface="Georgia"/>
                <a:cs typeface="Poppins"/>
              </a:rPr>
              <a:t>tarafından</a:t>
            </a:r>
            <a:r>
              <a:rPr lang="en-US" sz="1000" dirty="0">
                <a:latin typeface="Georgia"/>
                <a:cs typeface="Poppins"/>
              </a:rPr>
              <a:t> </a:t>
            </a:r>
            <a:r>
              <a:rPr lang="en-US" sz="1000" dirty="0" err="1">
                <a:latin typeface="Georgia"/>
                <a:cs typeface="Poppins"/>
              </a:rPr>
              <a:t>günlük</a:t>
            </a:r>
            <a:r>
              <a:rPr lang="en-US" sz="1000" dirty="0">
                <a:latin typeface="Georgia"/>
                <a:cs typeface="Poppins"/>
              </a:rPr>
              <a:t> </a:t>
            </a:r>
            <a:r>
              <a:rPr lang="en-US" sz="1000" dirty="0" err="1">
                <a:latin typeface="Georgia"/>
                <a:cs typeface="Poppins"/>
              </a:rPr>
              <a:t>olarak</a:t>
            </a:r>
            <a:r>
              <a:rPr lang="en-US" sz="1000" dirty="0">
                <a:latin typeface="Georgia"/>
                <a:cs typeface="Poppins"/>
              </a:rPr>
              <a:t> </a:t>
            </a:r>
            <a:r>
              <a:rPr lang="en-US" sz="1000" dirty="0" err="1">
                <a:latin typeface="Georgia"/>
                <a:cs typeface="Poppins"/>
              </a:rPr>
              <a:t>izlenen</a:t>
            </a:r>
            <a:r>
              <a:rPr lang="en-US" sz="1000" dirty="0">
                <a:latin typeface="Georgia"/>
                <a:cs typeface="Poppins"/>
              </a:rPr>
              <a:t> </a:t>
            </a:r>
            <a:r>
              <a:rPr lang="en-US" sz="1000" dirty="0" err="1">
                <a:latin typeface="Georgia"/>
                <a:cs typeface="Poppins"/>
              </a:rPr>
              <a:t>genel</a:t>
            </a:r>
            <a:r>
              <a:rPr lang="en-US" sz="1000" dirty="0">
                <a:latin typeface="Georgia"/>
                <a:cs typeface="Poppins"/>
              </a:rPr>
              <a:t> </a:t>
            </a:r>
            <a:r>
              <a:rPr lang="en-US" sz="1000" dirty="0" err="1">
                <a:latin typeface="Georgia"/>
                <a:cs typeface="Poppins"/>
              </a:rPr>
              <a:t>nüfus</a:t>
            </a:r>
            <a:r>
              <a:rPr lang="en-US" sz="1000" dirty="0">
                <a:latin typeface="Georgia"/>
                <a:cs typeface="Poppins"/>
              </a:rPr>
              <a:t> </a:t>
            </a:r>
            <a:r>
              <a:rPr lang="en-US" sz="1000" dirty="0" err="1">
                <a:latin typeface="Georgia"/>
                <a:cs typeface="Poppins"/>
              </a:rPr>
              <a:t>için</a:t>
            </a:r>
            <a:r>
              <a:rPr lang="en-US" sz="1000" dirty="0">
                <a:latin typeface="Georgia"/>
                <a:cs typeface="Poppins"/>
              </a:rPr>
              <a:t> ana </a:t>
            </a:r>
            <a:r>
              <a:rPr lang="en-US" sz="1000" dirty="0" err="1">
                <a:latin typeface="Georgia"/>
                <a:cs typeface="Poppins"/>
              </a:rPr>
              <a:t>tüketim</a:t>
            </a:r>
            <a:r>
              <a:rPr lang="en-US" sz="1000" dirty="0">
                <a:latin typeface="Georgia"/>
                <a:cs typeface="Poppins"/>
              </a:rPr>
              <a:t> </a:t>
            </a:r>
            <a:r>
              <a:rPr lang="en-US" sz="1000" dirty="0" err="1">
                <a:latin typeface="Georgia"/>
                <a:cs typeface="Poppins"/>
              </a:rPr>
              <a:t>kanalı</a:t>
            </a:r>
            <a:r>
              <a:rPr lang="en-US" sz="1000" dirty="0">
                <a:latin typeface="Georgia"/>
                <a:cs typeface="Poppins"/>
              </a:rPr>
              <a:t> </a:t>
            </a:r>
            <a:r>
              <a:rPr lang="en-US" sz="1000" dirty="0" err="1">
                <a:latin typeface="Georgia"/>
                <a:cs typeface="Poppins"/>
              </a:rPr>
              <a:t>olmaya</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ediyor</a:t>
            </a:r>
            <a:r>
              <a:rPr lang="en-US" sz="1000" dirty="0">
                <a:latin typeface="Georgia"/>
                <a:cs typeface="Poppins"/>
              </a:rPr>
              <a:t>. </a:t>
            </a:r>
            <a:r>
              <a:rPr lang="en-US" sz="1000" dirty="0" err="1">
                <a:latin typeface="Georgia"/>
                <a:cs typeface="Poppins"/>
              </a:rPr>
              <a:t>Olimpiyatların</a:t>
            </a:r>
            <a:r>
              <a:rPr lang="en-US" sz="1000" dirty="0">
                <a:latin typeface="Georgia"/>
                <a:cs typeface="Poppins"/>
              </a:rPr>
              <a:t> da </a:t>
            </a:r>
            <a:r>
              <a:rPr lang="en-US" sz="1000" dirty="0" err="1">
                <a:latin typeface="Georgia"/>
                <a:cs typeface="Poppins"/>
              </a:rPr>
              <a:t>yardımıyla</a:t>
            </a:r>
            <a:r>
              <a:rPr lang="en-US" sz="1000" dirty="0">
                <a:latin typeface="Georgia"/>
                <a:cs typeface="Poppins"/>
              </a:rPr>
              <a:t> TV (</a:t>
            </a:r>
            <a:r>
              <a:rPr lang="tr-TR" sz="1000" dirty="0">
                <a:latin typeface="Georgia"/>
                <a:cs typeface="Poppins"/>
              </a:rPr>
              <a:t>çevrimiçi tv yayını </a:t>
            </a:r>
            <a:r>
              <a:rPr lang="en-US" sz="1000" dirty="0" err="1">
                <a:latin typeface="Georgia"/>
                <a:cs typeface="Poppins"/>
              </a:rPr>
              <a:t>dahil</a:t>
            </a:r>
            <a:r>
              <a:rPr lang="en-US" sz="1000" dirty="0">
                <a:latin typeface="Georgia"/>
                <a:cs typeface="Poppins"/>
              </a:rPr>
              <a:t>) 2024'te %6,5'lik </a:t>
            </a:r>
            <a:r>
              <a:rPr lang="en-US" sz="1000" dirty="0" err="1">
                <a:latin typeface="Georgia"/>
                <a:cs typeface="Poppins"/>
              </a:rPr>
              <a:t>bir</a:t>
            </a:r>
            <a:r>
              <a:rPr lang="en-US" sz="1000" dirty="0">
                <a:latin typeface="Georgia"/>
                <a:cs typeface="Poppins"/>
              </a:rPr>
              <a:t> </a:t>
            </a:r>
            <a:r>
              <a:rPr lang="en-US" sz="1000" dirty="0" err="1">
                <a:latin typeface="Georgia"/>
                <a:cs typeface="Poppins"/>
              </a:rPr>
              <a:t>artışla</a:t>
            </a:r>
            <a:r>
              <a:rPr lang="en-US" sz="1000" dirty="0">
                <a:latin typeface="Georgia"/>
                <a:cs typeface="Poppins"/>
              </a:rPr>
              <a:t> 4,2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ulaşacak</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ileriye</a:t>
            </a:r>
            <a:r>
              <a:rPr lang="en-US" sz="1000" dirty="0">
                <a:latin typeface="Georgia"/>
                <a:cs typeface="Poppins"/>
              </a:rPr>
              <a:t> </a:t>
            </a:r>
            <a:r>
              <a:rPr lang="en-US" sz="1000" dirty="0" err="1">
                <a:latin typeface="Georgia"/>
                <a:cs typeface="Poppins"/>
              </a:rPr>
              <a:t>baktığımızda</a:t>
            </a:r>
            <a:r>
              <a:rPr lang="en-US" sz="1000" dirty="0">
                <a:latin typeface="Georgia"/>
                <a:cs typeface="Poppins"/>
              </a:rPr>
              <a:t>, TV 2025 </a:t>
            </a:r>
            <a:r>
              <a:rPr lang="en-US" sz="1000" dirty="0" err="1">
                <a:latin typeface="Georgia"/>
                <a:cs typeface="Poppins"/>
              </a:rPr>
              <a:t>için</a:t>
            </a:r>
            <a:r>
              <a:rPr lang="en-US" sz="1000" dirty="0">
                <a:latin typeface="Georgia"/>
                <a:cs typeface="Poppins"/>
              </a:rPr>
              <a:t> %1,9'luk </a:t>
            </a:r>
            <a:r>
              <a:rPr lang="en-US" sz="1000" dirty="0" err="1">
                <a:latin typeface="Georgia"/>
                <a:cs typeface="Poppins"/>
              </a:rPr>
              <a:t>bir</a:t>
            </a:r>
            <a:r>
              <a:rPr lang="en-US" sz="1000" dirty="0">
                <a:latin typeface="Georgia"/>
                <a:cs typeface="Poppins"/>
              </a:rPr>
              <a:t> </a:t>
            </a:r>
            <a:r>
              <a:rPr lang="en-US" sz="1000" dirty="0" err="1">
                <a:latin typeface="Georgia"/>
                <a:cs typeface="Poppins"/>
              </a:rPr>
              <a:t>düşüş</a:t>
            </a:r>
            <a:r>
              <a:rPr lang="en-US" sz="1000" dirty="0">
                <a:latin typeface="Georgia"/>
                <a:cs typeface="Poppins"/>
              </a:rPr>
              <a:t> </a:t>
            </a:r>
            <a:r>
              <a:rPr lang="en-US" sz="1000" dirty="0" err="1">
                <a:latin typeface="Georgia"/>
                <a:cs typeface="Poppins"/>
              </a:rPr>
              <a:t>görecek</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doğrusal</a:t>
            </a:r>
            <a:r>
              <a:rPr lang="en-US" sz="1000" dirty="0">
                <a:latin typeface="Georgia"/>
                <a:cs typeface="Poppins"/>
              </a:rPr>
              <a:t> </a:t>
            </a:r>
            <a:r>
              <a:rPr lang="en-US" sz="1000" dirty="0" err="1">
                <a:latin typeface="Georgia"/>
                <a:cs typeface="Poppins"/>
              </a:rPr>
              <a:t>düşüşlerin</a:t>
            </a:r>
            <a:r>
              <a:rPr lang="en-US" sz="1000" dirty="0">
                <a:latin typeface="Georgia"/>
                <a:cs typeface="Poppins"/>
              </a:rPr>
              <a:t> </a:t>
            </a:r>
            <a:r>
              <a:rPr lang="en-US" sz="1000" dirty="0" err="1">
                <a:latin typeface="Georgia"/>
                <a:cs typeface="Poppins"/>
              </a:rPr>
              <a:t>etkisiyle</a:t>
            </a:r>
            <a:r>
              <a:rPr lang="en-US" sz="1000" dirty="0">
                <a:latin typeface="Georgia"/>
                <a:cs typeface="Poppins"/>
              </a:rPr>
              <a:t> 2029'a </a:t>
            </a:r>
            <a:r>
              <a:rPr lang="en-US" sz="1000" dirty="0" err="1">
                <a:latin typeface="Georgia"/>
                <a:cs typeface="Poppins"/>
              </a:rPr>
              <a:t>kadar</a:t>
            </a:r>
            <a:r>
              <a:rPr lang="en-US" sz="1000" dirty="0">
                <a:latin typeface="Georgia"/>
                <a:cs typeface="Poppins"/>
              </a:rPr>
              <a:t> </a:t>
            </a:r>
            <a:r>
              <a:rPr lang="en-US" sz="1000" dirty="0" err="1">
                <a:latin typeface="Georgia"/>
                <a:cs typeface="Poppins"/>
              </a:rPr>
              <a:t>herhangi</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gerçekleştirmekte</a:t>
            </a:r>
            <a:r>
              <a:rPr lang="en-US" sz="1000" dirty="0">
                <a:latin typeface="Georgia"/>
                <a:cs typeface="Poppins"/>
              </a:rPr>
              <a:t> </a:t>
            </a:r>
            <a:r>
              <a:rPr lang="en-US" sz="1000" dirty="0" err="1">
                <a:latin typeface="Georgia"/>
                <a:cs typeface="Poppins"/>
              </a:rPr>
              <a:t>zorlanacak</a:t>
            </a:r>
            <a:r>
              <a:rPr lang="en-US" sz="1000" dirty="0">
                <a:latin typeface="Georgia"/>
                <a:cs typeface="Poppins"/>
              </a:rPr>
              <a:t>. </a:t>
            </a:r>
            <a:r>
              <a:rPr lang="en-US" sz="1000" dirty="0" err="1">
                <a:latin typeface="Georgia"/>
                <a:cs typeface="Poppins"/>
              </a:rPr>
              <a:t>Karasal</a:t>
            </a:r>
            <a:r>
              <a:rPr lang="en-US" sz="1000" dirty="0">
                <a:latin typeface="Georgia"/>
                <a:cs typeface="Poppins"/>
              </a:rPr>
              <a:t> TV </a:t>
            </a:r>
            <a:r>
              <a:rPr lang="en-US" sz="1000" dirty="0" err="1">
                <a:latin typeface="Georgia"/>
                <a:cs typeface="Poppins"/>
              </a:rPr>
              <a:t>tüketimindeki</a:t>
            </a:r>
            <a:r>
              <a:rPr lang="en-US" sz="1000" dirty="0">
                <a:latin typeface="Georgia"/>
                <a:cs typeface="Poppins"/>
              </a:rPr>
              <a:t> </a:t>
            </a:r>
            <a:r>
              <a:rPr lang="en-US" sz="1000" dirty="0" err="1">
                <a:latin typeface="Georgia"/>
                <a:cs typeface="Poppins"/>
              </a:rPr>
              <a:t>düşüş</a:t>
            </a:r>
            <a:r>
              <a:rPr lang="en-US" sz="1000" dirty="0">
                <a:latin typeface="Georgia"/>
                <a:cs typeface="Poppins"/>
              </a:rPr>
              <a:t>, </a:t>
            </a:r>
            <a:r>
              <a:rPr lang="en-US" sz="1000" dirty="0" err="1">
                <a:latin typeface="Georgia"/>
                <a:cs typeface="Poppins"/>
              </a:rPr>
              <a:t>yayıncıların</a:t>
            </a:r>
            <a:r>
              <a:rPr lang="en-US" sz="1000" dirty="0">
                <a:latin typeface="Georgia"/>
                <a:cs typeface="Poppins"/>
              </a:rPr>
              <a:t> </a:t>
            </a:r>
            <a:r>
              <a:rPr lang="en-US" sz="1000" dirty="0" err="1">
                <a:latin typeface="Georgia"/>
                <a:cs typeface="Poppins"/>
              </a:rPr>
              <a:t>artan</a:t>
            </a:r>
            <a:r>
              <a:rPr lang="en-US" sz="1000" dirty="0">
                <a:latin typeface="Georgia"/>
                <a:cs typeface="Poppins"/>
              </a:rPr>
              <a:t> </a:t>
            </a:r>
            <a:r>
              <a:rPr lang="en-US" sz="1000" dirty="0" err="1">
                <a:latin typeface="Georgia"/>
                <a:cs typeface="Poppins"/>
              </a:rPr>
              <a:t>tekliflerinden</a:t>
            </a:r>
            <a:r>
              <a:rPr lang="en-US" sz="1000" dirty="0">
                <a:latin typeface="Georgia"/>
                <a:cs typeface="Poppins"/>
              </a:rPr>
              <a:t> </a:t>
            </a:r>
            <a:r>
              <a:rPr lang="en-US" sz="1000" dirty="0" err="1">
                <a:latin typeface="Georgia"/>
                <a:cs typeface="Poppins"/>
              </a:rPr>
              <a:t>kaynaklanıyor</a:t>
            </a:r>
            <a:r>
              <a:rPr lang="en-US" sz="1000" dirty="0">
                <a:latin typeface="Georgia"/>
                <a:cs typeface="Poppins"/>
              </a:rPr>
              <a:t>. </a:t>
            </a:r>
            <a:r>
              <a:rPr lang="en-US" sz="1000" dirty="0" err="1">
                <a:latin typeface="Georgia" panose="02040502050405020303" pitchFamily="18" charset="0"/>
                <a:cs typeface="Poppins"/>
              </a:rPr>
              <a:t>Ç</a:t>
            </a:r>
            <a:r>
              <a:rPr lang="en-US" sz="1000" u="none" strike="noStrike" dirty="0" err="1">
                <a:effectLst/>
                <a:latin typeface="Georgia" panose="02040502050405020303" pitchFamily="18" charset="0"/>
              </a:rPr>
              <a:t>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u="none" strike="noStrike" dirty="0">
                <a:effectLst/>
                <a:latin typeface="Georgia" panose="02040502050405020303" pitchFamily="18" charset="0"/>
              </a:rPr>
              <a:t> </a:t>
            </a:r>
            <a:r>
              <a:rPr lang="en-US" sz="1000" dirty="0">
                <a:latin typeface="Georgia"/>
                <a:cs typeface="Poppins"/>
              </a:rPr>
              <a:t>2024'te %26,5'lik </a:t>
            </a:r>
            <a:r>
              <a:rPr lang="en-US" sz="1000" dirty="0" err="1">
                <a:latin typeface="Georgia"/>
                <a:cs typeface="Poppins"/>
              </a:rPr>
              <a:t>bir</a:t>
            </a:r>
            <a:r>
              <a:rPr lang="en-US" sz="1000" dirty="0">
                <a:latin typeface="Georgia"/>
                <a:cs typeface="Poppins"/>
              </a:rPr>
              <a:t> </a:t>
            </a:r>
            <a:r>
              <a:rPr lang="en-US" sz="1000" dirty="0" err="1">
                <a:latin typeface="Georgia"/>
                <a:cs typeface="Poppins"/>
              </a:rPr>
              <a:t>artış</a:t>
            </a:r>
            <a:r>
              <a:rPr lang="en-US" sz="1000" dirty="0">
                <a:latin typeface="Georgia"/>
                <a:cs typeface="Poppins"/>
              </a:rPr>
              <a:t> </a:t>
            </a:r>
            <a:r>
              <a:rPr lang="en-US" sz="1000" dirty="0" err="1">
                <a:latin typeface="Georgia"/>
                <a:cs typeface="Poppins"/>
              </a:rPr>
              <a:t>görecek</a:t>
            </a:r>
            <a:r>
              <a:rPr lang="en-US" sz="1000" dirty="0">
                <a:latin typeface="Georgia"/>
                <a:cs typeface="Poppins"/>
              </a:rPr>
              <a:t> </a:t>
            </a:r>
            <a:r>
              <a:rPr lang="en-US" sz="1000" dirty="0" err="1">
                <a:latin typeface="Georgia"/>
                <a:cs typeface="Poppins"/>
              </a:rPr>
              <a:t>ve</a:t>
            </a:r>
            <a:r>
              <a:rPr lang="en-US" sz="1000" dirty="0">
                <a:latin typeface="Georgia"/>
                <a:cs typeface="Poppins"/>
              </a:rPr>
              <a:t> 2025'te %15,9'luk </a:t>
            </a:r>
            <a:r>
              <a:rPr lang="en-US" sz="1000" dirty="0" err="1">
                <a:latin typeface="Georgia"/>
                <a:cs typeface="Poppins"/>
              </a:rPr>
              <a:t>bir</a:t>
            </a:r>
            <a:r>
              <a:rPr lang="en-US" sz="1000" dirty="0">
                <a:latin typeface="Georgia"/>
                <a:cs typeface="Poppins"/>
              </a:rPr>
              <a:t> </a:t>
            </a:r>
            <a:r>
              <a:rPr lang="en-US" sz="1000" dirty="0" err="1">
                <a:latin typeface="Georgia"/>
                <a:cs typeface="Poppins"/>
              </a:rPr>
              <a:t>artış</a:t>
            </a:r>
            <a:r>
              <a:rPr lang="en-US" sz="1000" dirty="0">
                <a:latin typeface="Georgia"/>
                <a:cs typeface="Poppins"/>
              </a:rPr>
              <a:t> </a:t>
            </a:r>
            <a:r>
              <a:rPr lang="en-US" sz="1000" dirty="0" err="1">
                <a:latin typeface="Georgia"/>
                <a:cs typeface="Poppins"/>
              </a:rPr>
              <a:t>öngörülüyor</a:t>
            </a:r>
            <a:r>
              <a:rPr lang="en-US" sz="1000" dirty="0">
                <a:latin typeface="Georgia"/>
                <a:cs typeface="Poppins"/>
              </a:rPr>
              <a:t>.</a:t>
            </a:r>
          </a:p>
        </p:txBody>
      </p:sp>
      <p:sp>
        <p:nvSpPr>
          <p:cNvPr id="21" name="TextBox 20">
            <a:extLst>
              <a:ext uri="{FF2B5EF4-FFF2-40B4-BE49-F238E27FC236}">
                <a16:creationId xmlns:a16="http://schemas.microsoft.com/office/drawing/2014/main" id="{A03DBDB3-A48F-A094-B806-8C9A9D4DD143}"/>
              </a:ext>
            </a:extLst>
          </p:cNvPr>
          <p:cNvSpPr txBox="1"/>
          <p:nvPr/>
        </p:nvSpPr>
        <p:spPr>
          <a:xfrm>
            <a:off x="2866635" y="7208975"/>
            <a:ext cx="2146300"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Açık</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hava</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22" name="Text Placeholder 1">
            <a:extLst>
              <a:ext uri="{FF2B5EF4-FFF2-40B4-BE49-F238E27FC236}">
                <a16:creationId xmlns:a16="http://schemas.microsoft.com/office/drawing/2014/main" id="{79DDB690-0146-D53D-F923-7C02F31F2537}"/>
              </a:ext>
            </a:extLst>
          </p:cNvPr>
          <p:cNvSpPr txBox="1">
            <a:spLocks/>
          </p:cNvSpPr>
          <p:nvPr/>
        </p:nvSpPr>
        <p:spPr>
          <a:xfrm>
            <a:off x="2866633" y="7476932"/>
            <a:ext cx="4637411" cy="71604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err="1">
                <a:latin typeface="Georgia"/>
                <a:cs typeface="Poppins"/>
              </a:rPr>
              <a:t>Açık</a:t>
            </a:r>
            <a:r>
              <a:rPr lang="en-US" sz="1000" dirty="0">
                <a:latin typeface="Georgia"/>
                <a:cs typeface="Poppins"/>
              </a:rPr>
              <a:t> </a:t>
            </a:r>
            <a:r>
              <a:rPr lang="en-US" sz="1000" dirty="0" err="1">
                <a:latin typeface="Georgia"/>
                <a:cs typeface="Poppins"/>
              </a:rPr>
              <a:t>hava</a:t>
            </a:r>
            <a:r>
              <a:rPr lang="en-US" sz="1000" dirty="0">
                <a:latin typeface="Georgia"/>
                <a:cs typeface="Poppins"/>
              </a:rPr>
              <a:t>, 2024'te </a:t>
            </a:r>
            <a:r>
              <a:rPr lang="en-US" sz="1000" dirty="0" err="1">
                <a:latin typeface="Georgia"/>
                <a:cs typeface="Poppins"/>
              </a:rPr>
              <a:t>nihayet</a:t>
            </a:r>
            <a:r>
              <a:rPr lang="en-US" sz="1000" dirty="0">
                <a:latin typeface="Georgia"/>
                <a:cs typeface="Poppins"/>
              </a:rPr>
              <a:t> </a:t>
            </a:r>
            <a:r>
              <a:rPr lang="en-US" sz="1000" dirty="0" err="1">
                <a:latin typeface="Georgia"/>
                <a:cs typeface="Poppins"/>
              </a:rPr>
              <a:t>pandemi</a:t>
            </a:r>
            <a:r>
              <a:rPr lang="en-US" sz="1000" dirty="0">
                <a:latin typeface="Georgia"/>
                <a:cs typeface="Poppins"/>
              </a:rPr>
              <a:t> </a:t>
            </a:r>
            <a:r>
              <a:rPr lang="en-US" sz="1000" dirty="0" err="1">
                <a:latin typeface="Georgia"/>
                <a:cs typeface="Poppins"/>
              </a:rPr>
              <a:t>öncesi</a:t>
            </a:r>
            <a:r>
              <a:rPr lang="en-US" sz="1000" dirty="0">
                <a:latin typeface="Georgia"/>
                <a:cs typeface="Poppins"/>
              </a:rPr>
              <a:t> </a:t>
            </a:r>
            <a:r>
              <a:rPr lang="en-US" sz="1000" dirty="0" err="1">
                <a:latin typeface="Georgia"/>
                <a:cs typeface="Poppins"/>
              </a:rPr>
              <a:t>seviyeleri</a:t>
            </a:r>
            <a:r>
              <a:rPr lang="en-US" sz="1000" dirty="0">
                <a:latin typeface="Georgia"/>
                <a:cs typeface="Poppins"/>
              </a:rPr>
              <a:t> </a:t>
            </a:r>
            <a:r>
              <a:rPr lang="en-US" sz="1000" dirty="0" err="1">
                <a:latin typeface="Georgia"/>
                <a:cs typeface="Poppins"/>
              </a:rPr>
              <a:t>aşacak</a:t>
            </a:r>
            <a:r>
              <a:rPr lang="en-US" sz="1000" dirty="0">
                <a:latin typeface="Georgia"/>
                <a:cs typeface="Poppins"/>
              </a:rPr>
              <a:t> </a:t>
            </a:r>
            <a:r>
              <a:rPr lang="en-US" sz="1000" dirty="0" err="1">
                <a:latin typeface="Georgia"/>
                <a:cs typeface="Poppins"/>
              </a:rPr>
              <a:t>ve</a:t>
            </a:r>
            <a:r>
              <a:rPr lang="en-US" sz="1000" dirty="0">
                <a:latin typeface="Georgia"/>
                <a:cs typeface="Poppins"/>
              </a:rPr>
              <a:t> %8,1 </a:t>
            </a:r>
            <a:r>
              <a:rPr lang="en-US" sz="1000" dirty="0" err="1">
                <a:latin typeface="Georgia"/>
                <a:cs typeface="Poppins"/>
              </a:rPr>
              <a:t>büyüyerek</a:t>
            </a:r>
            <a:r>
              <a:rPr lang="en-US" sz="1000" dirty="0">
                <a:latin typeface="Georgia"/>
                <a:cs typeface="Poppins"/>
              </a:rPr>
              <a:t> 1,6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ulaşacak</a:t>
            </a:r>
            <a:r>
              <a:rPr lang="en-US" sz="1000" dirty="0">
                <a:latin typeface="Georgia"/>
                <a:cs typeface="Poppins"/>
              </a:rPr>
              <a:t>. Bu </a:t>
            </a:r>
            <a:r>
              <a:rPr lang="en-US" sz="1000" dirty="0" err="1">
                <a:latin typeface="Georgia"/>
                <a:cs typeface="Poppins"/>
              </a:rPr>
              <a:t>büyümeye</a:t>
            </a:r>
            <a:r>
              <a:rPr lang="en-US" sz="1000" dirty="0">
                <a:latin typeface="Georgia"/>
                <a:cs typeface="Poppins"/>
              </a:rPr>
              <a:t> </a:t>
            </a:r>
            <a:r>
              <a:rPr lang="en-US" sz="1000" dirty="0" err="1">
                <a:latin typeface="Georgia"/>
                <a:cs typeface="Poppins"/>
              </a:rPr>
              <a:t>rağmen</a:t>
            </a:r>
            <a:r>
              <a:rPr lang="en-US" sz="1000" dirty="0">
                <a:latin typeface="Georgia"/>
                <a:cs typeface="Poppins"/>
              </a:rPr>
              <a:t> </a:t>
            </a:r>
            <a:r>
              <a:rPr lang="en-US" sz="1000" dirty="0" err="1">
                <a:latin typeface="Georgia"/>
                <a:cs typeface="Poppins"/>
              </a:rPr>
              <a:t>kategorinin</a:t>
            </a:r>
            <a:r>
              <a:rPr lang="en-US" sz="1000" dirty="0">
                <a:latin typeface="Georgia"/>
                <a:cs typeface="Poppins"/>
              </a:rPr>
              <a:t> 2029'a </a:t>
            </a:r>
            <a:r>
              <a:rPr lang="en-US" sz="1000" dirty="0" err="1">
                <a:latin typeface="Georgia"/>
                <a:cs typeface="Poppins"/>
              </a:rPr>
              <a:t>kadar</a:t>
            </a:r>
            <a:r>
              <a:rPr lang="en-US" sz="1000" dirty="0">
                <a:latin typeface="Georgia"/>
                <a:cs typeface="Poppins"/>
              </a:rPr>
              <a:t> </a:t>
            </a:r>
            <a:r>
              <a:rPr lang="en-US" sz="1000" dirty="0" err="1">
                <a:latin typeface="Georgia"/>
                <a:cs typeface="Poppins"/>
              </a:rPr>
              <a:t>düşüş</a:t>
            </a:r>
            <a:r>
              <a:rPr lang="en-US" sz="1000" dirty="0">
                <a:latin typeface="Georgia"/>
                <a:cs typeface="Poppins"/>
              </a:rPr>
              <a:t> </a:t>
            </a:r>
            <a:r>
              <a:rPr lang="en-US" sz="1000" dirty="0" err="1">
                <a:latin typeface="Georgia"/>
                <a:cs typeface="Poppins"/>
              </a:rPr>
              <a:t>göstermesi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açık</a:t>
            </a:r>
            <a:r>
              <a:rPr lang="en-US" sz="1000" dirty="0">
                <a:latin typeface="Georgia"/>
                <a:cs typeface="Poppins"/>
              </a:rPr>
              <a:t> </a:t>
            </a:r>
            <a:r>
              <a:rPr lang="en-US" sz="1000" dirty="0" err="1">
                <a:latin typeface="Georgia"/>
                <a:cs typeface="Poppins"/>
              </a:rPr>
              <a:t>hava</a:t>
            </a:r>
            <a:r>
              <a:rPr lang="en-US" sz="1000" dirty="0">
                <a:latin typeface="Georgia"/>
                <a:cs typeface="Poppins"/>
              </a:rPr>
              <a:t> 2024 </a:t>
            </a:r>
            <a:r>
              <a:rPr lang="en-US" sz="1000" dirty="0" err="1">
                <a:latin typeface="Georgia"/>
                <a:cs typeface="Poppins"/>
              </a:rPr>
              <a:t>yılında</a:t>
            </a:r>
            <a:r>
              <a:rPr lang="en-US" sz="1000" dirty="0">
                <a:latin typeface="Georgia"/>
                <a:cs typeface="Poppins"/>
              </a:rPr>
              <a:t> %23,4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önemli</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öngörmesi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büyümenin</a:t>
            </a:r>
            <a:r>
              <a:rPr lang="en-US" sz="1000" dirty="0">
                <a:latin typeface="Georgia"/>
                <a:cs typeface="Poppins"/>
              </a:rPr>
              <a:t> 2025 </a:t>
            </a:r>
            <a:r>
              <a:rPr lang="en-US" sz="1000" dirty="0" err="1">
                <a:latin typeface="Georgia"/>
                <a:cs typeface="Poppins"/>
              </a:rPr>
              <a:t>için</a:t>
            </a:r>
            <a:r>
              <a:rPr lang="en-US" sz="1000" dirty="0">
                <a:latin typeface="Georgia"/>
                <a:cs typeface="Poppins"/>
              </a:rPr>
              <a:t> %7,2'lik </a:t>
            </a:r>
            <a:r>
              <a:rPr lang="en-US" sz="1000" dirty="0" err="1">
                <a:latin typeface="Georgia"/>
                <a:cs typeface="Poppins"/>
              </a:rPr>
              <a:t>bir</a:t>
            </a:r>
            <a:r>
              <a:rPr lang="en-US" sz="1000" dirty="0">
                <a:latin typeface="Georgia"/>
                <a:cs typeface="Poppins"/>
              </a:rPr>
              <a:t> </a:t>
            </a:r>
            <a:r>
              <a:rPr lang="en-US" sz="1000" dirty="0" err="1">
                <a:latin typeface="Georgia"/>
                <a:cs typeface="Poppins"/>
              </a:rPr>
              <a:t>artışa</a:t>
            </a:r>
            <a:r>
              <a:rPr lang="en-US" sz="1000" dirty="0">
                <a:latin typeface="Georgia"/>
                <a:cs typeface="Poppins"/>
              </a:rPr>
              <a:t>, </a:t>
            </a:r>
            <a:r>
              <a:rPr lang="en-US" sz="1000" dirty="0" err="1">
                <a:latin typeface="Georgia"/>
                <a:cs typeface="Poppins"/>
              </a:rPr>
              <a:t>ardından</a:t>
            </a:r>
            <a:r>
              <a:rPr lang="en-US" sz="1000" dirty="0">
                <a:latin typeface="Georgia"/>
                <a:cs typeface="Poppins"/>
              </a:rPr>
              <a:t> 2026'da %5,7'lik </a:t>
            </a:r>
            <a:r>
              <a:rPr lang="en-US" sz="1000" dirty="0" err="1">
                <a:latin typeface="Georgia"/>
                <a:cs typeface="Poppins"/>
              </a:rPr>
              <a:t>bir</a:t>
            </a:r>
            <a:r>
              <a:rPr lang="en-US" sz="1000" dirty="0">
                <a:latin typeface="Georgia"/>
                <a:cs typeface="Poppins"/>
              </a:rPr>
              <a:t> </a:t>
            </a:r>
            <a:r>
              <a:rPr lang="en-US" sz="1000" dirty="0" err="1">
                <a:latin typeface="Georgia"/>
                <a:cs typeface="Poppins"/>
              </a:rPr>
              <a:t>artışa</a:t>
            </a:r>
            <a:r>
              <a:rPr lang="en-US" sz="1000" dirty="0">
                <a:latin typeface="Georgia"/>
                <a:cs typeface="Poppins"/>
              </a:rPr>
              <a:t> </a:t>
            </a:r>
            <a:r>
              <a:rPr lang="en-US" sz="1000" dirty="0" err="1">
                <a:latin typeface="Georgia"/>
                <a:cs typeface="Poppins"/>
              </a:rPr>
              <a:t>doğru</a:t>
            </a:r>
            <a:r>
              <a:rPr lang="en-US" sz="1000" dirty="0">
                <a:latin typeface="Georgia"/>
                <a:cs typeface="Poppins"/>
              </a:rPr>
              <a:t> </a:t>
            </a:r>
            <a:r>
              <a:rPr lang="en-US" sz="1000" dirty="0" err="1">
                <a:latin typeface="Georgia"/>
                <a:cs typeface="Poppins"/>
              </a:rPr>
              <a:t>yavaşlaması</a:t>
            </a:r>
            <a:r>
              <a:rPr lang="en-US" sz="1000" dirty="0">
                <a:latin typeface="Georgia"/>
                <a:cs typeface="Poppins"/>
              </a:rPr>
              <a:t> </a:t>
            </a:r>
            <a:r>
              <a:rPr lang="en-US" sz="1000" dirty="0" err="1">
                <a:latin typeface="Georgia"/>
                <a:cs typeface="Poppins"/>
              </a:rPr>
              <a:t>bekleniyor</a:t>
            </a:r>
            <a:r>
              <a:rPr lang="en-US" sz="1000" dirty="0">
                <a:latin typeface="Georgia"/>
                <a:cs typeface="Poppins"/>
              </a:rPr>
              <a:t>.</a:t>
            </a:r>
          </a:p>
        </p:txBody>
      </p:sp>
      <p:sp>
        <p:nvSpPr>
          <p:cNvPr id="23" name="TextBox 22">
            <a:extLst>
              <a:ext uri="{FF2B5EF4-FFF2-40B4-BE49-F238E27FC236}">
                <a16:creationId xmlns:a16="http://schemas.microsoft.com/office/drawing/2014/main" id="{2C139684-2907-994D-6C0B-CCEAB0BBC044}"/>
              </a:ext>
            </a:extLst>
          </p:cNvPr>
          <p:cNvSpPr txBox="1"/>
          <p:nvPr/>
        </p:nvSpPr>
        <p:spPr>
          <a:xfrm>
            <a:off x="2855749" y="8336126"/>
            <a:ext cx="2146300"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Bası</a:t>
            </a:r>
            <a:r>
              <a:rPr kumimoji="0" lang="tr-TR"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n</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Ses</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24" name="Text Placeholder 1">
            <a:extLst>
              <a:ext uri="{FF2B5EF4-FFF2-40B4-BE49-F238E27FC236}">
                <a16:creationId xmlns:a16="http://schemas.microsoft.com/office/drawing/2014/main" id="{B8611B5A-8F46-F8E7-4839-A59056105E57}"/>
              </a:ext>
            </a:extLst>
          </p:cNvPr>
          <p:cNvSpPr txBox="1">
            <a:spLocks/>
          </p:cNvSpPr>
          <p:nvPr/>
        </p:nvSpPr>
        <p:spPr>
          <a:xfrm>
            <a:off x="2855747" y="8647114"/>
            <a:ext cx="4687106" cy="867023"/>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err="1">
                <a:latin typeface="Georgia"/>
                <a:cs typeface="Poppins"/>
              </a:rPr>
              <a:t>Olimpiyatlar</a:t>
            </a:r>
            <a:r>
              <a:rPr lang="en-US" sz="1000" dirty="0">
                <a:latin typeface="Georgia"/>
                <a:cs typeface="Poppins"/>
              </a:rPr>
              <a:t>, </a:t>
            </a:r>
            <a:r>
              <a:rPr lang="en-US" sz="1000" dirty="0" err="1">
                <a:latin typeface="Georgia"/>
                <a:cs typeface="Poppins"/>
              </a:rPr>
              <a:t>Fransa'daki</a:t>
            </a:r>
            <a:r>
              <a:rPr lang="en-US" sz="1000" dirty="0">
                <a:latin typeface="Georgia"/>
                <a:cs typeface="Poppins"/>
              </a:rPr>
              <a:t> </a:t>
            </a:r>
            <a:r>
              <a:rPr lang="en-US" sz="1000" dirty="0" err="1">
                <a:latin typeface="Georgia"/>
                <a:cs typeface="Poppins"/>
              </a:rPr>
              <a:t>gazete</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dergileri</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kanalların</a:t>
            </a:r>
            <a:r>
              <a:rPr lang="en-US" sz="1000" dirty="0">
                <a:latin typeface="Georgia"/>
                <a:cs typeface="Poppins"/>
              </a:rPr>
              <a:t> </a:t>
            </a:r>
            <a:r>
              <a:rPr lang="en-US" sz="1000" dirty="0" err="1">
                <a:latin typeface="Georgia"/>
                <a:cs typeface="Poppins"/>
              </a:rPr>
              <a:t>diğer</a:t>
            </a:r>
            <a:r>
              <a:rPr lang="en-US" sz="1000" dirty="0">
                <a:latin typeface="Georgia"/>
                <a:cs typeface="Poppins"/>
              </a:rPr>
              <a:t> </a:t>
            </a:r>
            <a:r>
              <a:rPr lang="en-US" sz="1000" dirty="0" err="1">
                <a:latin typeface="Georgia"/>
                <a:cs typeface="Poppins"/>
              </a:rPr>
              <a:t>pazarlarda</a:t>
            </a:r>
            <a:r>
              <a:rPr lang="en-US" sz="1000" dirty="0">
                <a:latin typeface="Georgia"/>
                <a:cs typeface="Poppins"/>
              </a:rPr>
              <a:t> </a:t>
            </a:r>
            <a:r>
              <a:rPr lang="en-US" sz="1000" dirty="0" err="1">
                <a:latin typeface="Georgia"/>
                <a:cs typeface="Poppins"/>
              </a:rPr>
              <a:t>yaşadığı</a:t>
            </a:r>
            <a:r>
              <a:rPr lang="en-US" sz="1000" dirty="0">
                <a:latin typeface="Georgia"/>
                <a:cs typeface="Poppins"/>
              </a:rPr>
              <a:t> </a:t>
            </a:r>
            <a:r>
              <a:rPr lang="en-US" sz="1000" dirty="0" err="1">
                <a:latin typeface="Georgia"/>
                <a:cs typeface="Poppins"/>
              </a:rPr>
              <a:t>aynı</a:t>
            </a:r>
            <a:r>
              <a:rPr lang="en-US" sz="1000" dirty="0">
                <a:latin typeface="Georgia"/>
                <a:cs typeface="Poppins"/>
              </a:rPr>
              <a:t> </a:t>
            </a:r>
            <a:r>
              <a:rPr lang="en-US" sz="1000" dirty="0" err="1">
                <a:latin typeface="Georgia"/>
                <a:cs typeface="Poppins"/>
              </a:rPr>
              <a:t>kaderden</a:t>
            </a:r>
            <a:r>
              <a:rPr lang="en-US" sz="1000" dirty="0">
                <a:latin typeface="Georgia"/>
                <a:cs typeface="Poppins"/>
              </a:rPr>
              <a:t> </a:t>
            </a:r>
            <a:r>
              <a:rPr lang="en-US" sz="1000" dirty="0" err="1">
                <a:latin typeface="Georgia"/>
                <a:cs typeface="Poppins"/>
              </a:rPr>
              <a:t>kurtarmak</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yeterli</a:t>
            </a:r>
            <a:r>
              <a:rPr lang="en-US" sz="1000" dirty="0">
                <a:latin typeface="Georgia"/>
                <a:cs typeface="Poppins"/>
              </a:rPr>
              <a:t> </a:t>
            </a:r>
            <a:r>
              <a:rPr lang="en-US" sz="1000" dirty="0" err="1">
                <a:latin typeface="Georgia"/>
                <a:cs typeface="Poppins"/>
              </a:rPr>
              <a:t>değildi</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Yaz</a:t>
            </a:r>
            <a:r>
              <a:rPr lang="en-US" sz="1000" dirty="0">
                <a:latin typeface="Georgia"/>
                <a:cs typeface="Poppins"/>
              </a:rPr>
              <a:t> </a:t>
            </a:r>
            <a:r>
              <a:rPr lang="en-US" sz="1000" dirty="0" err="1">
                <a:latin typeface="Georgia"/>
                <a:cs typeface="Poppins"/>
              </a:rPr>
              <a:t>Oyunları</a:t>
            </a:r>
            <a:r>
              <a:rPr lang="en-US" sz="1000" dirty="0">
                <a:latin typeface="Georgia"/>
                <a:cs typeface="Poppins"/>
              </a:rPr>
              <a:t> </a:t>
            </a:r>
            <a:r>
              <a:rPr lang="en-US" sz="1000" dirty="0" err="1">
                <a:latin typeface="Georgia"/>
                <a:cs typeface="Poppins"/>
              </a:rPr>
              <a:t>olmasaydı</a:t>
            </a:r>
            <a:r>
              <a:rPr lang="en-US" sz="1000" dirty="0">
                <a:latin typeface="Georgia"/>
                <a:cs typeface="Poppins"/>
              </a:rPr>
              <a:t> </a:t>
            </a:r>
            <a:r>
              <a:rPr lang="en-US" sz="1000" dirty="0" err="1">
                <a:latin typeface="Georgia"/>
                <a:cs typeface="Poppins"/>
              </a:rPr>
              <a:t>kayıplar</a:t>
            </a:r>
            <a:r>
              <a:rPr lang="en-US" sz="1000" dirty="0">
                <a:latin typeface="Georgia"/>
                <a:cs typeface="Poppins"/>
              </a:rPr>
              <a:t> </a:t>
            </a:r>
            <a:r>
              <a:rPr lang="en-US" sz="1000" dirty="0" err="1">
                <a:latin typeface="Georgia"/>
                <a:cs typeface="Poppins"/>
              </a:rPr>
              <a:t>kesinlikle</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fazla</a:t>
            </a:r>
            <a:r>
              <a:rPr lang="en-US" sz="1000" dirty="0">
                <a:latin typeface="Georgia"/>
                <a:cs typeface="Poppins"/>
              </a:rPr>
              <a:t> </a:t>
            </a:r>
            <a:r>
              <a:rPr lang="en-US" sz="1000" dirty="0" err="1">
                <a:latin typeface="Georgia"/>
                <a:cs typeface="Poppins"/>
              </a:rPr>
              <a:t>olurdu</a:t>
            </a:r>
            <a:r>
              <a:rPr lang="en-US" sz="1000" dirty="0">
                <a:latin typeface="Georgia"/>
                <a:cs typeface="Poppins"/>
              </a:rPr>
              <a:t>. </a:t>
            </a:r>
            <a:r>
              <a:rPr lang="en-US" sz="1000" dirty="0" err="1">
                <a:latin typeface="Georgia"/>
                <a:cs typeface="Poppins"/>
              </a:rPr>
              <a:t>Gazetelerini</a:t>
            </a:r>
            <a:r>
              <a:rPr lang="en-US" sz="1000" dirty="0">
                <a:latin typeface="Georgia"/>
                <a:cs typeface="Poppins"/>
              </a:rPr>
              <a:t> seven </a:t>
            </a:r>
            <a:r>
              <a:rPr lang="en-US" sz="1000" dirty="0" err="1">
                <a:latin typeface="Georgia"/>
                <a:cs typeface="Poppins"/>
              </a:rPr>
              <a:t>bir</a:t>
            </a:r>
            <a:r>
              <a:rPr lang="en-US" sz="1000" dirty="0">
                <a:latin typeface="Georgia"/>
                <a:cs typeface="Poppins"/>
              </a:rPr>
              <a:t> </a:t>
            </a:r>
            <a:r>
              <a:rPr lang="en-US" sz="1000" dirty="0" err="1">
                <a:latin typeface="Georgia"/>
                <a:cs typeface="Poppins"/>
              </a:rPr>
              <a:t>ülkede</a:t>
            </a:r>
            <a:r>
              <a:rPr lang="en-US" sz="1000" dirty="0">
                <a:latin typeface="Georgia"/>
                <a:cs typeface="Poppins"/>
              </a:rPr>
              <a:t> bile </a:t>
            </a:r>
            <a:r>
              <a:rPr lang="en-US" sz="1000" dirty="0" err="1">
                <a:latin typeface="Georgia"/>
                <a:cs typeface="Poppins"/>
              </a:rPr>
              <a:t>kanalın</a:t>
            </a:r>
            <a:r>
              <a:rPr lang="en-US" sz="1000" dirty="0">
                <a:latin typeface="Georgia"/>
                <a:cs typeface="Poppins"/>
              </a:rPr>
              <a:t> 2024'te </a:t>
            </a:r>
            <a:r>
              <a:rPr lang="en-US" sz="1000" dirty="0" err="1">
                <a:latin typeface="Georgia"/>
                <a:cs typeface="Poppins"/>
              </a:rPr>
              <a:t>yüzde</a:t>
            </a:r>
            <a:r>
              <a:rPr lang="en-US" sz="1000" dirty="0">
                <a:latin typeface="Georgia"/>
                <a:cs typeface="Poppins"/>
              </a:rPr>
              <a:t> 0,7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düşüş</a:t>
            </a:r>
            <a:r>
              <a:rPr lang="en-US" sz="1000" dirty="0">
                <a:latin typeface="Georgia"/>
                <a:cs typeface="Poppins"/>
              </a:rPr>
              <a:t> </a:t>
            </a:r>
            <a:r>
              <a:rPr lang="en-US" sz="1000" dirty="0" err="1">
                <a:latin typeface="Georgia"/>
                <a:cs typeface="Poppins"/>
              </a:rPr>
              <a:t>yaşaması</a:t>
            </a:r>
            <a:r>
              <a:rPr lang="en-US" sz="1000" dirty="0">
                <a:latin typeface="Georgia"/>
                <a:cs typeface="Poppins"/>
              </a:rPr>
              <a:t> </a:t>
            </a:r>
            <a:r>
              <a:rPr lang="en-US" sz="1000" dirty="0" err="1">
                <a:latin typeface="Georgia"/>
                <a:cs typeface="Poppins"/>
              </a:rPr>
              <a:t>ve</a:t>
            </a:r>
            <a:r>
              <a:rPr lang="en-US" sz="1000" dirty="0">
                <a:latin typeface="Georgia"/>
                <a:cs typeface="Poppins"/>
              </a:rPr>
              <a:t> 2029'a </a:t>
            </a:r>
            <a:r>
              <a:rPr lang="en-US" sz="1000" dirty="0" err="1">
                <a:latin typeface="Georgia"/>
                <a:cs typeface="Poppins"/>
              </a:rPr>
              <a:t>kadar</a:t>
            </a:r>
            <a:r>
              <a:rPr lang="en-US" sz="1000" dirty="0">
                <a:latin typeface="Georgia"/>
                <a:cs typeface="Poppins"/>
              </a:rPr>
              <a:t> </a:t>
            </a:r>
            <a:r>
              <a:rPr lang="en-US" sz="1000" dirty="0" err="1">
                <a:latin typeface="Georgia"/>
                <a:cs typeface="Poppins"/>
              </a:rPr>
              <a:t>daha</a:t>
            </a:r>
            <a:r>
              <a:rPr lang="en-US" sz="1000" dirty="0">
                <a:latin typeface="Georgia"/>
                <a:cs typeface="Poppins"/>
              </a:rPr>
              <a:t> da </a:t>
            </a:r>
            <a:r>
              <a:rPr lang="en-US" sz="1000" dirty="0" err="1">
                <a:latin typeface="Georgia"/>
                <a:cs typeface="Poppins"/>
              </a:rPr>
              <a:t>düşüş</a:t>
            </a:r>
            <a:r>
              <a:rPr lang="en-US" sz="1000" dirty="0">
                <a:latin typeface="Georgia"/>
                <a:cs typeface="Poppins"/>
              </a:rPr>
              <a:t> </a:t>
            </a:r>
            <a:r>
              <a:rPr lang="en-US" sz="1000" dirty="0" err="1">
                <a:latin typeface="Georgia"/>
                <a:cs typeface="Poppins"/>
              </a:rPr>
              <a:t>görmesi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Dergiler</a:t>
            </a:r>
            <a:r>
              <a:rPr lang="en-US" sz="1000" dirty="0">
                <a:latin typeface="Georgia"/>
                <a:cs typeface="Poppins"/>
              </a:rPr>
              <a:t> </a:t>
            </a:r>
            <a:r>
              <a:rPr lang="en-US" sz="1000" dirty="0" err="1">
                <a:latin typeface="Georgia"/>
                <a:cs typeface="Poppins"/>
              </a:rPr>
              <a:t>ise</a:t>
            </a:r>
            <a:r>
              <a:rPr lang="en-US" sz="1000" dirty="0">
                <a:latin typeface="Georgia"/>
                <a:cs typeface="Poppins"/>
              </a:rPr>
              <a:t> </a:t>
            </a:r>
            <a:r>
              <a:rPr lang="en-US" sz="1000" dirty="0" err="1">
                <a:latin typeface="Georgia"/>
                <a:cs typeface="Poppins"/>
              </a:rPr>
              <a:t>yıl</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yüzde</a:t>
            </a:r>
            <a:r>
              <a:rPr lang="en-US" sz="1000" dirty="0">
                <a:latin typeface="Georgia"/>
                <a:cs typeface="Poppins"/>
              </a:rPr>
              <a:t> 3,8'lik </a:t>
            </a:r>
            <a:r>
              <a:rPr lang="en-US" sz="1000" dirty="0" err="1">
                <a:latin typeface="Georgia"/>
                <a:cs typeface="Poppins"/>
              </a:rPr>
              <a:t>bir</a:t>
            </a:r>
            <a:r>
              <a:rPr lang="en-US" sz="1000" dirty="0">
                <a:latin typeface="Georgia"/>
                <a:cs typeface="Poppins"/>
              </a:rPr>
              <a:t> </a:t>
            </a:r>
            <a:r>
              <a:rPr lang="en-US" sz="1000" dirty="0" err="1">
                <a:latin typeface="Georgia"/>
                <a:cs typeface="Poppins"/>
              </a:rPr>
              <a:t>düşüş</a:t>
            </a:r>
            <a:r>
              <a:rPr lang="en-US" sz="1000" dirty="0">
                <a:latin typeface="Georgia"/>
                <a:cs typeface="Poppins"/>
              </a:rPr>
              <a:t> </a:t>
            </a:r>
            <a:r>
              <a:rPr lang="en-US" sz="1000" dirty="0" err="1">
                <a:latin typeface="Georgia"/>
                <a:cs typeface="Poppins"/>
              </a:rPr>
              <a:t>görecek</a:t>
            </a:r>
            <a:r>
              <a:rPr lang="en-US" sz="1000" dirty="0">
                <a:latin typeface="Georgia"/>
                <a:cs typeface="Poppins"/>
              </a:rPr>
              <a:t>. </a:t>
            </a:r>
            <a:r>
              <a:rPr lang="en-US" sz="1000" dirty="0" err="1">
                <a:latin typeface="Georgia"/>
                <a:cs typeface="Poppins"/>
              </a:rPr>
              <a:t>Sesin</a:t>
            </a:r>
            <a:r>
              <a:rPr lang="en-US" sz="1000" dirty="0">
                <a:latin typeface="Georgia"/>
                <a:cs typeface="Poppins"/>
              </a:rPr>
              <a:t> 2024'te %2,7'lik </a:t>
            </a:r>
            <a:r>
              <a:rPr lang="en-US" sz="1000" dirty="0" err="1">
                <a:latin typeface="Georgia"/>
                <a:cs typeface="Poppins"/>
              </a:rPr>
              <a:t>bir</a:t>
            </a:r>
            <a:r>
              <a:rPr lang="en-US" sz="1000" dirty="0">
                <a:latin typeface="Georgia"/>
                <a:cs typeface="Poppins"/>
              </a:rPr>
              <a:t> </a:t>
            </a:r>
            <a:r>
              <a:rPr lang="en-US" sz="1000" dirty="0" err="1">
                <a:latin typeface="Georgia"/>
                <a:cs typeface="Poppins"/>
              </a:rPr>
              <a:t>artış</a:t>
            </a:r>
            <a:r>
              <a:rPr lang="en-US" sz="1000" dirty="0">
                <a:latin typeface="Georgia"/>
                <a:cs typeface="Poppins"/>
              </a:rPr>
              <a:t> </a:t>
            </a:r>
            <a:r>
              <a:rPr lang="en-US" sz="1000" dirty="0" err="1">
                <a:latin typeface="Georgia"/>
                <a:cs typeface="Poppins"/>
              </a:rPr>
              <a:t>göreceğini</a:t>
            </a:r>
            <a:r>
              <a:rPr lang="en-US" sz="1000" dirty="0">
                <a:latin typeface="Georgia"/>
                <a:cs typeface="Poppins"/>
              </a:rPr>
              <a:t> </a:t>
            </a:r>
            <a:r>
              <a:rPr lang="en-US" sz="1000" dirty="0" err="1">
                <a:latin typeface="Georgia"/>
                <a:cs typeface="Poppins"/>
              </a:rPr>
              <a:t>öngörürken</a:t>
            </a:r>
            <a:r>
              <a:rPr lang="en-US" sz="1000" dirty="0">
                <a:latin typeface="Georgia"/>
                <a:cs typeface="Poppins"/>
              </a:rPr>
              <a:t>, </a:t>
            </a:r>
            <a:r>
              <a:rPr lang="en-US" sz="1000" dirty="0" err="1">
                <a:latin typeface="Georgia"/>
                <a:cs typeface="Poppins"/>
              </a:rPr>
              <a:t>önümüzdeki</a:t>
            </a:r>
            <a:r>
              <a:rPr lang="en-US" sz="1000" dirty="0">
                <a:latin typeface="Georgia"/>
                <a:cs typeface="Poppins"/>
              </a:rPr>
              <a:t> </a:t>
            </a:r>
            <a:r>
              <a:rPr lang="en-US" sz="1000" dirty="0" err="1">
                <a:latin typeface="Georgia"/>
                <a:cs typeface="Poppins"/>
              </a:rPr>
              <a:t>beş</a:t>
            </a:r>
            <a:r>
              <a:rPr lang="en-US" sz="1000" dirty="0">
                <a:latin typeface="Georgia"/>
                <a:cs typeface="Poppins"/>
              </a:rPr>
              <a:t> </a:t>
            </a:r>
            <a:r>
              <a:rPr lang="en-US" sz="1000" dirty="0" err="1">
                <a:latin typeface="Georgia"/>
                <a:cs typeface="Poppins"/>
              </a:rPr>
              <a:t>yıl</a:t>
            </a:r>
            <a:r>
              <a:rPr lang="en-US" sz="1000" dirty="0">
                <a:latin typeface="Georgia"/>
                <a:cs typeface="Poppins"/>
              </a:rPr>
              <a:t> </a:t>
            </a:r>
            <a:r>
              <a:rPr lang="en-US" sz="1000" dirty="0" err="1">
                <a:latin typeface="Georgia"/>
                <a:cs typeface="Poppins"/>
              </a:rPr>
              <a:t>içinde</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miktar</a:t>
            </a:r>
            <a:r>
              <a:rPr lang="en-US" sz="1000" dirty="0">
                <a:latin typeface="Georgia"/>
                <a:cs typeface="Poppins"/>
              </a:rPr>
              <a:t> </a:t>
            </a:r>
            <a:r>
              <a:rPr lang="en-US" sz="1000" dirty="0" err="1">
                <a:latin typeface="Georgia"/>
                <a:cs typeface="Poppins"/>
              </a:rPr>
              <a:t>düşüş</a:t>
            </a:r>
            <a:r>
              <a:rPr lang="en-US" sz="1000" dirty="0">
                <a:latin typeface="Georgia"/>
                <a:cs typeface="Poppins"/>
              </a:rPr>
              <a:t> </a:t>
            </a:r>
            <a:r>
              <a:rPr lang="en-US" sz="1000" dirty="0" err="1">
                <a:latin typeface="Georgia"/>
                <a:cs typeface="Poppins"/>
              </a:rPr>
              <a:t>yaşanması</a:t>
            </a:r>
            <a:r>
              <a:rPr lang="en-US" sz="1000" dirty="0">
                <a:latin typeface="Georgia"/>
                <a:cs typeface="Poppins"/>
              </a:rPr>
              <a:t> </a:t>
            </a:r>
            <a:r>
              <a:rPr lang="en-US" sz="1000" dirty="0" err="1">
                <a:latin typeface="Georgia"/>
                <a:cs typeface="Poppins"/>
              </a:rPr>
              <a:t>bekleniyor</a:t>
            </a:r>
            <a:r>
              <a:rPr lang="en-US" sz="1000" dirty="0">
                <a:latin typeface="Georgia"/>
                <a:cs typeface="Poppins"/>
              </a:rPr>
              <a:t>.</a:t>
            </a:r>
          </a:p>
        </p:txBody>
      </p:sp>
      <p:sp>
        <p:nvSpPr>
          <p:cNvPr id="2" name="Slide Number Placeholder 1">
            <a:extLst>
              <a:ext uri="{FF2B5EF4-FFF2-40B4-BE49-F238E27FC236}">
                <a16:creationId xmlns:a16="http://schemas.microsoft.com/office/drawing/2014/main" id="{9CA6BA80-67E9-1B01-FF28-62D103B880BC}"/>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71</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6" name="Rectangle 5">
            <a:extLst>
              <a:ext uri="{FF2B5EF4-FFF2-40B4-BE49-F238E27FC236}">
                <a16:creationId xmlns:a16="http://schemas.microsoft.com/office/drawing/2014/main" id="{BCFF525A-E769-120E-DF65-0BEB3875C9DF}"/>
              </a:ext>
            </a:extLst>
          </p:cNvPr>
          <p:cNvSpPr/>
          <p:nvPr/>
        </p:nvSpPr>
        <p:spPr>
          <a:xfrm>
            <a:off x="1010952" y="3484880"/>
            <a:ext cx="374034" cy="9550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8035A8F-50A2-81DC-413A-1C978447E8C0}"/>
              </a:ext>
            </a:extLst>
          </p:cNvPr>
          <p:cNvSpPr txBox="1"/>
          <p:nvPr/>
        </p:nvSpPr>
        <p:spPr>
          <a:xfrm rot="16200000">
            <a:off x="-760591" y="2546470"/>
            <a:ext cx="3886200" cy="294696"/>
          </a:xfrm>
          <a:prstGeom prst="rect">
            <a:avLst/>
          </a:prstGeom>
          <a:noFill/>
        </p:spPr>
        <p:txBody>
          <a:bodyPr wrap="square">
            <a:spAutoFit/>
          </a:bodyPr>
          <a:lstStyle/>
          <a:p>
            <a:pPr marL="0" marR="0">
              <a:lnSpc>
                <a:spcPct val="115000"/>
              </a:lnSpc>
              <a:spcAft>
                <a:spcPts val="800"/>
              </a:spcAft>
            </a:pPr>
            <a:r>
              <a:rPr lang="en-US" sz="1200" kern="100" dirty="0" err="1">
                <a:effectLst/>
                <a:latin typeface="Poppins" panose="00000500000000000000" pitchFamily="2" charset="0"/>
                <a:ea typeface="Aptos" panose="020B0004020202020204" pitchFamily="34" charset="0"/>
                <a:cs typeface="Poppins" panose="00000500000000000000" pitchFamily="2" charset="0"/>
              </a:rPr>
              <a:t>Yıllık</a:t>
            </a:r>
            <a:r>
              <a:rPr lang="en-US" sz="1200" kern="100" dirty="0">
                <a:effectLst/>
                <a:latin typeface="Poppins" panose="00000500000000000000" pitchFamily="2" charset="0"/>
                <a:ea typeface="Aptos" panose="020B0004020202020204" pitchFamily="34" charset="0"/>
                <a:cs typeface="Poppins" panose="00000500000000000000" pitchFamily="2" charset="0"/>
              </a:rPr>
              <a:t> </a:t>
            </a:r>
            <a:r>
              <a:rPr lang="en-US" sz="1200" kern="100" dirty="0" err="1">
                <a:effectLst/>
                <a:latin typeface="Poppins" panose="00000500000000000000" pitchFamily="2" charset="0"/>
                <a:ea typeface="Aptos" panose="020B0004020202020204" pitchFamily="34" charset="0"/>
                <a:cs typeface="Poppins" panose="00000500000000000000" pitchFamily="2" charset="0"/>
              </a:rPr>
              <a:t>değişim</a:t>
            </a:r>
            <a:endParaRPr lang="en-US" sz="1200" kern="100" dirty="0">
              <a:effectLst/>
              <a:latin typeface="Poppins" panose="00000500000000000000" pitchFamily="2" charset="0"/>
              <a:ea typeface="Aptos" panose="020B0004020202020204" pitchFamily="34" charset="0"/>
              <a:cs typeface="Poppins" panose="00000500000000000000" pitchFamily="2" charset="0"/>
            </a:endParaRPr>
          </a:p>
        </p:txBody>
      </p:sp>
    </p:spTree>
    <p:extLst>
      <p:ext uri="{BB962C8B-B14F-4D97-AF65-F5344CB8AC3E}">
        <p14:creationId xmlns:p14="http://schemas.microsoft.com/office/powerpoint/2010/main" val="19526130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B597E-A7CA-FD99-7AB0-D20878862E98}"/>
            </a:ext>
          </a:extLst>
        </p:cNvPr>
        <p:cNvGrpSpPr/>
        <p:nvPr/>
      </p:nvGrpSpPr>
      <p:grpSpPr>
        <a:xfrm>
          <a:off x="0" y="0"/>
          <a:ext cx="0" cy="0"/>
          <a:chOff x="0" y="0"/>
          <a:chExt cx="0" cy="0"/>
        </a:xfrm>
      </p:grpSpPr>
      <p:pic>
        <p:nvPicPr>
          <p:cNvPr id="8" name="Picture 7" descr="A graph of a number of people&#10;&#10;Description automatically generated with medium confidence">
            <a:extLst>
              <a:ext uri="{FF2B5EF4-FFF2-40B4-BE49-F238E27FC236}">
                <a16:creationId xmlns:a16="http://schemas.microsoft.com/office/drawing/2014/main" id="{E0930AB7-79B0-E74E-7B2F-C71B77B62F6E}"/>
              </a:ext>
            </a:extLst>
          </p:cNvPr>
          <p:cNvPicPr>
            <a:picLocks noChangeAspect="1"/>
          </p:cNvPicPr>
          <p:nvPr/>
        </p:nvPicPr>
        <p:blipFill>
          <a:blip r:embed="rId3"/>
          <a:stretch>
            <a:fillRect/>
          </a:stretch>
        </p:blipFill>
        <p:spPr>
          <a:xfrm>
            <a:off x="1139388" y="2516954"/>
            <a:ext cx="5917628" cy="2657618"/>
          </a:xfrm>
          <a:prstGeom prst="rect">
            <a:avLst/>
          </a:prstGeom>
        </p:spPr>
      </p:pic>
      <p:sp>
        <p:nvSpPr>
          <p:cNvPr id="2" name="Slide Number Placeholder 1">
            <a:extLst>
              <a:ext uri="{FF2B5EF4-FFF2-40B4-BE49-F238E27FC236}">
                <a16:creationId xmlns:a16="http://schemas.microsoft.com/office/drawing/2014/main" id="{21634464-7779-1667-3D8A-43CBEFC661CE}"/>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72</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9" name="Picture 8" descr="A blue and black logo&#10;&#10;Description automatically generated">
            <a:extLst>
              <a:ext uri="{FF2B5EF4-FFF2-40B4-BE49-F238E27FC236}">
                <a16:creationId xmlns:a16="http://schemas.microsoft.com/office/drawing/2014/main" id="{821BCAD8-3F3F-3ED4-5DE5-F7DA96C958D5}"/>
              </a:ext>
            </a:extLst>
          </p:cNvPr>
          <p:cNvPicPr>
            <a:picLocks noChangeAspect="1"/>
          </p:cNvPicPr>
          <p:nvPr/>
        </p:nvPicPr>
        <p:blipFill>
          <a:blip r:embed="rId4"/>
          <a:stretch>
            <a:fillRect/>
          </a:stretch>
        </p:blipFill>
        <p:spPr>
          <a:xfrm>
            <a:off x="6495276" y="332839"/>
            <a:ext cx="897530" cy="256235"/>
          </a:xfrm>
          <a:prstGeom prst="rect">
            <a:avLst/>
          </a:prstGeom>
        </p:spPr>
      </p:pic>
      <p:sp>
        <p:nvSpPr>
          <p:cNvPr id="3" name="Text Placeholder 1">
            <a:extLst>
              <a:ext uri="{FF2B5EF4-FFF2-40B4-BE49-F238E27FC236}">
                <a16:creationId xmlns:a16="http://schemas.microsoft.com/office/drawing/2014/main" id="{52088D91-D586-4D36-4E93-AC83D3E311CA}"/>
              </a:ext>
            </a:extLst>
          </p:cNvPr>
          <p:cNvSpPr txBox="1">
            <a:spLocks/>
          </p:cNvSpPr>
          <p:nvPr/>
        </p:nvSpPr>
        <p:spPr>
          <a:xfrm>
            <a:off x="1409700" y="990600"/>
            <a:ext cx="5739245" cy="139024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err="1">
                <a:latin typeface="Georgia"/>
                <a:cs typeface="Poppins"/>
              </a:rPr>
              <a:t>Brezilya'ya</a:t>
            </a:r>
            <a:r>
              <a:rPr lang="en-US" sz="1000" dirty="0">
                <a:latin typeface="Georgia"/>
                <a:cs typeface="Poppins"/>
              </a:rPr>
              <a:t> </a:t>
            </a:r>
            <a:r>
              <a:rPr lang="en-US" sz="1000" dirty="0" err="1">
                <a:latin typeface="Georgia"/>
                <a:cs typeface="Poppins"/>
              </a:rPr>
              <a:t>ilişkin</a:t>
            </a:r>
            <a:r>
              <a:rPr lang="en-US" sz="1000" dirty="0">
                <a:latin typeface="Georgia"/>
                <a:cs typeface="Poppins"/>
              </a:rPr>
              <a:t> </a:t>
            </a:r>
            <a:r>
              <a:rPr lang="en-US" sz="1000" dirty="0" err="1">
                <a:latin typeface="Georgia"/>
                <a:cs typeface="Poppins"/>
              </a:rPr>
              <a:t>göstergelerin</a:t>
            </a:r>
            <a:r>
              <a:rPr lang="en-US" sz="1000" dirty="0">
                <a:latin typeface="Georgia"/>
                <a:cs typeface="Poppins"/>
              </a:rPr>
              <a:t> </a:t>
            </a:r>
            <a:r>
              <a:rPr lang="en-US" sz="1000" dirty="0" err="1">
                <a:latin typeface="Georgia"/>
                <a:cs typeface="Poppins"/>
              </a:rPr>
              <a:t>çoğu</a:t>
            </a:r>
            <a:r>
              <a:rPr lang="en-US" sz="1000" dirty="0">
                <a:latin typeface="Georgia"/>
                <a:cs typeface="Poppins"/>
              </a:rPr>
              <a:t> </a:t>
            </a:r>
            <a:r>
              <a:rPr lang="en-US" sz="1000" dirty="0" err="1">
                <a:latin typeface="Georgia"/>
                <a:cs typeface="Poppins"/>
              </a:rPr>
              <a:t>doğru</a:t>
            </a:r>
            <a:r>
              <a:rPr lang="en-US" sz="1000" dirty="0">
                <a:latin typeface="Georgia"/>
                <a:cs typeface="Poppins"/>
              </a:rPr>
              <a:t> </a:t>
            </a:r>
            <a:r>
              <a:rPr lang="en-US" sz="1000" dirty="0" err="1">
                <a:latin typeface="Georgia"/>
                <a:cs typeface="Poppins"/>
              </a:rPr>
              <a:t>yönde</a:t>
            </a:r>
            <a:r>
              <a:rPr lang="en-US" sz="1000" dirty="0">
                <a:latin typeface="Georgia"/>
                <a:cs typeface="Poppins"/>
              </a:rPr>
              <a:t> </a:t>
            </a:r>
            <a:r>
              <a:rPr lang="en-US" sz="1000" dirty="0" err="1">
                <a:latin typeface="Georgia"/>
                <a:cs typeface="Poppins"/>
              </a:rPr>
              <a:t>ilerliyor</a:t>
            </a:r>
            <a:r>
              <a:rPr lang="en-US" sz="1000" dirty="0">
                <a:latin typeface="Georgia"/>
                <a:cs typeface="Poppins"/>
              </a:rPr>
              <a:t> </a:t>
            </a:r>
            <a:r>
              <a:rPr lang="en-US" sz="1000" dirty="0" err="1">
                <a:latin typeface="Georgia"/>
                <a:cs typeface="Poppins"/>
              </a:rPr>
              <a:t>gibi</a:t>
            </a:r>
            <a:r>
              <a:rPr lang="en-US" sz="1000" dirty="0">
                <a:latin typeface="Georgia"/>
                <a:cs typeface="Poppins"/>
              </a:rPr>
              <a:t> </a:t>
            </a:r>
            <a:r>
              <a:rPr lang="en-US" sz="1000" dirty="0" err="1">
                <a:latin typeface="Georgia"/>
                <a:cs typeface="Poppins"/>
              </a:rPr>
              <a:t>görünüyor</a:t>
            </a:r>
            <a:r>
              <a:rPr lang="en-US" sz="1000" dirty="0">
                <a:latin typeface="Georgia"/>
                <a:cs typeface="Poppins"/>
              </a:rPr>
              <a:t>. </a:t>
            </a:r>
            <a:r>
              <a:rPr lang="en-US" sz="1000" dirty="0" err="1">
                <a:latin typeface="Georgia"/>
                <a:cs typeface="Poppins"/>
              </a:rPr>
              <a:t>IMF'ye</a:t>
            </a:r>
            <a:r>
              <a:rPr lang="en-US" sz="1000" dirty="0">
                <a:latin typeface="Georgia"/>
                <a:cs typeface="Poppins"/>
              </a:rPr>
              <a:t> </a:t>
            </a:r>
            <a:r>
              <a:rPr lang="en-US" sz="1000" dirty="0" err="1">
                <a:latin typeface="Georgia"/>
                <a:cs typeface="Poppins"/>
              </a:rPr>
              <a:t>göre</a:t>
            </a:r>
            <a:r>
              <a:rPr lang="en-US" sz="1000" dirty="0">
                <a:latin typeface="Georgia"/>
                <a:cs typeface="Poppins"/>
              </a:rPr>
              <a:t>, reel </a:t>
            </a:r>
            <a:r>
              <a:rPr lang="en-US" sz="1000" dirty="0" err="1">
                <a:latin typeface="Georgia"/>
                <a:cs typeface="Poppins"/>
              </a:rPr>
              <a:t>GSYİH'nın</a:t>
            </a:r>
            <a:r>
              <a:rPr lang="en-US" sz="1000" dirty="0">
                <a:latin typeface="Georgia"/>
                <a:cs typeface="Poppins"/>
              </a:rPr>
              <a:t> 2024'te %3,0 (</a:t>
            </a:r>
            <a:r>
              <a:rPr lang="en-US" sz="1000" dirty="0" err="1">
                <a:latin typeface="Georgia"/>
                <a:cs typeface="Poppins"/>
              </a:rPr>
              <a:t>yukarı</a:t>
            </a:r>
            <a:r>
              <a:rPr lang="en-US" sz="1000" dirty="0">
                <a:latin typeface="Georgia"/>
                <a:cs typeface="Poppins"/>
              </a:rPr>
              <a:t> </a:t>
            </a:r>
            <a:r>
              <a:rPr lang="en-US" sz="1000" dirty="0" err="1">
                <a:latin typeface="Georgia"/>
                <a:cs typeface="Poppins"/>
              </a:rPr>
              <a:t>doğru</a:t>
            </a:r>
            <a:r>
              <a:rPr lang="en-US" sz="1000" dirty="0">
                <a:latin typeface="Georgia"/>
                <a:cs typeface="Poppins"/>
              </a:rPr>
              <a:t> </a:t>
            </a:r>
            <a:r>
              <a:rPr lang="en-US" sz="1000" dirty="0" err="1">
                <a:latin typeface="Georgia"/>
                <a:cs typeface="Poppins"/>
              </a:rPr>
              <a:t>revizyon</a:t>
            </a:r>
            <a:r>
              <a:rPr lang="en-US" sz="1000" dirty="0">
                <a:latin typeface="Georgia"/>
                <a:cs typeface="Poppins"/>
              </a:rPr>
              <a:t>) </a:t>
            </a:r>
            <a:r>
              <a:rPr lang="en-US" sz="1000" dirty="0" err="1">
                <a:latin typeface="Georgia"/>
                <a:cs typeface="Poppins"/>
              </a:rPr>
              <a:t>ve</a:t>
            </a:r>
            <a:r>
              <a:rPr lang="en-US" sz="1000" dirty="0">
                <a:latin typeface="Georgia"/>
                <a:cs typeface="Poppins"/>
              </a:rPr>
              <a:t> 2025'te %2,2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büyümesi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Bu </a:t>
            </a:r>
            <a:r>
              <a:rPr lang="en-US" sz="1000" dirty="0" err="1">
                <a:latin typeface="Georgia"/>
                <a:cs typeface="Poppins"/>
              </a:rPr>
              <a:t>arada</a:t>
            </a:r>
            <a:r>
              <a:rPr lang="en-US" sz="1000" dirty="0">
                <a:latin typeface="Georgia"/>
                <a:cs typeface="Poppins"/>
              </a:rPr>
              <a:t> </a:t>
            </a:r>
            <a:r>
              <a:rPr lang="en-US" sz="1000" dirty="0" err="1">
                <a:latin typeface="Georgia"/>
                <a:cs typeface="Poppins"/>
              </a:rPr>
              <a:t>Brezilya</a:t>
            </a:r>
            <a:r>
              <a:rPr lang="en-US" sz="1000" dirty="0">
                <a:latin typeface="Georgia"/>
                <a:cs typeface="Poppins"/>
              </a:rPr>
              <a:t> </a:t>
            </a:r>
            <a:r>
              <a:rPr lang="en-US" sz="1000" dirty="0" err="1">
                <a:latin typeface="Georgia"/>
                <a:cs typeface="Poppins"/>
              </a:rPr>
              <a:t>Coğrafya</a:t>
            </a:r>
            <a:r>
              <a:rPr lang="en-US" sz="1000" dirty="0">
                <a:latin typeface="Georgia"/>
                <a:cs typeface="Poppins"/>
              </a:rPr>
              <a:t> ve </a:t>
            </a:r>
            <a:r>
              <a:rPr lang="en-US" sz="1000" dirty="0" err="1">
                <a:latin typeface="Georgia"/>
                <a:cs typeface="Poppins"/>
              </a:rPr>
              <a:t>İstatistik</a:t>
            </a:r>
            <a:r>
              <a:rPr lang="en-US" sz="1000" dirty="0">
                <a:latin typeface="Georgia"/>
                <a:cs typeface="Poppins"/>
              </a:rPr>
              <a:t> </a:t>
            </a:r>
            <a:r>
              <a:rPr lang="en-US" sz="1000" dirty="0" err="1">
                <a:latin typeface="Georgia"/>
                <a:cs typeface="Poppins"/>
              </a:rPr>
              <a:t>Enstitüsü</a:t>
            </a:r>
            <a:r>
              <a:rPr lang="en-US" sz="1000" dirty="0">
                <a:latin typeface="Georgia"/>
                <a:cs typeface="Poppins"/>
              </a:rPr>
              <a:t> (IBGE), </a:t>
            </a:r>
            <a:r>
              <a:rPr lang="en-US" sz="1000" dirty="0" err="1">
                <a:latin typeface="Georgia"/>
                <a:cs typeface="Poppins"/>
              </a:rPr>
              <a:t>işsizlik</a:t>
            </a:r>
            <a:r>
              <a:rPr lang="en-US" sz="1000" dirty="0">
                <a:latin typeface="Georgia"/>
                <a:cs typeface="Poppins"/>
              </a:rPr>
              <a:t> </a:t>
            </a:r>
            <a:r>
              <a:rPr lang="en-US" sz="1000" dirty="0" err="1">
                <a:latin typeface="Georgia"/>
                <a:cs typeface="Poppins"/>
              </a:rPr>
              <a:t>oranının</a:t>
            </a:r>
            <a:r>
              <a:rPr lang="en-US" sz="1000" dirty="0">
                <a:latin typeface="Georgia"/>
                <a:cs typeface="Poppins"/>
              </a:rPr>
              <a:t> 2024'te %6,4'e </a:t>
            </a:r>
            <a:r>
              <a:rPr lang="en-US" sz="1000" dirty="0" err="1">
                <a:latin typeface="Georgia"/>
                <a:cs typeface="Poppins"/>
              </a:rPr>
              <a:t>düştüğünü</a:t>
            </a:r>
            <a:r>
              <a:rPr lang="en-US" sz="1000" dirty="0">
                <a:latin typeface="Georgia"/>
                <a:cs typeface="Poppins"/>
              </a:rPr>
              <a:t> </a:t>
            </a:r>
            <a:r>
              <a:rPr lang="en-US" sz="1000" dirty="0" err="1">
                <a:latin typeface="Georgia"/>
                <a:cs typeface="Poppins"/>
              </a:rPr>
              <a:t>bildirdi</a:t>
            </a:r>
            <a:r>
              <a:rPr lang="en-US" sz="1000" dirty="0">
                <a:latin typeface="Georgia"/>
                <a:cs typeface="Poppins"/>
              </a:rPr>
              <a:t>. </a:t>
            </a:r>
            <a:r>
              <a:rPr lang="tr-TR" sz="1000" dirty="0">
                <a:latin typeface="Georgia"/>
                <a:cs typeface="Poppins"/>
              </a:rPr>
              <a:t>Ü</a:t>
            </a:r>
            <a:r>
              <a:rPr lang="en-US" sz="1000" dirty="0" err="1">
                <a:latin typeface="Georgia"/>
                <a:cs typeface="Poppins"/>
              </a:rPr>
              <a:t>çüncü</a:t>
            </a:r>
            <a:r>
              <a:rPr lang="en-US" sz="1000" dirty="0">
                <a:latin typeface="Georgia"/>
                <a:cs typeface="Poppins"/>
              </a:rPr>
              <a:t> </a:t>
            </a:r>
            <a:r>
              <a:rPr lang="en-US" sz="1000" dirty="0" err="1">
                <a:latin typeface="Georgia"/>
                <a:cs typeface="Poppins"/>
              </a:rPr>
              <a:t>çeyrek</a:t>
            </a:r>
            <a:r>
              <a:rPr lang="en-US" sz="1000" dirty="0">
                <a:latin typeface="Georgia"/>
                <a:cs typeface="Poppins"/>
              </a:rPr>
              <a:t>, 2013'ten </a:t>
            </a:r>
            <a:r>
              <a:rPr lang="en-US" sz="1000" dirty="0" err="1">
                <a:latin typeface="Georgia"/>
                <a:cs typeface="Poppins"/>
              </a:rPr>
              <a:t>bu</a:t>
            </a:r>
            <a:r>
              <a:rPr lang="en-US" sz="1000" dirty="0">
                <a:latin typeface="Georgia"/>
                <a:cs typeface="Poppins"/>
              </a:rPr>
              <a:t> </a:t>
            </a:r>
            <a:r>
              <a:rPr lang="en-US" sz="1000" dirty="0" err="1">
                <a:latin typeface="Georgia"/>
                <a:cs typeface="Poppins"/>
              </a:rPr>
              <a:t>yana</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düşük</a:t>
            </a:r>
            <a:r>
              <a:rPr lang="en-US" sz="1000" dirty="0">
                <a:latin typeface="Georgia"/>
                <a:cs typeface="Poppins"/>
              </a:rPr>
              <a:t> </a:t>
            </a:r>
            <a:r>
              <a:rPr lang="en-US" sz="1000" dirty="0" err="1">
                <a:latin typeface="Georgia"/>
                <a:cs typeface="Poppins"/>
              </a:rPr>
              <a:t>seviye</a:t>
            </a:r>
            <a:r>
              <a:rPr lang="en-US" sz="1000" dirty="0">
                <a:latin typeface="Georgia"/>
                <a:cs typeface="Poppins"/>
              </a:rPr>
              <a:t>. </a:t>
            </a:r>
            <a:r>
              <a:rPr lang="en-US" sz="1000" dirty="0" err="1">
                <a:latin typeface="Georgia"/>
                <a:cs typeface="Poppins"/>
              </a:rPr>
              <a:t>Brezilya'daki</a:t>
            </a:r>
            <a:r>
              <a:rPr lang="en-US" sz="1000" dirty="0">
                <a:latin typeface="Georgia"/>
                <a:cs typeface="Poppins"/>
              </a:rPr>
              <a:t> </a:t>
            </a:r>
            <a:r>
              <a:rPr lang="en-US" sz="1000" dirty="0" err="1">
                <a:latin typeface="Georgia"/>
                <a:cs typeface="Poppins"/>
              </a:rPr>
              <a:t>toplam</a:t>
            </a:r>
            <a:r>
              <a:rPr lang="en-US" sz="1000" dirty="0">
                <a:latin typeface="Georgia"/>
                <a:cs typeface="Poppins"/>
              </a:rPr>
              <a:t> </a:t>
            </a:r>
            <a:r>
              <a:rPr lang="en-US" sz="1000" dirty="0" err="1">
                <a:latin typeface="Georgia"/>
                <a:cs typeface="Poppins"/>
              </a:rPr>
              <a:t>reklamcılık</a:t>
            </a:r>
            <a:r>
              <a:rPr lang="en-US" sz="1000" dirty="0">
                <a:latin typeface="Georgia"/>
                <a:cs typeface="Poppins"/>
              </a:rPr>
              <a:t> 2024'te %11,6 </a:t>
            </a:r>
            <a:r>
              <a:rPr lang="en-US" sz="1000" dirty="0" err="1">
                <a:latin typeface="Georgia"/>
                <a:cs typeface="Poppins"/>
              </a:rPr>
              <a:t>artarak</a:t>
            </a:r>
            <a:r>
              <a:rPr lang="en-US" sz="1000" dirty="0">
                <a:latin typeface="Georgia"/>
                <a:cs typeface="Poppins"/>
              </a:rPr>
              <a:t> </a:t>
            </a:r>
            <a:r>
              <a:rPr lang="en-US" sz="1000" dirty="0" err="1">
                <a:latin typeface="Georgia"/>
                <a:cs typeface="Poppins"/>
              </a:rPr>
              <a:t>çift</a:t>
            </a:r>
            <a:r>
              <a:rPr lang="en-US" sz="1000" dirty="0">
                <a:latin typeface="Georgia"/>
                <a:cs typeface="Poppins"/>
              </a:rPr>
              <a:t> </a:t>
            </a:r>
            <a:r>
              <a:rPr lang="en-US" sz="1000" dirty="0" err="1">
                <a:latin typeface="Georgia"/>
                <a:cs typeface="Poppins"/>
              </a:rPr>
              <a:t>haneli</a:t>
            </a:r>
            <a:r>
              <a:rPr lang="en-US" sz="1000" dirty="0">
                <a:latin typeface="Georgia"/>
                <a:cs typeface="Poppins"/>
              </a:rPr>
              <a:t> </a:t>
            </a:r>
            <a:r>
              <a:rPr lang="en-US" sz="1000" dirty="0" err="1">
                <a:latin typeface="Georgia"/>
                <a:cs typeface="Poppins"/>
              </a:rPr>
              <a:t>rakamlarla</a:t>
            </a:r>
            <a:r>
              <a:rPr lang="en-US" sz="1000" dirty="0">
                <a:latin typeface="Georgia"/>
                <a:cs typeface="Poppins"/>
              </a:rPr>
              <a:t> 21,1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çıkacak</a:t>
            </a:r>
            <a:r>
              <a:rPr lang="en-US" sz="1000" dirty="0">
                <a:latin typeface="Georgia"/>
                <a:cs typeface="Poppins"/>
              </a:rPr>
              <a:t> </a:t>
            </a:r>
            <a:r>
              <a:rPr lang="en-US" sz="1000" dirty="0" err="1">
                <a:latin typeface="Georgia"/>
                <a:cs typeface="Poppins"/>
              </a:rPr>
              <a:t>Artışların</a:t>
            </a:r>
            <a:r>
              <a:rPr lang="en-US" sz="1000" dirty="0">
                <a:latin typeface="Georgia"/>
                <a:cs typeface="Poppins"/>
              </a:rPr>
              <a:t> 2027 </a:t>
            </a:r>
            <a:r>
              <a:rPr lang="en-US" sz="1000" dirty="0" err="1">
                <a:latin typeface="Georgia"/>
                <a:cs typeface="Poppins"/>
              </a:rPr>
              <a:t>yılına</a:t>
            </a:r>
            <a:r>
              <a:rPr lang="en-US" sz="1000" dirty="0">
                <a:latin typeface="Georgia"/>
                <a:cs typeface="Poppins"/>
              </a:rPr>
              <a:t> </a:t>
            </a:r>
            <a:r>
              <a:rPr lang="en-US" sz="1000" dirty="0" err="1">
                <a:latin typeface="Georgia"/>
                <a:cs typeface="Poppins"/>
              </a:rPr>
              <a:t>kadar</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etmesi</a:t>
            </a:r>
            <a:r>
              <a:rPr lang="en-US" sz="1000" dirty="0">
                <a:latin typeface="Georgia"/>
                <a:cs typeface="Poppins"/>
              </a:rPr>
              <a:t> </a:t>
            </a:r>
            <a:r>
              <a:rPr lang="en-US" sz="1000" dirty="0" err="1">
                <a:latin typeface="Georgia"/>
                <a:cs typeface="Poppins"/>
              </a:rPr>
              <a:t>öngörülüyor</a:t>
            </a:r>
            <a:r>
              <a:rPr lang="en-US" sz="1000" dirty="0">
                <a:latin typeface="Georgia"/>
                <a:cs typeface="Poppins"/>
              </a:rPr>
              <a:t>. 2024 </a:t>
            </a:r>
            <a:r>
              <a:rPr lang="en-US" sz="1000" dirty="0" err="1">
                <a:latin typeface="Georgia"/>
                <a:cs typeface="Poppins"/>
              </a:rPr>
              <a:t>yılında</a:t>
            </a:r>
            <a:r>
              <a:rPr lang="en-US" sz="1000" dirty="0">
                <a:latin typeface="Georgia"/>
                <a:cs typeface="Poppins"/>
              </a:rPr>
              <a:t> </a:t>
            </a:r>
            <a:r>
              <a:rPr lang="en-US" sz="1000" dirty="0" err="1">
                <a:latin typeface="Georgia"/>
                <a:cs typeface="Poppins"/>
              </a:rPr>
              <a:t>ise</a:t>
            </a:r>
            <a:r>
              <a:rPr lang="en-US" sz="1000" dirty="0">
                <a:latin typeface="Georgia"/>
                <a:cs typeface="Poppins"/>
              </a:rPr>
              <a:t> </a:t>
            </a:r>
            <a:r>
              <a:rPr lang="en-US" sz="1000" dirty="0" err="1">
                <a:latin typeface="Georgia"/>
                <a:cs typeface="Poppins"/>
              </a:rPr>
              <a:t>dergiler</a:t>
            </a:r>
            <a:r>
              <a:rPr lang="en-US" sz="1000" dirty="0">
                <a:latin typeface="Georgia"/>
                <a:cs typeface="Poppins"/>
              </a:rPr>
              <a:t> </a:t>
            </a:r>
            <a:r>
              <a:rPr lang="en-US" sz="1000" dirty="0" err="1">
                <a:latin typeface="Georgia"/>
                <a:cs typeface="Poppins"/>
              </a:rPr>
              <a:t>hariç</a:t>
            </a:r>
            <a:r>
              <a:rPr lang="en-US" sz="1000" dirty="0">
                <a:latin typeface="Georgia"/>
                <a:cs typeface="Poppins"/>
              </a:rPr>
              <a:t> </a:t>
            </a:r>
            <a:r>
              <a:rPr lang="en-US" sz="1000" dirty="0" err="1">
                <a:latin typeface="Georgia"/>
                <a:cs typeface="Poppins"/>
              </a:rPr>
              <a:t>tüm</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kanallarında</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Aslına</a:t>
            </a:r>
            <a:r>
              <a:rPr lang="en-US" sz="1000" dirty="0">
                <a:latin typeface="Georgia"/>
                <a:cs typeface="Poppins"/>
              </a:rPr>
              <a:t> </a:t>
            </a:r>
            <a:r>
              <a:rPr lang="en-US" sz="1000" dirty="0" err="1">
                <a:latin typeface="Georgia"/>
                <a:cs typeface="Poppins"/>
              </a:rPr>
              <a:t>bakılırsa</a:t>
            </a:r>
            <a:r>
              <a:rPr lang="en-US" sz="1000" dirty="0">
                <a:latin typeface="Georgia"/>
                <a:cs typeface="Poppins"/>
              </a:rPr>
              <a:t> </a:t>
            </a:r>
            <a:r>
              <a:rPr lang="en-US" sz="1000" dirty="0" err="1">
                <a:latin typeface="Georgia"/>
                <a:cs typeface="Poppins"/>
              </a:rPr>
              <a:t>dijitaldeki</a:t>
            </a:r>
            <a:r>
              <a:rPr lang="en-US" sz="1000" dirty="0">
                <a:latin typeface="Georgia"/>
                <a:cs typeface="Poppins"/>
              </a:rPr>
              <a:t> </a:t>
            </a:r>
            <a:r>
              <a:rPr lang="en-US" sz="1000" dirty="0" err="1">
                <a:latin typeface="Georgia"/>
                <a:cs typeface="Poppins"/>
              </a:rPr>
              <a:t>kazanımlar</a:t>
            </a:r>
            <a:r>
              <a:rPr lang="en-US" sz="1000" dirty="0">
                <a:latin typeface="Georgia"/>
                <a:cs typeface="Poppins"/>
              </a:rPr>
              <a:t>, </a:t>
            </a:r>
            <a:r>
              <a:rPr lang="tr-TR" sz="1000" dirty="0">
                <a:latin typeface="Georgia"/>
                <a:cs typeface="Poppins"/>
              </a:rPr>
              <a:t>açık</a:t>
            </a:r>
            <a:r>
              <a:rPr lang="en-US" sz="1000" dirty="0">
                <a:latin typeface="Georgia"/>
                <a:cs typeface="Poppins"/>
              </a:rPr>
              <a:t> </a:t>
            </a:r>
            <a:r>
              <a:rPr lang="tr-TR" sz="1000" dirty="0">
                <a:latin typeface="Georgia"/>
                <a:cs typeface="Poppins"/>
              </a:rPr>
              <a:t>havadaki </a:t>
            </a:r>
            <a:r>
              <a:rPr lang="en-US" sz="1000" dirty="0" err="1">
                <a:latin typeface="Georgia"/>
                <a:cs typeface="Poppins"/>
              </a:rPr>
              <a:t>kazanımlarla</a:t>
            </a:r>
            <a:r>
              <a:rPr lang="en-US" sz="1000" dirty="0">
                <a:latin typeface="Georgia"/>
                <a:cs typeface="Poppins"/>
              </a:rPr>
              <a:t> </a:t>
            </a:r>
            <a:r>
              <a:rPr lang="en-US" sz="1000" dirty="0" err="1">
                <a:latin typeface="Georgia"/>
                <a:cs typeface="Poppins"/>
              </a:rPr>
              <a:t>geride</a:t>
            </a:r>
            <a:r>
              <a:rPr lang="en-US" sz="1000" dirty="0">
                <a:latin typeface="Georgia"/>
                <a:cs typeface="Poppins"/>
              </a:rPr>
              <a:t> </a:t>
            </a:r>
            <a:r>
              <a:rPr lang="en-US" sz="1000" dirty="0" err="1">
                <a:latin typeface="Georgia"/>
                <a:cs typeface="Poppins"/>
              </a:rPr>
              <a:t>kaldı</a:t>
            </a:r>
            <a:r>
              <a:rPr lang="en-US" sz="1000" dirty="0">
                <a:latin typeface="Georgia"/>
                <a:cs typeface="Poppins"/>
              </a:rPr>
              <a:t>.</a:t>
            </a:r>
            <a:endParaRPr lang="en-US" dirty="0">
              <a:latin typeface="Georgia"/>
              <a:cs typeface="Poppins"/>
            </a:endParaRPr>
          </a:p>
        </p:txBody>
      </p:sp>
      <p:sp>
        <p:nvSpPr>
          <p:cNvPr id="7" name="TextBox 6">
            <a:extLst>
              <a:ext uri="{FF2B5EF4-FFF2-40B4-BE49-F238E27FC236}">
                <a16:creationId xmlns:a16="http://schemas.microsoft.com/office/drawing/2014/main" id="{89ED3E07-2EDC-E448-AE3F-2BEAEDB1485A}"/>
              </a:ext>
            </a:extLst>
          </p:cNvPr>
          <p:cNvSpPr txBox="1"/>
          <p:nvPr/>
        </p:nvSpPr>
        <p:spPr>
          <a:xfrm>
            <a:off x="1419100" y="5000765"/>
            <a:ext cx="3352800" cy="104644"/>
          </a:xfrm>
          <a:prstGeom prst="rect">
            <a:avLst/>
          </a:prstGeom>
          <a:noFill/>
        </p:spPr>
        <p:txBody>
          <a:bodyPr wrap="square" lIns="0" tIns="0" rIns="0" bIns="0" anchor="t">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959">
                    <a:lumMod val="20000"/>
                    <a:lumOff val="80000"/>
                  </a:srgbClr>
                </a:solidFill>
                <a:effectLst/>
                <a:uLnTx/>
                <a:uFillTx/>
                <a:latin typeface="Poppins"/>
                <a:ea typeface="+mn-ea"/>
                <a:cs typeface="Poppins"/>
                <a:sym typeface="Poppins"/>
              </a:rPr>
              <a:t>Kaynak:: GroupM</a:t>
            </a:r>
            <a:endParaRPr kumimoji="0" lang="en-US" sz="800" b="0" i="0" u="none" strike="noStrike" kern="1200" cap="none" spc="0" normalizeH="0" baseline="0" noProof="0" dirty="0">
              <a:ln>
                <a:noFill/>
              </a:ln>
              <a:solidFill>
                <a:srgbClr val="595959">
                  <a:lumMod val="20000"/>
                  <a:lumOff val="80000"/>
                </a:srgbClr>
              </a:solidFill>
              <a:effectLst/>
              <a:uLnTx/>
              <a:uFillTx/>
              <a:latin typeface="Poppins"/>
              <a:ea typeface="+mn-ea"/>
              <a:cs typeface="Poppins"/>
            </a:endParaRPr>
          </a:p>
        </p:txBody>
      </p:sp>
      <p:grpSp>
        <p:nvGrpSpPr>
          <p:cNvPr id="12" name="Group 11">
            <a:extLst>
              <a:ext uri="{FF2B5EF4-FFF2-40B4-BE49-F238E27FC236}">
                <a16:creationId xmlns:a16="http://schemas.microsoft.com/office/drawing/2014/main" id="{046A2A88-7F9A-0085-41F2-68C6A718B798}"/>
              </a:ext>
            </a:extLst>
          </p:cNvPr>
          <p:cNvGrpSpPr/>
          <p:nvPr/>
        </p:nvGrpSpPr>
        <p:grpSpPr>
          <a:xfrm rot="5400000">
            <a:off x="422486" y="2159662"/>
            <a:ext cx="615734" cy="307867"/>
            <a:chOff x="6999595" y="5328350"/>
            <a:chExt cx="615734" cy="307867"/>
          </a:xfrm>
        </p:grpSpPr>
        <p:sp>
          <p:nvSpPr>
            <p:cNvPr id="13" name="Oval 12">
              <a:extLst>
                <a:ext uri="{FF2B5EF4-FFF2-40B4-BE49-F238E27FC236}">
                  <a16:creationId xmlns:a16="http://schemas.microsoft.com/office/drawing/2014/main" id="{33D86656-2B08-CE86-6713-BC32F8983CBE}"/>
                </a:ext>
              </a:extLst>
            </p:cNvPr>
            <p:cNvSpPr/>
            <p:nvPr/>
          </p:nvSpPr>
          <p:spPr>
            <a:xfrm>
              <a:off x="6999595" y="5328350"/>
              <a:ext cx="307867" cy="307867"/>
            </a:xfrm>
            <a:prstGeom prst="ellipse">
              <a:avLst/>
            </a:prstGeom>
            <a:solidFill>
              <a:schemeClr val="accent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Oval 15">
              <a:extLst>
                <a:ext uri="{FF2B5EF4-FFF2-40B4-BE49-F238E27FC236}">
                  <a16:creationId xmlns:a16="http://schemas.microsoft.com/office/drawing/2014/main" id="{7DA9DE46-C348-C08F-481C-59D142D15999}"/>
                </a:ext>
              </a:extLst>
            </p:cNvPr>
            <p:cNvSpPr/>
            <p:nvPr/>
          </p:nvSpPr>
          <p:spPr>
            <a:xfrm>
              <a:off x="7307462" y="5328350"/>
              <a:ext cx="307867" cy="307867"/>
            </a:xfrm>
            <a:prstGeom prst="ellipse">
              <a:avLst/>
            </a:prstGeom>
            <a:solidFill>
              <a:schemeClr val="accent6">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17" name="TextBox 16">
            <a:extLst>
              <a:ext uri="{FF2B5EF4-FFF2-40B4-BE49-F238E27FC236}">
                <a16:creationId xmlns:a16="http://schemas.microsoft.com/office/drawing/2014/main" id="{5A86D6F6-06C4-EDBF-65F0-8D92CAA80C65}"/>
              </a:ext>
            </a:extLst>
          </p:cNvPr>
          <p:cNvSpPr txBox="1"/>
          <p:nvPr/>
        </p:nvSpPr>
        <p:spPr>
          <a:xfrm rot="16200000">
            <a:off x="-153261" y="723507"/>
            <a:ext cx="1551290" cy="769954"/>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lang="en-US" sz="2800" dirty="0" err="1">
                <a:solidFill>
                  <a:srgbClr val="092656"/>
                </a:solidFill>
                <a:latin typeface="Poppins Light" pitchFamily="2" charset="77"/>
                <a:cs typeface="Poppins Light" pitchFamily="2" charset="77"/>
              </a:rPr>
              <a:t>Brezilya</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cxnSp>
        <p:nvCxnSpPr>
          <p:cNvPr id="21" name="Straight Connector 20">
            <a:extLst>
              <a:ext uri="{FF2B5EF4-FFF2-40B4-BE49-F238E27FC236}">
                <a16:creationId xmlns:a16="http://schemas.microsoft.com/office/drawing/2014/main" id="{BBA7A8DA-0F99-A60D-413B-974B87E872B8}"/>
              </a:ext>
            </a:extLst>
          </p:cNvPr>
          <p:cNvCxnSpPr>
            <a:cxnSpLocks/>
          </p:cNvCxnSpPr>
          <p:nvPr/>
        </p:nvCxnSpPr>
        <p:spPr>
          <a:xfrm>
            <a:off x="0" y="490497"/>
            <a:ext cx="507388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E0E042D1-EE10-C469-F1E2-BAD58818038B}"/>
              </a:ext>
            </a:extLst>
          </p:cNvPr>
          <p:cNvSpPr txBox="1">
            <a:spLocks/>
          </p:cNvSpPr>
          <p:nvPr/>
        </p:nvSpPr>
        <p:spPr>
          <a:xfrm>
            <a:off x="495299" y="263676"/>
            <a:ext cx="5257801" cy="217628"/>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lang="en-US" sz="600" spc="40" dirty="0">
                <a:solidFill>
                  <a:schemeClr val="accent6"/>
                </a:solidFill>
                <a:latin typeface="Poppins" pitchFamily="2" charset="77"/>
                <a:cs typeface="Poppins" pitchFamily="2" charset="77"/>
              </a:rPr>
              <a:t>BREZİLYA</a:t>
            </a:r>
            <a:endParaRPr lang="en-US" sz="600" b="1" spc="40" dirty="0">
              <a:solidFill>
                <a:schemeClr val="accent6"/>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82FCF7D4-394C-7EC0-B677-5F739755AB53}"/>
              </a:ext>
            </a:extLst>
          </p:cNvPr>
          <p:cNvSpPr txBox="1"/>
          <p:nvPr/>
        </p:nvSpPr>
        <p:spPr>
          <a:xfrm>
            <a:off x="1382358" y="2400240"/>
            <a:ext cx="5890589" cy="255198"/>
          </a:xfrm>
          <a:prstGeom prst="rect">
            <a:avLst/>
          </a:prstGeom>
          <a:noFill/>
        </p:spPr>
        <p:txBody>
          <a:bodyPr wrap="square" lIns="91440" tIns="45720" rIns="91440" bIns="45720" anchor="t">
            <a:spAutoFit/>
          </a:bodyPr>
          <a:lstStyle/>
          <a:p>
            <a:pPr marL="7620" algn="ctr">
              <a:lnSpc>
                <a:spcPct val="110000"/>
              </a:lnSpc>
            </a:pPr>
            <a:r>
              <a:rPr lang="nn-NO" sz="1000" b="1" dirty="0">
                <a:latin typeface="Poppins"/>
                <a:cs typeface="Poppins"/>
              </a:rPr>
              <a:t>Brezilya Medya Kanalları Büyüme Grafiği 2024 ve 2025</a:t>
            </a:r>
            <a:endParaRPr lang="en-US" sz="1000" b="1" dirty="0">
              <a:latin typeface="Poppins"/>
              <a:cs typeface="Poppins"/>
            </a:endParaRPr>
          </a:p>
        </p:txBody>
      </p:sp>
      <p:pic>
        <p:nvPicPr>
          <p:cNvPr id="10" name="Picture 9" descr="A blue and black logo&#10;&#10;Description automatically generated">
            <a:extLst>
              <a:ext uri="{FF2B5EF4-FFF2-40B4-BE49-F238E27FC236}">
                <a16:creationId xmlns:a16="http://schemas.microsoft.com/office/drawing/2014/main" id="{16484303-B5E5-DFC3-9112-CB3A1E5E69FB}"/>
              </a:ext>
            </a:extLst>
          </p:cNvPr>
          <p:cNvPicPr>
            <a:picLocks noChangeAspect="1"/>
          </p:cNvPicPr>
          <p:nvPr/>
        </p:nvPicPr>
        <p:blipFill>
          <a:blip r:embed="rId4">
            <a:alphaModFix amt="25000"/>
          </a:blip>
          <a:stretch>
            <a:fillRect/>
          </a:stretch>
        </p:blipFill>
        <p:spPr>
          <a:xfrm>
            <a:off x="6654306" y="2475579"/>
            <a:ext cx="441021" cy="125907"/>
          </a:xfrm>
          <a:prstGeom prst="rect">
            <a:avLst/>
          </a:prstGeom>
        </p:spPr>
      </p:pic>
      <p:sp>
        <p:nvSpPr>
          <p:cNvPr id="14" name="Text Placeholder 1">
            <a:extLst>
              <a:ext uri="{FF2B5EF4-FFF2-40B4-BE49-F238E27FC236}">
                <a16:creationId xmlns:a16="http://schemas.microsoft.com/office/drawing/2014/main" id="{97FCD65E-C610-D2D2-12EB-5655C48BF4AE}"/>
              </a:ext>
            </a:extLst>
          </p:cNvPr>
          <p:cNvSpPr txBox="1">
            <a:spLocks/>
          </p:cNvSpPr>
          <p:nvPr/>
        </p:nvSpPr>
        <p:spPr>
          <a:xfrm>
            <a:off x="475781" y="5525560"/>
            <a:ext cx="2182246" cy="349394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800"/>
              </a:spcAft>
            </a:pPr>
            <a:r>
              <a:rPr lang="en-US" sz="1000" b="0" i="0" u="none" strike="noStrike" dirty="0" err="1">
                <a:effectLst/>
                <a:latin typeface="Georgia" panose="02040502050405020303" pitchFamily="18" charset="0"/>
              </a:rPr>
              <a:t>Toplam</a:t>
            </a:r>
            <a:r>
              <a:rPr lang="en-US" sz="1000" b="0" i="0" u="none" strike="noStrike" dirty="0">
                <a:effectLst/>
                <a:latin typeface="Georgia" panose="02040502050405020303" pitchFamily="18" charset="0"/>
              </a:rPr>
              <a:t> TV, 2024'te %6,9 </a:t>
            </a:r>
            <a:r>
              <a:rPr lang="en-US" sz="1000" b="0" i="0" u="none" strike="noStrike" dirty="0" err="1">
                <a:effectLst/>
                <a:latin typeface="Georgia" panose="02040502050405020303" pitchFamily="18" charset="0"/>
              </a:rPr>
              <a:t>büyüyerek</a:t>
            </a:r>
            <a:r>
              <a:rPr lang="en-US" sz="1000" b="0" i="0" u="none" strike="noStrike" dirty="0">
                <a:effectLst/>
                <a:latin typeface="Georgia" panose="02040502050405020303" pitchFamily="18" charset="0"/>
              </a:rPr>
              <a:t> 6,9 </a:t>
            </a:r>
            <a:r>
              <a:rPr lang="en-US" sz="1000" b="0" i="0" u="none" strike="noStrike" dirty="0" err="1">
                <a:effectLst/>
                <a:latin typeface="Georgia" panose="02040502050405020303" pitchFamily="18" charset="0"/>
              </a:rPr>
              <a:t>milyar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dolara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ulaşacak</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ve</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ardından</a:t>
            </a:r>
            <a:r>
              <a:rPr lang="en-US" sz="1000" b="0" i="0" u="none" strike="noStrike" dirty="0">
                <a:effectLst/>
                <a:latin typeface="Georgia" panose="02040502050405020303" pitchFamily="18" charset="0"/>
              </a:rPr>
              <a:t> 2025'te %4,0 </a:t>
            </a:r>
            <a:r>
              <a:rPr lang="en-US" sz="1000" b="0" i="0" u="none" strike="noStrike" dirty="0" err="1">
                <a:effectLst/>
                <a:latin typeface="Georgia" panose="02040502050405020303" pitchFamily="18" charset="0"/>
              </a:rPr>
              <a:t>ve</a:t>
            </a:r>
            <a:r>
              <a:rPr lang="en-US" sz="1000" b="0" i="0" u="none" strike="noStrike" dirty="0">
                <a:effectLst/>
                <a:latin typeface="Georgia" panose="02040502050405020303" pitchFamily="18" charset="0"/>
              </a:rPr>
              <a:t> 2026'da %3,4 </a:t>
            </a:r>
            <a:r>
              <a:rPr lang="en-US" sz="1000" b="0" i="0" u="none" strike="noStrike" dirty="0" err="1">
                <a:effectLst/>
                <a:latin typeface="Georgia" panose="02040502050405020303" pitchFamily="18" charset="0"/>
              </a:rPr>
              <a:t>büyüme</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öngörülüyor</a:t>
            </a:r>
            <a:r>
              <a:rPr lang="en-US" sz="1000" b="0" i="0" u="none" strike="noStrike" dirty="0">
                <a:effectLst/>
                <a:latin typeface="Georgia" panose="02040502050405020303" pitchFamily="18" charset="0"/>
              </a:rPr>
              <a:t>. </a:t>
            </a:r>
            <a:r>
              <a:rPr lang="en-US" sz="1000" dirty="0" err="1">
                <a:latin typeface="Georgia" panose="02040502050405020303" pitchFamily="18" charset="0"/>
              </a:rPr>
              <a:t>K</a:t>
            </a:r>
            <a:r>
              <a:rPr lang="en-US" sz="1000" b="0" i="0" u="none" strike="noStrike" dirty="0" err="1">
                <a:effectLst/>
                <a:latin typeface="Georgia" panose="02040502050405020303" pitchFamily="18" charset="0"/>
              </a:rPr>
              <a:t>arasal</a:t>
            </a:r>
            <a:r>
              <a:rPr lang="en-US" sz="1000" b="0" i="0" u="none" strike="noStrike" dirty="0">
                <a:effectLst/>
                <a:latin typeface="Georgia" panose="02040502050405020303" pitchFamily="18" charset="0"/>
              </a:rPr>
              <a:t> TV </a:t>
            </a:r>
            <a:r>
              <a:rPr lang="en-US" sz="1000" b="0" i="0" u="none" strike="noStrike" dirty="0" err="1">
                <a:effectLst/>
                <a:latin typeface="Georgia" panose="02040502050405020303" pitchFamily="18" charset="0"/>
              </a:rPr>
              <a:t>hâlâ</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Brezilya'daki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hemen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hemen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tüm</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hanelere</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ulaşıyor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ve</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bu</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nedenle</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özellikle</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yerel</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ve</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bölgesel</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reklamverenler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için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önemli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bir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araç</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olmaya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devam</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ediyor</a:t>
            </a:r>
            <a:r>
              <a:rPr lang="en-US" sz="1000" b="0" i="0" u="none" strike="noStrike" dirty="0">
                <a:effectLst/>
                <a:latin typeface="Georgia" panose="02040502050405020303" pitchFamily="18" charset="0"/>
              </a:rPr>
              <a:t>. 2024'te %4,2 </a:t>
            </a:r>
            <a:r>
              <a:rPr lang="en-US" sz="1000" b="0" i="0" u="none" strike="noStrike" dirty="0" err="1">
                <a:effectLst/>
                <a:latin typeface="Georgia" panose="02040502050405020303" pitchFamily="18" charset="0"/>
              </a:rPr>
              <a:t>büyüyerek</a:t>
            </a:r>
            <a:r>
              <a:rPr lang="en-US" sz="1000" b="0" i="0" u="none" strike="noStrike" dirty="0">
                <a:effectLst/>
                <a:latin typeface="Georgia" panose="02040502050405020303" pitchFamily="18" charset="0"/>
              </a:rPr>
              <a:t> 5,8 </a:t>
            </a:r>
            <a:r>
              <a:rPr lang="en-US" sz="1000" b="0" i="0" u="none" strike="noStrike" dirty="0" err="1">
                <a:effectLst/>
                <a:latin typeface="Georgia" panose="02040502050405020303" pitchFamily="18" charset="0"/>
              </a:rPr>
              <a:t>milyar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dolara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ulaşacağı</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ve</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ülkedeki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reklam</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gelirinin</a:t>
            </a:r>
            <a:r>
              <a:rPr lang="en-US" sz="1000" b="0" i="0" u="none" strike="noStrike" dirty="0">
                <a:effectLst/>
                <a:latin typeface="Georgia" panose="02040502050405020303" pitchFamily="18" charset="0"/>
              </a:rPr>
              <a:t> %27,3'ünü </a:t>
            </a:r>
            <a:r>
              <a:rPr lang="en-US" sz="1000" b="0" i="0" u="none" strike="noStrike" dirty="0" err="1">
                <a:effectLst/>
                <a:latin typeface="Georgia" panose="02040502050405020303" pitchFamily="18" charset="0"/>
              </a:rPr>
              <a:t>oluşturacağı</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tahmin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ediliyor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Karasal</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TV'nin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diğer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birçok</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pazarda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önümüzdeki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beş</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yıl</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içinde</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düşüş</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göstermesi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beklenirken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yıllar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ilerledikçe</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büyüme</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yavaşlasa</a:t>
            </a:r>
            <a:r>
              <a:rPr lang="en-US" sz="1000" b="0" i="0" u="none" strike="noStrike" dirty="0">
                <a:effectLst/>
                <a:latin typeface="Georgia" panose="02040502050405020303" pitchFamily="18" charset="0"/>
              </a:rPr>
              <a:t> bile </a:t>
            </a:r>
            <a:r>
              <a:rPr lang="en-US" sz="1000" b="0" i="0" u="none" strike="noStrike" dirty="0" err="1">
                <a:effectLst/>
                <a:latin typeface="Georgia" panose="02040502050405020303" pitchFamily="18" charset="0"/>
              </a:rPr>
              <a:t>kanalın</a:t>
            </a:r>
            <a:r>
              <a:rPr lang="en-US" sz="1000" b="0" i="0" u="none" strike="noStrike" dirty="0">
                <a:effectLst/>
                <a:latin typeface="Georgia" panose="02040502050405020303" pitchFamily="18" charset="0"/>
              </a:rPr>
              <a:t> 2029 </a:t>
            </a:r>
            <a:r>
              <a:rPr lang="en-US" sz="1000" b="0" i="0" u="none" strike="noStrike" dirty="0" err="1">
                <a:effectLst/>
                <a:latin typeface="Georgia" panose="02040502050405020303" pitchFamily="18" charset="0"/>
              </a:rPr>
              <a:t>yılına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kadar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büyümeye</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devam</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etmesi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öngörülüyor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Bununla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birlikte</a:t>
            </a:r>
            <a:r>
              <a:rPr lang="en-US" sz="1000" b="0" i="0" u="none" strike="noStrike" dirty="0">
                <a:effectLst/>
                <a:latin typeface="Georgia" panose="02040502050405020303" pitchFamily="18" charset="0"/>
              </a:rPr>
              <a:t>,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u="none" strike="noStrike" dirty="0">
                <a:effectLst/>
                <a:latin typeface="Georgia" panose="02040502050405020303" pitchFamily="18" charset="0"/>
              </a:rPr>
              <a:t> </a:t>
            </a:r>
            <a:r>
              <a:rPr lang="en-US" sz="1000" b="0" i="0" u="none" strike="noStrike" dirty="0">
                <a:effectLst/>
                <a:latin typeface="Georgia" panose="02040502050405020303" pitchFamily="18" charset="0"/>
              </a:rPr>
              <a:t>2024 </a:t>
            </a:r>
            <a:r>
              <a:rPr lang="en-US" sz="1000" b="0" i="0" u="none" strike="noStrike" dirty="0" err="1">
                <a:effectLst/>
                <a:latin typeface="Georgia" panose="02040502050405020303" pitchFamily="18" charset="0"/>
              </a:rPr>
              <a:t>yılında</a:t>
            </a:r>
            <a:r>
              <a:rPr lang="en-US" sz="1000" b="0" i="0" u="none" strike="noStrike" dirty="0">
                <a:effectLst/>
                <a:latin typeface="Georgia" panose="02040502050405020303" pitchFamily="18" charset="0"/>
              </a:rPr>
              <a:t> %22,6 </a:t>
            </a:r>
            <a:r>
              <a:rPr lang="en-US" sz="1000" b="0" i="0" u="none" strike="noStrike" dirty="0" err="1">
                <a:effectLst/>
                <a:latin typeface="Georgia" panose="02040502050405020303" pitchFamily="18" charset="0"/>
              </a:rPr>
              <a:t>büyüyerek</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milyar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doları</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aşarak</a:t>
            </a:r>
            <a:r>
              <a:rPr lang="en-US" sz="1000" b="0" i="0" u="none" strike="noStrike" dirty="0">
                <a:effectLst/>
                <a:latin typeface="Georgia" panose="02040502050405020303" pitchFamily="18" charset="0"/>
              </a:rPr>
              <a:t> 1,2 </a:t>
            </a:r>
            <a:r>
              <a:rPr lang="en-US" sz="1000" b="0" i="0" u="none" strike="noStrike" dirty="0" err="1">
                <a:effectLst/>
                <a:latin typeface="Georgia" panose="02040502050405020303" pitchFamily="18" charset="0"/>
              </a:rPr>
              <a:t>milyar</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dolara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ulaşacak</a:t>
            </a:r>
            <a:r>
              <a:rPr lang="en-US" sz="1000" b="0" i="0" u="none" strike="noStrike" dirty="0">
                <a:effectLst/>
                <a:latin typeface="Georgia" panose="02040502050405020303" pitchFamily="18" charset="0"/>
              </a:rPr>
              <a:t>. Bu </a:t>
            </a:r>
            <a:r>
              <a:rPr lang="en-US" sz="1000" b="0" i="0" u="none" strike="noStrike" dirty="0" err="1">
                <a:effectLst/>
                <a:latin typeface="Georgia" panose="02040502050405020303" pitchFamily="18" charset="0"/>
              </a:rPr>
              <a:t>büyüme</a:t>
            </a:r>
            <a:r>
              <a:rPr lang="en-US" sz="1000" b="0" i="0" u="none" strike="noStrike" dirty="0">
                <a:effectLst/>
                <a:latin typeface="Georgia" panose="02040502050405020303" pitchFamily="18" charset="0"/>
              </a:rPr>
              <a:t> 2025'ten </a:t>
            </a:r>
            <a:r>
              <a:rPr lang="en-US" sz="1000" b="0" i="0" u="none" strike="noStrike" dirty="0" err="1">
                <a:effectLst/>
                <a:latin typeface="Georgia" panose="02040502050405020303" pitchFamily="18" charset="0"/>
              </a:rPr>
              <a:t>itibaren</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tek</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haneli</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rakamlara</a:t>
            </a:r>
            <a:r>
              <a:rPr lang="en-US" sz="1000" b="0" i="0" u="none" strike="noStrike" dirty="0">
                <a:effectLst/>
                <a:latin typeface="Georgia" panose="02040502050405020303" pitchFamily="18" charset="0"/>
              </a:rPr>
              <a:t> </a:t>
            </a:r>
            <a:r>
              <a:rPr lang="en-US" sz="1000" b="0" i="0" u="none" strike="noStrike" dirty="0" err="1">
                <a:effectLst/>
                <a:latin typeface="Georgia" panose="02040502050405020303" pitchFamily="18" charset="0"/>
              </a:rPr>
              <a:t>inecek</a:t>
            </a:r>
            <a:r>
              <a:rPr lang="en-US" sz="1000" b="0" i="0" u="none" strike="noStrike" dirty="0">
                <a:effectLst/>
                <a:latin typeface="Georgia" panose="02040502050405020303" pitchFamily="18" charset="0"/>
              </a:rPr>
              <a:t>.</a:t>
            </a:r>
            <a:endParaRPr lang="en-US" sz="1000" dirty="0">
              <a:latin typeface="Georgia" panose="02040502050405020303" pitchFamily="18" charset="0"/>
              <a:cs typeface="Poppins"/>
            </a:endParaRPr>
          </a:p>
        </p:txBody>
      </p:sp>
      <p:sp>
        <p:nvSpPr>
          <p:cNvPr id="15" name="TextBox 14">
            <a:extLst>
              <a:ext uri="{FF2B5EF4-FFF2-40B4-BE49-F238E27FC236}">
                <a16:creationId xmlns:a16="http://schemas.microsoft.com/office/drawing/2014/main" id="{E4E3556E-1BB8-286F-1ABE-BDED0C13BBC4}"/>
              </a:ext>
            </a:extLst>
          </p:cNvPr>
          <p:cNvSpPr txBox="1"/>
          <p:nvPr/>
        </p:nvSpPr>
        <p:spPr>
          <a:xfrm>
            <a:off x="475781" y="5150176"/>
            <a:ext cx="2320142"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Televizyon</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18" name="TextBox 17">
            <a:extLst>
              <a:ext uri="{FF2B5EF4-FFF2-40B4-BE49-F238E27FC236}">
                <a16:creationId xmlns:a16="http://schemas.microsoft.com/office/drawing/2014/main" id="{AD35A753-9004-9F11-A582-B70DC335E1FB}"/>
              </a:ext>
            </a:extLst>
          </p:cNvPr>
          <p:cNvSpPr txBox="1"/>
          <p:nvPr/>
        </p:nvSpPr>
        <p:spPr>
          <a:xfrm>
            <a:off x="2934371" y="5152250"/>
            <a:ext cx="2146300"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Dijital</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pure-play</a:t>
            </a:r>
          </a:p>
        </p:txBody>
      </p:sp>
      <p:sp>
        <p:nvSpPr>
          <p:cNvPr id="19" name="Text Placeholder 1">
            <a:extLst>
              <a:ext uri="{FF2B5EF4-FFF2-40B4-BE49-F238E27FC236}">
                <a16:creationId xmlns:a16="http://schemas.microsoft.com/office/drawing/2014/main" id="{4AE4B3D4-722D-EAFB-83EF-9A25FDA5E9C0}"/>
              </a:ext>
            </a:extLst>
          </p:cNvPr>
          <p:cNvSpPr txBox="1">
            <a:spLocks/>
          </p:cNvSpPr>
          <p:nvPr/>
        </p:nvSpPr>
        <p:spPr>
          <a:xfrm>
            <a:off x="2934369" y="5392959"/>
            <a:ext cx="4558634" cy="153818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err="1">
                <a:latin typeface="Georgia"/>
                <a:cs typeface="Poppins"/>
              </a:rPr>
              <a:t>Brezilya'da</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reklamcılık</a:t>
            </a:r>
            <a:r>
              <a:rPr lang="en-US" sz="1000" dirty="0">
                <a:latin typeface="Georgia"/>
                <a:cs typeface="Poppins"/>
              </a:rPr>
              <a:t>, 2024'te %14,6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artarak</a:t>
            </a:r>
            <a:r>
              <a:rPr lang="en-US" sz="1000" dirty="0">
                <a:latin typeface="Georgia"/>
                <a:cs typeface="Poppins"/>
              </a:rPr>
              <a:t> 11,0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ulaşarak</a:t>
            </a:r>
            <a:r>
              <a:rPr lang="en-US" sz="1000" dirty="0">
                <a:latin typeface="Georgia"/>
                <a:cs typeface="Poppins"/>
              </a:rPr>
              <a:t> </a:t>
            </a:r>
            <a:r>
              <a:rPr lang="en-US" sz="1000" dirty="0" err="1">
                <a:latin typeface="Georgia"/>
                <a:cs typeface="Poppins"/>
              </a:rPr>
              <a:t>çift</a:t>
            </a:r>
            <a:r>
              <a:rPr lang="en-US" sz="1000" dirty="0">
                <a:latin typeface="Georgia"/>
                <a:cs typeface="Poppins"/>
              </a:rPr>
              <a:t> </a:t>
            </a:r>
            <a:r>
              <a:rPr lang="en-US" sz="1000" dirty="0" err="1">
                <a:latin typeface="Georgia"/>
                <a:cs typeface="Poppins"/>
              </a:rPr>
              <a:t>haneli</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trendini</a:t>
            </a:r>
            <a:r>
              <a:rPr lang="en-US" sz="1000" dirty="0">
                <a:latin typeface="Georgia"/>
                <a:cs typeface="Poppins"/>
              </a:rPr>
              <a:t> </a:t>
            </a:r>
            <a:r>
              <a:rPr lang="en-US" sz="1000" dirty="0" err="1">
                <a:latin typeface="Georgia"/>
                <a:cs typeface="Poppins"/>
              </a:rPr>
              <a:t>sürdürüyor</a:t>
            </a:r>
            <a:r>
              <a:rPr lang="en-US" sz="1000" dirty="0">
                <a:latin typeface="Georgia"/>
                <a:cs typeface="Poppins"/>
              </a:rPr>
              <a:t>. 2029'a </a:t>
            </a:r>
            <a:r>
              <a:rPr lang="en-US" sz="1000" dirty="0" err="1">
                <a:latin typeface="Georgia"/>
                <a:cs typeface="Poppins"/>
              </a:rPr>
              <a:t>kadar</a:t>
            </a:r>
            <a:r>
              <a:rPr lang="en-US" sz="1000" dirty="0">
                <a:latin typeface="Georgia"/>
                <a:cs typeface="Poppins"/>
              </a:rPr>
              <a:t> </a:t>
            </a:r>
            <a:r>
              <a:rPr lang="en-US" sz="1000" dirty="0" err="1">
                <a:latin typeface="Georgia"/>
                <a:cs typeface="Poppins"/>
              </a:rPr>
              <a:t>çift</a:t>
            </a:r>
            <a:r>
              <a:rPr lang="en-US" sz="1000" dirty="0">
                <a:latin typeface="Georgia"/>
                <a:cs typeface="Poppins"/>
              </a:rPr>
              <a:t> </a:t>
            </a:r>
            <a:r>
              <a:rPr lang="en-US" sz="1000" dirty="0" err="1">
                <a:latin typeface="Georgia"/>
                <a:cs typeface="Poppins"/>
              </a:rPr>
              <a:t>haneli</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göstermesi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Perakende</a:t>
            </a:r>
            <a:r>
              <a:rPr lang="en-US" sz="1000" dirty="0">
                <a:latin typeface="Georgia"/>
                <a:cs typeface="Poppins"/>
              </a:rPr>
              <a:t> </a:t>
            </a:r>
            <a:r>
              <a:rPr lang="en-US" sz="1000" dirty="0" err="1">
                <a:latin typeface="Georgia"/>
                <a:cs typeface="Poppins"/>
              </a:rPr>
              <a:t>medyası</a:t>
            </a:r>
            <a:r>
              <a:rPr lang="en-US" sz="1000" dirty="0">
                <a:latin typeface="Georgia"/>
                <a:cs typeface="Poppins"/>
              </a:rPr>
              <a:t>, </a:t>
            </a:r>
            <a:r>
              <a:rPr lang="en-US" sz="1000" dirty="0" err="1">
                <a:latin typeface="Georgia"/>
                <a:cs typeface="Poppins"/>
              </a:rPr>
              <a:t>Brezilya'daki</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hızlı</a:t>
            </a:r>
            <a:r>
              <a:rPr lang="en-US" sz="1000" dirty="0">
                <a:latin typeface="Georgia"/>
                <a:cs typeface="Poppins"/>
              </a:rPr>
              <a:t> </a:t>
            </a:r>
            <a:r>
              <a:rPr lang="en-US" sz="1000" dirty="0" err="1">
                <a:latin typeface="Georgia"/>
                <a:cs typeface="Poppins"/>
              </a:rPr>
              <a:t>büyüyen</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kanal</a:t>
            </a:r>
            <a:r>
              <a:rPr lang="en-US" sz="1000" dirty="0">
                <a:latin typeface="Georgia"/>
                <a:cs typeface="Poppins"/>
              </a:rPr>
              <a:t> </a:t>
            </a:r>
            <a:r>
              <a:rPr lang="en-US" sz="1000" dirty="0" err="1">
                <a:latin typeface="Georgia"/>
                <a:cs typeface="Poppins"/>
              </a:rPr>
              <a:t>olarak</a:t>
            </a:r>
            <a:r>
              <a:rPr lang="en-US" sz="1000" dirty="0">
                <a:latin typeface="Georgia"/>
                <a:cs typeface="Poppins"/>
              </a:rPr>
              <a:t> </a:t>
            </a:r>
            <a:r>
              <a:rPr lang="en-US" sz="1000" dirty="0" err="1">
                <a:latin typeface="Georgia"/>
                <a:cs typeface="Poppins"/>
              </a:rPr>
              <a:t>öne</a:t>
            </a:r>
            <a:r>
              <a:rPr lang="en-US" sz="1000" dirty="0">
                <a:latin typeface="Georgia"/>
                <a:cs typeface="Poppins"/>
              </a:rPr>
              <a:t> </a:t>
            </a:r>
            <a:r>
              <a:rPr lang="en-US" sz="1000" dirty="0" err="1">
                <a:latin typeface="Georgia"/>
                <a:cs typeface="Poppins"/>
              </a:rPr>
              <a:t>çıkıyor</a:t>
            </a:r>
            <a:r>
              <a:rPr lang="en-US" sz="1000" dirty="0">
                <a:latin typeface="Georgia"/>
                <a:cs typeface="Poppins"/>
              </a:rPr>
              <a:t> </a:t>
            </a:r>
            <a:r>
              <a:rPr lang="en-US" sz="1000" dirty="0" err="1">
                <a:latin typeface="Georgia"/>
                <a:cs typeface="Poppins"/>
              </a:rPr>
              <a:t>ve</a:t>
            </a:r>
            <a:r>
              <a:rPr lang="en-US" sz="1000" dirty="0">
                <a:latin typeface="Georgia"/>
                <a:cs typeface="Poppins"/>
              </a:rPr>
              <a:t> 2024'te %52,2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artışla</a:t>
            </a:r>
            <a:r>
              <a:rPr lang="en-US" sz="1000" dirty="0">
                <a:latin typeface="Georgia"/>
                <a:cs typeface="Poppins"/>
              </a:rPr>
              <a:t> 873,2 </a:t>
            </a:r>
            <a:r>
              <a:rPr lang="en-US" sz="1000" dirty="0" err="1">
                <a:latin typeface="Georgia"/>
                <a:cs typeface="Poppins"/>
              </a:rPr>
              <a:t>milyon</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ulaşıyor</a:t>
            </a:r>
            <a:r>
              <a:rPr lang="en-US" sz="1000" dirty="0">
                <a:latin typeface="Georgia"/>
                <a:cs typeface="Poppins"/>
              </a:rPr>
              <a:t>. 2025'te %35,9'luk </a:t>
            </a:r>
            <a:r>
              <a:rPr lang="en-US" sz="1000" dirty="0" err="1">
                <a:latin typeface="Georgia"/>
                <a:cs typeface="Poppins"/>
              </a:rPr>
              <a:t>bir</a:t>
            </a:r>
            <a:r>
              <a:rPr lang="en-US" sz="1000" dirty="0">
                <a:latin typeface="Georgia"/>
                <a:cs typeface="Poppins"/>
              </a:rPr>
              <a:t> </a:t>
            </a:r>
            <a:r>
              <a:rPr lang="en-US" sz="1000" dirty="0" err="1">
                <a:latin typeface="Georgia"/>
                <a:cs typeface="Poppins"/>
              </a:rPr>
              <a:t>artışla</a:t>
            </a:r>
            <a:r>
              <a:rPr lang="en-US" sz="1000" dirty="0">
                <a:latin typeface="Georgia"/>
                <a:cs typeface="Poppins"/>
              </a:rPr>
              <a:t> ilk </a:t>
            </a:r>
            <a:r>
              <a:rPr lang="en-US" sz="1000" dirty="0" err="1">
                <a:latin typeface="Georgia"/>
                <a:cs typeface="Poppins"/>
              </a:rPr>
              <a:t>kez</a:t>
            </a:r>
            <a:r>
              <a:rPr lang="en-US" sz="1000" dirty="0">
                <a:latin typeface="Georgia"/>
                <a:cs typeface="Poppins"/>
              </a:rPr>
              <a:t> 1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doları</a:t>
            </a:r>
            <a:r>
              <a:rPr lang="en-US" sz="1000" dirty="0">
                <a:latin typeface="Georgia"/>
                <a:cs typeface="Poppins"/>
              </a:rPr>
              <a:t> </a:t>
            </a:r>
            <a:r>
              <a:rPr lang="en-US" sz="1000" dirty="0" err="1">
                <a:latin typeface="Georgia"/>
                <a:cs typeface="Poppins"/>
              </a:rPr>
              <a:t>geçmesi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Önde</a:t>
            </a:r>
            <a:r>
              <a:rPr lang="en-US" sz="1000" dirty="0">
                <a:latin typeface="Georgia"/>
                <a:cs typeface="Poppins"/>
              </a:rPr>
              <a:t> </a:t>
            </a:r>
            <a:r>
              <a:rPr lang="en-US" sz="1000" dirty="0" err="1">
                <a:latin typeface="Georgia"/>
                <a:cs typeface="Poppins"/>
              </a:rPr>
              <a:t>gelen</a:t>
            </a:r>
            <a:r>
              <a:rPr lang="en-US" sz="1000" dirty="0">
                <a:latin typeface="Georgia"/>
                <a:cs typeface="Poppins"/>
              </a:rPr>
              <a:t> </a:t>
            </a:r>
            <a:r>
              <a:rPr lang="en-US" sz="1000" dirty="0" err="1">
                <a:latin typeface="Georgia"/>
                <a:cs typeface="Poppins"/>
              </a:rPr>
              <a:t>oyuncular</a:t>
            </a:r>
            <a:r>
              <a:rPr lang="en-US" sz="1000" dirty="0">
                <a:latin typeface="Georgia"/>
                <a:cs typeface="Poppins"/>
              </a:rPr>
              <a:t> </a:t>
            </a:r>
            <a:r>
              <a:rPr lang="en-US" sz="1000" dirty="0" err="1">
                <a:latin typeface="Georgia"/>
                <a:cs typeface="Poppins"/>
              </a:rPr>
              <a:t>arasında</a:t>
            </a:r>
            <a:r>
              <a:rPr lang="en-US" sz="1000" dirty="0">
                <a:latin typeface="Georgia"/>
                <a:cs typeface="Poppins"/>
              </a:rPr>
              <a:t> Mercado Livre, </a:t>
            </a:r>
            <a:r>
              <a:rPr lang="en-US" sz="1000" dirty="0" err="1">
                <a:latin typeface="Georgia"/>
                <a:cs typeface="Poppins"/>
              </a:rPr>
              <a:t>Atacadão</a:t>
            </a:r>
            <a:r>
              <a:rPr lang="en-US" sz="1000" dirty="0">
                <a:latin typeface="Georgia"/>
                <a:cs typeface="Poppins"/>
              </a:rPr>
              <a:t>, Magazine Luiza, </a:t>
            </a:r>
            <a:r>
              <a:rPr lang="en-US" sz="1000" dirty="0" err="1">
                <a:latin typeface="Georgia"/>
                <a:cs typeface="Poppins"/>
              </a:rPr>
              <a:t>Assaí</a:t>
            </a:r>
            <a:r>
              <a:rPr lang="en-US" sz="1000" dirty="0">
                <a:latin typeface="Georgia"/>
                <a:cs typeface="Poppins"/>
              </a:rPr>
              <a:t> </a:t>
            </a:r>
            <a:r>
              <a:rPr lang="en-US" sz="1000" dirty="0" err="1">
                <a:latin typeface="Georgia"/>
                <a:cs typeface="Poppins"/>
              </a:rPr>
              <a:t>ve</a:t>
            </a:r>
            <a:r>
              <a:rPr lang="en-US" sz="1000" dirty="0">
                <a:latin typeface="Georgia"/>
                <a:cs typeface="Poppins"/>
              </a:rPr>
              <a:t> Carrefour </a:t>
            </a:r>
            <a:r>
              <a:rPr lang="en-US" sz="1000" dirty="0" err="1">
                <a:latin typeface="Georgia"/>
                <a:cs typeface="Poppins"/>
              </a:rPr>
              <a:t>bulunuyor</a:t>
            </a:r>
            <a:r>
              <a:rPr lang="en-US" sz="1000" dirty="0">
                <a:latin typeface="Georgia"/>
                <a:cs typeface="Poppins"/>
              </a:rPr>
              <a:t>. </a:t>
            </a:r>
            <a:r>
              <a:rPr lang="en-US" sz="1000" dirty="0" err="1">
                <a:latin typeface="Georgia"/>
                <a:cs typeface="Poppins"/>
              </a:rPr>
              <a:t>Arama</a:t>
            </a:r>
            <a:r>
              <a:rPr lang="en-US" sz="1000" dirty="0">
                <a:latin typeface="Georgia"/>
                <a:cs typeface="Poppins"/>
              </a:rPr>
              <a:t>, 2024'te %3,0 </a:t>
            </a:r>
            <a:r>
              <a:rPr lang="en-US" sz="1000" dirty="0" err="1">
                <a:latin typeface="Georgia"/>
                <a:cs typeface="Poppins"/>
              </a:rPr>
              <a:t>artarak</a:t>
            </a:r>
            <a:r>
              <a:rPr lang="en-US" sz="1000" dirty="0">
                <a:latin typeface="Georgia"/>
                <a:cs typeface="Poppins"/>
              </a:rPr>
              <a:t> 3,3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ulaşacak</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gelirlerin</a:t>
            </a:r>
            <a:r>
              <a:rPr lang="en-US" sz="1000" dirty="0">
                <a:latin typeface="Georgia"/>
                <a:cs typeface="Poppins"/>
              </a:rPr>
              <a:t> %29,8'ini </a:t>
            </a:r>
            <a:r>
              <a:rPr lang="en-US" sz="1000" dirty="0" err="1">
                <a:latin typeface="Georgia"/>
                <a:cs typeface="Poppins"/>
              </a:rPr>
              <a:t>oluşturacak</a:t>
            </a:r>
            <a:r>
              <a:rPr lang="en-US" sz="1000" dirty="0">
                <a:latin typeface="Georgia"/>
                <a:cs typeface="Poppins"/>
              </a:rPr>
              <a:t>. </a:t>
            </a:r>
            <a:r>
              <a:rPr lang="en-US" sz="1000" dirty="0" err="1">
                <a:latin typeface="Georgia"/>
                <a:cs typeface="Poppins"/>
              </a:rPr>
              <a:t>Arama</a:t>
            </a:r>
            <a:r>
              <a:rPr lang="en-US" sz="1000" dirty="0">
                <a:latin typeface="Georgia"/>
                <a:cs typeface="Poppins"/>
              </a:rPr>
              <a:t>, 2029'a </a:t>
            </a:r>
            <a:r>
              <a:rPr lang="en-US" sz="1000" dirty="0" err="1">
                <a:latin typeface="Georgia"/>
                <a:cs typeface="Poppins"/>
              </a:rPr>
              <a:t>kadar</a:t>
            </a:r>
            <a:r>
              <a:rPr lang="en-US" sz="1000" dirty="0">
                <a:latin typeface="Georgia"/>
                <a:cs typeface="Poppins"/>
              </a:rPr>
              <a:t> </a:t>
            </a:r>
            <a:r>
              <a:rPr lang="en-US" sz="1000" dirty="0" err="1">
                <a:latin typeface="Georgia"/>
                <a:cs typeface="Poppins"/>
              </a:rPr>
              <a:t>tek</a:t>
            </a:r>
            <a:r>
              <a:rPr lang="en-US" sz="1000" dirty="0">
                <a:latin typeface="Georgia"/>
                <a:cs typeface="Poppins"/>
              </a:rPr>
              <a:t> </a:t>
            </a:r>
            <a:r>
              <a:rPr lang="en-US" sz="1000" dirty="0" err="1">
                <a:latin typeface="Georgia"/>
                <a:cs typeface="Poppins"/>
              </a:rPr>
              <a:t>haneli</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göstermeye</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edecek</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perakende</a:t>
            </a:r>
            <a:r>
              <a:rPr lang="en-US" sz="1000" dirty="0">
                <a:latin typeface="Georgia"/>
                <a:cs typeface="Poppins"/>
              </a:rPr>
              <a:t> </a:t>
            </a:r>
            <a:r>
              <a:rPr lang="en-US" sz="1000" dirty="0" err="1">
                <a:latin typeface="Georgia"/>
                <a:cs typeface="Poppins"/>
              </a:rPr>
              <a:t>medyası</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diğer</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kanalların</a:t>
            </a:r>
            <a:r>
              <a:rPr lang="en-US" sz="1000" dirty="0">
                <a:latin typeface="Georgia"/>
                <a:cs typeface="Poppins"/>
              </a:rPr>
              <a:t> </a:t>
            </a:r>
            <a:r>
              <a:rPr lang="en-US" sz="1000" dirty="0" err="1">
                <a:latin typeface="Georgia"/>
                <a:cs typeface="Poppins"/>
              </a:rPr>
              <a:t>büyümesiyle</a:t>
            </a:r>
            <a:r>
              <a:rPr lang="en-US" sz="1000" dirty="0">
                <a:latin typeface="Georgia"/>
                <a:cs typeface="Poppins"/>
              </a:rPr>
              <a:t> </a:t>
            </a:r>
            <a:r>
              <a:rPr lang="en-US" sz="1000" dirty="0" err="1">
                <a:latin typeface="Georgia"/>
                <a:cs typeface="Poppins"/>
              </a:rPr>
              <a:t>dijitaldeki</a:t>
            </a:r>
            <a:r>
              <a:rPr lang="en-US" sz="1000" dirty="0">
                <a:latin typeface="Georgia"/>
                <a:cs typeface="Poppins"/>
              </a:rPr>
              <a:t> </a:t>
            </a:r>
            <a:r>
              <a:rPr lang="en-US" sz="1000" dirty="0" err="1">
                <a:latin typeface="Georgia"/>
                <a:cs typeface="Poppins"/>
              </a:rPr>
              <a:t>payı</a:t>
            </a:r>
            <a:r>
              <a:rPr lang="en-US" sz="1000" dirty="0">
                <a:latin typeface="Georgia"/>
                <a:cs typeface="Poppins"/>
              </a:rPr>
              <a:t> </a:t>
            </a:r>
            <a:r>
              <a:rPr lang="en-US" sz="1000" dirty="0" err="1">
                <a:latin typeface="Georgia"/>
                <a:cs typeface="Poppins"/>
              </a:rPr>
              <a:t>yavaşça</a:t>
            </a:r>
            <a:r>
              <a:rPr lang="en-US" sz="1000" dirty="0">
                <a:latin typeface="Georgia"/>
                <a:cs typeface="Poppins"/>
              </a:rPr>
              <a:t> </a:t>
            </a:r>
            <a:r>
              <a:rPr lang="en-US" sz="1000" dirty="0" err="1">
                <a:latin typeface="Georgia"/>
                <a:cs typeface="Poppins"/>
              </a:rPr>
              <a:t>azalacak</a:t>
            </a:r>
            <a:r>
              <a:rPr lang="en-US" sz="1000" dirty="0">
                <a:latin typeface="Georgia"/>
                <a:cs typeface="Poppins"/>
              </a:rPr>
              <a:t>. </a:t>
            </a:r>
            <a:r>
              <a:rPr lang="en-US" sz="1000" dirty="0" err="1">
                <a:latin typeface="Georgia"/>
                <a:cs typeface="Poppins"/>
              </a:rPr>
              <a:t>Diğer</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çoğunlukla</a:t>
            </a:r>
            <a:r>
              <a:rPr lang="en-US" sz="1000" dirty="0">
                <a:latin typeface="Georgia"/>
                <a:cs typeface="Poppins"/>
              </a:rPr>
              <a:t> </a:t>
            </a:r>
            <a:r>
              <a:rPr lang="en-US" sz="1000" dirty="0" err="1">
                <a:latin typeface="Georgia"/>
                <a:cs typeface="Poppins"/>
              </a:rPr>
              <a:t>sosyal</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şu</a:t>
            </a:r>
            <a:r>
              <a:rPr lang="en-US" sz="1000" dirty="0">
                <a:latin typeface="Georgia"/>
                <a:cs typeface="Poppins"/>
              </a:rPr>
              <a:t> </a:t>
            </a:r>
            <a:r>
              <a:rPr lang="en-US" sz="1000" dirty="0" err="1">
                <a:latin typeface="Georgia"/>
                <a:cs typeface="Poppins"/>
              </a:rPr>
              <a:t>anda</a:t>
            </a:r>
            <a:r>
              <a:rPr lang="en-US" sz="1000" dirty="0">
                <a:latin typeface="Georgia"/>
                <a:cs typeface="Poppins"/>
              </a:rPr>
              <a:t> </a:t>
            </a:r>
            <a:r>
              <a:rPr lang="en-US" sz="1000" dirty="0" err="1">
                <a:latin typeface="Georgia"/>
                <a:cs typeface="Poppins"/>
              </a:rPr>
              <a:t>gelirlerin</a:t>
            </a:r>
            <a:r>
              <a:rPr lang="en-US" sz="1000" dirty="0">
                <a:latin typeface="Georgia"/>
                <a:cs typeface="Poppins"/>
              </a:rPr>
              <a:t> %62,3'ünü </a:t>
            </a:r>
            <a:r>
              <a:rPr lang="en-US" sz="1000" dirty="0" err="1">
                <a:latin typeface="Georgia"/>
                <a:cs typeface="Poppins"/>
              </a:rPr>
              <a:t>oluşturuyor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oran</a:t>
            </a:r>
            <a:r>
              <a:rPr lang="en-US" sz="1000" dirty="0">
                <a:latin typeface="Georgia"/>
                <a:cs typeface="Poppins"/>
              </a:rPr>
              <a:t> 2029'da %69,5'e </a:t>
            </a:r>
            <a:r>
              <a:rPr lang="en-US" sz="1000" dirty="0" err="1">
                <a:latin typeface="Georgia"/>
                <a:cs typeface="Poppins"/>
              </a:rPr>
              <a:t>yükselerek</a:t>
            </a:r>
            <a:r>
              <a:rPr lang="en-US" sz="1000" dirty="0">
                <a:latin typeface="Georgia"/>
                <a:cs typeface="Poppins"/>
              </a:rPr>
              <a:t> 15,5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ulaşacak</a:t>
            </a:r>
            <a:r>
              <a:rPr lang="en-US" sz="1000" dirty="0">
                <a:latin typeface="Georgia"/>
                <a:cs typeface="Poppins"/>
              </a:rPr>
              <a:t>. 2024'te %17,2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büyüdü</a:t>
            </a:r>
            <a:r>
              <a:rPr lang="en-US" sz="1000" dirty="0">
                <a:latin typeface="Georgia"/>
                <a:cs typeface="Poppins"/>
              </a:rPr>
              <a:t>.</a:t>
            </a:r>
            <a:endParaRPr lang="en-US" sz="1000" dirty="0">
              <a:highlight>
                <a:srgbClr val="FFFF00"/>
              </a:highlight>
              <a:latin typeface="Georgia"/>
              <a:cs typeface="Poppins"/>
            </a:endParaRPr>
          </a:p>
        </p:txBody>
      </p:sp>
      <p:sp>
        <p:nvSpPr>
          <p:cNvPr id="23" name="TextBox 22">
            <a:extLst>
              <a:ext uri="{FF2B5EF4-FFF2-40B4-BE49-F238E27FC236}">
                <a16:creationId xmlns:a16="http://schemas.microsoft.com/office/drawing/2014/main" id="{251424B9-7BCA-C78C-4777-9EEC9FA687EC}"/>
              </a:ext>
            </a:extLst>
          </p:cNvPr>
          <p:cNvSpPr txBox="1"/>
          <p:nvPr/>
        </p:nvSpPr>
        <p:spPr>
          <a:xfrm>
            <a:off x="2915788" y="7618160"/>
            <a:ext cx="4025827"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Açık</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hava</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Ses</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24" name="Text Placeholder 1">
            <a:extLst>
              <a:ext uri="{FF2B5EF4-FFF2-40B4-BE49-F238E27FC236}">
                <a16:creationId xmlns:a16="http://schemas.microsoft.com/office/drawing/2014/main" id="{53A90B10-C6EB-E04C-5034-B8C01DF4C13F}"/>
              </a:ext>
            </a:extLst>
          </p:cNvPr>
          <p:cNvSpPr txBox="1">
            <a:spLocks/>
          </p:cNvSpPr>
          <p:nvPr/>
        </p:nvSpPr>
        <p:spPr>
          <a:xfrm>
            <a:off x="2915788" y="7908505"/>
            <a:ext cx="4380831" cy="81119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u="none" strike="noStrike" dirty="0" err="1">
                <a:effectLst/>
                <a:latin typeface="Georgia" panose="02040502050405020303" pitchFamily="18" charset="0"/>
              </a:rPr>
              <a:t>Toplam</a:t>
            </a:r>
            <a:r>
              <a:rPr lang="en-US" sz="1000" u="none" strike="noStrike" dirty="0">
                <a:effectLst/>
                <a:latin typeface="Georgia" panose="02040502050405020303" pitchFamily="18" charset="0"/>
              </a:rPr>
              <a:t> </a:t>
            </a:r>
            <a:r>
              <a:rPr lang="tr-TR" sz="1000" u="none" strike="noStrike" dirty="0">
                <a:effectLst/>
                <a:latin typeface="Georgia" panose="02040502050405020303" pitchFamily="18" charset="0"/>
              </a:rPr>
              <a:t>açık</a:t>
            </a:r>
            <a:r>
              <a:rPr lang="en-US" sz="1000" u="none" strike="noStrike" dirty="0">
                <a:effectLst/>
                <a:latin typeface="Georgia" panose="02040502050405020303" pitchFamily="18" charset="0"/>
              </a:rPr>
              <a:t> </a:t>
            </a:r>
            <a:r>
              <a:rPr lang="tr-TR" sz="1000" u="none" strike="noStrike" dirty="0">
                <a:effectLst/>
                <a:latin typeface="Georgia" panose="02040502050405020303" pitchFamily="18" charset="0"/>
              </a:rPr>
              <a:t>hava</a:t>
            </a:r>
            <a:r>
              <a:rPr lang="en-US" sz="1000" u="none" strike="noStrike" dirty="0">
                <a:effectLst/>
                <a:latin typeface="Georgia" panose="02040502050405020303" pitchFamily="18" charset="0"/>
              </a:rPr>
              <a:t> 2024'te %15,0 </a:t>
            </a:r>
            <a:r>
              <a:rPr lang="en-US" sz="1000" u="none" strike="noStrike" dirty="0" err="1">
                <a:effectLst/>
                <a:latin typeface="Georgia" panose="02040502050405020303" pitchFamily="18" charset="0"/>
              </a:rPr>
              <a:t>büyüyerek</a:t>
            </a:r>
            <a:r>
              <a:rPr lang="en-US" sz="1000" u="none" strike="noStrike" dirty="0">
                <a:effectLst/>
                <a:latin typeface="Georgia" panose="02040502050405020303" pitchFamily="18" charset="0"/>
              </a:rPr>
              <a:t> 1,8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ulaşacak</a:t>
            </a:r>
            <a:r>
              <a:rPr lang="en-US" sz="1000" u="none" strike="noStrike" dirty="0">
                <a:effectLst/>
                <a:latin typeface="Georgia" panose="02040502050405020303" pitchFamily="18" charset="0"/>
              </a:rPr>
              <a:t> ve 2027'de 2,0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ulaşacağı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tahmin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ediliyor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DOOH'nin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ayrıca</a:t>
            </a:r>
            <a:r>
              <a:rPr lang="en-US" sz="1000" u="none" strike="noStrike" dirty="0">
                <a:effectLst/>
                <a:latin typeface="Georgia" panose="02040502050405020303" pitchFamily="18" charset="0"/>
              </a:rPr>
              <a:t> 2024'te %15,0 </a:t>
            </a:r>
            <a:r>
              <a:rPr lang="en-US" sz="1000" u="none" strike="noStrike" dirty="0" err="1">
                <a:effectLst/>
                <a:latin typeface="Georgia" panose="02040502050405020303" pitchFamily="18" charset="0"/>
              </a:rPr>
              <a:t>artış</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görmesi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bekleniyor</a:t>
            </a:r>
            <a:r>
              <a:rPr lang="en-US" sz="1000" u="none" strike="noStrike" dirty="0">
                <a:effectLst/>
                <a:latin typeface="Georgia" panose="02040502050405020303" pitchFamily="18" charset="0"/>
              </a:rPr>
              <a:t>; 2025 </a:t>
            </a:r>
            <a:r>
              <a:rPr lang="en-US" sz="1000" u="none" strike="noStrike" dirty="0" err="1">
                <a:effectLst/>
                <a:latin typeface="Georgia" panose="02040502050405020303" pitchFamily="18" charset="0"/>
              </a:rPr>
              <a:t>için</a:t>
            </a:r>
            <a:r>
              <a:rPr lang="en-US" sz="1000" u="none" strike="noStrike" dirty="0">
                <a:effectLst/>
                <a:latin typeface="Georgia" panose="02040502050405020303" pitchFamily="18" charset="0"/>
              </a:rPr>
              <a:t> %7,0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öngörülüyor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Ses</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bu</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yıl</a:t>
            </a:r>
            <a:r>
              <a:rPr lang="en-US" sz="1000" u="none" strike="noStrike" dirty="0">
                <a:effectLst/>
                <a:latin typeface="Georgia" panose="02040502050405020303" pitchFamily="18" charset="0"/>
              </a:rPr>
              <a:t> %12,4 </a:t>
            </a:r>
            <a:r>
              <a:rPr lang="en-US" sz="1000" u="none" strike="noStrike" dirty="0" err="1">
                <a:effectLst/>
                <a:latin typeface="Georgia" panose="02040502050405020303" pitchFamily="18" charset="0"/>
              </a:rPr>
              <a:t>artacak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2029 </a:t>
            </a:r>
            <a:r>
              <a:rPr lang="en-US" sz="1000" u="none" strike="noStrike" dirty="0" err="1">
                <a:effectLst/>
                <a:latin typeface="Georgia" panose="02040502050405020303" pitchFamily="18" charset="0"/>
              </a:rPr>
              <a:t>yılına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kadar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yüksek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tek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haneli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görülmesi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bekleniyor</a:t>
            </a:r>
            <a:r>
              <a:rPr lang="en-US" sz="1000" u="none" strike="noStrike" dirty="0">
                <a:effectLst/>
                <a:latin typeface="Georgia" panose="02040502050405020303" pitchFamily="18" charset="0"/>
              </a:rPr>
              <a:t>.</a:t>
            </a:r>
            <a:endParaRPr lang="en-US" sz="1000" dirty="0">
              <a:latin typeface="Georgia" panose="02040502050405020303" pitchFamily="18" charset="0"/>
              <a:cs typeface="Poppins"/>
            </a:endParaRPr>
          </a:p>
        </p:txBody>
      </p:sp>
      <p:sp>
        <p:nvSpPr>
          <p:cNvPr id="4" name="TextBox 3">
            <a:extLst>
              <a:ext uri="{FF2B5EF4-FFF2-40B4-BE49-F238E27FC236}">
                <a16:creationId xmlns:a16="http://schemas.microsoft.com/office/drawing/2014/main" id="{8523BA22-CF00-A938-62B3-DF714649FC7B}"/>
              </a:ext>
            </a:extLst>
          </p:cNvPr>
          <p:cNvSpPr txBox="1"/>
          <p:nvPr/>
        </p:nvSpPr>
        <p:spPr>
          <a:xfrm>
            <a:off x="2923612" y="8794886"/>
            <a:ext cx="2146300"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lang="en-US" sz="1400" b="1" dirty="0" err="1">
                <a:solidFill>
                  <a:srgbClr val="092656"/>
                </a:solidFill>
                <a:latin typeface="Poppins" pitchFamily="2" charset="77"/>
                <a:cs typeface="Poppins" pitchFamily="2" charset="77"/>
              </a:rPr>
              <a:t>Bası</a:t>
            </a:r>
            <a:r>
              <a:rPr lang="tr-TR" sz="1400" b="1" dirty="0">
                <a:solidFill>
                  <a:srgbClr val="092656"/>
                </a:solidFill>
                <a:latin typeface="Poppins" pitchFamily="2" charset="77"/>
                <a:cs typeface="Poppins" pitchFamily="2" charset="77"/>
              </a:rPr>
              <a:t>n</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6" name="Text Placeholder 1">
            <a:extLst>
              <a:ext uri="{FF2B5EF4-FFF2-40B4-BE49-F238E27FC236}">
                <a16:creationId xmlns:a16="http://schemas.microsoft.com/office/drawing/2014/main" id="{A49BB432-5CD3-7538-4188-3FB8786AE133}"/>
              </a:ext>
            </a:extLst>
          </p:cNvPr>
          <p:cNvSpPr txBox="1">
            <a:spLocks/>
          </p:cNvSpPr>
          <p:nvPr/>
        </p:nvSpPr>
        <p:spPr>
          <a:xfrm>
            <a:off x="2908370" y="9067800"/>
            <a:ext cx="4380831" cy="81119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u="none" strike="noStrike" dirty="0" err="1">
                <a:effectLst/>
                <a:latin typeface="Georgia"/>
                <a:cs typeface="Poppins"/>
              </a:rPr>
              <a:t>Brezilya'daki</a:t>
            </a:r>
            <a:r>
              <a:rPr lang="en-US" sz="1000" u="none" strike="noStrike" dirty="0">
                <a:effectLst/>
                <a:latin typeface="Georgia"/>
                <a:cs typeface="Poppins"/>
              </a:rPr>
              <a:t> </a:t>
            </a:r>
            <a:r>
              <a:rPr lang="en-US" sz="1000" u="none" strike="noStrike" dirty="0" err="1">
                <a:effectLst/>
                <a:latin typeface="Georgia"/>
                <a:cs typeface="Poppins"/>
              </a:rPr>
              <a:t>gazeteler</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gazetelerdeki</a:t>
            </a:r>
            <a:r>
              <a:rPr lang="en-US" sz="1000" u="none" strike="noStrike" dirty="0">
                <a:effectLst/>
                <a:latin typeface="Georgia"/>
                <a:cs typeface="Poppins"/>
              </a:rPr>
              <a:t> %12,0'lik </a:t>
            </a:r>
            <a:r>
              <a:rPr lang="en-US" sz="1000" u="none" strike="noStrike" dirty="0" err="1">
                <a:effectLst/>
                <a:latin typeface="Georgia"/>
                <a:cs typeface="Poppins"/>
              </a:rPr>
              <a:t>artışın</a:t>
            </a:r>
            <a:r>
              <a:rPr lang="en-US" sz="1000" u="none" strike="noStrike" dirty="0">
                <a:effectLst/>
                <a:latin typeface="Georgia"/>
                <a:cs typeface="Poppins"/>
              </a:rPr>
              <a:t> </a:t>
            </a:r>
            <a:r>
              <a:rPr lang="en-US" sz="1000" u="none" strike="noStrike" dirty="0" err="1">
                <a:effectLst/>
                <a:latin typeface="Georgia"/>
                <a:cs typeface="Poppins"/>
              </a:rPr>
              <a:t>etkisiyle</a:t>
            </a:r>
            <a:r>
              <a:rPr lang="en-US" sz="1000" u="none" strike="noStrike" dirty="0">
                <a:effectLst/>
                <a:latin typeface="Georgia"/>
                <a:cs typeface="Poppins"/>
              </a:rPr>
              <a:t> 2024'te %4,3 </a:t>
            </a:r>
            <a:r>
              <a:rPr lang="en-US" sz="1000" u="none" strike="noStrike" dirty="0" err="1">
                <a:effectLst/>
                <a:latin typeface="Georgia"/>
                <a:cs typeface="Poppins"/>
              </a:rPr>
              <a:t>büyüme</a:t>
            </a:r>
            <a:r>
              <a:rPr lang="en-US" sz="1000" u="none" strike="noStrike" dirty="0">
                <a:effectLst/>
                <a:latin typeface="Georgia"/>
                <a:cs typeface="Poppins"/>
              </a:rPr>
              <a:t> </a:t>
            </a:r>
            <a:r>
              <a:rPr lang="en-US" sz="1000" u="none" strike="noStrike" dirty="0" err="1">
                <a:effectLst/>
                <a:latin typeface="Georgia"/>
                <a:cs typeface="Poppins"/>
              </a:rPr>
              <a:t>kaydederek</a:t>
            </a:r>
            <a:r>
              <a:rPr lang="en-US" sz="1000" u="none" strike="noStrike" dirty="0">
                <a:effectLst/>
                <a:latin typeface="Georgia"/>
                <a:cs typeface="Poppins"/>
              </a:rPr>
              <a:t> </a:t>
            </a:r>
            <a:r>
              <a:rPr lang="en-US" sz="1000" u="none" strike="noStrike" dirty="0" err="1">
                <a:effectLst/>
                <a:latin typeface="Georgia"/>
                <a:cs typeface="Poppins"/>
              </a:rPr>
              <a:t>küresel</a:t>
            </a:r>
            <a:r>
              <a:rPr lang="en-US" sz="1000" u="none" strike="noStrike" dirty="0">
                <a:effectLst/>
                <a:latin typeface="Georgia"/>
                <a:cs typeface="Poppins"/>
              </a:rPr>
              <a:t> </a:t>
            </a:r>
            <a:r>
              <a:rPr lang="en-US" sz="1000" u="none" strike="noStrike" dirty="0" err="1">
                <a:effectLst/>
                <a:latin typeface="Georgia"/>
                <a:cs typeface="Poppins"/>
              </a:rPr>
              <a:t>trendi</a:t>
            </a:r>
            <a:r>
              <a:rPr lang="en-US" sz="1000" u="none" strike="noStrike" dirty="0">
                <a:effectLst/>
                <a:latin typeface="Georgia"/>
                <a:cs typeface="Poppins"/>
              </a:rPr>
              <a:t> </a:t>
            </a:r>
            <a:r>
              <a:rPr lang="en-US" sz="1000" u="none" strike="noStrike" dirty="0" err="1">
                <a:effectLst/>
                <a:latin typeface="Georgia"/>
                <a:cs typeface="Poppins"/>
              </a:rPr>
              <a:t>tersine</a:t>
            </a:r>
            <a:r>
              <a:rPr lang="en-US" sz="1000" u="none" strike="noStrike" dirty="0">
                <a:effectLst/>
                <a:latin typeface="Georgia"/>
                <a:cs typeface="Poppins"/>
              </a:rPr>
              <a:t> </a:t>
            </a:r>
            <a:r>
              <a:rPr lang="en-US" sz="1000" u="none" strike="noStrike" dirty="0" err="1">
                <a:effectLst/>
                <a:latin typeface="Georgia"/>
                <a:cs typeface="Poppins"/>
              </a:rPr>
              <a:t>çevirdi</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2025 </a:t>
            </a:r>
            <a:r>
              <a:rPr lang="en-US" sz="1000" u="none" strike="noStrike" dirty="0" err="1">
                <a:effectLst/>
                <a:latin typeface="Georgia"/>
                <a:cs typeface="Poppins"/>
              </a:rPr>
              <a:t>öngörüsü</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düşüşe</a:t>
            </a:r>
            <a:r>
              <a:rPr lang="en-US" sz="1000" u="none" strike="noStrike" dirty="0">
                <a:effectLst/>
                <a:latin typeface="Georgia"/>
                <a:cs typeface="Poppins"/>
              </a:rPr>
              <a:t> </a:t>
            </a:r>
            <a:r>
              <a:rPr lang="en-US" sz="1000" u="none" strike="noStrike" dirty="0" err="1">
                <a:effectLst/>
                <a:latin typeface="Georgia"/>
                <a:cs typeface="Poppins"/>
              </a:rPr>
              <a:t>işaret</a:t>
            </a:r>
            <a:r>
              <a:rPr lang="en-US" sz="1000" u="none" strike="noStrike" dirty="0">
                <a:effectLst/>
                <a:latin typeface="Georgia"/>
                <a:cs typeface="Poppins"/>
              </a:rPr>
              <a:t> </a:t>
            </a:r>
            <a:r>
              <a:rPr lang="en-US" sz="1000" u="none" strike="noStrike" dirty="0" err="1">
                <a:effectLst/>
                <a:latin typeface="Georgia"/>
                <a:cs typeface="Poppins"/>
              </a:rPr>
              <a:t>ediyor</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bunu</a:t>
            </a:r>
            <a:r>
              <a:rPr lang="en-US" sz="1000" u="none" strike="noStrike" dirty="0">
                <a:effectLst/>
                <a:latin typeface="Georgia"/>
                <a:cs typeface="Poppins"/>
              </a:rPr>
              <a:t> 2029'a </a:t>
            </a:r>
            <a:r>
              <a:rPr lang="en-US" sz="1000" u="none" strike="noStrike" dirty="0" err="1">
                <a:effectLst/>
                <a:latin typeface="Georgia"/>
                <a:cs typeface="Poppins"/>
              </a:rPr>
              <a:t>kadar</a:t>
            </a:r>
            <a:r>
              <a:rPr lang="en-US" sz="1000" u="none" strike="noStrike" dirty="0">
                <a:effectLst/>
                <a:latin typeface="Georgia"/>
                <a:cs typeface="Poppins"/>
              </a:rPr>
              <a:t> </a:t>
            </a:r>
            <a:r>
              <a:rPr lang="en-US" sz="1000" u="none" strike="noStrike" dirty="0" err="1">
                <a:effectLst/>
                <a:latin typeface="Georgia"/>
                <a:cs typeface="Poppins"/>
              </a:rPr>
              <a:t>aynı</a:t>
            </a:r>
            <a:r>
              <a:rPr lang="en-US" sz="1000" u="none" strike="noStrike" dirty="0">
                <a:effectLst/>
                <a:latin typeface="Georgia"/>
                <a:cs typeface="Poppins"/>
              </a:rPr>
              <a:t> </a:t>
            </a:r>
            <a:r>
              <a:rPr lang="en-US" sz="1000" u="none" strike="noStrike" dirty="0" err="1">
                <a:effectLst/>
                <a:latin typeface="Georgia"/>
                <a:cs typeface="Poppins"/>
              </a:rPr>
              <a:t>şekilde</a:t>
            </a:r>
            <a:r>
              <a:rPr lang="en-US" sz="1000" u="none" strike="noStrike" dirty="0">
                <a:effectLst/>
                <a:latin typeface="Georgia"/>
                <a:cs typeface="Poppins"/>
              </a:rPr>
              <a:t> </a:t>
            </a:r>
            <a:r>
              <a:rPr lang="en-US" sz="1000" u="none" strike="noStrike" dirty="0" err="1">
                <a:effectLst/>
                <a:latin typeface="Georgia"/>
                <a:cs typeface="Poppins"/>
              </a:rPr>
              <a:t>devam</a:t>
            </a:r>
            <a:r>
              <a:rPr lang="en-US" sz="1000" u="none" strike="noStrike" dirty="0">
                <a:effectLst/>
                <a:latin typeface="Georgia"/>
                <a:cs typeface="Poppins"/>
              </a:rPr>
              <a:t> </a:t>
            </a:r>
            <a:r>
              <a:rPr lang="en-US" sz="1000" u="none" strike="noStrike" dirty="0" err="1">
                <a:effectLst/>
                <a:latin typeface="Georgia"/>
                <a:cs typeface="Poppins"/>
              </a:rPr>
              <a:t>edeceği</a:t>
            </a:r>
            <a:r>
              <a:rPr lang="en-US" sz="1000" u="none" strike="noStrike" dirty="0">
                <a:effectLst/>
                <a:latin typeface="Georgia"/>
                <a:cs typeface="Poppins"/>
              </a:rPr>
              <a:t>, </a:t>
            </a:r>
            <a:r>
              <a:rPr lang="en-US" sz="1000" u="none" strike="noStrike" dirty="0" err="1">
                <a:effectLst/>
                <a:latin typeface="Georgia"/>
                <a:cs typeface="Poppins"/>
              </a:rPr>
              <a:t>hatta</a:t>
            </a:r>
            <a:r>
              <a:rPr lang="en-US" sz="1000" u="none" strike="noStrike" dirty="0">
                <a:effectLst/>
                <a:latin typeface="Georgia"/>
                <a:cs typeface="Poppins"/>
              </a:rPr>
              <a:t> </a:t>
            </a:r>
            <a:r>
              <a:rPr lang="en-US" sz="1000" u="none" strike="noStrike" dirty="0" err="1">
                <a:effectLst/>
                <a:latin typeface="Georgia"/>
                <a:cs typeface="Poppins"/>
              </a:rPr>
              <a:t>dijital</a:t>
            </a:r>
            <a:r>
              <a:rPr lang="en-US" sz="1000" u="none" strike="noStrike" dirty="0">
                <a:effectLst/>
                <a:latin typeface="Georgia"/>
                <a:cs typeface="Poppins"/>
              </a:rPr>
              <a:t> </a:t>
            </a:r>
            <a:r>
              <a:rPr lang="en-US" sz="1000" u="none" strike="noStrike" dirty="0" err="1">
                <a:effectLst/>
                <a:latin typeface="Georgia"/>
                <a:cs typeface="Poppins"/>
              </a:rPr>
              <a:t>versiyonlar</a:t>
            </a:r>
            <a:r>
              <a:rPr lang="en-US" sz="1000" u="none" strike="noStrike" dirty="0">
                <a:effectLst/>
                <a:latin typeface="Georgia"/>
                <a:cs typeface="Poppins"/>
              </a:rPr>
              <a:t> da </a:t>
            </a:r>
            <a:r>
              <a:rPr lang="en-US" sz="1000" u="none" strike="noStrike" dirty="0" err="1">
                <a:effectLst/>
                <a:latin typeface="Georgia"/>
                <a:cs typeface="Poppins"/>
              </a:rPr>
              <a:t>slaytta</a:t>
            </a:r>
            <a:r>
              <a:rPr lang="en-US" sz="1000" u="none" strike="noStrike" dirty="0">
                <a:effectLst/>
                <a:latin typeface="Georgia"/>
                <a:cs typeface="Poppins"/>
              </a:rPr>
              <a:t> </a:t>
            </a:r>
            <a:r>
              <a:rPr lang="en-US" sz="1000" u="none" strike="noStrike" dirty="0" err="1">
                <a:effectLst/>
                <a:latin typeface="Georgia"/>
                <a:cs typeface="Poppins"/>
              </a:rPr>
              <a:t>yer</a:t>
            </a:r>
            <a:r>
              <a:rPr lang="en-US" sz="1000" u="none" strike="noStrike" dirty="0">
                <a:effectLst/>
                <a:latin typeface="Georgia"/>
                <a:cs typeface="Poppins"/>
              </a:rPr>
              <a:t> </a:t>
            </a:r>
            <a:r>
              <a:rPr lang="en-US" sz="1000" u="none" strike="noStrike" dirty="0" err="1">
                <a:effectLst/>
                <a:latin typeface="Georgia"/>
                <a:cs typeface="Poppins"/>
              </a:rPr>
              <a:t>alacak</a:t>
            </a:r>
            <a:r>
              <a:rPr lang="en-US" sz="1000" u="none" strike="noStrike" dirty="0">
                <a:effectLst/>
                <a:latin typeface="Georgia"/>
                <a:cs typeface="Poppins"/>
              </a:rPr>
              <a:t>. Bu </a:t>
            </a:r>
            <a:r>
              <a:rPr lang="en-US" sz="1000" u="none" strike="noStrike" dirty="0" err="1">
                <a:effectLst/>
                <a:latin typeface="Georgia"/>
                <a:cs typeface="Poppins"/>
              </a:rPr>
              <a:t>arada</a:t>
            </a:r>
            <a:r>
              <a:rPr lang="en-US" sz="1000" u="none" strike="noStrike" dirty="0">
                <a:effectLst/>
                <a:latin typeface="Georgia"/>
                <a:cs typeface="Poppins"/>
              </a:rPr>
              <a:t> </a:t>
            </a:r>
            <a:r>
              <a:rPr lang="en-US" sz="1000" u="none" strike="noStrike" dirty="0" err="1">
                <a:effectLst/>
                <a:latin typeface="Georgia"/>
                <a:cs typeface="Poppins"/>
              </a:rPr>
              <a:t>dergiler</a:t>
            </a:r>
            <a:r>
              <a:rPr lang="en-US" sz="1000" u="none" strike="noStrike" dirty="0">
                <a:effectLst/>
                <a:latin typeface="Georgia"/>
                <a:cs typeface="Poppins"/>
              </a:rPr>
              <a:t>, </a:t>
            </a:r>
            <a:r>
              <a:rPr lang="en-US" sz="1000" u="none" strike="noStrike" dirty="0" err="1">
                <a:effectLst/>
                <a:latin typeface="Georgia"/>
                <a:cs typeface="Poppins"/>
              </a:rPr>
              <a:t>önümüzdeki</a:t>
            </a:r>
            <a:r>
              <a:rPr lang="en-US" sz="1000" u="none" strike="noStrike" dirty="0">
                <a:effectLst/>
                <a:latin typeface="Georgia"/>
                <a:cs typeface="Poppins"/>
              </a:rPr>
              <a:t> </a:t>
            </a:r>
            <a:r>
              <a:rPr lang="en-US" sz="1000" u="none" strike="noStrike" dirty="0" err="1">
                <a:effectLst/>
                <a:latin typeface="Georgia"/>
                <a:cs typeface="Poppins"/>
              </a:rPr>
              <a:t>beş</a:t>
            </a:r>
            <a:r>
              <a:rPr lang="en-US" sz="1000" u="none" strike="noStrike" dirty="0">
                <a:effectLst/>
                <a:latin typeface="Georgia"/>
                <a:cs typeface="Poppins"/>
              </a:rPr>
              <a:t> </a:t>
            </a:r>
            <a:r>
              <a:rPr lang="en-US" sz="1000" u="none" strike="noStrike" dirty="0" err="1">
                <a:effectLst/>
                <a:latin typeface="Georgia"/>
                <a:cs typeface="Poppins"/>
              </a:rPr>
              <a:t>yıl</a:t>
            </a:r>
            <a:r>
              <a:rPr lang="en-US" sz="1000" u="none" strike="noStrike" dirty="0">
                <a:effectLst/>
                <a:latin typeface="Georgia"/>
                <a:cs typeface="Poppins"/>
              </a:rPr>
              <a:t> </a:t>
            </a:r>
            <a:r>
              <a:rPr lang="en-US" sz="1000" u="none" strike="noStrike" dirty="0" err="1">
                <a:effectLst/>
                <a:latin typeface="Georgia"/>
                <a:cs typeface="Poppins"/>
              </a:rPr>
              <a:t>içinde</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büyük</a:t>
            </a:r>
            <a:r>
              <a:rPr lang="en-US" sz="1000" u="none" strike="noStrike" dirty="0">
                <a:effectLst/>
                <a:latin typeface="Georgia"/>
                <a:cs typeface="Poppins"/>
              </a:rPr>
              <a:t> </a:t>
            </a:r>
            <a:r>
              <a:rPr lang="en-US" sz="1000" u="none" strike="noStrike" dirty="0" err="1">
                <a:effectLst/>
                <a:latin typeface="Georgia"/>
                <a:cs typeface="Poppins"/>
              </a:rPr>
              <a:t>düşüş</a:t>
            </a:r>
            <a:r>
              <a:rPr lang="en-US" sz="1000" u="none" strike="noStrike" dirty="0">
                <a:effectLst/>
                <a:latin typeface="Georgia"/>
                <a:cs typeface="Poppins"/>
              </a:rPr>
              <a:t> </a:t>
            </a:r>
            <a:r>
              <a:rPr lang="en-US" sz="1000" u="none" strike="noStrike" dirty="0" err="1">
                <a:effectLst/>
                <a:latin typeface="Georgia"/>
                <a:cs typeface="Poppins"/>
              </a:rPr>
              <a:t>öngörüleri</a:t>
            </a:r>
            <a:r>
              <a:rPr lang="en-US" sz="1000" u="none" strike="noStrike" dirty="0">
                <a:effectLst/>
                <a:latin typeface="Georgia"/>
                <a:cs typeface="Poppins"/>
              </a:rPr>
              <a:t> </a:t>
            </a:r>
            <a:r>
              <a:rPr lang="en-US" sz="1000" u="none" strike="noStrike" dirty="0" err="1">
                <a:effectLst/>
                <a:latin typeface="Georgia"/>
                <a:cs typeface="Poppins"/>
              </a:rPr>
              <a:t>ile</a:t>
            </a:r>
            <a:r>
              <a:rPr lang="en-US" sz="1000" u="none" strike="noStrike" dirty="0">
                <a:effectLst/>
                <a:latin typeface="Georgia"/>
                <a:cs typeface="Poppins"/>
              </a:rPr>
              <a:t> 2024'te %0,5 </a:t>
            </a:r>
            <a:r>
              <a:rPr lang="en-US" sz="1000" u="none" strike="noStrike" dirty="0" err="1">
                <a:effectLst/>
                <a:latin typeface="Georgia"/>
                <a:cs typeface="Poppins"/>
              </a:rPr>
              <a:t>düştü</a:t>
            </a:r>
            <a:r>
              <a:rPr lang="en-US" sz="1000" u="none" strike="noStrike" dirty="0">
                <a:effectLst/>
                <a:latin typeface="Georgia"/>
                <a:cs typeface="Poppins"/>
              </a:rPr>
              <a:t>.</a:t>
            </a:r>
            <a:endParaRPr lang="en-US" sz="1000" dirty="0">
              <a:latin typeface="Georgia"/>
              <a:cs typeface="Poppins"/>
            </a:endParaRPr>
          </a:p>
        </p:txBody>
      </p:sp>
      <p:sp>
        <p:nvSpPr>
          <p:cNvPr id="11" name="Rectangle 10">
            <a:extLst>
              <a:ext uri="{FF2B5EF4-FFF2-40B4-BE49-F238E27FC236}">
                <a16:creationId xmlns:a16="http://schemas.microsoft.com/office/drawing/2014/main" id="{E34A56D9-790D-1812-E450-68F167C54DA3}"/>
              </a:ext>
            </a:extLst>
          </p:cNvPr>
          <p:cNvSpPr/>
          <p:nvPr/>
        </p:nvSpPr>
        <p:spPr>
          <a:xfrm>
            <a:off x="1139388" y="3322320"/>
            <a:ext cx="270312"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4683D2B-75E3-D056-5F0E-70DDA297A5CB}"/>
              </a:ext>
            </a:extLst>
          </p:cNvPr>
          <p:cNvSpPr txBox="1"/>
          <p:nvPr/>
        </p:nvSpPr>
        <p:spPr>
          <a:xfrm rot="16200000">
            <a:off x="-698333" y="2281189"/>
            <a:ext cx="3886200" cy="294696"/>
          </a:xfrm>
          <a:prstGeom prst="rect">
            <a:avLst/>
          </a:prstGeom>
          <a:noFill/>
        </p:spPr>
        <p:txBody>
          <a:bodyPr wrap="square">
            <a:spAutoFit/>
          </a:bodyPr>
          <a:lstStyle/>
          <a:p>
            <a:pPr marL="0" marR="0">
              <a:lnSpc>
                <a:spcPct val="115000"/>
              </a:lnSpc>
              <a:spcAft>
                <a:spcPts val="800"/>
              </a:spcAft>
            </a:pPr>
            <a:r>
              <a:rPr lang="en-US" sz="1200" kern="100" dirty="0" err="1">
                <a:effectLst/>
                <a:latin typeface="Poppins" panose="00000500000000000000" pitchFamily="2" charset="0"/>
                <a:ea typeface="Aptos" panose="020B0004020202020204" pitchFamily="34" charset="0"/>
                <a:cs typeface="Poppins" panose="00000500000000000000" pitchFamily="2" charset="0"/>
              </a:rPr>
              <a:t>Yıllık</a:t>
            </a:r>
            <a:r>
              <a:rPr lang="en-US" sz="1200" kern="100" dirty="0">
                <a:effectLst/>
                <a:latin typeface="Poppins" panose="00000500000000000000" pitchFamily="2" charset="0"/>
                <a:ea typeface="Aptos" panose="020B0004020202020204" pitchFamily="34" charset="0"/>
                <a:cs typeface="Poppins" panose="00000500000000000000" pitchFamily="2" charset="0"/>
              </a:rPr>
              <a:t> </a:t>
            </a:r>
            <a:r>
              <a:rPr lang="en-US" sz="1200" kern="100" dirty="0" err="1">
                <a:effectLst/>
                <a:latin typeface="Poppins" panose="00000500000000000000" pitchFamily="2" charset="0"/>
                <a:ea typeface="Aptos" panose="020B0004020202020204" pitchFamily="34" charset="0"/>
                <a:cs typeface="Poppins" panose="00000500000000000000" pitchFamily="2" charset="0"/>
              </a:rPr>
              <a:t>değişim</a:t>
            </a:r>
            <a:endParaRPr lang="en-US" sz="1200" kern="100" dirty="0">
              <a:effectLst/>
              <a:latin typeface="Poppins" panose="00000500000000000000" pitchFamily="2" charset="0"/>
              <a:ea typeface="Aptos" panose="020B0004020202020204" pitchFamily="34" charset="0"/>
              <a:cs typeface="Poppins" panose="00000500000000000000" pitchFamily="2" charset="0"/>
            </a:endParaRPr>
          </a:p>
        </p:txBody>
      </p:sp>
    </p:spTree>
    <p:extLst>
      <p:ext uri="{BB962C8B-B14F-4D97-AF65-F5344CB8AC3E}">
        <p14:creationId xmlns:p14="http://schemas.microsoft.com/office/powerpoint/2010/main" val="34313425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90431-486A-AC05-34B3-A92BBE85D737}"/>
            </a:ext>
          </a:extLst>
        </p:cNvPr>
        <p:cNvGrpSpPr/>
        <p:nvPr/>
      </p:nvGrpSpPr>
      <p:grpSpPr>
        <a:xfrm>
          <a:off x="0" y="0"/>
          <a:ext cx="0" cy="0"/>
          <a:chOff x="0" y="0"/>
          <a:chExt cx="0" cy="0"/>
        </a:xfrm>
      </p:grpSpPr>
      <p:pic>
        <p:nvPicPr>
          <p:cNvPr id="5" name="Picture 4" descr="A graph of a number of bars&#10;&#10;Description automatically generated with medium confidence">
            <a:extLst>
              <a:ext uri="{FF2B5EF4-FFF2-40B4-BE49-F238E27FC236}">
                <a16:creationId xmlns:a16="http://schemas.microsoft.com/office/drawing/2014/main" id="{6C8B8EC3-AEF2-493F-61DF-9344765144F6}"/>
              </a:ext>
            </a:extLst>
          </p:cNvPr>
          <p:cNvPicPr>
            <a:picLocks noChangeAspect="1"/>
          </p:cNvPicPr>
          <p:nvPr/>
        </p:nvPicPr>
        <p:blipFill>
          <a:blip r:embed="rId3"/>
          <a:stretch>
            <a:fillRect/>
          </a:stretch>
        </p:blipFill>
        <p:spPr>
          <a:xfrm>
            <a:off x="783771" y="4931231"/>
            <a:ext cx="6580966" cy="4579202"/>
          </a:xfrm>
          <a:prstGeom prst="rect">
            <a:avLst/>
          </a:prstGeom>
        </p:spPr>
      </p:pic>
      <p:sp>
        <p:nvSpPr>
          <p:cNvPr id="2" name="Slide Number Placeholder 1">
            <a:extLst>
              <a:ext uri="{FF2B5EF4-FFF2-40B4-BE49-F238E27FC236}">
                <a16:creationId xmlns:a16="http://schemas.microsoft.com/office/drawing/2014/main" id="{CAAEFC1F-0245-98A3-6865-EE8EC9A3F40D}"/>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73</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9" name="Picture 8" descr="A blue and black logo&#10;&#10;Description automatically generated">
            <a:extLst>
              <a:ext uri="{FF2B5EF4-FFF2-40B4-BE49-F238E27FC236}">
                <a16:creationId xmlns:a16="http://schemas.microsoft.com/office/drawing/2014/main" id="{CBF84076-4DDD-50D3-560A-F1A7A4B73308}"/>
              </a:ext>
            </a:extLst>
          </p:cNvPr>
          <p:cNvPicPr>
            <a:picLocks noChangeAspect="1"/>
          </p:cNvPicPr>
          <p:nvPr/>
        </p:nvPicPr>
        <p:blipFill>
          <a:blip r:embed="rId4"/>
          <a:stretch>
            <a:fillRect/>
          </a:stretch>
        </p:blipFill>
        <p:spPr>
          <a:xfrm>
            <a:off x="6495276" y="332839"/>
            <a:ext cx="897530" cy="256235"/>
          </a:xfrm>
          <a:prstGeom prst="rect">
            <a:avLst/>
          </a:prstGeom>
        </p:spPr>
      </p:pic>
      <p:sp>
        <p:nvSpPr>
          <p:cNvPr id="3" name="Text Placeholder 1">
            <a:extLst>
              <a:ext uri="{FF2B5EF4-FFF2-40B4-BE49-F238E27FC236}">
                <a16:creationId xmlns:a16="http://schemas.microsoft.com/office/drawing/2014/main" id="{0F1BCA03-85B2-D19B-4615-E0B5EF8FECFF}"/>
              </a:ext>
            </a:extLst>
          </p:cNvPr>
          <p:cNvSpPr txBox="1">
            <a:spLocks/>
          </p:cNvSpPr>
          <p:nvPr/>
        </p:nvSpPr>
        <p:spPr>
          <a:xfrm>
            <a:off x="1398326" y="888025"/>
            <a:ext cx="5799483" cy="3011557"/>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3999"/>
              </a:lnSpc>
              <a:spcBef>
                <a:spcPts val="0"/>
              </a:spcBef>
              <a:spcAft>
                <a:spcPts val="600"/>
              </a:spcAft>
              <a:buClrTx/>
              <a:buSzPts val="1100"/>
              <a:buFont typeface="Arial" panose="020B0604020202020204" pitchFamily="34" charset="0"/>
              <a:buNone/>
              <a:tabLst/>
              <a:defRPr/>
            </a:pP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Hindistan'ın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GSYİH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son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çeyreklerde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yavaşlama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göstermiş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olsa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da, IMF 2024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%7,0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%6,5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tahmin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Özel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tüketim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harcamaları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canlanma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belirtileri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gösterse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özellikle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gıda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enflasyonu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tüketim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üzerinde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ağır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baskı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oluşturuyor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br>
              <a:rPr kumimoji="0" lang="en-US" sz="1000" b="0" i="0" u="none" strike="noStrike" kern="1200" cap="none" spc="0" normalizeH="0" baseline="0" noProof="0" dirty="0">
                <a:ln>
                  <a:noFill/>
                </a:ln>
                <a:solidFill>
                  <a:srgbClr val="092656"/>
                </a:solidFill>
                <a:effectLst/>
                <a:uLnTx/>
                <a:uFillTx/>
                <a:latin typeface="Georgia"/>
                <a:cs typeface="Poppins"/>
                <a:sym typeface="Poppins"/>
              </a:rPr>
            </a:br>
            <a:br>
              <a:rPr kumimoji="0" lang="en-US" sz="1000" b="0" i="0" u="none" strike="noStrike" kern="1200" cap="none" spc="0" normalizeH="0" baseline="0" noProof="0" dirty="0">
                <a:ln>
                  <a:noFill/>
                </a:ln>
                <a:solidFill>
                  <a:srgbClr val="092656"/>
                </a:solidFill>
                <a:effectLst/>
                <a:uLnTx/>
                <a:uFillTx/>
                <a:latin typeface="Georgia"/>
                <a:cs typeface="Poppins"/>
                <a:sym typeface="Poppins"/>
              </a:rPr>
            </a:br>
            <a:r>
              <a:rPr kumimoji="0" lang="en-US" sz="1000" b="0" i="0" u="none" strike="noStrike" kern="1200" cap="none" spc="0" normalizeH="0" baseline="0" noProof="0" dirty="0">
                <a:ln>
                  <a:noFill/>
                </a:ln>
                <a:solidFill>
                  <a:srgbClr val="092656"/>
                </a:solidFill>
                <a:effectLst/>
                <a:uLnTx/>
                <a:uFillTx/>
                <a:latin typeface="Georgia"/>
                <a:cs typeface="Poppins"/>
                <a:sym typeface="Poppins"/>
              </a:rPr>
              <a:t>Son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çeyrek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finansal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sonuçlarında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çoğu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Tüketici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Ürünleri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(CPG)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şirketi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şu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noktaları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vurgulamıştır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Üst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sınıf</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şehirli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Hindistan'da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tüketim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premium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ürünlere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yönelme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sayesinde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devam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Kırsal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kesimde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toparlanma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başlamış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durumda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kırsal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Hindistan'dan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hacim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şehirli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Hindistan'ın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yaklaşık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katı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Orta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alt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sınıf</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şehirli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Hindistan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devam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yüksek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gıda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enflasyonundan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çok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etkilenen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kesim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sınıfların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tüketimi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baskı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altında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Hammadde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fiyatlarındaki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enflasyon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önümüzdeki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birkaç</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çeyrek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boyunca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devam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edebilir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brüt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kâr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oranları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üzerinde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baskı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yaratabilir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br>
              <a:rPr kumimoji="0" lang="en-US" sz="1000" b="0" i="0" u="none" strike="noStrike" kern="1200" cap="none" spc="0" normalizeH="0" baseline="0" noProof="0" dirty="0">
                <a:ln>
                  <a:noFill/>
                </a:ln>
                <a:solidFill>
                  <a:srgbClr val="092656"/>
                </a:solidFill>
                <a:effectLst/>
                <a:uLnTx/>
                <a:uFillTx/>
                <a:latin typeface="Georgia"/>
                <a:cs typeface="Poppins"/>
                <a:sym typeface="Poppins"/>
              </a:rPr>
            </a:br>
            <a:br>
              <a:rPr kumimoji="0" lang="en-US" sz="1000" b="0" i="0" u="none" strike="noStrike" kern="1200" cap="none" spc="0" normalizeH="0" baseline="0" noProof="0" dirty="0">
                <a:ln>
                  <a:noFill/>
                </a:ln>
                <a:solidFill>
                  <a:srgbClr val="092656"/>
                </a:solidFill>
                <a:effectLst/>
                <a:uLnTx/>
                <a:uFillTx/>
                <a:latin typeface="Georgia"/>
                <a:cs typeface="Poppins"/>
                <a:sym typeface="Poppins"/>
              </a:rPr>
            </a:br>
            <a:r>
              <a:rPr kumimoji="0" lang="en-US" sz="1000" b="0" i="0" u="none" strike="noStrike" kern="1200" cap="none" spc="0" normalizeH="0" baseline="0" noProof="0" dirty="0">
                <a:ln>
                  <a:noFill/>
                </a:ln>
                <a:solidFill>
                  <a:srgbClr val="092656"/>
                </a:solidFill>
                <a:effectLst/>
                <a:uLnTx/>
                <a:uFillTx/>
                <a:latin typeface="Georgia"/>
                <a:cs typeface="Poppins"/>
                <a:sym typeface="Poppins"/>
              </a:rPr>
              <a:t>Premium CPG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markalarına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yönelik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doğrudan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tüketiciye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satış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yapan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markaların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arttığı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rekabet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Campa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Cola'nın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cola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pazarına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yeniden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girişi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2025'teki CPG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harcamalarını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etkileyen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faktörler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arasında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Girişimcilik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ekonomisinde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yeşeren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umutlar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var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iyi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yönetilen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bazı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şirketlerin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harcama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yapmaya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başlaması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Otomotiv</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teknoloji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telekom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gayrimenkul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çevrimdışı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büyümeye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yön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verecek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sektörler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arasında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alıyor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Toplam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%10,2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18,5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Önümüzdeki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boyunca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sürekli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rakamın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2029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sonunda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29,8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p>
        </p:txBody>
      </p:sp>
      <p:grpSp>
        <p:nvGrpSpPr>
          <p:cNvPr id="12" name="Group 11">
            <a:extLst>
              <a:ext uri="{FF2B5EF4-FFF2-40B4-BE49-F238E27FC236}">
                <a16:creationId xmlns:a16="http://schemas.microsoft.com/office/drawing/2014/main" id="{D43BE047-A388-51E2-C9D2-8727395CF24A}"/>
              </a:ext>
            </a:extLst>
          </p:cNvPr>
          <p:cNvGrpSpPr/>
          <p:nvPr/>
        </p:nvGrpSpPr>
        <p:grpSpPr>
          <a:xfrm rot="5400000">
            <a:off x="468451" y="2547737"/>
            <a:ext cx="615734" cy="307867"/>
            <a:chOff x="6999595" y="5328350"/>
            <a:chExt cx="615734" cy="307867"/>
          </a:xfrm>
        </p:grpSpPr>
        <p:sp>
          <p:nvSpPr>
            <p:cNvPr id="13" name="Oval 12">
              <a:extLst>
                <a:ext uri="{FF2B5EF4-FFF2-40B4-BE49-F238E27FC236}">
                  <a16:creationId xmlns:a16="http://schemas.microsoft.com/office/drawing/2014/main" id="{0805D449-E879-1A62-99E4-38CDCACB2A1E}"/>
                </a:ext>
              </a:extLst>
            </p:cNvPr>
            <p:cNvSpPr/>
            <p:nvPr/>
          </p:nvSpPr>
          <p:spPr>
            <a:xfrm>
              <a:off x="6999595" y="5328350"/>
              <a:ext cx="307867" cy="307867"/>
            </a:xfrm>
            <a:prstGeom prst="ellipse">
              <a:avLst/>
            </a:prstGeom>
            <a:solidFill>
              <a:schemeClr val="accent5"/>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Oval 15">
              <a:extLst>
                <a:ext uri="{FF2B5EF4-FFF2-40B4-BE49-F238E27FC236}">
                  <a16:creationId xmlns:a16="http://schemas.microsoft.com/office/drawing/2014/main" id="{3449014D-5F53-206C-6C04-D5D93044330C}"/>
                </a:ext>
              </a:extLst>
            </p:cNvPr>
            <p:cNvSpPr/>
            <p:nvPr/>
          </p:nvSpPr>
          <p:spPr>
            <a:xfrm>
              <a:off x="7307462" y="5328350"/>
              <a:ext cx="307867" cy="307867"/>
            </a:xfrm>
            <a:prstGeom prst="ellipse">
              <a:avLst/>
            </a:prstGeom>
            <a:solidFill>
              <a:schemeClr val="accent5">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17" name="TextBox 16">
            <a:extLst>
              <a:ext uri="{FF2B5EF4-FFF2-40B4-BE49-F238E27FC236}">
                <a16:creationId xmlns:a16="http://schemas.microsoft.com/office/drawing/2014/main" id="{8C480886-2231-6F16-7E8A-3618E450DE1E}"/>
              </a:ext>
            </a:extLst>
          </p:cNvPr>
          <p:cNvSpPr txBox="1"/>
          <p:nvPr/>
        </p:nvSpPr>
        <p:spPr>
          <a:xfrm rot="16200000">
            <a:off x="-347855" y="964506"/>
            <a:ext cx="1940480" cy="769954"/>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Hindistan</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cxnSp>
        <p:nvCxnSpPr>
          <p:cNvPr id="14" name="Straight Connector 13">
            <a:extLst>
              <a:ext uri="{FF2B5EF4-FFF2-40B4-BE49-F238E27FC236}">
                <a16:creationId xmlns:a16="http://schemas.microsoft.com/office/drawing/2014/main" id="{D3F9AF22-833F-5C7C-F560-C7602C0E3FC7}"/>
              </a:ext>
            </a:extLst>
          </p:cNvPr>
          <p:cNvCxnSpPr>
            <a:cxnSpLocks/>
          </p:cNvCxnSpPr>
          <p:nvPr/>
        </p:nvCxnSpPr>
        <p:spPr>
          <a:xfrm>
            <a:off x="0" y="490497"/>
            <a:ext cx="50248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9ECDD8E5-FB9B-E15D-621D-FF2E07289DDD}"/>
              </a:ext>
            </a:extLst>
          </p:cNvPr>
          <p:cNvSpPr txBox="1">
            <a:spLocks/>
          </p:cNvSpPr>
          <p:nvPr/>
        </p:nvSpPr>
        <p:spPr>
          <a:xfrm>
            <a:off x="495299" y="241591"/>
            <a:ext cx="4633591"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lang="en-US" sz="600" spc="40" dirty="0">
                <a:solidFill>
                  <a:schemeClr val="accent5"/>
                </a:solidFill>
                <a:latin typeface="Poppins" pitchFamily="2" charset="77"/>
                <a:cs typeface="Poppins" pitchFamily="2" charset="77"/>
              </a:rPr>
              <a:t>HİNDİSTAN</a:t>
            </a:r>
            <a:endParaRPr lang="en-US" sz="600" b="1" spc="40" dirty="0">
              <a:solidFill>
                <a:schemeClr val="accent5"/>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D48446F5-D269-5FA6-E94C-A485BB7DEB3C}"/>
              </a:ext>
            </a:extLst>
          </p:cNvPr>
          <p:cNvSpPr txBox="1"/>
          <p:nvPr/>
        </p:nvSpPr>
        <p:spPr>
          <a:xfrm>
            <a:off x="1333948" y="4663178"/>
            <a:ext cx="5928241" cy="259815"/>
          </a:xfrm>
          <a:prstGeom prst="rect">
            <a:avLst/>
          </a:prstGeom>
          <a:noFill/>
        </p:spPr>
        <p:txBody>
          <a:bodyPr wrap="square" lIns="91440" tIns="45720" rIns="91440" bIns="45720" anchor="t">
            <a:spAutoFit/>
          </a:bodyPr>
          <a:lstStyle/>
          <a:p>
            <a:pPr marL="7620" algn="ctr">
              <a:lnSpc>
                <a:spcPct val="113999"/>
              </a:lnSpc>
            </a:pPr>
            <a:r>
              <a:rPr lang="en-US" sz="1000" b="1" dirty="0" err="1">
                <a:latin typeface="Poppins"/>
                <a:cs typeface="Poppins"/>
              </a:rPr>
              <a:t>Hindistan</a:t>
            </a:r>
            <a:r>
              <a:rPr lang="en-US" sz="1000" b="1" dirty="0">
                <a:latin typeface="Poppins"/>
                <a:cs typeface="Poppins"/>
              </a:rPr>
              <a:t> </a:t>
            </a:r>
            <a:r>
              <a:rPr lang="en-US" sz="1000" b="1" dirty="0" err="1">
                <a:latin typeface="Poppins"/>
                <a:cs typeface="Poppins"/>
              </a:rPr>
              <a:t>Medya</a:t>
            </a:r>
            <a:r>
              <a:rPr lang="en-US" sz="1000" b="1" dirty="0">
                <a:latin typeface="Poppins"/>
                <a:cs typeface="Poppins"/>
              </a:rPr>
              <a:t> </a:t>
            </a:r>
            <a:r>
              <a:rPr lang="en-US" sz="1000" b="1" dirty="0" err="1">
                <a:latin typeface="Poppins"/>
                <a:cs typeface="Poppins"/>
              </a:rPr>
              <a:t>Kanalları</a:t>
            </a:r>
            <a:r>
              <a:rPr lang="en-US" sz="1000" b="1" dirty="0">
                <a:latin typeface="Poppins"/>
                <a:cs typeface="Poppins"/>
              </a:rPr>
              <a:t> </a:t>
            </a:r>
            <a:r>
              <a:rPr lang="en-US" sz="1000" b="1" dirty="0" err="1">
                <a:latin typeface="Poppins"/>
                <a:cs typeface="Poppins"/>
              </a:rPr>
              <a:t>Büyüme</a:t>
            </a:r>
            <a:r>
              <a:rPr lang="en-US" sz="1000" b="1" dirty="0">
                <a:latin typeface="Poppins"/>
                <a:cs typeface="Poppins"/>
              </a:rPr>
              <a:t> </a:t>
            </a:r>
            <a:r>
              <a:rPr lang="en-US" sz="1000" b="1" dirty="0" err="1">
                <a:latin typeface="Poppins"/>
                <a:cs typeface="Poppins"/>
              </a:rPr>
              <a:t>Grafiği</a:t>
            </a:r>
            <a:r>
              <a:rPr lang="en-US" sz="1000" b="1" dirty="0">
                <a:latin typeface="Poppins"/>
                <a:cs typeface="Poppins"/>
              </a:rPr>
              <a:t> 2024 </a:t>
            </a:r>
            <a:r>
              <a:rPr lang="en-US" sz="1000" b="1" dirty="0" err="1">
                <a:latin typeface="Poppins"/>
                <a:cs typeface="Poppins"/>
              </a:rPr>
              <a:t>ve</a:t>
            </a:r>
            <a:r>
              <a:rPr lang="en-US" sz="1000" b="1" dirty="0">
                <a:latin typeface="Poppins"/>
                <a:cs typeface="Poppins"/>
              </a:rPr>
              <a:t> 2025</a:t>
            </a:r>
          </a:p>
        </p:txBody>
      </p:sp>
      <p:pic>
        <p:nvPicPr>
          <p:cNvPr id="18" name="Picture 17" descr="A blue and black logo&#10;&#10;Description automatically generated">
            <a:extLst>
              <a:ext uri="{FF2B5EF4-FFF2-40B4-BE49-F238E27FC236}">
                <a16:creationId xmlns:a16="http://schemas.microsoft.com/office/drawing/2014/main" id="{3F3F5003-0144-1202-9395-A38E0CAD364D}"/>
              </a:ext>
            </a:extLst>
          </p:cNvPr>
          <p:cNvPicPr>
            <a:picLocks noChangeAspect="1"/>
          </p:cNvPicPr>
          <p:nvPr/>
        </p:nvPicPr>
        <p:blipFill>
          <a:blip r:embed="rId4">
            <a:alphaModFix amt="25000"/>
          </a:blip>
          <a:stretch>
            <a:fillRect/>
          </a:stretch>
        </p:blipFill>
        <p:spPr>
          <a:xfrm>
            <a:off x="6740367" y="4760673"/>
            <a:ext cx="441021" cy="125907"/>
          </a:xfrm>
          <a:prstGeom prst="rect">
            <a:avLst/>
          </a:prstGeom>
        </p:spPr>
      </p:pic>
      <p:sp>
        <p:nvSpPr>
          <p:cNvPr id="7" name="TextBox 6">
            <a:extLst>
              <a:ext uri="{FF2B5EF4-FFF2-40B4-BE49-F238E27FC236}">
                <a16:creationId xmlns:a16="http://schemas.microsoft.com/office/drawing/2014/main" id="{A5800408-1615-9194-8070-AF0F13BDABE8}"/>
              </a:ext>
            </a:extLst>
          </p:cNvPr>
          <p:cNvSpPr txBox="1"/>
          <p:nvPr/>
        </p:nvSpPr>
        <p:spPr>
          <a:xfrm>
            <a:off x="1126672" y="9324099"/>
            <a:ext cx="3352800" cy="104644"/>
          </a:xfrm>
          <a:prstGeom prst="rect">
            <a:avLst/>
          </a:prstGeom>
          <a:noFill/>
        </p:spPr>
        <p:txBody>
          <a:bodyPr wrap="square" lIns="0" tIns="0" rIns="0" bIns="0" anchor="t">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959">
                    <a:lumMod val="20000"/>
                    <a:lumOff val="80000"/>
                  </a:srgbClr>
                </a:solidFill>
                <a:effectLst/>
                <a:uLnTx/>
                <a:uFillTx/>
                <a:latin typeface="Poppins"/>
                <a:ea typeface="+mn-ea"/>
                <a:cs typeface="Poppins"/>
                <a:sym typeface="Poppins"/>
              </a:rPr>
              <a:t>Kaynak:: GroupM</a:t>
            </a:r>
            <a:endParaRPr kumimoji="0" lang="en-US" sz="800" b="0" i="0" u="none" strike="noStrike" kern="1200" cap="none" spc="0" normalizeH="0" baseline="0" noProof="0" dirty="0">
              <a:ln>
                <a:noFill/>
              </a:ln>
              <a:solidFill>
                <a:srgbClr val="595959">
                  <a:lumMod val="20000"/>
                  <a:lumOff val="80000"/>
                </a:srgbClr>
              </a:solidFill>
              <a:effectLst/>
              <a:uLnTx/>
              <a:uFillTx/>
              <a:latin typeface="Poppins"/>
              <a:ea typeface="+mn-ea"/>
              <a:cs typeface="Poppins"/>
            </a:endParaRPr>
          </a:p>
        </p:txBody>
      </p:sp>
      <p:sp>
        <p:nvSpPr>
          <p:cNvPr id="4" name="Rectangle 3">
            <a:extLst>
              <a:ext uri="{FF2B5EF4-FFF2-40B4-BE49-F238E27FC236}">
                <a16:creationId xmlns:a16="http://schemas.microsoft.com/office/drawing/2014/main" id="{AA0B6E25-F733-04A6-C616-A6357BD7CF21}"/>
              </a:ext>
            </a:extLst>
          </p:cNvPr>
          <p:cNvSpPr/>
          <p:nvPr/>
        </p:nvSpPr>
        <p:spPr>
          <a:xfrm>
            <a:off x="818456" y="6522720"/>
            <a:ext cx="223591" cy="1005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532BA33-7567-B497-B31D-45CD6BE859B2}"/>
              </a:ext>
            </a:extLst>
          </p:cNvPr>
          <p:cNvSpPr txBox="1"/>
          <p:nvPr/>
        </p:nvSpPr>
        <p:spPr>
          <a:xfrm rot="16200000">
            <a:off x="-1037110" y="5755365"/>
            <a:ext cx="3886200" cy="294183"/>
          </a:xfrm>
          <a:prstGeom prst="rect">
            <a:avLst/>
          </a:prstGeom>
          <a:noFill/>
        </p:spPr>
        <p:txBody>
          <a:bodyPr wrap="square">
            <a:spAutoFit/>
          </a:bodyPr>
          <a:lstStyle/>
          <a:p>
            <a:pPr marL="0" marR="0">
              <a:lnSpc>
                <a:spcPct val="115000"/>
              </a:lnSpc>
              <a:spcAft>
                <a:spcPts val="800"/>
              </a:spcAft>
            </a:pPr>
            <a:r>
              <a:rPr lang="en-US" sz="1200" kern="100" dirty="0" err="1">
                <a:effectLst/>
                <a:latin typeface="Poppins" panose="00000500000000000000" pitchFamily="2" charset="0"/>
                <a:ea typeface="Aptos" panose="020B0004020202020204" pitchFamily="34" charset="0"/>
                <a:cs typeface="Poppins" panose="00000500000000000000" pitchFamily="2" charset="0"/>
              </a:rPr>
              <a:t>Yıllık</a:t>
            </a:r>
            <a:r>
              <a:rPr lang="en-US" sz="1200" kern="100" dirty="0">
                <a:effectLst/>
                <a:latin typeface="Poppins" panose="00000500000000000000" pitchFamily="2" charset="0"/>
                <a:ea typeface="Aptos" panose="020B0004020202020204" pitchFamily="34" charset="0"/>
                <a:cs typeface="Poppins" panose="00000500000000000000" pitchFamily="2" charset="0"/>
              </a:rPr>
              <a:t> </a:t>
            </a:r>
            <a:r>
              <a:rPr lang="en-US" sz="1200" kern="100" dirty="0" err="1">
                <a:effectLst/>
                <a:latin typeface="Poppins" panose="00000500000000000000" pitchFamily="2" charset="0"/>
                <a:ea typeface="Aptos" panose="020B0004020202020204" pitchFamily="34" charset="0"/>
                <a:cs typeface="Poppins" panose="00000500000000000000" pitchFamily="2" charset="0"/>
              </a:rPr>
              <a:t>değişim</a:t>
            </a:r>
            <a:endParaRPr lang="en-US" sz="1200" kern="100" dirty="0">
              <a:effectLst/>
              <a:latin typeface="Poppins" panose="00000500000000000000" pitchFamily="2" charset="0"/>
              <a:ea typeface="Aptos" panose="020B0004020202020204" pitchFamily="34" charset="0"/>
              <a:cs typeface="Poppins" panose="00000500000000000000" pitchFamily="2" charset="0"/>
            </a:endParaRPr>
          </a:p>
        </p:txBody>
      </p:sp>
    </p:spTree>
    <p:extLst>
      <p:ext uri="{BB962C8B-B14F-4D97-AF65-F5344CB8AC3E}">
        <p14:creationId xmlns:p14="http://schemas.microsoft.com/office/powerpoint/2010/main" val="20154227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D89CA-1351-BB4A-8FB4-915E594D4A3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4C641A-6F25-AAB2-0846-B44FAECE3833}"/>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74</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9" name="Picture 8" descr="A blue and black logo&#10;&#10;Description automatically generated">
            <a:extLst>
              <a:ext uri="{FF2B5EF4-FFF2-40B4-BE49-F238E27FC236}">
                <a16:creationId xmlns:a16="http://schemas.microsoft.com/office/drawing/2014/main" id="{BA9D84C2-F698-38D4-CD49-1E434A962097}"/>
              </a:ext>
            </a:extLst>
          </p:cNvPr>
          <p:cNvPicPr>
            <a:picLocks noChangeAspect="1"/>
          </p:cNvPicPr>
          <p:nvPr/>
        </p:nvPicPr>
        <p:blipFill>
          <a:blip r:embed="rId3"/>
          <a:stretch>
            <a:fillRect/>
          </a:stretch>
        </p:blipFill>
        <p:spPr>
          <a:xfrm>
            <a:off x="6495276" y="332839"/>
            <a:ext cx="897530" cy="256235"/>
          </a:xfrm>
          <a:prstGeom prst="rect">
            <a:avLst/>
          </a:prstGeom>
        </p:spPr>
      </p:pic>
      <p:sp>
        <p:nvSpPr>
          <p:cNvPr id="8" name="Text Placeholder 1">
            <a:extLst>
              <a:ext uri="{FF2B5EF4-FFF2-40B4-BE49-F238E27FC236}">
                <a16:creationId xmlns:a16="http://schemas.microsoft.com/office/drawing/2014/main" id="{EF539217-A397-C56E-177B-69A7C8EE5C9C}"/>
              </a:ext>
            </a:extLst>
          </p:cNvPr>
          <p:cNvSpPr txBox="1">
            <a:spLocks/>
          </p:cNvSpPr>
          <p:nvPr/>
        </p:nvSpPr>
        <p:spPr>
          <a:xfrm>
            <a:off x="473868" y="1260221"/>
            <a:ext cx="6694375" cy="1074968"/>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3999"/>
              </a:lnSpc>
              <a:spcBef>
                <a:spcPts val="0"/>
              </a:spcBef>
              <a:spcAft>
                <a:spcPts val="800"/>
              </a:spcAft>
              <a:buClrTx/>
              <a:buSzPts val="1100"/>
              <a:buFont typeface="Arial" panose="020B0604020202020204" pitchFamily="34" charset="0"/>
              <a:buNone/>
              <a:tabLst/>
              <a:defRPr/>
            </a:pPr>
            <a:r>
              <a:rPr kumimoji="0" lang="en-US" sz="1000" b="0" i="0" u="none" strike="noStrike" kern="1200" cap="none" spc="0" normalizeH="0" baseline="0" noProof="0" dirty="0">
                <a:ln>
                  <a:noFill/>
                </a:ln>
                <a:solidFill>
                  <a:srgbClr val="092656"/>
                </a:solidFill>
                <a:effectLst/>
                <a:uLnTx/>
                <a:uFillTx/>
                <a:latin typeface="Georgia"/>
                <a:cs typeface="Poppins"/>
                <a:sym typeface="Poppins"/>
              </a:rPr>
              <a:t>Pure-play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%12,9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9,8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ülkedeki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tüm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gelirlerinin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%52,6'sını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oluşturacak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Diğer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birçok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pazarda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olduğu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perakende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hızlı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büyüyen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kanal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çıkacak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%42,6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%27,4'lük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artışla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reklamlarını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ilk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kez</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geride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bırakması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%12,8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beklenirken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yalnızca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%5,1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büyüyecek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Diğer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çoğunlukla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sosyal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lang="en-US" sz="1000" dirty="0">
                <a:solidFill>
                  <a:srgbClr val="092656"/>
                </a:solidFill>
                <a:latin typeface="Georgia" panose="02040502050405020303"/>
                <a:cs typeface="Poppins"/>
              </a:rPr>
              <a:t>h</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âlâ</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kanalların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büyüğü</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5,3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%7,2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artışla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5,7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öngörülüyor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endParaRPr kumimoji="0" lang="en-US" sz="1000" b="0" i="0" u="none" strike="noStrike" kern="1200" cap="none" spc="0" normalizeH="0" baseline="0" noProof="0" dirty="0">
              <a:ln>
                <a:noFill/>
              </a:ln>
              <a:solidFill>
                <a:srgbClr val="092656"/>
              </a:solidFill>
              <a:effectLst/>
              <a:highlight>
                <a:srgbClr val="FFFF00"/>
              </a:highlight>
              <a:uLnTx/>
              <a:uFillTx/>
              <a:latin typeface="Georgia" panose="02040502050405020303" pitchFamily="18" charset="0"/>
              <a:cs typeface="Poppins"/>
              <a:sym typeface="Poppins"/>
            </a:endParaRPr>
          </a:p>
        </p:txBody>
      </p:sp>
      <p:sp>
        <p:nvSpPr>
          <p:cNvPr id="10" name="TextBox 9">
            <a:extLst>
              <a:ext uri="{FF2B5EF4-FFF2-40B4-BE49-F238E27FC236}">
                <a16:creationId xmlns:a16="http://schemas.microsoft.com/office/drawing/2014/main" id="{5F24B853-F7D0-8F2B-A282-B8E81BD82417}"/>
              </a:ext>
            </a:extLst>
          </p:cNvPr>
          <p:cNvSpPr txBox="1"/>
          <p:nvPr/>
        </p:nvSpPr>
        <p:spPr>
          <a:xfrm>
            <a:off x="473868" y="941613"/>
            <a:ext cx="2320142" cy="307777"/>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Dijital</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pure-play</a:t>
            </a:r>
          </a:p>
        </p:txBody>
      </p:sp>
      <p:sp>
        <p:nvSpPr>
          <p:cNvPr id="16" name="TextBox 15">
            <a:extLst>
              <a:ext uri="{FF2B5EF4-FFF2-40B4-BE49-F238E27FC236}">
                <a16:creationId xmlns:a16="http://schemas.microsoft.com/office/drawing/2014/main" id="{DC0B2CFD-3B98-3BE9-36F3-83D16E984A69}"/>
              </a:ext>
            </a:extLst>
          </p:cNvPr>
          <p:cNvSpPr txBox="1"/>
          <p:nvPr/>
        </p:nvSpPr>
        <p:spPr>
          <a:xfrm>
            <a:off x="457202" y="2385750"/>
            <a:ext cx="2146300" cy="307777"/>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Televizyon</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17" name="Text Placeholder 1">
            <a:extLst>
              <a:ext uri="{FF2B5EF4-FFF2-40B4-BE49-F238E27FC236}">
                <a16:creationId xmlns:a16="http://schemas.microsoft.com/office/drawing/2014/main" id="{B7A80695-E586-3E19-42F4-1549C928BD7E}"/>
              </a:ext>
            </a:extLst>
          </p:cNvPr>
          <p:cNvSpPr txBox="1">
            <a:spLocks/>
          </p:cNvSpPr>
          <p:nvPr/>
        </p:nvSpPr>
        <p:spPr>
          <a:xfrm>
            <a:off x="457201" y="2696738"/>
            <a:ext cx="3038167" cy="184443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3999"/>
              </a:lnSpc>
              <a:spcBef>
                <a:spcPts val="0"/>
              </a:spcBef>
              <a:spcAft>
                <a:spcPts val="600"/>
              </a:spcAft>
              <a:buClrTx/>
              <a:buSzPts val="1100"/>
              <a:buFont typeface="Arial" panose="020B0604020202020204" pitchFamily="34" charset="0"/>
              <a:buNone/>
              <a:tabLst/>
              <a:defRPr/>
            </a:pP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Toplam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TV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u="none" strike="noStrike" dirty="0">
                <a:effectLst/>
                <a:latin typeface="Georgia" panose="02040502050405020303" pitchFamily="18" charset="0"/>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dahil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%7,6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6,0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2026'da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yüksek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haneli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rakamlarla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ardından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takip</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üç</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çift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haneli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artışlar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2029'u 9,6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seviyesinde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tamamlaması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Karasal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TV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büyümesinin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2029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kadar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%5,0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%6,0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arasında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seyredeceği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öngörülüyor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hızlı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gelişen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u="none" strike="noStrike" dirty="0">
                <a:effectLst/>
                <a:latin typeface="Georgia" panose="02040502050405020303" pitchFamily="18" charset="0"/>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alanından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gelecektir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Bu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%22,8'lik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ardından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%32,5, 2026'da %31,0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2027'de de %32,7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büyüyerek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ulaşacağı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tahmin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ediliyor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yine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toplam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TV'nin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yalnızca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%19,8'ini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oluşturuyor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p>
        </p:txBody>
      </p:sp>
      <p:sp>
        <p:nvSpPr>
          <p:cNvPr id="18" name="TextBox 17">
            <a:extLst>
              <a:ext uri="{FF2B5EF4-FFF2-40B4-BE49-F238E27FC236}">
                <a16:creationId xmlns:a16="http://schemas.microsoft.com/office/drawing/2014/main" id="{C4C6501D-45CA-3D2D-EF19-C27394B1530F}"/>
              </a:ext>
            </a:extLst>
          </p:cNvPr>
          <p:cNvSpPr txBox="1"/>
          <p:nvPr/>
        </p:nvSpPr>
        <p:spPr>
          <a:xfrm>
            <a:off x="3886202" y="2381975"/>
            <a:ext cx="3262538" cy="307777"/>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Bası</a:t>
            </a:r>
            <a:r>
              <a:rPr kumimoji="0" lang="tr-TR"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n</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Ses</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Açık</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hava</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p>
        </p:txBody>
      </p:sp>
      <p:sp>
        <p:nvSpPr>
          <p:cNvPr id="19" name="Text Placeholder 1">
            <a:extLst>
              <a:ext uri="{FF2B5EF4-FFF2-40B4-BE49-F238E27FC236}">
                <a16:creationId xmlns:a16="http://schemas.microsoft.com/office/drawing/2014/main" id="{6A51C27D-99AB-9E86-FFA8-B641DCBDDB76}"/>
              </a:ext>
            </a:extLst>
          </p:cNvPr>
          <p:cNvSpPr txBox="1">
            <a:spLocks/>
          </p:cNvSpPr>
          <p:nvPr/>
        </p:nvSpPr>
        <p:spPr>
          <a:xfrm>
            <a:off x="3886200" y="2692963"/>
            <a:ext cx="3124200" cy="214616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3999"/>
              </a:lnSpc>
              <a:spcBef>
                <a:spcPts val="0"/>
              </a:spcBef>
              <a:spcAft>
                <a:spcPts val="600"/>
              </a:spcAft>
              <a:buClrTx/>
              <a:buSzPts val="1100"/>
              <a:buFont typeface="Arial" panose="020B0604020202020204" pitchFamily="34" charset="0"/>
              <a:buNone/>
              <a:tabLst/>
              <a:defRPr/>
            </a:pP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Hindistan'da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basılı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kanaldan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oluşan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hikaye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sunuyor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Gazete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2027'ye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kadar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orta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haneli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artışlar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gösteriyor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2029'da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neredeyse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sabit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kalması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kanalın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%5,3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1,9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2026'da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aşması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öngörülüyor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Hindistan'daki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gazete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lang="en-US" sz="1000" dirty="0">
                <a:solidFill>
                  <a:srgbClr val="092656"/>
                </a:solidFill>
                <a:latin typeface="Georgia" panose="02040502050405020303"/>
                <a:cs typeface="Poppins"/>
              </a:rPr>
              <a:t>h</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âlâ</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geleneksel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basılı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reklamlardan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oluşuyor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uzantıların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yalnızca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%4,5'lik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pay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alması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Öte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yandan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dergi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gelirleri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dünya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genelinde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görülen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eğilimleri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takip</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%3,9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azalacak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%13,6'lık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düşüş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öngörülüyor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Hindistan'da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sesli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medya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%5,3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büyüyecek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birkaç</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boyunca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Ortalama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haneli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artışlar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kaydetmesi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2029'da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sabit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kalacağı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tahmin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ediliyor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Açık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hava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%12,7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büyüyecek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2029'a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kadar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istikrarlı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ılımlı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çift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haneli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devam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edecek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Gazeteler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gibi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açık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hava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da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hâlâ</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geleneksel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formatlarla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hakim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durumda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açık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hava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yalnızca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%2,6'lık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paya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sahip</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Dijital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açık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hava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%22,2, 2025'te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%31,2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öngörülüyor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Geleneksel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açık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hava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ise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sırasıyla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%12,5 (2024)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%10,0 (2025)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endParaRPr kumimoji="0" lang="en-US" sz="1000" b="0" i="0" u="none" strike="noStrike" kern="1200" cap="none" spc="0" normalizeH="0" baseline="0" noProof="0" dirty="0">
              <a:ln>
                <a:noFill/>
              </a:ln>
              <a:solidFill>
                <a:srgbClr val="092656"/>
              </a:solidFill>
              <a:effectLst/>
              <a:highlight>
                <a:srgbClr val="FFFF00"/>
              </a:highlight>
              <a:uLnTx/>
              <a:uFillTx/>
              <a:latin typeface="Georgia"/>
              <a:cs typeface="Poppins"/>
              <a:sym typeface="Poppins"/>
            </a:endParaRPr>
          </a:p>
        </p:txBody>
      </p:sp>
      <p:cxnSp>
        <p:nvCxnSpPr>
          <p:cNvPr id="6" name="Straight Connector 5">
            <a:extLst>
              <a:ext uri="{FF2B5EF4-FFF2-40B4-BE49-F238E27FC236}">
                <a16:creationId xmlns:a16="http://schemas.microsoft.com/office/drawing/2014/main" id="{C827DA3B-43AA-58A5-D848-B0BB9D4EDDDA}"/>
              </a:ext>
            </a:extLst>
          </p:cNvPr>
          <p:cNvCxnSpPr>
            <a:cxnSpLocks/>
          </p:cNvCxnSpPr>
          <p:nvPr/>
        </p:nvCxnSpPr>
        <p:spPr>
          <a:xfrm>
            <a:off x="0" y="490497"/>
            <a:ext cx="50248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665E841-85CA-CB20-41F2-54EC9CC45BBE}"/>
              </a:ext>
            </a:extLst>
          </p:cNvPr>
          <p:cNvSpPr txBox="1">
            <a:spLocks/>
          </p:cNvSpPr>
          <p:nvPr/>
        </p:nvSpPr>
        <p:spPr>
          <a:xfrm>
            <a:off x="495299" y="241591"/>
            <a:ext cx="4633591"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lang="en-US" sz="600" spc="40" dirty="0">
                <a:solidFill>
                  <a:schemeClr val="accent5"/>
                </a:solidFill>
                <a:latin typeface="Poppins" pitchFamily="2" charset="77"/>
                <a:cs typeface="Poppins" pitchFamily="2" charset="77"/>
              </a:rPr>
              <a:t>HİNDİSTAN</a:t>
            </a:r>
            <a:endParaRPr lang="en-US" sz="600" b="1" spc="40" dirty="0">
              <a:solidFill>
                <a:schemeClr val="accent5"/>
              </a:solidFill>
              <a:latin typeface="Poppins" pitchFamily="2" charset="77"/>
              <a:cs typeface="Poppins" pitchFamily="2" charset="77"/>
            </a:endParaRPr>
          </a:p>
        </p:txBody>
      </p:sp>
      <p:grpSp>
        <p:nvGrpSpPr>
          <p:cNvPr id="108" name="Group 107">
            <a:extLst>
              <a:ext uri="{FF2B5EF4-FFF2-40B4-BE49-F238E27FC236}">
                <a16:creationId xmlns:a16="http://schemas.microsoft.com/office/drawing/2014/main" id="{A7193CA7-0E75-BEFB-D9F9-7225815460DE}"/>
              </a:ext>
            </a:extLst>
          </p:cNvPr>
          <p:cNvGrpSpPr/>
          <p:nvPr/>
        </p:nvGrpSpPr>
        <p:grpSpPr>
          <a:xfrm>
            <a:off x="100668" y="5522424"/>
            <a:ext cx="7772400" cy="4693569"/>
            <a:chOff x="555707" y="5539102"/>
            <a:chExt cx="7483815" cy="4519298"/>
          </a:xfrm>
        </p:grpSpPr>
        <p:grpSp>
          <p:nvGrpSpPr>
            <p:cNvPr id="107" name="Group 106">
              <a:extLst>
                <a:ext uri="{FF2B5EF4-FFF2-40B4-BE49-F238E27FC236}">
                  <a16:creationId xmlns:a16="http://schemas.microsoft.com/office/drawing/2014/main" id="{3D4686E5-2F43-ECCC-2BBF-A730D47E440F}"/>
                </a:ext>
              </a:extLst>
            </p:cNvPr>
            <p:cNvGrpSpPr/>
            <p:nvPr/>
          </p:nvGrpSpPr>
          <p:grpSpPr>
            <a:xfrm>
              <a:off x="555707" y="5539102"/>
              <a:ext cx="4881236" cy="2817928"/>
              <a:chOff x="555707" y="5539102"/>
              <a:chExt cx="4881236" cy="2817928"/>
            </a:xfrm>
          </p:grpSpPr>
          <p:sp>
            <p:nvSpPr>
              <p:cNvPr id="12" name="Freeform 11">
                <a:extLst>
                  <a:ext uri="{FF2B5EF4-FFF2-40B4-BE49-F238E27FC236}">
                    <a16:creationId xmlns:a16="http://schemas.microsoft.com/office/drawing/2014/main" id="{E53D8D5A-37AD-C960-36B6-3A3E1FD71E06}"/>
                  </a:ext>
                </a:extLst>
              </p:cNvPr>
              <p:cNvSpPr/>
              <p:nvPr/>
            </p:nvSpPr>
            <p:spPr>
              <a:xfrm>
                <a:off x="555707" y="7224455"/>
                <a:ext cx="651193" cy="27052"/>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5127259-748C-F072-DC71-FF5530395D8A}"/>
                  </a:ext>
                </a:extLst>
              </p:cNvPr>
              <p:cNvSpPr/>
              <p:nvPr/>
            </p:nvSpPr>
            <p:spPr>
              <a:xfrm>
                <a:off x="1206900" y="6099083"/>
                <a:ext cx="325597" cy="562685"/>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9379CDA5-6F45-03BF-BC47-5BA5D5FD7B3B}"/>
                  </a:ext>
                </a:extLst>
              </p:cNvPr>
              <p:cNvSpPr/>
              <p:nvPr/>
            </p:nvSpPr>
            <p:spPr>
              <a:xfrm>
                <a:off x="1206900" y="6661769"/>
                <a:ext cx="325597" cy="562685"/>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4E51F681-409C-5599-E769-92C1696E5036}"/>
                  </a:ext>
                </a:extLst>
              </p:cNvPr>
              <p:cNvSpPr/>
              <p:nvPr/>
            </p:nvSpPr>
            <p:spPr>
              <a:xfrm>
                <a:off x="1532498" y="6661769"/>
                <a:ext cx="651193" cy="27052"/>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976E6129-4482-56D2-7859-7C8CC6406547}"/>
                  </a:ext>
                </a:extLst>
              </p:cNvPr>
              <p:cNvSpPr/>
              <p:nvPr/>
            </p:nvSpPr>
            <p:spPr>
              <a:xfrm>
                <a:off x="2183691" y="6099083"/>
                <a:ext cx="325597" cy="562685"/>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5"/>
                </a:solid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C1DECF54-ABD0-BB94-AFAE-CC77F16D4F66}"/>
                  </a:ext>
                </a:extLst>
              </p:cNvPr>
              <p:cNvSpPr/>
              <p:nvPr/>
            </p:nvSpPr>
            <p:spPr>
              <a:xfrm>
                <a:off x="2509288" y="6099083"/>
                <a:ext cx="651193" cy="27052"/>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5"/>
                </a:solidFill>
                <a:prstDash val="solid"/>
                <a:bevel/>
              </a:ln>
            </p:spPr>
            <p:txBody>
              <a:bodyPr rtlCol="0" anchor="ctr"/>
              <a:lstStyle/>
              <a:p>
                <a:endParaRPr lang="en-US" dirty="0"/>
              </a:p>
            </p:txBody>
          </p:sp>
          <p:sp>
            <p:nvSpPr>
              <p:cNvPr id="24" name="Freeform 23">
                <a:extLst>
                  <a:ext uri="{FF2B5EF4-FFF2-40B4-BE49-F238E27FC236}">
                    <a16:creationId xmlns:a16="http://schemas.microsoft.com/office/drawing/2014/main" id="{45F97131-0593-5E83-1F36-C65FDDC80610}"/>
                  </a:ext>
                </a:extLst>
              </p:cNvPr>
              <p:cNvSpPr/>
              <p:nvPr/>
            </p:nvSpPr>
            <p:spPr>
              <a:xfrm>
                <a:off x="2509288" y="7224455"/>
                <a:ext cx="651193" cy="27052"/>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5"/>
                </a:solid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AB000F59-36AA-7A50-C353-F24D8D4871F8}"/>
                  </a:ext>
                </a:extLst>
              </p:cNvPr>
              <p:cNvSpPr/>
              <p:nvPr/>
            </p:nvSpPr>
            <p:spPr>
              <a:xfrm>
                <a:off x="3160481" y="6099083"/>
                <a:ext cx="325597" cy="562685"/>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5"/>
                </a:solid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9631C851-9D36-39E0-98E1-837BDE1E4073}"/>
                  </a:ext>
                </a:extLst>
              </p:cNvPr>
              <p:cNvSpPr/>
              <p:nvPr/>
            </p:nvSpPr>
            <p:spPr>
              <a:xfrm>
                <a:off x="2183691" y="6661769"/>
                <a:ext cx="325597" cy="562685"/>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5"/>
                </a:solid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F270BC9D-1CDA-0C8C-88FF-9BE0A6A8087E}"/>
                  </a:ext>
                </a:extLst>
              </p:cNvPr>
              <p:cNvSpPr/>
              <p:nvPr/>
            </p:nvSpPr>
            <p:spPr>
              <a:xfrm>
                <a:off x="3160481" y="6661769"/>
                <a:ext cx="325597" cy="562685"/>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5"/>
                </a:solid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255089CF-8B8C-7BE9-0DE2-B082C74C31E0}"/>
                  </a:ext>
                </a:extLst>
              </p:cNvPr>
              <p:cNvSpPr/>
              <p:nvPr/>
            </p:nvSpPr>
            <p:spPr>
              <a:xfrm>
                <a:off x="2183691" y="7224455"/>
                <a:ext cx="325597" cy="562685"/>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5"/>
                </a:solid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A45D3F13-8968-7648-47DC-2A53893FA114}"/>
                  </a:ext>
                </a:extLst>
              </p:cNvPr>
              <p:cNvSpPr/>
              <p:nvPr/>
            </p:nvSpPr>
            <p:spPr>
              <a:xfrm>
                <a:off x="3486077" y="6661769"/>
                <a:ext cx="651193" cy="27052"/>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EFA984BD-4EFF-BCEE-78EA-D8B8533B2EF0}"/>
                  </a:ext>
                </a:extLst>
              </p:cNvPr>
              <p:cNvSpPr/>
              <p:nvPr/>
            </p:nvSpPr>
            <p:spPr>
              <a:xfrm>
                <a:off x="4137271" y="6099083"/>
                <a:ext cx="325597" cy="562685"/>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73844FB3-5B3C-2709-153E-F8987088D57D}"/>
                  </a:ext>
                </a:extLst>
              </p:cNvPr>
              <p:cNvSpPr/>
              <p:nvPr/>
            </p:nvSpPr>
            <p:spPr>
              <a:xfrm>
                <a:off x="4137271" y="6661769"/>
                <a:ext cx="325597" cy="562685"/>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1A5ED52E-97BC-FB80-EE0C-EBCC0B46FDC6}"/>
                  </a:ext>
                </a:extLst>
              </p:cNvPr>
              <p:cNvSpPr/>
              <p:nvPr/>
            </p:nvSpPr>
            <p:spPr>
              <a:xfrm>
                <a:off x="4462867" y="7224455"/>
                <a:ext cx="651193" cy="27052"/>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3E3DA209-6063-3B3A-FF82-AEEC5AD88E4B}"/>
                  </a:ext>
                </a:extLst>
              </p:cNvPr>
              <p:cNvSpPr/>
              <p:nvPr/>
            </p:nvSpPr>
            <p:spPr>
              <a:xfrm>
                <a:off x="5114060" y="6099083"/>
                <a:ext cx="322883" cy="562685"/>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50837094-74F6-DE89-3432-6D64FF7E38F9}"/>
                  </a:ext>
                </a:extLst>
              </p:cNvPr>
              <p:cNvSpPr/>
              <p:nvPr/>
            </p:nvSpPr>
            <p:spPr>
              <a:xfrm>
                <a:off x="5114060" y="6661769"/>
                <a:ext cx="322883" cy="562685"/>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67864847-BAAA-CB1C-8C9A-0409B28B55B3}"/>
                  </a:ext>
                </a:extLst>
              </p:cNvPr>
              <p:cNvSpPr/>
              <p:nvPr/>
            </p:nvSpPr>
            <p:spPr>
              <a:xfrm>
                <a:off x="5114060" y="7224455"/>
                <a:ext cx="322883" cy="562685"/>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9DD2AC95-3487-5510-D630-19835800469E}"/>
                  </a:ext>
                </a:extLst>
              </p:cNvPr>
              <p:cNvSpPr/>
              <p:nvPr/>
            </p:nvSpPr>
            <p:spPr>
              <a:xfrm>
                <a:off x="2180939" y="5539102"/>
                <a:ext cx="325597" cy="559981"/>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5"/>
                </a:solid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DC750CD1-2FDC-4148-601F-6C862F14D272}"/>
                  </a:ext>
                </a:extLst>
              </p:cNvPr>
              <p:cNvSpPr/>
              <p:nvPr/>
            </p:nvSpPr>
            <p:spPr>
              <a:xfrm>
                <a:off x="556642" y="6099083"/>
                <a:ext cx="651193" cy="27052"/>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61" name="Freeform 60">
                <a:extLst>
                  <a:ext uri="{FF2B5EF4-FFF2-40B4-BE49-F238E27FC236}">
                    <a16:creationId xmlns:a16="http://schemas.microsoft.com/office/drawing/2014/main" id="{1AD3C425-91E2-4CC7-6529-4DAA6AFF6DEC}"/>
                  </a:ext>
                </a:extLst>
              </p:cNvPr>
              <p:cNvSpPr/>
              <p:nvPr/>
            </p:nvSpPr>
            <p:spPr>
              <a:xfrm>
                <a:off x="3160480" y="7227121"/>
                <a:ext cx="325597" cy="56268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5"/>
                </a:solid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ED0139B9-E622-0D6E-8A77-F9606DCA5568}"/>
                  </a:ext>
                </a:extLst>
              </p:cNvPr>
              <p:cNvSpPr/>
              <p:nvPr/>
            </p:nvSpPr>
            <p:spPr>
              <a:xfrm>
                <a:off x="3486076" y="7789807"/>
                <a:ext cx="651193" cy="27052"/>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B4573AEB-04A0-A56B-146E-5A267A85E711}"/>
                  </a:ext>
                </a:extLst>
              </p:cNvPr>
              <p:cNvSpPr/>
              <p:nvPr/>
            </p:nvSpPr>
            <p:spPr>
              <a:xfrm>
                <a:off x="4137271" y="7227121"/>
                <a:ext cx="325597" cy="562685"/>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3B280FFF-2317-6AD0-D224-BB2879A70B96}"/>
                  </a:ext>
                </a:extLst>
              </p:cNvPr>
              <p:cNvSpPr/>
              <p:nvPr/>
            </p:nvSpPr>
            <p:spPr>
              <a:xfrm>
                <a:off x="2180536" y="7792655"/>
                <a:ext cx="325597" cy="56268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5"/>
                </a:solid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5B839268-3C85-EEF0-EC52-6F17AD21F47E}"/>
                  </a:ext>
                </a:extLst>
              </p:cNvPr>
              <p:cNvSpPr/>
              <p:nvPr/>
            </p:nvSpPr>
            <p:spPr>
              <a:xfrm>
                <a:off x="3160480" y="7794346"/>
                <a:ext cx="325597" cy="56268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5"/>
                </a:solid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AA6282B5-7227-9A58-9B23-09E83C48A8D6}"/>
                  </a:ext>
                </a:extLst>
              </p:cNvPr>
              <p:cNvSpPr/>
              <p:nvPr/>
            </p:nvSpPr>
            <p:spPr>
              <a:xfrm>
                <a:off x="1519875" y="7790820"/>
                <a:ext cx="651193" cy="27052"/>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5"/>
                </a:solidFill>
                <a:prstDash val="solid"/>
                <a:miter/>
              </a:ln>
            </p:spPr>
            <p:txBody>
              <a:bodyPr rtlCol="0" anchor="ctr"/>
              <a:lstStyle/>
              <a:p>
                <a:endParaRPr lang="en-US" dirty="0"/>
              </a:p>
            </p:txBody>
          </p:sp>
        </p:grpSp>
        <p:sp>
          <p:nvSpPr>
            <p:cNvPr id="77" name="Freeform 76">
              <a:extLst>
                <a:ext uri="{FF2B5EF4-FFF2-40B4-BE49-F238E27FC236}">
                  <a16:creationId xmlns:a16="http://schemas.microsoft.com/office/drawing/2014/main" id="{85F7D980-E592-5BFE-B619-90A66BD2F9A1}"/>
                </a:ext>
              </a:extLst>
            </p:cNvPr>
            <p:cNvSpPr/>
            <p:nvPr/>
          </p:nvSpPr>
          <p:spPr>
            <a:xfrm>
              <a:off x="3484413" y="8913555"/>
              <a:ext cx="651193" cy="27052"/>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DFD26A25-93A4-0082-8E8D-031F658EAD10}"/>
                </a:ext>
              </a:extLst>
            </p:cNvPr>
            <p:cNvSpPr/>
            <p:nvPr/>
          </p:nvSpPr>
          <p:spPr>
            <a:xfrm>
              <a:off x="4135607" y="8913555"/>
              <a:ext cx="325597" cy="56268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ED3ED4E-64CC-6D12-4173-C19C75940F01}"/>
                </a:ext>
              </a:extLst>
            </p:cNvPr>
            <p:cNvSpPr/>
            <p:nvPr/>
          </p:nvSpPr>
          <p:spPr>
            <a:xfrm>
              <a:off x="2510779" y="8357181"/>
              <a:ext cx="651193" cy="27052"/>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5"/>
              </a:solid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D072E33-E1AA-6979-CDE5-11C10111A06D}"/>
                </a:ext>
              </a:extLst>
            </p:cNvPr>
            <p:cNvSpPr/>
            <p:nvPr/>
          </p:nvSpPr>
          <p:spPr>
            <a:xfrm>
              <a:off x="3165804" y="8357857"/>
              <a:ext cx="325597" cy="562685"/>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5"/>
              </a:solid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4A20B8BB-FCFE-85CF-3724-49E4FEE9C8B5}"/>
                </a:ext>
              </a:extLst>
            </p:cNvPr>
            <p:cNvSpPr/>
            <p:nvPr/>
          </p:nvSpPr>
          <p:spPr>
            <a:xfrm>
              <a:off x="4130770" y="7788181"/>
              <a:ext cx="322881" cy="562685"/>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F5EF77E2-1C00-F54D-5593-C7860F753631}"/>
                </a:ext>
              </a:extLst>
            </p:cNvPr>
            <p:cNvSpPr/>
            <p:nvPr/>
          </p:nvSpPr>
          <p:spPr>
            <a:xfrm>
              <a:off x="4130770" y="8350870"/>
              <a:ext cx="322881" cy="562685"/>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BE655E02-02E9-C910-F4B0-F5560C3CBA0A}"/>
                </a:ext>
              </a:extLst>
            </p:cNvPr>
            <p:cNvSpPr/>
            <p:nvPr/>
          </p:nvSpPr>
          <p:spPr>
            <a:xfrm>
              <a:off x="4441941" y="8350870"/>
              <a:ext cx="651194" cy="2705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B5CBAEB0-0D86-4AEF-7F22-A5EE7C7F70E2}"/>
                </a:ext>
              </a:extLst>
            </p:cNvPr>
            <p:cNvSpPr/>
            <p:nvPr/>
          </p:nvSpPr>
          <p:spPr>
            <a:xfrm>
              <a:off x="5437416" y="8913555"/>
              <a:ext cx="651193" cy="27052"/>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E5968DB1-F39E-49C4-15CD-87C6EC109FEF}"/>
                </a:ext>
              </a:extLst>
            </p:cNvPr>
            <p:cNvSpPr/>
            <p:nvPr/>
          </p:nvSpPr>
          <p:spPr>
            <a:xfrm>
              <a:off x="5111817" y="7788183"/>
              <a:ext cx="325596" cy="562685"/>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8B026143-F108-7FAD-9C61-3CBF2019F6EE}"/>
                </a:ext>
              </a:extLst>
            </p:cNvPr>
            <p:cNvSpPr/>
            <p:nvPr/>
          </p:nvSpPr>
          <p:spPr>
            <a:xfrm>
              <a:off x="5111817" y="8350869"/>
              <a:ext cx="325596" cy="562685"/>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A750C7D8-43E6-BC64-AF54-8B2E92AF1F08}"/>
                </a:ext>
              </a:extLst>
            </p:cNvPr>
            <p:cNvSpPr/>
            <p:nvPr/>
          </p:nvSpPr>
          <p:spPr>
            <a:xfrm>
              <a:off x="5432577" y="7788181"/>
              <a:ext cx="651195" cy="2705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91" name="Freeform 90">
              <a:extLst>
                <a:ext uri="{FF2B5EF4-FFF2-40B4-BE49-F238E27FC236}">
                  <a16:creationId xmlns:a16="http://schemas.microsoft.com/office/drawing/2014/main" id="{47599C6E-EE53-EA37-90A9-93B4BE94FD00}"/>
                </a:ext>
              </a:extLst>
            </p:cNvPr>
            <p:cNvSpPr/>
            <p:nvPr/>
          </p:nvSpPr>
          <p:spPr>
            <a:xfrm>
              <a:off x="6083773" y="7788181"/>
              <a:ext cx="322881" cy="562685"/>
            </a:xfrm>
            <a:custGeom>
              <a:avLst/>
              <a:gdLst>
                <a:gd name="connsiteX0" fmla="*/ 0 w 356688"/>
                <a:gd name="connsiteY0" fmla="*/ 0 h 621594"/>
                <a:gd name="connsiteX1" fmla="*/ 356689 w 356688"/>
                <a:gd name="connsiteY1" fmla="*/ 621595 h 621594"/>
              </a:gdLst>
              <a:ahLst/>
              <a:cxnLst>
                <a:cxn ang="0">
                  <a:pos x="connsiteX0" y="connsiteY0"/>
                </a:cxn>
                <a:cxn ang="0">
                  <a:pos x="connsiteX1" y="connsiteY1"/>
                </a:cxn>
              </a:cxnLst>
              <a:rect l="l" t="t" r="r" b="b"/>
              <a:pathLst>
                <a:path w="356688" h="621594">
                  <a:moveTo>
                    <a:pt x="0" y="0"/>
                  </a:moveTo>
                  <a:lnTo>
                    <a:pt x="356689" y="621595"/>
                  </a:lnTo>
                </a:path>
              </a:pathLst>
            </a:custGeom>
            <a:ln w="12700" cap="rnd">
              <a:solidFill>
                <a:schemeClr val="accent1">
                  <a:alpha val="10000"/>
                </a:schemeClr>
              </a:solid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AB4DE4CE-8C3E-83BA-158C-B19CD408329C}"/>
                </a:ext>
              </a:extLst>
            </p:cNvPr>
            <p:cNvSpPr/>
            <p:nvPr/>
          </p:nvSpPr>
          <p:spPr>
            <a:xfrm>
              <a:off x="6083773" y="8350869"/>
              <a:ext cx="322881" cy="562685"/>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C9E8A079-8E3B-706A-5E83-136B77E57201}"/>
                </a:ext>
              </a:extLst>
            </p:cNvPr>
            <p:cNvSpPr/>
            <p:nvPr/>
          </p:nvSpPr>
          <p:spPr>
            <a:xfrm>
              <a:off x="6075731" y="7228202"/>
              <a:ext cx="325596" cy="559981"/>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A1C5778B-5905-0DB7-0A1C-EABD82B17C43}"/>
                </a:ext>
              </a:extLst>
            </p:cNvPr>
            <p:cNvSpPr/>
            <p:nvPr/>
          </p:nvSpPr>
          <p:spPr>
            <a:xfrm>
              <a:off x="6412872" y="8350869"/>
              <a:ext cx="651195" cy="2705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BC3A9139-DB26-3736-5B3C-F9C81499612B}"/>
                </a:ext>
              </a:extLst>
            </p:cNvPr>
            <p:cNvSpPr/>
            <p:nvPr/>
          </p:nvSpPr>
          <p:spPr>
            <a:xfrm>
              <a:off x="7388329" y="8913555"/>
              <a:ext cx="651193" cy="27052"/>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B292FEE7-DF3F-163B-5381-EFA4C28A8579}"/>
                </a:ext>
              </a:extLst>
            </p:cNvPr>
            <p:cNvSpPr/>
            <p:nvPr/>
          </p:nvSpPr>
          <p:spPr>
            <a:xfrm>
              <a:off x="7062729" y="8350869"/>
              <a:ext cx="325596" cy="562685"/>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DB9A6842-1336-16BF-9CE5-3AAEB7BE1394}"/>
                </a:ext>
              </a:extLst>
            </p:cNvPr>
            <p:cNvSpPr/>
            <p:nvPr/>
          </p:nvSpPr>
          <p:spPr>
            <a:xfrm>
              <a:off x="3484413" y="10029983"/>
              <a:ext cx="651193" cy="27052"/>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18AD541F-784E-78F2-EF09-5A347C7C422B}"/>
                </a:ext>
              </a:extLst>
            </p:cNvPr>
            <p:cNvSpPr/>
            <p:nvPr/>
          </p:nvSpPr>
          <p:spPr>
            <a:xfrm>
              <a:off x="3158816" y="9467297"/>
              <a:ext cx="325597" cy="56268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7CB153D4-8D4E-D813-F1BD-A9C75EEFE36C}"/>
                </a:ext>
              </a:extLst>
            </p:cNvPr>
            <p:cNvSpPr/>
            <p:nvPr/>
          </p:nvSpPr>
          <p:spPr>
            <a:xfrm>
              <a:off x="4135433" y="9467299"/>
              <a:ext cx="322881" cy="562684"/>
            </a:xfrm>
            <a:custGeom>
              <a:avLst/>
              <a:gdLst>
                <a:gd name="connsiteX0" fmla="*/ 356689 w 356688"/>
                <a:gd name="connsiteY0" fmla="*/ 0 h 621594"/>
                <a:gd name="connsiteX1" fmla="*/ 0 w 356688"/>
                <a:gd name="connsiteY1" fmla="*/ 621595 h 621594"/>
              </a:gdLst>
              <a:ahLst/>
              <a:cxnLst>
                <a:cxn ang="0">
                  <a:pos x="connsiteX0" y="connsiteY0"/>
                </a:cxn>
                <a:cxn ang="0">
                  <a:pos x="connsiteX1" y="connsiteY1"/>
                </a:cxn>
              </a:cxnLst>
              <a:rect l="l" t="t" r="r" b="b"/>
              <a:pathLst>
                <a:path w="356688" h="621594">
                  <a:moveTo>
                    <a:pt x="356689"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3DE74445-B2BE-CBDE-A81A-78CA7C6C9441}"/>
                </a:ext>
              </a:extLst>
            </p:cNvPr>
            <p:cNvSpPr/>
            <p:nvPr/>
          </p:nvSpPr>
          <p:spPr>
            <a:xfrm>
              <a:off x="4451105" y="9468663"/>
              <a:ext cx="651193" cy="2705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CFB1EDE7-68CE-0F78-DF11-FA1430DF7E25}"/>
                </a:ext>
              </a:extLst>
            </p:cNvPr>
            <p:cNvSpPr/>
            <p:nvPr/>
          </p:nvSpPr>
          <p:spPr>
            <a:xfrm>
              <a:off x="5446578" y="10031348"/>
              <a:ext cx="651193" cy="27052"/>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71D61A64-087C-226F-7E0F-F011EE8F934D}"/>
                </a:ext>
              </a:extLst>
            </p:cNvPr>
            <p:cNvSpPr/>
            <p:nvPr/>
          </p:nvSpPr>
          <p:spPr>
            <a:xfrm>
              <a:off x="5120979" y="9468662"/>
              <a:ext cx="325596" cy="56268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21A8384B-4981-726B-B761-76558E52CB76}"/>
                </a:ext>
              </a:extLst>
            </p:cNvPr>
            <p:cNvSpPr/>
            <p:nvPr/>
          </p:nvSpPr>
          <p:spPr>
            <a:xfrm>
              <a:off x="6403026" y="9478906"/>
              <a:ext cx="651193" cy="27052"/>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B5F6A6E1-A37B-7905-7A88-1236863D39E4}"/>
                </a:ext>
              </a:extLst>
            </p:cNvPr>
            <p:cNvSpPr/>
            <p:nvPr/>
          </p:nvSpPr>
          <p:spPr>
            <a:xfrm>
              <a:off x="7054219" y="8916220"/>
              <a:ext cx="325597" cy="56268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grpSp>
      <p:sp>
        <p:nvSpPr>
          <p:cNvPr id="133" name="TextBox 132">
            <a:extLst>
              <a:ext uri="{FF2B5EF4-FFF2-40B4-BE49-F238E27FC236}">
                <a16:creationId xmlns:a16="http://schemas.microsoft.com/office/drawing/2014/main" id="{9D4CEC40-FBF1-D90B-1C06-12F13B472755}"/>
              </a:ext>
            </a:extLst>
          </p:cNvPr>
          <p:cNvSpPr txBox="1"/>
          <p:nvPr/>
        </p:nvSpPr>
        <p:spPr>
          <a:xfrm>
            <a:off x="1805801" y="7562078"/>
            <a:ext cx="144421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spc="-150" dirty="0">
                <a:solidFill>
                  <a:schemeClr val="accent5"/>
                </a:solidFill>
                <a:latin typeface="Poppins Light" pitchFamily="2" charset="77"/>
                <a:cs typeface="Poppins Light" pitchFamily="2" charset="77"/>
              </a:rPr>
              <a:t>35.5</a:t>
            </a:r>
            <a:r>
              <a:rPr lang="en-US" sz="3600" baseline="30000" dirty="0">
                <a:solidFill>
                  <a:schemeClr val="accent5"/>
                </a:solidFill>
                <a:latin typeface="Poppins Light" pitchFamily="2" charset="77"/>
                <a:cs typeface="Poppins Light" pitchFamily="2" charset="77"/>
              </a:rPr>
              <a:t>%</a:t>
            </a:r>
            <a:endParaRPr kumimoji="0" lang="en-US" sz="3600" b="0" i="0" u="none" strike="noStrike" kern="1200" cap="none" normalizeH="0" baseline="30000" noProof="0" dirty="0">
              <a:ln>
                <a:noFill/>
              </a:ln>
              <a:solidFill>
                <a:schemeClr val="accent5"/>
              </a:solidFill>
              <a:effectLst/>
              <a:uLnTx/>
              <a:uFillTx/>
              <a:latin typeface="Poppins Light" pitchFamily="2" charset="77"/>
              <a:ea typeface="+mn-ea"/>
              <a:cs typeface="Poppins Light" pitchFamily="2" charset="77"/>
            </a:endParaRPr>
          </a:p>
        </p:txBody>
      </p:sp>
      <p:sp>
        <p:nvSpPr>
          <p:cNvPr id="134" name="TextBox 133">
            <a:extLst>
              <a:ext uri="{FF2B5EF4-FFF2-40B4-BE49-F238E27FC236}">
                <a16:creationId xmlns:a16="http://schemas.microsoft.com/office/drawing/2014/main" id="{4B8C94A9-5C47-3BC5-CF6A-66AE8FD2F9CD}"/>
              </a:ext>
            </a:extLst>
          </p:cNvPr>
          <p:cNvSpPr txBox="1"/>
          <p:nvPr/>
        </p:nvSpPr>
        <p:spPr>
          <a:xfrm>
            <a:off x="1745624" y="6363410"/>
            <a:ext cx="1444216" cy="769441"/>
          </a:xfrm>
          <a:prstGeom prst="rect">
            <a:avLst/>
          </a:prstGeom>
          <a:noFill/>
        </p:spPr>
        <p:txBody>
          <a:bodyPr wrap="square">
            <a:spAutoFit/>
          </a:bodyPr>
          <a:lstStyle/>
          <a:p>
            <a:pPr algn="ctr">
              <a:defRPr/>
            </a:pPr>
            <a:r>
              <a:rPr lang="en-US" sz="1200" b="1" dirty="0">
                <a:solidFill>
                  <a:schemeClr val="accent5"/>
                </a:solidFill>
                <a:latin typeface="Poppins" pitchFamily="2" charset="77"/>
                <a:cs typeface="Poppins" pitchFamily="2" charset="77"/>
              </a:rPr>
              <a:t>2025’te</a:t>
            </a:r>
            <a:br>
              <a:rPr lang="en-US" sz="1200" b="1" dirty="0">
                <a:solidFill>
                  <a:schemeClr val="accent5"/>
                </a:solidFill>
                <a:latin typeface="Poppins" pitchFamily="2" charset="77"/>
                <a:cs typeface="Poppins" pitchFamily="2" charset="77"/>
              </a:rPr>
            </a:br>
            <a:r>
              <a:rPr lang="en-US" sz="1200" b="1" dirty="0">
                <a:solidFill>
                  <a:schemeClr val="accent5"/>
                </a:solidFill>
                <a:latin typeface="Poppins" pitchFamily="2" charset="77"/>
                <a:cs typeface="Poppins" pitchFamily="2" charset="77"/>
              </a:rPr>
              <a:t>CTV </a:t>
            </a:r>
            <a:r>
              <a:rPr lang="en-US" sz="1200" b="1" dirty="0" err="1">
                <a:solidFill>
                  <a:schemeClr val="accent5"/>
                </a:solidFill>
                <a:latin typeface="Poppins" pitchFamily="2" charset="77"/>
                <a:cs typeface="Poppins" pitchFamily="2" charset="77"/>
              </a:rPr>
              <a:t>gelir</a:t>
            </a:r>
            <a:r>
              <a:rPr lang="en-US" sz="1200" b="1" dirty="0">
                <a:solidFill>
                  <a:schemeClr val="accent5"/>
                </a:solidFill>
                <a:latin typeface="Poppins" pitchFamily="2" charset="77"/>
                <a:cs typeface="Poppins" pitchFamily="2" charset="77"/>
              </a:rPr>
              <a:t> </a:t>
            </a:r>
            <a:br>
              <a:rPr lang="en-US" sz="1200" b="1" dirty="0">
                <a:solidFill>
                  <a:schemeClr val="accent5"/>
                </a:solidFill>
                <a:latin typeface="Poppins" pitchFamily="2" charset="77"/>
                <a:cs typeface="Poppins" pitchFamily="2" charset="77"/>
              </a:rPr>
            </a:br>
            <a:r>
              <a:rPr lang="en-US" sz="1200" b="1" dirty="0" err="1">
                <a:solidFill>
                  <a:schemeClr val="accent5"/>
                </a:solidFill>
                <a:latin typeface="Poppins" pitchFamily="2" charset="77"/>
                <a:cs typeface="Poppins" pitchFamily="2" charset="77"/>
              </a:rPr>
              <a:t>büyümesi</a:t>
            </a:r>
            <a:endParaRPr lang="en-US" sz="1200" b="1" dirty="0">
              <a:solidFill>
                <a:schemeClr val="accent5"/>
              </a:solidFill>
              <a:latin typeface="Poppins" pitchFamily="2" charset="77"/>
              <a:cs typeface="Poppins" pitchFamily="2" charset="77"/>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30000" noProof="0" dirty="0">
              <a:ln>
                <a:noFill/>
              </a:ln>
              <a:solidFill>
                <a:schemeClr val="accent5"/>
              </a:solidFill>
              <a:effectLst/>
              <a:uLnTx/>
              <a:uFillTx/>
              <a:latin typeface="Poppins" pitchFamily="2" charset="77"/>
              <a:cs typeface="Poppins" pitchFamily="2" charset="77"/>
            </a:endParaRPr>
          </a:p>
        </p:txBody>
      </p:sp>
      <p:sp>
        <p:nvSpPr>
          <p:cNvPr id="3" name="Oval 2">
            <a:extLst>
              <a:ext uri="{FF2B5EF4-FFF2-40B4-BE49-F238E27FC236}">
                <a16:creationId xmlns:a16="http://schemas.microsoft.com/office/drawing/2014/main" id="{E2F97318-E802-1726-C17D-D56A8497CB42}"/>
              </a:ext>
            </a:extLst>
          </p:cNvPr>
          <p:cNvSpPr/>
          <p:nvPr/>
        </p:nvSpPr>
        <p:spPr>
          <a:xfrm>
            <a:off x="1722572" y="5437807"/>
            <a:ext cx="90570" cy="9057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735F631-2ACD-CE1D-59ED-6A99D2741BBA}"/>
              </a:ext>
            </a:extLst>
          </p:cNvPr>
          <p:cNvSpPr/>
          <p:nvPr/>
        </p:nvSpPr>
        <p:spPr>
          <a:xfrm>
            <a:off x="1038928" y="7814058"/>
            <a:ext cx="90570" cy="9057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91672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61570-7752-CF59-66E2-90E44F5E2CB0}"/>
            </a:ext>
          </a:extLst>
        </p:cNvPr>
        <p:cNvGrpSpPr/>
        <p:nvPr/>
      </p:nvGrpSpPr>
      <p:grpSpPr>
        <a:xfrm>
          <a:off x="0" y="0"/>
          <a:ext cx="0" cy="0"/>
          <a:chOff x="0" y="0"/>
          <a:chExt cx="0" cy="0"/>
        </a:xfrm>
      </p:grpSpPr>
      <p:pic>
        <p:nvPicPr>
          <p:cNvPr id="29" name="Picture 28" descr="A graph of blue and green bars&#10;&#10;Description automatically generated">
            <a:extLst>
              <a:ext uri="{FF2B5EF4-FFF2-40B4-BE49-F238E27FC236}">
                <a16:creationId xmlns:a16="http://schemas.microsoft.com/office/drawing/2014/main" id="{8C827A32-9BD3-D4DD-CCF3-8F2022620675}"/>
              </a:ext>
            </a:extLst>
          </p:cNvPr>
          <p:cNvPicPr>
            <a:picLocks noChangeAspect="1"/>
          </p:cNvPicPr>
          <p:nvPr/>
        </p:nvPicPr>
        <p:blipFill>
          <a:blip r:embed="rId3"/>
          <a:srcRect b="7014"/>
          <a:stretch/>
        </p:blipFill>
        <p:spPr>
          <a:xfrm>
            <a:off x="927869" y="4120111"/>
            <a:ext cx="6387331" cy="4149245"/>
          </a:xfrm>
          <a:prstGeom prst="rect">
            <a:avLst/>
          </a:prstGeom>
        </p:spPr>
      </p:pic>
      <p:sp>
        <p:nvSpPr>
          <p:cNvPr id="2" name="Slide Number Placeholder 1">
            <a:extLst>
              <a:ext uri="{FF2B5EF4-FFF2-40B4-BE49-F238E27FC236}">
                <a16:creationId xmlns:a16="http://schemas.microsoft.com/office/drawing/2014/main" id="{7FD38A17-6FC3-386A-22FD-F87706AFCDF0}"/>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75</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9" name="Picture 8" descr="A blue and black logo&#10;&#10;Description automatically generated">
            <a:extLst>
              <a:ext uri="{FF2B5EF4-FFF2-40B4-BE49-F238E27FC236}">
                <a16:creationId xmlns:a16="http://schemas.microsoft.com/office/drawing/2014/main" id="{4F99C2D7-BED9-4918-A883-5FE853992927}"/>
              </a:ext>
            </a:extLst>
          </p:cNvPr>
          <p:cNvPicPr>
            <a:picLocks noChangeAspect="1"/>
          </p:cNvPicPr>
          <p:nvPr/>
        </p:nvPicPr>
        <p:blipFill>
          <a:blip r:embed="rId4"/>
          <a:stretch>
            <a:fillRect/>
          </a:stretch>
        </p:blipFill>
        <p:spPr>
          <a:xfrm>
            <a:off x="6495276" y="332839"/>
            <a:ext cx="897530" cy="256235"/>
          </a:xfrm>
          <a:prstGeom prst="rect">
            <a:avLst/>
          </a:prstGeom>
        </p:spPr>
      </p:pic>
      <p:sp>
        <p:nvSpPr>
          <p:cNvPr id="3" name="Text Placeholder 1">
            <a:extLst>
              <a:ext uri="{FF2B5EF4-FFF2-40B4-BE49-F238E27FC236}">
                <a16:creationId xmlns:a16="http://schemas.microsoft.com/office/drawing/2014/main" id="{7C26E55A-90CF-645F-E935-BD28E1964802}"/>
              </a:ext>
            </a:extLst>
          </p:cNvPr>
          <p:cNvSpPr txBox="1">
            <a:spLocks/>
          </p:cNvSpPr>
          <p:nvPr/>
        </p:nvSpPr>
        <p:spPr>
          <a:xfrm>
            <a:off x="1409701" y="990600"/>
            <a:ext cx="5600700" cy="1633330"/>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algn="l" rtl="0"/>
            <a:r>
              <a:rPr lang="en-US" sz="1000" u="none" strike="noStrike" dirty="0" err="1">
                <a:effectLst/>
                <a:latin typeface="Georgia" panose="02040502050405020303" pitchFamily="18" charset="0"/>
              </a:rPr>
              <a:t>Kanada'nın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ekonomik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performansı</a:t>
            </a:r>
            <a:r>
              <a:rPr lang="en-US" sz="1000" u="none" strike="noStrike" dirty="0">
                <a:effectLst/>
                <a:latin typeface="Georgia" panose="02040502050405020303" pitchFamily="18" charset="0"/>
              </a:rPr>
              <a:t> </a:t>
            </a:r>
            <a:r>
              <a:rPr lang="en-US" sz="1000" dirty="0">
                <a:solidFill>
                  <a:srgbClr val="092656"/>
                </a:solidFill>
                <a:latin typeface="Georgia" panose="02040502050405020303"/>
                <a:cs typeface="Poppins"/>
              </a:rPr>
              <a:t>h</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âlâ</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zayıf</a:t>
            </a:r>
            <a:r>
              <a:rPr lang="en-US" sz="1000" u="none" strike="noStrike" dirty="0">
                <a:effectLst/>
                <a:latin typeface="Georgia" panose="02040502050405020303" pitchFamily="18" charset="0"/>
              </a:rPr>
              <a:t>. Kanada Merkez </a:t>
            </a:r>
            <a:r>
              <a:rPr lang="en-US" sz="1000" u="none" strike="noStrike" dirty="0" err="1">
                <a:effectLst/>
                <a:latin typeface="Georgia" panose="02040502050405020303" pitchFamily="18" charset="0"/>
              </a:rPr>
              <a:t>Bankası'na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göre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hanehalkı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harcamaları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artmış</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ancak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kişi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başına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azalmış</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durumda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İşsizlik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oranı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Ekim</a:t>
            </a:r>
            <a:r>
              <a:rPr lang="en-US" sz="1000" u="none" strike="noStrike" dirty="0">
                <a:effectLst/>
                <a:latin typeface="Georgia" panose="02040502050405020303" pitchFamily="18" charset="0"/>
              </a:rPr>
              <a:t> 2021'den </a:t>
            </a:r>
            <a:r>
              <a:rPr lang="en-US" sz="1000" u="none" strike="noStrike" dirty="0" err="1">
                <a:effectLst/>
                <a:latin typeface="Georgia" panose="02040502050405020303" pitchFamily="18" charset="0"/>
              </a:rPr>
              <a:t>bu</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yana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yüksek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seviyeye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ulaşarak</a:t>
            </a:r>
            <a:r>
              <a:rPr lang="en-US" sz="1000" u="none" strike="noStrike" dirty="0">
                <a:effectLst/>
                <a:latin typeface="Georgia" panose="02040502050405020303" pitchFamily="18" charset="0"/>
              </a:rPr>
              <a:t> %6.5'e </a:t>
            </a:r>
            <a:r>
              <a:rPr lang="en-US" sz="1000" u="none" strike="noStrike" dirty="0" err="1">
                <a:effectLst/>
                <a:latin typeface="Georgia" panose="02040502050405020303" pitchFamily="18" charset="0"/>
              </a:rPr>
              <a:t>çıkmış</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durumda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Enflasyon</a:t>
            </a:r>
            <a:r>
              <a:rPr lang="en-US" sz="1000" u="none" strike="noStrike" dirty="0">
                <a:effectLst/>
                <a:latin typeface="Georgia" panose="02040502050405020303" pitchFamily="18" charset="0"/>
              </a:rPr>
              <a:t>, Merkez </a:t>
            </a:r>
            <a:r>
              <a:rPr lang="en-US" sz="1000" u="none" strike="noStrike" dirty="0" err="1">
                <a:effectLst/>
                <a:latin typeface="Georgia" panose="02040502050405020303" pitchFamily="18" charset="0"/>
              </a:rPr>
              <a:t>Bankası'nın</a:t>
            </a:r>
            <a:r>
              <a:rPr lang="en-US" sz="1000" u="none" strike="noStrike" dirty="0">
                <a:effectLst/>
                <a:latin typeface="Georgia" panose="02040502050405020303" pitchFamily="18" charset="0"/>
              </a:rPr>
              <a:t> %2 </a:t>
            </a:r>
            <a:r>
              <a:rPr lang="en-US" sz="1000" u="none" strike="noStrike" dirty="0" err="1">
                <a:effectLst/>
                <a:latin typeface="Georgia" panose="02040502050405020303" pitchFamily="18" charset="0"/>
              </a:rPr>
              <a:t>hedefiyle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uyumlu</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olarak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düşüş</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gösterdi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Eylül</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ayında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yıllık</a:t>
            </a:r>
            <a:r>
              <a:rPr lang="en-US" sz="1000" u="none" strike="noStrike" dirty="0">
                <a:effectLst/>
                <a:latin typeface="Georgia" panose="02040502050405020303" pitchFamily="18" charset="0"/>
              </a:rPr>
              <a:t> %1.6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kaydedildi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önceki</a:t>
            </a:r>
            <a:r>
              <a:rPr lang="en-US" sz="1000" u="none" strike="noStrike" dirty="0">
                <a:effectLst/>
                <a:latin typeface="Georgia" panose="02040502050405020303" pitchFamily="18" charset="0"/>
              </a:rPr>
              <a:t> ay %2 </a:t>
            </a:r>
            <a:r>
              <a:rPr lang="en-US" sz="1000" u="none" strike="noStrike" dirty="0" err="1">
                <a:effectLst/>
                <a:latin typeface="Georgia" panose="02040502050405020303" pitchFamily="18" charset="0"/>
              </a:rPr>
              <a:t>idi</a:t>
            </a:r>
            <a:r>
              <a:rPr lang="en-US" sz="1000" u="none" strike="noStrike" dirty="0">
                <a:effectLst/>
                <a:latin typeface="Georgia" panose="02040502050405020303" pitchFamily="18" charset="0"/>
              </a:rPr>
              <a:t>). Merkez </a:t>
            </a:r>
            <a:r>
              <a:rPr lang="en-US" sz="1000" u="none" strike="noStrike" dirty="0" err="1">
                <a:effectLst/>
                <a:latin typeface="Georgia" panose="02040502050405020303" pitchFamily="18" charset="0"/>
              </a:rPr>
              <a:t>Bankası</a:t>
            </a:r>
            <a:r>
              <a:rPr lang="en-US" sz="1000" u="none" strike="noStrike" dirty="0">
                <a:effectLst/>
                <a:latin typeface="Georgia" panose="02040502050405020303" pitchFamily="18" charset="0"/>
              </a:rPr>
              <a:t>, 2024'te %1.2, 2025'te %2.1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2026'da %2.3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öngörüyor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İyileşme</a:t>
            </a:r>
            <a:r>
              <a:rPr lang="en-US" sz="1000" u="none" strike="noStrike" dirty="0">
                <a:effectLst/>
                <a:latin typeface="Georgia" panose="02040502050405020303" pitchFamily="18" charset="0"/>
              </a:rPr>
              <a:t>, para </a:t>
            </a:r>
            <a:r>
              <a:rPr lang="en-US" sz="1000" u="none" strike="noStrike" dirty="0" err="1">
                <a:effectLst/>
                <a:latin typeface="Georgia" panose="02040502050405020303" pitchFamily="18" charset="0"/>
              </a:rPr>
              <a:t>politikasındaki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gevşeme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ile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bekleniyor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bu</a:t>
            </a:r>
            <a:r>
              <a:rPr lang="en-US" sz="1000" u="none" strike="noStrike" dirty="0">
                <a:effectLst/>
                <a:latin typeface="Georgia" panose="02040502050405020303" pitchFamily="18" charset="0"/>
              </a:rPr>
              <a:t> da </a:t>
            </a:r>
            <a:r>
              <a:rPr lang="en-US" sz="1000" u="none" strike="noStrike" dirty="0" err="1">
                <a:effectLst/>
                <a:latin typeface="Georgia" panose="02040502050405020303" pitchFamily="18" charset="0"/>
              </a:rPr>
              <a:t>hanehalkı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işletme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harcamalarını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artıracak</a:t>
            </a:r>
            <a:r>
              <a:rPr lang="en-US" sz="1000" u="none" strike="noStrike" dirty="0">
                <a:effectLst/>
                <a:latin typeface="Georgia" panose="02040502050405020303" pitchFamily="18" charset="0"/>
              </a:rPr>
              <a:t>.</a:t>
            </a:r>
          </a:p>
          <a:p>
            <a:pPr algn="l" rtl="0"/>
            <a:br>
              <a:rPr lang="en-US" sz="1000" dirty="0">
                <a:latin typeface="Georgia" panose="02040502050405020303" pitchFamily="18" charset="0"/>
              </a:rPr>
            </a:br>
            <a:r>
              <a:rPr lang="en-US" sz="1000" u="none" strike="noStrike" dirty="0" err="1">
                <a:effectLst/>
                <a:latin typeface="Georgia" panose="02040502050405020303" pitchFamily="18" charset="0"/>
              </a:rPr>
              <a:t>Kanada'daki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toplam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reklam</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geliri</a:t>
            </a:r>
            <a:r>
              <a:rPr lang="en-US" sz="1000" u="none" strike="noStrike" dirty="0">
                <a:effectLst/>
                <a:latin typeface="Georgia" panose="02040502050405020303" pitchFamily="18" charset="0"/>
              </a:rPr>
              <a:t>, 2024'te %9.7 </a:t>
            </a:r>
            <a:r>
              <a:rPr lang="en-US" sz="1000" u="none" strike="noStrike" dirty="0" err="1">
                <a:effectLst/>
                <a:latin typeface="Georgia" panose="02040502050405020303" pitchFamily="18" charset="0"/>
              </a:rPr>
              <a:t>artarak</a:t>
            </a:r>
            <a:r>
              <a:rPr lang="en-US" sz="1000" u="none" strike="noStrike" dirty="0">
                <a:effectLst/>
                <a:latin typeface="Georgia" panose="02040502050405020303" pitchFamily="18" charset="0"/>
              </a:rPr>
              <a:t> 21.2 </a:t>
            </a:r>
            <a:r>
              <a:rPr lang="en-US" sz="1000" u="none" strike="noStrike" dirty="0" err="1">
                <a:effectLst/>
                <a:latin typeface="Georgia" panose="02040502050405020303" pitchFamily="18" charset="0"/>
              </a:rPr>
              <a:t>milyar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dolara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ulaşacak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2025'te </a:t>
            </a:r>
            <a:r>
              <a:rPr lang="en-US" sz="1000" u="none" strike="noStrike" dirty="0" err="1">
                <a:effectLst/>
                <a:latin typeface="Georgia" panose="02040502050405020303" pitchFamily="18" charset="0"/>
              </a:rPr>
              <a:t>bir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başka</a:t>
            </a:r>
            <a:r>
              <a:rPr lang="en-US" sz="1000" u="none" strike="noStrike" dirty="0">
                <a:effectLst/>
                <a:latin typeface="Georgia" panose="02040502050405020303" pitchFamily="18" charset="0"/>
              </a:rPr>
              <a:t> %10.5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bekleniyor</a:t>
            </a:r>
            <a:r>
              <a:rPr lang="en-US" sz="1000" u="none" strike="noStrike" dirty="0">
                <a:effectLst/>
                <a:latin typeface="Georgia" panose="02040502050405020303" pitchFamily="18" charset="0"/>
              </a:rPr>
              <a:t>.</a:t>
            </a:r>
            <a:endParaRPr lang="en-US" sz="1000" dirty="0">
              <a:latin typeface="Georgia" panose="02040502050405020303" pitchFamily="18" charset="0"/>
              <a:cs typeface="Poppins"/>
            </a:endParaRPr>
          </a:p>
        </p:txBody>
      </p:sp>
      <p:sp>
        <p:nvSpPr>
          <p:cNvPr id="7" name="TextBox 6">
            <a:extLst>
              <a:ext uri="{FF2B5EF4-FFF2-40B4-BE49-F238E27FC236}">
                <a16:creationId xmlns:a16="http://schemas.microsoft.com/office/drawing/2014/main" id="{798AD208-2F71-EC14-645C-A6B705BB5A45}"/>
              </a:ext>
            </a:extLst>
          </p:cNvPr>
          <p:cNvSpPr txBox="1"/>
          <p:nvPr/>
        </p:nvSpPr>
        <p:spPr>
          <a:xfrm>
            <a:off x="1288774" y="8208986"/>
            <a:ext cx="3352800" cy="104644"/>
          </a:xfrm>
          <a:prstGeom prst="rect">
            <a:avLst/>
          </a:prstGeom>
          <a:noFill/>
        </p:spPr>
        <p:txBody>
          <a:bodyPr wrap="square" lIns="0" tIns="0" rIns="0" bIns="0" anchor="t">
            <a:spAutoFit/>
          </a:bodyPr>
          <a:lstStyle/>
          <a:p>
            <a:pPr>
              <a:lnSpc>
                <a:spcPct val="80000"/>
              </a:lnSpc>
            </a:pPr>
            <a:r>
              <a:rPr lang="en-US" sz="800" dirty="0" err="1">
                <a:solidFill>
                  <a:schemeClr val="tx2">
                    <a:lumMod val="20000"/>
                    <a:lumOff val="80000"/>
                  </a:schemeClr>
                </a:solidFill>
                <a:latin typeface="Poppins"/>
                <a:cs typeface="Poppins"/>
                <a:sym typeface="Poppins"/>
              </a:rPr>
              <a:t>Kaynaklar</a:t>
            </a:r>
            <a:r>
              <a:rPr lang="en-US" sz="800" dirty="0">
                <a:solidFill>
                  <a:schemeClr val="tx2">
                    <a:lumMod val="20000"/>
                    <a:lumOff val="80000"/>
                  </a:schemeClr>
                </a:solidFill>
                <a:latin typeface="Poppins"/>
                <a:cs typeface="Poppins"/>
                <a:sym typeface="Poppins"/>
              </a:rPr>
              <a:t>: GroupM</a:t>
            </a:r>
            <a:endParaRPr lang="en-US" sz="800" dirty="0">
              <a:solidFill>
                <a:schemeClr val="tx2">
                  <a:lumMod val="20000"/>
                  <a:lumOff val="80000"/>
                </a:schemeClr>
              </a:solidFill>
              <a:latin typeface="Poppins"/>
              <a:cs typeface="Poppins"/>
            </a:endParaRPr>
          </a:p>
        </p:txBody>
      </p:sp>
      <p:grpSp>
        <p:nvGrpSpPr>
          <p:cNvPr id="12" name="Group 11">
            <a:extLst>
              <a:ext uri="{FF2B5EF4-FFF2-40B4-BE49-F238E27FC236}">
                <a16:creationId xmlns:a16="http://schemas.microsoft.com/office/drawing/2014/main" id="{ACDAF9D9-A074-5234-1D2F-2695B41F63E4}"/>
              </a:ext>
            </a:extLst>
          </p:cNvPr>
          <p:cNvGrpSpPr/>
          <p:nvPr/>
        </p:nvGrpSpPr>
        <p:grpSpPr>
          <a:xfrm rot="5400000">
            <a:off x="422487" y="2720126"/>
            <a:ext cx="615734" cy="307867"/>
            <a:chOff x="6999595" y="5328350"/>
            <a:chExt cx="615734" cy="307867"/>
          </a:xfrm>
        </p:grpSpPr>
        <p:sp>
          <p:nvSpPr>
            <p:cNvPr id="13" name="Oval 12">
              <a:extLst>
                <a:ext uri="{FF2B5EF4-FFF2-40B4-BE49-F238E27FC236}">
                  <a16:creationId xmlns:a16="http://schemas.microsoft.com/office/drawing/2014/main" id="{73C2F6A4-CA9F-FDC3-1E58-EFEEC8A820E1}"/>
                </a:ext>
              </a:extLst>
            </p:cNvPr>
            <p:cNvSpPr/>
            <p:nvPr/>
          </p:nvSpPr>
          <p:spPr>
            <a:xfrm>
              <a:off x="6999595" y="5328350"/>
              <a:ext cx="307867" cy="307867"/>
            </a:xfrm>
            <a:prstGeom prst="ellipse">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Oval 15">
              <a:extLst>
                <a:ext uri="{FF2B5EF4-FFF2-40B4-BE49-F238E27FC236}">
                  <a16:creationId xmlns:a16="http://schemas.microsoft.com/office/drawing/2014/main" id="{6F3D948A-3F1B-B2C7-5D5F-3AECF4BA20AC}"/>
                </a:ext>
              </a:extLst>
            </p:cNvPr>
            <p:cNvSpPr/>
            <p:nvPr/>
          </p:nvSpPr>
          <p:spPr>
            <a:xfrm>
              <a:off x="7307462" y="5328350"/>
              <a:ext cx="307867" cy="307867"/>
            </a:xfrm>
            <a:prstGeom prst="ellipse">
              <a:avLst/>
            </a:prstGeom>
            <a:solidFill>
              <a:schemeClr val="accent2">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17" name="TextBox 16">
            <a:extLst>
              <a:ext uri="{FF2B5EF4-FFF2-40B4-BE49-F238E27FC236}">
                <a16:creationId xmlns:a16="http://schemas.microsoft.com/office/drawing/2014/main" id="{FEBF6335-33D5-8F46-6974-F0DF02399AD2}"/>
              </a:ext>
            </a:extLst>
          </p:cNvPr>
          <p:cNvSpPr txBox="1"/>
          <p:nvPr/>
        </p:nvSpPr>
        <p:spPr>
          <a:xfrm rot="16200000">
            <a:off x="-177953" y="1255687"/>
            <a:ext cx="1600675" cy="777136"/>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rPr>
              <a:t>Kanada</a:t>
            </a:r>
          </a:p>
        </p:txBody>
      </p:sp>
      <p:cxnSp>
        <p:nvCxnSpPr>
          <p:cNvPr id="5" name="Straight Connector 4">
            <a:extLst>
              <a:ext uri="{FF2B5EF4-FFF2-40B4-BE49-F238E27FC236}">
                <a16:creationId xmlns:a16="http://schemas.microsoft.com/office/drawing/2014/main" id="{C9D3E395-DEC3-4285-8B13-CFC7C60BA859}"/>
              </a:ext>
            </a:extLst>
          </p:cNvPr>
          <p:cNvCxnSpPr>
            <a:cxnSpLocks/>
          </p:cNvCxnSpPr>
          <p:nvPr/>
        </p:nvCxnSpPr>
        <p:spPr>
          <a:xfrm>
            <a:off x="0" y="490497"/>
            <a:ext cx="515509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39F23E40-D141-15C9-C505-713CB20578C7}"/>
              </a:ext>
            </a:extLst>
          </p:cNvPr>
          <p:cNvSpPr txBox="1">
            <a:spLocks/>
          </p:cNvSpPr>
          <p:nvPr/>
        </p:nvSpPr>
        <p:spPr>
          <a:xfrm>
            <a:off x="576421" y="278925"/>
            <a:ext cx="4690717"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kumimoji="0" lang="en-US" sz="600" b="0" i="0" u="none" strike="noStrike" kern="1200" cap="none" spc="40" normalizeH="0" baseline="0" noProof="0" dirty="0">
                <a:ln>
                  <a:noFill/>
                </a:ln>
                <a:solidFill>
                  <a:schemeClr val="accent2"/>
                </a:solidFill>
                <a:effectLst/>
                <a:uLnTx/>
                <a:uFillTx/>
                <a:latin typeface="Poppins" pitchFamily="2" charset="77"/>
                <a:ea typeface="+mn-ea"/>
                <a:cs typeface="Poppins" pitchFamily="2" charset="77"/>
              </a:rPr>
              <a:t>KANADA</a:t>
            </a:r>
            <a:endParaRPr lang="en-US" sz="600" b="1" spc="40" dirty="0">
              <a:solidFill>
                <a:schemeClr val="accent2"/>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5EB9C6D0-4D3A-FEDA-1AC0-4A48AFC010B6}"/>
              </a:ext>
            </a:extLst>
          </p:cNvPr>
          <p:cNvSpPr txBox="1"/>
          <p:nvPr/>
        </p:nvSpPr>
        <p:spPr>
          <a:xfrm>
            <a:off x="1311965" y="3807568"/>
            <a:ext cx="5950224" cy="259815"/>
          </a:xfrm>
          <a:prstGeom prst="rect">
            <a:avLst/>
          </a:prstGeom>
          <a:noFill/>
        </p:spPr>
        <p:txBody>
          <a:bodyPr wrap="square" lIns="91440" tIns="45720" rIns="91440" bIns="45720" anchor="t">
            <a:spAutoFit/>
          </a:bodyPr>
          <a:lstStyle/>
          <a:p>
            <a:pPr marL="7620" algn="ctr">
              <a:lnSpc>
                <a:spcPct val="113999"/>
              </a:lnSpc>
            </a:pPr>
            <a:r>
              <a:rPr lang="es-ES" sz="1000" b="1" dirty="0" err="1">
                <a:latin typeface="Poppins"/>
                <a:cs typeface="Poppins"/>
              </a:rPr>
              <a:t>Kanada</a:t>
            </a:r>
            <a:r>
              <a:rPr lang="es-ES" sz="1000" b="1" dirty="0">
                <a:latin typeface="Poppins"/>
                <a:cs typeface="Poppins"/>
              </a:rPr>
              <a:t> </a:t>
            </a:r>
            <a:r>
              <a:rPr lang="es-ES" sz="1000" b="1" dirty="0" err="1">
                <a:latin typeface="Poppins"/>
                <a:cs typeface="Poppins"/>
              </a:rPr>
              <a:t>Medya</a:t>
            </a:r>
            <a:r>
              <a:rPr lang="es-ES" sz="1000" b="1" dirty="0">
                <a:latin typeface="Poppins"/>
                <a:cs typeface="Poppins"/>
              </a:rPr>
              <a:t> </a:t>
            </a:r>
            <a:r>
              <a:rPr lang="es-ES" sz="1000" b="1" dirty="0" err="1">
                <a:latin typeface="Poppins"/>
                <a:cs typeface="Poppins"/>
              </a:rPr>
              <a:t>Kanalları</a:t>
            </a:r>
            <a:r>
              <a:rPr lang="es-ES" sz="1000" b="1" dirty="0">
                <a:latin typeface="Poppins"/>
                <a:cs typeface="Poppins"/>
              </a:rPr>
              <a:t> </a:t>
            </a:r>
            <a:r>
              <a:rPr lang="es-ES" sz="1000" b="1" dirty="0" err="1">
                <a:latin typeface="Poppins"/>
                <a:cs typeface="Poppins"/>
              </a:rPr>
              <a:t>Büyüme</a:t>
            </a:r>
            <a:r>
              <a:rPr lang="es-ES" sz="1000" b="1" dirty="0">
                <a:latin typeface="Poppins"/>
                <a:cs typeface="Poppins"/>
              </a:rPr>
              <a:t> </a:t>
            </a:r>
            <a:r>
              <a:rPr lang="es-ES" sz="1000" b="1" dirty="0" err="1">
                <a:latin typeface="Poppins"/>
                <a:cs typeface="Poppins"/>
              </a:rPr>
              <a:t>Tablosu</a:t>
            </a:r>
            <a:r>
              <a:rPr lang="es-ES" sz="1000" b="1" dirty="0">
                <a:latin typeface="Poppins"/>
                <a:cs typeface="Poppins"/>
              </a:rPr>
              <a:t> 2024 ve 2025</a:t>
            </a:r>
            <a:endParaRPr lang="en-US" sz="1000" b="1" dirty="0">
              <a:latin typeface="Poppins"/>
              <a:cs typeface="Poppins"/>
            </a:endParaRPr>
          </a:p>
        </p:txBody>
      </p:sp>
      <p:pic>
        <p:nvPicPr>
          <p:cNvPr id="14" name="Picture 13" descr="A blue and black logo&#10;&#10;Description automatically generated">
            <a:extLst>
              <a:ext uri="{FF2B5EF4-FFF2-40B4-BE49-F238E27FC236}">
                <a16:creationId xmlns:a16="http://schemas.microsoft.com/office/drawing/2014/main" id="{225D6B92-D39B-9E33-CD3C-6A6F54C1EDBA}"/>
              </a:ext>
            </a:extLst>
          </p:cNvPr>
          <p:cNvPicPr>
            <a:picLocks noChangeAspect="1"/>
          </p:cNvPicPr>
          <p:nvPr/>
        </p:nvPicPr>
        <p:blipFill>
          <a:blip r:embed="rId4">
            <a:alphaModFix amt="25000"/>
          </a:blip>
          <a:stretch>
            <a:fillRect/>
          </a:stretch>
        </p:blipFill>
        <p:spPr>
          <a:xfrm>
            <a:off x="6581341" y="3878558"/>
            <a:ext cx="441021" cy="125907"/>
          </a:xfrm>
          <a:prstGeom prst="rect">
            <a:avLst/>
          </a:prstGeom>
        </p:spPr>
      </p:pic>
      <p:sp>
        <p:nvSpPr>
          <p:cNvPr id="4" name="Rectangle 3">
            <a:extLst>
              <a:ext uri="{FF2B5EF4-FFF2-40B4-BE49-F238E27FC236}">
                <a16:creationId xmlns:a16="http://schemas.microsoft.com/office/drawing/2014/main" id="{E1480997-5D8F-2014-D64C-EEE1E1BF8836}"/>
              </a:ext>
            </a:extLst>
          </p:cNvPr>
          <p:cNvSpPr/>
          <p:nvPr/>
        </p:nvSpPr>
        <p:spPr>
          <a:xfrm>
            <a:off x="1010953" y="5628640"/>
            <a:ext cx="198087" cy="853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DE3FAEE-E0AB-EE58-DC46-18254BC61A30}"/>
              </a:ext>
            </a:extLst>
          </p:cNvPr>
          <p:cNvSpPr txBox="1"/>
          <p:nvPr/>
        </p:nvSpPr>
        <p:spPr>
          <a:xfrm rot="16200000">
            <a:off x="-932146" y="4425214"/>
            <a:ext cx="3886200" cy="294183"/>
          </a:xfrm>
          <a:prstGeom prst="rect">
            <a:avLst/>
          </a:prstGeom>
          <a:noFill/>
        </p:spPr>
        <p:txBody>
          <a:bodyPr wrap="square">
            <a:spAutoFit/>
          </a:bodyPr>
          <a:lstStyle/>
          <a:p>
            <a:pPr marL="0" marR="0">
              <a:lnSpc>
                <a:spcPct val="115000"/>
              </a:lnSpc>
              <a:spcAft>
                <a:spcPts val="800"/>
              </a:spcAft>
            </a:pPr>
            <a:r>
              <a:rPr lang="en-US" sz="1200" kern="100" dirty="0" err="1">
                <a:effectLst/>
                <a:latin typeface="Poppins" panose="00000500000000000000" pitchFamily="2" charset="0"/>
                <a:ea typeface="Aptos" panose="020B0004020202020204" pitchFamily="34" charset="0"/>
                <a:cs typeface="Poppins" panose="00000500000000000000" pitchFamily="2" charset="0"/>
              </a:rPr>
              <a:t>Yıllık</a:t>
            </a:r>
            <a:r>
              <a:rPr lang="en-US" sz="1200" kern="100" dirty="0">
                <a:effectLst/>
                <a:latin typeface="Poppins" panose="00000500000000000000" pitchFamily="2" charset="0"/>
                <a:ea typeface="Aptos" panose="020B0004020202020204" pitchFamily="34" charset="0"/>
                <a:cs typeface="Poppins" panose="00000500000000000000" pitchFamily="2" charset="0"/>
              </a:rPr>
              <a:t> </a:t>
            </a:r>
            <a:r>
              <a:rPr lang="en-US" sz="1200" kern="100" dirty="0" err="1">
                <a:effectLst/>
                <a:latin typeface="Poppins" panose="00000500000000000000" pitchFamily="2" charset="0"/>
                <a:ea typeface="Aptos" panose="020B0004020202020204" pitchFamily="34" charset="0"/>
                <a:cs typeface="Poppins" panose="00000500000000000000" pitchFamily="2" charset="0"/>
              </a:rPr>
              <a:t>değişim</a:t>
            </a:r>
            <a:endParaRPr lang="en-US" sz="1200" kern="100" dirty="0">
              <a:effectLst/>
              <a:latin typeface="Poppins" panose="00000500000000000000" pitchFamily="2" charset="0"/>
              <a:ea typeface="Aptos" panose="020B0004020202020204" pitchFamily="34" charset="0"/>
              <a:cs typeface="Poppins" panose="00000500000000000000" pitchFamily="2" charset="0"/>
            </a:endParaRPr>
          </a:p>
        </p:txBody>
      </p:sp>
    </p:spTree>
    <p:extLst>
      <p:ext uri="{BB962C8B-B14F-4D97-AF65-F5344CB8AC3E}">
        <p14:creationId xmlns:p14="http://schemas.microsoft.com/office/powerpoint/2010/main" val="40464076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DD368-B7CC-03EA-FDB1-1F180AB5A12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273B2F-2022-2AF4-83CB-026CA7873572}"/>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76</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9" name="Picture 8" descr="A blue and black logo&#10;&#10;Description automatically generated">
            <a:extLst>
              <a:ext uri="{FF2B5EF4-FFF2-40B4-BE49-F238E27FC236}">
                <a16:creationId xmlns:a16="http://schemas.microsoft.com/office/drawing/2014/main" id="{A9B09F1D-19E4-402E-6699-106F890BEAFA}"/>
              </a:ext>
            </a:extLst>
          </p:cNvPr>
          <p:cNvPicPr>
            <a:picLocks noChangeAspect="1"/>
          </p:cNvPicPr>
          <p:nvPr/>
        </p:nvPicPr>
        <p:blipFill>
          <a:blip r:embed="rId3"/>
          <a:stretch>
            <a:fillRect/>
          </a:stretch>
        </p:blipFill>
        <p:spPr>
          <a:xfrm>
            <a:off x="6495276" y="332839"/>
            <a:ext cx="897530" cy="256235"/>
          </a:xfrm>
          <a:prstGeom prst="rect">
            <a:avLst/>
          </a:prstGeom>
        </p:spPr>
      </p:pic>
      <p:sp>
        <p:nvSpPr>
          <p:cNvPr id="20" name="Text Placeholder 1">
            <a:extLst>
              <a:ext uri="{FF2B5EF4-FFF2-40B4-BE49-F238E27FC236}">
                <a16:creationId xmlns:a16="http://schemas.microsoft.com/office/drawing/2014/main" id="{B79D9842-5862-160D-FE2C-B7F865B0B2F3}"/>
              </a:ext>
            </a:extLst>
          </p:cNvPr>
          <p:cNvSpPr txBox="1">
            <a:spLocks/>
          </p:cNvSpPr>
          <p:nvPr/>
        </p:nvSpPr>
        <p:spPr>
          <a:xfrm>
            <a:off x="495300" y="1112904"/>
            <a:ext cx="6536532" cy="126875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800"/>
              </a:spcAft>
            </a:pPr>
            <a:r>
              <a:rPr lang="en-US" sz="1000" dirty="0" err="1">
                <a:latin typeface="Georgia"/>
                <a:cs typeface="Poppins"/>
              </a:rPr>
              <a:t>Toplam</a:t>
            </a:r>
            <a:r>
              <a:rPr lang="en-US" sz="1000" dirty="0">
                <a:latin typeface="Georgia"/>
                <a:cs typeface="Poppins"/>
              </a:rPr>
              <a:t> TV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u="none" strike="noStrike" dirty="0">
                <a:effectLst/>
                <a:latin typeface="Georgia" panose="02040502050405020303" pitchFamily="18" charset="0"/>
              </a:rPr>
              <a:t> </a:t>
            </a:r>
            <a:r>
              <a:rPr lang="en-US" sz="1000" dirty="0" err="1">
                <a:latin typeface="Georgia"/>
                <a:cs typeface="Poppins"/>
              </a:rPr>
              <a:t>dahil</a:t>
            </a:r>
            <a:r>
              <a:rPr lang="en-US" sz="1000" dirty="0">
                <a:latin typeface="Georgia"/>
                <a:cs typeface="Poppins"/>
              </a:rPr>
              <a:t>) 2024'te %3.0 </a:t>
            </a:r>
            <a:r>
              <a:rPr lang="en-US" sz="1000" dirty="0" err="1">
                <a:latin typeface="Georgia"/>
                <a:cs typeface="Poppins"/>
              </a:rPr>
              <a:t>büyüyerek</a:t>
            </a:r>
            <a:r>
              <a:rPr lang="en-US" sz="1000" dirty="0">
                <a:latin typeface="Georgia"/>
                <a:cs typeface="Poppins"/>
              </a:rPr>
              <a:t> 2.8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ulaşacak</a:t>
            </a:r>
            <a:r>
              <a:rPr lang="en-US" sz="1000" dirty="0">
                <a:latin typeface="Georgia"/>
                <a:cs typeface="Poppins"/>
              </a:rPr>
              <a:t>, </a:t>
            </a:r>
            <a:r>
              <a:rPr lang="en-US" sz="1000" dirty="0" err="1">
                <a:latin typeface="Georgia"/>
                <a:cs typeface="Poppins"/>
              </a:rPr>
              <a:t>ardından</a:t>
            </a:r>
            <a:r>
              <a:rPr lang="en-US" sz="1000" dirty="0">
                <a:latin typeface="Georgia"/>
                <a:cs typeface="Poppins"/>
              </a:rPr>
              <a:t> 2025, 2026 </a:t>
            </a:r>
            <a:r>
              <a:rPr lang="en-US" sz="1000" dirty="0" err="1">
                <a:latin typeface="Georgia"/>
                <a:cs typeface="Poppins"/>
              </a:rPr>
              <a:t>ve</a:t>
            </a:r>
            <a:r>
              <a:rPr lang="en-US" sz="1000" dirty="0">
                <a:latin typeface="Georgia"/>
                <a:cs typeface="Poppins"/>
              </a:rPr>
              <a:t> 2027'de </a:t>
            </a:r>
            <a:r>
              <a:rPr lang="en-US" sz="1000" dirty="0" err="1">
                <a:latin typeface="Georgia"/>
                <a:cs typeface="Poppins"/>
              </a:rPr>
              <a:t>sırasıyla</a:t>
            </a:r>
            <a:r>
              <a:rPr lang="en-US" sz="1000" dirty="0">
                <a:latin typeface="Georgia"/>
                <a:cs typeface="Poppins"/>
              </a:rPr>
              <a:t> %6.0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yayının</a:t>
            </a:r>
            <a:r>
              <a:rPr lang="en-US" sz="1000" u="none" strike="noStrike" dirty="0">
                <a:effectLst/>
                <a:latin typeface="Georgia" panose="02040502050405020303" pitchFamily="18" charset="0"/>
              </a:rPr>
              <a:t> </a:t>
            </a:r>
            <a:r>
              <a:rPr lang="en-US" sz="1000" dirty="0" err="1">
                <a:latin typeface="Georgia"/>
                <a:cs typeface="Poppins"/>
              </a:rPr>
              <a:t>büyümesi</a:t>
            </a:r>
            <a:r>
              <a:rPr lang="en-US" sz="1000" dirty="0">
                <a:latin typeface="Georgia"/>
                <a:cs typeface="Poppins"/>
              </a:rPr>
              <a:t>, </a:t>
            </a:r>
            <a:r>
              <a:rPr lang="en-US" sz="1000" dirty="0" err="1">
                <a:latin typeface="Georgia"/>
                <a:cs typeface="Poppins"/>
              </a:rPr>
              <a:t>karasal</a:t>
            </a:r>
            <a:r>
              <a:rPr lang="en-US" sz="1000" dirty="0">
                <a:latin typeface="Georgia"/>
                <a:cs typeface="Poppins"/>
              </a:rPr>
              <a:t> </a:t>
            </a:r>
            <a:r>
              <a:rPr lang="en-US" sz="1000" dirty="0" err="1">
                <a:latin typeface="Georgia"/>
                <a:cs typeface="Poppins"/>
              </a:rPr>
              <a:t>TV'deki</a:t>
            </a:r>
            <a:r>
              <a:rPr lang="en-US" sz="1000" dirty="0">
                <a:latin typeface="Georgia"/>
                <a:cs typeface="Poppins"/>
              </a:rPr>
              <a:t> </a:t>
            </a:r>
            <a:r>
              <a:rPr lang="en-US" sz="1000" dirty="0" err="1">
                <a:latin typeface="Georgia"/>
                <a:cs typeface="Poppins"/>
              </a:rPr>
              <a:t>sürekli</a:t>
            </a:r>
            <a:r>
              <a:rPr lang="en-US" sz="1000" dirty="0">
                <a:latin typeface="Georgia"/>
                <a:cs typeface="Poppins"/>
              </a:rPr>
              <a:t> </a:t>
            </a:r>
            <a:r>
              <a:rPr lang="en-US" sz="1000" dirty="0" err="1">
                <a:latin typeface="Georgia"/>
                <a:cs typeface="Poppins"/>
              </a:rPr>
              <a:t>azalmaların</a:t>
            </a:r>
            <a:r>
              <a:rPr lang="en-US" sz="1000" dirty="0">
                <a:latin typeface="Georgia"/>
                <a:cs typeface="Poppins"/>
              </a:rPr>
              <a:t> </a:t>
            </a:r>
            <a:r>
              <a:rPr lang="en-US" sz="1000" dirty="0" err="1">
                <a:latin typeface="Georgia"/>
                <a:cs typeface="Poppins"/>
              </a:rPr>
              <a:t>etkisini</a:t>
            </a:r>
            <a:r>
              <a:rPr lang="en-US" sz="1000" dirty="0">
                <a:latin typeface="Georgia"/>
                <a:cs typeface="Poppins"/>
              </a:rPr>
              <a:t> </a:t>
            </a:r>
            <a:r>
              <a:rPr lang="en-US" sz="1000" dirty="0" err="1">
                <a:latin typeface="Georgia"/>
                <a:cs typeface="Poppins"/>
              </a:rPr>
              <a:t>aşması</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Canlı</a:t>
            </a:r>
            <a:r>
              <a:rPr lang="en-US" sz="1000" dirty="0">
                <a:latin typeface="Georgia"/>
                <a:cs typeface="Poppins"/>
              </a:rPr>
              <a:t> </a:t>
            </a:r>
            <a:r>
              <a:rPr lang="en-US" sz="1000" dirty="0" err="1">
                <a:latin typeface="Georgia"/>
                <a:cs typeface="Poppins"/>
              </a:rPr>
              <a:t>sporların</a:t>
            </a:r>
            <a:r>
              <a:rPr lang="en-US" sz="1000" dirty="0">
                <a:latin typeface="Georgia"/>
                <a:cs typeface="Poppins"/>
              </a:rPr>
              <a:t> </a:t>
            </a:r>
            <a:r>
              <a:rPr lang="en-US" sz="1000" dirty="0" err="1">
                <a:latin typeface="Georgia"/>
                <a:cs typeface="Poppins"/>
              </a:rPr>
              <a:t>karasal</a:t>
            </a:r>
            <a:r>
              <a:rPr lang="en-US" sz="1000" dirty="0">
                <a:latin typeface="Georgia"/>
                <a:cs typeface="Poppins"/>
              </a:rPr>
              <a:t> </a:t>
            </a:r>
            <a:r>
              <a:rPr lang="en-US" sz="1000" dirty="0" err="1">
                <a:latin typeface="Georgia"/>
                <a:cs typeface="Poppins"/>
              </a:rPr>
              <a:t>TV'deki</a:t>
            </a:r>
            <a:r>
              <a:rPr lang="en-US" sz="1000" dirty="0">
                <a:latin typeface="Georgia"/>
                <a:cs typeface="Poppins"/>
              </a:rPr>
              <a:t> </a:t>
            </a:r>
            <a:r>
              <a:rPr lang="en-US" sz="1000" dirty="0" err="1">
                <a:latin typeface="Georgia"/>
                <a:cs typeface="Poppins"/>
              </a:rPr>
              <a:t>gücüne</a:t>
            </a:r>
            <a:r>
              <a:rPr lang="en-US" sz="1000" dirty="0">
                <a:latin typeface="Georgia"/>
                <a:cs typeface="Poppins"/>
              </a:rPr>
              <a:t> </a:t>
            </a:r>
            <a:r>
              <a:rPr lang="en-US" sz="1000" dirty="0" err="1">
                <a:latin typeface="Georgia"/>
                <a:cs typeface="Poppins"/>
              </a:rPr>
              <a:t>rağmen</a:t>
            </a:r>
            <a:r>
              <a:rPr lang="en-US" sz="1000" dirty="0">
                <a:latin typeface="Georgia"/>
                <a:cs typeface="Poppins"/>
              </a:rPr>
              <a:t>,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u="none" strike="noStrike" dirty="0">
                <a:effectLst/>
                <a:latin typeface="Georgia" panose="02040502050405020303" pitchFamily="18" charset="0"/>
              </a:rPr>
              <a:t>  </a:t>
            </a:r>
            <a:r>
              <a:rPr lang="en-US" sz="1000" dirty="0" err="1">
                <a:latin typeface="Georgia"/>
                <a:cs typeface="Poppins"/>
              </a:rPr>
              <a:t>ve</a:t>
            </a:r>
            <a:r>
              <a:rPr lang="en-US" sz="1000" dirty="0">
                <a:latin typeface="Georgia"/>
                <a:cs typeface="Poppins"/>
              </a:rPr>
              <a:t> premium video </a:t>
            </a:r>
            <a:r>
              <a:rPr lang="en-US" sz="1000" dirty="0" err="1">
                <a:latin typeface="Georgia"/>
                <a:cs typeface="Poppins"/>
              </a:rPr>
              <a:t>için</a:t>
            </a:r>
            <a:r>
              <a:rPr lang="en-US" sz="1000" dirty="0">
                <a:latin typeface="Georgia"/>
                <a:cs typeface="Poppins"/>
              </a:rPr>
              <a:t> </a:t>
            </a:r>
            <a:r>
              <a:rPr lang="en-US" sz="1000" dirty="0" err="1">
                <a:latin typeface="Georgia"/>
                <a:cs typeface="Poppins"/>
              </a:rPr>
              <a:t>harcanan</a:t>
            </a:r>
            <a:r>
              <a:rPr lang="en-US" sz="1000" dirty="0">
                <a:latin typeface="Georgia"/>
                <a:cs typeface="Poppins"/>
              </a:rPr>
              <a:t> </a:t>
            </a:r>
            <a:r>
              <a:rPr lang="en-US" sz="1000" dirty="0" err="1">
                <a:latin typeface="Georgia"/>
                <a:cs typeface="Poppins"/>
              </a:rPr>
              <a:t>paranın</a:t>
            </a:r>
            <a:r>
              <a:rPr lang="en-US" sz="1000" dirty="0">
                <a:latin typeface="Georgia"/>
                <a:cs typeface="Poppins"/>
              </a:rPr>
              <a:t> </a:t>
            </a:r>
            <a:r>
              <a:rPr lang="en-US" sz="1000" dirty="0" err="1">
                <a:latin typeface="Georgia"/>
                <a:cs typeface="Poppins"/>
              </a:rPr>
              <a:t>artışı</a:t>
            </a:r>
            <a:r>
              <a:rPr lang="en-US" sz="1000" dirty="0">
                <a:latin typeface="Georgia"/>
                <a:cs typeface="Poppins"/>
              </a:rPr>
              <a:t>, </a:t>
            </a:r>
            <a:r>
              <a:rPr lang="en-US" sz="1000" dirty="0" err="1">
                <a:latin typeface="Georgia"/>
                <a:cs typeface="Poppins"/>
              </a:rPr>
              <a:t>karasal</a:t>
            </a:r>
            <a:r>
              <a:rPr lang="en-US" sz="1000" dirty="0">
                <a:latin typeface="Georgia"/>
                <a:cs typeface="Poppins"/>
              </a:rPr>
              <a:t> TV </a:t>
            </a:r>
            <a:r>
              <a:rPr lang="en-US" sz="1000" dirty="0" err="1">
                <a:latin typeface="Georgia"/>
                <a:cs typeface="Poppins"/>
              </a:rPr>
              <a:t>harcamalarını</a:t>
            </a:r>
            <a:r>
              <a:rPr lang="en-US" sz="1000" dirty="0">
                <a:latin typeface="Georgia"/>
                <a:cs typeface="Poppins"/>
              </a:rPr>
              <a:t> </a:t>
            </a:r>
            <a:r>
              <a:rPr lang="en-US" sz="1000" dirty="0" err="1">
                <a:latin typeface="Georgia"/>
                <a:cs typeface="Poppins"/>
              </a:rPr>
              <a:t>yavaşlatmış</a:t>
            </a:r>
            <a:r>
              <a:rPr lang="en-US" sz="1000" dirty="0">
                <a:latin typeface="Georgia"/>
                <a:cs typeface="Poppins"/>
              </a:rPr>
              <a:t> </a:t>
            </a:r>
            <a:r>
              <a:rPr lang="en-US" sz="1000" dirty="0" err="1">
                <a:latin typeface="Georgia"/>
                <a:cs typeface="Poppins"/>
              </a:rPr>
              <a:t>durumda</a:t>
            </a:r>
            <a:r>
              <a:rPr lang="en-US" sz="1000" dirty="0">
                <a:latin typeface="Georgia"/>
                <a:cs typeface="Poppins"/>
              </a:rPr>
              <a:t>. 2024'te </a:t>
            </a:r>
            <a:r>
              <a:rPr lang="en-US" sz="1000" dirty="0" err="1">
                <a:latin typeface="Georgia"/>
                <a:cs typeface="Poppins"/>
              </a:rPr>
              <a:t>karasal</a:t>
            </a:r>
            <a:r>
              <a:rPr lang="en-US" sz="1000" dirty="0">
                <a:latin typeface="Georgia"/>
                <a:cs typeface="Poppins"/>
              </a:rPr>
              <a:t> TV %6.1 </a:t>
            </a:r>
            <a:r>
              <a:rPr lang="en-US" sz="1000" dirty="0" err="1">
                <a:latin typeface="Georgia"/>
                <a:cs typeface="Poppins"/>
              </a:rPr>
              <a:t>düşecek</a:t>
            </a:r>
            <a:r>
              <a:rPr lang="en-US" sz="1000" dirty="0">
                <a:latin typeface="Georgia"/>
                <a:cs typeface="Poppins"/>
              </a:rPr>
              <a:t>. 2025'te %6.6 </a:t>
            </a:r>
            <a:r>
              <a:rPr lang="en-US" sz="1000" dirty="0" err="1">
                <a:latin typeface="Georgia"/>
                <a:cs typeface="Poppins"/>
              </a:rPr>
              <a:t>daha</a:t>
            </a:r>
            <a:r>
              <a:rPr lang="en-US" sz="1000" dirty="0">
                <a:latin typeface="Georgia"/>
                <a:cs typeface="Poppins"/>
              </a:rPr>
              <a:t> </a:t>
            </a:r>
            <a:r>
              <a:rPr lang="en-US" sz="1000" dirty="0" err="1">
                <a:latin typeface="Georgia"/>
                <a:cs typeface="Poppins"/>
              </a:rPr>
              <a:t>azalması</a:t>
            </a:r>
            <a:r>
              <a:rPr lang="en-US" sz="1000" dirty="0">
                <a:latin typeface="Georgia"/>
                <a:cs typeface="Poppins"/>
              </a:rPr>
              <a:t> </a:t>
            </a:r>
            <a:r>
              <a:rPr lang="en-US" sz="1000" dirty="0" err="1">
                <a:latin typeface="Georgia"/>
                <a:cs typeface="Poppins"/>
              </a:rPr>
              <a:t>ve</a:t>
            </a:r>
            <a:r>
              <a:rPr lang="en-US" sz="1000" dirty="0">
                <a:latin typeface="Georgia"/>
                <a:cs typeface="Poppins"/>
              </a:rPr>
              <a:t> 2026'dan 2029'a </a:t>
            </a:r>
            <a:r>
              <a:rPr lang="en-US" sz="1000" dirty="0" err="1">
                <a:latin typeface="Georgia"/>
                <a:cs typeface="Poppins"/>
              </a:rPr>
              <a:t>kadar</a:t>
            </a:r>
            <a:r>
              <a:rPr lang="en-US" sz="1000" dirty="0">
                <a:latin typeface="Georgia"/>
                <a:cs typeface="Poppins"/>
              </a:rPr>
              <a:t> her </a:t>
            </a:r>
            <a:r>
              <a:rPr lang="en-US" sz="1000" dirty="0" err="1">
                <a:latin typeface="Georgia"/>
                <a:cs typeface="Poppins"/>
              </a:rPr>
              <a:t>yıl</a:t>
            </a:r>
            <a:r>
              <a:rPr lang="en-US" sz="1000" dirty="0">
                <a:latin typeface="Georgia"/>
                <a:cs typeface="Poppins"/>
              </a:rPr>
              <a:t> </a:t>
            </a:r>
            <a:r>
              <a:rPr lang="en-US" sz="1000" dirty="0" err="1">
                <a:latin typeface="Georgia"/>
                <a:cs typeface="Poppins"/>
              </a:rPr>
              <a:t>çift</a:t>
            </a:r>
            <a:r>
              <a:rPr lang="en-US" sz="1000" dirty="0">
                <a:latin typeface="Georgia"/>
                <a:cs typeface="Poppins"/>
              </a:rPr>
              <a:t> </a:t>
            </a:r>
            <a:r>
              <a:rPr lang="en-US" sz="1000" dirty="0" err="1">
                <a:latin typeface="Georgia"/>
                <a:cs typeface="Poppins"/>
              </a:rPr>
              <a:t>haneli</a:t>
            </a:r>
            <a:r>
              <a:rPr lang="en-US" sz="1000" dirty="0">
                <a:latin typeface="Georgia"/>
                <a:cs typeface="Poppins"/>
              </a:rPr>
              <a:t> </a:t>
            </a:r>
            <a:r>
              <a:rPr lang="en-US" sz="1000" dirty="0" err="1">
                <a:latin typeface="Georgia"/>
                <a:cs typeface="Poppins"/>
              </a:rPr>
              <a:t>düşüşler</a:t>
            </a:r>
            <a:r>
              <a:rPr lang="en-US" sz="1000" dirty="0">
                <a:latin typeface="Georgia"/>
                <a:cs typeface="Poppins"/>
              </a:rPr>
              <a:t> </a:t>
            </a:r>
            <a:r>
              <a:rPr lang="en-US" sz="1000" dirty="0" err="1">
                <a:latin typeface="Georgia"/>
                <a:cs typeface="Poppins"/>
              </a:rPr>
              <a:t>yaşanması</a:t>
            </a:r>
            <a:r>
              <a:rPr lang="en-US" sz="1000" dirty="0">
                <a:latin typeface="Georgia"/>
                <a:cs typeface="Poppins"/>
              </a:rPr>
              <a:t> </a:t>
            </a:r>
            <a:r>
              <a:rPr lang="en-US" sz="1000" dirty="0" err="1">
                <a:latin typeface="Georgia"/>
                <a:cs typeface="Poppins"/>
              </a:rPr>
              <a:t>bekleniyor</a:t>
            </a:r>
            <a:r>
              <a:rPr lang="en-US" sz="1000" dirty="0">
                <a:latin typeface="Georgia"/>
                <a:cs typeface="Poppins"/>
              </a:rPr>
              <a:t>. 2025 </a:t>
            </a:r>
            <a:r>
              <a:rPr lang="en-US" sz="1000" dirty="0" err="1">
                <a:latin typeface="Georgia"/>
                <a:cs typeface="Poppins"/>
              </a:rPr>
              <a:t>yılı</a:t>
            </a:r>
            <a:r>
              <a:rPr lang="en-US" sz="1000" dirty="0">
                <a:latin typeface="Georgia"/>
                <a:cs typeface="Poppins"/>
              </a:rPr>
              <a:t> </a:t>
            </a:r>
            <a:r>
              <a:rPr lang="en-US" sz="1000" dirty="0" err="1">
                <a:latin typeface="Georgia"/>
                <a:cs typeface="Poppins"/>
              </a:rPr>
              <a:t>için</a:t>
            </a:r>
            <a:r>
              <a:rPr lang="en-US" sz="1000" dirty="0">
                <a:latin typeface="Georgia"/>
                <a:cs typeface="Poppins"/>
              </a:rPr>
              <a:t> hem </a:t>
            </a:r>
            <a:r>
              <a:rPr lang="en-US" sz="1000" dirty="0" err="1">
                <a:latin typeface="Georgia"/>
                <a:cs typeface="Poppins"/>
              </a:rPr>
              <a:t>karasal</a:t>
            </a:r>
            <a:r>
              <a:rPr lang="en-US" sz="1000" dirty="0">
                <a:latin typeface="Georgia"/>
                <a:cs typeface="Poppins"/>
              </a:rPr>
              <a:t> hem de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yayın</a:t>
            </a:r>
            <a:r>
              <a:rPr lang="en-US" sz="1000" dirty="0">
                <a:latin typeface="Georgia"/>
                <a:cs typeface="Poppins"/>
              </a:rPr>
              <a:t> </a:t>
            </a:r>
            <a:r>
              <a:rPr lang="en-US" sz="1000" dirty="0" err="1">
                <a:latin typeface="Georgia"/>
                <a:cs typeface="Poppins"/>
              </a:rPr>
              <a:t>programlama</a:t>
            </a:r>
            <a:r>
              <a:rPr lang="en-US" sz="1000" dirty="0">
                <a:latin typeface="Georgia"/>
                <a:cs typeface="Poppins"/>
              </a:rPr>
              <a:t> </a:t>
            </a:r>
            <a:r>
              <a:rPr lang="en-US" sz="1000" dirty="0" err="1">
                <a:latin typeface="Georgia"/>
                <a:cs typeface="Poppins"/>
              </a:rPr>
              <a:t>maliyetlerinin</a:t>
            </a:r>
            <a:r>
              <a:rPr lang="en-US" sz="1000" dirty="0">
                <a:latin typeface="Georgia"/>
                <a:cs typeface="Poppins"/>
              </a:rPr>
              <a:t> </a:t>
            </a:r>
            <a:r>
              <a:rPr lang="en-US" sz="1000" dirty="0" err="1">
                <a:latin typeface="Georgia"/>
                <a:cs typeface="Poppins"/>
              </a:rPr>
              <a:t>geçmişteki</a:t>
            </a:r>
            <a:r>
              <a:rPr lang="en-US" sz="1000" dirty="0">
                <a:latin typeface="Georgia"/>
                <a:cs typeface="Poppins"/>
              </a:rPr>
              <a:t> </a:t>
            </a:r>
            <a:r>
              <a:rPr lang="en-US" sz="1000" dirty="0" err="1">
                <a:latin typeface="Georgia"/>
                <a:cs typeface="Poppins"/>
              </a:rPr>
              <a:t>en</a:t>
            </a:r>
            <a:r>
              <a:rPr lang="en-US" sz="1000" dirty="0">
                <a:latin typeface="Georgia"/>
                <a:cs typeface="Poppins"/>
              </a:rPr>
              <a:t> </a:t>
            </a:r>
            <a:r>
              <a:rPr lang="en-US" sz="1000" dirty="0" err="1">
                <a:latin typeface="Georgia"/>
                <a:cs typeface="Poppins"/>
              </a:rPr>
              <a:t>yüksek</a:t>
            </a:r>
            <a:r>
              <a:rPr lang="en-US" sz="1000" dirty="0">
                <a:latin typeface="Georgia"/>
                <a:cs typeface="Poppins"/>
              </a:rPr>
              <a:t> </a:t>
            </a:r>
            <a:r>
              <a:rPr lang="en-US" sz="1000" dirty="0" err="1">
                <a:latin typeface="Georgia"/>
                <a:cs typeface="Poppins"/>
              </a:rPr>
              <a:t>seviyeye</a:t>
            </a:r>
            <a:r>
              <a:rPr lang="en-US" sz="1000" dirty="0">
                <a:latin typeface="Georgia"/>
                <a:cs typeface="Poppins"/>
              </a:rPr>
              <a:t> </a:t>
            </a:r>
            <a:r>
              <a:rPr lang="en-US" sz="1000" dirty="0" err="1">
                <a:latin typeface="Georgia"/>
                <a:cs typeface="Poppins"/>
              </a:rPr>
              <a:t>çıkması</a:t>
            </a:r>
            <a:r>
              <a:rPr lang="en-US" sz="1000" dirty="0">
                <a:latin typeface="Georgia"/>
                <a:cs typeface="Poppins"/>
              </a:rPr>
              <a:t> </a:t>
            </a:r>
            <a:r>
              <a:rPr lang="en-US" sz="1000" dirty="0" err="1">
                <a:latin typeface="Georgia"/>
                <a:cs typeface="Poppins"/>
              </a:rPr>
              <a:t>öngörülüyor</a:t>
            </a:r>
            <a:r>
              <a:rPr lang="en-US" sz="1000" dirty="0">
                <a:latin typeface="Georgia"/>
                <a:cs typeface="Poppins"/>
              </a:rPr>
              <a:t>, </a:t>
            </a:r>
            <a:r>
              <a:rPr lang="en-US" sz="1000" dirty="0" err="1">
                <a:latin typeface="Georgia"/>
                <a:cs typeface="Poppins"/>
              </a:rPr>
              <a:t>çünkü</a:t>
            </a:r>
            <a:r>
              <a:rPr lang="en-US" sz="1000" dirty="0">
                <a:latin typeface="Georgia"/>
                <a:cs typeface="Poppins"/>
              </a:rPr>
              <a:t> </a:t>
            </a:r>
            <a:r>
              <a:rPr lang="en-US" sz="1000" dirty="0" err="1">
                <a:latin typeface="Georgia"/>
                <a:cs typeface="Poppins"/>
              </a:rPr>
              <a:t>yayıncılar</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platformlar</a:t>
            </a:r>
            <a:r>
              <a:rPr lang="en-US" sz="1000" dirty="0">
                <a:latin typeface="Georgia"/>
                <a:cs typeface="Poppins"/>
              </a:rPr>
              <a:t> taze </a:t>
            </a:r>
            <a:r>
              <a:rPr lang="en-US" sz="1000" dirty="0" err="1">
                <a:latin typeface="Georgia"/>
                <a:cs typeface="Poppins"/>
              </a:rPr>
              <a:t>içerik</a:t>
            </a:r>
            <a:r>
              <a:rPr lang="en-US" sz="1000" dirty="0">
                <a:latin typeface="Georgia"/>
                <a:cs typeface="Poppins"/>
              </a:rPr>
              <a:t> </a:t>
            </a:r>
            <a:r>
              <a:rPr lang="en-US" sz="1000" dirty="0" err="1">
                <a:latin typeface="Georgia"/>
                <a:cs typeface="Poppins"/>
              </a:rPr>
              <a:t>almak</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birbirleriyle</a:t>
            </a:r>
            <a:r>
              <a:rPr lang="en-US" sz="1000" dirty="0">
                <a:latin typeface="Georgia"/>
                <a:cs typeface="Poppins"/>
              </a:rPr>
              <a:t> </a:t>
            </a:r>
            <a:r>
              <a:rPr lang="en-US" sz="1000" dirty="0" err="1">
                <a:latin typeface="Georgia"/>
                <a:cs typeface="Poppins"/>
              </a:rPr>
              <a:t>rekabet</a:t>
            </a:r>
            <a:r>
              <a:rPr lang="en-US" sz="1000" dirty="0">
                <a:latin typeface="Georgia"/>
                <a:cs typeface="Poppins"/>
              </a:rPr>
              <a:t> </a:t>
            </a:r>
            <a:r>
              <a:rPr lang="en-US" sz="1000" dirty="0" err="1">
                <a:latin typeface="Georgia"/>
                <a:cs typeface="Poppins"/>
              </a:rPr>
              <a:t>ediyorlar</a:t>
            </a:r>
            <a:r>
              <a:rPr lang="en-US" sz="1000" dirty="0">
                <a:latin typeface="Georgia"/>
                <a:cs typeface="Poppins"/>
              </a:rPr>
              <a:t>. </a:t>
            </a:r>
            <a:r>
              <a:rPr lang="en-US" sz="1000" dirty="0" err="1">
                <a:latin typeface="Georgia" panose="02040502050405020303" pitchFamily="18" charset="0"/>
                <a:cs typeface="Poppins"/>
              </a:rPr>
              <a:t>Ç</a:t>
            </a:r>
            <a:r>
              <a:rPr lang="en-US" sz="1000" u="none" strike="noStrike" dirty="0" err="1">
                <a:effectLst/>
                <a:latin typeface="Georgia" panose="02040502050405020303" pitchFamily="18" charset="0"/>
              </a:rPr>
              <a:t>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u="none" strike="noStrike" dirty="0">
                <a:effectLst/>
                <a:latin typeface="Georgia" panose="02040502050405020303" pitchFamily="18" charset="0"/>
              </a:rPr>
              <a:t> </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yıl</a:t>
            </a:r>
            <a:r>
              <a:rPr lang="en-US" sz="1000" dirty="0">
                <a:latin typeface="Georgia"/>
                <a:cs typeface="Poppins"/>
              </a:rPr>
              <a:t> %32.3 </a:t>
            </a:r>
            <a:r>
              <a:rPr lang="en-US" sz="1000" dirty="0" err="1">
                <a:latin typeface="Georgia"/>
                <a:cs typeface="Poppins"/>
              </a:rPr>
              <a:t>büyüyerek</a:t>
            </a:r>
            <a:r>
              <a:rPr lang="en-US" sz="1000" dirty="0">
                <a:latin typeface="Georgia"/>
                <a:cs typeface="Poppins"/>
              </a:rPr>
              <a:t> 851.2 </a:t>
            </a:r>
            <a:r>
              <a:rPr lang="en-US" sz="1000" dirty="0" err="1">
                <a:latin typeface="Georgia"/>
                <a:cs typeface="Poppins"/>
              </a:rPr>
              <a:t>milyon</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ulaşacak</a:t>
            </a:r>
            <a:r>
              <a:rPr lang="en-US" sz="1000" dirty="0">
                <a:latin typeface="Georgia"/>
                <a:cs typeface="Poppins"/>
              </a:rPr>
              <a:t> </a:t>
            </a:r>
            <a:r>
              <a:rPr lang="en-US" sz="1000" dirty="0" err="1">
                <a:latin typeface="Georgia"/>
                <a:cs typeface="Poppins"/>
              </a:rPr>
              <a:t>ve</a:t>
            </a:r>
            <a:r>
              <a:rPr lang="en-US" sz="1000" dirty="0">
                <a:latin typeface="Georgia"/>
                <a:cs typeface="Poppins"/>
              </a:rPr>
              <a:t> 2025'te %34.8 </a:t>
            </a:r>
            <a:r>
              <a:rPr lang="en-US" sz="1000" dirty="0" err="1">
                <a:latin typeface="Georgia"/>
                <a:cs typeface="Poppins"/>
              </a:rPr>
              <a:t>daha</a:t>
            </a:r>
            <a:r>
              <a:rPr lang="en-US" sz="1000" dirty="0">
                <a:latin typeface="Georgia"/>
                <a:cs typeface="Poppins"/>
              </a:rPr>
              <a:t> </a:t>
            </a:r>
            <a:r>
              <a:rPr lang="en-US" sz="1000" dirty="0" err="1">
                <a:latin typeface="Georgia"/>
                <a:cs typeface="Poppins"/>
              </a:rPr>
              <a:t>büyüyerek</a:t>
            </a:r>
            <a:r>
              <a:rPr lang="en-US" sz="1000" dirty="0">
                <a:latin typeface="Georgia"/>
                <a:cs typeface="Poppins"/>
              </a:rPr>
              <a:t> 1.1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çıkması</a:t>
            </a:r>
            <a:r>
              <a:rPr lang="en-US" sz="1000" dirty="0">
                <a:latin typeface="Georgia"/>
                <a:cs typeface="Poppins"/>
              </a:rPr>
              <a:t> </a:t>
            </a:r>
            <a:r>
              <a:rPr lang="en-US" sz="1000" dirty="0" err="1">
                <a:latin typeface="Georgia"/>
                <a:cs typeface="Poppins"/>
              </a:rPr>
              <a:t>bekleniyor</a:t>
            </a:r>
            <a:r>
              <a:rPr lang="en-US" sz="1000" dirty="0">
                <a:latin typeface="Georgia"/>
                <a:cs typeface="Poppins"/>
              </a:rPr>
              <a:t>.</a:t>
            </a:r>
            <a:endParaRPr lang="en-US" sz="1000" dirty="0">
              <a:latin typeface="Georgia" panose="02040502050405020303" pitchFamily="18" charset="0"/>
              <a:cs typeface="Poppins"/>
            </a:endParaRPr>
          </a:p>
        </p:txBody>
      </p:sp>
      <p:sp>
        <p:nvSpPr>
          <p:cNvPr id="21" name="TextBox 20">
            <a:extLst>
              <a:ext uri="{FF2B5EF4-FFF2-40B4-BE49-F238E27FC236}">
                <a16:creationId xmlns:a16="http://schemas.microsoft.com/office/drawing/2014/main" id="{B0714B45-FF29-BAEB-6569-58934A72F511}"/>
              </a:ext>
            </a:extLst>
          </p:cNvPr>
          <p:cNvSpPr txBox="1"/>
          <p:nvPr/>
        </p:nvSpPr>
        <p:spPr>
          <a:xfrm>
            <a:off x="495300" y="763569"/>
            <a:ext cx="2320142"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T</a:t>
            </a:r>
            <a:r>
              <a:rPr lang="en-US" sz="1400" b="1" dirty="0" err="1">
                <a:solidFill>
                  <a:srgbClr val="092656"/>
                </a:solidFill>
                <a:latin typeface="Poppins" pitchFamily="2" charset="77"/>
                <a:cs typeface="Poppins" pitchFamily="2" charset="77"/>
              </a:rPr>
              <a:t>elevizyon</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22" name="TextBox 21">
            <a:extLst>
              <a:ext uri="{FF2B5EF4-FFF2-40B4-BE49-F238E27FC236}">
                <a16:creationId xmlns:a16="http://schemas.microsoft.com/office/drawing/2014/main" id="{6E7F8BD0-FA13-C2C4-BB81-252E59C62404}"/>
              </a:ext>
            </a:extLst>
          </p:cNvPr>
          <p:cNvSpPr txBox="1"/>
          <p:nvPr/>
        </p:nvSpPr>
        <p:spPr>
          <a:xfrm>
            <a:off x="457200" y="2712276"/>
            <a:ext cx="2146300"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lang="en-US" sz="1400" b="1" dirty="0" err="1">
                <a:solidFill>
                  <a:srgbClr val="092656"/>
                </a:solidFill>
                <a:latin typeface="Poppins" pitchFamily="2" charset="77"/>
                <a:cs typeface="Poppins" pitchFamily="2" charset="77"/>
              </a:rPr>
              <a:t>Dijital</a:t>
            </a:r>
            <a:r>
              <a:rPr lang="en-US" sz="1400" b="1" dirty="0">
                <a:solidFill>
                  <a:srgbClr val="092656"/>
                </a:solidFill>
                <a:latin typeface="Poppins" pitchFamily="2" charset="77"/>
                <a:cs typeface="Poppins" pitchFamily="2" charset="77"/>
              </a:rPr>
              <a:t> pure-play</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23" name="Text Placeholder 1">
            <a:extLst>
              <a:ext uri="{FF2B5EF4-FFF2-40B4-BE49-F238E27FC236}">
                <a16:creationId xmlns:a16="http://schemas.microsoft.com/office/drawing/2014/main" id="{4F6A7152-0FC3-B42F-679A-D157FD679DC7}"/>
              </a:ext>
            </a:extLst>
          </p:cNvPr>
          <p:cNvSpPr txBox="1">
            <a:spLocks/>
          </p:cNvSpPr>
          <p:nvPr/>
        </p:nvSpPr>
        <p:spPr>
          <a:xfrm>
            <a:off x="457199" y="3010012"/>
            <a:ext cx="2928939" cy="5634353"/>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err="1">
                <a:latin typeface="Georgia"/>
                <a:cs typeface="Poppins"/>
              </a:rPr>
              <a:t>TikTok'un</a:t>
            </a:r>
            <a:r>
              <a:rPr lang="en-US" sz="1000" dirty="0">
                <a:latin typeface="Georgia"/>
                <a:cs typeface="Poppins"/>
              </a:rPr>
              <a:t> </a:t>
            </a:r>
            <a:r>
              <a:rPr lang="en-US" sz="1000" dirty="0" err="1">
                <a:latin typeface="Georgia"/>
                <a:cs typeface="Poppins"/>
              </a:rPr>
              <a:t>Kanada'daki</a:t>
            </a:r>
            <a:r>
              <a:rPr lang="en-US" sz="1000" dirty="0">
                <a:latin typeface="Georgia"/>
                <a:cs typeface="Poppins"/>
              </a:rPr>
              <a:t> </a:t>
            </a:r>
            <a:r>
              <a:rPr lang="en-US" sz="1000" dirty="0" err="1">
                <a:latin typeface="Georgia"/>
                <a:cs typeface="Poppins"/>
              </a:rPr>
              <a:t>geleceği</a:t>
            </a:r>
            <a:r>
              <a:rPr lang="en-US" sz="1000" dirty="0">
                <a:latin typeface="Georgia"/>
                <a:cs typeface="Poppins"/>
              </a:rPr>
              <a:t> </a:t>
            </a:r>
            <a:r>
              <a:rPr lang="en-US" sz="1000" dirty="0" err="1">
                <a:latin typeface="Georgia"/>
                <a:cs typeface="Poppins"/>
              </a:rPr>
              <a:t>söz</a:t>
            </a:r>
            <a:r>
              <a:rPr lang="en-US" sz="1000" dirty="0">
                <a:latin typeface="Georgia"/>
                <a:cs typeface="Poppins"/>
              </a:rPr>
              <a:t> </a:t>
            </a:r>
            <a:r>
              <a:rPr lang="en-US" sz="1000" dirty="0" err="1">
                <a:latin typeface="Georgia"/>
                <a:cs typeface="Poppins"/>
              </a:rPr>
              <a:t>konusu</a:t>
            </a:r>
            <a:r>
              <a:rPr lang="en-US" sz="1000" dirty="0">
                <a:latin typeface="Georgia"/>
                <a:cs typeface="Poppins"/>
              </a:rPr>
              <a:t>. 6 </a:t>
            </a:r>
            <a:r>
              <a:rPr lang="en-US" sz="1000" dirty="0" err="1">
                <a:latin typeface="Georgia"/>
                <a:cs typeface="Poppins"/>
              </a:rPr>
              <a:t>Kasım</a:t>
            </a:r>
            <a:r>
              <a:rPr lang="en-US" sz="1000" dirty="0">
                <a:latin typeface="Georgia"/>
                <a:cs typeface="Poppins"/>
              </a:rPr>
              <a:t> 2024'te Kanada federal </a:t>
            </a:r>
            <a:r>
              <a:rPr lang="en-US" sz="1000" dirty="0" err="1">
                <a:latin typeface="Georgia"/>
                <a:cs typeface="Poppins"/>
              </a:rPr>
              <a:t>hükümeti</a:t>
            </a:r>
            <a:r>
              <a:rPr lang="en-US" sz="1000" dirty="0">
                <a:latin typeface="Georgia"/>
                <a:cs typeface="Poppins"/>
              </a:rPr>
              <a:t>, </a:t>
            </a:r>
            <a:r>
              <a:rPr lang="en-US" sz="1000" dirty="0" err="1">
                <a:latin typeface="Georgia"/>
                <a:cs typeface="Poppins"/>
              </a:rPr>
              <a:t>ulusal</a:t>
            </a:r>
            <a:r>
              <a:rPr lang="en-US" sz="1000" dirty="0">
                <a:latin typeface="Georgia"/>
                <a:cs typeface="Poppins"/>
              </a:rPr>
              <a:t> </a:t>
            </a:r>
            <a:r>
              <a:rPr lang="en-US" sz="1000" dirty="0" err="1">
                <a:latin typeface="Georgia"/>
                <a:cs typeface="Poppins"/>
              </a:rPr>
              <a:t>güvenlik</a:t>
            </a:r>
            <a:r>
              <a:rPr lang="en-US" sz="1000" dirty="0">
                <a:latin typeface="Georgia"/>
                <a:cs typeface="Poppins"/>
              </a:rPr>
              <a:t> </a:t>
            </a:r>
            <a:r>
              <a:rPr lang="en-US" sz="1000" dirty="0" err="1">
                <a:latin typeface="Georgia"/>
                <a:cs typeface="Poppins"/>
              </a:rPr>
              <a:t>endişeleri</a:t>
            </a:r>
            <a:r>
              <a:rPr lang="en-US" sz="1000" dirty="0">
                <a:latin typeface="Georgia"/>
                <a:cs typeface="Poppins"/>
              </a:rPr>
              <a:t> </a:t>
            </a:r>
            <a:r>
              <a:rPr lang="en-US" sz="1000" dirty="0" err="1">
                <a:latin typeface="Georgia"/>
                <a:cs typeface="Poppins"/>
              </a:rPr>
              <a:t>nedeniyle</a:t>
            </a:r>
            <a:r>
              <a:rPr lang="en-US" sz="1000" dirty="0">
                <a:latin typeface="Georgia"/>
                <a:cs typeface="Poppins"/>
              </a:rPr>
              <a:t> </a:t>
            </a:r>
            <a:r>
              <a:rPr lang="en-US" sz="1000" dirty="0" err="1">
                <a:latin typeface="Georgia"/>
                <a:cs typeface="Poppins"/>
              </a:rPr>
              <a:t>TikTok'a</a:t>
            </a:r>
            <a:r>
              <a:rPr lang="en-US" sz="1000" dirty="0">
                <a:latin typeface="Georgia"/>
                <a:cs typeface="Poppins"/>
              </a:rPr>
              <a:t> </a:t>
            </a:r>
            <a:r>
              <a:rPr lang="en-US" sz="1000" dirty="0" err="1">
                <a:latin typeface="Georgia"/>
                <a:cs typeface="Poppins"/>
              </a:rPr>
              <a:t>Kanada'daki</a:t>
            </a:r>
            <a:r>
              <a:rPr lang="en-US" sz="1000" dirty="0">
                <a:latin typeface="Georgia"/>
                <a:cs typeface="Poppins"/>
              </a:rPr>
              <a:t> </a:t>
            </a:r>
            <a:r>
              <a:rPr lang="en-US" sz="1000" dirty="0" err="1">
                <a:latin typeface="Georgia"/>
                <a:cs typeface="Poppins"/>
              </a:rPr>
              <a:t>ticari</a:t>
            </a:r>
            <a:r>
              <a:rPr lang="en-US" sz="1000" dirty="0">
                <a:latin typeface="Georgia"/>
                <a:cs typeface="Poppins"/>
              </a:rPr>
              <a:t> </a:t>
            </a:r>
            <a:r>
              <a:rPr lang="en-US" sz="1000" dirty="0" err="1">
                <a:latin typeface="Georgia"/>
                <a:cs typeface="Poppins"/>
              </a:rPr>
              <a:t>faaliyetlerini</a:t>
            </a:r>
            <a:r>
              <a:rPr lang="en-US" sz="1000" dirty="0">
                <a:latin typeface="Georgia"/>
                <a:cs typeface="Poppins"/>
              </a:rPr>
              <a:t> </a:t>
            </a:r>
            <a:r>
              <a:rPr lang="en-US" sz="1000" dirty="0" err="1">
                <a:latin typeface="Georgia"/>
                <a:cs typeface="Poppins"/>
              </a:rPr>
              <a:t>kapatmasını</a:t>
            </a:r>
            <a:r>
              <a:rPr lang="en-US" sz="1000" dirty="0">
                <a:latin typeface="Georgia"/>
                <a:cs typeface="Poppins"/>
              </a:rPr>
              <a:t> </a:t>
            </a:r>
            <a:r>
              <a:rPr lang="en-US" sz="1000" dirty="0" err="1">
                <a:latin typeface="Georgia"/>
                <a:cs typeface="Poppins"/>
              </a:rPr>
              <a:t>emretti</a:t>
            </a:r>
            <a:r>
              <a:rPr lang="en-US" sz="1000" dirty="0">
                <a:latin typeface="Georgia"/>
                <a:cs typeface="Poppins"/>
              </a:rPr>
              <a:t>. </a:t>
            </a:r>
            <a:r>
              <a:rPr lang="en-US" sz="1000" dirty="0" err="1">
                <a:latin typeface="Georgia"/>
                <a:cs typeface="Poppins"/>
              </a:rPr>
              <a:t>Karar</a:t>
            </a:r>
            <a:r>
              <a:rPr lang="en-US" sz="1000" dirty="0">
                <a:latin typeface="Georgia"/>
                <a:cs typeface="Poppins"/>
              </a:rPr>
              <a:t>, </a:t>
            </a:r>
            <a:r>
              <a:rPr lang="en-US" sz="1000" dirty="0" err="1">
                <a:latin typeface="Georgia"/>
                <a:cs typeface="Poppins"/>
              </a:rPr>
              <a:t>uygulamanın</a:t>
            </a:r>
            <a:r>
              <a:rPr lang="en-US" sz="1000" dirty="0">
                <a:latin typeface="Georgia"/>
                <a:cs typeface="Poppins"/>
              </a:rPr>
              <a:t> </a:t>
            </a:r>
            <a:r>
              <a:rPr lang="en-US" sz="1000" dirty="0" err="1">
                <a:latin typeface="Georgia"/>
                <a:cs typeface="Poppins"/>
              </a:rPr>
              <a:t>doğrudan</a:t>
            </a:r>
            <a:r>
              <a:rPr lang="en-US" sz="1000" dirty="0">
                <a:latin typeface="Georgia"/>
                <a:cs typeface="Poppins"/>
              </a:rPr>
              <a:t> </a:t>
            </a:r>
            <a:r>
              <a:rPr lang="en-US" sz="1000" dirty="0" err="1">
                <a:latin typeface="Georgia"/>
                <a:cs typeface="Poppins"/>
              </a:rPr>
              <a:t>yasaklanmasını</a:t>
            </a:r>
            <a:r>
              <a:rPr lang="en-US" sz="1000" dirty="0">
                <a:latin typeface="Georgia"/>
                <a:cs typeface="Poppins"/>
              </a:rPr>
              <a:t> </a:t>
            </a:r>
            <a:r>
              <a:rPr lang="en-US" sz="1000" dirty="0" err="1">
                <a:latin typeface="Georgia"/>
                <a:cs typeface="Poppins"/>
              </a:rPr>
              <a:t>içermiyor</a:t>
            </a:r>
            <a:r>
              <a:rPr lang="en-US" sz="1000" dirty="0">
                <a:latin typeface="Georgia"/>
                <a:cs typeface="Poppins"/>
              </a:rPr>
              <a:t> </a:t>
            </a:r>
            <a:r>
              <a:rPr lang="en-US" sz="1000" dirty="0" err="1">
                <a:latin typeface="Georgia"/>
                <a:cs typeface="Poppins"/>
              </a:rPr>
              <a:t>ve</a:t>
            </a:r>
            <a:r>
              <a:rPr lang="en-US" sz="1000" dirty="0">
                <a:latin typeface="Georgia"/>
                <a:cs typeface="Poppins"/>
              </a:rPr>
              <a:t> TikTok, </a:t>
            </a:r>
            <a:r>
              <a:rPr lang="en-US" sz="1000" dirty="0" err="1">
                <a:latin typeface="Georgia"/>
                <a:cs typeface="Poppins"/>
              </a:rPr>
              <a:t>bu</a:t>
            </a:r>
            <a:r>
              <a:rPr lang="en-US" sz="1000" dirty="0">
                <a:latin typeface="Georgia"/>
                <a:cs typeface="Poppins"/>
              </a:rPr>
              <a:t> </a:t>
            </a:r>
            <a:r>
              <a:rPr lang="en-US" sz="1000" dirty="0" err="1">
                <a:latin typeface="Georgia"/>
                <a:cs typeface="Poppins"/>
              </a:rPr>
              <a:t>emre</a:t>
            </a:r>
            <a:r>
              <a:rPr lang="en-US" sz="1000" dirty="0">
                <a:latin typeface="Georgia"/>
                <a:cs typeface="Poppins"/>
              </a:rPr>
              <a:t> </a:t>
            </a:r>
            <a:r>
              <a:rPr lang="en-US" sz="1000" dirty="0" err="1">
                <a:latin typeface="Georgia"/>
                <a:cs typeface="Poppins"/>
              </a:rPr>
              <a:t>yasal</a:t>
            </a:r>
            <a:r>
              <a:rPr lang="en-US" sz="1000" dirty="0">
                <a:latin typeface="Georgia"/>
                <a:cs typeface="Poppins"/>
              </a:rPr>
              <a:t> </a:t>
            </a:r>
            <a:r>
              <a:rPr lang="en-US" sz="1000" dirty="0" err="1">
                <a:latin typeface="Georgia"/>
                <a:cs typeface="Poppins"/>
              </a:rPr>
              <a:t>olarak</a:t>
            </a:r>
            <a:r>
              <a:rPr lang="en-US" sz="1000" dirty="0">
                <a:latin typeface="Georgia"/>
                <a:cs typeface="Poppins"/>
              </a:rPr>
              <a:t> </a:t>
            </a:r>
            <a:r>
              <a:rPr lang="en-US" sz="1000" dirty="0" err="1">
                <a:latin typeface="Georgia"/>
                <a:cs typeface="Poppins"/>
              </a:rPr>
              <a:t>itiraz</a:t>
            </a:r>
            <a:r>
              <a:rPr lang="en-US" sz="1000" dirty="0">
                <a:latin typeface="Georgia"/>
                <a:cs typeface="Poppins"/>
              </a:rPr>
              <a:t> </a:t>
            </a:r>
            <a:r>
              <a:rPr lang="en-US" sz="1000" dirty="0" err="1">
                <a:latin typeface="Georgia"/>
                <a:cs typeface="Poppins"/>
              </a:rPr>
              <a:t>ettiğini</a:t>
            </a:r>
            <a:r>
              <a:rPr lang="en-US" sz="1000" dirty="0">
                <a:latin typeface="Georgia"/>
                <a:cs typeface="Poppins"/>
              </a:rPr>
              <a:t> </a:t>
            </a:r>
            <a:r>
              <a:rPr lang="en-US" sz="1000" dirty="0" err="1">
                <a:latin typeface="Georgia"/>
                <a:cs typeface="Poppins"/>
              </a:rPr>
              <a:t>bildirdi</a:t>
            </a:r>
            <a:r>
              <a:rPr lang="en-US" sz="1000" dirty="0">
                <a:latin typeface="Georgia"/>
                <a:cs typeface="Poppins"/>
              </a:rPr>
              <a:t>.</a:t>
            </a:r>
          </a:p>
          <a:p>
            <a:pPr marL="7620">
              <a:lnSpc>
                <a:spcPct val="113999"/>
              </a:lnSpc>
            </a:pPr>
            <a:r>
              <a:rPr lang="en-US" sz="1000" dirty="0">
                <a:latin typeface="Georgia"/>
                <a:cs typeface="Poppins"/>
              </a:rPr>
              <a:t>Pure-play </a:t>
            </a:r>
            <a:r>
              <a:rPr lang="en-US" sz="1000" dirty="0" err="1">
                <a:latin typeface="Georgia"/>
                <a:cs typeface="Poppins"/>
              </a:rPr>
              <a:t>dijital</a:t>
            </a:r>
            <a:r>
              <a:rPr lang="en-US" sz="1000" dirty="0">
                <a:latin typeface="Georgia"/>
                <a:cs typeface="Poppins"/>
              </a:rPr>
              <a:t>, 2024'te %12,5 </a:t>
            </a:r>
            <a:r>
              <a:rPr lang="en-US" sz="1000" dirty="0" err="1">
                <a:latin typeface="Georgia"/>
                <a:cs typeface="Poppins"/>
              </a:rPr>
              <a:t>büyüyerek</a:t>
            </a:r>
            <a:r>
              <a:rPr lang="en-US" sz="1000" dirty="0">
                <a:latin typeface="Georgia"/>
                <a:cs typeface="Poppins"/>
              </a:rPr>
              <a:t> 15,8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ulaşacak</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Kanada'daki</a:t>
            </a:r>
            <a:r>
              <a:rPr lang="en-US" sz="1000" dirty="0">
                <a:latin typeface="Georgia"/>
                <a:cs typeface="Poppins"/>
              </a:rPr>
              <a:t> </a:t>
            </a:r>
            <a:r>
              <a:rPr lang="en-US" sz="1000" dirty="0" err="1">
                <a:latin typeface="Georgia"/>
                <a:cs typeface="Poppins"/>
              </a:rPr>
              <a:t>tüm</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gelirlerinin</a:t>
            </a:r>
            <a:r>
              <a:rPr lang="en-US" sz="1000" dirty="0">
                <a:latin typeface="Georgia"/>
                <a:cs typeface="Poppins"/>
              </a:rPr>
              <a:t> %74,7'sini </a:t>
            </a:r>
            <a:r>
              <a:rPr lang="en-US" sz="1000" dirty="0" err="1">
                <a:latin typeface="Georgia"/>
                <a:cs typeface="Poppins"/>
              </a:rPr>
              <a:t>oluşturacak</a:t>
            </a:r>
            <a:r>
              <a:rPr lang="en-US" sz="1000" dirty="0">
                <a:latin typeface="Georgia"/>
                <a:cs typeface="Poppins"/>
              </a:rPr>
              <a:t>. </a:t>
            </a:r>
            <a:r>
              <a:rPr lang="en-US" sz="1000" dirty="0" err="1">
                <a:latin typeface="Georgia"/>
                <a:cs typeface="Poppins"/>
              </a:rPr>
              <a:t>Pazarın</a:t>
            </a:r>
            <a:r>
              <a:rPr lang="en-US" sz="1000" dirty="0">
                <a:latin typeface="Georgia"/>
                <a:cs typeface="Poppins"/>
              </a:rPr>
              <a:t> %79,8'ini </a:t>
            </a:r>
            <a:r>
              <a:rPr lang="en-US" sz="1000" dirty="0" err="1">
                <a:latin typeface="Georgia"/>
                <a:cs typeface="Poppins"/>
              </a:rPr>
              <a:t>oluşturacağı</a:t>
            </a:r>
            <a:r>
              <a:rPr lang="en-US" sz="1000" dirty="0">
                <a:latin typeface="Georgia"/>
                <a:cs typeface="Poppins"/>
              </a:rPr>
              <a:t> 2029 </a:t>
            </a:r>
            <a:r>
              <a:rPr lang="en-US" sz="1000" dirty="0" err="1">
                <a:latin typeface="Georgia"/>
                <a:cs typeface="Poppins"/>
              </a:rPr>
              <a:t>yılında</a:t>
            </a:r>
            <a:r>
              <a:rPr lang="en-US" sz="1000" dirty="0">
                <a:latin typeface="Georgia"/>
                <a:cs typeface="Poppins"/>
              </a:rPr>
              <a:t> 24,7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ulaşması</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Diğer</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başta</a:t>
            </a:r>
            <a:r>
              <a:rPr lang="en-US" sz="1000" dirty="0">
                <a:latin typeface="Georgia"/>
                <a:cs typeface="Poppins"/>
              </a:rPr>
              <a:t> </a:t>
            </a:r>
            <a:r>
              <a:rPr lang="en-US" sz="1000" dirty="0" err="1">
                <a:latin typeface="Georgia"/>
                <a:cs typeface="Poppins"/>
              </a:rPr>
              <a:t>sosyal</a:t>
            </a:r>
            <a:r>
              <a:rPr lang="en-US" sz="1000" dirty="0">
                <a:latin typeface="Georgia"/>
                <a:cs typeface="Poppins"/>
              </a:rPr>
              <a:t> </a:t>
            </a:r>
            <a:r>
              <a:rPr lang="en-US" sz="1000" dirty="0" err="1">
                <a:latin typeface="Georgia"/>
                <a:cs typeface="Poppins"/>
              </a:rPr>
              <a:t>medya</a:t>
            </a:r>
            <a:r>
              <a:rPr lang="en-US" sz="1000" dirty="0">
                <a:latin typeface="Georgia"/>
                <a:cs typeface="Poppins"/>
              </a:rPr>
              <a:t>) 2024'te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medya</a:t>
            </a:r>
            <a:r>
              <a:rPr lang="en-US" sz="1000" dirty="0">
                <a:latin typeface="Georgia"/>
                <a:cs typeface="Poppins"/>
              </a:rPr>
              <a:t> </a:t>
            </a:r>
            <a:r>
              <a:rPr lang="en-US" sz="1000" dirty="0" err="1">
                <a:latin typeface="Georgia"/>
                <a:cs typeface="Poppins"/>
              </a:rPr>
              <a:t>gelirinin</a:t>
            </a:r>
            <a:r>
              <a:rPr lang="en-US" sz="1000" dirty="0">
                <a:latin typeface="Georgia"/>
                <a:cs typeface="Poppins"/>
              </a:rPr>
              <a:t> %50,5'ini </a:t>
            </a:r>
            <a:r>
              <a:rPr lang="en-US" sz="1000" dirty="0" err="1">
                <a:latin typeface="Georgia"/>
                <a:cs typeface="Poppins"/>
              </a:rPr>
              <a:t>oluştursa</a:t>
            </a:r>
            <a:r>
              <a:rPr lang="en-US" sz="1000" dirty="0">
                <a:latin typeface="Georgia"/>
                <a:cs typeface="Poppins"/>
              </a:rPr>
              <a:t> da, </a:t>
            </a:r>
            <a:r>
              <a:rPr lang="en-US" sz="1000" dirty="0" err="1">
                <a:latin typeface="Georgia"/>
                <a:cs typeface="Poppins"/>
              </a:rPr>
              <a:t>perakende</a:t>
            </a:r>
            <a:r>
              <a:rPr lang="en-US" sz="1000" dirty="0">
                <a:latin typeface="Georgia"/>
                <a:cs typeface="Poppins"/>
              </a:rPr>
              <a:t> </a:t>
            </a:r>
            <a:r>
              <a:rPr lang="en-US" sz="1000" dirty="0" err="1">
                <a:latin typeface="Georgia"/>
                <a:cs typeface="Poppins"/>
              </a:rPr>
              <a:t>medyanın</a:t>
            </a:r>
            <a:r>
              <a:rPr lang="en-US" sz="1000" dirty="0">
                <a:latin typeface="Georgia"/>
                <a:cs typeface="Poppins"/>
              </a:rPr>
              <a:t> </a:t>
            </a:r>
            <a:r>
              <a:rPr lang="en-US" sz="1000" dirty="0" err="1">
                <a:latin typeface="Georgia"/>
                <a:cs typeface="Poppins"/>
              </a:rPr>
              <a:t>önümüzdeki</a:t>
            </a:r>
            <a:r>
              <a:rPr lang="en-US" sz="1000" dirty="0">
                <a:latin typeface="Georgia"/>
                <a:cs typeface="Poppins"/>
              </a:rPr>
              <a:t> </a:t>
            </a:r>
            <a:r>
              <a:rPr lang="en-US" sz="1000" dirty="0" err="1">
                <a:latin typeface="Georgia"/>
                <a:cs typeface="Poppins"/>
              </a:rPr>
              <a:t>beş</a:t>
            </a:r>
            <a:r>
              <a:rPr lang="en-US" sz="1000" dirty="0">
                <a:latin typeface="Georgia"/>
                <a:cs typeface="Poppins"/>
              </a:rPr>
              <a:t> </a:t>
            </a:r>
            <a:r>
              <a:rPr lang="en-US" sz="1000" dirty="0" err="1">
                <a:latin typeface="Georgia"/>
                <a:cs typeface="Poppins"/>
              </a:rPr>
              <a:t>yıl</a:t>
            </a:r>
            <a:r>
              <a:rPr lang="en-US" sz="1000" dirty="0">
                <a:latin typeface="Georgia"/>
                <a:cs typeface="Poppins"/>
              </a:rPr>
              <a:t> </a:t>
            </a:r>
            <a:r>
              <a:rPr lang="en-US" sz="1000" dirty="0" err="1">
                <a:latin typeface="Georgia"/>
                <a:cs typeface="Poppins"/>
              </a:rPr>
              <a:t>içinde</a:t>
            </a:r>
            <a:r>
              <a:rPr lang="en-US" sz="1000" dirty="0">
                <a:latin typeface="Georgia"/>
                <a:cs typeface="Poppins"/>
              </a:rPr>
              <a:t> </a:t>
            </a:r>
            <a:r>
              <a:rPr lang="en-US" sz="1000" dirty="0" err="1">
                <a:latin typeface="Georgia"/>
                <a:cs typeface="Poppins"/>
              </a:rPr>
              <a:t>artış</a:t>
            </a:r>
            <a:r>
              <a:rPr lang="en-US" sz="1000" dirty="0">
                <a:latin typeface="Georgia"/>
                <a:cs typeface="Poppins"/>
              </a:rPr>
              <a:t> </a:t>
            </a:r>
            <a:r>
              <a:rPr lang="en-US" sz="1000" dirty="0" err="1">
                <a:latin typeface="Georgia"/>
                <a:cs typeface="Poppins"/>
              </a:rPr>
              <a:t>göstermesi</a:t>
            </a:r>
            <a:r>
              <a:rPr lang="en-US" sz="1000" dirty="0">
                <a:latin typeface="Georgia"/>
                <a:cs typeface="Poppins"/>
              </a:rPr>
              <a:t> </a:t>
            </a:r>
            <a:r>
              <a:rPr lang="en-US" sz="1000" dirty="0" err="1">
                <a:latin typeface="Georgia"/>
                <a:cs typeface="Poppins"/>
              </a:rPr>
              <a:t>nedeniyle</a:t>
            </a:r>
            <a:r>
              <a:rPr lang="en-US" sz="1000" dirty="0">
                <a:latin typeface="Georgia"/>
                <a:cs typeface="Poppins"/>
              </a:rPr>
              <a:t> 2025'te %50'nin </a:t>
            </a:r>
            <a:r>
              <a:rPr lang="en-US" sz="1000" dirty="0" err="1">
                <a:latin typeface="Georgia"/>
                <a:cs typeface="Poppins"/>
              </a:rPr>
              <a:t>biraz</a:t>
            </a:r>
            <a:r>
              <a:rPr lang="en-US" sz="1000" dirty="0">
                <a:latin typeface="Georgia"/>
                <a:cs typeface="Poppins"/>
              </a:rPr>
              <a:t> </a:t>
            </a:r>
            <a:r>
              <a:rPr lang="en-US" sz="1000" dirty="0" err="1">
                <a:latin typeface="Georgia"/>
                <a:cs typeface="Poppins"/>
              </a:rPr>
              <a:t>altına</a:t>
            </a:r>
            <a:r>
              <a:rPr lang="en-US" sz="1000" dirty="0">
                <a:latin typeface="Georgia"/>
                <a:cs typeface="Poppins"/>
              </a:rPr>
              <a:t> </a:t>
            </a:r>
            <a:r>
              <a:rPr lang="en-US" sz="1000" dirty="0" err="1">
                <a:latin typeface="Georgia"/>
                <a:cs typeface="Poppins"/>
              </a:rPr>
              <a:t>düşeceği</a:t>
            </a:r>
            <a:r>
              <a:rPr lang="en-US" sz="1000" dirty="0">
                <a:latin typeface="Georgia"/>
                <a:cs typeface="Poppins"/>
              </a:rPr>
              <a:t> </a:t>
            </a:r>
            <a:r>
              <a:rPr lang="en-US" sz="1000" dirty="0" err="1">
                <a:latin typeface="Georgia"/>
                <a:cs typeface="Poppins"/>
              </a:rPr>
              <a:t>tahmin</a:t>
            </a:r>
            <a:r>
              <a:rPr lang="en-US" sz="1000" dirty="0">
                <a:latin typeface="Georgia"/>
                <a:cs typeface="Poppins"/>
              </a:rPr>
              <a:t> </a:t>
            </a:r>
            <a:r>
              <a:rPr lang="en-US" sz="1000" dirty="0" err="1">
                <a:latin typeface="Georgia"/>
                <a:cs typeface="Poppins"/>
              </a:rPr>
              <a:t>ediliyor</a:t>
            </a:r>
            <a:r>
              <a:rPr lang="en-US" sz="1000" dirty="0">
                <a:latin typeface="Georgia"/>
                <a:cs typeface="Poppins"/>
              </a:rPr>
              <a:t>.</a:t>
            </a:r>
          </a:p>
          <a:p>
            <a:pPr marL="7620">
              <a:lnSpc>
                <a:spcPct val="113999"/>
              </a:lnSpc>
            </a:pPr>
            <a:r>
              <a:rPr lang="en-US" sz="1000" dirty="0" err="1">
                <a:latin typeface="Georgia"/>
                <a:cs typeface="Poppins"/>
              </a:rPr>
              <a:t>Perakende</a:t>
            </a:r>
            <a:r>
              <a:rPr lang="en-US" sz="1000" dirty="0">
                <a:latin typeface="Georgia"/>
                <a:cs typeface="Poppins"/>
              </a:rPr>
              <a:t> </a:t>
            </a:r>
            <a:r>
              <a:rPr lang="en-US" sz="1000" dirty="0" err="1">
                <a:latin typeface="Georgia"/>
                <a:cs typeface="Poppins"/>
              </a:rPr>
              <a:t>medyası</a:t>
            </a:r>
            <a:r>
              <a:rPr lang="en-US" sz="1000" dirty="0">
                <a:latin typeface="Georgia"/>
                <a:cs typeface="Poppins"/>
              </a:rPr>
              <a:t> 2024'te %13,6'lık </a:t>
            </a:r>
            <a:r>
              <a:rPr lang="en-US" sz="1000" dirty="0" err="1">
                <a:latin typeface="Georgia"/>
                <a:cs typeface="Poppins"/>
              </a:rPr>
              <a:t>bir</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görecek</a:t>
            </a:r>
            <a:r>
              <a:rPr lang="en-US" sz="1000" dirty="0">
                <a:latin typeface="Georgia"/>
                <a:cs typeface="Poppins"/>
              </a:rPr>
              <a:t>, </a:t>
            </a:r>
            <a:r>
              <a:rPr lang="en-US" sz="1000" dirty="0" err="1">
                <a:latin typeface="Georgia"/>
                <a:cs typeface="Poppins"/>
              </a:rPr>
              <a:t>ardından</a:t>
            </a:r>
            <a:r>
              <a:rPr lang="en-US" sz="1000" dirty="0">
                <a:latin typeface="Georgia"/>
                <a:cs typeface="Poppins"/>
              </a:rPr>
              <a:t> </a:t>
            </a:r>
            <a:r>
              <a:rPr lang="en-US" sz="1000" dirty="0" err="1">
                <a:latin typeface="Georgia"/>
                <a:cs typeface="Poppins"/>
              </a:rPr>
              <a:t>iki</a:t>
            </a:r>
            <a:r>
              <a:rPr lang="en-US" sz="1000" dirty="0">
                <a:latin typeface="Georgia"/>
                <a:cs typeface="Poppins"/>
              </a:rPr>
              <a:t> </a:t>
            </a:r>
            <a:r>
              <a:rPr lang="en-US" sz="1000" dirty="0" err="1">
                <a:latin typeface="Georgia"/>
                <a:cs typeface="Poppins"/>
              </a:rPr>
              <a:t>yıl</a:t>
            </a:r>
            <a:r>
              <a:rPr lang="en-US" sz="1000" dirty="0">
                <a:latin typeface="Georgia"/>
                <a:cs typeface="Poppins"/>
              </a:rPr>
              <a:t> </a:t>
            </a:r>
            <a:r>
              <a:rPr lang="en-US" sz="1000" dirty="0" err="1">
                <a:latin typeface="Georgia"/>
                <a:cs typeface="Poppins"/>
              </a:rPr>
              <a:t>daha</a:t>
            </a:r>
            <a:r>
              <a:rPr lang="en-US" sz="1000" dirty="0">
                <a:latin typeface="Georgia"/>
                <a:cs typeface="Poppins"/>
              </a:rPr>
              <a:t> </a:t>
            </a:r>
            <a:r>
              <a:rPr lang="en-US" sz="1000" dirty="0" err="1">
                <a:latin typeface="Georgia"/>
                <a:cs typeface="Poppins"/>
              </a:rPr>
              <a:t>çift</a:t>
            </a:r>
            <a:r>
              <a:rPr lang="en-US" sz="1000" dirty="0">
                <a:latin typeface="Georgia"/>
                <a:cs typeface="Poppins"/>
              </a:rPr>
              <a:t> </a:t>
            </a:r>
            <a:r>
              <a:rPr lang="en-US" sz="1000" dirty="0" err="1">
                <a:latin typeface="Georgia"/>
                <a:cs typeface="Poppins"/>
              </a:rPr>
              <a:t>haneli</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öngörülecek</a:t>
            </a:r>
            <a:r>
              <a:rPr lang="en-US" sz="1000" dirty="0">
                <a:latin typeface="Georgia"/>
                <a:cs typeface="Poppins"/>
              </a:rPr>
              <a:t> </a:t>
            </a:r>
            <a:r>
              <a:rPr lang="en-US" sz="1000" dirty="0" err="1">
                <a:latin typeface="Georgia"/>
                <a:cs typeface="Poppins"/>
              </a:rPr>
              <a:t>ve</a:t>
            </a:r>
            <a:r>
              <a:rPr lang="en-US" sz="1000" dirty="0">
                <a:latin typeface="Georgia"/>
                <a:cs typeface="Poppins"/>
              </a:rPr>
              <a:t> 2029'da </a:t>
            </a:r>
            <a:r>
              <a:rPr lang="en-US" sz="1000" dirty="0" err="1">
                <a:latin typeface="Georgia"/>
                <a:cs typeface="Poppins"/>
              </a:rPr>
              <a:t>gelirin</a:t>
            </a:r>
            <a:r>
              <a:rPr lang="en-US" sz="1000" dirty="0">
                <a:latin typeface="Georgia"/>
                <a:cs typeface="Poppins"/>
              </a:rPr>
              <a:t> 4,3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ulaşacağı</a:t>
            </a:r>
            <a:r>
              <a:rPr lang="en-US" sz="1000" dirty="0">
                <a:latin typeface="Georgia"/>
                <a:cs typeface="Poppins"/>
              </a:rPr>
              <a:t> </a:t>
            </a:r>
            <a:r>
              <a:rPr lang="en-US" sz="1000" dirty="0" err="1">
                <a:latin typeface="Georgia"/>
                <a:cs typeface="Poppins"/>
              </a:rPr>
              <a:t>yüksek</a:t>
            </a:r>
            <a:r>
              <a:rPr lang="en-US" sz="1000" dirty="0">
                <a:latin typeface="Georgia"/>
                <a:cs typeface="Poppins"/>
              </a:rPr>
              <a:t> </a:t>
            </a:r>
            <a:r>
              <a:rPr lang="en-US" sz="1000" dirty="0" err="1">
                <a:latin typeface="Georgia"/>
                <a:cs typeface="Poppins"/>
              </a:rPr>
              <a:t>tek</a:t>
            </a:r>
            <a:r>
              <a:rPr lang="en-US" sz="1000" dirty="0">
                <a:latin typeface="Georgia"/>
                <a:cs typeface="Poppins"/>
              </a:rPr>
              <a:t> </a:t>
            </a:r>
            <a:r>
              <a:rPr lang="en-US" sz="1000" dirty="0" err="1">
                <a:latin typeface="Georgia"/>
                <a:cs typeface="Poppins"/>
              </a:rPr>
              <a:t>haneli</a:t>
            </a:r>
            <a:r>
              <a:rPr lang="en-US" sz="1000" dirty="0">
                <a:latin typeface="Georgia"/>
                <a:cs typeface="Poppins"/>
              </a:rPr>
              <a:t> </a:t>
            </a:r>
            <a:r>
              <a:rPr lang="en-US" sz="1000" dirty="0" err="1">
                <a:latin typeface="Georgia"/>
                <a:cs typeface="Poppins"/>
              </a:rPr>
              <a:t>büyümeye</a:t>
            </a:r>
            <a:r>
              <a:rPr lang="en-US" sz="1000" dirty="0">
                <a:latin typeface="Georgia"/>
                <a:cs typeface="Poppins"/>
              </a:rPr>
              <a:t> </a:t>
            </a:r>
            <a:r>
              <a:rPr lang="en-US" sz="1000" dirty="0" err="1">
                <a:latin typeface="Georgia"/>
                <a:cs typeface="Poppins"/>
              </a:rPr>
              <a:t>yerleşecek</a:t>
            </a:r>
            <a:r>
              <a:rPr lang="en-US" sz="1000" dirty="0">
                <a:latin typeface="Georgia"/>
                <a:cs typeface="Poppins"/>
              </a:rPr>
              <a:t>. Amazon, </a:t>
            </a:r>
            <a:r>
              <a:rPr lang="en-US" sz="1000" dirty="0" err="1">
                <a:latin typeface="Georgia"/>
                <a:cs typeface="Poppins"/>
              </a:rPr>
              <a:t>reklam</a:t>
            </a:r>
            <a:r>
              <a:rPr lang="en-US" sz="1000" dirty="0">
                <a:latin typeface="Georgia"/>
                <a:cs typeface="Poppins"/>
              </a:rPr>
              <a:t> </a:t>
            </a:r>
            <a:r>
              <a:rPr lang="en-US" sz="1000" dirty="0" err="1">
                <a:latin typeface="Georgia"/>
                <a:cs typeface="Poppins"/>
              </a:rPr>
              <a:t>destekli</a:t>
            </a:r>
            <a:r>
              <a:rPr lang="en-US" sz="1000" dirty="0">
                <a:latin typeface="Georgia"/>
                <a:cs typeface="Poppins"/>
              </a:rPr>
              <a:t> Prime </a:t>
            </a:r>
            <a:r>
              <a:rPr lang="en-US" sz="1000" dirty="0" err="1">
                <a:latin typeface="Georgia"/>
                <a:cs typeface="Poppins"/>
              </a:rPr>
              <a:t>Video'ya</a:t>
            </a:r>
            <a:r>
              <a:rPr lang="en-US" sz="1000" dirty="0">
                <a:latin typeface="Georgia"/>
                <a:cs typeface="Poppins"/>
              </a:rPr>
              <a:t> </a:t>
            </a:r>
            <a:r>
              <a:rPr lang="en-US" sz="1000" dirty="0" err="1">
                <a:latin typeface="Georgia"/>
                <a:cs typeface="Poppins"/>
              </a:rPr>
              <a:t>bağlı</a:t>
            </a:r>
            <a:r>
              <a:rPr lang="en-US" sz="1000" dirty="0">
                <a:latin typeface="Georgia"/>
                <a:cs typeface="Poppins"/>
              </a:rPr>
              <a:t> </a:t>
            </a:r>
            <a:r>
              <a:rPr lang="en-US" sz="1000" dirty="0" err="1">
                <a:latin typeface="Georgia"/>
                <a:cs typeface="Poppins"/>
              </a:rPr>
              <a:t>genişletilmiş</a:t>
            </a:r>
            <a:r>
              <a:rPr lang="en-US" sz="1000" dirty="0">
                <a:latin typeface="Georgia"/>
                <a:cs typeface="Poppins"/>
              </a:rPr>
              <a:t> </a:t>
            </a:r>
            <a:r>
              <a:rPr lang="en-US" sz="1000" dirty="0" err="1">
                <a:latin typeface="Georgia"/>
                <a:cs typeface="Poppins"/>
              </a:rPr>
              <a:t>fırsatların</a:t>
            </a:r>
            <a:r>
              <a:rPr lang="en-US" sz="1000" dirty="0">
                <a:latin typeface="Georgia"/>
                <a:cs typeface="Poppins"/>
              </a:rPr>
              <a:t> </a:t>
            </a:r>
            <a:r>
              <a:rPr lang="en-US" sz="1000" dirty="0" err="1">
                <a:latin typeface="Georgia"/>
                <a:cs typeface="Poppins"/>
              </a:rPr>
              <a:t>yanı</a:t>
            </a:r>
            <a:r>
              <a:rPr lang="en-US" sz="1000" dirty="0">
                <a:latin typeface="Georgia"/>
                <a:cs typeface="Poppins"/>
              </a:rPr>
              <a:t> </a:t>
            </a:r>
            <a:r>
              <a:rPr lang="en-US" sz="1000" dirty="0" err="1">
                <a:latin typeface="Georgia"/>
                <a:cs typeface="Poppins"/>
              </a:rPr>
              <a:t>sıra</a:t>
            </a:r>
            <a:r>
              <a:rPr lang="en-US" sz="1000" dirty="0">
                <a:latin typeface="Georgia"/>
                <a:cs typeface="Poppins"/>
              </a:rPr>
              <a:t> </a:t>
            </a:r>
            <a:r>
              <a:rPr lang="en-US" sz="1000" dirty="0" err="1">
                <a:latin typeface="Georgia"/>
                <a:cs typeface="Poppins"/>
              </a:rPr>
              <a:t>önümüzdeki</a:t>
            </a:r>
            <a:r>
              <a:rPr lang="en-US" sz="1000" dirty="0">
                <a:latin typeface="Georgia"/>
                <a:cs typeface="Poppins"/>
              </a:rPr>
              <a:t> </a:t>
            </a:r>
            <a:r>
              <a:rPr lang="en-US" sz="1000" dirty="0" err="1">
                <a:latin typeface="Georgia"/>
                <a:cs typeface="Poppins"/>
              </a:rPr>
              <a:t>iki</a:t>
            </a:r>
            <a:r>
              <a:rPr lang="en-US" sz="1000" dirty="0">
                <a:latin typeface="Georgia"/>
                <a:cs typeface="Poppins"/>
              </a:rPr>
              <a:t> </a:t>
            </a:r>
            <a:r>
              <a:rPr lang="en-US" sz="1000" dirty="0" err="1">
                <a:latin typeface="Georgia"/>
                <a:cs typeface="Poppins"/>
              </a:rPr>
              <a:t>sezon</a:t>
            </a:r>
            <a:r>
              <a:rPr lang="en-US" sz="1000" dirty="0">
                <a:latin typeface="Georgia"/>
                <a:cs typeface="Poppins"/>
              </a:rPr>
              <a:t> </a:t>
            </a:r>
            <a:r>
              <a:rPr lang="en-US" sz="1000" dirty="0" err="1">
                <a:latin typeface="Georgia"/>
                <a:cs typeface="Poppins"/>
              </a:rPr>
              <a:t>için</a:t>
            </a:r>
            <a:r>
              <a:rPr lang="en-US" sz="1000" dirty="0">
                <a:latin typeface="Georgia"/>
                <a:cs typeface="Poppins"/>
              </a:rPr>
              <a:t> </a:t>
            </a:r>
            <a:r>
              <a:rPr lang="en-US" sz="1000" dirty="0" err="1">
                <a:latin typeface="Georgia"/>
                <a:cs typeface="Poppins"/>
              </a:rPr>
              <a:t>Pazartesi</a:t>
            </a:r>
            <a:r>
              <a:rPr lang="en-US" sz="1000" dirty="0">
                <a:latin typeface="Georgia"/>
                <a:cs typeface="Poppins"/>
              </a:rPr>
              <a:t> </a:t>
            </a:r>
            <a:r>
              <a:rPr lang="en-US" sz="1000" dirty="0" err="1">
                <a:latin typeface="Georgia"/>
                <a:cs typeface="Poppins"/>
              </a:rPr>
              <a:t>gecesi</a:t>
            </a:r>
            <a:r>
              <a:rPr lang="en-US" sz="1000" dirty="0">
                <a:latin typeface="Georgia"/>
                <a:cs typeface="Poppins"/>
              </a:rPr>
              <a:t> NHL </a:t>
            </a:r>
            <a:r>
              <a:rPr lang="en-US" sz="1000" dirty="0" err="1">
                <a:latin typeface="Georgia"/>
                <a:cs typeface="Poppins"/>
              </a:rPr>
              <a:t>maçlarıyla</a:t>
            </a:r>
            <a:r>
              <a:rPr lang="en-US" sz="1000" dirty="0">
                <a:latin typeface="Georgia"/>
                <a:cs typeface="Poppins"/>
              </a:rPr>
              <a:t> (Rogers Sports &amp; Media </a:t>
            </a:r>
            <a:r>
              <a:rPr lang="en-US" sz="1000" dirty="0" err="1">
                <a:latin typeface="Georgia"/>
                <a:cs typeface="Poppins"/>
              </a:rPr>
              <a:t>ile</a:t>
            </a:r>
            <a:r>
              <a:rPr lang="en-US" sz="1000" dirty="0">
                <a:latin typeface="Georgia"/>
                <a:cs typeface="Poppins"/>
              </a:rPr>
              <a:t> </a:t>
            </a:r>
            <a:r>
              <a:rPr lang="en-US" sz="1000" dirty="0" err="1">
                <a:latin typeface="Georgia"/>
                <a:cs typeface="Poppins"/>
              </a:rPr>
              <a:t>yaptığı</a:t>
            </a:r>
            <a:r>
              <a:rPr lang="en-US" sz="1000" dirty="0">
                <a:latin typeface="Georgia"/>
                <a:cs typeface="Poppins"/>
              </a:rPr>
              <a:t> </a:t>
            </a:r>
            <a:r>
              <a:rPr lang="en-US" sz="1000" dirty="0" err="1">
                <a:latin typeface="Georgia"/>
                <a:cs typeface="Poppins"/>
              </a:rPr>
              <a:t>anlaşma</a:t>
            </a:r>
            <a:r>
              <a:rPr lang="en-US" sz="1000" dirty="0">
                <a:latin typeface="Georgia"/>
                <a:cs typeface="Poppins"/>
              </a:rPr>
              <a:t> </a:t>
            </a:r>
            <a:r>
              <a:rPr lang="en-US" sz="1000" dirty="0" err="1">
                <a:latin typeface="Georgia"/>
                <a:cs typeface="Poppins"/>
              </a:rPr>
              <a:t>aracılığıyla</a:t>
            </a:r>
            <a:r>
              <a:rPr lang="en-US" sz="1000" dirty="0">
                <a:latin typeface="Georgia"/>
                <a:cs typeface="Poppins"/>
              </a:rPr>
              <a:t>) </a:t>
            </a:r>
            <a:r>
              <a:rPr lang="en-US" sz="1000" dirty="0" err="1">
                <a:latin typeface="Georgia"/>
                <a:cs typeface="Poppins"/>
              </a:rPr>
              <a:t>baskın</a:t>
            </a:r>
            <a:r>
              <a:rPr lang="en-US" sz="1000" dirty="0">
                <a:latin typeface="Georgia"/>
                <a:cs typeface="Poppins"/>
              </a:rPr>
              <a:t> </a:t>
            </a:r>
            <a:r>
              <a:rPr lang="en-US" sz="1000" dirty="0" err="1">
                <a:latin typeface="Georgia"/>
                <a:cs typeface="Poppins"/>
              </a:rPr>
              <a:t>oyuncu</a:t>
            </a:r>
            <a:r>
              <a:rPr lang="en-US" sz="1000" dirty="0">
                <a:latin typeface="Georgia"/>
                <a:cs typeface="Poppins"/>
              </a:rPr>
              <a:t> </a:t>
            </a:r>
            <a:r>
              <a:rPr lang="en-US" sz="1000" dirty="0" err="1">
                <a:latin typeface="Georgia"/>
                <a:cs typeface="Poppins"/>
              </a:rPr>
              <a:t>olmaya</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ediyor</a:t>
            </a:r>
            <a:r>
              <a:rPr lang="en-US" sz="1000" dirty="0">
                <a:latin typeface="Georgia"/>
                <a:cs typeface="Poppins"/>
              </a:rPr>
              <a:t>. </a:t>
            </a:r>
            <a:r>
              <a:rPr lang="en-US" sz="1000" dirty="0" err="1">
                <a:latin typeface="Georgia"/>
                <a:cs typeface="Poppins"/>
              </a:rPr>
              <a:t>Diğer</a:t>
            </a:r>
            <a:r>
              <a:rPr lang="en-US" sz="1000" dirty="0">
                <a:latin typeface="Georgia"/>
                <a:cs typeface="Poppins"/>
              </a:rPr>
              <a:t> </a:t>
            </a:r>
            <a:r>
              <a:rPr lang="en-US" sz="1000" dirty="0" err="1">
                <a:latin typeface="Georgia"/>
                <a:cs typeface="Poppins"/>
              </a:rPr>
              <a:t>fiziksel</a:t>
            </a:r>
            <a:r>
              <a:rPr lang="en-US" sz="1000" dirty="0">
                <a:latin typeface="Georgia"/>
                <a:cs typeface="Poppins"/>
              </a:rPr>
              <a:t> </a:t>
            </a:r>
            <a:r>
              <a:rPr lang="en-US" sz="1000" dirty="0" err="1">
                <a:latin typeface="Georgia"/>
                <a:cs typeface="Poppins"/>
              </a:rPr>
              <a:t>Kanadalı</a:t>
            </a:r>
            <a:r>
              <a:rPr lang="en-US" sz="1000" dirty="0">
                <a:latin typeface="Georgia"/>
                <a:cs typeface="Poppins"/>
              </a:rPr>
              <a:t> </a:t>
            </a:r>
            <a:r>
              <a:rPr lang="en-US" sz="1000" dirty="0" err="1">
                <a:latin typeface="Georgia"/>
                <a:cs typeface="Poppins"/>
              </a:rPr>
              <a:t>perakendeciler</a:t>
            </a:r>
            <a:r>
              <a:rPr lang="en-US" sz="1000" dirty="0">
                <a:latin typeface="Georgia"/>
                <a:cs typeface="Poppins"/>
              </a:rPr>
              <a:t> (Loblaw </a:t>
            </a:r>
            <a:r>
              <a:rPr lang="en-US" sz="1000" dirty="0" err="1">
                <a:latin typeface="Georgia"/>
                <a:cs typeface="Poppins"/>
              </a:rPr>
              <a:t>tarafından</a:t>
            </a:r>
            <a:r>
              <a:rPr lang="en-US" sz="1000" dirty="0">
                <a:latin typeface="Georgia"/>
                <a:cs typeface="Poppins"/>
              </a:rPr>
              <a:t> </a:t>
            </a:r>
            <a:r>
              <a:rPr lang="en-US" sz="1000" dirty="0" err="1">
                <a:latin typeface="Georgia"/>
                <a:cs typeface="Poppins"/>
              </a:rPr>
              <a:t>desteklenen</a:t>
            </a:r>
            <a:r>
              <a:rPr lang="en-US" sz="1000" dirty="0">
                <a:latin typeface="Georgia"/>
                <a:cs typeface="Poppins"/>
              </a:rPr>
              <a:t> Advance </a:t>
            </a:r>
            <a:r>
              <a:rPr lang="en-US" sz="1000" dirty="0" err="1">
                <a:latin typeface="Georgia"/>
                <a:cs typeface="Poppins"/>
              </a:rPr>
              <a:t>ve</a:t>
            </a:r>
            <a:r>
              <a:rPr lang="en-US" sz="1000" dirty="0">
                <a:latin typeface="Georgia"/>
                <a:cs typeface="Poppins"/>
              </a:rPr>
              <a:t> Triangle Media) </a:t>
            </a:r>
            <a:r>
              <a:rPr lang="en-US" sz="1000" dirty="0" err="1">
                <a:latin typeface="Georgia"/>
                <a:cs typeface="Poppins"/>
              </a:rPr>
              <a:t>yeteneklerini</a:t>
            </a:r>
            <a:r>
              <a:rPr lang="en-US" sz="1000" dirty="0">
                <a:latin typeface="Georgia"/>
                <a:cs typeface="Poppins"/>
              </a:rPr>
              <a:t> </a:t>
            </a:r>
            <a:r>
              <a:rPr lang="en-US" sz="1000" dirty="0" err="1">
                <a:latin typeface="Georgia"/>
                <a:cs typeface="Poppins"/>
              </a:rPr>
              <a:t>artırırken</a:t>
            </a:r>
            <a:r>
              <a:rPr lang="en-US" sz="1000" dirty="0">
                <a:latin typeface="Georgia"/>
                <a:cs typeface="Poppins"/>
              </a:rPr>
              <a:t>, Walmart </a:t>
            </a:r>
            <a:r>
              <a:rPr lang="en-US" sz="1000" dirty="0" err="1">
                <a:latin typeface="Georgia"/>
                <a:cs typeface="Poppins"/>
              </a:rPr>
              <a:t>ve</a:t>
            </a:r>
            <a:r>
              <a:rPr lang="en-US" sz="1000" dirty="0">
                <a:latin typeface="Georgia"/>
                <a:cs typeface="Poppins"/>
              </a:rPr>
              <a:t> Best Buy </a:t>
            </a:r>
            <a:r>
              <a:rPr lang="en-US" sz="1000" dirty="0" err="1">
                <a:latin typeface="Georgia"/>
                <a:cs typeface="Poppins"/>
              </a:rPr>
              <a:t>gibi</a:t>
            </a:r>
            <a:r>
              <a:rPr lang="en-US" sz="1000" dirty="0">
                <a:latin typeface="Georgia"/>
                <a:cs typeface="Poppins"/>
              </a:rPr>
              <a:t> </a:t>
            </a:r>
            <a:r>
              <a:rPr lang="en-US" sz="1000" dirty="0" err="1">
                <a:latin typeface="Georgia"/>
                <a:cs typeface="Poppins"/>
              </a:rPr>
              <a:t>küresel</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çoklu</a:t>
            </a:r>
            <a:r>
              <a:rPr lang="en-US" sz="1000" dirty="0">
                <a:latin typeface="Georgia"/>
                <a:cs typeface="Poppins"/>
              </a:rPr>
              <a:t> </a:t>
            </a:r>
            <a:r>
              <a:rPr lang="en-US" sz="1000" dirty="0" err="1">
                <a:latin typeface="Georgia"/>
                <a:cs typeface="Poppins"/>
              </a:rPr>
              <a:t>pazar</a:t>
            </a:r>
            <a:r>
              <a:rPr lang="en-US" sz="1000" dirty="0">
                <a:latin typeface="Georgia"/>
                <a:cs typeface="Poppins"/>
              </a:rPr>
              <a:t> </a:t>
            </a:r>
            <a:r>
              <a:rPr lang="en-US" sz="1000" dirty="0" err="1">
                <a:latin typeface="Georgia"/>
                <a:cs typeface="Poppins"/>
              </a:rPr>
              <a:t>oyuncuları</a:t>
            </a:r>
            <a:r>
              <a:rPr lang="en-US" sz="1000" dirty="0">
                <a:latin typeface="Georgia"/>
                <a:cs typeface="Poppins"/>
              </a:rPr>
              <a:t> da </a:t>
            </a:r>
            <a:r>
              <a:rPr lang="en-US" sz="1000" dirty="0" err="1">
                <a:latin typeface="Georgia"/>
                <a:cs typeface="Poppins"/>
              </a:rPr>
              <a:t>genişlemeye</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ediyor</a:t>
            </a:r>
            <a:r>
              <a:rPr lang="en-US" sz="1000" dirty="0">
                <a:latin typeface="Georgia"/>
                <a:cs typeface="Poppins"/>
              </a:rPr>
              <a:t>. </a:t>
            </a:r>
          </a:p>
          <a:p>
            <a:pPr marL="7620">
              <a:lnSpc>
                <a:spcPct val="113999"/>
              </a:lnSpc>
            </a:pPr>
            <a:r>
              <a:rPr lang="tr-TR" sz="1000" dirty="0">
                <a:latin typeface="Georgia"/>
                <a:cs typeface="Poppins"/>
              </a:rPr>
              <a:t>A</a:t>
            </a:r>
            <a:r>
              <a:rPr lang="en-US" sz="1000" dirty="0" err="1">
                <a:latin typeface="Georgia"/>
                <a:cs typeface="Poppins"/>
              </a:rPr>
              <a:t>rama</a:t>
            </a:r>
            <a:r>
              <a:rPr lang="tr-TR" sz="1000" dirty="0">
                <a:latin typeface="Georgia"/>
                <a:cs typeface="Poppins"/>
              </a:rPr>
              <a:t> ise</a:t>
            </a:r>
            <a:r>
              <a:rPr lang="en-US" sz="1000" dirty="0">
                <a:latin typeface="Georgia"/>
                <a:cs typeface="Poppins"/>
              </a:rPr>
              <a:t> </a:t>
            </a:r>
            <a:r>
              <a:rPr lang="en-US" sz="1000" dirty="0" err="1">
                <a:latin typeface="Georgia"/>
                <a:cs typeface="Poppins"/>
              </a:rPr>
              <a:t>bu</a:t>
            </a:r>
            <a:r>
              <a:rPr lang="en-US" sz="1000" dirty="0">
                <a:latin typeface="Georgia"/>
                <a:cs typeface="Poppins"/>
              </a:rPr>
              <a:t> yıl %11,4 </a:t>
            </a:r>
            <a:r>
              <a:rPr lang="en-US" sz="1000" dirty="0" err="1">
                <a:latin typeface="Georgia"/>
                <a:cs typeface="Poppins"/>
              </a:rPr>
              <a:t>büyüyerek</a:t>
            </a:r>
            <a:r>
              <a:rPr lang="en-US" sz="1000" dirty="0">
                <a:latin typeface="Georgia"/>
                <a:cs typeface="Poppins"/>
              </a:rPr>
              <a:t> 8,1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çıkacak</a:t>
            </a:r>
            <a:r>
              <a:rPr lang="en-US" sz="1000" dirty="0">
                <a:latin typeface="Georgia"/>
                <a:cs typeface="Poppins"/>
              </a:rPr>
              <a:t>.</a:t>
            </a:r>
          </a:p>
        </p:txBody>
      </p:sp>
      <p:sp>
        <p:nvSpPr>
          <p:cNvPr id="24" name="TextBox 23">
            <a:extLst>
              <a:ext uri="{FF2B5EF4-FFF2-40B4-BE49-F238E27FC236}">
                <a16:creationId xmlns:a16="http://schemas.microsoft.com/office/drawing/2014/main" id="{36D5123D-EBB5-41B7-444B-90E36D9C6BFE}"/>
              </a:ext>
            </a:extLst>
          </p:cNvPr>
          <p:cNvSpPr txBox="1"/>
          <p:nvPr/>
        </p:nvSpPr>
        <p:spPr>
          <a:xfrm>
            <a:off x="3886200" y="2709304"/>
            <a:ext cx="2986087"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lang="en-US" sz="1400" b="1" dirty="0" err="1">
                <a:solidFill>
                  <a:srgbClr val="092656"/>
                </a:solidFill>
                <a:latin typeface="Poppins" pitchFamily="2" charset="77"/>
                <a:cs typeface="Poppins" pitchFamily="2" charset="77"/>
              </a:rPr>
              <a:t>Açık</a:t>
            </a:r>
            <a:r>
              <a:rPr lang="en-US" sz="1400" b="1" dirty="0">
                <a:solidFill>
                  <a:srgbClr val="092656"/>
                </a:solidFill>
                <a:latin typeface="Poppins" pitchFamily="2" charset="77"/>
                <a:cs typeface="Poppins" pitchFamily="2" charset="77"/>
              </a:rPr>
              <a:t> </a:t>
            </a:r>
            <a:r>
              <a:rPr lang="en-US" sz="1400" b="1" dirty="0" err="1">
                <a:solidFill>
                  <a:srgbClr val="092656"/>
                </a:solidFill>
                <a:latin typeface="Poppins" pitchFamily="2" charset="77"/>
                <a:cs typeface="Poppins" pitchFamily="2" charset="77"/>
              </a:rPr>
              <a:t>hava</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Ses</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25" name="Text Placeholder 1">
            <a:extLst>
              <a:ext uri="{FF2B5EF4-FFF2-40B4-BE49-F238E27FC236}">
                <a16:creationId xmlns:a16="http://schemas.microsoft.com/office/drawing/2014/main" id="{8498F5B3-5CAD-45DB-7898-F1FDCD841066}"/>
              </a:ext>
            </a:extLst>
          </p:cNvPr>
          <p:cNvSpPr txBox="1">
            <a:spLocks/>
          </p:cNvSpPr>
          <p:nvPr/>
        </p:nvSpPr>
        <p:spPr>
          <a:xfrm>
            <a:off x="3886200" y="3007040"/>
            <a:ext cx="2986088" cy="71604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err="1">
                <a:latin typeface="Georgia"/>
                <a:cs typeface="Poppins"/>
              </a:rPr>
              <a:t>Toplam</a:t>
            </a:r>
            <a:r>
              <a:rPr lang="en-US" sz="1000" dirty="0">
                <a:latin typeface="Georgia"/>
                <a:cs typeface="Poppins"/>
              </a:rPr>
              <a:t> </a:t>
            </a:r>
            <a:r>
              <a:rPr lang="en-US" sz="1000" dirty="0" err="1">
                <a:latin typeface="Georgia"/>
                <a:cs typeface="Poppins"/>
              </a:rPr>
              <a:t>açık</a:t>
            </a:r>
            <a:r>
              <a:rPr lang="en-US" sz="1000" dirty="0">
                <a:latin typeface="Georgia"/>
                <a:cs typeface="Poppins"/>
              </a:rPr>
              <a:t> </a:t>
            </a:r>
            <a:r>
              <a:rPr lang="en-US" sz="1000" dirty="0" err="1">
                <a:latin typeface="Georgia"/>
                <a:cs typeface="Poppins"/>
              </a:rPr>
              <a:t>hava</a:t>
            </a:r>
            <a:r>
              <a:rPr lang="en-US" sz="1000" dirty="0">
                <a:latin typeface="Georgia"/>
                <a:cs typeface="Poppins"/>
              </a:rPr>
              <a:t> 2024'te %8,0 </a:t>
            </a:r>
            <a:r>
              <a:rPr lang="en-US" sz="1000" dirty="0" err="1">
                <a:latin typeface="Georgia"/>
                <a:cs typeface="Poppins"/>
              </a:rPr>
              <a:t>artarak</a:t>
            </a:r>
            <a:r>
              <a:rPr lang="en-US" sz="1000" dirty="0">
                <a:latin typeface="Georgia"/>
                <a:cs typeface="Poppins"/>
              </a:rPr>
              <a:t> 635,3 </a:t>
            </a:r>
            <a:r>
              <a:rPr lang="en-US" sz="1000" dirty="0" err="1">
                <a:latin typeface="Georgia"/>
                <a:cs typeface="Poppins"/>
              </a:rPr>
              <a:t>milyon</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çıkacak</a:t>
            </a:r>
            <a:r>
              <a:rPr lang="en-US" sz="1000" dirty="0">
                <a:latin typeface="Georgia"/>
                <a:cs typeface="Poppins"/>
              </a:rPr>
              <a:t>. </a:t>
            </a:r>
            <a:r>
              <a:rPr lang="en-US" sz="1000" dirty="0" err="1">
                <a:latin typeface="Georgia"/>
                <a:cs typeface="Poppins"/>
              </a:rPr>
              <a:t>Geleneksel</a:t>
            </a:r>
            <a:r>
              <a:rPr lang="en-US" sz="1000" dirty="0">
                <a:latin typeface="Georgia"/>
                <a:cs typeface="Poppins"/>
              </a:rPr>
              <a:t> </a:t>
            </a:r>
            <a:r>
              <a:rPr lang="en-US" sz="1000" dirty="0" err="1">
                <a:latin typeface="Georgia"/>
                <a:cs typeface="Poppins"/>
              </a:rPr>
              <a:t>açık</a:t>
            </a:r>
            <a:r>
              <a:rPr lang="en-US" sz="1000" dirty="0">
                <a:latin typeface="Georgia"/>
                <a:cs typeface="Poppins"/>
              </a:rPr>
              <a:t> </a:t>
            </a:r>
            <a:r>
              <a:rPr lang="en-US" sz="1000" dirty="0" err="1">
                <a:latin typeface="Georgia"/>
                <a:cs typeface="Poppins"/>
              </a:rPr>
              <a:t>hava</a:t>
            </a:r>
            <a:r>
              <a:rPr lang="en-US" sz="1000" dirty="0">
                <a:latin typeface="Georgia"/>
                <a:cs typeface="Poppins"/>
              </a:rPr>
              <a:t> 2024'te %6,8'lik </a:t>
            </a:r>
            <a:r>
              <a:rPr lang="en-US" sz="1000" dirty="0" err="1">
                <a:latin typeface="Georgia"/>
                <a:cs typeface="Poppins"/>
              </a:rPr>
              <a:t>bir</a:t>
            </a:r>
            <a:r>
              <a:rPr lang="en-US" sz="1000" dirty="0">
                <a:latin typeface="Georgia"/>
                <a:cs typeface="Poppins"/>
              </a:rPr>
              <a:t> </a:t>
            </a:r>
            <a:r>
              <a:rPr lang="en-US" sz="1000" dirty="0" err="1">
                <a:latin typeface="Georgia"/>
                <a:cs typeface="Poppins"/>
              </a:rPr>
              <a:t>artış</a:t>
            </a:r>
            <a:r>
              <a:rPr lang="en-US" sz="1000" dirty="0">
                <a:latin typeface="Georgia"/>
                <a:cs typeface="Poppins"/>
              </a:rPr>
              <a:t> </a:t>
            </a:r>
            <a:r>
              <a:rPr lang="en-US" sz="1000" dirty="0" err="1">
                <a:latin typeface="Georgia"/>
                <a:cs typeface="Poppins"/>
              </a:rPr>
              <a:t>görecek</a:t>
            </a:r>
            <a:r>
              <a:rPr lang="en-US" sz="1000" dirty="0">
                <a:latin typeface="Georgia"/>
                <a:cs typeface="Poppins"/>
              </a:rPr>
              <a:t> </a:t>
            </a:r>
            <a:r>
              <a:rPr lang="en-US" sz="1000" dirty="0" err="1">
                <a:latin typeface="Georgia"/>
                <a:cs typeface="Poppins"/>
              </a:rPr>
              <a:t>olsa</a:t>
            </a:r>
            <a:r>
              <a:rPr lang="en-US" sz="1000" dirty="0">
                <a:latin typeface="Georgia"/>
                <a:cs typeface="Poppins"/>
              </a:rPr>
              <a:t> da, </a:t>
            </a:r>
            <a:r>
              <a:rPr lang="en-US" sz="1000" dirty="0" err="1">
                <a:latin typeface="Georgia"/>
                <a:cs typeface="Poppins"/>
              </a:rPr>
              <a:t>bu</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önümüzdeki</a:t>
            </a:r>
            <a:r>
              <a:rPr lang="en-US" sz="1000" dirty="0">
                <a:latin typeface="Georgia"/>
                <a:cs typeface="Poppins"/>
              </a:rPr>
              <a:t> </a:t>
            </a:r>
            <a:r>
              <a:rPr lang="en-US" sz="1000" dirty="0" err="1">
                <a:latin typeface="Georgia"/>
                <a:cs typeface="Poppins"/>
              </a:rPr>
              <a:t>beş</a:t>
            </a:r>
            <a:r>
              <a:rPr lang="en-US" sz="1000" dirty="0">
                <a:latin typeface="Georgia"/>
                <a:cs typeface="Poppins"/>
              </a:rPr>
              <a:t> yıl </a:t>
            </a:r>
            <a:r>
              <a:rPr lang="en-US" sz="1000" dirty="0" err="1">
                <a:latin typeface="Georgia"/>
                <a:cs typeface="Poppins"/>
              </a:rPr>
              <a:t>içinde</a:t>
            </a:r>
            <a:r>
              <a:rPr lang="en-US" sz="1000" dirty="0">
                <a:latin typeface="Georgia"/>
                <a:cs typeface="Poppins"/>
              </a:rPr>
              <a:t> </a:t>
            </a:r>
            <a:r>
              <a:rPr lang="en-US" sz="1000" dirty="0" err="1">
                <a:latin typeface="Georgia"/>
                <a:cs typeface="Poppins"/>
              </a:rPr>
              <a:t>istikrarlı</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şekilde</a:t>
            </a:r>
            <a:r>
              <a:rPr lang="en-US" sz="1000" dirty="0">
                <a:latin typeface="Georgia"/>
                <a:cs typeface="Poppins"/>
              </a:rPr>
              <a:t> </a:t>
            </a:r>
            <a:r>
              <a:rPr lang="en-US" sz="1000" dirty="0" err="1">
                <a:latin typeface="Georgia"/>
                <a:cs typeface="Poppins"/>
              </a:rPr>
              <a:t>yavaşlayacak</a:t>
            </a:r>
            <a:r>
              <a:rPr lang="en-US" sz="1000" dirty="0">
                <a:latin typeface="Georgia"/>
                <a:cs typeface="Poppins"/>
              </a:rPr>
              <a:t> ve 2027 </a:t>
            </a:r>
            <a:r>
              <a:rPr lang="en-US" sz="1000" dirty="0" err="1">
                <a:latin typeface="Georgia"/>
                <a:cs typeface="Poppins"/>
              </a:rPr>
              <a:t>ile</a:t>
            </a:r>
            <a:r>
              <a:rPr lang="en-US" sz="1000" dirty="0">
                <a:latin typeface="Georgia"/>
                <a:cs typeface="Poppins"/>
              </a:rPr>
              <a:t> 2029 </a:t>
            </a:r>
            <a:r>
              <a:rPr lang="en-US" sz="1000" dirty="0" err="1">
                <a:latin typeface="Georgia"/>
                <a:cs typeface="Poppins"/>
              </a:rPr>
              <a:t>arasında</a:t>
            </a:r>
            <a:r>
              <a:rPr lang="en-US" sz="1000" dirty="0">
                <a:latin typeface="Georgia"/>
                <a:cs typeface="Poppins"/>
              </a:rPr>
              <a:t> </a:t>
            </a:r>
            <a:r>
              <a:rPr lang="en-US" sz="1000" dirty="0" err="1">
                <a:latin typeface="Georgia"/>
                <a:cs typeface="Poppins"/>
              </a:rPr>
              <a:t>yıllık</a:t>
            </a:r>
            <a:r>
              <a:rPr lang="en-US" sz="1000" dirty="0">
                <a:latin typeface="Georgia"/>
                <a:cs typeface="Poppins"/>
              </a:rPr>
              <a:t> </a:t>
            </a:r>
            <a:r>
              <a:rPr lang="en-US" sz="1000" dirty="0" err="1">
                <a:latin typeface="Georgia"/>
                <a:cs typeface="Poppins"/>
              </a:rPr>
              <a:t>büyüme</a:t>
            </a:r>
            <a:r>
              <a:rPr lang="en-US" sz="1000" dirty="0">
                <a:latin typeface="Georgia"/>
                <a:cs typeface="Poppins"/>
              </a:rPr>
              <a:t> %2,0 </a:t>
            </a:r>
            <a:r>
              <a:rPr lang="en-US" sz="1000" dirty="0" err="1">
                <a:latin typeface="Georgia"/>
                <a:cs typeface="Poppins"/>
              </a:rPr>
              <a:t>civarında</a:t>
            </a:r>
            <a:r>
              <a:rPr lang="en-US" sz="1000" dirty="0">
                <a:latin typeface="Georgia"/>
                <a:cs typeface="Poppins"/>
              </a:rPr>
              <a:t> </a:t>
            </a:r>
            <a:r>
              <a:rPr lang="en-US" sz="1000" dirty="0" err="1">
                <a:latin typeface="Georgia"/>
                <a:cs typeface="Poppins"/>
              </a:rPr>
              <a:t>seyredecek</a:t>
            </a:r>
            <a:r>
              <a:rPr lang="en-US" sz="1000" dirty="0">
                <a:latin typeface="Georgia"/>
                <a:cs typeface="Poppins"/>
              </a:rPr>
              <a:t>. DOOH </a:t>
            </a:r>
            <a:r>
              <a:rPr lang="en-US" sz="1000" dirty="0" err="1">
                <a:latin typeface="Georgia"/>
                <a:cs typeface="Poppins"/>
              </a:rPr>
              <a:t>bu</a:t>
            </a:r>
            <a:r>
              <a:rPr lang="en-US" sz="1000" dirty="0">
                <a:latin typeface="Georgia"/>
                <a:cs typeface="Poppins"/>
              </a:rPr>
              <a:t> yıl %10,0, 2025'te </a:t>
            </a:r>
            <a:r>
              <a:rPr lang="en-US" sz="1000" dirty="0" err="1">
                <a:latin typeface="Georgia"/>
                <a:cs typeface="Poppins"/>
              </a:rPr>
              <a:t>ise</a:t>
            </a:r>
            <a:r>
              <a:rPr lang="en-US" sz="1000" dirty="0">
                <a:latin typeface="Georgia"/>
                <a:cs typeface="Poppins"/>
              </a:rPr>
              <a:t> %6,1'lik </a:t>
            </a:r>
            <a:r>
              <a:rPr lang="en-US" sz="1000" dirty="0" err="1">
                <a:latin typeface="Georgia"/>
                <a:cs typeface="Poppins"/>
              </a:rPr>
              <a:t>bir</a:t>
            </a:r>
            <a:r>
              <a:rPr lang="en-US" sz="1000" dirty="0">
                <a:latin typeface="Georgia"/>
                <a:cs typeface="Poppins"/>
              </a:rPr>
              <a:t> </a:t>
            </a:r>
            <a:r>
              <a:rPr lang="en-US" sz="1000" dirty="0" err="1">
                <a:latin typeface="Georgia"/>
                <a:cs typeface="Poppins"/>
              </a:rPr>
              <a:t>artış</a:t>
            </a:r>
            <a:r>
              <a:rPr lang="en-US" sz="1000" dirty="0">
                <a:latin typeface="Georgia"/>
                <a:cs typeface="Poppins"/>
              </a:rPr>
              <a:t> </a:t>
            </a:r>
            <a:r>
              <a:rPr lang="en-US" sz="1000" dirty="0" err="1">
                <a:latin typeface="Georgia"/>
                <a:cs typeface="Poppins"/>
              </a:rPr>
              <a:t>görecek</a:t>
            </a:r>
            <a:r>
              <a:rPr lang="en-US" sz="1000" dirty="0">
                <a:latin typeface="Georgia"/>
                <a:cs typeface="Poppins"/>
              </a:rPr>
              <a:t>. </a:t>
            </a:r>
            <a:r>
              <a:rPr lang="en-US" sz="1000" dirty="0" err="1">
                <a:latin typeface="Georgia"/>
                <a:cs typeface="Poppins"/>
              </a:rPr>
              <a:t>Ses</a:t>
            </a:r>
            <a:r>
              <a:rPr lang="en-US" sz="1000" dirty="0">
                <a:latin typeface="Georgia"/>
                <a:cs typeface="Poppins"/>
              </a:rPr>
              <a:t> </a:t>
            </a:r>
            <a:r>
              <a:rPr lang="en-US" sz="1000" dirty="0" err="1">
                <a:latin typeface="Georgia"/>
                <a:cs typeface="Poppins"/>
              </a:rPr>
              <a:t>büyümesi</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yıl</a:t>
            </a:r>
            <a:r>
              <a:rPr lang="en-US" sz="1000" dirty="0">
                <a:latin typeface="Georgia"/>
                <a:cs typeface="Poppins"/>
              </a:rPr>
              <a:t> %2,0'a </a:t>
            </a:r>
            <a:r>
              <a:rPr lang="en-US" sz="1000" dirty="0" err="1">
                <a:latin typeface="Georgia"/>
                <a:cs typeface="Poppins"/>
              </a:rPr>
              <a:t>ulaşacak</a:t>
            </a:r>
            <a:r>
              <a:rPr lang="en-US" sz="1000" dirty="0">
                <a:latin typeface="Georgia"/>
                <a:cs typeface="Poppins"/>
              </a:rPr>
              <a:t> </a:t>
            </a:r>
            <a:r>
              <a:rPr lang="en-US" sz="1000" dirty="0" err="1">
                <a:latin typeface="Georgia"/>
                <a:cs typeface="Poppins"/>
              </a:rPr>
              <a:t>olsa</a:t>
            </a:r>
            <a:r>
              <a:rPr lang="en-US" sz="1000" dirty="0">
                <a:latin typeface="Georgia"/>
                <a:cs typeface="Poppins"/>
              </a:rPr>
              <a:t> da </a:t>
            </a:r>
            <a:r>
              <a:rPr lang="en-US" sz="1000" dirty="0" err="1">
                <a:latin typeface="Georgia"/>
                <a:cs typeface="Poppins"/>
              </a:rPr>
              <a:t>önümüzdeki</a:t>
            </a:r>
            <a:r>
              <a:rPr lang="en-US" sz="1000" dirty="0">
                <a:latin typeface="Georgia"/>
                <a:cs typeface="Poppins"/>
              </a:rPr>
              <a:t> </a:t>
            </a:r>
            <a:r>
              <a:rPr lang="en-US" sz="1000" dirty="0" err="1">
                <a:latin typeface="Georgia"/>
                <a:cs typeface="Poppins"/>
              </a:rPr>
              <a:t>beş</a:t>
            </a:r>
            <a:r>
              <a:rPr lang="en-US" sz="1000" dirty="0">
                <a:latin typeface="Georgia"/>
                <a:cs typeface="Poppins"/>
              </a:rPr>
              <a:t> </a:t>
            </a:r>
            <a:r>
              <a:rPr lang="en-US" sz="1000" dirty="0" err="1">
                <a:latin typeface="Georgia"/>
                <a:cs typeface="Poppins"/>
              </a:rPr>
              <a:t>yıl</a:t>
            </a:r>
            <a:r>
              <a:rPr lang="en-US" sz="1000" dirty="0">
                <a:latin typeface="Georgia"/>
                <a:cs typeface="Poppins"/>
              </a:rPr>
              <a:t> </a:t>
            </a:r>
            <a:r>
              <a:rPr lang="en-US" sz="1000" dirty="0" err="1">
                <a:latin typeface="Georgia"/>
                <a:cs typeface="Poppins"/>
              </a:rPr>
              <a:t>içinde</a:t>
            </a:r>
            <a:r>
              <a:rPr lang="en-US" sz="1000" dirty="0">
                <a:latin typeface="Georgia"/>
                <a:cs typeface="Poppins"/>
              </a:rPr>
              <a:t> %1,5'in </a:t>
            </a:r>
            <a:r>
              <a:rPr lang="en-US" sz="1000" dirty="0" err="1">
                <a:latin typeface="Georgia"/>
                <a:cs typeface="Poppins"/>
              </a:rPr>
              <a:t>üzerinde</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yüzdesi</a:t>
            </a:r>
            <a:r>
              <a:rPr lang="en-US" sz="1000" dirty="0">
                <a:latin typeface="Georgia"/>
                <a:cs typeface="Poppins"/>
              </a:rPr>
              <a:t> </a:t>
            </a:r>
            <a:r>
              <a:rPr lang="en-US" sz="1000" dirty="0" err="1">
                <a:latin typeface="Georgia"/>
                <a:cs typeface="Poppins"/>
              </a:rPr>
              <a:t>görülmeyecek</a:t>
            </a:r>
            <a:r>
              <a:rPr lang="en-US" sz="1000" dirty="0">
                <a:latin typeface="Georgia"/>
                <a:cs typeface="Poppins"/>
              </a:rPr>
              <a:t>. 2027'de 1,0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doları</a:t>
            </a:r>
            <a:r>
              <a:rPr lang="en-US" sz="1000" dirty="0">
                <a:latin typeface="Georgia"/>
                <a:cs typeface="Poppins"/>
              </a:rPr>
              <a:t> </a:t>
            </a:r>
            <a:r>
              <a:rPr lang="en-US" sz="1000" dirty="0" err="1">
                <a:latin typeface="Georgia"/>
                <a:cs typeface="Poppins"/>
              </a:rPr>
              <a:t>aşacağı</a:t>
            </a:r>
            <a:r>
              <a:rPr lang="en-US" sz="1000" dirty="0">
                <a:latin typeface="Georgia"/>
                <a:cs typeface="Poppins"/>
              </a:rPr>
              <a:t> </a:t>
            </a:r>
            <a:r>
              <a:rPr lang="en-US" sz="1000" dirty="0" err="1">
                <a:latin typeface="Georgia"/>
                <a:cs typeface="Poppins"/>
              </a:rPr>
              <a:t>tahmin</a:t>
            </a:r>
            <a:r>
              <a:rPr lang="en-US" sz="1000" dirty="0">
                <a:latin typeface="Georgia"/>
                <a:cs typeface="Poppins"/>
              </a:rPr>
              <a:t> </a:t>
            </a:r>
            <a:r>
              <a:rPr lang="en-US" sz="1000" dirty="0" err="1">
                <a:latin typeface="Georgia"/>
                <a:cs typeface="Poppins"/>
              </a:rPr>
              <a:t>ediliyor</a:t>
            </a:r>
            <a:r>
              <a:rPr lang="en-US" sz="1000" dirty="0">
                <a:latin typeface="Georgia"/>
                <a:cs typeface="Poppins"/>
              </a:rPr>
              <a:t> (</a:t>
            </a:r>
            <a:r>
              <a:rPr lang="en-US" sz="1000" dirty="0">
                <a:solidFill>
                  <a:srgbClr val="092656"/>
                </a:solidFill>
                <a:latin typeface="Georgia" panose="02040502050405020303"/>
                <a:cs typeface="Poppins"/>
              </a:rPr>
              <a:t>h</a:t>
            </a:r>
            <a:r>
              <a:rPr kumimoji="0" lang="en-US" sz="1000" b="0" i="0" u="none" strike="noStrike" kern="1200" cap="none" spc="0" normalizeH="0" baseline="0" noProof="0" dirty="0" err="1">
                <a:ln>
                  <a:noFill/>
                </a:ln>
                <a:solidFill>
                  <a:srgbClr val="092656"/>
                </a:solidFill>
                <a:effectLst/>
                <a:uLnTx/>
                <a:uFillTx/>
                <a:latin typeface="Georgia" panose="02040502050405020303"/>
                <a:cs typeface="Poppins"/>
                <a:sym typeface="Poppins"/>
              </a:rPr>
              <a:t>âlâ</a:t>
            </a:r>
            <a:r>
              <a:rPr lang="en-US" sz="1000" dirty="0">
                <a:latin typeface="Georgia"/>
                <a:cs typeface="Poppins"/>
              </a:rPr>
              <a:t> </a:t>
            </a:r>
            <a:r>
              <a:rPr lang="en-US" sz="1000" dirty="0" err="1">
                <a:latin typeface="Georgia"/>
                <a:cs typeface="Poppins"/>
              </a:rPr>
              <a:t>pandemi</a:t>
            </a:r>
            <a:r>
              <a:rPr lang="en-US" sz="1000" dirty="0">
                <a:latin typeface="Georgia"/>
                <a:cs typeface="Poppins"/>
              </a:rPr>
              <a:t> </a:t>
            </a:r>
            <a:r>
              <a:rPr lang="en-US" sz="1000" dirty="0" err="1">
                <a:latin typeface="Georgia"/>
                <a:cs typeface="Poppins"/>
              </a:rPr>
              <a:t>öncesi</a:t>
            </a:r>
            <a:r>
              <a:rPr lang="en-US" sz="1000" dirty="0">
                <a:latin typeface="Georgia"/>
                <a:cs typeface="Poppins"/>
              </a:rPr>
              <a:t> </a:t>
            </a:r>
            <a:r>
              <a:rPr lang="en-US" sz="1000" dirty="0" err="1">
                <a:latin typeface="Georgia"/>
                <a:cs typeface="Poppins"/>
              </a:rPr>
              <a:t>gelirin</a:t>
            </a:r>
            <a:r>
              <a:rPr lang="en-US" sz="1000" dirty="0">
                <a:latin typeface="Georgia"/>
                <a:cs typeface="Poppins"/>
              </a:rPr>
              <a:t> </a:t>
            </a:r>
            <a:r>
              <a:rPr lang="en-US" sz="1000" dirty="0" err="1">
                <a:latin typeface="Georgia"/>
                <a:cs typeface="Poppins"/>
              </a:rPr>
              <a:t>altında</a:t>
            </a:r>
            <a:r>
              <a:rPr lang="en-US" sz="1000" dirty="0">
                <a:latin typeface="Georgia"/>
                <a:cs typeface="Poppins"/>
              </a:rPr>
              <a:t>).</a:t>
            </a:r>
          </a:p>
        </p:txBody>
      </p:sp>
      <p:sp>
        <p:nvSpPr>
          <p:cNvPr id="26" name="TextBox 25">
            <a:extLst>
              <a:ext uri="{FF2B5EF4-FFF2-40B4-BE49-F238E27FC236}">
                <a16:creationId xmlns:a16="http://schemas.microsoft.com/office/drawing/2014/main" id="{2AC67639-DF03-DFDA-DF48-2AE31FBE9375}"/>
              </a:ext>
            </a:extLst>
          </p:cNvPr>
          <p:cNvSpPr txBox="1"/>
          <p:nvPr/>
        </p:nvSpPr>
        <p:spPr>
          <a:xfrm>
            <a:off x="3886201" y="5085177"/>
            <a:ext cx="2146300"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Bası</a:t>
            </a:r>
            <a:r>
              <a:rPr kumimoji="0" lang="tr-TR"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n</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cxnSp>
        <p:nvCxnSpPr>
          <p:cNvPr id="28" name="Straight Connector 27">
            <a:extLst>
              <a:ext uri="{FF2B5EF4-FFF2-40B4-BE49-F238E27FC236}">
                <a16:creationId xmlns:a16="http://schemas.microsoft.com/office/drawing/2014/main" id="{0FE0B6CF-C045-B6A3-9C6F-A7EF47594154}"/>
              </a:ext>
            </a:extLst>
          </p:cNvPr>
          <p:cNvCxnSpPr>
            <a:cxnSpLocks/>
          </p:cNvCxnSpPr>
          <p:nvPr/>
        </p:nvCxnSpPr>
        <p:spPr>
          <a:xfrm>
            <a:off x="0" y="490497"/>
            <a:ext cx="515509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D15B06F4-DDF2-FA69-A0F4-6AC6949FD256}"/>
              </a:ext>
            </a:extLst>
          </p:cNvPr>
          <p:cNvSpPr txBox="1">
            <a:spLocks/>
          </p:cNvSpPr>
          <p:nvPr/>
        </p:nvSpPr>
        <p:spPr>
          <a:xfrm>
            <a:off x="495300" y="241591"/>
            <a:ext cx="4690717"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kumimoji="0" lang="en-US" sz="600" b="0" i="0" u="none" strike="noStrike" kern="1200" cap="none" spc="40" normalizeH="0" baseline="0" noProof="0" dirty="0">
                <a:ln>
                  <a:noFill/>
                </a:ln>
                <a:solidFill>
                  <a:schemeClr val="accent2"/>
                </a:solidFill>
                <a:effectLst/>
                <a:uLnTx/>
                <a:uFillTx/>
                <a:latin typeface="Poppins" pitchFamily="2" charset="77"/>
                <a:ea typeface="+mn-ea"/>
                <a:cs typeface="Poppins" pitchFamily="2" charset="77"/>
              </a:rPr>
              <a:t>KANADA</a:t>
            </a:r>
            <a:endParaRPr lang="en-US" sz="600" b="1" spc="40" dirty="0">
              <a:solidFill>
                <a:schemeClr val="accent2"/>
              </a:solidFill>
              <a:latin typeface="Poppins" pitchFamily="2" charset="77"/>
              <a:cs typeface="Poppins" pitchFamily="2" charset="77"/>
            </a:endParaRPr>
          </a:p>
        </p:txBody>
      </p:sp>
      <p:sp>
        <p:nvSpPr>
          <p:cNvPr id="65" name="Text Placeholder 1">
            <a:extLst>
              <a:ext uri="{FF2B5EF4-FFF2-40B4-BE49-F238E27FC236}">
                <a16:creationId xmlns:a16="http://schemas.microsoft.com/office/drawing/2014/main" id="{82F9F664-FCA6-3DCB-1112-C6F8C6989208}"/>
              </a:ext>
            </a:extLst>
          </p:cNvPr>
          <p:cNvSpPr txBox="1">
            <a:spLocks/>
          </p:cNvSpPr>
          <p:nvPr/>
        </p:nvSpPr>
        <p:spPr>
          <a:xfrm>
            <a:off x="3886200" y="5382914"/>
            <a:ext cx="3124200" cy="1020074"/>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err="1">
                <a:latin typeface="Georgia"/>
                <a:cs typeface="Poppins"/>
              </a:rPr>
              <a:t>Kanada'da</a:t>
            </a:r>
            <a:r>
              <a:rPr lang="en-US" sz="1000" dirty="0">
                <a:latin typeface="Georgia"/>
                <a:cs typeface="Poppins"/>
              </a:rPr>
              <a:t> </a:t>
            </a:r>
            <a:r>
              <a:rPr lang="en-US" sz="1000" dirty="0" err="1">
                <a:latin typeface="Georgia"/>
                <a:cs typeface="Poppins"/>
              </a:rPr>
              <a:t>gazete</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gelirinde</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uzantılar</a:t>
            </a:r>
            <a:r>
              <a:rPr lang="en-US" sz="1000" dirty="0">
                <a:latin typeface="Georgia"/>
                <a:cs typeface="Poppins"/>
              </a:rPr>
              <a:t> </a:t>
            </a:r>
            <a:r>
              <a:rPr lang="en-US" sz="1000" dirty="0" err="1">
                <a:latin typeface="Georgia"/>
                <a:cs typeface="Poppins"/>
              </a:rPr>
              <a:t>dahil</a:t>
            </a:r>
            <a:r>
              <a:rPr lang="en-US" sz="1000" dirty="0">
                <a:latin typeface="Georgia"/>
                <a:cs typeface="Poppins"/>
              </a:rPr>
              <a:t>) 2024'te %5,2'lik </a:t>
            </a:r>
            <a:r>
              <a:rPr lang="en-US" sz="1000" dirty="0" err="1">
                <a:latin typeface="Georgia"/>
                <a:cs typeface="Poppins"/>
              </a:rPr>
              <a:t>bir</a:t>
            </a:r>
            <a:r>
              <a:rPr lang="en-US" sz="1000" dirty="0">
                <a:latin typeface="Georgia"/>
                <a:cs typeface="Poppins"/>
              </a:rPr>
              <a:t> </a:t>
            </a:r>
            <a:r>
              <a:rPr lang="en-US" sz="1000" dirty="0" err="1">
                <a:latin typeface="Georgia"/>
                <a:cs typeface="Poppins"/>
              </a:rPr>
              <a:t>düşüş</a:t>
            </a:r>
            <a:r>
              <a:rPr lang="en-US" sz="1000" dirty="0">
                <a:latin typeface="Georgia"/>
                <a:cs typeface="Poppins"/>
              </a:rPr>
              <a:t> </a:t>
            </a:r>
            <a:r>
              <a:rPr lang="en-US" sz="1000" dirty="0" err="1">
                <a:latin typeface="Georgia"/>
                <a:cs typeface="Poppins"/>
              </a:rPr>
              <a:t>görülecek</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önümüzdeki</a:t>
            </a:r>
            <a:r>
              <a:rPr lang="en-US" sz="1000" dirty="0">
                <a:latin typeface="Georgia"/>
                <a:cs typeface="Poppins"/>
              </a:rPr>
              <a:t> </a:t>
            </a:r>
            <a:r>
              <a:rPr lang="en-US" sz="1000" dirty="0" err="1">
                <a:latin typeface="Georgia"/>
                <a:cs typeface="Poppins"/>
              </a:rPr>
              <a:t>beş</a:t>
            </a:r>
            <a:r>
              <a:rPr lang="en-US" sz="1000" dirty="0">
                <a:latin typeface="Georgia"/>
                <a:cs typeface="Poppins"/>
              </a:rPr>
              <a:t> </a:t>
            </a:r>
            <a:r>
              <a:rPr lang="en-US" sz="1000" dirty="0" err="1">
                <a:latin typeface="Georgia"/>
                <a:cs typeface="Poppins"/>
              </a:rPr>
              <a:t>yıl</a:t>
            </a:r>
            <a:r>
              <a:rPr lang="en-US" sz="1000" dirty="0">
                <a:latin typeface="Georgia"/>
                <a:cs typeface="Poppins"/>
              </a:rPr>
              <a:t> </a:t>
            </a:r>
            <a:r>
              <a:rPr lang="en-US" sz="1000" dirty="0" err="1">
                <a:latin typeface="Georgia"/>
                <a:cs typeface="Poppins"/>
              </a:rPr>
              <a:t>içinde</a:t>
            </a:r>
            <a:r>
              <a:rPr lang="en-US" sz="1000" dirty="0">
                <a:latin typeface="Georgia"/>
                <a:cs typeface="Poppins"/>
              </a:rPr>
              <a:t> de </a:t>
            </a:r>
            <a:r>
              <a:rPr lang="en-US" sz="1000" dirty="0" err="1">
                <a:latin typeface="Georgia"/>
                <a:cs typeface="Poppins"/>
              </a:rPr>
              <a:t>düşmeye</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edecek</a:t>
            </a:r>
            <a:r>
              <a:rPr lang="en-US" sz="1000" dirty="0">
                <a:latin typeface="Georgia"/>
                <a:cs typeface="Poppins"/>
              </a:rPr>
              <a:t>. </a:t>
            </a:r>
            <a:r>
              <a:rPr lang="en-US" sz="1000" dirty="0" err="1">
                <a:latin typeface="Georgia"/>
                <a:cs typeface="Poppins"/>
              </a:rPr>
              <a:t>Dergiler</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uzantıları</a:t>
            </a:r>
            <a:r>
              <a:rPr lang="en-US" sz="1000" dirty="0">
                <a:latin typeface="Georgia"/>
                <a:cs typeface="Poppins"/>
              </a:rPr>
              <a:t> </a:t>
            </a:r>
            <a:r>
              <a:rPr lang="en-US" sz="1000" dirty="0" err="1">
                <a:latin typeface="Georgia"/>
                <a:cs typeface="Poppins"/>
              </a:rPr>
              <a:t>dahil</a:t>
            </a:r>
            <a:r>
              <a:rPr lang="en-US" sz="1000" dirty="0">
                <a:latin typeface="Georgia"/>
                <a:cs typeface="Poppins"/>
              </a:rPr>
              <a:t>) 2024'te %1,4, 2025'te </a:t>
            </a:r>
            <a:r>
              <a:rPr lang="en-US" sz="1000" dirty="0" err="1">
                <a:latin typeface="Georgia"/>
                <a:cs typeface="Poppins"/>
              </a:rPr>
              <a:t>ise</a:t>
            </a:r>
            <a:r>
              <a:rPr lang="en-US" sz="1000" dirty="0">
                <a:latin typeface="Georgia"/>
                <a:cs typeface="Poppins"/>
              </a:rPr>
              <a:t> %1,9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düşüş</a:t>
            </a:r>
            <a:r>
              <a:rPr lang="en-US" sz="1000" dirty="0">
                <a:latin typeface="Georgia"/>
                <a:cs typeface="Poppins"/>
              </a:rPr>
              <a:t> </a:t>
            </a:r>
            <a:r>
              <a:rPr lang="en-US" sz="1000" dirty="0" err="1">
                <a:latin typeface="Georgia"/>
                <a:cs typeface="Poppins"/>
              </a:rPr>
              <a:t>gösterecek</a:t>
            </a:r>
            <a:r>
              <a:rPr lang="en-US" sz="1000" dirty="0">
                <a:latin typeface="Georgia"/>
                <a:cs typeface="Poppins"/>
              </a:rPr>
              <a:t> </a:t>
            </a:r>
            <a:r>
              <a:rPr lang="en-US" sz="1000" dirty="0" err="1">
                <a:latin typeface="Georgia"/>
                <a:cs typeface="Poppins"/>
              </a:rPr>
              <a:t>olsa</a:t>
            </a:r>
            <a:r>
              <a:rPr lang="en-US" sz="1000" dirty="0">
                <a:latin typeface="Georgia"/>
                <a:cs typeface="Poppins"/>
              </a:rPr>
              <a:t> da, </a:t>
            </a:r>
            <a:r>
              <a:rPr lang="en-US" sz="1000" dirty="0" err="1">
                <a:latin typeface="Georgia"/>
                <a:cs typeface="Poppins"/>
              </a:rPr>
              <a:t>öngörüler</a:t>
            </a:r>
            <a:r>
              <a:rPr lang="en-US" sz="1000" dirty="0">
                <a:latin typeface="Georgia"/>
                <a:cs typeface="Poppins"/>
              </a:rPr>
              <a:t> </a:t>
            </a:r>
            <a:r>
              <a:rPr lang="en-US" sz="1000" dirty="0" err="1">
                <a:latin typeface="Georgia"/>
                <a:cs typeface="Poppins"/>
              </a:rPr>
              <a:t>bundan</a:t>
            </a:r>
            <a:r>
              <a:rPr lang="en-US" sz="1000" dirty="0">
                <a:latin typeface="Georgia"/>
                <a:cs typeface="Poppins"/>
              </a:rPr>
              <a:t> </a:t>
            </a:r>
            <a:r>
              <a:rPr lang="en-US" sz="1000" dirty="0" err="1">
                <a:latin typeface="Georgia"/>
                <a:cs typeface="Poppins"/>
              </a:rPr>
              <a:t>sonra</a:t>
            </a:r>
            <a:r>
              <a:rPr lang="en-US" sz="1000" dirty="0">
                <a:latin typeface="Georgia"/>
                <a:cs typeface="Poppins"/>
              </a:rPr>
              <a:t> </a:t>
            </a:r>
            <a:r>
              <a:rPr lang="en-US" sz="1000" dirty="0" err="1">
                <a:latin typeface="Georgia"/>
                <a:cs typeface="Poppins"/>
              </a:rPr>
              <a:t>ılımlı</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büyümeye</a:t>
            </a:r>
            <a:r>
              <a:rPr lang="en-US" sz="1000" dirty="0">
                <a:latin typeface="Georgia"/>
                <a:cs typeface="Poppins"/>
              </a:rPr>
              <a:t> </a:t>
            </a:r>
            <a:r>
              <a:rPr lang="en-US" sz="1000" dirty="0" err="1">
                <a:latin typeface="Georgia"/>
                <a:cs typeface="Poppins"/>
              </a:rPr>
              <a:t>dönüş</a:t>
            </a:r>
            <a:r>
              <a:rPr lang="en-US" sz="1000" dirty="0">
                <a:latin typeface="Georgia"/>
                <a:cs typeface="Poppins"/>
              </a:rPr>
              <a:t> </a:t>
            </a:r>
            <a:r>
              <a:rPr lang="en-US" sz="1000" dirty="0" err="1">
                <a:latin typeface="Georgia"/>
                <a:cs typeface="Poppins"/>
              </a:rPr>
              <a:t>olacağını</a:t>
            </a:r>
            <a:r>
              <a:rPr lang="en-US" sz="1000" dirty="0">
                <a:latin typeface="Georgia"/>
                <a:cs typeface="Poppins"/>
              </a:rPr>
              <a:t> </a:t>
            </a:r>
            <a:r>
              <a:rPr lang="en-US" sz="1000" dirty="0" err="1">
                <a:latin typeface="Georgia"/>
                <a:cs typeface="Poppins"/>
              </a:rPr>
              <a:t>gösteriyor</a:t>
            </a:r>
            <a:r>
              <a:rPr lang="en-US" sz="1000" dirty="0">
                <a:latin typeface="Georgia"/>
                <a:cs typeface="Poppins"/>
              </a:rPr>
              <a:t>.</a:t>
            </a:r>
          </a:p>
        </p:txBody>
      </p:sp>
      <p:grpSp>
        <p:nvGrpSpPr>
          <p:cNvPr id="3" name="Group 2">
            <a:extLst>
              <a:ext uri="{FF2B5EF4-FFF2-40B4-BE49-F238E27FC236}">
                <a16:creationId xmlns:a16="http://schemas.microsoft.com/office/drawing/2014/main" id="{8385F308-45D0-9D3D-CDF5-DE0EBFD7622B}"/>
              </a:ext>
            </a:extLst>
          </p:cNvPr>
          <p:cNvGrpSpPr/>
          <p:nvPr/>
        </p:nvGrpSpPr>
        <p:grpSpPr>
          <a:xfrm>
            <a:off x="2559957" y="6500562"/>
            <a:ext cx="5743068" cy="4709398"/>
            <a:chOff x="2626217" y="6500562"/>
            <a:chExt cx="5743068" cy="4709398"/>
          </a:xfrm>
        </p:grpSpPr>
        <p:grpSp>
          <p:nvGrpSpPr>
            <p:cNvPr id="6" name="Group 5">
              <a:extLst>
                <a:ext uri="{FF2B5EF4-FFF2-40B4-BE49-F238E27FC236}">
                  <a16:creationId xmlns:a16="http://schemas.microsoft.com/office/drawing/2014/main" id="{6E8DDB0D-9EF8-0CDD-4C2B-C04287E21CD6}"/>
                </a:ext>
              </a:extLst>
            </p:cNvPr>
            <p:cNvGrpSpPr/>
            <p:nvPr/>
          </p:nvGrpSpPr>
          <p:grpSpPr>
            <a:xfrm>
              <a:off x="2626217" y="6500562"/>
              <a:ext cx="5743068" cy="4709398"/>
              <a:chOff x="2497428" y="6358895"/>
              <a:chExt cx="5743068" cy="4709398"/>
            </a:xfrm>
          </p:grpSpPr>
          <p:grpSp>
            <p:nvGrpSpPr>
              <p:cNvPr id="72" name="Group 71">
                <a:extLst>
                  <a:ext uri="{FF2B5EF4-FFF2-40B4-BE49-F238E27FC236}">
                    <a16:creationId xmlns:a16="http://schemas.microsoft.com/office/drawing/2014/main" id="{9A0E0CC5-17A7-0E0C-85D9-7E576C9C414B}"/>
                  </a:ext>
                </a:extLst>
              </p:cNvPr>
              <p:cNvGrpSpPr/>
              <p:nvPr/>
            </p:nvGrpSpPr>
            <p:grpSpPr>
              <a:xfrm>
                <a:off x="2497428" y="6442337"/>
                <a:ext cx="5743068" cy="4625956"/>
                <a:chOff x="3194303" y="6512303"/>
                <a:chExt cx="4807871" cy="3872668"/>
              </a:xfrm>
            </p:grpSpPr>
            <p:sp>
              <p:nvSpPr>
                <p:cNvPr id="66" name="TextBox 65">
                  <a:extLst>
                    <a:ext uri="{FF2B5EF4-FFF2-40B4-BE49-F238E27FC236}">
                      <a16:creationId xmlns:a16="http://schemas.microsoft.com/office/drawing/2014/main" id="{1A8D2BEA-BA34-8DB1-4051-B39E66B95D09}"/>
                    </a:ext>
                  </a:extLst>
                </p:cNvPr>
                <p:cNvSpPr txBox="1"/>
                <p:nvPr/>
              </p:nvSpPr>
              <p:spPr>
                <a:xfrm>
                  <a:off x="5142458" y="7940849"/>
                  <a:ext cx="1209041" cy="59261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spc="-300" dirty="0">
                      <a:solidFill>
                        <a:schemeClr val="accent2"/>
                      </a:solidFill>
                      <a:latin typeface="Poppins Light" pitchFamily="2" charset="77"/>
                      <a:cs typeface="Poppins Light" pitchFamily="2" charset="77"/>
                    </a:rPr>
                    <a:t>7</a:t>
                  </a:r>
                  <a:r>
                    <a:rPr lang="en-US" sz="4000" spc="-150" dirty="0">
                      <a:solidFill>
                        <a:schemeClr val="accent2"/>
                      </a:solidFill>
                      <a:latin typeface="Poppins Light" pitchFamily="2" charset="77"/>
                      <a:cs typeface="Poppins Light" pitchFamily="2" charset="77"/>
                    </a:rPr>
                    <a:t>4.7</a:t>
                  </a:r>
                  <a:r>
                    <a:rPr lang="en-US" sz="4000" spc="-150" baseline="30000" dirty="0">
                      <a:solidFill>
                        <a:schemeClr val="accent2"/>
                      </a:solidFill>
                      <a:latin typeface="Poppins Light" pitchFamily="2" charset="77"/>
                      <a:cs typeface="Poppins Light" pitchFamily="2" charset="77"/>
                    </a:rPr>
                    <a:t>%</a:t>
                  </a:r>
                  <a:endParaRPr kumimoji="0" lang="en-US" sz="4000" b="0" i="0" u="none" strike="noStrike" kern="1200" cap="none" spc="-150" normalizeH="0" baseline="30000" noProof="0" dirty="0">
                    <a:ln>
                      <a:noFill/>
                    </a:ln>
                    <a:solidFill>
                      <a:schemeClr val="accent2"/>
                    </a:solidFill>
                    <a:effectLst/>
                    <a:uLnTx/>
                    <a:uFillTx/>
                    <a:latin typeface="Poppins Light" pitchFamily="2" charset="77"/>
                    <a:ea typeface="+mn-ea"/>
                    <a:cs typeface="Poppins Light" pitchFamily="2" charset="77"/>
                  </a:endParaRPr>
                </a:p>
              </p:txBody>
            </p:sp>
            <p:sp>
              <p:nvSpPr>
                <p:cNvPr id="67" name="TextBox 66">
                  <a:extLst>
                    <a:ext uri="{FF2B5EF4-FFF2-40B4-BE49-F238E27FC236}">
                      <a16:creationId xmlns:a16="http://schemas.microsoft.com/office/drawing/2014/main" id="{FB6A6287-57FC-0093-7BA0-67F580E16FFD}"/>
                    </a:ext>
                  </a:extLst>
                </p:cNvPr>
                <p:cNvSpPr txBox="1"/>
                <p:nvPr/>
              </p:nvSpPr>
              <p:spPr>
                <a:xfrm>
                  <a:off x="4193809" y="7195059"/>
                  <a:ext cx="1209041" cy="85027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err="1">
                      <a:solidFill>
                        <a:schemeClr val="accent2"/>
                      </a:solidFill>
                      <a:latin typeface="Poppins" pitchFamily="2" charset="77"/>
                      <a:cs typeface="Poppins" pitchFamily="2" charset="77"/>
                    </a:rPr>
                    <a:t>Dijital</a:t>
                  </a:r>
                  <a:endParaRPr lang="en-US" sz="1200" b="1" dirty="0">
                    <a:solidFill>
                      <a:schemeClr val="accent2"/>
                    </a:solidFill>
                    <a:latin typeface="Poppins" pitchFamily="2" charset="77"/>
                    <a:cs typeface="Poppins" pitchFamily="2" charset="77"/>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err="1">
                      <a:solidFill>
                        <a:schemeClr val="accent2"/>
                      </a:solidFill>
                      <a:latin typeface="Poppins" pitchFamily="2" charset="77"/>
                      <a:cs typeface="Poppins" pitchFamily="2" charset="77"/>
                    </a:rPr>
                    <a:t>toplam</a:t>
                  </a:r>
                  <a:r>
                    <a:rPr lang="en-US" sz="1200" b="1" dirty="0">
                      <a:solidFill>
                        <a:schemeClr val="accent2"/>
                      </a:solidFill>
                      <a:latin typeface="Poppins" pitchFamily="2" charset="77"/>
                      <a:cs typeface="Poppins" pitchFamily="2" charset="77"/>
                    </a:rPr>
                    <a:t> </a:t>
                  </a:r>
                  <a:r>
                    <a:rPr lang="en-US" sz="1200" b="1" dirty="0" err="1">
                      <a:solidFill>
                        <a:schemeClr val="accent2"/>
                      </a:solidFill>
                      <a:latin typeface="Poppins" pitchFamily="2" charset="77"/>
                      <a:cs typeface="Poppins" pitchFamily="2" charset="77"/>
                    </a:rPr>
                    <a:t>reklam</a:t>
                  </a:r>
                  <a:r>
                    <a:rPr lang="en-US" sz="1200" b="1" dirty="0">
                      <a:solidFill>
                        <a:schemeClr val="accent2"/>
                      </a:solidFill>
                      <a:latin typeface="Poppins" pitchFamily="2" charset="77"/>
                      <a:cs typeface="Poppins" pitchFamily="2" charset="77"/>
                    </a:rPr>
                    <a:t> </a:t>
                  </a:r>
                  <a:r>
                    <a:rPr lang="en-US" sz="1200" b="1" dirty="0" err="1">
                      <a:solidFill>
                        <a:schemeClr val="accent2"/>
                      </a:solidFill>
                      <a:latin typeface="Poppins" pitchFamily="2" charset="77"/>
                      <a:cs typeface="Poppins" pitchFamily="2" charset="77"/>
                    </a:rPr>
                    <a:t>pazarının</a:t>
                  </a:r>
                  <a:r>
                    <a:rPr lang="en-US" sz="1200" b="1" dirty="0">
                      <a:solidFill>
                        <a:schemeClr val="accent2"/>
                      </a:solidFill>
                      <a:latin typeface="Poppins" pitchFamily="2" charset="77"/>
                      <a:cs typeface="Poppins" pitchFamily="2" charset="77"/>
                    </a:rPr>
                    <a:t> </a:t>
                  </a:r>
                  <a:r>
                    <a:rPr lang="en-US" sz="1200" b="1" dirty="0" err="1">
                      <a:solidFill>
                        <a:schemeClr val="accent2"/>
                      </a:solidFill>
                      <a:latin typeface="Poppins" pitchFamily="2" charset="77"/>
                      <a:cs typeface="Poppins" pitchFamily="2" charset="77"/>
                    </a:rPr>
                    <a:t>reklam</a:t>
                  </a:r>
                  <a:r>
                    <a:rPr lang="en-US" sz="1200" b="1" dirty="0">
                      <a:solidFill>
                        <a:schemeClr val="accent2"/>
                      </a:solidFill>
                      <a:latin typeface="Poppins" pitchFamily="2" charset="77"/>
                      <a:cs typeface="Poppins" pitchFamily="2" charset="77"/>
                    </a:rPr>
                    <a:t> </a:t>
                  </a:r>
                  <a:r>
                    <a:rPr lang="en-US" sz="1200" b="1" dirty="0" err="1">
                      <a:solidFill>
                        <a:schemeClr val="accent2"/>
                      </a:solidFill>
                      <a:latin typeface="Poppins" pitchFamily="2" charset="77"/>
                      <a:cs typeface="Poppins" pitchFamily="2" charset="77"/>
                    </a:rPr>
                    <a:t>geliri</a:t>
                  </a:r>
                  <a:r>
                    <a:rPr lang="en-US" sz="1200" b="1" dirty="0">
                      <a:solidFill>
                        <a:schemeClr val="accent2"/>
                      </a:solidFill>
                      <a:latin typeface="Poppins" pitchFamily="2" charset="77"/>
                      <a:cs typeface="Poppins" pitchFamily="2" charset="77"/>
                    </a:rPr>
                    <a:t> </a:t>
                  </a:r>
                  <a:r>
                    <a:rPr lang="en-US" sz="1200" b="1" dirty="0" err="1">
                      <a:solidFill>
                        <a:schemeClr val="accent2"/>
                      </a:solidFill>
                      <a:latin typeface="Poppins" pitchFamily="2" charset="77"/>
                      <a:cs typeface="Poppins" pitchFamily="2" charset="77"/>
                    </a:rPr>
                    <a:t>payı</a:t>
                  </a:r>
                  <a:endParaRPr kumimoji="0" lang="en-US" sz="1200" b="1" u="none" strike="noStrike" kern="1200" cap="none" spc="0" normalizeH="0" baseline="30000" noProof="0" dirty="0">
                    <a:ln>
                      <a:noFill/>
                    </a:ln>
                    <a:solidFill>
                      <a:schemeClr val="accent2"/>
                    </a:solidFill>
                    <a:effectLst/>
                    <a:uLnTx/>
                    <a:uFillTx/>
                    <a:latin typeface="Poppins" pitchFamily="2" charset="77"/>
                    <a:cs typeface="Poppins" pitchFamily="2" charset="77"/>
                  </a:endParaRPr>
                </a:p>
              </p:txBody>
            </p:sp>
            <p:grpSp>
              <p:nvGrpSpPr>
                <p:cNvPr id="70" name="Group 69">
                  <a:extLst>
                    <a:ext uri="{FF2B5EF4-FFF2-40B4-BE49-F238E27FC236}">
                      <a16:creationId xmlns:a16="http://schemas.microsoft.com/office/drawing/2014/main" id="{85E79348-4D6A-AAAC-E8CC-FCEFAEA54F35}"/>
                    </a:ext>
                  </a:extLst>
                </p:cNvPr>
                <p:cNvGrpSpPr/>
                <p:nvPr/>
              </p:nvGrpSpPr>
              <p:grpSpPr>
                <a:xfrm>
                  <a:off x="3194303" y="6512303"/>
                  <a:ext cx="4807871" cy="3872668"/>
                  <a:chOff x="3194303" y="6512303"/>
                  <a:chExt cx="4807871" cy="3872668"/>
                </a:xfrm>
              </p:grpSpPr>
              <p:grpSp>
                <p:nvGrpSpPr>
                  <p:cNvPr id="30" name="Group 29">
                    <a:extLst>
                      <a:ext uri="{FF2B5EF4-FFF2-40B4-BE49-F238E27FC236}">
                        <a16:creationId xmlns:a16="http://schemas.microsoft.com/office/drawing/2014/main" id="{1A196D34-2189-C073-6A56-561C559EB129}"/>
                      </a:ext>
                    </a:extLst>
                  </p:cNvPr>
                  <p:cNvGrpSpPr/>
                  <p:nvPr/>
                </p:nvGrpSpPr>
                <p:grpSpPr>
                  <a:xfrm flipH="1">
                    <a:off x="3518171" y="6512303"/>
                    <a:ext cx="4484003" cy="3872668"/>
                    <a:chOff x="10335521" y="-1244514"/>
                    <a:chExt cx="5039474" cy="4352419"/>
                  </a:xfrm>
                </p:grpSpPr>
                <p:sp>
                  <p:nvSpPr>
                    <p:cNvPr id="31" name="Freeform 30">
                      <a:extLst>
                        <a:ext uri="{FF2B5EF4-FFF2-40B4-BE49-F238E27FC236}">
                          <a16:creationId xmlns:a16="http://schemas.microsoft.com/office/drawing/2014/main" id="{6145515B-C347-91E1-609D-080B2D673172}"/>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2"/>
                      </a:solid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2A55B8AF-DC82-65A5-B87C-64762D8E4807}"/>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2"/>
                      </a:solid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B82F6695-F8A5-F6AF-C471-A1EAD82BF8C7}"/>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2"/>
                      </a:solid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F95A7426-613F-26FA-C374-EBD4D3CA27E8}"/>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841083E3-848A-1514-1E05-25081B32F1C9}"/>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481275F0-66C7-B6A5-5872-601097A7BB7B}"/>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94623EA4-D411-C81B-D29A-32100CE51F41}"/>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BF156DF-ABE1-77D8-4A58-A16BE009540F}"/>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82CA0F42-56D6-E277-8E49-4FF29081A6B0}"/>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DA914AC-A99A-A141-3CA8-D248A99C319C}"/>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2"/>
                      </a:solid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1B05FAF7-E69D-F8AF-2459-D838D2FA5DF2}"/>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BA57D40-9920-AEE5-898C-73FC96B6A903}"/>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CC1BE6D-148D-82FC-55C8-8B7F6A92BBA3}"/>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3F2291E9-4C1D-D655-C8E9-D986B778F6DA}"/>
                        </a:ext>
                      </a:extLst>
                    </p:cNvPr>
                    <p:cNvSpPr/>
                    <p:nvPr/>
                  </p:nvSpPr>
                  <p:spPr>
                    <a:xfrm>
                      <a:off x="13216481" y="-623337"/>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solidFill>
                      <a:schemeClr val="accent2"/>
                    </a:solidFill>
                    <a:ln w="12700" cap="rnd">
                      <a:solidFill>
                        <a:schemeClr val="accent2"/>
                      </a:solid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4875DFD3-DA08-7EAE-9FFC-26DA3B6ECD41}"/>
                        </a:ext>
                      </a:extLst>
                    </p:cNvPr>
                    <p:cNvSpPr/>
                    <p:nvPr/>
                  </p:nvSpPr>
                  <p:spPr>
                    <a:xfrm>
                      <a:off x="13216481" y="-174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2"/>
                      </a:solid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D71044E2-27ED-9185-9718-EB9745B5119A}"/>
                        </a:ext>
                      </a:extLst>
                    </p:cNvPr>
                    <p:cNvSpPr/>
                    <p:nvPr/>
                  </p:nvSpPr>
                  <p:spPr>
                    <a:xfrm>
                      <a:off x="13576167" y="-6233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solidFill>
                      <a:schemeClr val="accent2"/>
                    </a:solidFill>
                    <a:ln w="12700" cap="rnd">
                      <a:solidFill>
                        <a:schemeClr val="accent2"/>
                      </a:solid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E0715E9-D9F3-0B85-3036-C7977DF31913}"/>
                        </a:ext>
                      </a:extLst>
                    </p:cNvPr>
                    <p:cNvSpPr/>
                    <p:nvPr/>
                  </p:nvSpPr>
                  <p:spPr>
                    <a:xfrm>
                      <a:off x="14295540" y="-174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2"/>
                      </a:solid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9B1A758-E14C-4FEC-819A-338500B72FBA}"/>
                        </a:ext>
                      </a:extLst>
                    </p:cNvPr>
                    <p:cNvSpPr/>
                    <p:nvPr/>
                  </p:nvSpPr>
                  <p:spPr>
                    <a:xfrm>
                      <a:off x="14295540" y="-62225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2"/>
                      </a:solid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9C0B22F0-8482-9D1E-8725-70A690FF697B}"/>
                        </a:ext>
                      </a:extLst>
                    </p:cNvPr>
                    <p:cNvSpPr/>
                    <p:nvPr/>
                  </p:nvSpPr>
                  <p:spPr>
                    <a:xfrm>
                      <a:off x="12497110" y="-65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solidFill>
                      <a:schemeClr val="accent2"/>
                    </a:solidFill>
                    <a:ln w="12700" cap="rnd">
                      <a:solidFill>
                        <a:schemeClr val="accent2"/>
                      </a:solid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42697073-AEFC-4AD2-B04C-0ACC082F533C}"/>
                        </a:ext>
                      </a:extLst>
                    </p:cNvPr>
                    <p:cNvSpPr/>
                    <p:nvPr/>
                  </p:nvSpPr>
                  <p:spPr>
                    <a:xfrm>
                      <a:off x="12137424" y="-62225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solidFill>
                      <a:schemeClr val="accent2"/>
                    </a:solidFill>
                    <a:ln w="12700" cap="rnd">
                      <a:solidFill>
                        <a:schemeClr val="accent2"/>
                      </a:solid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A39FDE9A-8433-B553-0A52-B4F55AB59DA5}"/>
                        </a:ext>
                      </a:extLst>
                    </p:cNvPr>
                    <p:cNvSpPr/>
                    <p:nvPr/>
                  </p:nvSpPr>
                  <p:spPr>
                    <a:xfrm>
                      <a:off x="12137424" y="-65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2"/>
                      </a:solid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24A2C445-1123-F138-5EC9-3DC4C76745FF}"/>
                        </a:ext>
                      </a:extLst>
                    </p:cNvPr>
                    <p:cNvSpPr/>
                    <p:nvPr/>
                  </p:nvSpPr>
                  <p:spPr>
                    <a:xfrm>
                      <a:off x="11418052"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7370F4B3-E62F-0A69-7ADC-DD4304C5A549}"/>
                        </a:ext>
                      </a:extLst>
                    </p:cNvPr>
                    <p:cNvSpPr/>
                    <p:nvPr/>
                  </p:nvSpPr>
                  <p:spPr>
                    <a:xfrm>
                      <a:off x="11058366"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3CFC07-4989-DCEE-68F8-CB76FEA24D3F}"/>
                        </a:ext>
                      </a:extLst>
                    </p:cNvPr>
                    <p:cNvSpPr/>
                    <p:nvPr/>
                  </p:nvSpPr>
                  <p:spPr>
                    <a:xfrm>
                      <a:off x="11058366" y="152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29F887F-9BD7-3505-08C2-E597053F0DF7}"/>
                        </a:ext>
                      </a:extLst>
                    </p:cNvPr>
                    <p:cNvSpPr/>
                    <p:nvPr/>
                  </p:nvSpPr>
                  <p:spPr>
                    <a:xfrm>
                      <a:off x="11058366" y="-622250"/>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8A186367-7993-E2D1-6A03-CD62E1F254C9}"/>
                        </a:ext>
                      </a:extLst>
                    </p:cNvPr>
                    <p:cNvSpPr/>
                    <p:nvPr/>
                  </p:nvSpPr>
                  <p:spPr>
                    <a:xfrm>
                      <a:off x="11058366" y="-124198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4BDBE1C-65AD-FAE7-0E56-F260BA3EDCDF}"/>
                        </a:ext>
                      </a:extLst>
                    </p:cNvPr>
                    <p:cNvSpPr/>
                    <p:nvPr/>
                  </p:nvSpPr>
                  <p:spPr>
                    <a:xfrm>
                      <a:off x="14295541" y="-124451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solidFill>
                      <a:schemeClr val="accent2"/>
                    </a:solidFill>
                    <a:ln w="12700" cap="rnd">
                      <a:solidFill>
                        <a:schemeClr val="accent2"/>
                      </a:solid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0352285B-BBA1-B961-3E9E-EDBC6D449115}"/>
                        </a:ext>
                      </a:extLst>
                    </p:cNvPr>
                    <p:cNvSpPr/>
                    <p:nvPr/>
                  </p:nvSpPr>
                  <p:spPr>
                    <a:xfrm>
                      <a:off x="10335521" y="-65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DC86A7C2-F65D-2C8F-EEE4-A00467C576B6}"/>
                        </a:ext>
                      </a:extLst>
                    </p:cNvPr>
                    <p:cNvSpPr/>
                    <p:nvPr/>
                  </p:nvSpPr>
                  <p:spPr>
                    <a:xfrm>
                      <a:off x="12137424" y="2486311"/>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0F8990F2-8D88-5CF4-EFAD-C0FA458F3CA6}"/>
                        </a:ext>
                      </a:extLst>
                    </p:cNvPr>
                    <p:cNvSpPr/>
                    <p:nvPr/>
                  </p:nvSpPr>
                  <p:spPr>
                    <a:xfrm>
                      <a:off x="14655623" y="-65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grpSp>
              <p:sp>
                <p:nvSpPr>
                  <p:cNvPr id="68" name="Freeform 67">
                    <a:extLst>
                      <a:ext uri="{FF2B5EF4-FFF2-40B4-BE49-F238E27FC236}">
                        <a16:creationId xmlns:a16="http://schemas.microsoft.com/office/drawing/2014/main" id="{B1ADAF11-D311-804F-7F7E-4B46F1140BDA}"/>
                      </a:ext>
                    </a:extLst>
                  </p:cNvPr>
                  <p:cNvSpPr/>
                  <p:nvPr/>
                </p:nvSpPr>
                <p:spPr>
                  <a:xfrm flipH="1">
                    <a:off x="3518389" y="9835878"/>
                    <a:ext cx="640080" cy="26590"/>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7D27C17-5B13-615D-5462-59C718B3EFCD}"/>
                      </a:ext>
                    </a:extLst>
                  </p:cNvPr>
                  <p:cNvSpPr/>
                  <p:nvPr/>
                </p:nvSpPr>
                <p:spPr>
                  <a:xfrm flipH="1">
                    <a:off x="3194303" y="9274707"/>
                    <a:ext cx="320040" cy="553078"/>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grpSp>
          </p:grpSp>
          <p:sp>
            <p:nvSpPr>
              <p:cNvPr id="4" name="Oval 3">
                <a:extLst>
                  <a:ext uri="{FF2B5EF4-FFF2-40B4-BE49-F238E27FC236}">
                    <a16:creationId xmlns:a16="http://schemas.microsoft.com/office/drawing/2014/main" id="{B6EA3776-D834-A947-314D-EF530C941BA3}"/>
                  </a:ext>
                </a:extLst>
              </p:cNvPr>
              <p:cNvSpPr/>
              <p:nvPr/>
            </p:nvSpPr>
            <p:spPr>
              <a:xfrm>
                <a:off x="3585964" y="6358895"/>
                <a:ext cx="90570" cy="9057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Oval 4">
              <a:extLst>
                <a:ext uri="{FF2B5EF4-FFF2-40B4-BE49-F238E27FC236}">
                  <a16:creationId xmlns:a16="http://schemas.microsoft.com/office/drawing/2014/main" id="{2766C5B6-C4F6-03FF-E5B6-BE6AFBD7CDED}"/>
                </a:ext>
              </a:extLst>
            </p:cNvPr>
            <p:cNvSpPr/>
            <p:nvPr/>
          </p:nvSpPr>
          <p:spPr>
            <a:xfrm>
              <a:off x="6420773" y="7170919"/>
              <a:ext cx="90570" cy="9057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399356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81649-849C-579C-59CE-9EA1B6A0BBDC}"/>
            </a:ext>
          </a:extLst>
        </p:cNvPr>
        <p:cNvGrpSpPr/>
        <p:nvPr/>
      </p:nvGrpSpPr>
      <p:grpSpPr>
        <a:xfrm>
          <a:off x="0" y="0"/>
          <a:ext cx="0" cy="0"/>
          <a:chOff x="0" y="0"/>
          <a:chExt cx="0" cy="0"/>
        </a:xfrm>
      </p:grpSpPr>
      <p:pic>
        <p:nvPicPr>
          <p:cNvPr id="141" name="Picture 140" descr="A graph of a number of people&#10;&#10;Description automatically generated with medium confidence">
            <a:extLst>
              <a:ext uri="{FF2B5EF4-FFF2-40B4-BE49-F238E27FC236}">
                <a16:creationId xmlns:a16="http://schemas.microsoft.com/office/drawing/2014/main" id="{79A54E33-2B78-88D7-CFB5-0BA17A398E38}"/>
              </a:ext>
            </a:extLst>
          </p:cNvPr>
          <p:cNvPicPr>
            <a:picLocks noChangeAspect="1"/>
          </p:cNvPicPr>
          <p:nvPr/>
        </p:nvPicPr>
        <p:blipFill>
          <a:blip r:embed="rId3"/>
          <a:stretch>
            <a:fillRect/>
          </a:stretch>
        </p:blipFill>
        <p:spPr>
          <a:xfrm>
            <a:off x="794084" y="4211075"/>
            <a:ext cx="6559216" cy="4573158"/>
          </a:xfrm>
          <a:prstGeom prst="rect">
            <a:avLst/>
          </a:prstGeom>
        </p:spPr>
      </p:pic>
      <p:sp>
        <p:nvSpPr>
          <p:cNvPr id="2" name="Slide Number Placeholder 1">
            <a:extLst>
              <a:ext uri="{FF2B5EF4-FFF2-40B4-BE49-F238E27FC236}">
                <a16:creationId xmlns:a16="http://schemas.microsoft.com/office/drawing/2014/main" id="{8326F198-BF67-05FA-881F-AB62E3B4981A}"/>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77</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9" name="Picture 8" descr="A blue and black logo&#10;&#10;Description automatically generated">
            <a:extLst>
              <a:ext uri="{FF2B5EF4-FFF2-40B4-BE49-F238E27FC236}">
                <a16:creationId xmlns:a16="http://schemas.microsoft.com/office/drawing/2014/main" id="{E402B412-A74B-EC1D-33F4-A20B05FD155C}"/>
              </a:ext>
            </a:extLst>
          </p:cNvPr>
          <p:cNvPicPr>
            <a:picLocks noChangeAspect="1"/>
          </p:cNvPicPr>
          <p:nvPr/>
        </p:nvPicPr>
        <p:blipFill>
          <a:blip r:embed="rId4"/>
          <a:stretch>
            <a:fillRect/>
          </a:stretch>
        </p:blipFill>
        <p:spPr>
          <a:xfrm>
            <a:off x="6495276" y="332839"/>
            <a:ext cx="897530" cy="256235"/>
          </a:xfrm>
          <a:prstGeom prst="rect">
            <a:avLst/>
          </a:prstGeom>
        </p:spPr>
      </p:pic>
      <p:sp>
        <p:nvSpPr>
          <p:cNvPr id="3" name="Text Placeholder 1">
            <a:extLst>
              <a:ext uri="{FF2B5EF4-FFF2-40B4-BE49-F238E27FC236}">
                <a16:creationId xmlns:a16="http://schemas.microsoft.com/office/drawing/2014/main" id="{F05C2537-6EAF-C8FD-F646-15972A78525E}"/>
              </a:ext>
            </a:extLst>
          </p:cNvPr>
          <p:cNvSpPr txBox="1">
            <a:spLocks/>
          </p:cNvSpPr>
          <p:nvPr/>
        </p:nvSpPr>
        <p:spPr>
          <a:xfrm>
            <a:off x="1409700" y="990600"/>
            <a:ext cx="5739245" cy="1390249"/>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l" defTabSz="777240" rtl="0" eaLnBrk="1" fontAlgn="auto" latinLnBrk="0" hangingPunct="1">
              <a:lnSpc>
                <a:spcPct val="113999"/>
              </a:lnSpc>
              <a:spcBef>
                <a:spcPts val="0"/>
              </a:spcBef>
              <a:spcAft>
                <a:spcPts val="600"/>
              </a:spcAft>
              <a:buClrTx/>
              <a:buSzPts val="1100"/>
              <a:buFont typeface="Arial" panose="020B0604020202020204" pitchFamily="34" charset="0"/>
              <a:buNone/>
              <a:tabLst/>
              <a:defRPr/>
            </a:pP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Genel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Avustralya'nın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ekonomik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görünümü</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belirsizliklerle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Avustralya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Kraliyet</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Bankası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(RBA), 2024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GSYİH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büyümesinin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başındaki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%1,7'lik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tahminden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aşağı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yönlü</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revizyonla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olacağını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için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GSYİH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büyümesinin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%2,3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öngörülüyor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p>
          <a:p>
            <a:pPr marL="7620" marR="0" lvl="0" indent="0" algn="l" defTabSz="777240" rtl="0" eaLnBrk="1" fontAlgn="auto" latinLnBrk="0" hangingPunct="1">
              <a:lnSpc>
                <a:spcPct val="113999"/>
              </a:lnSpc>
              <a:spcBef>
                <a:spcPts val="0"/>
              </a:spcBef>
              <a:spcAft>
                <a:spcPts val="600"/>
              </a:spcAft>
              <a:buClrTx/>
              <a:buSzPts val="1100"/>
              <a:buFont typeface="Arial" panose="020B0604020202020204" pitchFamily="34" charset="0"/>
              <a:buNone/>
              <a:tabLst/>
              <a:defRPr/>
            </a:pP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enflasyonda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bazı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doğru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yönde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hareketler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görülürken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bazıları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bunun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vergi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kesintileri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ve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tüketicilere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yönelik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enerji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indirimlerinin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tetiklediği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geçici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düşüş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olabileceğinden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şüpheleniyor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Bazı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gözlemciler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RBA'nın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Kasım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ayında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faiz</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oranlarını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düşürmesini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bekliyordu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ancak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merkez</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bankası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faiz</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oranlarını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%4,35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12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yılın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yüksek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seviyesinde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tuttu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Temel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enflasyonun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2026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ortasına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kadar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%3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hedef</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bölgesine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ulaşması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beklenmiyor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Olumlu</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yönde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bakıldığında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işsizlik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oranı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%4,1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nispeten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düşük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kaldı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p>
          <a:p>
            <a:pPr marL="7620" marR="0" lvl="0" indent="0" algn="l" defTabSz="777240" rtl="0" eaLnBrk="1" fontAlgn="auto" latinLnBrk="0" hangingPunct="1">
              <a:lnSpc>
                <a:spcPct val="113999"/>
              </a:lnSpc>
              <a:spcBef>
                <a:spcPts val="0"/>
              </a:spcBef>
              <a:spcAft>
                <a:spcPts val="600"/>
              </a:spcAft>
              <a:buClrTx/>
              <a:buSzPts val="1100"/>
              <a:buFont typeface="Arial" panose="020B0604020202020204" pitchFamily="34" charset="0"/>
              <a:buNone/>
              <a:tabLst/>
              <a:defRPr/>
            </a:pP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Avustralya'daki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toplam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harcaması</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2024'te %2,2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artarak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17,5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milyar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dolara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çıkacak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 %3,7'lik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artış</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daha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tr-TR" sz="1000" b="0" i="0" u="none" strike="noStrike" kern="1200" cap="none" spc="0" normalizeH="0" baseline="0" noProof="0" dirty="0">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2025'teki federal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seçim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muhtemelen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reklam</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harcamalarında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artışlara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yol</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açacak</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ve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siyasi</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kategoride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yıldan</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yıla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%150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ila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%160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arasında</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bir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büyüme</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 </a:t>
            </a:r>
            <a:r>
              <a:rPr kumimoji="0" lang="en-US" sz="1000" b="0" i="0" u="none" strike="noStrike" kern="1200" cap="none" spc="0" normalizeH="0" baseline="0" noProof="0" dirty="0" err="1">
                <a:ln>
                  <a:noFill/>
                </a:ln>
                <a:solidFill>
                  <a:srgbClr val="092656"/>
                </a:solidFill>
                <a:effectLst/>
                <a:uLnTx/>
                <a:uFillTx/>
                <a:latin typeface="Georgia"/>
                <a:cs typeface="Poppins"/>
                <a:sym typeface="Poppins"/>
              </a:rPr>
              <a:t>bekleniyor</a:t>
            </a:r>
            <a:r>
              <a:rPr kumimoji="0" lang="en-US" sz="1000" b="0" i="0" u="none" strike="noStrike" kern="1200" cap="none" spc="0" normalizeH="0" baseline="0" noProof="0" dirty="0">
                <a:ln>
                  <a:noFill/>
                </a:ln>
                <a:solidFill>
                  <a:srgbClr val="092656"/>
                </a:solidFill>
                <a:effectLst/>
                <a:uLnTx/>
                <a:uFillTx/>
                <a:latin typeface="Georgia"/>
                <a:cs typeface="Poppins"/>
                <a:sym typeface="Poppins"/>
              </a:rPr>
              <a:t>.</a:t>
            </a:r>
          </a:p>
        </p:txBody>
      </p:sp>
      <p:sp>
        <p:nvSpPr>
          <p:cNvPr id="7" name="TextBox 6">
            <a:extLst>
              <a:ext uri="{FF2B5EF4-FFF2-40B4-BE49-F238E27FC236}">
                <a16:creationId xmlns:a16="http://schemas.microsoft.com/office/drawing/2014/main" id="{7492AF6C-7432-59E5-1293-9519FEBFD770}"/>
              </a:ext>
            </a:extLst>
          </p:cNvPr>
          <p:cNvSpPr txBox="1"/>
          <p:nvPr/>
        </p:nvSpPr>
        <p:spPr>
          <a:xfrm>
            <a:off x="1132974" y="8609281"/>
            <a:ext cx="3352800" cy="104644"/>
          </a:xfrm>
          <a:prstGeom prst="rect">
            <a:avLst/>
          </a:prstGeom>
          <a:noFill/>
        </p:spPr>
        <p:txBody>
          <a:bodyPr wrap="square" lIns="0" tIns="0" rIns="0" bIns="0" anchor="t">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595959">
                    <a:lumMod val="20000"/>
                    <a:lumOff val="80000"/>
                  </a:srgbClr>
                </a:solidFill>
                <a:effectLst/>
                <a:uLnTx/>
                <a:uFillTx/>
                <a:latin typeface="Poppins"/>
                <a:ea typeface="+mn-ea"/>
                <a:cs typeface="Poppins"/>
                <a:sym typeface="Poppins"/>
              </a:rPr>
              <a:t>Kaynaklar</a:t>
            </a:r>
            <a:r>
              <a:rPr kumimoji="0" lang="en-US" sz="800" b="0" i="0" u="none" strike="noStrike" kern="1200" cap="none" spc="0" normalizeH="0" baseline="0" noProof="0" dirty="0">
                <a:ln>
                  <a:noFill/>
                </a:ln>
                <a:solidFill>
                  <a:srgbClr val="595959">
                    <a:lumMod val="20000"/>
                    <a:lumOff val="80000"/>
                  </a:srgbClr>
                </a:solidFill>
                <a:effectLst/>
                <a:uLnTx/>
                <a:uFillTx/>
                <a:latin typeface="Poppins"/>
                <a:ea typeface="+mn-ea"/>
                <a:cs typeface="Poppins"/>
                <a:sym typeface="Poppins"/>
              </a:rPr>
              <a:t>: </a:t>
            </a:r>
            <a:r>
              <a:rPr kumimoji="0" lang="en-US" sz="800" b="0" i="0" u="none" strike="noStrike" kern="1200" cap="none" spc="0" normalizeH="0" baseline="0" noProof="0" dirty="0" err="1">
                <a:ln>
                  <a:noFill/>
                </a:ln>
                <a:solidFill>
                  <a:srgbClr val="595959">
                    <a:lumMod val="20000"/>
                    <a:lumOff val="80000"/>
                  </a:srgbClr>
                </a:solidFill>
                <a:effectLst/>
                <a:uLnTx/>
                <a:uFillTx/>
                <a:latin typeface="Poppins"/>
                <a:ea typeface="+mn-ea"/>
                <a:cs typeface="Poppins"/>
                <a:sym typeface="Poppins"/>
              </a:rPr>
              <a:t>GrpoupM</a:t>
            </a:r>
            <a:endParaRPr kumimoji="0" lang="en-US" sz="800" b="0" i="0" u="none" strike="noStrike" kern="1200" cap="none" spc="0" normalizeH="0" baseline="0" noProof="0" dirty="0">
              <a:ln>
                <a:noFill/>
              </a:ln>
              <a:solidFill>
                <a:srgbClr val="595959">
                  <a:lumMod val="20000"/>
                  <a:lumOff val="80000"/>
                </a:srgbClr>
              </a:solidFill>
              <a:effectLst/>
              <a:uLnTx/>
              <a:uFillTx/>
              <a:latin typeface="Poppins"/>
              <a:ea typeface="+mn-ea"/>
              <a:cs typeface="Poppins"/>
            </a:endParaRPr>
          </a:p>
        </p:txBody>
      </p:sp>
      <p:grpSp>
        <p:nvGrpSpPr>
          <p:cNvPr id="12" name="Group 11">
            <a:extLst>
              <a:ext uri="{FF2B5EF4-FFF2-40B4-BE49-F238E27FC236}">
                <a16:creationId xmlns:a16="http://schemas.microsoft.com/office/drawing/2014/main" id="{0C263146-6B96-3801-C531-28E763D77C6E}"/>
              </a:ext>
            </a:extLst>
          </p:cNvPr>
          <p:cNvGrpSpPr/>
          <p:nvPr/>
        </p:nvGrpSpPr>
        <p:grpSpPr>
          <a:xfrm rot="5400000">
            <a:off x="422488" y="2789043"/>
            <a:ext cx="615734" cy="307867"/>
            <a:chOff x="6999595" y="5328350"/>
            <a:chExt cx="615734" cy="307867"/>
          </a:xfrm>
        </p:grpSpPr>
        <p:sp>
          <p:nvSpPr>
            <p:cNvPr id="13" name="Oval 12">
              <a:extLst>
                <a:ext uri="{FF2B5EF4-FFF2-40B4-BE49-F238E27FC236}">
                  <a16:creationId xmlns:a16="http://schemas.microsoft.com/office/drawing/2014/main" id="{52600D30-1678-4502-98C8-3BEA89B39AC0}"/>
                </a:ext>
              </a:extLst>
            </p:cNvPr>
            <p:cNvSpPr/>
            <p:nvPr/>
          </p:nvSpPr>
          <p:spPr>
            <a:xfrm>
              <a:off x="6999595" y="5328350"/>
              <a:ext cx="307867" cy="307867"/>
            </a:xfrm>
            <a:prstGeom prst="ellipse">
              <a:avLst/>
            </a:prstGeom>
            <a:solidFill>
              <a:schemeClr val="accent5"/>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6" name="Oval 15">
              <a:extLst>
                <a:ext uri="{FF2B5EF4-FFF2-40B4-BE49-F238E27FC236}">
                  <a16:creationId xmlns:a16="http://schemas.microsoft.com/office/drawing/2014/main" id="{356AED5A-7E88-73A5-D10A-2366D8F7AA13}"/>
                </a:ext>
              </a:extLst>
            </p:cNvPr>
            <p:cNvSpPr/>
            <p:nvPr/>
          </p:nvSpPr>
          <p:spPr>
            <a:xfrm>
              <a:off x="7307462" y="5328350"/>
              <a:ext cx="307867" cy="307867"/>
            </a:xfrm>
            <a:prstGeom prst="ellipse">
              <a:avLst/>
            </a:prstGeom>
            <a:solidFill>
              <a:schemeClr val="accent5">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grpSp>
      <p:sp>
        <p:nvSpPr>
          <p:cNvPr id="17" name="TextBox 16">
            <a:extLst>
              <a:ext uri="{FF2B5EF4-FFF2-40B4-BE49-F238E27FC236}">
                <a16:creationId xmlns:a16="http://schemas.microsoft.com/office/drawing/2014/main" id="{AC32FB06-A2EB-F8B3-F4B5-856797D98227}"/>
              </a:ext>
            </a:extLst>
          </p:cNvPr>
          <p:cNvSpPr txBox="1"/>
          <p:nvPr/>
        </p:nvSpPr>
        <p:spPr>
          <a:xfrm rot="16200000">
            <a:off x="-467949" y="1038197"/>
            <a:ext cx="2180670" cy="769954"/>
          </a:xfrm>
          <a:prstGeom prst="rect">
            <a:avLst/>
          </a:prstGeom>
          <a:noFill/>
        </p:spPr>
        <p:txBody>
          <a:bodyPr wrap="square" lIns="0">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92656"/>
                </a:solidFill>
                <a:effectLst/>
                <a:uLnTx/>
                <a:uFillTx/>
                <a:latin typeface="Poppins Light" pitchFamily="2" charset="77"/>
                <a:ea typeface="+mn-ea"/>
                <a:cs typeface="Poppins Light" pitchFamily="2" charset="77"/>
              </a:rPr>
              <a:t>Avustralya</a:t>
            </a:r>
            <a:endParaRPr kumimoji="0" lang="en-US" sz="28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sp>
        <p:nvSpPr>
          <p:cNvPr id="15" name="TextBox 14">
            <a:extLst>
              <a:ext uri="{FF2B5EF4-FFF2-40B4-BE49-F238E27FC236}">
                <a16:creationId xmlns:a16="http://schemas.microsoft.com/office/drawing/2014/main" id="{C8AED9A3-CE28-5CEA-7011-7D1D657DFFD5}"/>
              </a:ext>
            </a:extLst>
          </p:cNvPr>
          <p:cNvSpPr txBox="1"/>
          <p:nvPr/>
        </p:nvSpPr>
        <p:spPr>
          <a:xfrm>
            <a:off x="1338470" y="3663470"/>
            <a:ext cx="5923720" cy="259815"/>
          </a:xfrm>
          <a:prstGeom prst="rect">
            <a:avLst/>
          </a:prstGeom>
          <a:noFill/>
        </p:spPr>
        <p:txBody>
          <a:bodyPr wrap="square" lIns="91440" tIns="45720" rIns="91440" bIns="45720" anchor="t">
            <a:spAutoFit/>
          </a:bodyPr>
          <a:lstStyle/>
          <a:p>
            <a:pPr marL="7620" algn="ctr">
              <a:lnSpc>
                <a:spcPct val="113999"/>
              </a:lnSpc>
            </a:pPr>
            <a:r>
              <a:rPr lang="en-US" sz="1000" b="1" dirty="0" err="1">
                <a:latin typeface="Poppins"/>
                <a:cs typeface="Poppins"/>
              </a:rPr>
              <a:t>Avustralya</a:t>
            </a:r>
            <a:r>
              <a:rPr lang="en-US" sz="1000" b="1" dirty="0">
                <a:latin typeface="Poppins"/>
                <a:cs typeface="Poppins"/>
              </a:rPr>
              <a:t> </a:t>
            </a:r>
            <a:r>
              <a:rPr lang="en-US" sz="1000" b="1" dirty="0" err="1">
                <a:latin typeface="Poppins"/>
                <a:cs typeface="Poppins"/>
              </a:rPr>
              <a:t>Medya</a:t>
            </a:r>
            <a:r>
              <a:rPr lang="en-US" sz="1000" b="1" dirty="0">
                <a:latin typeface="Poppins"/>
                <a:cs typeface="Poppins"/>
              </a:rPr>
              <a:t> </a:t>
            </a:r>
            <a:r>
              <a:rPr lang="en-US" sz="1000" b="1" dirty="0" err="1">
                <a:latin typeface="Poppins"/>
                <a:cs typeface="Poppins"/>
              </a:rPr>
              <a:t>Kanalları</a:t>
            </a:r>
            <a:r>
              <a:rPr lang="en-US" sz="1000" b="1" dirty="0">
                <a:latin typeface="Poppins"/>
                <a:cs typeface="Poppins"/>
              </a:rPr>
              <a:t> </a:t>
            </a:r>
            <a:r>
              <a:rPr lang="en-US" sz="1000" b="1" dirty="0" err="1">
                <a:latin typeface="Poppins"/>
                <a:cs typeface="Poppins"/>
              </a:rPr>
              <a:t>Büyüme</a:t>
            </a:r>
            <a:r>
              <a:rPr lang="en-US" sz="1000" b="1" dirty="0">
                <a:latin typeface="Poppins"/>
                <a:cs typeface="Poppins"/>
              </a:rPr>
              <a:t> </a:t>
            </a:r>
            <a:r>
              <a:rPr lang="en-US" sz="1000" b="1" dirty="0" err="1">
                <a:latin typeface="Poppins"/>
                <a:cs typeface="Poppins"/>
              </a:rPr>
              <a:t>Tablosu</a:t>
            </a:r>
            <a:r>
              <a:rPr lang="en-US" sz="1000" b="1" dirty="0">
                <a:latin typeface="Poppins"/>
                <a:cs typeface="Poppins"/>
              </a:rPr>
              <a:t> 2024 </a:t>
            </a:r>
            <a:r>
              <a:rPr lang="en-US" sz="1000" b="1" dirty="0" err="1">
                <a:latin typeface="Poppins"/>
                <a:cs typeface="Poppins"/>
              </a:rPr>
              <a:t>ve</a:t>
            </a:r>
            <a:r>
              <a:rPr lang="en-US" sz="1000" b="1" dirty="0">
                <a:latin typeface="Poppins"/>
                <a:cs typeface="Poppins"/>
              </a:rPr>
              <a:t> 2025</a:t>
            </a:r>
          </a:p>
        </p:txBody>
      </p:sp>
      <p:pic>
        <p:nvPicPr>
          <p:cNvPr id="18" name="Picture 17" descr="A blue and black logo&#10;&#10;Description automatically generated">
            <a:extLst>
              <a:ext uri="{FF2B5EF4-FFF2-40B4-BE49-F238E27FC236}">
                <a16:creationId xmlns:a16="http://schemas.microsoft.com/office/drawing/2014/main" id="{E59A05FD-9DC4-7390-7935-FBEC9728E644}"/>
              </a:ext>
            </a:extLst>
          </p:cNvPr>
          <p:cNvPicPr>
            <a:picLocks noChangeAspect="1"/>
          </p:cNvPicPr>
          <p:nvPr/>
        </p:nvPicPr>
        <p:blipFill>
          <a:blip r:embed="rId4">
            <a:alphaModFix amt="25000"/>
          </a:blip>
          <a:stretch>
            <a:fillRect/>
          </a:stretch>
        </p:blipFill>
        <p:spPr>
          <a:xfrm>
            <a:off x="6740367" y="3760965"/>
            <a:ext cx="441021" cy="125907"/>
          </a:xfrm>
          <a:prstGeom prst="rect">
            <a:avLst/>
          </a:prstGeom>
        </p:spPr>
      </p:pic>
      <p:cxnSp>
        <p:nvCxnSpPr>
          <p:cNvPr id="4" name="Straight Connector 3">
            <a:extLst>
              <a:ext uri="{FF2B5EF4-FFF2-40B4-BE49-F238E27FC236}">
                <a16:creationId xmlns:a16="http://schemas.microsoft.com/office/drawing/2014/main" id="{612DE8D4-6107-0617-7B2E-B5032D3969D5}"/>
              </a:ext>
            </a:extLst>
          </p:cNvPr>
          <p:cNvCxnSpPr>
            <a:cxnSpLocks/>
          </p:cNvCxnSpPr>
          <p:nvPr/>
        </p:nvCxnSpPr>
        <p:spPr>
          <a:xfrm>
            <a:off x="0" y="490497"/>
            <a:ext cx="52421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6D64051-5101-6D9C-3B44-75BAD7AD05CD}"/>
              </a:ext>
            </a:extLst>
          </p:cNvPr>
          <p:cNvSpPr txBox="1">
            <a:spLocks/>
          </p:cNvSpPr>
          <p:nvPr/>
        </p:nvSpPr>
        <p:spPr>
          <a:xfrm>
            <a:off x="495300" y="274326"/>
            <a:ext cx="5242142" cy="206978"/>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kumimoji="0" lang="en-US" sz="600" b="0" i="0" u="none" strike="noStrike" kern="1200" cap="none" spc="40" normalizeH="0" baseline="0" noProof="0" dirty="0">
                <a:ln>
                  <a:noFill/>
                </a:ln>
                <a:solidFill>
                  <a:schemeClr val="accent5"/>
                </a:solidFill>
                <a:effectLst/>
                <a:uLnTx/>
                <a:uFillTx/>
                <a:latin typeface="Poppins" pitchFamily="2" charset="77"/>
                <a:ea typeface="+mn-ea"/>
                <a:cs typeface="Poppins" pitchFamily="2" charset="77"/>
              </a:rPr>
              <a:t>AVUSTRALYA</a:t>
            </a:r>
            <a:endParaRPr lang="en-US" sz="600" b="1" spc="40" dirty="0">
              <a:solidFill>
                <a:schemeClr val="accent5"/>
              </a:solidFill>
              <a:latin typeface="Poppins" pitchFamily="2" charset="77"/>
              <a:cs typeface="Poppins" pitchFamily="2" charset="77"/>
            </a:endParaRPr>
          </a:p>
        </p:txBody>
      </p:sp>
      <p:sp>
        <p:nvSpPr>
          <p:cNvPr id="5" name="Rectangle 4">
            <a:extLst>
              <a:ext uri="{FF2B5EF4-FFF2-40B4-BE49-F238E27FC236}">
                <a16:creationId xmlns:a16="http://schemas.microsoft.com/office/drawing/2014/main" id="{0DE70997-D749-0352-1163-6230092FF892}"/>
              </a:ext>
            </a:extLst>
          </p:cNvPr>
          <p:cNvSpPr/>
          <p:nvPr/>
        </p:nvSpPr>
        <p:spPr>
          <a:xfrm>
            <a:off x="826087" y="5902960"/>
            <a:ext cx="248685" cy="760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CE9FC34-10C7-0C5E-ADDF-AC7C3CDCA277}"/>
              </a:ext>
            </a:extLst>
          </p:cNvPr>
          <p:cNvSpPr txBox="1"/>
          <p:nvPr/>
        </p:nvSpPr>
        <p:spPr>
          <a:xfrm rot="16200000">
            <a:off x="-1018409" y="4717365"/>
            <a:ext cx="3886200" cy="294183"/>
          </a:xfrm>
          <a:prstGeom prst="rect">
            <a:avLst/>
          </a:prstGeom>
          <a:noFill/>
        </p:spPr>
        <p:txBody>
          <a:bodyPr wrap="square">
            <a:spAutoFit/>
          </a:bodyPr>
          <a:lstStyle/>
          <a:p>
            <a:pPr marL="0" marR="0">
              <a:lnSpc>
                <a:spcPct val="115000"/>
              </a:lnSpc>
              <a:spcAft>
                <a:spcPts val="800"/>
              </a:spcAft>
            </a:pPr>
            <a:r>
              <a:rPr lang="en-US" sz="1200" kern="100" dirty="0" err="1">
                <a:effectLst/>
                <a:latin typeface="Poppins" panose="00000500000000000000" pitchFamily="2" charset="0"/>
                <a:ea typeface="Aptos" panose="020B0004020202020204" pitchFamily="34" charset="0"/>
                <a:cs typeface="Poppins" panose="00000500000000000000" pitchFamily="2" charset="0"/>
              </a:rPr>
              <a:t>Yıllık</a:t>
            </a:r>
            <a:r>
              <a:rPr lang="en-US" sz="1200" kern="100" dirty="0">
                <a:effectLst/>
                <a:latin typeface="Poppins" panose="00000500000000000000" pitchFamily="2" charset="0"/>
                <a:ea typeface="Aptos" panose="020B0004020202020204" pitchFamily="34" charset="0"/>
                <a:cs typeface="Poppins" panose="00000500000000000000" pitchFamily="2" charset="0"/>
              </a:rPr>
              <a:t> </a:t>
            </a:r>
            <a:r>
              <a:rPr lang="en-US" sz="1200" kern="100" dirty="0" err="1">
                <a:effectLst/>
                <a:latin typeface="Poppins" panose="00000500000000000000" pitchFamily="2" charset="0"/>
                <a:ea typeface="Aptos" panose="020B0004020202020204" pitchFamily="34" charset="0"/>
                <a:cs typeface="Poppins" panose="00000500000000000000" pitchFamily="2" charset="0"/>
              </a:rPr>
              <a:t>değişim</a:t>
            </a:r>
            <a:endParaRPr lang="en-US" sz="1200" kern="100" dirty="0">
              <a:effectLst/>
              <a:latin typeface="Poppins" panose="00000500000000000000" pitchFamily="2" charset="0"/>
              <a:ea typeface="Aptos" panose="020B0004020202020204" pitchFamily="34" charset="0"/>
              <a:cs typeface="Poppins" panose="00000500000000000000" pitchFamily="2" charset="0"/>
            </a:endParaRPr>
          </a:p>
        </p:txBody>
      </p:sp>
    </p:spTree>
    <p:extLst>
      <p:ext uri="{BB962C8B-B14F-4D97-AF65-F5344CB8AC3E}">
        <p14:creationId xmlns:p14="http://schemas.microsoft.com/office/powerpoint/2010/main" val="35334648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48099-3709-1137-FC26-CD42D541792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6A79C6-F947-3B65-8551-6674521B3440}"/>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78</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pic>
        <p:nvPicPr>
          <p:cNvPr id="9" name="Picture 8" descr="A blue and black logo&#10;&#10;Description automatically generated">
            <a:extLst>
              <a:ext uri="{FF2B5EF4-FFF2-40B4-BE49-F238E27FC236}">
                <a16:creationId xmlns:a16="http://schemas.microsoft.com/office/drawing/2014/main" id="{BAAC7AFF-0673-6B3D-5BC3-E6B3C9B7439F}"/>
              </a:ext>
            </a:extLst>
          </p:cNvPr>
          <p:cNvPicPr>
            <a:picLocks noChangeAspect="1"/>
          </p:cNvPicPr>
          <p:nvPr/>
        </p:nvPicPr>
        <p:blipFill>
          <a:blip r:embed="rId3"/>
          <a:stretch>
            <a:fillRect/>
          </a:stretch>
        </p:blipFill>
        <p:spPr>
          <a:xfrm>
            <a:off x="6495276" y="332839"/>
            <a:ext cx="897530" cy="256235"/>
          </a:xfrm>
          <a:prstGeom prst="rect">
            <a:avLst/>
          </a:prstGeom>
        </p:spPr>
      </p:pic>
      <p:cxnSp>
        <p:nvCxnSpPr>
          <p:cNvPr id="3" name="Straight Connector 2">
            <a:extLst>
              <a:ext uri="{FF2B5EF4-FFF2-40B4-BE49-F238E27FC236}">
                <a16:creationId xmlns:a16="http://schemas.microsoft.com/office/drawing/2014/main" id="{00308294-B29D-E25F-C7AE-CC31905872A3}"/>
              </a:ext>
            </a:extLst>
          </p:cNvPr>
          <p:cNvCxnSpPr>
            <a:cxnSpLocks/>
          </p:cNvCxnSpPr>
          <p:nvPr/>
        </p:nvCxnSpPr>
        <p:spPr>
          <a:xfrm>
            <a:off x="0" y="490497"/>
            <a:ext cx="52421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78B5CD1C-A007-E6EB-FA9D-7240FCA9495A}"/>
              </a:ext>
            </a:extLst>
          </p:cNvPr>
          <p:cNvSpPr txBox="1">
            <a:spLocks/>
          </p:cNvSpPr>
          <p:nvPr/>
        </p:nvSpPr>
        <p:spPr>
          <a:xfrm>
            <a:off x="495300" y="241591"/>
            <a:ext cx="4752842"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EN İYİ 10 PAZAR |  </a:t>
            </a:r>
            <a:r>
              <a:rPr kumimoji="0" lang="en-US" sz="600" b="0" i="0" u="none" strike="noStrike" kern="1200" cap="none" spc="40" normalizeH="0" baseline="0" noProof="0" dirty="0">
                <a:ln>
                  <a:noFill/>
                </a:ln>
                <a:solidFill>
                  <a:schemeClr val="accent5"/>
                </a:solidFill>
                <a:effectLst/>
                <a:uLnTx/>
                <a:uFillTx/>
                <a:latin typeface="Poppins" pitchFamily="2" charset="77"/>
                <a:ea typeface="+mn-ea"/>
                <a:cs typeface="Poppins" pitchFamily="2" charset="77"/>
              </a:rPr>
              <a:t>AVUSTRALYA</a:t>
            </a:r>
            <a:endParaRPr lang="en-US" sz="600" b="1" spc="40" dirty="0">
              <a:solidFill>
                <a:schemeClr val="accent5"/>
              </a:solidFill>
              <a:latin typeface="Poppins" pitchFamily="2" charset="77"/>
              <a:cs typeface="Poppins" pitchFamily="2" charset="77"/>
            </a:endParaRPr>
          </a:p>
        </p:txBody>
      </p:sp>
      <p:sp>
        <p:nvSpPr>
          <p:cNvPr id="6" name="Text Placeholder 1">
            <a:extLst>
              <a:ext uri="{FF2B5EF4-FFF2-40B4-BE49-F238E27FC236}">
                <a16:creationId xmlns:a16="http://schemas.microsoft.com/office/drawing/2014/main" id="{D3A29BA6-C14E-779D-8873-945E850E9D61}"/>
              </a:ext>
            </a:extLst>
          </p:cNvPr>
          <p:cNvSpPr txBox="1">
            <a:spLocks/>
          </p:cNvSpPr>
          <p:nvPr/>
        </p:nvSpPr>
        <p:spPr>
          <a:xfrm>
            <a:off x="473868" y="1288705"/>
            <a:ext cx="6665062" cy="716933"/>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spcAft>
                <a:spcPts val="800"/>
              </a:spcAft>
            </a:pPr>
            <a:r>
              <a:rPr lang="en-US" sz="1000" dirty="0">
                <a:latin typeface="Georgia"/>
                <a:cs typeface="Poppins"/>
              </a:rPr>
              <a:t>Pure-play </a:t>
            </a:r>
            <a:r>
              <a:rPr lang="en-US" sz="1000" dirty="0" err="1">
                <a:latin typeface="Georgia"/>
                <a:cs typeface="Poppins"/>
              </a:rPr>
              <a:t>dijitalde</a:t>
            </a:r>
            <a:r>
              <a:rPr lang="en-US" sz="1000" dirty="0">
                <a:latin typeface="Georgia"/>
                <a:cs typeface="Poppins"/>
              </a:rPr>
              <a:t>, </a:t>
            </a:r>
            <a:r>
              <a:rPr lang="en-US" sz="1000" dirty="0" err="1">
                <a:latin typeface="Georgia"/>
                <a:cs typeface="Poppins"/>
              </a:rPr>
              <a:t>reklamcılığın</a:t>
            </a:r>
            <a:r>
              <a:rPr lang="en-US" sz="1000" dirty="0">
                <a:latin typeface="Georgia"/>
                <a:cs typeface="Poppins"/>
              </a:rPr>
              <a:t> 2024'te %5,1 </a:t>
            </a:r>
            <a:r>
              <a:rPr lang="en-US" sz="1000" dirty="0" err="1">
                <a:latin typeface="Georgia"/>
                <a:cs typeface="Poppins"/>
              </a:rPr>
              <a:t>büyüyerek</a:t>
            </a:r>
            <a:r>
              <a:rPr lang="en-US" sz="1000" dirty="0">
                <a:latin typeface="Georgia"/>
                <a:cs typeface="Poppins"/>
              </a:rPr>
              <a:t> 12,5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ulaşması</a:t>
            </a:r>
            <a:r>
              <a:rPr lang="en-US" sz="1000" dirty="0">
                <a:latin typeface="Georgia"/>
                <a:cs typeface="Poppins"/>
              </a:rPr>
              <a:t> </a:t>
            </a:r>
            <a:r>
              <a:rPr lang="en-US" sz="1000" dirty="0" err="1">
                <a:latin typeface="Georgia"/>
                <a:cs typeface="Poppins"/>
              </a:rPr>
              <a:t>bekleniyor</a:t>
            </a:r>
            <a:r>
              <a:rPr lang="en-US" sz="1000" dirty="0">
                <a:latin typeface="Georgia"/>
                <a:cs typeface="Poppins"/>
              </a:rPr>
              <a:t>. 2025’te </a:t>
            </a:r>
            <a:r>
              <a:rPr lang="en-US" sz="1000" dirty="0" err="1">
                <a:latin typeface="Georgia"/>
                <a:cs typeface="Poppins"/>
              </a:rPr>
              <a:t>ise</a:t>
            </a:r>
            <a:r>
              <a:rPr lang="en-US" sz="1000" dirty="0">
                <a:latin typeface="Georgia"/>
                <a:cs typeface="Poppins"/>
              </a:rPr>
              <a:t> %5,4’lük </a:t>
            </a:r>
            <a:r>
              <a:rPr lang="en-US" sz="1000" dirty="0" err="1">
                <a:latin typeface="Georgia"/>
                <a:cs typeface="Poppins"/>
              </a:rPr>
              <a:t>bir</a:t>
            </a:r>
            <a:r>
              <a:rPr lang="en-US" sz="1000" dirty="0">
                <a:latin typeface="Georgia"/>
                <a:cs typeface="Poppins"/>
              </a:rPr>
              <a:t> </a:t>
            </a:r>
            <a:r>
              <a:rPr lang="en-US" sz="1000" dirty="0" err="1">
                <a:latin typeface="Georgia"/>
                <a:cs typeface="Poppins"/>
              </a:rPr>
              <a:t>artış</a:t>
            </a:r>
            <a:r>
              <a:rPr lang="en-US" sz="1000" dirty="0">
                <a:latin typeface="Georgia"/>
                <a:cs typeface="Poppins"/>
              </a:rPr>
              <a:t> </a:t>
            </a:r>
            <a:r>
              <a:rPr lang="en-US" sz="1000" dirty="0" err="1">
                <a:latin typeface="Georgia"/>
                <a:cs typeface="Poppins"/>
              </a:rPr>
              <a:t>öngörülüyor.Perakende</a:t>
            </a:r>
            <a:r>
              <a:rPr lang="en-US" sz="1000" dirty="0">
                <a:latin typeface="Georgia"/>
                <a:cs typeface="Poppins"/>
              </a:rPr>
              <a:t> </a:t>
            </a:r>
            <a:r>
              <a:rPr lang="en-US" sz="1000" dirty="0" err="1">
                <a:latin typeface="Georgia"/>
                <a:cs typeface="Poppins"/>
              </a:rPr>
              <a:t>medyanın</a:t>
            </a:r>
            <a:r>
              <a:rPr lang="en-US" sz="1000" dirty="0">
                <a:latin typeface="Georgia"/>
                <a:cs typeface="Poppins"/>
              </a:rPr>
              <a:t> 2024’te %26,5 </a:t>
            </a:r>
            <a:r>
              <a:rPr lang="en-US" sz="1000" dirty="0" err="1">
                <a:latin typeface="Georgia"/>
                <a:cs typeface="Poppins"/>
              </a:rPr>
              <a:t>büyüyerek</a:t>
            </a:r>
            <a:r>
              <a:rPr lang="en-US" sz="1000" dirty="0">
                <a:latin typeface="Georgia"/>
                <a:cs typeface="Poppins"/>
              </a:rPr>
              <a:t> ilk </a:t>
            </a:r>
            <a:r>
              <a:rPr lang="en-US" sz="1000" dirty="0" err="1">
                <a:latin typeface="Georgia"/>
                <a:cs typeface="Poppins"/>
              </a:rPr>
              <a:t>kez</a:t>
            </a:r>
            <a:r>
              <a:rPr lang="en-US" sz="1000" dirty="0">
                <a:latin typeface="Georgia"/>
                <a:cs typeface="Poppins"/>
              </a:rPr>
              <a:t> 1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t>
            </a:r>
            <a:r>
              <a:rPr lang="en-US" sz="1000" dirty="0">
                <a:latin typeface="Georgia"/>
                <a:cs typeface="Poppins"/>
              </a:rPr>
              <a:t> </a:t>
            </a:r>
            <a:r>
              <a:rPr lang="en-US" sz="1000" dirty="0" err="1">
                <a:latin typeface="Georgia"/>
                <a:cs typeface="Poppins"/>
              </a:rPr>
              <a:t>gelir</a:t>
            </a:r>
            <a:r>
              <a:rPr lang="en-US" sz="1000" dirty="0">
                <a:latin typeface="Georgia"/>
                <a:cs typeface="Poppins"/>
              </a:rPr>
              <a:t> </a:t>
            </a:r>
            <a:r>
              <a:rPr lang="en-US" sz="1000" dirty="0" err="1">
                <a:latin typeface="Georgia"/>
                <a:cs typeface="Poppins"/>
              </a:rPr>
              <a:t>elde</a:t>
            </a:r>
            <a:r>
              <a:rPr lang="en-US" sz="1000" dirty="0">
                <a:latin typeface="Georgia"/>
                <a:cs typeface="Poppins"/>
              </a:rPr>
              <a:t> </a:t>
            </a:r>
            <a:r>
              <a:rPr lang="en-US" sz="1000" dirty="0" err="1">
                <a:latin typeface="Georgia"/>
                <a:cs typeface="Poppins"/>
              </a:rPr>
              <a:t>etmesi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2029 </a:t>
            </a:r>
            <a:r>
              <a:rPr lang="en-US" sz="1000" dirty="0" err="1">
                <a:latin typeface="Georgia"/>
                <a:cs typeface="Poppins"/>
              </a:rPr>
              <a:t>yılına</a:t>
            </a:r>
            <a:r>
              <a:rPr lang="en-US" sz="1000" dirty="0">
                <a:latin typeface="Georgia"/>
                <a:cs typeface="Poppins"/>
              </a:rPr>
              <a:t> </a:t>
            </a:r>
            <a:r>
              <a:rPr lang="en-US" sz="1000" dirty="0" err="1">
                <a:latin typeface="Georgia"/>
                <a:cs typeface="Poppins"/>
              </a:rPr>
              <a:t>kadar</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rakamın</a:t>
            </a:r>
            <a:r>
              <a:rPr lang="en-US" sz="1000" dirty="0">
                <a:latin typeface="Georgia"/>
                <a:cs typeface="Poppins"/>
              </a:rPr>
              <a:t> 2,7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ulaşacağı</a:t>
            </a:r>
            <a:r>
              <a:rPr lang="en-US" sz="1000" dirty="0">
                <a:latin typeface="Georgia"/>
                <a:cs typeface="Poppins"/>
              </a:rPr>
              <a:t> </a:t>
            </a:r>
            <a:r>
              <a:rPr lang="en-US" sz="1000" dirty="0" err="1">
                <a:latin typeface="Georgia"/>
                <a:cs typeface="Poppins"/>
              </a:rPr>
              <a:t>tahmin</a:t>
            </a:r>
            <a:r>
              <a:rPr lang="en-US" sz="1000" dirty="0">
                <a:latin typeface="Georgia"/>
                <a:cs typeface="Poppins"/>
              </a:rPr>
              <a:t> </a:t>
            </a:r>
            <a:r>
              <a:rPr lang="en-US" sz="1000" dirty="0" err="1">
                <a:latin typeface="Georgia"/>
                <a:cs typeface="Poppins"/>
              </a:rPr>
              <a:t>ediliyor.Bu</a:t>
            </a:r>
            <a:r>
              <a:rPr lang="en-US" sz="1000" dirty="0">
                <a:latin typeface="Georgia"/>
                <a:cs typeface="Poppins"/>
              </a:rPr>
              <a:t> </a:t>
            </a:r>
            <a:r>
              <a:rPr lang="en-US" sz="1000" dirty="0" err="1">
                <a:latin typeface="Georgia"/>
                <a:cs typeface="Poppins"/>
              </a:rPr>
              <a:t>alandaki</a:t>
            </a:r>
            <a:r>
              <a:rPr lang="en-US" sz="1000" dirty="0">
                <a:latin typeface="Georgia"/>
                <a:cs typeface="Poppins"/>
              </a:rPr>
              <a:t> </a:t>
            </a:r>
            <a:r>
              <a:rPr lang="en-US" sz="1000" dirty="0" err="1">
                <a:latin typeface="Georgia"/>
                <a:cs typeface="Poppins"/>
              </a:rPr>
              <a:t>önemli</a:t>
            </a:r>
            <a:r>
              <a:rPr lang="en-US" sz="1000" dirty="0">
                <a:latin typeface="Georgia"/>
                <a:cs typeface="Poppins"/>
              </a:rPr>
              <a:t> </a:t>
            </a:r>
            <a:r>
              <a:rPr lang="en-US" sz="1000" dirty="0" err="1">
                <a:latin typeface="Georgia"/>
                <a:cs typeface="Poppins"/>
              </a:rPr>
              <a:t>oyuncular</a:t>
            </a:r>
            <a:r>
              <a:rPr lang="en-US" sz="1000" dirty="0">
                <a:latin typeface="Georgia"/>
                <a:cs typeface="Poppins"/>
              </a:rPr>
              <a:t> </a:t>
            </a:r>
            <a:r>
              <a:rPr lang="en-US" sz="1000" dirty="0" err="1">
                <a:latin typeface="Georgia"/>
                <a:cs typeface="Poppins"/>
              </a:rPr>
              <a:t>arasında</a:t>
            </a:r>
            <a:r>
              <a:rPr lang="en-US" sz="1000" dirty="0">
                <a:latin typeface="Georgia"/>
                <a:cs typeface="Poppins"/>
              </a:rPr>
              <a:t> Woolworth’s </a:t>
            </a:r>
            <a:r>
              <a:rPr lang="en-US" sz="1000" dirty="0" err="1">
                <a:latin typeface="Georgia"/>
                <a:cs typeface="Poppins"/>
              </a:rPr>
              <a:t>Cartology</a:t>
            </a:r>
            <a:r>
              <a:rPr lang="en-US" sz="1000" dirty="0">
                <a:latin typeface="Georgia"/>
                <a:cs typeface="Poppins"/>
              </a:rPr>
              <a:t>, Coles 360, Chemist Warehouse </a:t>
            </a:r>
            <a:r>
              <a:rPr lang="en-US" sz="1000" dirty="0" err="1">
                <a:latin typeface="Georgia"/>
                <a:cs typeface="Poppins"/>
              </a:rPr>
              <a:t>ve</a:t>
            </a:r>
            <a:r>
              <a:rPr lang="en-US" sz="1000" dirty="0">
                <a:latin typeface="Georgia"/>
                <a:cs typeface="Poppins"/>
              </a:rPr>
              <a:t> Amazon </a:t>
            </a:r>
            <a:r>
              <a:rPr lang="en-US" sz="1000" dirty="0" err="1">
                <a:latin typeface="Georgia"/>
                <a:cs typeface="Poppins"/>
              </a:rPr>
              <a:t>yer</a:t>
            </a:r>
            <a:r>
              <a:rPr lang="en-US" sz="1000" dirty="0">
                <a:latin typeface="Georgia"/>
                <a:cs typeface="Poppins"/>
              </a:rPr>
              <a:t> </a:t>
            </a:r>
            <a:r>
              <a:rPr lang="en-US" sz="1000" dirty="0" err="1">
                <a:latin typeface="Georgia"/>
                <a:cs typeface="Poppins"/>
              </a:rPr>
              <a:t>alıyor.Arama</a:t>
            </a:r>
            <a:r>
              <a:rPr lang="en-US" sz="1000" dirty="0">
                <a:latin typeface="Georgia"/>
                <a:cs typeface="Poppins"/>
              </a:rPr>
              <a:t> </a:t>
            </a:r>
            <a:r>
              <a:rPr lang="en-US" sz="1000" dirty="0" err="1">
                <a:latin typeface="Georgia"/>
                <a:cs typeface="Poppins"/>
              </a:rPr>
              <a:t>motoru</a:t>
            </a:r>
            <a:r>
              <a:rPr lang="en-US" sz="1000" dirty="0">
                <a:latin typeface="Georgia"/>
                <a:cs typeface="Poppins"/>
              </a:rPr>
              <a:t> </a:t>
            </a:r>
            <a:r>
              <a:rPr lang="en-US" sz="1000" dirty="0" err="1">
                <a:latin typeface="Georgia"/>
                <a:cs typeface="Poppins"/>
              </a:rPr>
              <a:t>reklamlarının</a:t>
            </a:r>
            <a:r>
              <a:rPr lang="en-US" sz="1000" dirty="0">
                <a:latin typeface="Georgia"/>
                <a:cs typeface="Poppins"/>
              </a:rPr>
              <a:t> 2024’te %3,2, </a:t>
            </a:r>
            <a:r>
              <a:rPr lang="en-US" sz="1000" dirty="0" err="1">
                <a:latin typeface="Georgia"/>
                <a:cs typeface="Poppins"/>
              </a:rPr>
              <a:t>diğer</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reklamcılık</a:t>
            </a:r>
            <a:r>
              <a:rPr lang="en-US" sz="1000" dirty="0">
                <a:latin typeface="Georgia"/>
                <a:cs typeface="Poppins"/>
              </a:rPr>
              <a:t> </a:t>
            </a:r>
            <a:r>
              <a:rPr lang="en-US" sz="1000" dirty="0" err="1">
                <a:latin typeface="Georgia"/>
                <a:cs typeface="Poppins"/>
              </a:rPr>
              <a:t>segmentinin</a:t>
            </a:r>
            <a:r>
              <a:rPr lang="en-US" sz="1000" dirty="0">
                <a:latin typeface="Georgia"/>
                <a:cs typeface="Poppins"/>
              </a:rPr>
              <a:t> </a:t>
            </a:r>
            <a:r>
              <a:rPr lang="en-US" sz="1000" dirty="0" err="1">
                <a:latin typeface="Georgia"/>
                <a:cs typeface="Poppins"/>
              </a:rPr>
              <a:t>ise</a:t>
            </a:r>
            <a:r>
              <a:rPr lang="en-US" sz="1000" dirty="0">
                <a:latin typeface="Georgia"/>
                <a:cs typeface="Poppins"/>
              </a:rPr>
              <a:t> %3,8 </a:t>
            </a:r>
            <a:r>
              <a:rPr lang="en-US" sz="1000" dirty="0" err="1">
                <a:latin typeface="Georgia"/>
                <a:cs typeface="Poppins"/>
              </a:rPr>
              <a:t>büyümesi</a:t>
            </a:r>
            <a:r>
              <a:rPr lang="en-US" sz="1000" dirty="0">
                <a:latin typeface="Georgia"/>
                <a:cs typeface="Poppins"/>
              </a:rPr>
              <a:t> </a:t>
            </a:r>
            <a:r>
              <a:rPr lang="en-US" sz="1000" dirty="0" err="1">
                <a:latin typeface="Georgia"/>
                <a:cs typeface="Poppins"/>
              </a:rPr>
              <a:t>öngörülüyor</a:t>
            </a:r>
            <a:r>
              <a:rPr lang="en-US" sz="1000" dirty="0">
                <a:latin typeface="Georgia"/>
                <a:cs typeface="Poppins"/>
              </a:rPr>
              <a:t>. 2025 </a:t>
            </a:r>
            <a:r>
              <a:rPr lang="en-US" sz="1000" dirty="0" err="1">
                <a:latin typeface="Georgia"/>
                <a:cs typeface="Poppins"/>
              </a:rPr>
              <a:t>için</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beklentileri</a:t>
            </a:r>
            <a:r>
              <a:rPr lang="en-US" sz="1000" dirty="0">
                <a:latin typeface="Georgia"/>
                <a:cs typeface="Poppins"/>
              </a:rPr>
              <a:t> </a:t>
            </a:r>
            <a:r>
              <a:rPr lang="en-US" sz="1000" dirty="0" err="1">
                <a:latin typeface="Georgia"/>
                <a:cs typeface="Poppins"/>
              </a:rPr>
              <a:t>sırasıyla</a:t>
            </a:r>
            <a:r>
              <a:rPr lang="en-US" sz="1000" dirty="0">
                <a:latin typeface="Georgia"/>
                <a:cs typeface="Poppins"/>
              </a:rPr>
              <a:t> %4,0 </a:t>
            </a:r>
            <a:r>
              <a:rPr lang="en-US" sz="1000" dirty="0" err="1">
                <a:latin typeface="Georgia"/>
                <a:cs typeface="Poppins"/>
              </a:rPr>
              <a:t>ve</a:t>
            </a:r>
            <a:r>
              <a:rPr lang="en-US" sz="1000" dirty="0">
                <a:latin typeface="Georgia"/>
                <a:cs typeface="Poppins"/>
              </a:rPr>
              <a:t> %3,0 </a:t>
            </a:r>
            <a:r>
              <a:rPr lang="en-US" sz="1000" dirty="0" err="1">
                <a:latin typeface="Georgia"/>
                <a:cs typeface="Poppins"/>
              </a:rPr>
              <a:t>olarak</a:t>
            </a:r>
            <a:r>
              <a:rPr lang="en-US" sz="1000" dirty="0">
                <a:latin typeface="Georgia"/>
                <a:cs typeface="Poppins"/>
              </a:rPr>
              <a:t> </a:t>
            </a:r>
            <a:r>
              <a:rPr lang="en-US" sz="1000" dirty="0" err="1">
                <a:latin typeface="Georgia"/>
                <a:cs typeface="Poppins"/>
              </a:rPr>
              <a:t>tahmin</a:t>
            </a:r>
            <a:r>
              <a:rPr lang="en-US" sz="1000" dirty="0">
                <a:latin typeface="Georgia"/>
                <a:cs typeface="Poppins"/>
              </a:rPr>
              <a:t> </a:t>
            </a:r>
            <a:r>
              <a:rPr lang="en-US" sz="1000" dirty="0" err="1">
                <a:latin typeface="Georgia"/>
                <a:cs typeface="Poppins"/>
              </a:rPr>
              <a:t>ediliyor</a:t>
            </a:r>
            <a:r>
              <a:rPr lang="en-US" sz="1000" dirty="0">
                <a:latin typeface="Georgia"/>
                <a:cs typeface="Poppins"/>
              </a:rPr>
              <a:t>.</a:t>
            </a:r>
            <a:endParaRPr lang="en-US" sz="1000" dirty="0">
              <a:latin typeface="Georgia" panose="02040502050405020303" pitchFamily="18" charset="0"/>
              <a:cs typeface="Poppins"/>
            </a:endParaRPr>
          </a:p>
        </p:txBody>
      </p:sp>
      <p:sp>
        <p:nvSpPr>
          <p:cNvPr id="7" name="TextBox 6">
            <a:extLst>
              <a:ext uri="{FF2B5EF4-FFF2-40B4-BE49-F238E27FC236}">
                <a16:creationId xmlns:a16="http://schemas.microsoft.com/office/drawing/2014/main" id="{675ABB6B-AE26-E736-3304-3C1EAA26DE1C}"/>
              </a:ext>
            </a:extLst>
          </p:cNvPr>
          <p:cNvSpPr txBox="1"/>
          <p:nvPr/>
        </p:nvSpPr>
        <p:spPr>
          <a:xfrm>
            <a:off x="473868" y="970098"/>
            <a:ext cx="2320142"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lang="en-US" sz="1400" b="1" dirty="0" err="1">
                <a:solidFill>
                  <a:srgbClr val="092656"/>
                </a:solidFill>
                <a:latin typeface="Poppins" pitchFamily="2" charset="77"/>
                <a:cs typeface="Poppins" pitchFamily="2" charset="77"/>
              </a:rPr>
              <a:t>Dijital</a:t>
            </a:r>
            <a:r>
              <a:rPr lang="en-US" sz="1400" b="1" dirty="0">
                <a:solidFill>
                  <a:srgbClr val="092656"/>
                </a:solidFill>
                <a:latin typeface="Poppins" pitchFamily="2" charset="77"/>
                <a:cs typeface="Poppins" pitchFamily="2" charset="77"/>
              </a:rPr>
              <a:t> pure-play</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11" name="TextBox 10">
            <a:extLst>
              <a:ext uri="{FF2B5EF4-FFF2-40B4-BE49-F238E27FC236}">
                <a16:creationId xmlns:a16="http://schemas.microsoft.com/office/drawing/2014/main" id="{2BF3EEE6-E217-5EB6-6087-99466A702FBF}"/>
              </a:ext>
            </a:extLst>
          </p:cNvPr>
          <p:cNvSpPr txBox="1"/>
          <p:nvPr/>
        </p:nvSpPr>
        <p:spPr>
          <a:xfrm>
            <a:off x="457200" y="2356976"/>
            <a:ext cx="2146300"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lang="en-US" sz="1400" b="1" dirty="0" err="1">
                <a:solidFill>
                  <a:srgbClr val="092656"/>
                </a:solidFill>
                <a:latin typeface="Poppins" pitchFamily="2" charset="77"/>
                <a:cs typeface="Poppins" pitchFamily="2" charset="77"/>
              </a:rPr>
              <a:t>Televizyon</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12" name="Text Placeholder 1">
            <a:extLst>
              <a:ext uri="{FF2B5EF4-FFF2-40B4-BE49-F238E27FC236}">
                <a16:creationId xmlns:a16="http://schemas.microsoft.com/office/drawing/2014/main" id="{27BECEB9-A418-0016-AE78-8B764CBC1906}"/>
              </a:ext>
            </a:extLst>
          </p:cNvPr>
          <p:cNvSpPr txBox="1">
            <a:spLocks/>
          </p:cNvSpPr>
          <p:nvPr/>
        </p:nvSpPr>
        <p:spPr>
          <a:xfrm>
            <a:off x="457199" y="2654712"/>
            <a:ext cx="3052918" cy="2510001"/>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err="1">
                <a:latin typeface="Georgia"/>
                <a:cs typeface="Poppins"/>
              </a:rPr>
              <a:t>Toplam</a:t>
            </a:r>
            <a:r>
              <a:rPr lang="en-US" sz="1000" dirty="0">
                <a:latin typeface="Georgia"/>
                <a:cs typeface="Poppins"/>
              </a:rPr>
              <a:t> TV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geliri</a:t>
            </a:r>
            <a:r>
              <a:rPr lang="en-US" sz="1000" dirty="0">
                <a:latin typeface="Georgia"/>
                <a:cs typeface="Poppins"/>
              </a:rPr>
              <a:t>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u="none" strike="noStrike" dirty="0">
                <a:effectLst/>
                <a:latin typeface="Georgia" panose="02040502050405020303" pitchFamily="18" charset="0"/>
              </a:rPr>
              <a:t> </a:t>
            </a:r>
            <a:r>
              <a:rPr lang="en-US" sz="1000" dirty="0" err="1">
                <a:latin typeface="Georgia"/>
                <a:cs typeface="Poppins"/>
              </a:rPr>
              <a:t>dahil</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yıl</a:t>
            </a:r>
            <a:r>
              <a:rPr lang="en-US" sz="1000" dirty="0">
                <a:latin typeface="Georgia"/>
                <a:cs typeface="Poppins"/>
              </a:rPr>
              <a:t> %8.2 </a:t>
            </a:r>
            <a:r>
              <a:rPr lang="en-US" sz="1000" dirty="0" err="1">
                <a:latin typeface="Georgia"/>
                <a:cs typeface="Poppins"/>
              </a:rPr>
              <a:t>düşecek</a:t>
            </a:r>
            <a:r>
              <a:rPr lang="en-US" sz="1000" dirty="0">
                <a:latin typeface="Georgia"/>
                <a:cs typeface="Poppins"/>
              </a:rPr>
              <a:t> </a:t>
            </a:r>
            <a:r>
              <a:rPr lang="en-US" sz="1000" dirty="0" err="1">
                <a:latin typeface="Georgia"/>
                <a:cs typeface="Poppins"/>
              </a:rPr>
              <a:t>ve</a:t>
            </a:r>
            <a:r>
              <a:rPr lang="en-US" sz="1000" dirty="0">
                <a:latin typeface="Georgia"/>
                <a:cs typeface="Poppins"/>
              </a:rPr>
              <a:t> </a:t>
            </a:r>
            <a:r>
              <a:rPr lang="en-US" sz="1000" dirty="0" err="1">
                <a:latin typeface="Georgia"/>
                <a:cs typeface="Poppins"/>
              </a:rPr>
              <a:t>bu</a:t>
            </a:r>
            <a:r>
              <a:rPr lang="en-US" sz="1000" dirty="0">
                <a:latin typeface="Georgia"/>
                <a:cs typeface="Poppins"/>
              </a:rPr>
              <a:t>, </a:t>
            </a:r>
            <a:r>
              <a:rPr lang="en-US" sz="1000" dirty="0" err="1">
                <a:latin typeface="Georgia"/>
                <a:cs typeface="Poppins"/>
              </a:rPr>
              <a:t>karasal</a:t>
            </a:r>
            <a:r>
              <a:rPr lang="en-US" sz="1000" dirty="0">
                <a:latin typeface="Georgia"/>
                <a:cs typeface="Poppins"/>
              </a:rPr>
              <a:t> </a:t>
            </a:r>
            <a:r>
              <a:rPr lang="en-US" sz="1000" dirty="0" err="1">
                <a:latin typeface="Georgia"/>
                <a:cs typeface="Poppins"/>
              </a:rPr>
              <a:t>TV'deki</a:t>
            </a:r>
            <a:r>
              <a:rPr lang="en-US" sz="1000" dirty="0">
                <a:latin typeface="Georgia"/>
                <a:cs typeface="Poppins"/>
              </a:rPr>
              <a:t> %11.7'lik </a:t>
            </a:r>
            <a:r>
              <a:rPr lang="en-US" sz="1000" dirty="0" err="1">
                <a:latin typeface="Georgia"/>
                <a:cs typeface="Poppins"/>
              </a:rPr>
              <a:t>düşüşten</a:t>
            </a:r>
            <a:r>
              <a:rPr lang="en-US" sz="1000" dirty="0">
                <a:latin typeface="Georgia"/>
                <a:cs typeface="Poppins"/>
              </a:rPr>
              <a:t> </a:t>
            </a:r>
            <a:r>
              <a:rPr lang="en-US" sz="1000" dirty="0" err="1">
                <a:latin typeface="Georgia"/>
                <a:cs typeface="Poppins"/>
              </a:rPr>
              <a:t>kaynaklanacak</a:t>
            </a:r>
            <a:r>
              <a:rPr lang="en-US" sz="1000" dirty="0">
                <a:latin typeface="Georgia"/>
                <a:cs typeface="Poppins"/>
              </a:rPr>
              <a:t>. </a:t>
            </a:r>
            <a:r>
              <a:rPr lang="en-US" sz="1000" dirty="0" err="1">
                <a:latin typeface="Georgia"/>
                <a:cs typeface="Poppins"/>
              </a:rPr>
              <a:t>Diğer</a:t>
            </a:r>
            <a:r>
              <a:rPr lang="en-US" sz="1000" dirty="0">
                <a:latin typeface="Georgia"/>
                <a:cs typeface="Poppins"/>
              </a:rPr>
              <a:t> </a:t>
            </a:r>
            <a:r>
              <a:rPr lang="en-US" sz="1000" dirty="0" err="1">
                <a:latin typeface="Georgia"/>
                <a:cs typeface="Poppins"/>
              </a:rPr>
              <a:t>birçok</a:t>
            </a:r>
            <a:r>
              <a:rPr lang="en-US" sz="1000" dirty="0">
                <a:latin typeface="Georgia"/>
                <a:cs typeface="Poppins"/>
              </a:rPr>
              <a:t> </a:t>
            </a:r>
            <a:r>
              <a:rPr lang="en-US" sz="1000" dirty="0" err="1">
                <a:latin typeface="Georgia"/>
                <a:cs typeface="Poppins"/>
              </a:rPr>
              <a:t>pazarda</a:t>
            </a:r>
            <a:r>
              <a:rPr lang="en-US" sz="1000" dirty="0">
                <a:latin typeface="Georgia"/>
                <a:cs typeface="Poppins"/>
              </a:rPr>
              <a:t> </a:t>
            </a:r>
            <a:r>
              <a:rPr lang="en-US" sz="1000" dirty="0" err="1">
                <a:latin typeface="Georgia"/>
                <a:cs typeface="Poppins"/>
              </a:rPr>
              <a:t>olduğu</a:t>
            </a:r>
            <a:r>
              <a:rPr lang="en-US" sz="1000" dirty="0">
                <a:latin typeface="Georgia"/>
                <a:cs typeface="Poppins"/>
              </a:rPr>
              <a:t> </a:t>
            </a:r>
            <a:r>
              <a:rPr lang="en-US" sz="1000" dirty="0" err="1">
                <a:latin typeface="Georgia"/>
                <a:cs typeface="Poppins"/>
              </a:rPr>
              <a:t>gibi</a:t>
            </a:r>
            <a:r>
              <a:rPr lang="en-US" sz="1000" dirty="0">
                <a:latin typeface="Georgia"/>
                <a:cs typeface="Poppins"/>
              </a:rPr>
              <a:t>, </a:t>
            </a:r>
            <a:r>
              <a:rPr lang="en-US" sz="1000" dirty="0" err="1">
                <a:latin typeface="Georgia"/>
                <a:cs typeface="Poppins"/>
              </a:rPr>
              <a:t>karasal</a:t>
            </a:r>
            <a:r>
              <a:rPr lang="en-US" sz="1000" dirty="0">
                <a:latin typeface="Georgia"/>
                <a:cs typeface="Poppins"/>
              </a:rPr>
              <a:t> TV, </a:t>
            </a:r>
            <a:r>
              <a:rPr lang="en-US" sz="1000" dirty="0" err="1">
                <a:latin typeface="Georgia"/>
                <a:cs typeface="Poppins"/>
              </a:rPr>
              <a:t>önümüzdeki</a:t>
            </a:r>
            <a:r>
              <a:rPr lang="en-US" sz="1000" dirty="0">
                <a:latin typeface="Georgia"/>
                <a:cs typeface="Poppins"/>
              </a:rPr>
              <a:t> </a:t>
            </a:r>
            <a:r>
              <a:rPr lang="en-US" sz="1000" dirty="0" err="1">
                <a:latin typeface="Georgia"/>
                <a:cs typeface="Poppins"/>
              </a:rPr>
              <a:t>beş</a:t>
            </a:r>
            <a:r>
              <a:rPr lang="en-US" sz="1000" dirty="0">
                <a:latin typeface="Georgia"/>
                <a:cs typeface="Poppins"/>
              </a:rPr>
              <a:t> </a:t>
            </a:r>
            <a:r>
              <a:rPr lang="en-US" sz="1000" dirty="0" err="1">
                <a:latin typeface="Georgia"/>
                <a:cs typeface="Poppins"/>
              </a:rPr>
              <a:t>yıl</a:t>
            </a:r>
            <a:r>
              <a:rPr lang="en-US" sz="1000" dirty="0">
                <a:latin typeface="Georgia"/>
                <a:cs typeface="Poppins"/>
              </a:rPr>
              <a:t> </a:t>
            </a:r>
            <a:r>
              <a:rPr lang="en-US" sz="1000" dirty="0" err="1">
                <a:latin typeface="Georgia"/>
                <a:cs typeface="Poppins"/>
              </a:rPr>
              <a:t>boyunca</a:t>
            </a:r>
            <a:r>
              <a:rPr lang="en-US" sz="1000" dirty="0">
                <a:latin typeface="Georgia"/>
                <a:cs typeface="Poppins"/>
              </a:rPr>
              <a:t> </a:t>
            </a:r>
            <a:r>
              <a:rPr lang="en-US" sz="1000" dirty="0" err="1">
                <a:latin typeface="Georgia"/>
                <a:cs typeface="Poppins"/>
              </a:rPr>
              <a:t>sürekli</a:t>
            </a:r>
            <a:r>
              <a:rPr lang="en-US" sz="1000" dirty="0">
                <a:latin typeface="Georgia"/>
                <a:cs typeface="Poppins"/>
              </a:rPr>
              <a:t> </a:t>
            </a:r>
            <a:r>
              <a:rPr lang="en-US" sz="1000" dirty="0" err="1">
                <a:latin typeface="Georgia"/>
                <a:cs typeface="Poppins"/>
              </a:rPr>
              <a:t>azalmalar</a:t>
            </a:r>
            <a:r>
              <a:rPr lang="en-US" sz="1000" dirty="0">
                <a:latin typeface="Georgia"/>
                <a:cs typeface="Poppins"/>
              </a:rPr>
              <a:t> </a:t>
            </a:r>
            <a:r>
              <a:rPr lang="en-US" sz="1000" dirty="0" err="1">
                <a:latin typeface="Georgia"/>
                <a:cs typeface="Poppins"/>
              </a:rPr>
              <a:t>yaşayacak</a:t>
            </a:r>
            <a:r>
              <a:rPr lang="en-US" sz="1000" dirty="0">
                <a:latin typeface="Georgia"/>
                <a:cs typeface="Poppins"/>
              </a:rPr>
              <a:t>. Bu </a:t>
            </a:r>
            <a:r>
              <a:rPr lang="en-US" sz="1000" dirty="0" err="1">
                <a:latin typeface="Georgia"/>
                <a:cs typeface="Poppins"/>
              </a:rPr>
              <a:t>arada</a:t>
            </a:r>
            <a:r>
              <a:rPr lang="en-US" sz="1000" dirty="0">
                <a:latin typeface="Georgia"/>
                <a:cs typeface="Poppins"/>
              </a:rPr>
              <a:t>,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yayınnda</a:t>
            </a:r>
            <a:r>
              <a:rPr lang="en-US" sz="1000" u="none" strike="noStrike" dirty="0">
                <a:effectLst/>
                <a:latin typeface="Georgia" panose="02040502050405020303" pitchFamily="18" charset="0"/>
              </a:rPr>
              <a:t>  </a:t>
            </a:r>
            <a:r>
              <a:rPr lang="en-US" sz="1000" dirty="0">
                <a:latin typeface="Georgia"/>
                <a:cs typeface="Poppins"/>
              </a:rPr>
              <a:t>Netflix, Paramount+, Binge, Kayo, Amazon Prime Video </a:t>
            </a:r>
            <a:r>
              <a:rPr lang="en-US" sz="1000" dirty="0" err="1">
                <a:latin typeface="Georgia"/>
                <a:cs typeface="Poppins"/>
              </a:rPr>
              <a:t>ve</a:t>
            </a:r>
            <a:r>
              <a:rPr lang="en-US" sz="1000" dirty="0">
                <a:latin typeface="Georgia"/>
                <a:cs typeface="Poppins"/>
              </a:rPr>
              <a:t> Stan </a:t>
            </a:r>
            <a:r>
              <a:rPr lang="en-US" sz="1000" dirty="0" err="1">
                <a:latin typeface="Georgia"/>
                <a:cs typeface="Poppins"/>
              </a:rPr>
              <a:t>gibi</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destekli</a:t>
            </a:r>
            <a:r>
              <a:rPr lang="en-US" sz="1000" dirty="0">
                <a:latin typeface="Georgia"/>
                <a:cs typeface="Poppins"/>
              </a:rPr>
              <a:t> </a:t>
            </a:r>
            <a:r>
              <a:rPr lang="en-US" sz="1000" dirty="0" err="1">
                <a:latin typeface="Georgia"/>
                <a:cs typeface="Poppins"/>
              </a:rPr>
              <a:t>birkaç</a:t>
            </a:r>
            <a:r>
              <a:rPr lang="en-US" sz="1000" dirty="0">
                <a:latin typeface="Georgia"/>
                <a:cs typeface="Poppins"/>
              </a:rPr>
              <a:t> yeni </a:t>
            </a:r>
            <a:r>
              <a:rPr lang="en-US" sz="1000" dirty="0" err="1">
                <a:latin typeface="Georgia"/>
                <a:cs typeface="Poppins"/>
              </a:rPr>
              <a:t>oyuncu</a:t>
            </a:r>
            <a:r>
              <a:rPr lang="en-US" sz="1000" dirty="0">
                <a:latin typeface="Georgia"/>
                <a:cs typeface="Poppins"/>
              </a:rPr>
              <a:t> </a:t>
            </a:r>
            <a:r>
              <a:rPr lang="en-US" sz="1000" dirty="0" err="1">
                <a:latin typeface="Georgia"/>
                <a:cs typeface="Poppins"/>
              </a:rPr>
              <a:t>yer</a:t>
            </a:r>
            <a:r>
              <a:rPr lang="en-US" sz="1000" dirty="0">
                <a:latin typeface="Georgia"/>
                <a:cs typeface="Poppins"/>
              </a:rPr>
              <a:t> </a:t>
            </a:r>
            <a:r>
              <a:rPr lang="en-US" sz="1000" dirty="0" err="1">
                <a:latin typeface="Georgia"/>
                <a:cs typeface="Poppins"/>
              </a:rPr>
              <a:t>almaya</a:t>
            </a:r>
            <a:r>
              <a:rPr lang="en-US" sz="1000" dirty="0">
                <a:latin typeface="Georgia"/>
                <a:cs typeface="Poppins"/>
              </a:rPr>
              <a:t> </a:t>
            </a:r>
            <a:r>
              <a:rPr lang="en-US" sz="1000" dirty="0" err="1">
                <a:latin typeface="Georgia"/>
                <a:cs typeface="Poppins"/>
              </a:rPr>
              <a:t>başladı</a:t>
            </a:r>
            <a:r>
              <a:rPr lang="en-US" sz="1000" dirty="0">
                <a:latin typeface="Georgia"/>
                <a:cs typeface="Poppins"/>
              </a:rPr>
              <a:t>. Disney+ 2025'te </a:t>
            </a:r>
            <a:r>
              <a:rPr lang="en-US" sz="1000" dirty="0" err="1">
                <a:latin typeface="Georgia"/>
                <a:cs typeface="Poppins"/>
              </a:rPr>
              <a:t>reklam</a:t>
            </a:r>
            <a:r>
              <a:rPr lang="en-US" sz="1000" dirty="0">
                <a:latin typeface="Georgia"/>
                <a:cs typeface="Poppins"/>
              </a:rPr>
              <a:t> </a:t>
            </a:r>
            <a:r>
              <a:rPr lang="en-US" sz="1000" dirty="0" err="1">
                <a:latin typeface="Georgia"/>
                <a:cs typeface="Poppins"/>
              </a:rPr>
              <a:t>destekli</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hizmet</a:t>
            </a:r>
            <a:r>
              <a:rPr lang="en-US" sz="1000" dirty="0">
                <a:latin typeface="Georgia"/>
                <a:cs typeface="Poppins"/>
              </a:rPr>
              <a:t> </a:t>
            </a:r>
            <a:r>
              <a:rPr lang="en-US" sz="1000" dirty="0" err="1">
                <a:latin typeface="Georgia"/>
                <a:cs typeface="Poppins"/>
              </a:rPr>
              <a:t>sunmaya</a:t>
            </a:r>
            <a:r>
              <a:rPr lang="en-US" sz="1000" dirty="0">
                <a:latin typeface="Georgia"/>
                <a:cs typeface="Poppins"/>
              </a:rPr>
              <a:t> </a:t>
            </a:r>
            <a:r>
              <a:rPr lang="en-US" sz="1000" dirty="0" err="1">
                <a:latin typeface="Georgia"/>
                <a:cs typeface="Poppins"/>
              </a:rPr>
              <a:t>başlayacak</a:t>
            </a:r>
            <a:r>
              <a:rPr lang="en-US" sz="1000" dirty="0">
                <a:latin typeface="Georgia"/>
                <a:cs typeface="Poppins"/>
              </a:rPr>
              <a:t>. Warner Bros. Discovery, </a:t>
            </a:r>
            <a:r>
              <a:rPr lang="en-US" sz="1000" dirty="0" err="1">
                <a:latin typeface="Georgia"/>
                <a:cs typeface="Poppins"/>
              </a:rPr>
              <a:t>Binge'den</a:t>
            </a:r>
            <a:r>
              <a:rPr lang="en-US" sz="1000" dirty="0">
                <a:latin typeface="Georgia"/>
                <a:cs typeface="Poppins"/>
              </a:rPr>
              <a:t> Discover </a:t>
            </a:r>
            <a:r>
              <a:rPr lang="en-US" sz="1000" dirty="0" err="1">
                <a:latin typeface="Georgia"/>
                <a:cs typeface="Poppins"/>
              </a:rPr>
              <a:t>ve</a:t>
            </a:r>
            <a:r>
              <a:rPr lang="en-US" sz="1000" dirty="0">
                <a:latin typeface="Georgia"/>
                <a:cs typeface="Poppins"/>
              </a:rPr>
              <a:t> HBO </a:t>
            </a:r>
            <a:r>
              <a:rPr lang="en-US" sz="1000" dirty="0" err="1">
                <a:latin typeface="Georgia"/>
                <a:cs typeface="Poppins"/>
              </a:rPr>
              <a:t>içeriklerini</a:t>
            </a:r>
            <a:r>
              <a:rPr lang="en-US" sz="1000" dirty="0">
                <a:latin typeface="Georgia"/>
                <a:cs typeface="Poppins"/>
              </a:rPr>
              <a:t> </a:t>
            </a:r>
            <a:r>
              <a:rPr lang="en-US" sz="1000" dirty="0" err="1">
                <a:latin typeface="Georgia"/>
                <a:cs typeface="Poppins"/>
              </a:rPr>
              <a:t>alarak</a:t>
            </a:r>
            <a:r>
              <a:rPr lang="en-US" sz="1000" dirty="0">
                <a:latin typeface="Georgia"/>
                <a:cs typeface="Poppins"/>
              </a:rPr>
              <a:t> Max SVOD </a:t>
            </a:r>
            <a:r>
              <a:rPr lang="en-US" sz="1000" dirty="0" err="1">
                <a:latin typeface="Georgia"/>
                <a:cs typeface="Poppins"/>
              </a:rPr>
              <a:t>platformunu</a:t>
            </a:r>
            <a:r>
              <a:rPr lang="en-US" sz="1000" dirty="0">
                <a:latin typeface="Georgia"/>
                <a:cs typeface="Poppins"/>
              </a:rPr>
              <a:t> </a:t>
            </a:r>
            <a:r>
              <a:rPr lang="en-US" sz="1000" dirty="0" err="1">
                <a:latin typeface="Georgia"/>
                <a:cs typeface="Poppins"/>
              </a:rPr>
              <a:t>başlatacak</a:t>
            </a:r>
            <a:r>
              <a:rPr lang="en-US" sz="1000" dirty="0">
                <a:latin typeface="Georgia"/>
                <a:cs typeface="Poppins"/>
              </a:rPr>
              <a:t>.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u="none" strike="noStrike" dirty="0">
                <a:effectLst/>
                <a:latin typeface="Georgia" panose="02040502050405020303" pitchFamily="18" charset="0"/>
              </a:rPr>
              <a:t> </a:t>
            </a:r>
            <a:r>
              <a:rPr lang="en-US" sz="1000" dirty="0">
                <a:latin typeface="Georgia"/>
                <a:cs typeface="Poppins"/>
              </a:rPr>
              <a:t>, 2024'te %15.3 </a:t>
            </a:r>
            <a:r>
              <a:rPr lang="en-US" sz="1000" dirty="0" err="1">
                <a:latin typeface="Georgia"/>
                <a:cs typeface="Poppins"/>
              </a:rPr>
              <a:t>büyüyecek</a:t>
            </a:r>
            <a:r>
              <a:rPr lang="en-US" sz="1000" dirty="0">
                <a:latin typeface="Georgia"/>
                <a:cs typeface="Poppins"/>
              </a:rPr>
              <a:t> </a:t>
            </a:r>
            <a:r>
              <a:rPr lang="en-US" sz="1000" dirty="0" err="1">
                <a:latin typeface="Georgia"/>
                <a:cs typeface="Poppins"/>
              </a:rPr>
              <a:t>ve</a:t>
            </a:r>
            <a:r>
              <a:rPr lang="en-US" sz="1000" dirty="0">
                <a:latin typeface="Georgia"/>
                <a:cs typeface="Poppins"/>
              </a:rPr>
              <a:t> 2025'te %24.8 </a:t>
            </a:r>
            <a:r>
              <a:rPr lang="en-US" sz="1000" dirty="0" err="1">
                <a:latin typeface="Georgia"/>
                <a:cs typeface="Poppins"/>
              </a:rPr>
              <a:t>daha</a:t>
            </a:r>
            <a:r>
              <a:rPr lang="en-US" sz="1000" dirty="0">
                <a:latin typeface="Georgia"/>
                <a:cs typeface="Poppins"/>
              </a:rPr>
              <a:t> </a:t>
            </a:r>
            <a:r>
              <a:rPr lang="en-US" sz="1000" dirty="0" err="1">
                <a:latin typeface="Georgia"/>
                <a:cs typeface="Poppins"/>
              </a:rPr>
              <a:t>büyümesi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CTV’deki</a:t>
            </a:r>
            <a:r>
              <a:rPr lang="en-US" sz="1000" dirty="0">
                <a:latin typeface="Georgia"/>
                <a:cs typeface="Poppins"/>
              </a:rPr>
              <a:t> </a:t>
            </a:r>
            <a:r>
              <a:rPr lang="en-US" sz="1000" dirty="0" err="1">
                <a:latin typeface="Georgia"/>
                <a:cs typeface="Poppins"/>
              </a:rPr>
              <a:t>sürekli</a:t>
            </a:r>
            <a:r>
              <a:rPr lang="en-US" sz="1000" dirty="0">
                <a:latin typeface="Georgia"/>
                <a:cs typeface="Poppins"/>
              </a:rPr>
              <a:t> </a:t>
            </a:r>
            <a:r>
              <a:rPr lang="en-US" sz="1000" dirty="0" err="1">
                <a:latin typeface="Georgia"/>
                <a:cs typeface="Poppins"/>
              </a:rPr>
              <a:t>artışlara</a:t>
            </a:r>
            <a:r>
              <a:rPr lang="en-US" sz="1000" dirty="0">
                <a:latin typeface="Georgia"/>
                <a:cs typeface="Poppins"/>
              </a:rPr>
              <a:t> </a:t>
            </a:r>
            <a:r>
              <a:rPr lang="en-US" sz="1000" dirty="0" err="1">
                <a:latin typeface="Georgia"/>
                <a:cs typeface="Poppins"/>
              </a:rPr>
              <a:t>rağmen</a:t>
            </a:r>
            <a:r>
              <a:rPr lang="en-US" sz="1000" dirty="0">
                <a:latin typeface="Georgia"/>
                <a:cs typeface="Poppins"/>
              </a:rPr>
              <a:t>, </a:t>
            </a:r>
            <a:r>
              <a:rPr lang="en-US" sz="1000" dirty="0" err="1">
                <a:latin typeface="Georgia"/>
                <a:cs typeface="Poppins"/>
              </a:rPr>
              <a:t>toplam</a:t>
            </a:r>
            <a:r>
              <a:rPr lang="en-US" sz="1000" dirty="0">
                <a:latin typeface="Georgia"/>
                <a:cs typeface="Poppins"/>
              </a:rPr>
              <a:t> TV </a:t>
            </a:r>
            <a:r>
              <a:rPr lang="en-US" sz="1000" dirty="0" err="1">
                <a:latin typeface="Georgia"/>
                <a:cs typeface="Poppins"/>
              </a:rPr>
              <a:t>pazarının</a:t>
            </a:r>
            <a:r>
              <a:rPr lang="en-US" sz="1000" dirty="0">
                <a:latin typeface="Georgia"/>
                <a:cs typeface="Poppins"/>
              </a:rPr>
              <a:t> 2026 </a:t>
            </a:r>
            <a:r>
              <a:rPr lang="en-US" sz="1000" dirty="0" err="1">
                <a:latin typeface="Georgia"/>
                <a:cs typeface="Poppins"/>
              </a:rPr>
              <a:t>yılına</a:t>
            </a:r>
            <a:r>
              <a:rPr lang="en-US" sz="1000" dirty="0">
                <a:latin typeface="Georgia"/>
                <a:cs typeface="Poppins"/>
              </a:rPr>
              <a:t> </a:t>
            </a:r>
            <a:r>
              <a:rPr lang="en-US" sz="1000" dirty="0" err="1">
                <a:latin typeface="Georgia"/>
                <a:cs typeface="Poppins"/>
              </a:rPr>
              <a:t>kadar</a:t>
            </a:r>
            <a:r>
              <a:rPr lang="en-US" sz="1000" dirty="0">
                <a:latin typeface="Georgia"/>
                <a:cs typeface="Poppins"/>
              </a:rPr>
              <a:t> </a:t>
            </a:r>
            <a:r>
              <a:rPr lang="en-US" sz="1000" dirty="0" err="1">
                <a:latin typeface="Georgia"/>
                <a:cs typeface="Poppins"/>
              </a:rPr>
              <a:t>pozitif</a:t>
            </a:r>
            <a:r>
              <a:rPr lang="en-US" sz="1000" dirty="0">
                <a:latin typeface="Georgia"/>
                <a:cs typeface="Poppins"/>
              </a:rPr>
              <a:t> </a:t>
            </a:r>
            <a:r>
              <a:rPr lang="en-US" sz="1000" dirty="0" err="1">
                <a:latin typeface="Georgia"/>
                <a:cs typeface="Poppins"/>
              </a:rPr>
              <a:t>performans</a:t>
            </a:r>
            <a:r>
              <a:rPr lang="en-US" sz="1000" dirty="0">
                <a:latin typeface="Georgia"/>
                <a:cs typeface="Poppins"/>
              </a:rPr>
              <a:t> </a:t>
            </a:r>
            <a:r>
              <a:rPr lang="en-US" sz="1000" dirty="0" err="1">
                <a:latin typeface="Georgia"/>
                <a:cs typeface="Poppins"/>
              </a:rPr>
              <a:t>göstermeye</a:t>
            </a:r>
            <a:r>
              <a:rPr lang="en-US" sz="1000" dirty="0">
                <a:latin typeface="Georgia"/>
                <a:cs typeface="Poppins"/>
              </a:rPr>
              <a:t> </a:t>
            </a:r>
            <a:r>
              <a:rPr lang="en-US" sz="1000" dirty="0" err="1">
                <a:latin typeface="Georgia"/>
                <a:cs typeface="Poppins"/>
              </a:rPr>
              <a:t>başlamayacağı</a:t>
            </a:r>
            <a:r>
              <a:rPr lang="en-US" sz="1000" dirty="0">
                <a:latin typeface="Georgia"/>
                <a:cs typeface="Poppins"/>
              </a:rPr>
              <a:t> </a:t>
            </a:r>
            <a:r>
              <a:rPr lang="en-US" sz="1000" dirty="0" err="1">
                <a:latin typeface="Georgia"/>
                <a:cs typeface="Poppins"/>
              </a:rPr>
              <a:t>öngörülüyor</a:t>
            </a:r>
            <a:r>
              <a:rPr lang="en-US" sz="1000" dirty="0">
                <a:latin typeface="Georgia"/>
                <a:cs typeface="Poppins"/>
              </a:rPr>
              <a:t>, </a:t>
            </a:r>
            <a:r>
              <a:rPr lang="en-US" sz="1000" dirty="0" err="1">
                <a:latin typeface="Georgia"/>
                <a:cs typeface="Poppins"/>
              </a:rPr>
              <a:t>çünkü</a:t>
            </a:r>
            <a:r>
              <a:rPr lang="en-US" sz="1000" dirty="0">
                <a:latin typeface="Georgia"/>
                <a:cs typeface="Poppins"/>
              </a:rPr>
              <a:t> o </a:t>
            </a:r>
            <a:r>
              <a:rPr lang="en-US" sz="1000" dirty="0" err="1">
                <a:latin typeface="Georgia"/>
                <a:cs typeface="Poppins"/>
              </a:rPr>
              <a:t>yıl</a:t>
            </a:r>
            <a:r>
              <a:rPr lang="en-US" sz="1000" dirty="0">
                <a:latin typeface="Georgia"/>
                <a:cs typeface="Poppins"/>
              </a:rPr>
              <a:t> </a:t>
            </a:r>
            <a:r>
              <a:rPr lang="en-US" sz="1000" u="none" strike="noStrike" dirty="0" err="1">
                <a:effectLst/>
                <a:latin typeface="Georgia" panose="02040502050405020303" pitchFamily="18" charset="0"/>
              </a:rPr>
              <a:t>çevrimiçi</a:t>
            </a:r>
            <a:r>
              <a:rPr lang="en-US" sz="1000" u="none" strike="noStrike" dirty="0">
                <a:effectLst/>
                <a:latin typeface="Georgia" panose="02040502050405020303" pitchFamily="18" charset="0"/>
              </a:rPr>
              <a:t> tv </a:t>
            </a:r>
            <a:r>
              <a:rPr lang="en-US" sz="1000" u="none" strike="noStrike" dirty="0" err="1">
                <a:effectLst/>
                <a:latin typeface="Georgia" panose="02040502050405020303" pitchFamily="18" charset="0"/>
              </a:rPr>
              <a:t>yayını</a:t>
            </a:r>
            <a:r>
              <a:rPr lang="en-US" sz="1000" dirty="0" err="1">
                <a:latin typeface="Georgia" panose="02040502050405020303" pitchFamily="18" charset="0"/>
              </a:rPr>
              <a:t>nda</a:t>
            </a:r>
            <a:r>
              <a:rPr lang="en-US" sz="1000" dirty="0">
                <a:latin typeface="Georgia" panose="02040502050405020303" pitchFamily="18" charset="0"/>
              </a:rPr>
              <a:t> </a:t>
            </a:r>
            <a:r>
              <a:rPr lang="en-US" sz="1000" dirty="0">
                <a:latin typeface="Georgia"/>
                <a:cs typeface="Poppins"/>
              </a:rPr>
              <a:t>%24.4'lük </a:t>
            </a:r>
            <a:r>
              <a:rPr lang="en-US" sz="1000" dirty="0" err="1">
                <a:latin typeface="Georgia"/>
                <a:cs typeface="Poppins"/>
              </a:rPr>
              <a:t>bir</a:t>
            </a:r>
            <a:r>
              <a:rPr lang="en-US" sz="1000" dirty="0">
                <a:latin typeface="Georgia"/>
                <a:cs typeface="Poppins"/>
              </a:rPr>
              <a:t> </a:t>
            </a:r>
            <a:r>
              <a:rPr lang="en-US" sz="1000" dirty="0" err="1">
                <a:latin typeface="Georgia"/>
                <a:cs typeface="Poppins"/>
              </a:rPr>
              <a:t>artış</a:t>
            </a:r>
            <a:r>
              <a:rPr lang="en-US" sz="1000" dirty="0">
                <a:latin typeface="Georgia"/>
                <a:cs typeface="Poppins"/>
              </a:rPr>
              <a:t> </a:t>
            </a:r>
            <a:r>
              <a:rPr lang="en-US" sz="1000" dirty="0" err="1">
                <a:latin typeface="Georgia"/>
                <a:cs typeface="Poppins"/>
              </a:rPr>
              <a:t>yaşanacak</a:t>
            </a:r>
            <a:r>
              <a:rPr lang="en-US" sz="1000" dirty="0">
                <a:latin typeface="Georgia"/>
                <a:cs typeface="Poppins"/>
              </a:rPr>
              <a:t>.</a:t>
            </a:r>
            <a:endParaRPr lang="en-US" sz="1000" dirty="0">
              <a:highlight>
                <a:srgbClr val="FFFF00"/>
              </a:highlight>
              <a:latin typeface="Georgia"/>
              <a:cs typeface="Poppins"/>
            </a:endParaRPr>
          </a:p>
        </p:txBody>
      </p:sp>
      <p:sp>
        <p:nvSpPr>
          <p:cNvPr id="14" name="TextBox 13">
            <a:extLst>
              <a:ext uri="{FF2B5EF4-FFF2-40B4-BE49-F238E27FC236}">
                <a16:creationId xmlns:a16="http://schemas.microsoft.com/office/drawing/2014/main" id="{9FF75328-3A4A-CE93-8790-75C375E8C46A}"/>
              </a:ext>
            </a:extLst>
          </p:cNvPr>
          <p:cNvSpPr txBox="1"/>
          <p:nvPr/>
        </p:nvSpPr>
        <p:spPr>
          <a:xfrm>
            <a:off x="3886201" y="2362472"/>
            <a:ext cx="2146300"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Açık</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hava</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15" name="Text Placeholder 1">
            <a:extLst>
              <a:ext uri="{FF2B5EF4-FFF2-40B4-BE49-F238E27FC236}">
                <a16:creationId xmlns:a16="http://schemas.microsoft.com/office/drawing/2014/main" id="{7EF7DE28-0A42-3B16-DC33-96F00EC94BEB}"/>
              </a:ext>
            </a:extLst>
          </p:cNvPr>
          <p:cNvSpPr txBox="1">
            <a:spLocks/>
          </p:cNvSpPr>
          <p:nvPr/>
        </p:nvSpPr>
        <p:spPr>
          <a:xfrm>
            <a:off x="3886199" y="2654712"/>
            <a:ext cx="3241714" cy="85268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err="1">
                <a:latin typeface="Georgia"/>
                <a:cs typeface="Poppins"/>
              </a:rPr>
              <a:t>Toplam</a:t>
            </a:r>
            <a:r>
              <a:rPr lang="en-US" sz="1000" dirty="0">
                <a:latin typeface="Georgia"/>
                <a:cs typeface="Poppins"/>
              </a:rPr>
              <a:t> </a:t>
            </a:r>
            <a:r>
              <a:rPr lang="en-US" sz="1000" dirty="0" err="1">
                <a:latin typeface="Georgia"/>
                <a:cs typeface="Poppins"/>
              </a:rPr>
              <a:t>açık</a:t>
            </a:r>
            <a:r>
              <a:rPr lang="en-US" sz="1000" dirty="0">
                <a:latin typeface="Georgia"/>
                <a:cs typeface="Poppins"/>
              </a:rPr>
              <a:t> </a:t>
            </a:r>
            <a:r>
              <a:rPr lang="en-US" sz="1000" dirty="0" err="1">
                <a:latin typeface="Georgia"/>
                <a:cs typeface="Poppins"/>
              </a:rPr>
              <a:t>hava</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dahil</a:t>
            </a:r>
            <a:r>
              <a:rPr lang="en-US" sz="1000" dirty="0">
                <a:latin typeface="Georgia"/>
                <a:cs typeface="Poppins"/>
              </a:rPr>
              <a:t>) 2024’te %7,3 </a:t>
            </a:r>
            <a:r>
              <a:rPr lang="en-US" sz="1000" dirty="0" err="1">
                <a:latin typeface="Georgia"/>
                <a:cs typeface="Poppins"/>
              </a:rPr>
              <a:t>artarak</a:t>
            </a:r>
            <a:r>
              <a:rPr lang="en-US" sz="1000" dirty="0">
                <a:latin typeface="Georgia"/>
                <a:cs typeface="Poppins"/>
              </a:rPr>
              <a:t> 861,6 </a:t>
            </a:r>
            <a:r>
              <a:rPr lang="en-US" sz="1000" dirty="0" err="1">
                <a:latin typeface="Georgia"/>
                <a:cs typeface="Poppins"/>
              </a:rPr>
              <a:t>milyon</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çıkacak</a:t>
            </a:r>
            <a:r>
              <a:rPr lang="en-US" sz="1000" dirty="0">
                <a:latin typeface="Georgia"/>
                <a:cs typeface="Poppins"/>
              </a:rPr>
              <a:t>. </a:t>
            </a:r>
            <a:r>
              <a:rPr lang="en-US" sz="1000" dirty="0" err="1">
                <a:latin typeface="Georgia"/>
                <a:cs typeface="Poppins"/>
              </a:rPr>
              <a:t>Büyük</a:t>
            </a:r>
            <a:r>
              <a:rPr lang="en-US" sz="1000" dirty="0">
                <a:latin typeface="Georgia"/>
                <a:cs typeface="Poppins"/>
              </a:rPr>
              <a:t> </a:t>
            </a:r>
            <a:r>
              <a:rPr lang="en-US" sz="1000" dirty="0" err="1">
                <a:latin typeface="Georgia"/>
                <a:cs typeface="Poppins"/>
              </a:rPr>
              <a:t>ölçüde</a:t>
            </a:r>
            <a:r>
              <a:rPr lang="en-US" sz="1000" dirty="0">
                <a:latin typeface="Georgia"/>
                <a:cs typeface="Poppins"/>
              </a:rPr>
              <a:t> DOOH </a:t>
            </a:r>
            <a:r>
              <a:rPr lang="en-US" sz="1000" dirty="0" err="1">
                <a:latin typeface="Georgia"/>
                <a:cs typeface="Poppins"/>
              </a:rPr>
              <a:t>tarafından</a:t>
            </a:r>
            <a:r>
              <a:rPr lang="en-US" sz="1000" dirty="0">
                <a:latin typeface="Georgia"/>
                <a:cs typeface="Poppins"/>
              </a:rPr>
              <a:t> </a:t>
            </a:r>
            <a:r>
              <a:rPr lang="en-US" sz="1000" dirty="0" err="1">
                <a:latin typeface="Georgia"/>
                <a:cs typeface="Poppins"/>
              </a:rPr>
              <a:t>desteklenen</a:t>
            </a:r>
            <a:r>
              <a:rPr lang="en-US" sz="1000" dirty="0">
                <a:latin typeface="Georgia"/>
                <a:cs typeface="Poppins"/>
              </a:rPr>
              <a:t> </a:t>
            </a:r>
            <a:r>
              <a:rPr lang="en-US" sz="1000" dirty="0" err="1">
                <a:latin typeface="Georgia"/>
                <a:cs typeface="Poppins"/>
              </a:rPr>
              <a:t>istikrarlı</a:t>
            </a:r>
            <a:r>
              <a:rPr lang="en-US" sz="1000" dirty="0">
                <a:latin typeface="Georgia"/>
                <a:cs typeface="Poppins"/>
              </a:rPr>
              <a:t> </a:t>
            </a:r>
            <a:r>
              <a:rPr lang="en-US" sz="1000" dirty="0" err="1">
                <a:latin typeface="Georgia"/>
                <a:cs typeface="Poppins"/>
              </a:rPr>
              <a:t>büyüme</a:t>
            </a:r>
            <a:r>
              <a:rPr lang="en-US" sz="1000" dirty="0">
                <a:latin typeface="Georgia"/>
                <a:cs typeface="Poppins"/>
              </a:rPr>
              <a:t>, </a:t>
            </a:r>
            <a:r>
              <a:rPr lang="en-US" sz="1000" dirty="0" err="1">
                <a:latin typeface="Georgia"/>
                <a:cs typeface="Poppins"/>
              </a:rPr>
              <a:t>toplam</a:t>
            </a:r>
            <a:r>
              <a:rPr lang="en-US" sz="1000" dirty="0">
                <a:latin typeface="Georgia"/>
                <a:cs typeface="Poppins"/>
              </a:rPr>
              <a:t> </a:t>
            </a:r>
            <a:r>
              <a:rPr lang="en-US" sz="1000" dirty="0" err="1">
                <a:latin typeface="Georgia"/>
                <a:cs typeface="Poppins"/>
              </a:rPr>
              <a:t>açık</a:t>
            </a:r>
            <a:r>
              <a:rPr lang="en-US" sz="1000" dirty="0">
                <a:latin typeface="Georgia"/>
                <a:cs typeface="Poppins"/>
              </a:rPr>
              <a:t> </a:t>
            </a:r>
            <a:r>
              <a:rPr lang="en-US" sz="1000" dirty="0" err="1">
                <a:latin typeface="Georgia"/>
                <a:cs typeface="Poppins"/>
              </a:rPr>
              <a:t>havayı</a:t>
            </a:r>
            <a:r>
              <a:rPr lang="en-US" sz="1000" dirty="0">
                <a:latin typeface="Georgia"/>
                <a:cs typeface="Poppins"/>
              </a:rPr>
              <a:t> 2028'de 1,0 </a:t>
            </a:r>
            <a:r>
              <a:rPr lang="en-US" sz="1000" dirty="0" err="1">
                <a:latin typeface="Georgia"/>
                <a:cs typeface="Poppins"/>
              </a:rPr>
              <a:t>milyar</a:t>
            </a:r>
            <a:r>
              <a:rPr lang="en-US" sz="1000" dirty="0">
                <a:latin typeface="Georgia"/>
                <a:cs typeface="Poppins"/>
              </a:rPr>
              <a:t> </a:t>
            </a:r>
            <a:r>
              <a:rPr lang="en-US" sz="1000" dirty="0" err="1">
                <a:latin typeface="Georgia"/>
                <a:cs typeface="Poppins"/>
              </a:rPr>
              <a:t>dolara</a:t>
            </a:r>
            <a:r>
              <a:rPr lang="en-US" sz="1000" dirty="0">
                <a:latin typeface="Georgia"/>
                <a:cs typeface="Poppins"/>
              </a:rPr>
              <a:t> </a:t>
            </a:r>
            <a:r>
              <a:rPr lang="en-US" sz="1000" dirty="0" err="1">
                <a:latin typeface="Georgia"/>
                <a:cs typeface="Poppins"/>
              </a:rPr>
              <a:t>çıkaracak</a:t>
            </a:r>
            <a:r>
              <a:rPr lang="en-US" sz="1000" dirty="0">
                <a:latin typeface="Georgia"/>
                <a:cs typeface="Poppins"/>
              </a:rPr>
              <a:t>. </a:t>
            </a:r>
            <a:r>
              <a:rPr lang="en-US" sz="1000" dirty="0" err="1">
                <a:latin typeface="Georgia"/>
                <a:cs typeface="Poppins"/>
              </a:rPr>
              <a:t>DOOH'un</a:t>
            </a:r>
            <a:r>
              <a:rPr lang="en-US" sz="1000" dirty="0">
                <a:latin typeface="Georgia"/>
                <a:cs typeface="Poppins"/>
              </a:rPr>
              <a:t> 2024'te %9,3 </a:t>
            </a:r>
            <a:r>
              <a:rPr lang="en-US" sz="1000" dirty="0" err="1">
                <a:latin typeface="Georgia"/>
                <a:cs typeface="Poppins"/>
              </a:rPr>
              <a:t>büyüyecek</a:t>
            </a:r>
            <a:r>
              <a:rPr lang="en-US" sz="1000" dirty="0">
                <a:latin typeface="Georgia"/>
                <a:cs typeface="Poppins"/>
              </a:rPr>
              <a:t> </a:t>
            </a:r>
            <a:r>
              <a:rPr lang="en-US" sz="1000" dirty="0" err="1">
                <a:latin typeface="Georgia"/>
                <a:cs typeface="Poppins"/>
              </a:rPr>
              <a:t>ve</a:t>
            </a:r>
            <a:r>
              <a:rPr lang="en-US" sz="1000" dirty="0">
                <a:latin typeface="Georgia"/>
                <a:cs typeface="Poppins"/>
              </a:rPr>
              <a:t> 2025'te %6,8 </a:t>
            </a:r>
            <a:r>
              <a:rPr lang="en-US" sz="1000" dirty="0" err="1">
                <a:latin typeface="Georgia"/>
                <a:cs typeface="Poppins"/>
              </a:rPr>
              <a:t>daha</a:t>
            </a:r>
            <a:r>
              <a:rPr lang="en-US" sz="1000" dirty="0">
                <a:latin typeface="Georgia"/>
                <a:cs typeface="Poppins"/>
              </a:rPr>
              <a:t> </a:t>
            </a:r>
            <a:r>
              <a:rPr lang="en-US" sz="1000" dirty="0" err="1">
                <a:latin typeface="Georgia"/>
                <a:cs typeface="Poppins"/>
              </a:rPr>
              <a:t>büyümesi</a:t>
            </a:r>
            <a:r>
              <a:rPr lang="en-US" sz="1000" dirty="0">
                <a:latin typeface="Georgia"/>
                <a:cs typeface="Poppins"/>
              </a:rPr>
              <a:t> </a:t>
            </a:r>
            <a:r>
              <a:rPr lang="en-US" sz="1000" dirty="0" err="1">
                <a:latin typeface="Georgia"/>
                <a:cs typeface="Poppins"/>
              </a:rPr>
              <a:t>bekleniyor</a:t>
            </a:r>
            <a:r>
              <a:rPr lang="en-US" sz="1000" dirty="0">
                <a:latin typeface="Georgia"/>
                <a:cs typeface="Poppins"/>
              </a:rPr>
              <a:t>.</a:t>
            </a:r>
          </a:p>
        </p:txBody>
      </p:sp>
      <p:sp>
        <p:nvSpPr>
          <p:cNvPr id="20" name="TextBox 19">
            <a:extLst>
              <a:ext uri="{FF2B5EF4-FFF2-40B4-BE49-F238E27FC236}">
                <a16:creationId xmlns:a16="http://schemas.microsoft.com/office/drawing/2014/main" id="{AD8847AD-CF85-7C6C-101E-B2A5F8B99932}"/>
              </a:ext>
            </a:extLst>
          </p:cNvPr>
          <p:cNvSpPr txBox="1"/>
          <p:nvPr/>
        </p:nvSpPr>
        <p:spPr>
          <a:xfrm>
            <a:off x="3886200" y="3814546"/>
            <a:ext cx="2146300" cy="307777"/>
          </a:xfrm>
          <a:prstGeom prst="rect">
            <a:avLst/>
          </a:prstGeom>
          <a:noFill/>
        </p:spPr>
        <p:txBody>
          <a:bodyPr wrap="square" l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Bası</a:t>
            </a:r>
            <a:r>
              <a:rPr kumimoji="0" lang="tr-TR"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n</a:t>
            </a:r>
            <a:r>
              <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a:t>
            </a:r>
            <a:r>
              <a:rPr kumimoji="0" lang="en-US" sz="1400" b="1" i="0" u="none" strike="noStrike" kern="1200" cap="none" spc="0" normalizeH="0" baseline="0" noProof="0" dirty="0" err="1">
                <a:ln>
                  <a:noFill/>
                </a:ln>
                <a:solidFill>
                  <a:srgbClr val="092656"/>
                </a:solidFill>
                <a:effectLst/>
                <a:uLnTx/>
                <a:uFillTx/>
                <a:latin typeface="Poppins" pitchFamily="2" charset="77"/>
                <a:ea typeface="+mn-ea"/>
                <a:cs typeface="Poppins" pitchFamily="2" charset="77"/>
              </a:rPr>
              <a:t>Ses</a:t>
            </a:r>
            <a:endParaRPr kumimoji="0" lang="en-US" sz="1400" b="1" i="0" u="none" strike="noStrike" kern="1200" cap="none" spc="0" normalizeH="0" baseline="0" noProof="0" dirty="0">
              <a:ln>
                <a:noFill/>
              </a:ln>
              <a:solidFill>
                <a:srgbClr val="092656"/>
              </a:solidFill>
              <a:effectLst/>
              <a:uLnTx/>
              <a:uFillTx/>
              <a:latin typeface="Poppins" pitchFamily="2" charset="77"/>
              <a:ea typeface="+mn-ea"/>
              <a:cs typeface="Poppins" pitchFamily="2" charset="77"/>
            </a:endParaRPr>
          </a:p>
        </p:txBody>
      </p:sp>
      <p:sp>
        <p:nvSpPr>
          <p:cNvPr id="21" name="Text Placeholder 1">
            <a:extLst>
              <a:ext uri="{FF2B5EF4-FFF2-40B4-BE49-F238E27FC236}">
                <a16:creationId xmlns:a16="http://schemas.microsoft.com/office/drawing/2014/main" id="{1E1353CE-4051-7F6B-942F-C327F79DB981}"/>
              </a:ext>
            </a:extLst>
          </p:cNvPr>
          <p:cNvSpPr txBox="1">
            <a:spLocks/>
          </p:cNvSpPr>
          <p:nvPr/>
        </p:nvSpPr>
        <p:spPr>
          <a:xfrm>
            <a:off x="3886198" y="4112283"/>
            <a:ext cx="3124201" cy="146538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3999"/>
              </a:lnSpc>
            </a:pPr>
            <a:r>
              <a:rPr lang="en-US" sz="1000" dirty="0" err="1">
                <a:latin typeface="Georgia"/>
                <a:cs typeface="Poppins"/>
              </a:rPr>
              <a:t>Gazete</a:t>
            </a:r>
            <a:r>
              <a:rPr lang="en-US" sz="1000" dirty="0">
                <a:latin typeface="Georgia"/>
                <a:cs typeface="Poppins"/>
              </a:rPr>
              <a:t> </a:t>
            </a:r>
            <a:r>
              <a:rPr lang="en-US" sz="1000" dirty="0" err="1">
                <a:latin typeface="Georgia"/>
                <a:cs typeface="Poppins"/>
              </a:rPr>
              <a:t>reklam</a:t>
            </a:r>
            <a:r>
              <a:rPr lang="en-US" sz="1000" dirty="0">
                <a:latin typeface="Georgia"/>
                <a:cs typeface="Poppins"/>
              </a:rPr>
              <a:t> </a:t>
            </a:r>
            <a:r>
              <a:rPr lang="en-US" sz="1000" dirty="0" err="1">
                <a:latin typeface="Georgia"/>
                <a:cs typeface="Poppins"/>
              </a:rPr>
              <a:t>gelirlerinin</a:t>
            </a:r>
            <a:r>
              <a:rPr lang="en-US" sz="1000" dirty="0">
                <a:latin typeface="Georgia"/>
                <a:cs typeface="Poppins"/>
              </a:rPr>
              <a:t> 2024 </a:t>
            </a:r>
            <a:r>
              <a:rPr lang="en-US" sz="1000" dirty="0" err="1">
                <a:latin typeface="Georgia"/>
                <a:cs typeface="Poppins"/>
              </a:rPr>
              <a:t>yılında</a:t>
            </a:r>
            <a:r>
              <a:rPr lang="en-US" sz="1000" dirty="0">
                <a:latin typeface="Georgia"/>
                <a:cs typeface="Poppins"/>
              </a:rPr>
              <a:t> %10,5, </a:t>
            </a:r>
            <a:r>
              <a:rPr lang="en-US" sz="1000" dirty="0" err="1">
                <a:latin typeface="Georgia"/>
                <a:cs typeface="Poppins"/>
              </a:rPr>
              <a:t>dergi</a:t>
            </a:r>
            <a:r>
              <a:rPr lang="en-US" sz="1000" dirty="0">
                <a:latin typeface="Georgia"/>
                <a:cs typeface="Poppins"/>
              </a:rPr>
              <a:t> </a:t>
            </a:r>
            <a:r>
              <a:rPr lang="en-US" sz="1000" dirty="0" err="1">
                <a:latin typeface="Georgia"/>
                <a:cs typeface="Poppins"/>
              </a:rPr>
              <a:t>gelirlerinin</a:t>
            </a:r>
            <a:r>
              <a:rPr lang="en-US" sz="1000" dirty="0">
                <a:latin typeface="Georgia"/>
                <a:cs typeface="Poppins"/>
              </a:rPr>
              <a:t> </a:t>
            </a:r>
            <a:r>
              <a:rPr lang="en-US" sz="1000" dirty="0" err="1">
                <a:latin typeface="Georgia"/>
                <a:cs typeface="Poppins"/>
              </a:rPr>
              <a:t>ise</a:t>
            </a:r>
            <a:r>
              <a:rPr lang="en-US" sz="1000" dirty="0">
                <a:latin typeface="Georgia"/>
                <a:cs typeface="Poppins"/>
              </a:rPr>
              <a:t> %7,6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azalması</a:t>
            </a:r>
            <a:r>
              <a:rPr lang="en-US" sz="1000" dirty="0">
                <a:latin typeface="Georgia"/>
                <a:cs typeface="Poppins"/>
              </a:rPr>
              <a:t> </a:t>
            </a:r>
            <a:r>
              <a:rPr lang="en-US" sz="1000" dirty="0" err="1">
                <a:latin typeface="Georgia"/>
                <a:cs typeface="Poppins"/>
              </a:rPr>
              <a:t>bekleniyor</a:t>
            </a:r>
            <a:r>
              <a:rPr lang="en-US" sz="1000" dirty="0">
                <a:latin typeface="Georgia"/>
                <a:cs typeface="Poppins"/>
              </a:rPr>
              <a:t>. </a:t>
            </a:r>
            <a:r>
              <a:rPr lang="en-US" sz="1000" dirty="0" err="1">
                <a:latin typeface="Georgia"/>
                <a:cs typeface="Poppins"/>
              </a:rPr>
              <a:t>Gazetelerin</a:t>
            </a:r>
            <a:r>
              <a:rPr lang="en-US" sz="1000" dirty="0">
                <a:latin typeface="Georgia"/>
                <a:cs typeface="Poppins"/>
              </a:rPr>
              <a:t> </a:t>
            </a:r>
            <a:r>
              <a:rPr lang="en-US" sz="1000" dirty="0" err="1">
                <a:latin typeface="Georgia"/>
                <a:cs typeface="Poppins"/>
              </a:rPr>
              <a:t>önümüzdeki</a:t>
            </a:r>
            <a:r>
              <a:rPr lang="en-US" sz="1000" dirty="0">
                <a:latin typeface="Georgia"/>
                <a:cs typeface="Poppins"/>
              </a:rPr>
              <a:t> </a:t>
            </a:r>
            <a:r>
              <a:rPr lang="en-US" sz="1000" dirty="0" err="1">
                <a:latin typeface="Georgia"/>
                <a:cs typeface="Poppins"/>
              </a:rPr>
              <a:t>beş</a:t>
            </a:r>
            <a:r>
              <a:rPr lang="en-US" sz="1000" dirty="0">
                <a:latin typeface="Georgia"/>
                <a:cs typeface="Poppins"/>
              </a:rPr>
              <a:t> </a:t>
            </a:r>
            <a:r>
              <a:rPr lang="en-US" sz="1000" dirty="0" err="1">
                <a:latin typeface="Georgia"/>
                <a:cs typeface="Poppins"/>
              </a:rPr>
              <a:t>yıl</a:t>
            </a:r>
            <a:r>
              <a:rPr lang="en-US" sz="1000" dirty="0">
                <a:latin typeface="Georgia"/>
                <a:cs typeface="Poppins"/>
              </a:rPr>
              <a:t> </a:t>
            </a:r>
            <a:r>
              <a:rPr lang="en-US" sz="1000" dirty="0" err="1">
                <a:latin typeface="Georgia"/>
                <a:cs typeface="Poppins"/>
              </a:rPr>
              <a:t>içinde</a:t>
            </a:r>
            <a:r>
              <a:rPr lang="en-US" sz="1000" dirty="0">
                <a:latin typeface="Georgia"/>
                <a:cs typeface="Poppins"/>
              </a:rPr>
              <a:t> </a:t>
            </a:r>
            <a:r>
              <a:rPr lang="en-US" sz="1000" dirty="0" err="1">
                <a:latin typeface="Georgia"/>
                <a:cs typeface="Poppins"/>
              </a:rPr>
              <a:t>büyümeye</a:t>
            </a:r>
            <a:r>
              <a:rPr lang="en-US" sz="1000" dirty="0">
                <a:latin typeface="Georgia"/>
                <a:cs typeface="Poppins"/>
              </a:rPr>
              <a:t> </a:t>
            </a:r>
            <a:r>
              <a:rPr lang="en-US" sz="1000" dirty="0" err="1">
                <a:latin typeface="Georgia"/>
                <a:cs typeface="Poppins"/>
              </a:rPr>
              <a:t>dönmesi</a:t>
            </a:r>
            <a:r>
              <a:rPr lang="en-US" sz="1000" dirty="0">
                <a:latin typeface="Georgia"/>
                <a:cs typeface="Poppins"/>
              </a:rPr>
              <a:t> </a:t>
            </a:r>
            <a:r>
              <a:rPr lang="en-US" sz="1000" dirty="0" err="1">
                <a:latin typeface="Georgia"/>
                <a:cs typeface="Poppins"/>
              </a:rPr>
              <a:t>beklenmiyor</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dergiler</a:t>
            </a:r>
            <a:r>
              <a:rPr lang="en-US" sz="1000" dirty="0">
                <a:latin typeface="Georgia"/>
                <a:cs typeface="Poppins"/>
              </a:rPr>
              <a:t> </a:t>
            </a:r>
            <a:r>
              <a:rPr lang="en-US" sz="1000" dirty="0" err="1">
                <a:latin typeface="Georgia"/>
                <a:cs typeface="Poppins"/>
              </a:rPr>
              <a:t>için</a:t>
            </a:r>
            <a:r>
              <a:rPr lang="en-US" sz="1000" dirty="0">
                <a:latin typeface="Georgia"/>
                <a:cs typeface="Poppins"/>
              </a:rPr>
              <a:t> 2029'da </a:t>
            </a:r>
            <a:r>
              <a:rPr lang="en-US" sz="1000" dirty="0" err="1">
                <a:latin typeface="Georgia"/>
                <a:cs typeface="Poppins"/>
              </a:rPr>
              <a:t>bir</a:t>
            </a:r>
            <a:r>
              <a:rPr lang="en-US" sz="1000" dirty="0">
                <a:latin typeface="Georgia"/>
                <a:cs typeface="Poppins"/>
              </a:rPr>
              <a:t> </a:t>
            </a:r>
            <a:r>
              <a:rPr lang="en-US" sz="1000" dirty="0" err="1">
                <a:latin typeface="Georgia"/>
                <a:cs typeface="Poppins"/>
              </a:rPr>
              <a:t>artış</a:t>
            </a:r>
            <a:r>
              <a:rPr lang="en-US" sz="1000" dirty="0">
                <a:latin typeface="Georgia"/>
                <a:cs typeface="Poppins"/>
              </a:rPr>
              <a:t> </a:t>
            </a:r>
            <a:r>
              <a:rPr lang="en-US" sz="1000" dirty="0" err="1">
                <a:latin typeface="Georgia"/>
                <a:cs typeface="Poppins"/>
              </a:rPr>
              <a:t>görebilecek</a:t>
            </a:r>
            <a:r>
              <a:rPr lang="en-US" sz="1000" dirty="0">
                <a:latin typeface="Georgia"/>
                <a:cs typeface="Poppins"/>
              </a:rPr>
              <a:t> </a:t>
            </a:r>
            <a:r>
              <a:rPr lang="en-US" sz="1000" dirty="0" err="1">
                <a:latin typeface="Georgia"/>
                <a:cs typeface="Poppins"/>
              </a:rPr>
              <a:t>bir</a:t>
            </a:r>
            <a:r>
              <a:rPr lang="en-US" sz="1000" dirty="0">
                <a:latin typeface="Georgia"/>
                <a:cs typeface="Poppins"/>
              </a:rPr>
              <a:t> </a:t>
            </a:r>
            <a:r>
              <a:rPr lang="en-US" sz="1000" dirty="0" err="1">
                <a:latin typeface="Georgia"/>
                <a:cs typeface="Poppins"/>
              </a:rPr>
              <a:t>umut</a:t>
            </a:r>
            <a:r>
              <a:rPr lang="en-US" sz="1000" dirty="0">
                <a:latin typeface="Georgia"/>
                <a:cs typeface="Poppins"/>
              </a:rPr>
              <a:t> </a:t>
            </a:r>
            <a:r>
              <a:rPr lang="en-US" sz="1000" dirty="0" err="1">
                <a:latin typeface="Georgia"/>
                <a:cs typeface="Poppins"/>
              </a:rPr>
              <a:t>ışığı</a:t>
            </a:r>
            <a:r>
              <a:rPr lang="en-US" sz="1000" dirty="0">
                <a:latin typeface="Georgia"/>
                <a:cs typeface="Poppins"/>
              </a:rPr>
              <a:t> var. </a:t>
            </a:r>
            <a:r>
              <a:rPr lang="en-US" sz="1000" dirty="0" err="1">
                <a:latin typeface="Georgia"/>
                <a:cs typeface="Poppins"/>
              </a:rPr>
              <a:t>Ses</a:t>
            </a:r>
            <a:r>
              <a:rPr lang="en-US" sz="1000" dirty="0">
                <a:latin typeface="Georgia"/>
                <a:cs typeface="Poppins"/>
              </a:rPr>
              <a:t> 2024'te %0,1 </a:t>
            </a:r>
            <a:r>
              <a:rPr lang="en-US" sz="1000" dirty="0" err="1">
                <a:latin typeface="Georgia"/>
                <a:cs typeface="Poppins"/>
              </a:rPr>
              <a:t>düşecek</a:t>
            </a:r>
            <a:r>
              <a:rPr lang="en-US" sz="1000" dirty="0">
                <a:latin typeface="Georgia"/>
                <a:cs typeface="Poppins"/>
              </a:rPr>
              <a:t>, </a:t>
            </a:r>
            <a:r>
              <a:rPr lang="en-US" sz="1000" dirty="0" err="1">
                <a:latin typeface="Georgia"/>
                <a:cs typeface="Poppins"/>
              </a:rPr>
              <a:t>ancak</a:t>
            </a:r>
            <a:r>
              <a:rPr lang="en-US" sz="1000" dirty="0">
                <a:latin typeface="Georgia"/>
                <a:cs typeface="Poppins"/>
              </a:rPr>
              <a:t> </a:t>
            </a:r>
            <a:r>
              <a:rPr lang="en-US" sz="1000" dirty="0" err="1">
                <a:latin typeface="Georgia"/>
                <a:cs typeface="Poppins"/>
              </a:rPr>
              <a:t>önümüzdeki</a:t>
            </a:r>
            <a:r>
              <a:rPr lang="en-US" sz="1000" dirty="0">
                <a:latin typeface="Georgia"/>
                <a:cs typeface="Poppins"/>
              </a:rPr>
              <a:t> </a:t>
            </a:r>
            <a:r>
              <a:rPr lang="en-US" sz="1000" dirty="0" err="1">
                <a:latin typeface="Georgia"/>
                <a:cs typeface="Poppins"/>
              </a:rPr>
              <a:t>dönemde</a:t>
            </a:r>
            <a:r>
              <a:rPr lang="en-US" sz="1000" dirty="0">
                <a:latin typeface="Georgia"/>
                <a:cs typeface="Poppins"/>
              </a:rPr>
              <a:t> </a:t>
            </a:r>
            <a:r>
              <a:rPr lang="en-US" sz="1000" dirty="0" err="1">
                <a:latin typeface="Georgia"/>
                <a:cs typeface="Poppins"/>
              </a:rPr>
              <a:t>bazı</a:t>
            </a:r>
            <a:r>
              <a:rPr lang="en-US" sz="1000" dirty="0">
                <a:latin typeface="Georgia"/>
                <a:cs typeface="Poppins"/>
              </a:rPr>
              <a:t> </a:t>
            </a:r>
            <a:r>
              <a:rPr lang="en-US" sz="1000" dirty="0" err="1">
                <a:latin typeface="Georgia"/>
                <a:cs typeface="Poppins"/>
              </a:rPr>
              <a:t>mütevazı</a:t>
            </a:r>
            <a:r>
              <a:rPr lang="en-US" sz="1000" dirty="0">
                <a:latin typeface="Georgia"/>
                <a:cs typeface="Poppins"/>
              </a:rPr>
              <a:t> </a:t>
            </a:r>
            <a:r>
              <a:rPr lang="en-US" sz="1000" dirty="0" err="1">
                <a:latin typeface="Georgia"/>
                <a:cs typeface="Poppins"/>
              </a:rPr>
              <a:t>kazanımlar</a:t>
            </a:r>
            <a:r>
              <a:rPr lang="en-US" sz="1000" dirty="0">
                <a:latin typeface="Georgia"/>
                <a:cs typeface="Poppins"/>
              </a:rPr>
              <a:t> </a:t>
            </a:r>
            <a:r>
              <a:rPr lang="en-US" sz="1000" dirty="0" err="1">
                <a:latin typeface="Georgia"/>
                <a:cs typeface="Poppins"/>
              </a:rPr>
              <a:t>görmesi</a:t>
            </a:r>
            <a:r>
              <a:rPr lang="en-US" sz="1000" dirty="0">
                <a:latin typeface="Georgia"/>
                <a:cs typeface="Poppins"/>
              </a:rPr>
              <a:t> </a:t>
            </a:r>
            <a:r>
              <a:rPr lang="en-US" sz="1000" dirty="0" err="1">
                <a:latin typeface="Georgia"/>
                <a:cs typeface="Poppins"/>
              </a:rPr>
              <a:t>muhtemel</a:t>
            </a:r>
            <a:r>
              <a:rPr lang="en-US" sz="1000" dirty="0">
                <a:latin typeface="Georgia"/>
                <a:cs typeface="Poppins"/>
              </a:rPr>
              <a:t>. Bu </a:t>
            </a:r>
            <a:r>
              <a:rPr lang="en-US" sz="1000" dirty="0" err="1">
                <a:latin typeface="Georgia"/>
                <a:cs typeface="Poppins"/>
              </a:rPr>
              <a:t>yıl</a:t>
            </a:r>
            <a:r>
              <a:rPr lang="en-US" sz="1000" dirty="0">
                <a:latin typeface="Georgia"/>
                <a:cs typeface="Poppins"/>
              </a:rPr>
              <a:t> %16,4 </a:t>
            </a:r>
            <a:r>
              <a:rPr lang="en-US" sz="1000" dirty="0" err="1">
                <a:latin typeface="Georgia"/>
                <a:cs typeface="Poppins"/>
              </a:rPr>
              <a:t>oranında</a:t>
            </a:r>
            <a:r>
              <a:rPr lang="en-US" sz="1000" dirty="0">
                <a:latin typeface="Georgia"/>
                <a:cs typeface="Poppins"/>
              </a:rPr>
              <a:t> </a:t>
            </a:r>
            <a:r>
              <a:rPr lang="en-US" sz="1000" dirty="0" err="1">
                <a:latin typeface="Georgia"/>
                <a:cs typeface="Poppins"/>
              </a:rPr>
              <a:t>artan</a:t>
            </a:r>
            <a:r>
              <a:rPr lang="en-US" sz="1000" dirty="0">
                <a:latin typeface="Georgia"/>
                <a:cs typeface="Poppins"/>
              </a:rPr>
              <a:t> </a:t>
            </a:r>
            <a:r>
              <a:rPr lang="en-US" sz="1000" dirty="0" err="1">
                <a:latin typeface="Georgia"/>
                <a:cs typeface="Poppins"/>
              </a:rPr>
              <a:t>dijital</a:t>
            </a:r>
            <a:r>
              <a:rPr lang="en-US" sz="1000" dirty="0">
                <a:latin typeface="Georgia"/>
                <a:cs typeface="Poppins"/>
              </a:rPr>
              <a:t> </a:t>
            </a:r>
            <a:r>
              <a:rPr lang="en-US" sz="1000" dirty="0" err="1">
                <a:latin typeface="Georgia"/>
                <a:cs typeface="Poppins"/>
              </a:rPr>
              <a:t>ses</a:t>
            </a:r>
            <a:r>
              <a:rPr lang="en-US" sz="1000" dirty="0">
                <a:latin typeface="Georgia"/>
                <a:cs typeface="Poppins"/>
              </a:rPr>
              <a:t>, </a:t>
            </a:r>
            <a:r>
              <a:rPr lang="en-US" sz="1000" dirty="0" err="1">
                <a:latin typeface="Georgia"/>
                <a:cs typeface="Poppins"/>
              </a:rPr>
              <a:t>önümüzdeki</a:t>
            </a:r>
            <a:r>
              <a:rPr lang="en-US" sz="1000" dirty="0">
                <a:latin typeface="Georgia"/>
                <a:cs typeface="Poppins"/>
              </a:rPr>
              <a:t> </a:t>
            </a:r>
            <a:r>
              <a:rPr lang="en-US" sz="1000" dirty="0" err="1">
                <a:latin typeface="Georgia"/>
                <a:cs typeface="Poppins"/>
              </a:rPr>
              <a:t>beş</a:t>
            </a:r>
            <a:r>
              <a:rPr lang="en-US" sz="1000" dirty="0">
                <a:latin typeface="Georgia"/>
                <a:cs typeface="Poppins"/>
              </a:rPr>
              <a:t> </a:t>
            </a:r>
            <a:r>
              <a:rPr lang="en-US" sz="1000" dirty="0" err="1">
                <a:latin typeface="Georgia"/>
                <a:cs typeface="Poppins"/>
              </a:rPr>
              <a:t>yılda</a:t>
            </a:r>
            <a:r>
              <a:rPr lang="en-US" sz="1000" dirty="0">
                <a:latin typeface="Georgia"/>
                <a:cs typeface="Poppins"/>
              </a:rPr>
              <a:t> </a:t>
            </a:r>
            <a:r>
              <a:rPr lang="en-US" sz="1000" dirty="0" err="1">
                <a:latin typeface="Georgia"/>
                <a:cs typeface="Poppins"/>
              </a:rPr>
              <a:t>büyümeye</a:t>
            </a:r>
            <a:r>
              <a:rPr lang="en-US" sz="1000" dirty="0">
                <a:latin typeface="Georgia"/>
                <a:cs typeface="Poppins"/>
              </a:rPr>
              <a:t> </a:t>
            </a:r>
            <a:r>
              <a:rPr lang="en-US" sz="1000" dirty="0" err="1">
                <a:latin typeface="Georgia"/>
                <a:cs typeface="Poppins"/>
              </a:rPr>
              <a:t>devam</a:t>
            </a:r>
            <a:r>
              <a:rPr lang="en-US" sz="1000" dirty="0">
                <a:latin typeface="Georgia"/>
                <a:cs typeface="Poppins"/>
              </a:rPr>
              <a:t> </a:t>
            </a:r>
            <a:r>
              <a:rPr lang="en-US" sz="1000" dirty="0" err="1">
                <a:latin typeface="Georgia"/>
                <a:cs typeface="Poppins"/>
              </a:rPr>
              <a:t>ediyor</a:t>
            </a:r>
            <a:r>
              <a:rPr lang="en-US" sz="1000" dirty="0">
                <a:latin typeface="Georgia"/>
                <a:cs typeface="Poppins"/>
              </a:rPr>
              <a:t>.</a:t>
            </a:r>
          </a:p>
        </p:txBody>
      </p:sp>
      <p:sp>
        <p:nvSpPr>
          <p:cNvPr id="4" name="TextBox 3">
            <a:extLst>
              <a:ext uri="{FF2B5EF4-FFF2-40B4-BE49-F238E27FC236}">
                <a16:creationId xmlns:a16="http://schemas.microsoft.com/office/drawing/2014/main" id="{11B65F49-B1BB-158E-D6D2-321192F2ED47}"/>
              </a:ext>
            </a:extLst>
          </p:cNvPr>
          <p:cNvSpPr txBox="1"/>
          <p:nvPr/>
        </p:nvSpPr>
        <p:spPr>
          <a:xfrm>
            <a:off x="1360012" y="6949857"/>
            <a:ext cx="4672488" cy="3108543"/>
          </a:xfrm>
          <a:prstGeom prst="rect">
            <a:avLst/>
          </a:prstGeom>
          <a:noFill/>
        </p:spPr>
        <p:txBody>
          <a:bodyPr wrap="square" lIns="91440" tIns="45720" rIns="91440" bIns="45720" anchor="t">
            <a:spAutoFit/>
          </a:bodyPr>
          <a:lstStyle/>
          <a:p>
            <a:r>
              <a:rPr lang="en-US" sz="2800" dirty="0" err="1">
                <a:solidFill>
                  <a:schemeClr val="accent5"/>
                </a:solidFill>
                <a:latin typeface="Poppins Light"/>
                <a:cs typeface="Poppins Light"/>
              </a:rPr>
              <a:t>CTV'deki</a:t>
            </a:r>
            <a:r>
              <a:rPr lang="en-US" sz="2800" dirty="0">
                <a:solidFill>
                  <a:schemeClr val="accent5"/>
                </a:solidFill>
                <a:latin typeface="Poppins Light"/>
                <a:cs typeface="Poppins Light"/>
              </a:rPr>
              <a:t> </a:t>
            </a:r>
            <a:r>
              <a:rPr lang="en-US" sz="2800" dirty="0" err="1">
                <a:solidFill>
                  <a:schemeClr val="accent5"/>
                </a:solidFill>
                <a:latin typeface="Poppins Light"/>
                <a:cs typeface="Poppins Light"/>
              </a:rPr>
              <a:t>istikrarlı</a:t>
            </a:r>
            <a:r>
              <a:rPr lang="en-US" sz="2800" dirty="0">
                <a:solidFill>
                  <a:schemeClr val="accent5"/>
                </a:solidFill>
                <a:latin typeface="Poppins Light"/>
                <a:cs typeface="Poppins Light"/>
              </a:rPr>
              <a:t> </a:t>
            </a:r>
            <a:r>
              <a:rPr lang="en-US" sz="2800" dirty="0" err="1">
                <a:solidFill>
                  <a:schemeClr val="accent5"/>
                </a:solidFill>
                <a:latin typeface="Poppins Light"/>
                <a:cs typeface="Poppins Light"/>
              </a:rPr>
              <a:t>artışlara</a:t>
            </a:r>
            <a:r>
              <a:rPr lang="en-US" sz="2800" dirty="0">
                <a:solidFill>
                  <a:schemeClr val="accent5"/>
                </a:solidFill>
                <a:latin typeface="Poppins Light"/>
                <a:cs typeface="Poppins Light"/>
              </a:rPr>
              <a:t> </a:t>
            </a:r>
            <a:r>
              <a:rPr lang="en-US" sz="2800" dirty="0" err="1">
                <a:solidFill>
                  <a:schemeClr val="accent5"/>
                </a:solidFill>
                <a:latin typeface="Poppins Light"/>
                <a:cs typeface="Poppins Light"/>
              </a:rPr>
              <a:t>rağmen</a:t>
            </a:r>
            <a:r>
              <a:rPr lang="en-US" sz="2800" dirty="0">
                <a:solidFill>
                  <a:schemeClr val="accent5"/>
                </a:solidFill>
                <a:latin typeface="Poppins Light"/>
                <a:cs typeface="Poppins Light"/>
              </a:rPr>
              <a:t> </a:t>
            </a:r>
            <a:r>
              <a:rPr lang="en-US" sz="2800" dirty="0" err="1">
                <a:solidFill>
                  <a:schemeClr val="accent5"/>
                </a:solidFill>
                <a:latin typeface="Poppins Light"/>
                <a:cs typeface="Poppins Light"/>
              </a:rPr>
              <a:t>toplam</a:t>
            </a:r>
            <a:r>
              <a:rPr lang="en-US" sz="2800" dirty="0">
                <a:solidFill>
                  <a:schemeClr val="accent5"/>
                </a:solidFill>
                <a:latin typeface="Poppins Light"/>
                <a:cs typeface="Poppins Light"/>
              </a:rPr>
              <a:t> TV </a:t>
            </a:r>
            <a:r>
              <a:rPr lang="en-US" sz="2800" dirty="0" err="1">
                <a:solidFill>
                  <a:schemeClr val="accent5"/>
                </a:solidFill>
                <a:latin typeface="Poppins Light"/>
                <a:cs typeface="Poppins Light"/>
              </a:rPr>
              <a:t>pazarının</a:t>
            </a:r>
            <a:r>
              <a:rPr lang="en-US" sz="2800" dirty="0">
                <a:solidFill>
                  <a:schemeClr val="accent5"/>
                </a:solidFill>
                <a:latin typeface="Poppins Light"/>
                <a:cs typeface="Poppins Light"/>
              </a:rPr>
              <a:t> 2026 </a:t>
            </a:r>
            <a:r>
              <a:rPr lang="en-US" sz="2800" dirty="0" err="1">
                <a:solidFill>
                  <a:schemeClr val="accent5"/>
                </a:solidFill>
                <a:latin typeface="Poppins Light"/>
                <a:cs typeface="Poppins Light"/>
              </a:rPr>
              <a:t>yılına</a:t>
            </a:r>
            <a:r>
              <a:rPr lang="en-US" sz="2800" dirty="0">
                <a:solidFill>
                  <a:schemeClr val="accent5"/>
                </a:solidFill>
                <a:latin typeface="Poppins Light"/>
                <a:cs typeface="Poppins Light"/>
              </a:rPr>
              <a:t> kadar </a:t>
            </a:r>
            <a:r>
              <a:rPr lang="en-US" sz="2800" dirty="0" err="1">
                <a:solidFill>
                  <a:schemeClr val="accent5"/>
                </a:solidFill>
                <a:latin typeface="Poppins Light"/>
                <a:cs typeface="Poppins Light"/>
              </a:rPr>
              <a:t>olumlu</a:t>
            </a:r>
            <a:r>
              <a:rPr lang="en-US" sz="2800" dirty="0">
                <a:solidFill>
                  <a:schemeClr val="accent5"/>
                </a:solidFill>
                <a:latin typeface="Poppins Light"/>
                <a:cs typeface="Poppins Light"/>
              </a:rPr>
              <a:t> </a:t>
            </a:r>
            <a:r>
              <a:rPr lang="en-US" sz="2800" dirty="0" err="1">
                <a:solidFill>
                  <a:schemeClr val="accent5"/>
                </a:solidFill>
                <a:latin typeface="Poppins Light"/>
                <a:cs typeface="Poppins Light"/>
              </a:rPr>
              <a:t>performansa</a:t>
            </a:r>
            <a:r>
              <a:rPr lang="en-US" sz="2800" dirty="0">
                <a:solidFill>
                  <a:schemeClr val="accent5"/>
                </a:solidFill>
                <a:latin typeface="Poppins Light"/>
                <a:cs typeface="Poppins Light"/>
              </a:rPr>
              <a:t> </a:t>
            </a:r>
            <a:r>
              <a:rPr lang="en-US" sz="2800" dirty="0" err="1">
                <a:solidFill>
                  <a:schemeClr val="accent5"/>
                </a:solidFill>
                <a:latin typeface="Poppins Light"/>
                <a:cs typeface="Poppins Light"/>
              </a:rPr>
              <a:t>dönmeyeceğini</a:t>
            </a:r>
            <a:r>
              <a:rPr lang="en-US" sz="2800" dirty="0">
                <a:solidFill>
                  <a:schemeClr val="accent5"/>
                </a:solidFill>
                <a:latin typeface="Poppins Light"/>
                <a:cs typeface="Poppins Light"/>
              </a:rPr>
              <a:t> </a:t>
            </a:r>
            <a:r>
              <a:rPr lang="en-US" sz="2800" dirty="0" err="1">
                <a:solidFill>
                  <a:schemeClr val="accent5"/>
                </a:solidFill>
                <a:latin typeface="Poppins Light"/>
                <a:cs typeface="Poppins Light"/>
              </a:rPr>
              <a:t>öngör</a:t>
            </a:r>
            <a:r>
              <a:rPr lang="tr-TR" sz="2800" dirty="0">
                <a:solidFill>
                  <a:schemeClr val="accent5"/>
                </a:solidFill>
                <a:latin typeface="Poppins Light"/>
                <a:cs typeface="Poppins Light"/>
              </a:rPr>
              <a:t>ülüyor</a:t>
            </a:r>
            <a:r>
              <a:rPr lang="en-US" sz="2800" dirty="0">
                <a:solidFill>
                  <a:schemeClr val="accent5"/>
                </a:solidFill>
                <a:latin typeface="Poppins Light"/>
                <a:cs typeface="Poppins Light"/>
              </a:rPr>
              <a:t>.</a:t>
            </a:r>
          </a:p>
        </p:txBody>
      </p:sp>
      <p:grpSp>
        <p:nvGrpSpPr>
          <p:cNvPr id="8" name="Group 7">
            <a:extLst>
              <a:ext uri="{FF2B5EF4-FFF2-40B4-BE49-F238E27FC236}">
                <a16:creationId xmlns:a16="http://schemas.microsoft.com/office/drawing/2014/main" id="{39CA76E4-ECD7-6FE2-CD5C-9ECE03B89253}"/>
              </a:ext>
            </a:extLst>
          </p:cNvPr>
          <p:cNvGrpSpPr/>
          <p:nvPr/>
        </p:nvGrpSpPr>
        <p:grpSpPr>
          <a:xfrm rot="5400000">
            <a:off x="1856530" y="4459806"/>
            <a:ext cx="471752" cy="4184808"/>
            <a:chOff x="1472336" y="3189470"/>
            <a:chExt cx="471752" cy="4184808"/>
          </a:xfrm>
        </p:grpSpPr>
        <p:grpSp>
          <p:nvGrpSpPr>
            <p:cNvPr id="10" name="Group 9">
              <a:extLst>
                <a:ext uri="{FF2B5EF4-FFF2-40B4-BE49-F238E27FC236}">
                  <a16:creationId xmlns:a16="http://schemas.microsoft.com/office/drawing/2014/main" id="{D429027E-471D-9CAA-5382-E6D5FCC8614A}"/>
                </a:ext>
              </a:extLst>
            </p:cNvPr>
            <p:cNvGrpSpPr/>
            <p:nvPr/>
          </p:nvGrpSpPr>
          <p:grpSpPr>
            <a:xfrm rot="16200000">
              <a:off x="659994" y="6090186"/>
              <a:ext cx="2096434" cy="471750"/>
              <a:chOff x="88616" y="8213726"/>
              <a:chExt cx="755712" cy="170255"/>
            </a:xfrm>
          </p:grpSpPr>
          <p:grpSp>
            <p:nvGrpSpPr>
              <p:cNvPr id="84" name="Group 83">
                <a:extLst>
                  <a:ext uri="{FF2B5EF4-FFF2-40B4-BE49-F238E27FC236}">
                    <a16:creationId xmlns:a16="http://schemas.microsoft.com/office/drawing/2014/main" id="{90F7B9CB-C8C4-2A7C-35DB-9D804EA964FB}"/>
                  </a:ext>
                </a:extLst>
              </p:cNvPr>
              <p:cNvGrpSpPr/>
              <p:nvPr/>
            </p:nvGrpSpPr>
            <p:grpSpPr>
              <a:xfrm>
                <a:off x="88616" y="8213726"/>
                <a:ext cx="755712" cy="170255"/>
                <a:chOff x="88616" y="8157882"/>
                <a:chExt cx="755712" cy="226099"/>
              </a:xfrm>
            </p:grpSpPr>
            <p:cxnSp>
              <p:nvCxnSpPr>
                <p:cNvPr id="94" name="Straight Connector 93">
                  <a:extLst>
                    <a:ext uri="{FF2B5EF4-FFF2-40B4-BE49-F238E27FC236}">
                      <a16:creationId xmlns:a16="http://schemas.microsoft.com/office/drawing/2014/main" id="{37FE1B58-764E-3B9F-1618-47AC5005DA8B}"/>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2F7DD6F-157A-FF77-09C7-F1F951E73EA5}"/>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453D326-2618-556D-88B3-F91E9B1CD5A9}"/>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0802F9D6-9B7E-E1A4-967A-4DBC8433C3C8}"/>
                  </a:ext>
                </a:extLst>
              </p:cNvPr>
              <p:cNvGrpSpPr/>
              <p:nvPr/>
            </p:nvGrpSpPr>
            <p:grpSpPr>
              <a:xfrm>
                <a:off x="173130" y="8308975"/>
                <a:ext cx="605163" cy="75006"/>
                <a:chOff x="173130" y="8289549"/>
                <a:chExt cx="605163" cy="94432"/>
              </a:xfrm>
            </p:grpSpPr>
            <p:cxnSp>
              <p:nvCxnSpPr>
                <p:cNvPr id="86" name="Straight Connector 85">
                  <a:extLst>
                    <a:ext uri="{FF2B5EF4-FFF2-40B4-BE49-F238E27FC236}">
                      <a16:creationId xmlns:a16="http://schemas.microsoft.com/office/drawing/2014/main" id="{E4938A7C-74B3-934A-3469-07D1D4703D43}"/>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7D50469-6F66-8CF3-9992-70524314B594}"/>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E477212-3760-EE89-DA16-AE639ADBA7D9}"/>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B258D35-4550-8215-C976-A53A95F4DA2B}"/>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25ACEE0-D510-BCF1-0EC4-66F22D3DCECD}"/>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447D07E-E2F2-CAA2-AF46-7781468A1D78}"/>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05E1855-4247-A6B3-1089-9952E07A0C29}"/>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D9FF0AA-48BD-2FD2-E5E4-62EE5D5717D7}"/>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30503A2E-DD4B-216D-B4BE-89769901F6DA}"/>
                </a:ext>
              </a:extLst>
            </p:cNvPr>
            <p:cNvGrpSpPr/>
            <p:nvPr/>
          </p:nvGrpSpPr>
          <p:grpSpPr>
            <a:xfrm rot="16200000">
              <a:off x="777221" y="3884587"/>
              <a:ext cx="1861983" cy="471750"/>
              <a:chOff x="173130" y="8213726"/>
              <a:chExt cx="671198" cy="170255"/>
            </a:xfrm>
          </p:grpSpPr>
          <p:grpSp>
            <p:nvGrpSpPr>
              <p:cNvPr id="16" name="Group 15">
                <a:extLst>
                  <a:ext uri="{FF2B5EF4-FFF2-40B4-BE49-F238E27FC236}">
                    <a16:creationId xmlns:a16="http://schemas.microsoft.com/office/drawing/2014/main" id="{D4DA17D2-9515-F49A-66A7-E0F2197E7CB4}"/>
                  </a:ext>
                </a:extLst>
              </p:cNvPr>
              <p:cNvGrpSpPr/>
              <p:nvPr/>
            </p:nvGrpSpPr>
            <p:grpSpPr>
              <a:xfrm>
                <a:off x="466298" y="8213726"/>
                <a:ext cx="378030" cy="170255"/>
                <a:chOff x="466298" y="8157882"/>
                <a:chExt cx="378030" cy="226099"/>
              </a:xfrm>
            </p:grpSpPr>
            <p:cxnSp>
              <p:nvCxnSpPr>
                <p:cNvPr id="82" name="Straight Connector 81">
                  <a:extLst>
                    <a:ext uri="{FF2B5EF4-FFF2-40B4-BE49-F238E27FC236}">
                      <a16:creationId xmlns:a16="http://schemas.microsoft.com/office/drawing/2014/main" id="{543C0EC5-D50E-6546-FFF2-78A3DEA57389}"/>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773D789-4DAF-BAA1-2F51-B777CFCE199F}"/>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6867BB3F-5473-650F-37A8-F1E753577814}"/>
                  </a:ext>
                </a:extLst>
              </p:cNvPr>
              <p:cNvGrpSpPr/>
              <p:nvPr/>
            </p:nvGrpSpPr>
            <p:grpSpPr>
              <a:xfrm>
                <a:off x="173130" y="8308975"/>
                <a:ext cx="605163" cy="75006"/>
                <a:chOff x="173130" y="8289549"/>
                <a:chExt cx="605163" cy="94432"/>
              </a:xfrm>
            </p:grpSpPr>
            <p:cxnSp>
              <p:nvCxnSpPr>
                <p:cNvPr id="18" name="Straight Connector 17">
                  <a:extLst>
                    <a:ext uri="{FF2B5EF4-FFF2-40B4-BE49-F238E27FC236}">
                      <a16:creationId xmlns:a16="http://schemas.microsoft.com/office/drawing/2014/main" id="{CD258FBC-54CA-BD12-C31A-8F2B7D8E30D5}"/>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B47FC2-1F54-E3DD-4582-46D8940A6E3B}"/>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5AB7BA8-655A-96AA-C035-59EF7A6CE716}"/>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AE35D05-9C07-7201-CB24-AECF87372BA0}"/>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B12C260-690F-4C1B-5B8F-15D9FD285D7E}"/>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283C1F6-3847-C605-7900-5278A7287E1E}"/>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0CE771C-DB63-BCB5-E894-AD2D22BE5DF4}"/>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A17705C-8365-1639-EA09-710F20FBA9C8}"/>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97" name="Group 96">
            <a:extLst>
              <a:ext uri="{FF2B5EF4-FFF2-40B4-BE49-F238E27FC236}">
                <a16:creationId xmlns:a16="http://schemas.microsoft.com/office/drawing/2014/main" id="{A5C801C2-8D13-5A70-5747-311A9ADA8DA7}"/>
              </a:ext>
            </a:extLst>
          </p:cNvPr>
          <p:cNvGrpSpPr/>
          <p:nvPr/>
        </p:nvGrpSpPr>
        <p:grpSpPr>
          <a:xfrm>
            <a:off x="811900" y="7080224"/>
            <a:ext cx="473766" cy="474462"/>
            <a:chOff x="8094113" y="5776238"/>
            <a:chExt cx="3738441" cy="3743928"/>
          </a:xfrm>
        </p:grpSpPr>
        <p:sp>
          <p:nvSpPr>
            <p:cNvPr id="98" name="Freeform 97">
              <a:extLst>
                <a:ext uri="{FF2B5EF4-FFF2-40B4-BE49-F238E27FC236}">
                  <a16:creationId xmlns:a16="http://schemas.microsoft.com/office/drawing/2014/main" id="{7E5E4A06-2A5E-8983-20E6-5CB36598BA61}"/>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5"/>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99" name="Freeform 98">
              <a:extLst>
                <a:ext uri="{FF2B5EF4-FFF2-40B4-BE49-F238E27FC236}">
                  <a16:creationId xmlns:a16="http://schemas.microsoft.com/office/drawing/2014/main" id="{90B6421B-2905-7EFA-2D32-638EB03C5300}"/>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5">
                <a:alpha val="50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00" name="Freeform 99">
              <a:extLst>
                <a:ext uri="{FF2B5EF4-FFF2-40B4-BE49-F238E27FC236}">
                  <a16:creationId xmlns:a16="http://schemas.microsoft.com/office/drawing/2014/main" id="{20C2ACA8-F3EB-2711-3C50-C1F392645297}"/>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5">
                <a:alpha val="7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sp>
          <p:nvSpPr>
            <p:cNvPr id="101" name="Freeform 100">
              <a:extLst>
                <a:ext uri="{FF2B5EF4-FFF2-40B4-BE49-F238E27FC236}">
                  <a16:creationId xmlns:a16="http://schemas.microsoft.com/office/drawing/2014/main" id="{C1B78486-88D7-F4C6-F9AD-065FB2496342}"/>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5">
                <a:alpha val="25000"/>
              </a:schemeClr>
            </a:solidFill>
            <a:ln w="818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2656"/>
                </a:solidFill>
                <a:effectLst/>
                <a:uLnTx/>
                <a:uFillTx/>
                <a:latin typeface="Georgia" panose="02040502050405020303"/>
                <a:ea typeface="+mn-ea"/>
                <a:cs typeface="+mn-cs"/>
              </a:endParaRPr>
            </a:p>
          </p:txBody>
        </p:sp>
      </p:grpSp>
    </p:spTree>
    <p:extLst>
      <p:ext uri="{BB962C8B-B14F-4D97-AF65-F5344CB8AC3E}">
        <p14:creationId xmlns:p14="http://schemas.microsoft.com/office/powerpoint/2010/main" val="3213068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0CAB1A-9E51-CAB4-26B5-DC12A2752A1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D6354B-BB19-143C-20E8-610882FD1FAF}"/>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79</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2" name="Text Placeholder 1">
            <a:extLst>
              <a:ext uri="{FF2B5EF4-FFF2-40B4-BE49-F238E27FC236}">
                <a16:creationId xmlns:a16="http://schemas.microsoft.com/office/drawing/2014/main" id="{B12092B9-CE81-8952-FF30-743E18A7522E}"/>
              </a:ext>
            </a:extLst>
          </p:cNvPr>
          <p:cNvSpPr txBox="1">
            <a:spLocks/>
          </p:cNvSpPr>
          <p:nvPr/>
        </p:nvSpPr>
        <p:spPr>
          <a:xfrm>
            <a:off x="495300" y="5002191"/>
            <a:ext cx="3579395" cy="3819025"/>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0">
              <a:lnSpc>
                <a:spcPct val="120000"/>
              </a:lnSpc>
              <a:defRPr/>
            </a:pPr>
            <a:r>
              <a:rPr lang="en-US" sz="1000" dirty="0" err="1">
                <a:latin typeface="+mn-lt"/>
                <a:ea typeface="+mj-lt"/>
                <a:cs typeface="+mj-lt"/>
              </a:rPr>
              <a:t>Reklam</a:t>
            </a:r>
            <a:r>
              <a:rPr lang="en-US" sz="1000" dirty="0">
                <a:latin typeface="+mn-lt"/>
                <a:ea typeface="+mj-lt"/>
                <a:cs typeface="+mj-lt"/>
              </a:rPr>
              <a:t> </a:t>
            </a:r>
            <a:r>
              <a:rPr lang="en-US" sz="1000" dirty="0" err="1">
                <a:latin typeface="+mn-lt"/>
                <a:ea typeface="+mj-lt"/>
                <a:cs typeface="+mj-lt"/>
              </a:rPr>
              <a:t>endüstrisi</a:t>
            </a:r>
            <a:r>
              <a:rPr lang="en-US" sz="1000" dirty="0">
                <a:latin typeface="+mn-lt"/>
                <a:ea typeface="+mj-lt"/>
                <a:cs typeface="+mj-lt"/>
              </a:rPr>
              <a:t>, </a:t>
            </a:r>
            <a:r>
              <a:rPr lang="en-US" sz="1000" dirty="0" err="1">
                <a:latin typeface="+mn-lt"/>
                <a:ea typeface="+mj-lt"/>
                <a:cs typeface="+mj-lt"/>
              </a:rPr>
              <a:t>yapay</a:t>
            </a:r>
            <a:r>
              <a:rPr lang="en-US" sz="1000" dirty="0">
                <a:latin typeface="+mn-lt"/>
                <a:ea typeface="+mj-lt"/>
                <a:cs typeface="+mj-lt"/>
              </a:rPr>
              <a:t> </a:t>
            </a:r>
            <a:r>
              <a:rPr lang="en-US" sz="1000" dirty="0" err="1">
                <a:latin typeface="+mn-lt"/>
                <a:ea typeface="+mj-lt"/>
                <a:cs typeface="+mj-lt"/>
              </a:rPr>
              <a:t>zekanın</a:t>
            </a:r>
            <a:r>
              <a:rPr lang="en-US" sz="1000" dirty="0">
                <a:latin typeface="+mn-lt"/>
                <a:ea typeface="+mj-lt"/>
                <a:cs typeface="+mj-lt"/>
              </a:rPr>
              <a:t> </a:t>
            </a:r>
            <a:r>
              <a:rPr lang="en-US" sz="1000" dirty="0" err="1">
                <a:latin typeface="+mn-lt"/>
                <a:ea typeface="+mj-lt"/>
                <a:cs typeface="+mj-lt"/>
              </a:rPr>
              <a:t>yaygın</a:t>
            </a:r>
            <a:r>
              <a:rPr lang="en-US" sz="1000" dirty="0">
                <a:latin typeface="+mn-lt"/>
                <a:ea typeface="+mj-lt"/>
                <a:cs typeface="+mj-lt"/>
              </a:rPr>
              <a:t> </a:t>
            </a:r>
            <a:r>
              <a:rPr lang="en-US" sz="1000" dirty="0" err="1">
                <a:latin typeface="+mn-lt"/>
                <a:ea typeface="+mj-lt"/>
                <a:cs typeface="+mj-lt"/>
              </a:rPr>
              <a:t>kullanımı</a:t>
            </a:r>
            <a:r>
              <a:rPr lang="en-US" sz="1000" dirty="0">
                <a:latin typeface="+mn-lt"/>
                <a:ea typeface="+mj-lt"/>
                <a:cs typeface="+mj-lt"/>
              </a:rPr>
              <a:t> </a:t>
            </a:r>
            <a:r>
              <a:rPr lang="en-US" sz="1000" dirty="0" err="1">
                <a:latin typeface="+mn-lt"/>
                <a:ea typeface="+mj-lt"/>
                <a:cs typeface="+mj-lt"/>
              </a:rPr>
              <a:t>ve</a:t>
            </a:r>
            <a:r>
              <a:rPr lang="en-US" sz="1000" dirty="0">
                <a:latin typeface="+mn-lt"/>
                <a:ea typeface="+mj-lt"/>
                <a:cs typeface="+mj-lt"/>
              </a:rPr>
              <a:t> </a:t>
            </a:r>
            <a:r>
              <a:rPr lang="en-US" sz="1000" dirty="0" err="1">
                <a:latin typeface="+mn-lt"/>
                <a:ea typeface="+mj-lt"/>
                <a:cs typeface="+mj-lt"/>
              </a:rPr>
              <a:t>dijital</a:t>
            </a:r>
            <a:r>
              <a:rPr lang="en-US" sz="1000" dirty="0">
                <a:latin typeface="+mn-lt"/>
                <a:ea typeface="+mj-lt"/>
                <a:cs typeface="+mj-lt"/>
              </a:rPr>
              <a:t> </a:t>
            </a:r>
            <a:r>
              <a:rPr lang="en-US" sz="1000" dirty="0" err="1">
                <a:latin typeface="+mn-lt"/>
                <a:ea typeface="+mj-lt"/>
                <a:cs typeface="+mj-lt"/>
              </a:rPr>
              <a:t>kanallara</a:t>
            </a:r>
            <a:r>
              <a:rPr lang="en-US" sz="1000" dirty="0">
                <a:latin typeface="+mn-lt"/>
                <a:ea typeface="+mj-lt"/>
                <a:cs typeface="+mj-lt"/>
              </a:rPr>
              <a:t> </a:t>
            </a:r>
            <a:r>
              <a:rPr lang="en-US" sz="1000" dirty="0" err="1">
                <a:latin typeface="+mn-lt"/>
                <a:ea typeface="+mj-lt"/>
                <a:cs typeface="+mj-lt"/>
              </a:rPr>
              <a:t>geçişin</a:t>
            </a:r>
            <a:r>
              <a:rPr lang="en-US" sz="1000" dirty="0">
                <a:latin typeface="+mn-lt"/>
                <a:ea typeface="+mj-lt"/>
                <a:cs typeface="+mj-lt"/>
              </a:rPr>
              <a:t> </a:t>
            </a:r>
            <a:r>
              <a:rPr lang="en-US" sz="1000" dirty="0" err="1">
                <a:latin typeface="+mn-lt"/>
                <a:ea typeface="+mj-lt"/>
                <a:cs typeface="+mj-lt"/>
              </a:rPr>
              <a:t>devam</a:t>
            </a:r>
            <a:r>
              <a:rPr lang="en-US" sz="1000" dirty="0">
                <a:latin typeface="+mn-lt"/>
                <a:ea typeface="+mj-lt"/>
                <a:cs typeface="+mj-lt"/>
              </a:rPr>
              <a:t> </a:t>
            </a:r>
            <a:r>
              <a:rPr lang="en-US" sz="1000" dirty="0" err="1">
                <a:latin typeface="+mn-lt"/>
                <a:ea typeface="+mj-lt"/>
                <a:cs typeface="+mj-lt"/>
              </a:rPr>
              <a:t>etmesiyle</a:t>
            </a:r>
            <a:r>
              <a:rPr lang="en-US" sz="1000" dirty="0">
                <a:latin typeface="+mn-lt"/>
                <a:ea typeface="+mj-lt"/>
                <a:cs typeface="+mj-lt"/>
              </a:rPr>
              <a:t> </a:t>
            </a:r>
            <a:r>
              <a:rPr lang="en-US" sz="1000" dirty="0" err="1">
                <a:latin typeface="+mn-lt"/>
                <a:ea typeface="+mj-lt"/>
                <a:cs typeface="+mj-lt"/>
              </a:rPr>
              <a:t>hızla</a:t>
            </a:r>
            <a:r>
              <a:rPr lang="en-US" sz="1000" dirty="0">
                <a:latin typeface="+mn-lt"/>
                <a:ea typeface="+mj-lt"/>
                <a:cs typeface="+mj-lt"/>
              </a:rPr>
              <a:t> </a:t>
            </a:r>
            <a:r>
              <a:rPr lang="en-US" sz="1000" dirty="0" err="1">
                <a:latin typeface="+mn-lt"/>
                <a:ea typeface="+mj-lt"/>
                <a:cs typeface="+mj-lt"/>
              </a:rPr>
              <a:t>bir</a:t>
            </a:r>
            <a:r>
              <a:rPr lang="en-US" sz="1000" dirty="0">
                <a:latin typeface="+mn-lt"/>
                <a:ea typeface="+mj-lt"/>
                <a:cs typeface="+mj-lt"/>
              </a:rPr>
              <a:t> </a:t>
            </a:r>
            <a:r>
              <a:rPr lang="en-US" sz="1000" dirty="0" err="1">
                <a:latin typeface="+mn-lt"/>
                <a:ea typeface="+mj-lt"/>
                <a:cs typeface="+mj-lt"/>
              </a:rPr>
              <a:t>evrim</a:t>
            </a:r>
            <a:r>
              <a:rPr lang="en-US" sz="1000" dirty="0">
                <a:latin typeface="+mn-lt"/>
                <a:ea typeface="+mj-lt"/>
                <a:cs typeface="+mj-lt"/>
              </a:rPr>
              <a:t> </a:t>
            </a:r>
            <a:r>
              <a:rPr lang="en-US" sz="1000" dirty="0" err="1">
                <a:latin typeface="+mn-lt"/>
                <a:ea typeface="+mj-lt"/>
                <a:cs typeface="+mj-lt"/>
              </a:rPr>
              <a:t>geçiriyor</a:t>
            </a:r>
            <a:r>
              <a:rPr lang="en-US" sz="1000" dirty="0">
                <a:latin typeface="+mn-lt"/>
                <a:ea typeface="+mj-lt"/>
                <a:cs typeface="+mj-lt"/>
              </a:rPr>
              <a:t>. </a:t>
            </a:r>
            <a:r>
              <a:rPr lang="en-US" sz="1000" dirty="0" err="1">
                <a:latin typeface="+mn-lt"/>
                <a:ea typeface="+mj-lt"/>
                <a:cs typeface="+mj-lt"/>
              </a:rPr>
              <a:t>Dijital</a:t>
            </a:r>
            <a:r>
              <a:rPr lang="en-US" sz="1000" dirty="0">
                <a:latin typeface="+mn-lt"/>
                <a:ea typeface="+mj-lt"/>
                <a:cs typeface="+mj-lt"/>
              </a:rPr>
              <a:t> </a:t>
            </a:r>
            <a:r>
              <a:rPr lang="en-US" sz="1000" dirty="0" err="1">
                <a:latin typeface="+mn-lt"/>
                <a:ea typeface="+mj-lt"/>
                <a:cs typeface="+mj-lt"/>
              </a:rPr>
              <a:t>reklamcılık</a:t>
            </a:r>
            <a:r>
              <a:rPr lang="en-US" sz="1000" dirty="0">
                <a:latin typeface="+mn-lt"/>
                <a:ea typeface="+mj-lt"/>
                <a:cs typeface="+mj-lt"/>
              </a:rPr>
              <a:t>, 2024'te %12.4 </a:t>
            </a:r>
            <a:r>
              <a:rPr lang="en-US" sz="1000" dirty="0" err="1">
                <a:latin typeface="+mn-lt"/>
                <a:ea typeface="+mj-lt"/>
                <a:cs typeface="+mj-lt"/>
              </a:rPr>
              <a:t>ve</a:t>
            </a:r>
            <a:r>
              <a:rPr lang="en-US" sz="1000" dirty="0">
                <a:latin typeface="+mn-lt"/>
                <a:ea typeface="+mj-lt"/>
                <a:cs typeface="+mj-lt"/>
              </a:rPr>
              <a:t> 2025'te %10.0 </a:t>
            </a:r>
            <a:r>
              <a:rPr lang="en-US" sz="1000" dirty="0" err="1">
                <a:latin typeface="+mn-lt"/>
                <a:ea typeface="+mj-lt"/>
                <a:cs typeface="+mj-lt"/>
              </a:rPr>
              <a:t>büyümesi</a:t>
            </a:r>
            <a:r>
              <a:rPr lang="en-US" sz="1000" dirty="0">
                <a:latin typeface="+mn-lt"/>
                <a:ea typeface="+mj-lt"/>
                <a:cs typeface="+mj-lt"/>
              </a:rPr>
              <a:t> </a:t>
            </a:r>
            <a:r>
              <a:rPr lang="en-US" sz="1000" dirty="0" err="1">
                <a:latin typeface="+mn-lt"/>
                <a:ea typeface="+mj-lt"/>
                <a:cs typeface="+mj-lt"/>
              </a:rPr>
              <a:t>beklenen</a:t>
            </a:r>
            <a:r>
              <a:rPr lang="en-US" sz="1000" dirty="0">
                <a:latin typeface="+mn-lt"/>
                <a:ea typeface="+mj-lt"/>
                <a:cs typeface="+mj-lt"/>
              </a:rPr>
              <a:t> </a:t>
            </a:r>
            <a:r>
              <a:rPr lang="en-US" sz="1000" dirty="0" err="1">
                <a:latin typeface="+mn-lt"/>
                <a:ea typeface="+mj-lt"/>
                <a:cs typeface="+mj-lt"/>
              </a:rPr>
              <a:t>bir</a:t>
            </a:r>
            <a:r>
              <a:rPr lang="en-US" sz="1000" dirty="0">
                <a:latin typeface="+mn-lt"/>
                <a:ea typeface="+mj-lt"/>
                <a:cs typeface="+mj-lt"/>
              </a:rPr>
              <a:t> </a:t>
            </a:r>
            <a:r>
              <a:rPr lang="en-US" sz="1000" dirty="0" err="1">
                <a:latin typeface="+mn-lt"/>
                <a:ea typeface="+mj-lt"/>
                <a:cs typeface="+mj-lt"/>
              </a:rPr>
              <a:t>ivme</a:t>
            </a:r>
            <a:r>
              <a:rPr lang="en-US" sz="1000" dirty="0">
                <a:latin typeface="+mn-lt"/>
                <a:ea typeface="+mj-lt"/>
                <a:cs typeface="+mj-lt"/>
              </a:rPr>
              <a:t> </a:t>
            </a:r>
            <a:r>
              <a:rPr lang="en-US" sz="1000" dirty="0" err="1">
                <a:latin typeface="+mn-lt"/>
                <a:ea typeface="+mj-lt"/>
                <a:cs typeface="+mj-lt"/>
              </a:rPr>
              <a:t>ile</a:t>
            </a:r>
            <a:r>
              <a:rPr lang="en-US" sz="1000" dirty="0">
                <a:latin typeface="+mn-lt"/>
                <a:ea typeface="+mj-lt"/>
                <a:cs typeface="+mj-lt"/>
              </a:rPr>
              <a:t> </a:t>
            </a:r>
            <a:r>
              <a:rPr lang="en-US" sz="1000" dirty="0" err="1">
                <a:latin typeface="+mn-lt"/>
                <a:ea typeface="+mj-lt"/>
                <a:cs typeface="+mj-lt"/>
              </a:rPr>
              <a:t>hakimiyetini</a:t>
            </a:r>
            <a:r>
              <a:rPr lang="en-US" sz="1000" dirty="0">
                <a:latin typeface="+mn-lt"/>
                <a:ea typeface="+mj-lt"/>
                <a:cs typeface="+mj-lt"/>
              </a:rPr>
              <a:t> </a:t>
            </a:r>
            <a:r>
              <a:rPr lang="en-US" sz="1000" dirty="0" err="1">
                <a:latin typeface="+mn-lt"/>
                <a:ea typeface="+mj-lt"/>
                <a:cs typeface="+mj-lt"/>
              </a:rPr>
              <a:t>pekiştiriyor</a:t>
            </a:r>
            <a:r>
              <a:rPr lang="en-US" sz="1000" dirty="0">
                <a:latin typeface="+mn-lt"/>
                <a:ea typeface="+mj-lt"/>
                <a:cs typeface="+mj-lt"/>
              </a:rPr>
              <a:t>. Bu, 2025'te </a:t>
            </a:r>
            <a:r>
              <a:rPr lang="en-US" sz="1000" dirty="0" err="1">
                <a:latin typeface="+mn-lt"/>
                <a:ea typeface="+mj-lt"/>
                <a:cs typeface="+mj-lt"/>
              </a:rPr>
              <a:t>toplam</a:t>
            </a:r>
            <a:r>
              <a:rPr lang="en-US" sz="1000" dirty="0">
                <a:latin typeface="+mn-lt"/>
                <a:ea typeface="+mj-lt"/>
                <a:cs typeface="+mj-lt"/>
              </a:rPr>
              <a:t> </a:t>
            </a:r>
            <a:r>
              <a:rPr lang="en-US" sz="1000" dirty="0" err="1">
                <a:latin typeface="+mn-lt"/>
                <a:ea typeface="+mj-lt"/>
                <a:cs typeface="+mj-lt"/>
              </a:rPr>
              <a:t>reklam</a:t>
            </a:r>
            <a:r>
              <a:rPr lang="en-US" sz="1000" dirty="0">
                <a:latin typeface="+mn-lt"/>
                <a:ea typeface="+mj-lt"/>
                <a:cs typeface="+mj-lt"/>
              </a:rPr>
              <a:t> </a:t>
            </a:r>
            <a:r>
              <a:rPr lang="en-US" sz="1000" dirty="0" err="1">
                <a:latin typeface="+mn-lt"/>
                <a:ea typeface="+mj-lt"/>
                <a:cs typeface="+mj-lt"/>
              </a:rPr>
              <a:t>gelirinin</a:t>
            </a:r>
            <a:r>
              <a:rPr lang="en-US" sz="1000" dirty="0">
                <a:latin typeface="+mn-lt"/>
                <a:ea typeface="+mj-lt"/>
                <a:cs typeface="+mj-lt"/>
              </a:rPr>
              <a:t> %72.9'unu, 2029'da </a:t>
            </a:r>
            <a:r>
              <a:rPr lang="en-US" sz="1000" dirty="0" err="1">
                <a:latin typeface="+mn-lt"/>
                <a:ea typeface="+mj-lt"/>
                <a:cs typeface="+mj-lt"/>
              </a:rPr>
              <a:t>ise</a:t>
            </a:r>
            <a:r>
              <a:rPr lang="en-US" sz="1000" dirty="0">
                <a:latin typeface="+mn-lt"/>
                <a:ea typeface="+mj-lt"/>
                <a:cs typeface="+mj-lt"/>
              </a:rPr>
              <a:t> %76.8'ini </a:t>
            </a:r>
            <a:r>
              <a:rPr lang="en-US" sz="1000" dirty="0" err="1">
                <a:latin typeface="+mn-lt"/>
                <a:ea typeface="+mj-lt"/>
                <a:cs typeface="+mj-lt"/>
              </a:rPr>
              <a:t>temsil</a:t>
            </a:r>
            <a:r>
              <a:rPr lang="en-US" sz="1000" dirty="0">
                <a:latin typeface="+mn-lt"/>
                <a:ea typeface="+mj-lt"/>
                <a:cs typeface="+mj-lt"/>
              </a:rPr>
              <a:t> </a:t>
            </a:r>
            <a:r>
              <a:rPr lang="en-US" sz="1000" dirty="0" err="1">
                <a:latin typeface="+mn-lt"/>
                <a:ea typeface="+mj-lt"/>
                <a:cs typeface="+mj-lt"/>
              </a:rPr>
              <a:t>etmesiyle</a:t>
            </a:r>
            <a:r>
              <a:rPr lang="en-US" sz="1000" dirty="0">
                <a:latin typeface="+mn-lt"/>
                <a:ea typeface="+mj-lt"/>
                <a:cs typeface="+mj-lt"/>
              </a:rPr>
              <a:t> </a:t>
            </a:r>
            <a:r>
              <a:rPr lang="en-US" sz="1000" dirty="0" err="1">
                <a:latin typeface="+mn-lt"/>
                <a:ea typeface="+mj-lt"/>
                <a:cs typeface="+mj-lt"/>
              </a:rPr>
              <a:t>dijitalin</a:t>
            </a:r>
            <a:r>
              <a:rPr lang="en-US" sz="1000" dirty="0">
                <a:latin typeface="+mn-lt"/>
                <a:ea typeface="+mj-lt"/>
                <a:cs typeface="+mj-lt"/>
              </a:rPr>
              <a:t> </a:t>
            </a:r>
            <a:r>
              <a:rPr lang="en-US" sz="1000" dirty="0" err="1">
                <a:latin typeface="+mn-lt"/>
                <a:ea typeface="+mj-lt"/>
                <a:cs typeface="+mj-lt"/>
              </a:rPr>
              <a:t>hakimiyetini</a:t>
            </a:r>
            <a:r>
              <a:rPr lang="en-US" sz="1000" dirty="0">
                <a:latin typeface="+mn-lt"/>
                <a:ea typeface="+mj-lt"/>
                <a:cs typeface="+mj-lt"/>
              </a:rPr>
              <a:t> </a:t>
            </a:r>
            <a:r>
              <a:rPr lang="en-US" sz="1000" dirty="0" err="1">
                <a:latin typeface="+mn-lt"/>
                <a:ea typeface="+mj-lt"/>
                <a:cs typeface="+mj-lt"/>
              </a:rPr>
              <a:t>pekiştirecek</a:t>
            </a:r>
            <a:r>
              <a:rPr lang="en-US" sz="1000" dirty="0">
                <a:latin typeface="+mn-lt"/>
                <a:ea typeface="+mj-lt"/>
                <a:cs typeface="+mj-lt"/>
              </a:rPr>
              <a:t>. </a:t>
            </a:r>
            <a:r>
              <a:rPr lang="en-US" sz="1000" dirty="0" err="1">
                <a:latin typeface="+mn-lt"/>
                <a:ea typeface="+mj-lt"/>
                <a:cs typeface="+mj-lt"/>
              </a:rPr>
              <a:t>Ancak</a:t>
            </a:r>
            <a:r>
              <a:rPr lang="en-US" sz="1000" dirty="0">
                <a:latin typeface="+mn-lt"/>
                <a:ea typeface="+mj-lt"/>
                <a:cs typeface="+mj-lt"/>
              </a:rPr>
              <a:t> </a:t>
            </a:r>
            <a:r>
              <a:rPr lang="en-US" sz="1000" dirty="0" err="1">
                <a:latin typeface="+mn-lt"/>
                <a:ea typeface="+mj-lt"/>
                <a:cs typeface="+mj-lt"/>
              </a:rPr>
              <a:t>bu</a:t>
            </a:r>
            <a:r>
              <a:rPr lang="en-US" sz="1000" dirty="0">
                <a:latin typeface="+mn-lt"/>
                <a:ea typeface="+mj-lt"/>
                <a:cs typeface="+mj-lt"/>
              </a:rPr>
              <a:t> </a:t>
            </a:r>
            <a:r>
              <a:rPr lang="en-US" sz="1000" dirty="0" err="1">
                <a:latin typeface="+mn-lt"/>
                <a:ea typeface="+mj-lt"/>
                <a:cs typeface="+mj-lt"/>
              </a:rPr>
              <a:t>dijital</a:t>
            </a:r>
            <a:r>
              <a:rPr lang="en-US" sz="1000" dirty="0">
                <a:latin typeface="+mn-lt"/>
                <a:ea typeface="+mj-lt"/>
                <a:cs typeface="+mj-lt"/>
              </a:rPr>
              <a:t> </a:t>
            </a:r>
            <a:r>
              <a:rPr lang="en-US" sz="1000" dirty="0" err="1">
                <a:latin typeface="+mn-lt"/>
                <a:ea typeface="+mj-lt"/>
                <a:cs typeface="+mj-lt"/>
              </a:rPr>
              <a:t>hakimiyet</a:t>
            </a:r>
            <a:r>
              <a:rPr lang="en-US" sz="1000" dirty="0">
                <a:latin typeface="+mn-lt"/>
                <a:ea typeface="+mj-lt"/>
                <a:cs typeface="+mj-lt"/>
              </a:rPr>
              <a:t>, </a:t>
            </a:r>
            <a:r>
              <a:rPr lang="en-US" sz="1000" dirty="0" err="1">
                <a:latin typeface="+mn-lt"/>
                <a:ea typeface="+mj-lt"/>
                <a:cs typeface="+mj-lt"/>
              </a:rPr>
              <a:t>artan</a:t>
            </a:r>
            <a:r>
              <a:rPr lang="en-US" sz="1000" dirty="0">
                <a:latin typeface="+mn-lt"/>
                <a:ea typeface="+mj-lt"/>
                <a:cs typeface="+mj-lt"/>
              </a:rPr>
              <a:t> </a:t>
            </a:r>
            <a:r>
              <a:rPr lang="en-US" sz="1000" dirty="0" err="1">
                <a:latin typeface="+mn-lt"/>
                <a:ea typeface="+mj-lt"/>
                <a:cs typeface="+mj-lt"/>
              </a:rPr>
              <a:t>denetim</a:t>
            </a:r>
            <a:r>
              <a:rPr lang="en-US" sz="1000" dirty="0">
                <a:latin typeface="+mn-lt"/>
                <a:ea typeface="+mj-lt"/>
                <a:cs typeface="+mj-lt"/>
              </a:rPr>
              <a:t> </a:t>
            </a:r>
            <a:r>
              <a:rPr lang="en-US" sz="1000" dirty="0" err="1">
                <a:latin typeface="+mn-lt"/>
                <a:ea typeface="+mj-lt"/>
                <a:cs typeface="+mj-lt"/>
              </a:rPr>
              <a:t>ve</a:t>
            </a:r>
            <a:r>
              <a:rPr lang="en-US" sz="1000" dirty="0">
                <a:latin typeface="+mn-lt"/>
                <a:ea typeface="+mj-lt"/>
                <a:cs typeface="+mj-lt"/>
              </a:rPr>
              <a:t> </a:t>
            </a:r>
            <a:r>
              <a:rPr lang="en-US" sz="1000" dirty="0" err="1">
                <a:latin typeface="+mn-lt"/>
                <a:ea typeface="+mj-lt"/>
                <a:cs typeface="+mj-lt"/>
              </a:rPr>
              <a:t>düzenlemelerle</a:t>
            </a:r>
            <a:r>
              <a:rPr lang="en-US" sz="1000" dirty="0">
                <a:latin typeface="+mn-lt"/>
                <a:ea typeface="+mj-lt"/>
                <a:cs typeface="+mj-lt"/>
              </a:rPr>
              <a:t> </a:t>
            </a:r>
            <a:r>
              <a:rPr lang="en-US" sz="1000" dirty="0" err="1">
                <a:latin typeface="+mn-lt"/>
                <a:ea typeface="+mj-lt"/>
                <a:cs typeface="+mj-lt"/>
              </a:rPr>
              <a:t>birlikte</a:t>
            </a:r>
            <a:r>
              <a:rPr lang="en-US" sz="1000" dirty="0">
                <a:latin typeface="+mn-lt"/>
                <a:ea typeface="+mj-lt"/>
                <a:cs typeface="+mj-lt"/>
              </a:rPr>
              <a:t> </a:t>
            </a:r>
            <a:r>
              <a:rPr lang="en-US" sz="1000" dirty="0" err="1">
                <a:latin typeface="+mn-lt"/>
                <a:ea typeface="+mj-lt"/>
                <a:cs typeface="+mj-lt"/>
              </a:rPr>
              <a:t>geliyor</a:t>
            </a:r>
            <a:r>
              <a:rPr lang="en-US" sz="1000" dirty="0">
                <a:latin typeface="+mn-lt"/>
                <a:ea typeface="+mj-lt"/>
                <a:cs typeface="+mj-lt"/>
              </a:rPr>
              <a:t> </a:t>
            </a:r>
            <a:r>
              <a:rPr lang="en-US" sz="1000" dirty="0" err="1">
                <a:latin typeface="+mn-lt"/>
                <a:ea typeface="+mj-lt"/>
                <a:cs typeface="+mj-lt"/>
              </a:rPr>
              <a:t>ve</a:t>
            </a:r>
            <a:r>
              <a:rPr lang="en-US" sz="1000" dirty="0">
                <a:latin typeface="+mn-lt"/>
                <a:ea typeface="+mj-lt"/>
                <a:cs typeface="+mj-lt"/>
              </a:rPr>
              <a:t> </a:t>
            </a:r>
            <a:r>
              <a:rPr lang="en-US" sz="1000" dirty="0" err="1">
                <a:latin typeface="+mn-lt"/>
                <a:ea typeface="+mj-lt"/>
                <a:cs typeface="+mj-lt"/>
              </a:rPr>
              <a:t>pazarlamacıların</a:t>
            </a:r>
            <a:r>
              <a:rPr lang="en-US" sz="1000" dirty="0">
                <a:latin typeface="+mn-lt"/>
                <a:ea typeface="+mj-lt"/>
                <a:cs typeface="+mj-lt"/>
              </a:rPr>
              <a:t> </a:t>
            </a:r>
            <a:r>
              <a:rPr lang="en-US" sz="1000" dirty="0" err="1">
                <a:latin typeface="+mn-lt"/>
                <a:ea typeface="+mj-lt"/>
                <a:cs typeface="+mj-lt"/>
              </a:rPr>
              <a:t>bu</a:t>
            </a:r>
            <a:r>
              <a:rPr lang="en-US" sz="1000" dirty="0">
                <a:latin typeface="+mn-lt"/>
                <a:ea typeface="+mj-lt"/>
                <a:cs typeface="+mj-lt"/>
              </a:rPr>
              <a:t> </a:t>
            </a:r>
            <a:r>
              <a:rPr lang="en-US" sz="1000" dirty="0" err="1">
                <a:latin typeface="+mn-lt"/>
                <a:ea typeface="+mj-lt"/>
                <a:cs typeface="+mj-lt"/>
              </a:rPr>
              <a:t>karmaşık</a:t>
            </a:r>
            <a:r>
              <a:rPr lang="en-US" sz="1000" dirty="0">
                <a:latin typeface="+mn-lt"/>
                <a:ea typeface="+mj-lt"/>
                <a:cs typeface="+mj-lt"/>
              </a:rPr>
              <a:t> </a:t>
            </a:r>
            <a:r>
              <a:rPr lang="en-US" sz="1000" dirty="0" err="1">
                <a:latin typeface="+mn-lt"/>
                <a:ea typeface="+mj-lt"/>
                <a:cs typeface="+mj-lt"/>
              </a:rPr>
              <a:t>ortamda</a:t>
            </a:r>
            <a:r>
              <a:rPr lang="en-US" sz="1000" dirty="0">
                <a:latin typeface="+mn-lt"/>
                <a:ea typeface="+mj-lt"/>
                <a:cs typeface="+mj-lt"/>
              </a:rPr>
              <a:t> </a:t>
            </a:r>
            <a:r>
              <a:rPr lang="en-US" sz="1000" dirty="0" err="1">
                <a:latin typeface="+mn-lt"/>
                <a:ea typeface="+mj-lt"/>
                <a:cs typeface="+mj-lt"/>
              </a:rPr>
              <a:t>gezinmesini</a:t>
            </a:r>
            <a:r>
              <a:rPr lang="en-US" sz="1000" dirty="0">
                <a:latin typeface="+mn-lt"/>
                <a:ea typeface="+mj-lt"/>
                <a:cs typeface="+mj-lt"/>
              </a:rPr>
              <a:t> </a:t>
            </a:r>
            <a:r>
              <a:rPr lang="en-US" sz="1000" dirty="0" err="1">
                <a:latin typeface="+mn-lt"/>
                <a:ea typeface="+mj-lt"/>
                <a:cs typeface="+mj-lt"/>
              </a:rPr>
              <a:t>zorlaştırıyor</a:t>
            </a:r>
            <a:r>
              <a:rPr lang="en-US" sz="1000" dirty="0">
                <a:latin typeface="+mn-lt"/>
                <a:ea typeface="+mj-lt"/>
                <a:cs typeface="+mj-lt"/>
              </a:rPr>
              <a:t>.</a:t>
            </a:r>
            <a:br>
              <a:rPr lang="en-US" sz="1000" dirty="0">
                <a:latin typeface="+mn-lt"/>
                <a:ea typeface="+mj-lt"/>
                <a:cs typeface="+mj-lt"/>
              </a:rPr>
            </a:br>
            <a:br>
              <a:rPr lang="en-US" sz="1000" dirty="0">
                <a:latin typeface="+mn-lt"/>
                <a:ea typeface="+mj-lt"/>
                <a:cs typeface="+mj-lt"/>
              </a:rPr>
            </a:br>
            <a:r>
              <a:rPr lang="en-US" sz="1000" dirty="0" err="1">
                <a:latin typeface="+mn-lt"/>
                <a:ea typeface="+mj-lt"/>
                <a:cs typeface="+mj-lt"/>
              </a:rPr>
              <a:t>Televizyonun</a:t>
            </a:r>
            <a:r>
              <a:rPr lang="en-US" sz="1000" dirty="0">
                <a:latin typeface="+mn-lt"/>
                <a:ea typeface="+mj-lt"/>
                <a:cs typeface="+mj-lt"/>
              </a:rPr>
              <a:t> </a:t>
            </a:r>
            <a:r>
              <a:rPr lang="en-US" sz="1000" dirty="0" err="1">
                <a:latin typeface="+mn-lt"/>
                <a:ea typeface="+mj-lt"/>
                <a:cs typeface="+mj-lt"/>
              </a:rPr>
              <a:t>düşüş</a:t>
            </a:r>
            <a:r>
              <a:rPr lang="en-US" sz="1000" dirty="0">
                <a:latin typeface="+mn-lt"/>
                <a:ea typeface="+mj-lt"/>
                <a:cs typeface="+mj-lt"/>
              </a:rPr>
              <a:t> </a:t>
            </a:r>
            <a:r>
              <a:rPr lang="en-US" sz="1000" dirty="0" err="1">
                <a:latin typeface="+mn-lt"/>
                <a:ea typeface="+mj-lt"/>
                <a:cs typeface="+mj-lt"/>
              </a:rPr>
              <a:t>hikayesi</a:t>
            </a:r>
            <a:r>
              <a:rPr lang="en-US" sz="1000" dirty="0">
                <a:latin typeface="+mn-lt"/>
                <a:ea typeface="+mj-lt"/>
                <a:cs typeface="+mj-lt"/>
              </a:rPr>
              <a:t> </a:t>
            </a:r>
            <a:r>
              <a:rPr lang="en-US" sz="1000" dirty="0" err="1">
                <a:latin typeface="+mn-lt"/>
                <a:ea typeface="+mj-lt"/>
                <a:cs typeface="+mj-lt"/>
              </a:rPr>
              <a:t>devam</a:t>
            </a:r>
            <a:r>
              <a:rPr lang="en-US" sz="1000" dirty="0">
                <a:latin typeface="+mn-lt"/>
                <a:ea typeface="+mj-lt"/>
                <a:cs typeface="+mj-lt"/>
              </a:rPr>
              <a:t> </a:t>
            </a:r>
            <a:r>
              <a:rPr lang="en-US" sz="1000" dirty="0" err="1">
                <a:latin typeface="+mn-lt"/>
                <a:ea typeface="+mj-lt"/>
                <a:cs typeface="+mj-lt"/>
              </a:rPr>
              <a:t>etse</a:t>
            </a:r>
            <a:r>
              <a:rPr lang="en-US" sz="1000" dirty="0">
                <a:latin typeface="+mn-lt"/>
                <a:ea typeface="+mj-lt"/>
                <a:cs typeface="+mj-lt"/>
              </a:rPr>
              <a:t> de </a:t>
            </a:r>
            <a:r>
              <a:rPr lang="en-US" sz="1000" dirty="0" err="1">
                <a:latin typeface="+mn-lt"/>
                <a:ea typeface="+mj-lt"/>
                <a:cs typeface="+mj-lt"/>
              </a:rPr>
              <a:t>etkinliği</a:t>
            </a:r>
            <a:r>
              <a:rPr lang="en-US" sz="1000" dirty="0">
                <a:latin typeface="+mn-lt"/>
                <a:ea typeface="+mj-lt"/>
                <a:cs typeface="+mj-lt"/>
              </a:rPr>
              <a:t> </a:t>
            </a:r>
            <a:r>
              <a:rPr lang="en-US" sz="1000" dirty="0" err="1">
                <a:latin typeface="+mn-lt"/>
                <a:ea typeface="+mj-lt"/>
                <a:cs typeface="+mj-lt"/>
              </a:rPr>
              <a:t>inkâr</a:t>
            </a:r>
            <a:r>
              <a:rPr lang="en-US" sz="1000" dirty="0">
                <a:latin typeface="+mn-lt"/>
                <a:ea typeface="+mj-lt"/>
                <a:cs typeface="+mj-lt"/>
              </a:rPr>
              <a:t> </a:t>
            </a:r>
            <a:r>
              <a:rPr lang="en-US" sz="1000" dirty="0" err="1">
                <a:latin typeface="+mn-lt"/>
                <a:ea typeface="+mj-lt"/>
                <a:cs typeface="+mj-lt"/>
              </a:rPr>
              <a:t>edilemez</a:t>
            </a:r>
            <a:r>
              <a:rPr lang="en-US" sz="1000" dirty="0">
                <a:latin typeface="+mn-lt"/>
                <a:ea typeface="+mj-lt"/>
                <a:cs typeface="+mj-lt"/>
              </a:rPr>
              <a:t>. Buna </a:t>
            </a:r>
            <a:r>
              <a:rPr lang="en-US" sz="1000" dirty="0" err="1">
                <a:latin typeface="+mn-lt"/>
                <a:ea typeface="+mj-lt"/>
                <a:cs typeface="+mj-lt"/>
              </a:rPr>
              <a:t>rağmen</a:t>
            </a:r>
            <a:r>
              <a:rPr lang="en-US" sz="1000" dirty="0">
                <a:latin typeface="+mn-lt"/>
                <a:ea typeface="+mj-lt"/>
                <a:cs typeface="+mj-lt"/>
              </a:rPr>
              <a:t>, internet </a:t>
            </a:r>
            <a:r>
              <a:rPr lang="en-US" sz="1000" dirty="0" err="1">
                <a:latin typeface="+mn-lt"/>
                <a:ea typeface="+mj-lt"/>
                <a:cs typeface="+mj-lt"/>
              </a:rPr>
              <a:t>üzerinden</a:t>
            </a:r>
            <a:r>
              <a:rPr lang="en-US" sz="1000" dirty="0">
                <a:latin typeface="+mn-lt"/>
                <a:ea typeface="+mj-lt"/>
                <a:cs typeface="+mj-lt"/>
              </a:rPr>
              <a:t> </a:t>
            </a:r>
            <a:r>
              <a:rPr lang="en-US" sz="1000" dirty="0" err="1">
                <a:latin typeface="+mn-lt"/>
                <a:ea typeface="+mj-lt"/>
                <a:cs typeface="+mj-lt"/>
              </a:rPr>
              <a:t>yayın</a:t>
            </a:r>
            <a:r>
              <a:rPr lang="en-US" sz="1000" dirty="0">
                <a:latin typeface="+mn-lt"/>
                <a:ea typeface="+mj-lt"/>
                <a:cs typeface="+mj-lt"/>
              </a:rPr>
              <a:t> da </a:t>
            </a:r>
            <a:r>
              <a:rPr lang="en-US" sz="1000" dirty="0" err="1">
                <a:latin typeface="+mn-lt"/>
                <a:ea typeface="+mj-lt"/>
                <a:cs typeface="+mj-lt"/>
              </a:rPr>
              <a:t>dahil</a:t>
            </a:r>
            <a:r>
              <a:rPr lang="en-US" sz="1000" dirty="0">
                <a:latin typeface="+mn-lt"/>
                <a:ea typeface="+mj-lt"/>
                <a:cs typeface="+mj-lt"/>
              </a:rPr>
              <a:t> </a:t>
            </a:r>
            <a:r>
              <a:rPr lang="en-US" sz="1000" dirty="0" err="1">
                <a:latin typeface="+mn-lt"/>
                <a:ea typeface="+mj-lt"/>
                <a:cs typeface="+mj-lt"/>
              </a:rPr>
              <a:t>olmak</a:t>
            </a:r>
            <a:r>
              <a:rPr lang="en-US" sz="1000" dirty="0">
                <a:latin typeface="+mn-lt"/>
                <a:ea typeface="+mj-lt"/>
                <a:cs typeface="+mj-lt"/>
              </a:rPr>
              <a:t> </a:t>
            </a:r>
            <a:r>
              <a:rPr lang="en-US" sz="1000" dirty="0" err="1">
                <a:latin typeface="+mn-lt"/>
                <a:ea typeface="+mj-lt"/>
                <a:cs typeface="+mj-lt"/>
              </a:rPr>
              <a:t>üzere</a:t>
            </a:r>
            <a:r>
              <a:rPr lang="en-US" sz="1000" dirty="0">
                <a:latin typeface="+mn-lt"/>
                <a:ea typeface="+mj-lt"/>
                <a:cs typeface="+mj-lt"/>
              </a:rPr>
              <a:t> </a:t>
            </a:r>
            <a:r>
              <a:rPr lang="en-US" sz="1000" dirty="0" err="1">
                <a:latin typeface="+mn-lt"/>
                <a:ea typeface="+mj-lt"/>
                <a:cs typeface="+mj-lt"/>
              </a:rPr>
              <a:t>küresel</a:t>
            </a:r>
            <a:r>
              <a:rPr lang="en-US" sz="1000" dirty="0">
                <a:latin typeface="+mn-lt"/>
                <a:ea typeface="+mj-lt"/>
                <a:cs typeface="+mj-lt"/>
              </a:rPr>
              <a:t> TV </a:t>
            </a:r>
            <a:r>
              <a:rPr lang="en-US" sz="1000" dirty="0" err="1">
                <a:latin typeface="+mn-lt"/>
                <a:ea typeface="+mj-lt"/>
                <a:cs typeface="+mj-lt"/>
              </a:rPr>
              <a:t>gelirinin</a:t>
            </a:r>
            <a:r>
              <a:rPr lang="en-US" sz="1000" dirty="0">
                <a:latin typeface="+mn-lt"/>
                <a:ea typeface="+mj-lt"/>
                <a:cs typeface="+mj-lt"/>
              </a:rPr>
              <a:t> 2024'ten 2029'a </a:t>
            </a:r>
            <a:r>
              <a:rPr lang="en-US" sz="1000" dirty="0" err="1">
                <a:latin typeface="+mn-lt"/>
                <a:ea typeface="+mj-lt"/>
                <a:cs typeface="+mj-lt"/>
              </a:rPr>
              <a:t>kadar</a:t>
            </a:r>
            <a:r>
              <a:rPr lang="en-US" sz="1000" dirty="0">
                <a:latin typeface="+mn-lt"/>
                <a:ea typeface="+mj-lt"/>
                <a:cs typeface="+mj-lt"/>
              </a:rPr>
              <a:t> </a:t>
            </a:r>
            <a:r>
              <a:rPr lang="en-US" sz="1000" dirty="0" err="1">
                <a:latin typeface="+mn-lt"/>
                <a:ea typeface="+mj-lt"/>
                <a:cs typeface="+mj-lt"/>
              </a:rPr>
              <a:t>yıllık</a:t>
            </a:r>
            <a:r>
              <a:rPr lang="en-US" sz="1000" dirty="0">
                <a:latin typeface="+mn-lt"/>
                <a:ea typeface="+mj-lt"/>
                <a:cs typeface="+mj-lt"/>
              </a:rPr>
              <a:t> %2,4'lük </a:t>
            </a:r>
            <a:r>
              <a:rPr lang="en-US" sz="1000" dirty="0" err="1">
                <a:latin typeface="+mn-lt"/>
                <a:ea typeface="+mj-lt"/>
                <a:cs typeface="+mj-lt"/>
              </a:rPr>
              <a:t>daha</a:t>
            </a:r>
            <a:r>
              <a:rPr lang="en-US" sz="1000" dirty="0">
                <a:latin typeface="+mn-lt"/>
                <a:ea typeface="+mj-lt"/>
                <a:cs typeface="+mj-lt"/>
              </a:rPr>
              <a:t> </a:t>
            </a:r>
            <a:r>
              <a:rPr lang="en-US" sz="1000" dirty="0" err="1">
                <a:latin typeface="+mn-lt"/>
                <a:ea typeface="+mj-lt"/>
                <a:cs typeface="+mj-lt"/>
              </a:rPr>
              <a:t>mütevazı</a:t>
            </a:r>
            <a:r>
              <a:rPr lang="en-US" sz="1000" dirty="0">
                <a:latin typeface="+mn-lt"/>
                <a:ea typeface="+mj-lt"/>
                <a:cs typeface="+mj-lt"/>
              </a:rPr>
              <a:t> </a:t>
            </a:r>
            <a:r>
              <a:rPr lang="en-US" sz="1000" dirty="0" err="1">
                <a:latin typeface="+mn-lt"/>
                <a:ea typeface="+mj-lt"/>
                <a:cs typeface="+mj-lt"/>
              </a:rPr>
              <a:t>bir</a:t>
            </a:r>
            <a:r>
              <a:rPr lang="en-US" sz="1000" dirty="0">
                <a:latin typeface="+mn-lt"/>
                <a:ea typeface="+mj-lt"/>
                <a:cs typeface="+mj-lt"/>
              </a:rPr>
              <a:t> </a:t>
            </a:r>
            <a:r>
              <a:rPr lang="en-US" sz="1000" dirty="0" err="1">
                <a:latin typeface="+mn-lt"/>
                <a:ea typeface="+mj-lt"/>
                <a:cs typeface="+mj-lt"/>
              </a:rPr>
              <a:t>bileşik</a:t>
            </a:r>
            <a:r>
              <a:rPr lang="en-US" sz="1000" dirty="0">
                <a:latin typeface="+mn-lt"/>
                <a:ea typeface="+mj-lt"/>
                <a:cs typeface="+mj-lt"/>
              </a:rPr>
              <a:t> </a:t>
            </a:r>
            <a:r>
              <a:rPr lang="en-US" sz="1000" dirty="0" err="1">
                <a:latin typeface="+mn-lt"/>
                <a:ea typeface="+mj-lt"/>
                <a:cs typeface="+mj-lt"/>
              </a:rPr>
              <a:t>oranda</a:t>
            </a:r>
            <a:r>
              <a:rPr lang="en-US" sz="1000" dirty="0">
                <a:latin typeface="+mn-lt"/>
                <a:ea typeface="+mj-lt"/>
                <a:cs typeface="+mj-lt"/>
              </a:rPr>
              <a:t> </a:t>
            </a:r>
            <a:r>
              <a:rPr lang="en-US" sz="1000" dirty="0" err="1">
                <a:latin typeface="+mn-lt"/>
                <a:ea typeface="+mj-lt"/>
                <a:cs typeface="+mj-lt"/>
              </a:rPr>
              <a:t>artacağı</a:t>
            </a:r>
            <a:r>
              <a:rPr lang="en-US" sz="1000" dirty="0">
                <a:latin typeface="+mn-lt"/>
                <a:ea typeface="+mj-lt"/>
                <a:cs typeface="+mj-lt"/>
              </a:rPr>
              <a:t> </a:t>
            </a:r>
            <a:r>
              <a:rPr lang="en-US" sz="1000" dirty="0" err="1">
                <a:latin typeface="+mn-lt"/>
                <a:ea typeface="+mj-lt"/>
                <a:cs typeface="+mj-lt"/>
              </a:rPr>
              <a:t>ve</a:t>
            </a:r>
            <a:r>
              <a:rPr lang="en-US" sz="1000" dirty="0">
                <a:latin typeface="+mn-lt"/>
                <a:ea typeface="+mj-lt"/>
                <a:cs typeface="+mj-lt"/>
              </a:rPr>
              <a:t> </a:t>
            </a:r>
            <a:r>
              <a:rPr lang="en-US" sz="1000" dirty="0" err="1">
                <a:latin typeface="+mn-lt"/>
                <a:ea typeface="+mj-lt"/>
                <a:cs typeface="+mj-lt"/>
              </a:rPr>
              <a:t>genel</a:t>
            </a:r>
            <a:r>
              <a:rPr lang="en-US" sz="1000" dirty="0">
                <a:latin typeface="+mn-lt"/>
                <a:ea typeface="+mj-lt"/>
                <a:cs typeface="+mj-lt"/>
              </a:rPr>
              <a:t> </a:t>
            </a:r>
            <a:r>
              <a:rPr lang="en-US" sz="1000" dirty="0" err="1">
                <a:latin typeface="+mn-lt"/>
                <a:ea typeface="+mj-lt"/>
                <a:cs typeface="+mj-lt"/>
              </a:rPr>
              <a:t>reklamcılık</a:t>
            </a:r>
            <a:r>
              <a:rPr lang="en-US" sz="1000" dirty="0">
                <a:latin typeface="+mn-lt"/>
                <a:ea typeface="+mj-lt"/>
                <a:cs typeface="+mj-lt"/>
              </a:rPr>
              <a:t> </a:t>
            </a:r>
            <a:r>
              <a:rPr lang="en-US" sz="1000" dirty="0" err="1">
                <a:latin typeface="+mn-lt"/>
                <a:ea typeface="+mj-lt"/>
                <a:cs typeface="+mj-lt"/>
              </a:rPr>
              <a:t>büyümesini</a:t>
            </a:r>
            <a:r>
              <a:rPr lang="en-US" sz="1000" dirty="0">
                <a:latin typeface="+mn-lt"/>
                <a:ea typeface="+mj-lt"/>
                <a:cs typeface="+mj-lt"/>
              </a:rPr>
              <a:t> </a:t>
            </a:r>
            <a:r>
              <a:rPr lang="en-US" sz="1000" dirty="0" err="1">
                <a:latin typeface="+mn-lt"/>
                <a:ea typeface="+mj-lt"/>
                <a:cs typeface="+mj-lt"/>
              </a:rPr>
              <a:t>önemli</a:t>
            </a:r>
            <a:r>
              <a:rPr lang="en-US" sz="1000" dirty="0">
                <a:latin typeface="+mn-lt"/>
                <a:ea typeface="+mj-lt"/>
                <a:cs typeface="+mj-lt"/>
              </a:rPr>
              <a:t> </a:t>
            </a:r>
            <a:r>
              <a:rPr lang="en-US" sz="1000" dirty="0" err="1">
                <a:latin typeface="+mn-lt"/>
                <a:ea typeface="+mj-lt"/>
                <a:cs typeface="+mj-lt"/>
              </a:rPr>
              <a:t>ölçüde</a:t>
            </a:r>
            <a:r>
              <a:rPr lang="en-US" sz="1000" dirty="0">
                <a:latin typeface="+mn-lt"/>
                <a:ea typeface="+mj-lt"/>
                <a:cs typeface="+mj-lt"/>
              </a:rPr>
              <a:t> </a:t>
            </a:r>
            <a:r>
              <a:rPr lang="en-US" sz="1000" dirty="0" err="1">
                <a:latin typeface="+mn-lt"/>
                <a:ea typeface="+mj-lt"/>
                <a:cs typeface="+mj-lt"/>
              </a:rPr>
              <a:t>geride</a:t>
            </a:r>
            <a:r>
              <a:rPr lang="en-US" sz="1000" dirty="0">
                <a:latin typeface="+mn-lt"/>
                <a:ea typeface="+mj-lt"/>
                <a:cs typeface="+mj-lt"/>
              </a:rPr>
              <a:t> </a:t>
            </a:r>
            <a:r>
              <a:rPr lang="en-US" sz="1000" dirty="0" err="1">
                <a:latin typeface="+mn-lt"/>
                <a:ea typeface="+mj-lt"/>
                <a:cs typeface="+mj-lt"/>
              </a:rPr>
              <a:t>bırakacağı</a:t>
            </a:r>
            <a:r>
              <a:rPr lang="en-US" sz="1000" dirty="0">
                <a:latin typeface="+mn-lt"/>
                <a:ea typeface="+mj-lt"/>
                <a:cs typeface="+mj-lt"/>
              </a:rPr>
              <a:t> </a:t>
            </a:r>
            <a:r>
              <a:rPr lang="en-US" sz="1000" dirty="0" err="1">
                <a:latin typeface="+mn-lt"/>
                <a:ea typeface="+mj-lt"/>
                <a:cs typeface="+mj-lt"/>
              </a:rPr>
              <a:t>tahmin</a:t>
            </a:r>
            <a:r>
              <a:rPr lang="en-US" sz="1000" dirty="0">
                <a:latin typeface="+mn-lt"/>
                <a:ea typeface="+mj-lt"/>
                <a:cs typeface="+mj-lt"/>
              </a:rPr>
              <a:t> </a:t>
            </a:r>
            <a:r>
              <a:rPr lang="en-US" sz="1000" dirty="0" err="1">
                <a:latin typeface="+mn-lt"/>
                <a:ea typeface="+mj-lt"/>
                <a:cs typeface="+mj-lt"/>
              </a:rPr>
              <a:t>ediliyor</a:t>
            </a:r>
            <a:r>
              <a:rPr lang="en-US" sz="1000" dirty="0">
                <a:latin typeface="+mn-lt"/>
                <a:ea typeface="+mj-lt"/>
                <a:cs typeface="+mj-lt"/>
              </a:rPr>
              <a:t>. Bu </a:t>
            </a:r>
            <a:r>
              <a:rPr lang="en-US" sz="1000" dirty="0" err="1">
                <a:latin typeface="+mn-lt"/>
                <a:ea typeface="+mj-lt"/>
                <a:cs typeface="+mj-lt"/>
              </a:rPr>
              <a:t>farklılık</a:t>
            </a:r>
            <a:r>
              <a:rPr lang="en-US" sz="1000" dirty="0">
                <a:latin typeface="+mn-lt"/>
                <a:ea typeface="+mj-lt"/>
                <a:cs typeface="+mj-lt"/>
              </a:rPr>
              <a:t>, </a:t>
            </a:r>
            <a:r>
              <a:rPr lang="en-US" sz="1000" dirty="0" err="1">
                <a:latin typeface="+mn-lt"/>
                <a:ea typeface="+mj-lt"/>
                <a:cs typeface="+mj-lt"/>
              </a:rPr>
              <a:t>pazarlamacıların</a:t>
            </a:r>
            <a:r>
              <a:rPr lang="en-US" sz="1000" dirty="0">
                <a:latin typeface="+mn-lt"/>
                <a:ea typeface="+mj-lt"/>
                <a:cs typeface="+mj-lt"/>
              </a:rPr>
              <a:t> hem </a:t>
            </a:r>
            <a:r>
              <a:rPr lang="en-US" sz="1000" dirty="0" err="1">
                <a:latin typeface="+mn-lt"/>
                <a:ea typeface="+mj-lt"/>
                <a:cs typeface="+mj-lt"/>
              </a:rPr>
              <a:t>performansı</a:t>
            </a:r>
            <a:r>
              <a:rPr lang="en-US" sz="1000" dirty="0">
                <a:latin typeface="+mn-lt"/>
                <a:ea typeface="+mj-lt"/>
                <a:cs typeface="+mj-lt"/>
              </a:rPr>
              <a:t> hem de </a:t>
            </a:r>
            <a:r>
              <a:rPr lang="en-US" sz="1000" dirty="0" err="1">
                <a:latin typeface="+mn-lt"/>
                <a:ea typeface="+mj-lt"/>
                <a:cs typeface="+mj-lt"/>
              </a:rPr>
              <a:t>uzun</a:t>
            </a:r>
            <a:r>
              <a:rPr lang="en-US" sz="1000" dirty="0">
                <a:latin typeface="+mn-lt"/>
                <a:ea typeface="+mj-lt"/>
                <a:cs typeface="+mj-lt"/>
              </a:rPr>
              <a:t> </a:t>
            </a:r>
            <a:r>
              <a:rPr lang="en-US" sz="1000" dirty="0" err="1">
                <a:latin typeface="+mn-lt"/>
                <a:ea typeface="+mj-lt"/>
                <a:cs typeface="+mj-lt"/>
              </a:rPr>
              <a:t>vadeli</a:t>
            </a:r>
            <a:r>
              <a:rPr lang="en-US" sz="1000" dirty="0">
                <a:latin typeface="+mn-lt"/>
                <a:ea typeface="+mj-lt"/>
                <a:cs typeface="+mj-lt"/>
              </a:rPr>
              <a:t> </a:t>
            </a:r>
            <a:r>
              <a:rPr lang="en-US" sz="1000" dirty="0" err="1">
                <a:latin typeface="+mn-lt"/>
                <a:ea typeface="+mj-lt"/>
                <a:cs typeface="+mj-lt"/>
              </a:rPr>
              <a:t>marka</a:t>
            </a:r>
            <a:r>
              <a:rPr lang="en-US" sz="1000" dirty="0">
                <a:latin typeface="+mn-lt"/>
                <a:ea typeface="+mj-lt"/>
                <a:cs typeface="+mj-lt"/>
              </a:rPr>
              <a:t> </a:t>
            </a:r>
            <a:r>
              <a:rPr lang="en-US" sz="1000" dirty="0" err="1">
                <a:latin typeface="+mn-lt"/>
                <a:ea typeface="+mj-lt"/>
                <a:cs typeface="+mj-lt"/>
              </a:rPr>
              <a:t>hedeflerini</a:t>
            </a:r>
            <a:r>
              <a:rPr lang="en-US" sz="1000" dirty="0">
                <a:latin typeface="+mn-lt"/>
                <a:ea typeface="+mj-lt"/>
                <a:cs typeface="+mj-lt"/>
              </a:rPr>
              <a:t> </a:t>
            </a:r>
            <a:r>
              <a:rPr lang="en-US" sz="1000" dirty="0" err="1">
                <a:latin typeface="+mn-lt"/>
                <a:ea typeface="+mj-lt"/>
                <a:cs typeface="+mj-lt"/>
              </a:rPr>
              <a:t>karşılamak</a:t>
            </a:r>
            <a:r>
              <a:rPr lang="en-US" sz="1000" dirty="0">
                <a:latin typeface="+mn-lt"/>
                <a:ea typeface="+mj-lt"/>
                <a:cs typeface="+mj-lt"/>
              </a:rPr>
              <a:t> </a:t>
            </a:r>
            <a:r>
              <a:rPr lang="en-US" sz="1000" dirty="0" err="1">
                <a:latin typeface="+mn-lt"/>
                <a:ea typeface="+mj-lt"/>
                <a:cs typeface="+mj-lt"/>
              </a:rPr>
              <a:t>için</a:t>
            </a:r>
            <a:r>
              <a:rPr lang="en-US" sz="1000" dirty="0">
                <a:latin typeface="+mn-lt"/>
                <a:ea typeface="+mj-lt"/>
                <a:cs typeface="+mj-lt"/>
              </a:rPr>
              <a:t> </a:t>
            </a:r>
            <a:r>
              <a:rPr lang="en-US" sz="1000" dirty="0" err="1">
                <a:latin typeface="+mn-lt"/>
                <a:ea typeface="+mj-lt"/>
                <a:cs typeface="+mj-lt"/>
              </a:rPr>
              <a:t>mevcut</a:t>
            </a:r>
            <a:r>
              <a:rPr lang="en-US" sz="1000" dirty="0">
                <a:latin typeface="+mn-lt"/>
                <a:ea typeface="+mj-lt"/>
                <a:cs typeface="+mj-lt"/>
              </a:rPr>
              <a:t> </a:t>
            </a:r>
            <a:r>
              <a:rPr lang="en-US" sz="1000" dirty="0" err="1">
                <a:latin typeface="+mn-lt"/>
                <a:ea typeface="+mj-lt"/>
                <a:cs typeface="+mj-lt"/>
              </a:rPr>
              <a:t>tüm</a:t>
            </a:r>
            <a:r>
              <a:rPr lang="en-US" sz="1000" dirty="0">
                <a:latin typeface="+mn-lt"/>
                <a:ea typeface="+mj-lt"/>
                <a:cs typeface="+mj-lt"/>
              </a:rPr>
              <a:t> </a:t>
            </a:r>
            <a:r>
              <a:rPr lang="en-US" sz="1000" dirty="0" err="1">
                <a:latin typeface="+mn-lt"/>
                <a:ea typeface="+mj-lt"/>
                <a:cs typeface="+mj-lt"/>
              </a:rPr>
              <a:t>araç</a:t>
            </a:r>
            <a:r>
              <a:rPr lang="en-US" sz="1000" dirty="0">
                <a:latin typeface="+mn-lt"/>
                <a:ea typeface="+mj-lt"/>
                <a:cs typeface="+mj-lt"/>
              </a:rPr>
              <a:t> </a:t>
            </a:r>
            <a:r>
              <a:rPr lang="en-US" sz="1000" dirty="0" err="1">
                <a:latin typeface="+mn-lt"/>
                <a:ea typeface="+mj-lt"/>
                <a:cs typeface="+mj-lt"/>
              </a:rPr>
              <a:t>ve</a:t>
            </a:r>
            <a:r>
              <a:rPr lang="en-US" sz="1000" dirty="0">
                <a:latin typeface="+mn-lt"/>
                <a:ea typeface="+mj-lt"/>
                <a:cs typeface="+mj-lt"/>
              </a:rPr>
              <a:t> </a:t>
            </a:r>
            <a:r>
              <a:rPr lang="en-US" sz="1000" dirty="0" err="1">
                <a:latin typeface="+mn-lt"/>
                <a:ea typeface="+mj-lt"/>
                <a:cs typeface="+mj-lt"/>
              </a:rPr>
              <a:t>kanallardan</a:t>
            </a:r>
            <a:r>
              <a:rPr lang="en-US" sz="1000" dirty="0">
                <a:latin typeface="+mn-lt"/>
                <a:ea typeface="+mj-lt"/>
                <a:cs typeface="+mj-lt"/>
              </a:rPr>
              <a:t> </a:t>
            </a:r>
            <a:r>
              <a:rPr lang="en-US" sz="1000" dirty="0" err="1">
                <a:latin typeface="+mn-lt"/>
                <a:ea typeface="+mj-lt"/>
                <a:cs typeface="+mj-lt"/>
              </a:rPr>
              <a:t>yararlanarak</a:t>
            </a:r>
            <a:r>
              <a:rPr lang="en-US" sz="1000" dirty="0">
                <a:latin typeface="+mn-lt"/>
                <a:ea typeface="+mj-lt"/>
                <a:cs typeface="+mj-lt"/>
              </a:rPr>
              <a:t> </a:t>
            </a:r>
            <a:r>
              <a:rPr lang="en-US" sz="1000" dirty="0" err="1">
                <a:latin typeface="+mn-lt"/>
                <a:ea typeface="+mj-lt"/>
                <a:cs typeface="+mj-lt"/>
              </a:rPr>
              <a:t>dengeli</a:t>
            </a:r>
            <a:r>
              <a:rPr lang="en-US" sz="1000" dirty="0">
                <a:latin typeface="+mn-lt"/>
                <a:ea typeface="+mj-lt"/>
                <a:cs typeface="+mj-lt"/>
              </a:rPr>
              <a:t> </a:t>
            </a:r>
            <a:r>
              <a:rPr lang="en-US" sz="1000" dirty="0" err="1">
                <a:latin typeface="+mn-lt"/>
                <a:ea typeface="+mj-lt"/>
                <a:cs typeface="+mj-lt"/>
              </a:rPr>
              <a:t>bir</a:t>
            </a:r>
            <a:r>
              <a:rPr lang="en-US" sz="1000" dirty="0">
                <a:latin typeface="+mn-lt"/>
                <a:ea typeface="+mj-lt"/>
                <a:cs typeface="+mj-lt"/>
              </a:rPr>
              <a:t> </a:t>
            </a:r>
            <a:r>
              <a:rPr lang="en-US" sz="1000" dirty="0" err="1">
                <a:latin typeface="+mn-lt"/>
                <a:ea typeface="+mj-lt"/>
                <a:cs typeface="+mj-lt"/>
              </a:rPr>
              <a:t>yaklaşım</a:t>
            </a:r>
            <a:r>
              <a:rPr lang="en-US" sz="1000" dirty="0">
                <a:latin typeface="+mn-lt"/>
                <a:ea typeface="+mj-lt"/>
                <a:cs typeface="+mj-lt"/>
              </a:rPr>
              <a:t> </a:t>
            </a:r>
            <a:r>
              <a:rPr lang="en-US" sz="1000" dirty="0" err="1">
                <a:latin typeface="+mn-lt"/>
                <a:ea typeface="+mj-lt"/>
                <a:cs typeface="+mj-lt"/>
              </a:rPr>
              <a:t>izlemeleri</a:t>
            </a:r>
            <a:r>
              <a:rPr lang="en-US" sz="1000" dirty="0">
                <a:latin typeface="+mn-lt"/>
                <a:ea typeface="+mj-lt"/>
                <a:cs typeface="+mj-lt"/>
              </a:rPr>
              <a:t> </a:t>
            </a:r>
            <a:r>
              <a:rPr lang="en-US" sz="1000" dirty="0" err="1">
                <a:latin typeface="+mn-lt"/>
                <a:ea typeface="+mj-lt"/>
                <a:cs typeface="+mj-lt"/>
              </a:rPr>
              <a:t>gerektiğinin</a:t>
            </a:r>
            <a:r>
              <a:rPr lang="en-US" sz="1000" dirty="0">
                <a:latin typeface="+mn-lt"/>
                <a:ea typeface="+mj-lt"/>
                <a:cs typeface="+mj-lt"/>
              </a:rPr>
              <a:t> </a:t>
            </a:r>
            <a:r>
              <a:rPr lang="en-US" sz="1000" dirty="0" err="1">
                <a:latin typeface="+mn-lt"/>
                <a:ea typeface="+mj-lt"/>
                <a:cs typeface="+mj-lt"/>
              </a:rPr>
              <a:t>altını</a:t>
            </a:r>
            <a:r>
              <a:rPr lang="en-US" sz="1000" dirty="0">
                <a:latin typeface="+mn-lt"/>
                <a:ea typeface="+mj-lt"/>
                <a:cs typeface="+mj-lt"/>
              </a:rPr>
              <a:t> </a:t>
            </a:r>
            <a:r>
              <a:rPr lang="en-US" sz="1000" dirty="0" err="1">
                <a:latin typeface="+mn-lt"/>
                <a:ea typeface="+mj-lt"/>
                <a:cs typeface="+mj-lt"/>
              </a:rPr>
              <a:t>çiziyor</a:t>
            </a:r>
            <a:r>
              <a:rPr lang="en-US" sz="1000" dirty="0">
                <a:latin typeface="+mn-lt"/>
                <a:ea typeface="+mj-lt"/>
                <a:cs typeface="+mj-lt"/>
              </a:rPr>
              <a:t>.</a:t>
            </a:r>
            <a:endParaRPr lang="en-US" dirty="0"/>
          </a:p>
        </p:txBody>
      </p:sp>
      <p:sp>
        <p:nvSpPr>
          <p:cNvPr id="6" name="TextBox 5">
            <a:extLst>
              <a:ext uri="{FF2B5EF4-FFF2-40B4-BE49-F238E27FC236}">
                <a16:creationId xmlns:a16="http://schemas.microsoft.com/office/drawing/2014/main" id="{F80E0FB7-35EB-923F-BB20-9B18EE1B6660}"/>
              </a:ext>
            </a:extLst>
          </p:cNvPr>
          <p:cNvSpPr txBox="1"/>
          <p:nvPr/>
        </p:nvSpPr>
        <p:spPr>
          <a:xfrm>
            <a:off x="376049" y="1195151"/>
            <a:ext cx="6334033" cy="3733330"/>
          </a:xfrm>
          <a:prstGeom prst="rect">
            <a:avLst/>
          </a:prstGeom>
          <a:noFill/>
        </p:spPr>
        <p:txBody>
          <a:bodyPr wrap="square" lIns="91440" tIns="45720" rIns="91440" bIns="45720" anchor="t">
            <a:spAutoFit/>
          </a:bodyPr>
          <a:lstStyle/>
          <a:p>
            <a:pPr>
              <a:lnSpc>
                <a:spcPct val="110000"/>
              </a:lnSpc>
            </a:pPr>
            <a:r>
              <a:rPr lang="en-US" sz="2400" dirty="0" err="1">
                <a:solidFill>
                  <a:schemeClr val="accent1"/>
                </a:solidFill>
                <a:latin typeface="Poppins Light"/>
                <a:cs typeface="Poppins Light"/>
              </a:rPr>
              <a:t>Reklam</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gelişmesinin</a:t>
            </a:r>
            <a:r>
              <a:rPr lang="en-US" sz="2400" dirty="0">
                <a:solidFill>
                  <a:schemeClr val="accent1"/>
                </a:solidFill>
                <a:latin typeface="Poppins Light"/>
                <a:cs typeface="Poppins Light"/>
              </a:rPr>
              <a:t>, 2024'teki %9,5'lik (ABD </a:t>
            </a:r>
            <a:r>
              <a:rPr lang="en-US" sz="2400" dirty="0" err="1">
                <a:solidFill>
                  <a:schemeClr val="accent1"/>
                </a:solidFill>
                <a:latin typeface="Poppins Light"/>
                <a:cs typeface="Poppins Light"/>
              </a:rPr>
              <a:t>siyasi</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gelirleri</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dahil</a:t>
            </a:r>
            <a:r>
              <a:rPr lang="en-US" sz="2400" dirty="0">
                <a:solidFill>
                  <a:schemeClr val="accent1"/>
                </a:solidFill>
                <a:latin typeface="Poppins Light"/>
                <a:cs typeface="Poppins Light"/>
              </a:rPr>
              <a:t> %10,7) </a:t>
            </a:r>
            <a:r>
              <a:rPr lang="en-US" sz="2400" dirty="0" err="1">
                <a:solidFill>
                  <a:schemeClr val="accent1"/>
                </a:solidFill>
                <a:latin typeface="Poppins Light"/>
                <a:cs typeface="Poppins Light"/>
              </a:rPr>
              <a:t>hızlandırılmış</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artışın</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ardından</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önümüzdeki</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beş</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yıl</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boyunca</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orta</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seviyede</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tek</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haneli</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artışı</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sürdüreceğini</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tahmin</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ediyoruz</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Gelişme</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önümüzdeki</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beş</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yıl</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boyunca</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küresel</a:t>
            </a:r>
            <a:r>
              <a:rPr lang="en-US" sz="2400" dirty="0">
                <a:solidFill>
                  <a:schemeClr val="accent1"/>
                </a:solidFill>
                <a:latin typeface="Poppins Light"/>
                <a:cs typeface="Poppins Light"/>
              </a:rPr>
              <a:t> GSYİH </a:t>
            </a:r>
            <a:r>
              <a:rPr lang="en-US" sz="2400" dirty="0" err="1">
                <a:solidFill>
                  <a:schemeClr val="accent1"/>
                </a:solidFill>
                <a:latin typeface="Poppins Light"/>
                <a:cs typeface="Poppins Light"/>
              </a:rPr>
              <a:t>gelişmesiyle</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benzer</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bir</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seyir</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izlemeye</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devam</a:t>
            </a:r>
            <a:r>
              <a:rPr lang="en-US" sz="2400" dirty="0">
                <a:solidFill>
                  <a:schemeClr val="accent1"/>
                </a:solidFill>
                <a:latin typeface="Poppins Light"/>
                <a:cs typeface="Poppins Light"/>
              </a:rPr>
              <a:t> </a:t>
            </a:r>
            <a:r>
              <a:rPr lang="en-US" sz="2400" dirty="0" err="1">
                <a:solidFill>
                  <a:schemeClr val="accent1"/>
                </a:solidFill>
                <a:latin typeface="Poppins Light"/>
                <a:cs typeface="Poppins Light"/>
              </a:rPr>
              <a:t>edecek</a:t>
            </a:r>
            <a:r>
              <a:rPr lang="en-US" sz="2400" dirty="0">
                <a:solidFill>
                  <a:schemeClr val="accent1"/>
                </a:solidFill>
                <a:latin typeface="Poppins Light"/>
                <a:cs typeface="Poppins Light"/>
              </a:rPr>
              <a:t>.</a:t>
            </a:r>
            <a:endParaRPr lang="en-US" sz="2400" dirty="0">
              <a:solidFill>
                <a:schemeClr val="accent1"/>
              </a:solidFill>
              <a:effectLst/>
              <a:latin typeface="Poppins Light"/>
              <a:cs typeface="Poppins Light"/>
            </a:endParaRPr>
          </a:p>
        </p:txBody>
      </p:sp>
      <p:sp>
        <p:nvSpPr>
          <p:cNvPr id="3" name="TextBox 2">
            <a:extLst>
              <a:ext uri="{FF2B5EF4-FFF2-40B4-BE49-F238E27FC236}">
                <a16:creationId xmlns:a16="http://schemas.microsoft.com/office/drawing/2014/main" id="{A592EC43-0869-9198-4E28-F44D21FEA443}"/>
              </a:ext>
            </a:extLst>
          </p:cNvPr>
          <p:cNvSpPr txBox="1"/>
          <p:nvPr/>
        </p:nvSpPr>
        <p:spPr>
          <a:xfrm>
            <a:off x="495300" y="992675"/>
            <a:ext cx="1893319" cy="292388"/>
          </a:xfrm>
          <a:prstGeom prst="rect">
            <a:avLst/>
          </a:prstGeom>
          <a:noFill/>
        </p:spPr>
        <p:txBody>
          <a:bodyPr wrap="square" lIns="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en-US" sz="1600" b="1" i="0" u="none" strike="noStrike" kern="1200" cap="none" spc="0" normalizeH="0" baseline="0" noProof="0" dirty="0" err="1">
                <a:ln>
                  <a:noFill/>
                </a:ln>
                <a:effectLst/>
                <a:uLnTx/>
                <a:uFillTx/>
                <a:latin typeface="Poppins" pitchFamily="2" charset="77"/>
                <a:ea typeface="+mn-ea"/>
                <a:cs typeface="Poppins" pitchFamily="2" charset="77"/>
              </a:rPr>
              <a:t>Sonuç</a:t>
            </a:r>
            <a:endParaRPr kumimoji="0" lang="en-US" sz="1600" b="1" i="0" u="none" strike="noStrike" kern="1200" cap="none" spc="0" normalizeH="0" baseline="0" noProof="0" dirty="0">
              <a:ln>
                <a:noFill/>
              </a:ln>
              <a:effectLst/>
              <a:uLnTx/>
              <a:uFillTx/>
              <a:latin typeface="Poppins" pitchFamily="2" charset="77"/>
              <a:ea typeface="+mn-ea"/>
              <a:cs typeface="Poppins" pitchFamily="2" charset="77"/>
            </a:endParaRPr>
          </a:p>
        </p:txBody>
      </p:sp>
      <p:pic>
        <p:nvPicPr>
          <p:cNvPr id="42" name="Picture 41" descr="A blue and black logo&#10;&#10;Description automatically generated">
            <a:extLst>
              <a:ext uri="{FF2B5EF4-FFF2-40B4-BE49-F238E27FC236}">
                <a16:creationId xmlns:a16="http://schemas.microsoft.com/office/drawing/2014/main" id="{69DCEBC0-9993-0560-A0BD-4AEF3EA94420}"/>
              </a:ext>
            </a:extLst>
          </p:cNvPr>
          <p:cNvPicPr>
            <a:picLocks noChangeAspect="1"/>
          </p:cNvPicPr>
          <p:nvPr/>
        </p:nvPicPr>
        <p:blipFill>
          <a:blip r:embed="rId3"/>
          <a:stretch>
            <a:fillRect/>
          </a:stretch>
        </p:blipFill>
        <p:spPr>
          <a:xfrm>
            <a:off x="6495276" y="332839"/>
            <a:ext cx="897530" cy="256235"/>
          </a:xfrm>
          <a:prstGeom prst="rect">
            <a:avLst/>
          </a:prstGeom>
        </p:spPr>
      </p:pic>
      <p:cxnSp>
        <p:nvCxnSpPr>
          <p:cNvPr id="7" name="Straight Connector 6">
            <a:extLst>
              <a:ext uri="{FF2B5EF4-FFF2-40B4-BE49-F238E27FC236}">
                <a16:creationId xmlns:a16="http://schemas.microsoft.com/office/drawing/2014/main" id="{F3C1B1E1-8C8F-14D2-7357-84CBD296C378}"/>
              </a:ext>
            </a:extLst>
          </p:cNvPr>
          <p:cNvCxnSpPr>
            <a:cxnSpLocks/>
          </p:cNvCxnSpPr>
          <p:nvPr/>
        </p:nvCxnSpPr>
        <p:spPr>
          <a:xfrm>
            <a:off x="0" y="490497"/>
            <a:ext cx="455865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FF52289B-0811-53B4-0783-9D506C6C5321}"/>
              </a:ext>
            </a:extLst>
          </p:cNvPr>
          <p:cNvSpPr txBox="1">
            <a:spLocks/>
          </p:cNvSpPr>
          <p:nvPr/>
        </p:nvSpPr>
        <p:spPr>
          <a:xfrm>
            <a:off x="495300" y="241591"/>
            <a:ext cx="4070026"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SONUÇ</a:t>
            </a:r>
            <a:endParaRPr lang="en-US" sz="600" b="1" spc="40" dirty="0">
              <a:solidFill>
                <a:schemeClr val="accent6"/>
              </a:solidFill>
              <a:latin typeface="Poppins" pitchFamily="2" charset="77"/>
              <a:cs typeface="Poppins" pitchFamily="2" charset="77"/>
            </a:endParaRPr>
          </a:p>
        </p:txBody>
      </p:sp>
      <p:grpSp>
        <p:nvGrpSpPr>
          <p:cNvPr id="48" name="Group 47">
            <a:extLst>
              <a:ext uri="{FF2B5EF4-FFF2-40B4-BE49-F238E27FC236}">
                <a16:creationId xmlns:a16="http://schemas.microsoft.com/office/drawing/2014/main" id="{E296656F-B9B2-1896-D6C4-B80A5B8FC479}"/>
              </a:ext>
            </a:extLst>
          </p:cNvPr>
          <p:cNvGrpSpPr/>
          <p:nvPr/>
        </p:nvGrpSpPr>
        <p:grpSpPr>
          <a:xfrm>
            <a:off x="3353433" y="4241598"/>
            <a:ext cx="3860422" cy="6603138"/>
            <a:chOff x="3538490" y="4143627"/>
            <a:chExt cx="3860422" cy="6603138"/>
          </a:xfrm>
        </p:grpSpPr>
        <p:sp>
          <p:nvSpPr>
            <p:cNvPr id="47" name="Text Placeholder 1">
              <a:extLst>
                <a:ext uri="{FF2B5EF4-FFF2-40B4-BE49-F238E27FC236}">
                  <a16:creationId xmlns:a16="http://schemas.microsoft.com/office/drawing/2014/main" id="{F825A383-B8CF-3213-123F-48F5B36A4F52}"/>
                </a:ext>
              </a:extLst>
            </p:cNvPr>
            <p:cNvSpPr txBox="1">
              <a:spLocks/>
            </p:cNvSpPr>
            <p:nvPr/>
          </p:nvSpPr>
          <p:spPr>
            <a:xfrm>
              <a:off x="4865921" y="7878803"/>
              <a:ext cx="1218797" cy="565808"/>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ctr" defTabSz="77724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sz="4400" dirty="0">
                  <a:solidFill>
                    <a:srgbClr val="0080FF"/>
                  </a:solidFill>
                  <a:latin typeface="Poppins Light"/>
                  <a:ea typeface="+mj-lt"/>
                  <a:cs typeface="Poppins Light"/>
                </a:rPr>
                <a:t>9.5</a:t>
              </a:r>
              <a:r>
                <a:rPr kumimoji="0" lang="en-US" sz="4400" b="0" i="0" u="none" strike="noStrike" kern="1200" cap="none" spc="0" normalizeH="0" baseline="30000" noProof="0" dirty="0">
                  <a:ln>
                    <a:noFill/>
                  </a:ln>
                  <a:solidFill>
                    <a:srgbClr val="0080FF"/>
                  </a:solidFill>
                  <a:effectLst/>
                  <a:uLnTx/>
                  <a:uFillTx/>
                  <a:latin typeface="Poppins Light"/>
                  <a:ea typeface="+mj-lt"/>
                  <a:cs typeface="Poppins Light"/>
                  <a:sym typeface="Poppins"/>
                </a:rPr>
                <a:t>%</a:t>
              </a:r>
              <a:endParaRPr kumimoji="0" lang="en-US" sz="4400" b="0" i="0" u="none" strike="noStrike" kern="1200" cap="none" spc="0" normalizeH="0" baseline="30000" noProof="0" dirty="0">
                <a:ln>
                  <a:noFill/>
                </a:ln>
                <a:solidFill>
                  <a:srgbClr val="0080FF"/>
                </a:solidFill>
                <a:effectLst/>
                <a:uLnTx/>
                <a:uFillTx/>
                <a:latin typeface="Poppins Light" pitchFamily="2" charset="77"/>
                <a:cs typeface="Poppins Light" pitchFamily="2" charset="77"/>
                <a:sym typeface="Poppins"/>
              </a:endParaRPr>
            </a:p>
          </p:txBody>
        </p:sp>
        <p:sp>
          <p:nvSpPr>
            <p:cNvPr id="49" name="Text Placeholder 1">
              <a:extLst>
                <a:ext uri="{FF2B5EF4-FFF2-40B4-BE49-F238E27FC236}">
                  <a16:creationId xmlns:a16="http://schemas.microsoft.com/office/drawing/2014/main" id="{A0409C10-1C2E-9A63-68AF-3B58F1768D45}"/>
                </a:ext>
              </a:extLst>
            </p:cNvPr>
            <p:cNvSpPr txBox="1">
              <a:spLocks/>
            </p:cNvSpPr>
            <p:nvPr/>
          </p:nvSpPr>
          <p:spPr>
            <a:xfrm>
              <a:off x="6009738" y="7194596"/>
              <a:ext cx="1218797" cy="565808"/>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marR="0" lvl="0" indent="0" algn="ctr" defTabSz="77724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sz="4400" spc="-150" dirty="0">
                  <a:solidFill>
                    <a:srgbClr val="0080FF"/>
                  </a:solidFill>
                  <a:latin typeface="Poppins Light"/>
                  <a:ea typeface="+mj-lt"/>
                  <a:cs typeface="Poppins Light"/>
                </a:rPr>
                <a:t>7</a:t>
              </a:r>
              <a:r>
                <a:rPr lang="en-US" sz="4400" dirty="0">
                  <a:solidFill>
                    <a:srgbClr val="0080FF"/>
                  </a:solidFill>
                  <a:latin typeface="Poppins Light"/>
                  <a:ea typeface="+mj-lt"/>
                  <a:cs typeface="Poppins Light"/>
                </a:rPr>
                <a:t>.7</a:t>
              </a:r>
              <a:r>
                <a:rPr kumimoji="0" lang="en-US" sz="4400" b="0" i="0" u="none" strike="noStrike" kern="1200" cap="none" spc="0" normalizeH="0" baseline="30000" noProof="0" dirty="0">
                  <a:ln>
                    <a:noFill/>
                  </a:ln>
                  <a:solidFill>
                    <a:srgbClr val="0080FF"/>
                  </a:solidFill>
                  <a:effectLst/>
                  <a:uLnTx/>
                  <a:uFillTx/>
                  <a:latin typeface="Poppins Light"/>
                  <a:ea typeface="+mj-lt"/>
                  <a:cs typeface="Poppins Light"/>
                  <a:sym typeface="Poppins"/>
                </a:rPr>
                <a:t>%</a:t>
              </a:r>
              <a:endParaRPr kumimoji="0" lang="en-US" sz="4400" b="0" i="0" u="none" strike="noStrike" kern="1200" cap="none" spc="0" normalizeH="0" baseline="30000" noProof="0" dirty="0">
                <a:ln>
                  <a:noFill/>
                </a:ln>
                <a:solidFill>
                  <a:srgbClr val="0080FF"/>
                </a:solidFill>
                <a:effectLst/>
                <a:uLnTx/>
                <a:uFillTx/>
                <a:latin typeface="Poppins Light" pitchFamily="2" charset="77"/>
                <a:cs typeface="Poppins Light" pitchFamily="2" charset="77"/>
                <a:sym typeface="Poppins"/>
              </a:endParaRPr>
            </a:p>
          </p:txBody>
        </p:sp>
        <p:sp>
          <p:nvSpPr>
            <p:cNvPr id="51" name="TextBox 50">
              <a:extLst>
                <a:ext uri="{FF2B5EF4-FFF2-40B4-BE49-F238E27FC236}">
                  <a16:creationId xmlns:a16="http://schemas.microsoft.com/office/drawing/2014/main" id="{E9EC581E-AA48-E7E9-9987-E08D10839DE4}"/>
                </a:ext>
              </a:extLst>
            </p:cNvPr>
            <p:cNvSpPr txBox="1"/>
            <p:nvPr/>
          </p:nvSpPr>
          <p:spPr>
            <a:xfrm>
              <a:off x="4583912" y="7577709"/>
              <a:ext cx="1701813" cy="234680"/>
            </a:xfrm>
            <a:prstGeom prst="rect">
              <a:avLst/>
            </a:prstGeom>
            <a:noFill/>
          </p:spPr>
          <p:txBody>
            <a:bodyPr wrap="square" lIns="91440" tIns="45720" rIns="91440" bIns="45720" anchor="t">
              <a:spAutoFit/>
            </a:bodyPr>
            <a:lstStyle/>
            <a:p>
              <a:pPr algn="ctr">
                <a:lnSpc>
                  <a:spcPct val="90000"/>
                </a:lnSpc>
                <a:defRPr/>
              </a:pPr>
              <a:r>
                <a:rPr lang="en-US" sz="1000" b="1" dirty="0">
                  <a:latin typeface="Poppins"/>
                  <a:cs typeface="Poppins"/>
                </a:rPr>
                <a:t>2024</a:t>
              </a:r>
              <a:endParaRPr lang="en-US" sz="1000" b="1" u="none" strike="noStrike" kern="1200" cap="none" spc="0" normalizeH="0" noProof="0" dirty="0">
                <a:ln>
                  <a:noFill/>
                </a:ln>
                <a:effectLst/>
                <a:uLnTx/>
                <a:uFillTx/>
                <a:latin typeface="Poppins"/>
                <a:cs typeface="Poppins"/>
              </a:endParaRPr>
            </a:p>
          </p:txBody>
        </p:sp>
        <p:sp>
          <p:nvSpPr>
            <p:cNvPr id="53" name="TextBox 52">
              <a:extLst>
                <a:ext uri="{FF2B5EF4-FFF2-40B4-BE49-F238E27FC236}">
                  <a16:creationId xmlns:a16="http://schemas.microsoft.com/office/drawing/2014/main" id="{F4CAA698-A4BD-BA82-8128-E2B232461B46}"/>
                </a:ext>
              </a:extLst>
            </p:cNvPr>
            <p:cNvSpPr txBox="1"/>
            <p:nvPr/>
          </p:nvSpPr>
          <p:spPr>
            <a:xfrm>
              <a:off x="5697099" y="6905031"/>
              <a:ext cx="1701813" cy="234680"/>
            </a:xfrm>
            <a:prstGeom prst="rect">
              <a:avLst/>
            </a:prstGeom>
            <a:noFill/>
          </p:spPr>
          <p:txBody>
            <a:bodyPr wrap="square" lIns="91440" tIns="45720" rIns="91440" bIns="45720" anchor="t">
              <a:spAutoFit/>
            </a:bodyPr>
            <a:lstStyle/>
            <a:p>
              <a:pPr algn="ctr">
                <a:lnSpc>
                  <a:spcPct val="90000"/>
                </a:lnSpc>
                <a:defRPr/>
              </a:pPr>
              <a:r>
                <a:rPr lang="en-US" sz="1000" b="1" dirty="0">
                  <a:latin typeface="Poppins"/>
                  <a:cs typeface="Poppins"/>
                </a:rPr>
                <a:t>2025</a:t>
              </a:r>
              <a:endParaRPr lang="en-US" sz="1000" b="1" u="none" strike="noStrike" kern="1200" cap="none" spc="0" normalizeH="0" noProof="0" dirty="0">
                <a:ln>
                  <a:noFill/>
                </a:ln>
                <a:effectLst/>
                <a:uLnTx/>
                <a:uFillTx/>
                <a:latin typeface="Poppins"/>
                <a:cs typeface="Poppins"/>
              </a:endParaRPr>
            </a:p>
          </p:txBody>
        </p:sp>
        <p:grpSp>
          <p:nvGrpSpPr>
            <p:cNvPr id="10" name="Group 9">
              <a:extLst>
                <a:ext uri="{FF2B5EF4-FFF2-40B4-BE49-F238E27FC236}">
                  <a16:creationId xmlns:a16="http://schemas.microsoft.com/office/drawing/2014/main" id="{2827AF42-9D2D-5529-7D55-B8E8B87672FB}"/>
                </a:ext>
              </a:extLst>
            </p:cNvPr>
            <p:cNvGrpSpPr/>
            <p:nvPr/>
          </p:nvGrpSpPr>
          <p:grpSpPr>
            <a:xfrm>
              <a:off x="3538490" y="5465627"/>
              <a:ext cx="3860422" cy="5281138"/>
              <a:chOff x="4156676" y="6174413"/>
              <a:chExt cx="3257583" cy="4456442"/>
            </a:xfrm>
          </p:grpSpPr>
          <p:grpSp>
            <p:nvGrpSpPr>
              <p:cNvPr id="45" name="Group 44">
                <a:extLst>
                  <a:ext uri="{FF2B5EF4-FFF2-40B4-BE49-F238E27FC236}">
                    <a16:creationId xmlns:a16="http://schemas.microsoft.com/office/drawing/2014/main" id="{BC4591F6-D0F8-E221-40C6-C541FEA7FB2D}"/>
                  </a:ext>
                </a:extLst>
              </p:cNvPr>
              <p:cNvGrpSpPr/>
              <p:nvPr/>
            </p:nvGrpSpPr>
            <p:grpSpPr>
              <a:xfrm>
                <a:off x="4156676" y="6174413"/>
                <a:ext cx="3200402" cy="4456442"/>
                <a:chOff x="11058365" y="-1871966"/>
                <a:chExt cx="3596862" cy="5008511"/>
              </a:xfrm>
            </p:grpSpPr>
            <p:sp>
              <p:nvSpPr>
                <p:cNvPr id="13" name="Freeform 27">
                  <a:extLst>
                    <a:ext uri="{FF2B5EF4-FFF2-40B4-BE49-F238E27FC236}">
                      <a16:creationId xmlns:a16="http://schemas.microsoft.com/office/drawing/2014/main" id="{6077CCE7-1BE1-8D97-007B-847E295FC768}"/>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14" name="Freeform 30">
                  <a:extLst>
                    <a:ext uri="{FF2B5EF4-FFF2-40B4-BE49-F238E27FC236}">
                      <a16:creationId xmlns:a16="http://schemas.microsoft.com/office/drawing/2014/main" id="{1293575D-D8DC-F957-3EA6-83603C179A09}"/>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15" name="Freeform 31">
                  <a:extLst>
                    <a:ext uri="{FF2B5EF4-FFF2-40B4-BE49-F238E27FC236}">
                      <a16:creationId xmlns:a16="http://schemas.microsoft.com/office/drawing/2014/main" id="{963AF08D-8A75-B0F4-7DB4-0817D05BAF30}"/>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17" name="Freeform 33">
                  <a:extLst>
                    <a:ext uri="{FF2B5EF4-FFF2-40B4-BE49-F238E27FC236}">
                      <a16:creationId xmlns:a16="http://schemas.microsoft.com/office/drawing/2014/main" id="{5BC3E6AE-E683-C1BC-E9BB-275FC4C059B0}"/>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18" name="Freeform 36">
                  <a:extLst>
                    <a:ext uri="{FF2B5EF4-FFF2-40B4-BE49-F238E27FC236}">
                      <a16:creationId xmlns:a16="http://schemas.microsoft.com/office/drawing/2014/main" id="{68EE7122-A556-D9D9-22F4-AFD0B6B8387A}"/>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21" name="Freeform 64">
                  <a:extLst>
                    <a:ext uri="{FF2B5EF4-FFF2-40B4-BE49-F238E27FC236}">
                      <a16:creationId xmlns:a16="http://schemas.microsoft.com/office/drawing/2014/main" id="{330523CE-6F7C-8BFE-F423-2B7B318DD21F}"/>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22" name="Freeform 69">
                  <a:extLst>
                    <a:ext uri="{FF2B5EF4-FFF2-40B4-BE49-F238E27FC236}">
                      <a16:creationId xmlns:a16="http://schemas.microsoft.com/office/drawing/2014/main" id="{81CF981B-53D6-185C-6594-72F4520A2BEA}"/>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23" name="Freeform 72">
                  <a:extLst>
                    <a:ext uri="{FF2B5EF4-FFF2-40B4-BE49-F238E27FC236}">
                      <a16:creationId xmlns:a16="http://schemas.microsoft.com/office/drawing/2014/main" id="{5CE64670-7D94-28D9-1C99-CC9FC3639653}"/>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24" name="Freeform 73">
                  <a:extLst>
                    <a:ext uri="{FF2B5EF4-FFF2-40B4-BE49-F238E27FC236}">
                      <a16:creationId xmlns:a16="http://schemas.microsoft.com/office/drawing/2014/main" id="{EAF08237-89A1-21D9-C6F8-7085A211CE3A}"/>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25" name="Freeform 74">
                  <a:extLst>
                    <a:ext uri="{FF2B5EF4-FFF2-40B4-BE49-F238E27FC236}">
                      <a16:creationId xmlns:a16="http://schemas.microsoft.com/office/drawing/2014/main" id="{143EDB38-8A59-BC83-8BDF-F245791BF480}"/>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26" name="Freeform 77">
                  <a:extLst>
                    <a:ext uri="{FF2B5EF4-FFF2-40B4-BE49-F238E27FC236}">
                      <a16:creationId xmlns:a16="http://schemas.microsoft.com/office/drawing/2014/main" id="{49A9FF9A-DC64-427B-F02B-F9E00E48E2C5}"/>
                    </a:ext>
                  </a:extLst>
                </p:cNvPr>
                <p:cNvSpPr/>
                <p:nvPr/>
              </p:nvSpPr>
              <p:spPr>
                <a:xfrm>
                  <a:off x="11418052" y="310666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27" name="Freeform 78">
                  <a:extLst>
                    <a:ext uri="{FF2B5EF4-FFF2-40B4-BE49-F238E27FC236}">
                      <a16:creationId xmlns:a16="http://schemas.microsoft.com/office/drawing/2014/main" id="{4C04BD77-345F-9A78-1844-897109CB7F88}"/>
                    </a:ext>
                  </a:extLst>
                </p:cNvPr>
                <p:cNvSpPr/>
                <p:nvPr/>
              </p:nvSpPr>
              <p:spPr>
                <a:xfrm>
                  <a:off x="13216481" y="-623337"/>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28" name="Freeform 79">
                  <a:extLst>
                    <a:ext uri="{FF2B5EF4-FFF2-40B4-BE49-F238E27FC236}">
                      <a16:creationId xmlns:a16="http://schemas.microsoft.com/office/drawing/2014/main" id="{C2996C9B-C069-A4C3-BB8D-C8DCDC724424}"/>
                    </a:ext>
                  </a:extLst>
                </p:cNvPr>
                <p:cNvSpPr/>
                <p:nvPr/>
              </p:nvSpPr>
              <p:spPr>
                <a:xfrm>
                  <a:off x="13216481" y="-174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solidFill>
                  <a:prstDash val="solid"/>
                  <a:miter/>
                </a:ln>
              </p:spPr>
              <p:txBody>
                <a:bodyPr rtlCol="0" anchor="ctr"/>
                <a:lstStyle/>
                <a:p>
                  <a:endParaRPr lang="en-US" dirty="0"/>
                </a:p>
              </p:txBody>
            </p:sp>
            <p:sp>
              <p:nvSpPr>
                <p:cNvPr id="29" name="Freeform 80">
                  <a:extLst>
                    <a:ext uri="{FF2B5EF4-FFF2-40B4-BE49-F238E27FC236}">
                      <a16:creationId xmlns:a16="http://schemas.microsoft.com/office/drawing/2014/main" id="{F32F029A-C398-A5E2-9241-D83FDDD298BC}"/>
                    </a:ext>
                  </a:extLst>
                </p:cNvPr>
                <p:cNvSpPr/>
                <p:nvPr/>
              </p:nvSpPr>
              <p:spPr>
                <a:xfrm>
                  <a:off x="13576167" y="-6233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30" name="Freeform 81">
                  <a:extLst>
                    <a:ext uri="{FF2B5EF4-FFF2-40B4-BE49-F238E27FC236}">
                      <a16:creationId xmlns:a16="http://schemas.microsoft.com/office/drawing/2014/main" id="{070A5724-9E65-F17D-3CEC-E8BAE160E781}"/>
                    </a:ext>
                  </a:extLst>
                </p:cNvPr>
                <p:cNvSpPr/>
                <p:nvPr/>
              </p:nvSpPr>
              <p:spPr>
                <a:xfrm>
                  <a:off x="14295540" y="-174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31" name="Freeform 82">
                  <a:extLst>
                    <a:ext uri="{FF2B5EF4-FFF2-40B4-BE49-F238E27FC236}">
                      <a16:creationId xmlns:a16="http://schemas.microsoft.com/office/drawing/2014/main" id="{BF1FD8E7-C1F5-8F12-D2D3-95C4D4B3115C}"/>
                    </a:ext>
                  </a:extLst>
                </p:cNvPr>
                <p:cNvSpPr/>
                <p:nvPr/>
              </p:nvSpPr>
              <p:spPr>
                <a:xfrm>
                  <a:off x="14295540" y="-62225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solidFill>
                  <a:prstDash val="solid"/>
                  <a:miter/>
                </a:ln>
              </p:spPr>
              <p:txBody>
                <a:bodyPr rtlCol="0" anchor="ctr"/>
                <a:lstStyle/>
                <a:p>
                  <a:endParaRPr lang="en-US" dirty="0"/>
                </a:p>
              </p:txBody>
            </p:sp>
            <p:sp>
              <p:nvSpPr>
                <p:cNvPr id="32" name="Freeform 84">
                  <a:extLst>
                    <a:ext uri="{FF2B5EF4-FFF2-40B4-BE49-F238E27FC236}">
                      <a16:creationId xmlns:a16="http://schemas.microsoft.com/office/drawing/2014/main" id="{A8E8EF2D-50D6-0080-5539-CEF8299B2658}"/>
                    </a:ext>
                  </a:extLst>
                </p:cNvPr>
                <p:cNvSpPr/>
                <p:nvPr/>
              </p:nvSpPr>
              <p:spPr>
                <a:xfrm>
                  <a:off x="12497110" y="-65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solidFill>
                  <a:prstDash val="solid"/>
                  <a:miter/>
                </a:ln>
              </p:spPr>
              <p:txBody>
                <a:bodyPr rtlCol="0" anchor="ctr"/>
                <a:lstStyle/>
                <a:p>
                  <a:endParaRPr lang="en-US" dirty="0"/>
                </a:p>
              </p:txBody>
            </p:sp>
            <p:sp>
              <p:nvSpPr>
                <p:cNvPr id="33" name="Freeform 85">
                  <a:extLst>
                    <a:ext uri="{FF2B5EF4-FFF2-40B4-BE49-F238E27FC236}">
                      <a16:creationId xmlns:a16="http://schemas.microsoft.com/office/drawing/2014/main" id="{B0F83B62-BC55-6091-6FC8-5F1FC0CDB096}"/>
                    </a:ext>
                  </a:extLst>
                </p:cNvPr>
                <p:cNvSpPr/>
                <p:nvPr/>
              </p:nvSpPr>
              <p:spPr>
                <a:xfrm>
                  <a:off x="12137424" y="-62225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34" name="Freeform 87">
                  <a:extLst>
                    <a:ext uri="{FF2B5EF4-FFF2-40B4-BE49-F238E27FC236}">
                      <a16:creationId xmlns:a16="http://schemas.microsoft.com/office/drawing/2014/main" id="{62953F4A-0817-6EF9-A54F-207B1F3CA36C}"/>
                    </a:ext>
                  </a:extLst>
                </p:cNvPr>
                <p:cNvSpPr/>
                <p:nvPr/>
              </p:nvSpPr>
              <p:spPr>
                <a:xfrm>
                  <a:off x="12137424" y="-65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35" name="Freeform 88">
                  <a:extLst>
                    <a:ext uri="{FF2B5EF4-FFF2-40B4-BE49-F238E27FC236}">
                      <a16:creationId xmlns:a16="http://schemas.microsoft.com/office/drawing/2014/main" id="{5CF7E9AC-49F3-D637-4491-6E41272C2140}"/>
                    </a:ext>
                  </a:extLst>
                </p:cNvPr>
                <p:cNvSpPr/>
                <p:nvPr/>
              </p:nvSpPr>
              <p:spPr>
                <a:xfrm>
                  <a:off x="13216481" y="-1245587"/>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36" name="Freeform 89">
                  <a:extLst>
                    <a:ext uri="{FF2B5EF4-FFF2-40B4-BE49-F238E27FC236}">
                      <a16:creationId xmlns:a16="http://schemas.microsoft.com/office/drawing/2014/main" id="{B97E8875-4879-1BBF-D951-9FFE0DDBCF5D}"/>
                    </a:ext>
                  </a:extLst>
                </p:cNvPr>
                <p:cNvSpPr/>
                <p:nvPr/>
              </p:nvSpPr>
              <p:spPr>
                <a:xfrm>
                  <a:off x="12497110" y="-12453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37" name="Freeform 90">
                  <a:extLst>
                    <a:ext uri="{FF2B5EF4-FFF2-40B4-BE49-F238E27FC236}">
                      <a16:creationId xmlns:a16="http://schemas.microsoft.com/office/drawing/2014/main" id="{0403E904-310E-7D9C-5986-FEB1FE8679D9}"/>
                    </a:ext>
                  </a:extLst>
                </p:cNvPr>
                <p:cNvSpPr/>
                <p:nvPr/>
              </p:nvSpPr>
              <p:spPr>
                <a:xfrm>
                  <a:off x="11418052"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38" name="Freeform 91">
                  <a:extLst>
                    <a:ext uri="{FF2B5EF4-FFF2-40B4-BE49-F238E27FC236}">
                      <a16:creationId xmlns:a16="http://schemas.microsoft.com/office/drawing/2014/main" id="{A434E1D4-3E6F-AD4E-C22F-20067B58CEBA}"/>
                    </a:ext>
                  </a:extLst>
                </p:cNvPr>
                <p:cNvSpPr/>
                <p:nvPr/>
              </p:nvSpPr>
              <p:spPr>
                <a:xfrm>
                  <a:off x="11058366"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43" name="Freeform 99">
                  <a:extLst>
                    <a:ext uri="{FF2B5EF4-FFF2-40B4-BE49-F238E27FC236}">
                      <a16:creationId xmlns:a16="http://schemas.microsoft.com/office/drawing/2014/main" id="{B40245D1-B1CF-05B3-7788-834265FE1C56}"/>
                    </a:ext>
                  </a:extLst>
                </p:cNvPr>
                <p:cNvSpPr/>
                <p:nvPr/>
              </p:nvSpPr>
              <p:spPr>
                <a:xfrm>
                  <a:off x="14295541" y="-124451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solidFill>
                  <a:prstDash val="solid"/>
                  <a:miter/>
                </a:ln>
              </p:spPr>
              <p:txBody>
                <a:bodyPr rtlCol="0" anchor="ctr"/>
                <a:lstStyle/>
                <a:p>
                  <a:endParaRPr lang="en-US" dirty="0"/>
                </a:p>
              </p:txBody>
            </p:sp>
            <p:sp>
              <p:nvSpPr>
                <p:cNvPr id="44" name="Freeform 100">
                  <a:extLst>
                    <a:ext uri="{FF2B5EF4-FFF2-40B4-BE49-F238E27FC236}">
                      <a16:creationId xmlns:a16="http://schemas.microsoft.com/office/drawing/2014/main" id="{DDB77907-0786-5956-4218-BF3FD6E4662F}"/>
                    </a:ext>
                  </a:extLst>
                </p:cNvPr>
                <p:cNvSpPr/>
                <p:nvPr/>
              </p:nvSpPr>
              <p:spPr>
                <a:xfrm>
                  <a:off x="13216481" y="-1871966"/>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grpSp>
          <p:sp>
            <p:nvSpPr>
              <p:cNvPr id="5" name="Oval 4">
                <a:extLst>
                  <a:ext uri="{FF2B5EF4-FFF2-40B4-BE49-F238E27FC236}">
                    <a16:creationId xmlns:a16="http://schemas.microsoft.com/office/drawing/2014/main" id="{10DC6703-669E-E5F6-C350-A1AAB7309C2D}"/>
                  </a:ext>
                </a:extLst>
              </p:cNvPr>
              <p:cNvSpPr/>
              <p:nvPr/>
            </p:nvSpPr>
            <p:spPr>
              <a:xfrm>
                <a:off x="7324724" y="6673215"/>
                <a:ext cx="89535" cy="8953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0CAB44C-952E-75F5-2252-ADF2A3D8C106}"/>
                  </a:ext>
                </a:extLst>
              </p:cNvPr>
              <p:cNvSpPr/>
              <p:nvPr/>
            </p:nvSpPr>
            <p:spPr>
              <a:xfrm>
                <a:off x="5053964" y="9484995"/>
                <a:ext cx="89535" cy="8953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89">
              <a:extLst>
                <a:ext uri="{FF2B5EF4-FFF2-40B4-BE49-F238E27FC236}">
                  <a16:creationId xmlns:a16="http://schemas.microsoft.com/office/drawing/2014/main" id="{76BD45B9-1B44-D1C1-9232-EBF7E193FC4C}"/>
                </a:ext>
              </a:extLst>
            </p:cNvPr>
            <p:cNvSpPr/>
            <p:nvPr/>
          </p:nvSpPr>
          <p:spPr>
            <a:xfrm>
              <a:off x="6200286" y="5463116"/>
              <a:ext cx="758531" cy="31511"/>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12" name="Freeform 88">
              <a:extLst>
                <a:ext uri="{FF2B5EF4-FFF2-40B4-BE49-F238E27FC236}">
                  <a16:creationId xmlns:a16="http://schemas.microsoft.com/office/drawing/2014/main" id="{8D0A21F4-EC76-97A0-588A-40C9AE1A9462}"/>
                </a:ext>
              </a:extLst>
            </p:cNvPr>
            <p:cNvSpPr/>
            <p:nvPr/>
          </p:nvSpPr>
          <p:spPr>
            <a:xfrm>
              <a:off x="5815816" y="4802993"/>
              <a:ext cx="379266" cy="655429"/>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6" name="Freeform 91">
              <a:extLst>
                <a:ext uri="{FF2B5EF4-FFF2-40B4-BE49-F238E27FC236}">
                  <a16:creationId xmlns:a16="http://schemas.microsoft.com/office/drawing/2014/main" id="{CE5435A3-8BED-BE42-CAA4-AED0845FABD2}"/>
                </a:ext>
              </a:extLst>
            </p:cNvPr>
            <p:cNvSpPr/>
            <p:nvPr/>
          </p:nvSpPr>
          <p:spPr>
            <a:xfrm>
              <a:off x="5815831" y="4143627"/>
              <a:ext cx="379266" cy="652278"/>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grpSp>
    </p:spTree>
    <p:extLst>
      <p:ext uri="{BB962C8B-B14F-4D97-AF65-F5344CB8AC3E}">
        <p14:creationId xmlns:p14="http://schemas.microsoft.com/office/powerpoint/2010/main" val="3376390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graph of different colored lines&#10;&#10;Description automatically generated">
            <a:extLst>
              <a:ext uri="{FF2B5EF4-FFF2-40B4-BE49-F238E27FC236}">
                <a16:creationId xmlns:a16="http://schemas.microsoft.com/office/drawing/2014/main" id="{D11D2DD1-F9E4-7FE2-71A8-92AB6D6D5A87}"/>
              </a:ext>
            </a:extLst>
          </p:cNvPr>
          <p:cNvPicPr>
            <a:picLocks noChangeAspect="1"/>
          </p:cNvPicPr>
          <p:nvPr/>
        </p:nvPicPr>
        <p:blipFill>
          <a:blip r:embed="rId3"/>
          <a:srcRect b="10615"/>
          <a:stretch/>
        </p:blipFill>
        <p:spPr>
          <a:xfrm>
            <a:off x="640080" y="7092912"/>
            <a:ext cx="6577584" cy="2640431"/>
          </a:xfrm>
          <a:prstGeom prst="rect">
            <a:avLst/>
          </a:prstGeom>
        </p:spPr>
      </p:pic>
      <p:sp>
        <p:nvSpPr>
          <p:cNvPr id="5" name="Slide Number Placeholder 4">
            <a:extLst>
              <a:ext uri="{FF2B5EF4-FFF2-40B4-BE49-F238E27FC236}">
                <a16:creationId xmlns:a16="http://schemas.microsoft.com/office/drawing/2014/main" id="{8840C189-0B67-9D5C-9FF2-29B18568AE68}"/>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8</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sp>
        <p:nvSpPr>
          <p:cNvPr id="4" name="Text Placeholder 1">
            <a:extLst>
              <a:ext uri="{FF2B5EF4-FFF2-40B4-BE49-F238E27FC236}">
                <a16:creationId xmlns:a16="http://schemas.microsoft.com/office/drawing/2014/main" id="{3C8D4BD9-F655-9673-F26B-C4C60AFEFF99}"/>
              </a:ext>
            </a:extLst>
          </p:cNvPr>
          <p:cNvSpPr txBox="1">
            <a:spLocks/>
          </p:cNvSpPr>
          <p:nvPr/>
        </p:nvSpPr>
        <p:spPr>
          <a:xfrm>
            <a:off x="1409701" y="900887"/>
            <a:ext cx="2542623" cy="1894101"/>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spcAft>
                <a:spcPts val="800"/>
              </a:spcAft>
              <a:defRPr/>
            </a:pPr>
            <a:r>
              <a:rPr lang="en-US" sz="1000" u="none" strike="noStrike" dirty="0" err="1">
                <a:effectLst/>
                <a:latin typeface="Georgia" panose="02040502050405020303" pitchFamily="18" charset="0"/>
              </a:rPr>
              <a:t>IMF’nin</a:t>
            </a:r>
            <a:r>
              <a:rPr lang="en-US" sz="1000" u="none" strike="noStrike" dirty="0">
                <a:effectLst/>
                <a:latin typeface="Georgia" panose="02040502050405020303" pitchFamily="18" charset="0"/>
              </a:rPr>
              <a:t> son </a:t>
            </a:r>
            <a:r>
              <a:rPr lang="en-US" sz="1000" u="none" strike="noStrike" dirty="0" err="1">
                <a:effectLst/>
                <a:latin typeface="Georgia" panose="02040502050405020303" pitchFamily="18" charset="0"/>
              </a:rPr>
              <a:t>raporuna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göre</a:t>
            </a:r>
            <a:r>
              <a:rPr lang="en-US" sz="1000" u="none" strike="noStrike" dirty="0">
                <a:effectLst/>
                <a:latin typeface="Georgia" panose="02040502050405020303" pitchFamily="18" charset="0"/>
              </a:rPr>
              <a:t>, 2025 </a:t>
            </a:r>
            <a:r>
              <a:rPr lang="en-US" sz="1000" u="none" strike="noStrike" dirty="0" err="1">
                <a:effectLst/>
                <a:latin typeface="Georgia" panose="02040502050405020303" pitchFamily="18" charset="0"/>
              </a:rPr>
              <a:t>yılı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için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ABD'nin</a:t>
            </a:r>
            <a:r>
              <a:rPr lang="en-US" sz="1000" u="none" strike="noStrike" dirty="0">
                <a:effectLst/>
                <a:latin typeface="Georgia" panose="02040502050405020303" pitchFamily="18" charset="0"/>
              </a:rPr>
              <a:t> reel GSYİH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tahmini</a:t>
            </a:r>
            <a:r>
              <a:rPr lang="en-US" sz="1000" u="none" strike="noStrike" dirty="0">
                <a:effectLst/>
                <a:latin typeface="Georgia" panose="02040502050405020303" pitchFamily="18" charset="0"/>
              </a:rPr>
              <a:t> %1,9'dan %2,2'ye </a:t>
            </a:r>
            <a:r>
              <a:rPr lang="en-US" sz="1000" u="none" strike="noStrike" dirty="0" err="1">
                <a:effectLst/>
                <a:latin typeface="Georgia" panose="02040502050405020303" pitchFamily="18" charset="0"/>
              </a:rPr>
              <a:t>yükseltildi</a:t>
            </a:r>
            <a:r>
              <a:rPr lang="en-US" sz="1000" u="none" strike="noStrike" dirty="0">
                <a:effectLst/>
                <a:latin typeface="Georgia" panose="02040502050405020303" pitchFamily="18" charset="0"/>
              </a:rPr>
              <a:t>. ABD </a:t>
            </a:r>
            <a:r>
              <a:rPr lang="en-US" sz="1000" u="none" strike="noStrike" dirty="0" err="1">
                <a:effectLst/>
                <a:latin typeface="Georgia" panose="02040502050405020303" pitchFamily="18" charset="0"/>
              </a:rPr>
              <a:t>ekonomisi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büyük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ölçüde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tüketici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harcamalarına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dayanıyor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bu</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harcamalar</a:t>
            </a:r>
            <a:r>
              <a:rPr lang="en-US" sz="1000" u="none" strike="noStrike" dirty="0">
                <a:effectLst/>
                <a:latin typeface="Georgia" panose="02040502050405020303" pitchFamily="18" charset="0"/>
              </a:rPr>
              <a:t>, son </a:t>
            </a:r>
            <a:r>
              <a:rPr lang="en-US" sz="1000" u="none" strike="noStrike" dirty="0" err="1">
                <a:effectLst/>
                <a:latin typeface="Georgia" panose="02040502050405020303" pitchFamily="18" charset="0"/>
              </a:rPr>
              <a:t>dönemdeki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enflasyon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zirvesi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ve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kalıcı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hizmet</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sektörü</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enflasyonuna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rağmen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şaşırtıcı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derecede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dirençli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olduğunu</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kanıtladı</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Kanada'nın</a:t>
            </a:r>
            <a:r>
              <a:rPr lang="en-US" sz="1000" u="none" strike="noStrike" dirty="0">
                <a:effectLst/>
                <a:latin typeface="Georgia" panose="02040502050405020303" pitchFamily="18" charset="0"/>
              </a:rPr>
              <a:t> %2,4’lük </a:t>
            </a:r>
            <a:r>
              <a:rPr lang="en-US" sz="1000" u="none" strike="noStrike" dirty="0" err="1">
                <a:effectLst/>
                <a:latin typeface="Georgia" panose="02040502050405020303" pitchFamily="18" charset="0"/>
              </a:rPr>
              <a:t>büyüme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tahmini</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gelişmiş</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ekonomiler</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arasında</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en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yüksek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oran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olarak</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öne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çıkıyor</a:t>
            </a:r>
            <a:r>
              <a:rPr lang="en-US" sz="1000" u="none" strike="noStrike" dirty="0">
                <a:effectLst/>
                <a:latin typeface="Georgia" panose="02040502050405020303" pitchFamily="18" charset="0"/>
              </a:rPr>
              <a:t>. IMF </a:t>
            </a:r>
            <a:r>
              <a:rPr lang="en-US" sz="1000" u="none" strike="noStrike" dirty="0" err="1">
                <a:effectLst/>
                <a:latin typeface="Georgia" panose="02040502050405020303" pitchFamily="18" charset="0"/>
              </a:rPr>
              <a:t>verilerine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göre</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Kuzey</a:t>
            </a:r>
            <a:r>
              <a:rPr lang="en-US" sz="1000" u="none" strike="noStrike" dirty="0">
                <a:effectLst/>
                <a:latin typeface="Georgia" panose="02040502050405020303" pitchFamily="18" charset="0"/>
              </a:rPr>
              <a:t> Amerika </a:t>
            </a:r>
            <a:r>
              <a:rPr lang="en-US" sz="1000" u="none" strike="noStrike" dirty="0" err="1">
                <a:effectLst/>
                <a:latin typeface="Georgia" panose="02040502050405020303" pitchFamily="18" charset="0"/>
              </a:rPr>
              <a:t>bölgesinin</a:t>
            </a:r>
            <a:r>
              <a:rPr lang="en-US" sz="1000" u="none" strike="noStrike" dirty="0">
                <a:effectLst/>
                <a:latin typeface="Georgia" panose="02040502050405020303" pitchFamily="18" charset="0"/>
              </a:rPr>
              <a:t> </a:t>
            </a:r>
            <a:r>
              <a:rPr lang="en-US" sz="1000" u="none" strike="noStrike" dirty="0" err="1">
                <a:effectLst/>
                <a:latin typeface="Georgia" panose="02040502050405020303" pitchFamily="18" charset="0"/>
              </a:rPr>
              <a:t>toplam</a:t>
            </a:r>
            <a:r>
              <a:rPr lang="en-US" sz="1000" u="none" strike="noStrike" dirty="0">
                <a:effectLst/>
                <a:latin typeface="Georgia" panose="02040502050405020303" pitchFamily="18" charset="0"/>
              </a:rPr>
              <a:t> reel GSYİH </a:t>
            </a:r>
            <a:r>
              <a:rPr lang="en-US" sz="1000" u="none" strike="noStrike" dirty="0" err="1">
                <a:effectLst/>
                <a:latin typeface="Georgia" panose="02040502050405020303" pitchFamily="18" charset="0"/>
              </a:rPr>
              <a:t>büyümesi</a:t>
            </a:r>
            <a:r>
              <a:rPr lang="en-US" sz="1000" u="none" strike="noStrike" dirty="0">
                <a:effectLst/>
                <a:latin typeface="Georgia" panose="02040502050405020303" pitchFamily="18" charset="0"/>
              </a:rPr>
              <a:t> 2025 </a:t>
            </a:r>
            <a:r>
              <a:rPr lang="en-US" sz="1000" u="none" strike="noStrike" dirty="0" err="1">
                <a:effectLst/>
                <a:latin typeface="Georgia" panose="02040502050405020303" pitchFamily="18" charset="0"/>
              </a:rPr>
              <a:t>yılında</a:t>
            </a:r>
            <a:r>
              <a:rPr lang="en-US" sz="1000" u="none" strike="noStrike" dirty="0">
                <a:effectLst/>
                <a:latin typeface="Georgia" panose="02040502050405020303" pitchFamily="18" charset="0"/>
              </a:rPr>
              <a:t> %2,1 </a:t>
            </a:r>
            <a:r>
              <a:rPr lang="en-US" sz="1000" u="none" strike="noStrike" dirty="0" err="1">
                <a:effectLst/>
                <a:latin typeface="Georgia" panose="02040502050405020303" pitchFamily="18" charset="0"/>
              </a:rPr>
              <a:t>olacak</a:t>
            </a:r>
            <a:r>
              <a:rPr lang="en-US" sz="1000" u="none" strike="noStrike" dirty="0">
                <a:effectLst/>
                <a:latin typeface="Georgia" panose="02040502050405020303" pitchFamily="18" charset="0"/>
              </a:rPr>
              <a:t>. </a:t>
            </a:r>
          </a:p>
        </p:txBody>
      </p:sp>
      <p:sp>
        <p:nvSpPr>
          <p:cNvPr id="8" name="Text Placeholder 1">
            <a:extLst>
              <a:ext uri="{FF2B5EF4-FFF2-40B4-BE49-F238E27FC236}">
                <a16:creationId xmlns:a16="http://schemas.microsoft.com/office/drawing/2014/main" id="{41923687-A517-0072-66B7-67EA25D12265}"/>
              </a:ext>
            </a:extLst>
          </p:cNvPr>
          <p:cNvSpPr txBox="1">
            <a:spLocks/>
          </p:cNvSpPr>
          <p:nvPr/>
        </p:nvSpPr>
        <p:spPr>
          <a:xfrm>
            <a:off x="4401798" y="897667"/>
            <a:ext cx="2935396" cy="2218326"/>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spcAft>
                <a:spcPts val="800"/>
              </a:spcAft>
              <a:defRPr/>
            </a:pPr>
            <a:r>
              <a:rPr lang="en-US" sz="1000" u="none" strike="noStrike" dirty="0">
                <a:effectLst/>
                <a:latin typeface="Georgia"/>
                <a:cs typeface="Poppins"/>
              </a:rPr>
              <a:t>Euro </a:t>
            </a:r>
            <a:r>
              <a:rPr lang="en-US" sz="1000" u="none" strike="noStrike" dirty="0" err="1">
                <a:effectLst/>
                <a:latin typeface="Georgia"/>
                <a:cs typeface="Poppins"/>
              </a:rPr>
              <a:t>Bölgesi'nin</a:t>
            </a:r>
            <a:r>
              <a:rPr lang="en-US" sz="1000" u="none" strike="noStrike" dirty="0">
                <a:effectLst/>
                <a:latin typeface="Georgia"/>
                <a:cs typeface="Poppins"/>
              </a:rPr>
              <a:t> 2025 </a:t>
            </a:r>
            <a:r>
              <a:rPr lang="en-US" sz="1000" u="none" strike="noStrike" dirty="0" err="1">
                <a:effectLst/>
                <a:latin typeface="Georgia"/>
                <a:cs typeface="Poppins"/>
              </a:rPr>
              <a:t>yılı</a:t>
            </a:r>
            <a:r>
              <a:rPr lang="en-US" sz="1000" u="none" strike="noStrike" dirty="0">
                <a:effectLst/>
                <a:latin typeface="Georgia"/>
                <a:cs typeface="Poppins"/>
              </a:rPr>
              <a:t> GSYİH </a:t>
            </a:r>
            <a:r>
              <a:rPr lang="en-US" sz="1000" u="none" strike="noStrike" dirty="0" err="1">
                <a:effectLst/>
                <a:latin typeface="Georgia"/>
                <a:cs typeface="Poppins"/>
              </a:rPr>
              <a:t>büyümesinin</a:t>
            </a:r>
            <a:r>
              <a:rPr lang="en-US" sz="1000" u="none" strike="noStrike" dirty="0">
                <a:effectLst/>
                <a:latin typeface="Georgia"/>
                <a:cs typeface="Poppins"/>
              </a:rPr>
              <a:t> %1,2 </a:t>
            </a:r>
            <a:r>
              <a:rPr lang="en-US" sz="1000" u="none" strike="noStrike" dirty="0" err="1">
                <a:effectLst/>
                <a:latin typeface="Georgia"/>
                <a:cs typeface="Poppins"/>
              </a:rPr>
              <a:t>olması</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da </a:t>
            </a:r>
            <a:r>
              <a:rPr lang="en-US" sz="1000" u="none" strike="noStrike" dirty="0" err="1">
                <a:effectLst/>
                <a:latin typeface="Georgia"/>
                <a:cs typeface="Poppins"/>
              </a:rPr>
              <a:t>IMF'nin</a:t>
            </a:r>
            <a:r>
              <a:rPr lang="en-US" sz="1000" u="none" strike="noStrike" dirty="0">
                <a:effectLst/>
                <a:latin typeface="Georgia"/>
                <a:cs typeface="Poppins"/>
              </a:rPr>
              <a:t> 2024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öngördüğü</a:t>
            </a:r>
            <a:r>
              <a:rPr lang="en-US" sz="1000" u="none" strike="noStrike" dirty="0">
                <a:effectLst/>
                <a:latin typeface="Georgia"/>
                <a:cs typeface="Poppins"/>
              </a:rPr>
              <a:t> %0,8'lik </a:t>
            </a:r>
            <a:r>
              <a:rPr lang="en-US" sz="1000" u="none" strike="noStrike" dirty="0" err="1">
                <a:effectLst/>
                <a:latin typeface="Georgia"/>
                <a:cs typeface="Poppins"/>
              </a:rPr>
              <a:t>büyüme</a:t>
            </a:r>
            <a:r>
              <a:rPr lang="en-US" sz="1000" u="none" strike="noStrike" dirty="0">
                <a:effectLst/>
                <a:latin typeface="Georgia"/>
                <a:cs typeface="Poppins"/>
              </a:rPr>
              <a:t> </a:t>
            </a:r>
            <a:r>
              <a:rPr lang="en-US" sz="1000" u="none" strike="noStrike" dirty="0" err="1">
                <a:effectLst/>
                <a:latin typeface="Georgia"/>
                <a:cs typeface="Poppins"/>
              </a:rPr>
              <a:t>tahmininden</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iyileşme</a:t>
            </a:r>
            <a:r>
              <a:rPr lang="en-US" sz="1000" u="none" strike="noStrike" dirty="0">
                <a:effectLst/>
                <a:latin typeface="Georgia"/>
                <a:cs typeface="Poppins"/>
              </a:rPr>
              <a:t> </a:t>
            </a:r>
            <a:r>
              <a:rPr lang="en-US" sz="1000" u="none" strike="noStrike" dirty="0" err="1">
                <a:effectLst/>
                <a:latin typeface="Georgia"/>
                <a:cs typeface="Poppins"/>
              </a:rPr>
              <a:t>anlamına</a:t>
            </a:r>
            <a:r>
              <a:rPr lang="en-US" sz="1000" u="none" strike="noStrike" dirty="0">
                <a:effectLst/>
                <a:latin typeface="Georgia"/>
                <a:cs typeface="Poppins"/>
              </a:rPr>
              <a:t> </a:t>
            </a:r>
            <a:r>
              <a:rPr lang="en-US" sz="1000" u="none" strike="noStrike" dirty="0" err="1">
                <a:effectLst/>
                <a:latin typeface="Georgia"/>
                <a:cs typeface="Poppins"/>
              </a:rPr>
              <a:t>geliyor</a:t>
            </a:r>
            <a:r>
              <a:rPr lang="en-US" sz="1000" u="none" strike="noStrike" dirty="0">
                <a:effectLst/>
                <a:latin typeface="Georgia"/>
                <a:cs typeface="Poppins"/>
              </a:rPr>
              <a:t>. En </a:t>
            </a:r>
            <a:r>
              <a:rPr lang="en-US" sz="1000" u="none" strike="noStrike" dirty="0" err="1">
                <a:effectLst/>
                <a:latin typeface="Georgia"/>
                <a:cs typeface="Poppins"/>
              </a:rPr>
              <a:t>büyük</a:t>
            </a:r>
            <a:r>
              <a:rPr lang="en-US" sz="1000" u="none" strike="noStrike" dirty="0">
                <a:effectLst/>
                <a:latin typeface="Georgia"/>
                <a:cs typeface="Poppins"/>
              </a:rPr>
              <a:t> AB </a:t>
            </a:r>
            <a:r>
              <a:rPr lang="en-US" sz="1000" u="none" strike="noStrike" dirty="0" err="1">
                <a:effectLst/>
                <a:latin typeface="Georgia"/>
                <a:cs typeface="Poppins"/>
              </a:rPr>
              <a:t>ekonomilerinden</a:t>
            </a:r>
            <a:r>
              <a:rPr lang="en-US" sz="1000" u="none" strike="noStrike" dirty="0">
                <a:effectLst/>
                <a:latin typeface="Georgia"/>
                <a:cs typeface="Poppins"/>
              </a:rPr>
              <a:t> </a:t>
            </a:r>
            <a:r>
              <a:rPr lang="en-US" sz="1000" u="none" strike="noStrike" dirty="0" err="1">
                <a:effectLst/>
                <a:latin typeface="Georgia"/>
                <a:cs typeface="Poppins"/>
              </a:rPr>
              <a:t>İspanya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Fransa'nın</a:t>
            </a:r>
            <a:r>
              <a:rPr lang="en-US" sz="1000" u="none" strike="noStrike" dirty="0">
                <a:effectLst/>
                <a:latin typeface="Georgia"/>
                <a:cs typeface="Poppins"/>
              </a:rPr>
              <a:t>, </a:t>
            </a:r>
            <a:r>
              <a:rPr lang="en-US" sz="1000" u="none" strike="noStrike" dirty="0" err="1">
                <a:effectLst/>
                <a:latin typeface="Georgia"/>
                <a:cs typeface="Poppins"/>
              </a:rPr>
              <a:t>Almanya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İtalya'yı</a:t>
            </a:r>
            <a:r>
              <a:rPr lang="en-US" sz="1000" u="none" strike="noStrike" dirty="0">
                <a:effectLst/>
                <a:latin typeface="Georgia"/>
                <a:cs typeface="Poppins"/>
              </a:rPr>
              <a:t> </a:t>
            </a:r>
            <a:r>
              <a:rPr lang="en-US" sz="1000" u="none" strike="noStrike" dirty="0" err="1">
                <a:effectLst/>
                <a:latin typeface="Georgia"/>
                <a:cs typeface="Poppins"/>
              </a:rPr>
              <a:t>geride</a:t>
            </a:r>
            <a:r>
              <a:rPr lang="en-US" sz="1000" u="none" strike="noStrike" dirty="0">
                <a:effectLst/>
                <a:latin typeface="Georgia"/>
                <a:cs typeface="Poppins"/>
              </a:rPr>
              <a:t> </a:t>
            </a:r>
            <a:r>
              <a:rPr lang="en-US" sz="1000" u="none" strike="noStrike" dirty="0" err="1">
                <a:effectLst/>
                <a:latin typeface="Georgia"/>
                <a:cs typeface="Poppins"/>
              </a:rPr>
              <a:t>bırakması</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durum, </a:t>
            </a:r>
            <a:r>
              <a:rPr lang="en-US" sz="1000" u="none" strike="noStrike" dirty="0" err="1">
                <a:effectLst/>
                <a:latin typeface="Georgia"/>
                <a:cs typeface="Poppins"/>
              </a:rPr>
              <a:t>üretim</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mal </a:t>
            </a:r>
            <a:r>
              <a:rPr lang="en-US" sz="1000" u="none" strike="noStrike" dirty="0" err="1">
                <a:effectLst/>
                <a:latin typeface="Georgia"/>
                <a:cs typeface="Poppins"/>
              </a:rPr>
              <a:t>üretimine</a:t>
            </a:r>
            <a:r>
              <a:rPr lang="en-US" sz="1000" u="none" strike="noStrike" dirty="0">
                <a:effectLst/>
                <a:latin typeface="Georgia"/>
                <a:cs typeface="Poppins"/>
              </a:rPr>
              <a:t> </a:t>
            </a:r>
            <a:r>
              <a:rPr lang="en-US" sz="1000" u="none" strike="noStrike" dirty="0" err="1">
                <a:effectLst/>
                <a:latin typeface="Georgia"/>
                <a:cs typeface="Poppins"/>
              </a:rPr>
              <a:t>dayalı</a:t>
            </a:r>
            <a:r>
              <a:rPr lang="en-US" sz="1000" u="none" strike="noStrike" dirty="0">
                <a:effectLst/>
                <a:latin typeface="Georgia"/>
                <a:cs typeface="Poppins"/>
              </a:rPr>
              <a:t> </a:t>
            </a:r>
            <a:r>
              <a:rPr lang="en-US" sz="1000" u="none" strike="noStrike" dirty="0" err="1">
                <a:effectLst/>
                <a:latin typeface="Georgia"/>
                <a:cs typeface="Poppins"/>
              </a:rPr>
              <a:t>ekonomilerin</a:t>
            </a:r>
            <a:r>
              <a:rPr lang="en-US" sz="1000" u="none" strike="noStrike" dirty="0">
                <a:effectLst/>
                <a:latin typeface="Georgia"/>
                <a:cs typeface="Poppins"/>
              </a:rPr>
              <a:t> (</a:t>
            </a:r>
            <a:r>
              <a:rPr lang="en-US" sz="1000" u="none" strike="noStrike" dirty="0" err="1">
                <a:effectLst/>
                <a:latin typeface="Georgia"/>
                <a:cs typeface="Poppins"/>
              </a:rPr>
              <a:t>özellikle</a:t>
            </a:r>
            <a:r>
              <a:rPr lang="en-US" sz="1000" u="none" strike="noStrike" dirty="0">
                <a:effectLst/>
                <a:latin typeface="Georgia"/>
                <a:cs typeface="Poppins"/>
              </a:rPr>
              <a:t> </a:t>
            </a:r>
            <a:r>
              <a:rPr lang="en-US" sz="1000" u="none" strike="noStrike" dirty="0" err="1">
                <a:effectLst/>
                <a:latin typeface="Georgia"/>
                <a:cs typeface="Poppins"/>
              </a:rPr>
              <a:t>Çin'den</a:t>
            </a:r>
            <a:r>
              <a:rPr lang="en-US" sz="1000" u="none" strike="noStrike" dirty="0">
                <a:effectLst/>
                <a:latin typeface="Georgia"/>
                <a:cs typeface="Poppins"/>
              </a:rPr>
              <a:t> </a:t>
            </a:r>
            <a:r>
              <a:rPr lang="en-US" sz="1000" u="none" strike="noStrike" dirty="0" err="1">
                <a:effectLst/>
                <a:latin typeface="Georgia"/>
                <a:cs typeface="Poppins"/>
              </a:rPr>
              <a:t>gelen</a:t>
            </a:r>
            <a:r>
              <a:rPr lang="en-US" sz="1000" u="none" strike="noStrike" dirty="0">
                <a:effectLst/>
                <a:latin typeface="Georgia"/>
                <a:cs typeface="Poppins"/>
              </a:rPr>
              <a:t> </a:t>
            </a:r>
            <a:r>
              <a:rPr lang="en-US" sz="1000" u="none" strike="noStrike" dirty="0" err="1">
                <a:effectLst/>
                <a:latin typeface="Georgia"/>
                <a:cs typeface="Poppins"/>
              </a:rPr>
              <a:t>ticaretin</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az</a:t>
            </a:r>
            <a:r>
              <a:rPr lang="en-US" sz="1000" u="none" strike="noStrike" dirty="0">
                <a:effectLst/>
                <a:latin typeface="Georgia"/>
                <a:cs typeface="Poppins"/>
              </a:rPr>
              <a:t> </a:t>
            </a:r>
            <a:r>
              <a:rPr lang="en-US" sz="1000" u="none" strike="noStrike" dirty="0" err="1">
                <a:effectLst/>
                <a:latin typeface="Georgia"/>
                <a:cs typeface="Poppins"/>
              </a:rPr>
              <a:t>sınırlı</a:t>
            </a:r>
            <a:r>
              <a:rPr lang="en-US" sz="1000" u="none" strike="noStrike" dirty="0">
                <a:effectLst/>
                <a:latin typeface="Georgia"/>
                <a:cs typeface="Poppins"/>
              </a:rPr>
              <a:t> </a:t>
            </a:r>
            <a:r>
              <a:rPr lang="en-US" sz="1000" u="none" strike="noStrike" dirty="0" err="1">
                <a:effectLst/>
                <a:latin typeface="Georgia"/>
                <a:cs typeface="Poppins"/>
              </a:rPr>
              <a:t>olması</a:t>
            </a:r>
            <a:r>
              <a:rPr lang="en-US" sz="1000" u="none" strike="noStrike" dirty="0">
                <a:effectLst/>
                <a:latin typeface="Georgia"/>
                <a:cs typeface="Poppins"/>
              </a:rPr>
              <a:t> </a:t>
            </a:r>
            <a:r>
              <a:rPr lang="en-US" sz="1000" u="none" strike="noStrike" dirty="0" err="1">
                <a:effectLst/>
                <a:latin typeface="Georgia"/>
                <a:cs typeface="Poppins"/>
              </a:rPr>
              <a:t>durumunda</a:t>
            </a:r>
            <a:r>
              <a:rPr lang="en-US" sz="1000" u="none" strike="noStrike" dirty="0">
                <a:effectLst/>
                <a:latin typeface="Georgia"/>
                <a:cs typeface="Poppins"/>
              </a:rPr>
              <a:t>) </a:t>
            </a:r>
            <a:r>
              <a:rPr lang="en-US" sz="1000" u="none" strike="noStrike" dirty="0" err="1">
                <a:effectLst/>
                <a:latin typeface="Georgia"/>
                <a:cs typeface="Poppins"/>
              </a:rPr>
              <a:t>yavaş</a:t>
            </a:r>
            <a:r>
              <a:rPr lang="en-US" sz="1000" u="none" strike="noStrike" dirty="0">
                <a:effectLst/>
                <a:latin typeface="Georgia"/>
                <a:cs typeface="Poppins"/>
              </a:rPr>
              <a:t> </a:t>
            </a:r>
            <a:r>
              <a:rPr lang="en-US" sz="1000" u="none" strike="noStrike" dirty="0" err="1">
                <a:effectLst/>
                <a:latin typeface="Georgia"/>
                <a:cs typeface="Poppins"/>
              </a:rPr>
              <a:t>büyüme</a:t>
            </a:r>
            <a:r>
              <a:rPr lang="en-US" sz="1000" u="none" strike="noStrike" dirty="0">
                <a:effectLst/>
                <a:latin typeface="Georgia"/>
                <a:cs typeface="Poppins"/>
              </a:rPr>
              <a:t> </a:t>
            </a:r>
            <a:r>
              <a:rPr lang="en-US" sz="1000" u="none" strike="noStrike" dirty="0" err="1">
                <a:effectLst/>
                <a:latin typeface="Georgia"/>
                <a:cs typeface="Poppins"/>
              </a:rPr>
              <a:t>potansiyeline</a:t>
            </a:r>
            <a:r>
              <a:rPr lang="en-US" sz="1000" u="none" strike="noStrike" dirty="0">
                <a:effectLst/>
                <a:latin typeface="Georgia"/>
                <a:cs typeface="Poppins"/>
              </a:rPr>
              <a:t> </a:t>
            </a:r>
            <a:r>
              <a:rPr lang="en-US" sz="1000" u="none" strike="noStrike" dirty="0" err="1">
                <a:effectLst/>
                <a:latin typeface="Georgia"/>
                <a:cs typeface="Poppins"/>
              </a:rPr>
              <a:t>sahip</a:t>
            </a:r>
            <a:r>
              <a:rPr lang="en-US" sz="1000" u="none" strike="noStrike" dirty="0">
                <a:effectLst/>
                <a:latin typeface="Georgia"/>
                <a:cs typeface="Poppins"/>
              </a:rPr>
              <a:t> </a:t>
            </a:r>
            <a:r>
              <a:rPr lang="en-US" sz="1000" u="none" strike="noStrike" dirty="0" err="1">
                <a:effectLst/>
                <a:latin typeface="Georgia"/>
                <a:cs typeface="Poppins"/>
              </a:rPr>
              <a:t>olduğunu</a:t>
            </a:r>
            <a:r>
              <a:rPr lang="en-US" sz="1000" u="none" strike="noStrike" dirty="0">
                <a:effectLst/>
                <a:latin typeface="Georgia"/>
                <a:cs typeface="Poppins"/>
              </a:rPr>
              <a:t>, buna </a:t>
            </a:r>
            <a:r>
              <a:rPr lang="en-US" sz="1000" u="none" strike="noStrike" dirty="0" err="1">
                <a:effectLst/>
                <a:latin typeface="Georgia"/>
                <a:cs typeface="Poppins"/>
              </a:rPr>
              <a:t>karşın</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çok</a:t>
            </a:r>
            <a:r>
              <a:rPr lang="en-US" sz="1000" u="none" strike="noStrike" dirty="0">
                <a:effectLst/>
                <a:latin typeface="Georgia"/>
                <a:cs typeface="Poppins"/>
              </a:rPr>
              <a:t> </a:t>
            </a:r>
            <a:r>
              <a:rPr lang="en-US" sz="1000" u="none" strike="noStrike" dirty="0" err="1">
                <a:effectLst/>
                <a:latin typeface="Georgia"/>
                <a:cs typeface="Poppins"/>
              </a:rPr>
              <a:t>hizmetlere</a:t>
            </a:r>
            <a:r>
              <a:rPr lang="en-US" sz="1000" u="none" strike="noStrike" dirty="0">
                <a:effectLst/>
                <a:latin typeface="Georgia"/>
                <a:cs typeface="Poppins"/>
              </a:rPr>
              <a:t> </a:t>
            </a:r>
            <a:r>
              <a:rPr lang="en-US" sz="1000" u="none" strike="noStrike" dirty="0" err="1">
                <a:effectLst/>
                <a:latin typeface="Georgia"/>
                <a:cs typeface="Poppins"/>
              </a:rPr>
              <a:t>dayalı</a:t>
            </a:r>
            <a:r>
              <a:rPr lang="en-US" sz="1000" u="none" strike="noStrike" dirty="0">
                <a:effectLst/>
                <a:latin typeface="Georgia"/>
                <a:cs typeface="Poppins"/>
              </a:rPr>
              <a:t> </a:t>
            </a:r>
            <a:r>
              <a:rPr lang="en-US" sz="1000" u="none" strike="noStrike" dirty="0" err="1">
                <a:effectLst/>
                <a:latin typeface="Georgia"/>
                <a:cs typeface="Poppins"/>
              </a:rPr>
              <a:t>ekonomilere</a:t>
            </a:r>
            <a:r>
              <a:rPr lang="en-US" sz="1000" u="none" strike="noStrike" dirty="0">
                <a:effectLst/>
                <a:latin typeface="Georgia"/>
                <a:cs typeface="Poppins"/>
              </a:rPr>
              <a:t> </a:t>
            </a:r>
            <a:r>
              <a:rPr lang="en-US" sz="1000" u="none" strike="noStrike" dirty="0" err="1">
                <a:effectLst/>
                <a:latin typeface="Georgia"/>
                <a:cs typeface="Poppins"/>
              </a:rPr>
              <a:t>sahip</a:t>
            </a:r>
            <a:r>
              <a:rPr lang="en-US" sz="1000" u="none" strike="noStrike" dirty="0">
                <a:effectLst/>
                <a:latin typeface="Georgia"/>
                <a:cs typeface="Poppins"/>
              </a:rPr>
              <a:t> </a:t>
            </a:r>
            <a:r>
              <a:rPr lang="en-US" sz="1000" u="none" strike="noStrike" dirty="0" err="1">
                <a:effectLst/>
                <a:latin typeface="Georgia"/>
                <a:cs typeface="Poppins"/>
              </a:rPr>
              <a:t>İspanya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Fransa'nın</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hızlı</a:t>
            </a:r>
            <a:r>
              <a:rPr lang="en-US" sz="1000" u="none" strike="noStrike" dirty="0">
                <a:effectLst/>
                <a:latin typeface="Georgia"/>
                <a:cs typeface="Poppins"/>
              </a:rPr>
              <a:t> </a:t>
            </a:r>
            <a:r>
              <a:rPr lang="en-US" sz="1000" u="none" strike="noStrike" dirty="0" err="1">
                <a:effectLst/>
                <a:latin typeface="Georgia"/>
                <a:cs typeface="Poppins"/>
              </a:rPr>
              <a:t>büyüyebileceğini</a:t>
            </a:r>
            <a:r>
              <a:rPr lang="en-US" sz="1000" u="none" strike="noStrike" dirty="0">
                <a:effectLst/>
                <a:latin typeface="Georgia"/>
                <a:cs typeface="Poppins"/>
              </a:rPr>
              <a:t> </a:t>
            </a:r>
            <a:r>
              <a:rPr lang="en-US" sz="1000" u="none" strike="noStrike" dirty="0" err="1">
                <a:effectLst/>
                <a:latin typeface="Georgia"/>
                <a:cs typeface="Poppins"/>
              </a:rPr>
              <a:t>vurguluyor</a:t>
            </a:r>
            <a:r>
              <a:rPr lang="en-US" sz="1000" u="none" strike="noStrike" dirty="0">
                <a:effectLst/>
                <a:latin typeface="Georgia"/>
                <a:cs typeface="Poppins"/>
              </a:rPr>
              <a:t>. </a:t>
            </a:r>
            <a:r>
              <a:rPr lang="en-US" sz="1000" u="none" strike="noStrike" dirty="0" err="1">
                <a:effectLst/>
                <a:latin typeface="Georgia"/>
                <a:cs typeface="Poppins"/>
              </a:rPr>
              <a:t>Birleşik</a:t>
            </a:r>
            <a:r>
              <a:rPr lang="en-US" sz="1000" u="none" strike="noStrike" dirty="0">
                <a:effectLst/>
                <a:latin typeface="Georgia"/>
                <a:cs typeface="Poppins"/>
              </a:rPr>
              <a:t> </a:t>
            </a:r>
            <a:r>
              <a:rPr lang="en-US" sz="1000" u="none" strike="noStrike" dirty="0" err="1">
                <a:effectLst/>
                <a:latin typeface="Georgia"/>
                <a:cs typeface="Poppins"/>
              </a:rPr>
              <a:t>Krallık'ın</a:t>
            </a:r>
            <a:r>
              <a:rPr lang="en-US" sz="1000" u="none" strike="noStrike" dirty="0">
                <a:effectLst/>
                <a:latin typeface="Georgia"/>
                <a:cs typeface="Poppins"/>
              </a:rPr>
              <a:t> 2025'te %1,5 </a:t>
            </a:r>
            <a:r>
              <a:rPr lang="en-US" sz="1000" u="none" strike="noStrike" dirty="0" err="1">
                <a:effectLst/>
                <a:latin typeface="Georgia"/>
                <a:cs typeface="Poppins"/>
              </a:rPr>
              <a:t>büyümesi</a:t>
            </a:r>
            <a:r>
              <a:rPr lang="en-US" sz="1000" u="none" strike="noStrike" dirty="0">
                <a:effectLst/>
                <a:latin typeface="Georgia"/>
                <a:cs typeface="Poppins"/>
              </a:rPr>
              <a:t> </a:t>
            </a:r>
            <a:r>
              <a:rPr lang="en-US" sz="1000" u="none" strike="noStrike" dirty="0" err="1">
                <a:effectLst/>
                <a:latin typeface="Georgia"/>
                <a:cs typeface="Poppins"/>
              </a:rPr>
              <a:t>öngörülüyor</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2024'teki %1,1'lik </a:t>
            </a:r>
            <a:r>
              <a:rPr lang="en-US" sz="1000" u="none" strike="noStrike" dirty="0" err="1">
                <a:effectLst/>
                <a:latin typeface="Georgia"/>
                <a:cs typeface="Poppins"/>
              </a:rPr>
              <a:t>büyüme</a:t>
            </a:r>
            <a:r>
              <a:rPr lang="en-US" sz="1000" u="none" strike="noStrike" dirty="0">
                <a:effectLst/>
                <a:latin typeface="Georgia"/>
                <a:cs typeface="Poppins"/>
              </a:rPr>
              <a:t> </a:t>
            </a:r>
            <a:r>
              <a:rPr lang="en-US" sz="1000" u="none" strike="noStrike" dirty="0" err="1">
                <a:effectLst/>
                <a:latin typeface="Georgia"/>
                <a:cs typeface="Poppins"/>
              </a:rPr>
              <a:t>oranından</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Temmuz</a:t>
            </a:r>
            <a:r>
              <a:rPr lang="en-US" sz="1000" u="none" strike="noStrike" dirty="0">
                <a:effectLst/>
                <a:latin typeface="Georgia"/>
                <a:cs typeface="Poppins"/>
              </a:rPr>
              <a:t> </a:t>
            </a:r>
            <a:r>
              <a:rPr lang="en-US" sz="1000" u="none" strike="noStrike" dirty="0" err="1">
                <a:effectLst/>
                <a:latin typeface="Georgia"/>
                <a:cs typeface="Poppins"/>
              </a:rPr>
              <a:t>tahmininden</a:t>
            </a:r>
            <a:r>
              <a:rPr lang="en-US" sz="1000" u="none" strike="noStrike" dirty="0">
                <a:effectLst/>
                <a:latin typeface="Georgia"/>
                <a:cs typeface="Poppins"/>
              </a:rPr>
              <a:t> %0,4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yüksek</a:t>
            </a:r>
            <a:r>
              <a:rPr lang="en-US" sz="1000" u="none" strike="noStrike" dirty="0">
                <a:effectLst/>
                <a:latin typeface="Georgia"/>
                <a:cs typeface="Poppins"/>
              </a:rPr>
              <a:t>. </a:t>
            </a:r>
            <a:r>
              <a:rPr lang="en-US" sz="1000" u="none" strike="noStrike" dirty="0" err="1">
                <a:effectLst/>
                <a:latin typeface="Georgia"/>
                <a:cs typeface="Poppins"/>
              </a:rPr>
              <a:t>Düşen</a:t>
            </a:r>
            <a:r>
              <a:rPr lang="en-US" sz="1000" u="none" strike="noStrike" dirty="0">
                <a:effectLst/>
                <a:latin typeface="Georgia"/>
                <a:cs typeface="Poppins"/>
              </a:rPr>
              <a:t> </a:t>
            </a:r>
            <a:r>
              <a:rPr lang="en-US" sz="1000" u="none" strike="noStrike" dirty="0" err="1">
                <a:effectLst/>
                <a:latin typeface="Georgia"/>
                <a:cs typeface="Poppins"/>
              </a:rPr>
              <a:t>enflasyon</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gerileyen</a:t>
            </a:r>
            <a:r>
              <a:rPr lang="en-US" sz="1000" u="none" strike="noStrike" dirty="0">
                <a:effectLst/>
                <a:latin typeface="Georgia"/>
                <a:cs typeface="Poppins"/>
              </a:rPr>
              <a:t> </a:t>
            </a:r>
            <a:r>
              <a:rPr lang="en-US" sz="1000" u="none" strike="noStrike" dirty="0" err="1">
                <a:effectLst/>
                <a:latin typeface="Georgia"/>
                <a:cs typeface="Poppins"/>
              </a:rPr>
              <a:t>faiz</a:t>
            </a:r>
            <a:r>
              <a:rPr lang="en-US" sz="1000" u="none" strike="noStrike" dirty="0">
                <a:effectLst/>
                <a:latin typeface="Georgia"/>
                <a:cs typeface="Poppins"/>
              </a:rPr>
              <a:t> </a:t>
            </a:r>
            <a:r>
              <a:rPr lang="en-US" sz="1000" u="none" strike="noStrike" dirty="0" err="1">
                <a:effectLst/>
                <a:latin typeface="Georgia"/>
                <a:cs typeface="Poppins"/>
              </a:rPr>
              <a:t>oranlarının</a:t>
            </a:r>
            <a:r>
              <a:rPr lang="en-US" sz="1000" u="none" strike="noStrike" dirty="0">
                <a:effectLst/>
                <a:latin typeface="Georgia"/>
                <a:cs typeface="Poppins"/>
              </a:rPr>
              <a:t> </a:t>
            </a:r>
            <a:r>
              <a:rPr lang="en-US" sz="1000" u="none" strike="noStrike" dirty="0" err="1">
                <a:effectLst/>
                <a:latin typeface="Georgia"/>
                <a:cs typeface="Poppins"/>
              </a:rPr>
              <a:t>ekonomik</a:t>
            </a:r>
            <a:r>
              <a:rPr lang="en-US" sz="1000" u="none" strike="noStrike" dirty="0">
                <a:effectLst/>
                <a:latin typeface="Georgia"/>
                <a:cs typeface="Poppins"/>
              </a:rPr>
              <a:t> </a:t>
            </a:r>
            <a:r>
              <a:rPr lang="en-US" sz="1000" u="none" strike="noStrike" dirty="0" err="1">
                <a:effectLst/>
                <a:latin typeface="Georgia"/>
                <a:cs typeface="Poppins"/>
              </a:rPr>
              <a:t>faaliyetleri</a:t>
            </a:r>
            <a:r>
              <a:rPr lang="en-US" sz="1000" u="none" strike="noStrike" dirty="0">
                <a:effectLst/>
                <a:latin typeface="Georgia"/>
                <a:cs typeface="Poppins"/>
              </a:rPr>
              <a:t> </a:t>
            </a:r>
            <a:r>
              <a:rPr lang="en-US" sz="1000" u="none" strike="noStrike" dirty="0" err="1">
                <a:effectLst/>
                <a:latin typeface="Georgia"/>
                <a:cs typeface="Poppins"/>
              </a:rPr>
              <a:t>canlandırması</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a:t>
            </a:r>
          </a:p>
        </p:txBody>
      </p:sp>
      <p:pic>
        <p:nvPicPr>
          <p:cNvPr id="35" name="Picture 34" descr="A blue and black logo&#10;&#10;Description automatically generated">
            <a:extLst>
              <a:ext uri="{FF2B5EF4-FFF2-40B4-BE49-F238E27FC236}">
                <a16:creationId xmlns:a16="http://schemas.microsoft.com/office/drawing/2014/main" id="{A69A337B-9C9A-8BE1-B64D-CCCD4EC31B5B}"/>
              </a:ext>
            </a:extLst>
          </p:cNvPr>
          <p:cNvPicPr>
            <a:picLocks noChangeAspect="1"/>
          </p:cNvPicPr>
          <p:nvPr/>
        </p:nvPicPr>
        <p:blipFill>
          <a:blip r:embed="rId4"/>
          <a:stretch>
            <a:fillRect/>
          </a:stretch>
        </p:blipFill>
        <p:spPr>
          <a:xfrm>
            <a:off x="6495276" y="332839"/>
            <a:ext cx="897530" cy="256235"/>
          </a:xfrm>
          <a:prstGeom prst="rect">
            <a:avLst/>
          </a:prstGeom>
        </p:spPr>
      </p:pic>
      <p:sp>
        <p:nvSpPr>
          <p:cNvPr id="10" name="TextBox 9">
            <a:extLst>
              <a:ext uri="{FF2B5EF4-FFF2-40B4-BE49-F238E27FC236}">
                <a16:creationId xmlns:a16="http://schemas.microsoft.com/office/drawing/2014/main" id="{AD4564E0-DF84-C9BD-FFB3-B9757256835F}"/>
              </a:ext>
            </a:extLst>
          </p:cNvPr>
          <p:cNvSpPr txBox="1"/>
          <p:nvPr/>
        </p:nvSpPr>
        <p:spPr>
          <a:xfrm rot="16200000">
            <a:off x="-1343769" y="2334924"/>
            <a:ext cx="3712845" cy="777136"/>
          </a:xfrm>
          <a:prstGeom prst="rect">
            <a:avLst/>
          </a:prstGeom>
          <a:noFill/>
        </p:spPr>
        <p:txBody>
          <a:bodyPr wrap="square" lIns="0" tIns="45720" rIns="91440" bIns="45720" anchor="t">
            <a:spAutoFit/>
          </a:bodyPr>
          <a:lstStyle/>
          <a:p>
            <a:pPr marL="0" marR="0" lvl="0" indent="0" defTabSz="457200" rtl="0" eaLnBrk="1" fontAlgn="auto" latinLnBrk="0" hangingPunct="1">
              <a:lnSpc>
                <a:spcPts val="6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Poppins Light"/>
                <a:cs typeface="Poppins Light"/>
              </a:rPr>
              <a:t>Bölgesel</a:t>
            </a:r>
            <a:r>
              <a:rPr kumimoji="0" lang="en-US" sz="2800" b="0" i="0" u="none" strike="noStrike" kern="1200" cap="none" spc="0" normalizeH="0" baseline="0" noProof="0" dirty="0">
                <a:ln>
                  <a:noFill/>
                </a:ln>
                <a:effectLst/>
                <a:uLnTx/>
                <a:uFillTx/>
                <a:latin typeface="Poppins Light"/>
                <a:cs typeface="Poppins Light"/>
              </a:rPr>
              <a:t> </a:t>
            </a:r>
            <a:r>
              <a:rPr kumimoji="0" lang="en-US" sz="2800" b="0" i="0" u="none" strike="noStrike" kern="1200" cap="none" spc="0" normalizeH="0" baseline="0" noProof="0" dirty="0" err="1">
                <a:ln>
                  <a:noFill/>
                </a:ln>
                <a:effectLst/>
                <a:uLnTx/>
                <a:uFillTx/>
                <a:latin typeface="Poppins Light"/>
                <a:cs typeface="Poppins Light"/>
              </a:rPr>
              <a:t>Ekonomiler</a:t>
            </a:r>
            <a:endParaRPr lang="en-US" sz="2800" b="0" i="0" u="none" strike="noStrike" kern="1200" cap="none" spc="0" normalizeH="0" baseline="0" noProof="0" dirty="0">
              <a:ln>
                <a:noFill/>
              </a:ln>
              <a:effectLst/>
              <a:uLnTx/>
              <a:uFillTx/>
              <a:latin typeface="Poppins Light" pitchFamily="2" charset="77"/>
              <a:cs typeface="Poppins Light" pitchFamily="2" charset="77"/>
            </a:endParaRPr>
          </a:p>
        </p:txBody>
      </p:sp>
      <p:sp>
        <p:nvSpPr>
          <p:cNvPr id="14" name="Text Placeholder 1">
            <a:extLst>
              <a:ext uri="{FF2B5EF4-FFF2-40B4-BE49-F238E27FC236}">
                <a16:creationId xmlns:a16="http://schemas.microsoft.com/office/drawing/2014/main" id="{6E43D573-1963-61BC-E314-292BD4478CF3}"/>
              </a:ext>
            </a:extLst>
          </p:cNvPr>
          <p:cNvSpPr txBox="1">
            <a:spLocks/>
          </p:cNvSpPr>
          <p:nvPr/>
        </p:nvSpPr>
        <p:spPr>
          <a:xfrm>
            <a:off x="4379804" y="3850512"/>
            <a:ext cx="2935396" cy="122002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spcAft>
                <a:spcPts val="800"/>
              </a:spcAft>
              <a:defRPr/>
            </a:pP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hızlı</a:t>
            </a:r>
            <a:r>
              <a:rPr lang="en-US" sz="1000" u="none" strike="noStrike" dirty="0">
                <a:effectLst/>
                <a:latin typeface="Georgia"/>
                <a:cs typeface="Poppins"/>
              </a:rPr>
              <a:t> </a:t>
            </a:r>
            <a:r>
              <a:rPr lang="en-US" sz="1000" u="none" strike="noStrike" dirty="0" err="1">
                <a:effectLst/>
                <a:latin typeface="Georgia"/>
                <a:cs typeface="Poppins"/>
              </a:rPr>
              <a:t>büyüyen</a:t>
            </a:r>
            <a:r>
              <a:rPr lang="en-US" sz="1000" u="none" strike="noStrike" dirty="0">
                <a:effectLst/>
                <a:latin typeface="Georgia"/>
                <a:cs typeface="Poppins"/>
              </a:rPr>
              <a:t> </a:t>
            </a:r>
            <a:r>
              <a:rPr lang="en-US" sz="1000" u="none" strike="noStrike" dirty="0" err="1">
                <a:effectLst/>
                <a:latin typeface="Georgia"/>
                <a:cs typeface="Poppins"/>
              </a:rPr>
              <a:t>Mısır</a:t>
            </a:r>
            <a:r>
              <a:rPr lang="en-US" sz="1000" u="none" strike="noStrike" dirty="0">
                <a:effectLst/>
                <a:latin typeface="Georgia"/>
                <a:cs typeface="Poppins"/>
              </a:rPr>
              <a:t> (+%4,1), </a:t>
            </a:r>
            <a:r>
              <a:rPr lang="en-US" sz="1000" u="none" strike="noStrike" dirty="0" err="1">
                <a:effectLst/>
                <a:latin typeface="Georgia"/>
                <a:cs typeface="Poppins"/>
              </a:rPr>
              <a:t>Suudi</a:t>
            </a:r>
            <a:r>
              <a:rPr lang="en-US" sz="1000" u="none" strike="noStrike" dirty="0">
                <a:effectLst/>
                <a:latin typeface="Georgia"/>
                <a:cs typeface="Poppins"/>
              </a:rPr>
              <a:t> </a:t>
            </a:r>
            <a:r>
              <a:rPr lang="en-US" sz="1000" u="none" strike="noStrike" dirty="0" err="1">
                <a:effectLst/>
                <a:latin typeface="Georgia"/>
                <a:cs typeface="Poppins"/>
              </a:rPr>
              <a:t>Arabistan</a:t>
            </a:r>
            <a:r>
              <a:rPr lang="en-US" sz="1000" u="none" strike="noStrike" dirty="0">
                <a:effectLst/>
                <a:latin typeface="Georgia"/>
                <a:cs typeface="Poppins"/>
              </a:rPr>
              <a:t> (+%4,6) ve </a:t>
            </a:r>
            <a:r>
              <a:rPr lang="en-US" sz="1000" u="none" strike="noStrike" dirty="0" err="1">
                <a:effectLst/>
                <a:latin typeface="Georgia"/>
                <a:cs typeface="Poppins"/>
              </a:rPr>
              <a:t>BAE'nin</a:t>
            </a:r>
            <a:r>
              <a:rPr lang="en-US" sz="1000" u="none" strike="noStrike" dirty="0">
                <a:effectLst/>
                <a:latin typeface="Georgia"/>
                <a:cs typeface="Poppins"/>
              </a:rPr>
              <a:t> (+%5,1) </a:t>
            </a:r>
            <a:r>
              <a:rPr lang="tr-TR" sz="1000" u="none" strike="noStrike" dirty="0">
                <a:effectLst/>
                <a:latin typeface="Georgia"/>
                <a:cs typeface="Poppins"/>
              </a:rPr>
              <a:t>hızının </a:t>
            </a:r>
            <a:r>
              <a:rPr lang="en-US" sz="1000" u="none" strike="noStrike" dirty="0" err="1">
                <a:effectLst/>
                <a:latin typeface="Georgia"/>
                <a:cs typeface="Poppins"/>
              </a:rPr>
              <a:t>dengelenmesiyle</a:t>
            </a:r>
            <a:r>
              <a:rPr lang="tr-TR" sz="1000" u="none" strike="noStrike" dirty="0">
                <a:effectLst/>
                <a:latin typeface="Georgia"/>
                <a:cs typeface="Poppins"/>
              </a:rPr>
              <a:t>,</a:t>
            </a:r>
            <a:r>
              <a:rPr lang="en-US" sz="1000" u="none" strike="noStrike" dirty="0">
                <a:effectLst/>
                <a:latin typeface="Georgia"/>
                <a:cs typeface="Poppins"/>
              </a:rPr>
              <a:t> Orta </a:t>
            </a:r>
            <a:r>
              <a:rPr lang="en-US" sz="1000" u="none" strike="noStrike" dirty="0" err="1">
                <a:effectLst/>
                <a:latin typeface="Georgia"/>
                <a:cs typeface="Poppins"/>
              </a:rPr>
              <a:t>Doğu</a:t>
            </a:r>
            <a:r>
              <a:rPr lang="en-US" sz="1000" u="none" strike="noStrike" dirty="0">
                <a:effectLst/>
                <a:latin typeface="Georgia"/>
                <a:cs typeface="Poppins"/>
              </a:rPr>
              <a:t> ve </a:t>
            </a:r>
            <a:r>
              <a:rPr lang="en-US" sz="1000" u="none" strike="noStrike" dirty="0" err="1">
                <a:effectLst/>
                <a:latin typeface="Georgia"/>
                <a:cs typeface="Poppins"/>
              </a:rPr>
              <a:t>Kuzey</a:t>
            </a:r>
            <a:r>
              <a:rPr lang="en-US" sz="1000" u="none" strike="noStrike" dirty="0">
                <a:effectLst/>
                <a:latin typeface="Georgia"/>
                <a:cs typeface="Poppins"/>
              </a:rPr>
              <a:t> Afrika (MENA) </a:t>
            </a:r>
            <a:r>
              <a:rPr lang="en-US" sz="1000" u="none" strike="noStrike" dirty="0" err="1">
                <a:effectLst/>
                <a:latin typeface="Georgia"/>
                <a:cs typeface="Poppins"/>
              </a:rPr>
              <a:t>bölgesinin</a:t>
            </a:r>
            <a:r>
              <a:rPr lang="en-US" sz="1000" u="none" strike="noStrike" dirty="0">
                <a:effectLst/>
                <a:latin typeface="Georgia"/>
                <a:cs typeface="Poppins"/>
              </a:rPr>
              <a:t> </a:t>
            </a:r>
            <a:r>
              <a:rPr lang="en-US" sz="1000" u="none" strike="noStrike" dirty="0" err="1">
                <a:effectLst/>
                <a:latin typeface="Georgia"/>
                <a:cs typeface="Poppins"/>
              </a:rPr>
              <a:t>büyümesi</a:t>
            </a:r>
            <a:r>
              <a:rPr lang="tr-TR" sz="1000" u="none" strike="noStrike" dirty="0">
                <a:effectLst/>
                <a:latin typeface="Georgia"/>
                <a:cs typeface="Poppins"/>
              </a:rPr>
              <a:t>,</a:t>
            </a:r>
            <a:r>
              <a:rPr lang="en-US" sz="1000" u="none" strike="noStrike" dirty="0">
                <a:effectLst/>
                <a:latin typeface="Georgia"/>
                <a:cs typeface="Poppins"/>
              </a:rPr>
              <a:t> IMF </a:t>
            </a:r>
            <a:r>
              <a:rPr lang="en-US" sz="1000" u="none" strike="noStrike" dirty="0" err="1">
                <a:effectLst/>
                <a:latin typeface="Georgia"/>
                <a:cs typeface="Poppins"/>
              </a:rPr>
              <a:t>tarafından</a:t>
            </a:r>
            <a:r>
              <a:rPr lang="en-US" sz="1000" u="none" strike="noStrike" dirty="0">
                <a:effectLst/>
                <a:latin typeface="Georgia"/>
                <a:cs typeface="Poppins"/>
              </a:rPr>
              <a:t> 2025'te %4,0 </a:t>
            </a:r>
            <a:r>
              <a:rPr lang="en-US" sz="1000" u="none" strike="noStrike" dirty="0" err="1">
                <a:effectLst/>
                <a:latin typeface="Georgia"/>
                <a:cs typeface="Poppins"/>
              </a:rPr>
              <a:t>olarak</a:t>
            </a:r>
            <a:r>
              <a:rPr lang="en-US" sz="1000" u="none" strike="noStrike" dirty="0">
                <a:effectLst/>
                <a:latin typeface="Georgia"/>
                <a:cs typeface="Poppins"/>
              </a:rPr>
              <a:t> </a:t>
            </a:r>
            <a:r>
              <a:rPr lang="en-US" sz="1000" u="none" strike="noStrike" dirty="0" err="1">
                <a:effectLst/>
                <a:latin typeface="Georgia"/>
                <a:cs typeface="Poppins"/>
              </a:rPr>
              <a:t>belirlendi</a:t>
            </a:r>
            <a:r>
              <a:rPr lang="en-US" sz="1000" u="none" strike="noStrike" dirty="0">
                <a:effectLst/>
                <a:latin typeface="Georgia"/>
                <a:cs typeface="Poppins"/>
              </a:rPr>
              <a:t>. </a:t>
            </a:r>
            <a:r>
              <a:rPr lang="en-US" sz="1000" u="none" strike="noStrike" dirty="0" err="1">
                <a:effectLst/>
                <a:latin typeface="Georgia"/>
                <a:cs typeface="Poppins"/>
              </a:rPr>
              <a:t>İsrail</a:t>
            </a:r>
            <a:r>
              <a:rPr lang="en-US" sz="1000" u="none" strike="noStrike" dirty="0">
                <a:effectLst/>
                <a:latin typeface="Georgia"/>
                <a:cs typeface="Poppins"/>
              </a:rPr>
              <a:t> (+%2,7) ve </a:t>
            </a:r>
            <a:r>
              <a:rPr lang="en-US" sz="1000" u="none" strike="noStrike" dirty="0" err="1">
                <a:effectLst/>
                <a:latin typeface="Georgia"/>
                <a:cs typeface="Poppins"/>
              </a:rPr>
              <a:t>Katar</a:t>
            </a:r>
            <a:r>
              <a:rPr lang="en-US" sz="1000" u="none" strike="noStrike" dirty="0">
                <a:effectLst/>
                <a:latin typeface="Georgia"/>
                <a:cs typeface="Poppins"/>
              </a:rPr>
              <a:t> (+%1,9)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pazarlarda</a:t>
            </a:r>
            <a:r>
              <a:rPr lang="en-US" sz="1000" u="none" strike="noStrike" dirty="0">
                <a:effectLst/>
                <a:latin typeface="Georgia"/>
                <a:cs typeface="Poppins"/>
              </a:rPr>
              <a:t> </a:t>
            </a:r>
            <a:r>
              <a:rPr lang="tr-TR" sz="1000" u="none" strike="noStrike" dirty="0">
                <a:effectLst/>
                <a:latin typeface="Georgia"/>
                <a:cs typeface="Poppins"/>
              </a:rPr>
              <a:t>ise oranlar </a:t>
            </a:r>
            <a:r>
              <a:rPr lang="en-US" sz="1000" u="none" strike="noStrike" dirty="0" err="1">
                <a:effectLst/>
                <a:latin typeface="Georgia"/>
                <a:cs typeface="Poppins"/>
              </a:rPr>
              <a:t>ılımlı</a:t>
            </a:r>
            <a:r>
              <a:rPr lang="en-US" sz="1000" u="none" strike="noStrike" dirty="0">
                <a:effectLst/>
                <a:latin typeface="Georgia"/>
                <a:cs typeface="Poppins"/>
              </a:rPr>
              <a:t>. </a:t>
            </a:r>
            <a:r>
              <a:rPr lang="en-US" sz="1000" u="none" strike="noStrike" dirty="0" err="1">
                <a:effectLst/>
                <a:latin typeface="Georgia"/>
                <a:cs typeface="Poppins"/>
              </a:rPr>
              <a:t>Sahra</a:t>
            </a:r>
            <a:r>
              <a:rPr lang="en-US" sz="1000" u="none" strike="noStrike" dirty="0">
                <a:effectLst/>
                <a:latin typeface="Georgia"/>
                <a:cs typeface="Poppins"/>
              </a:rPr>
              <a:t> </a:t>
            </a:r>
            <a:r>
              <a:rPr lang="en-US" sz="1000" u="none" strike="noStrike" dirty="0" err="1">
                <a:effectLst/>
                <a:latin typeface="Georgia"/>
                <a:cs typeface="Poppins"/>
              </a:rPr>
              <a:t>Altı</a:t>
            </a:r>
            <a:r>
              <a:rPr lang="en-US" sz="1000" u="none" strike="noStrike" dirty="0">
                <a:effectLst/>
                <a:latin typeface="Georgia"/>
                <a:cs typeface="Poppins"/>
              </a:rPr>
              <a:t> </a:t>
            </a:r>
            <a:r>
              <a:rPr lang="en-US" sz="1000" u="none" strike="noStrike" dirty="0" err="1">
                <a:effectLst/>
                <a:latin typeface="Georgia"/>
                <a:cs typeface="Poppins"/>
              </a:rPr>
              <a:t>Afrika'nın</a:t>
            </a:r>
            <a:r>
              <a:rPr lang="en-US" sz="1000" u="none" strike="noStrike" dirty="0">
                <a:effectLst/>
                <a:latin typeface="Georgia"/>
                <a:cs typeface="Poppins"/>
              </a:rPr>
              <a:t> (SSA) 2025 </a:t>
            </a:r>
            <a:r>
              <a:rPr lang="en-US" sz="1000" u="none" strike="noStrike" dirty="0" err="1">
                <a:effectLst/>
                <a:latin typeface="Georgia"/>
                <a:cs typeface="Poppins"/>
              </a:rPr>
              <a:t>yılında</a:t>
            </a:r>
            <a:r>
              <a:rPr lang="en-US" sz="1000" u="none" strike="noStrike" dirty="0">
                <a:effectLst/>
                <a:latin typeface="Georgia"/>
                <a:cs typeface="Poppins"/>
              </a:rPr>
              <a:t> %4,3 </a:t>
            </a:r>
            <a:r>
              <a:rPr lang="en-US" sz="1000" u="none" strike="noStrike" dirty="0" err="1">
                <a:effectLst/>
                <a:latin typeface="Georgia"/>
                <a:cs typeface="Poppins"/>
              </a:rPr>
              <a:t>büyümesi</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a:t>
            </a:r>
          </a:p>
        </p:txBody>
      </p:sp>
      <p:sp>
        <p:nvSpPr>
          <p:cNvPr id="17" name="Text Placeholder 1">
            <a:extLst>
              <a:ext uri="{FF2B5EF4-FFF2-40B4-BE49-F238E27FC236}">
                <a16:creationId xmlns:a16="http://schemas.microsoft.com/office/drawing/2014/main" id="{41B804DF-C145-C55F-57E4-F161462768D1}"/>
              </a:ext>
            </a:extLst>
          </p:cNvPr>
          <p:cNvSpPr txBox="1">
            <a:spLocks/>
          </p:cNvSpPr>
          <p:nvPr/>
        </p:nvSpPr>
        <p:spPr>
          <a:xfrm>
            <a:off x="4379803" y="5237272"/>
            <a:ext cx="3039899" cy="1220022"/>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spcAft>
                <a:spcPts val="800"/>
              </a:spcAft>
              <a:defRPr/>
            </a:pPr>
            <a:r>
              <a:rPr lang="en-US" sz="1000" u="none" strike="noStrike" dirty="0" err="1">
                <a:effectLst/>
                <a:latin typeface="Georgia"/>
                <a:cs typeface="Poppins"/>
              </a:rPr>
              <a:t>Raporun</a:t>
            </a:r>
            <a:r>
              <a:rPr lang="en-US" sz="1000" u="none" strike="noStrike" dirty="0">
                <a:effectLst/>
                <a:latin typeface="Georgia"/>
                <a:cs typeface="Poppins"/>
              </a:rPr>
              <a:t> </a:t>
            </a:r>
            <a:r>
              <a:rPr lang="en-US" sz="1000" u="none" strike="noStrike" dirty="0" err="1">
                <a:effectLst/>
                <a:latin typeface="Georgia"/>
                <a:cs typeface="Poppins"/>
              </a:rPr>
              <a:t>ilerleyen</a:t>
            </a:r>
            <a:r>
              <a:rPr lang="en-US" sz="1000" u="none" strike="noStrike" dirty="0">
                <a:effectLst/>
                <a:latin typeface="Georgia"/>
                <a:cs typeface="Poppins"/>
              </a:rPr>
              <a:t> </a:t>
            </a:r>
            <a:r>
              <a:rPr lang="en-US" sz="1000" u="none" strike="noStrike" dirty="0" err="1">
                <a:effectLst/>
                <a:latin typeface="Georgia"/>
                <a:cs typeface="Poppins"/>
              </a:rPr>
              <a:t>kısımlarında</a:t>
            </a:r>
            <a:r>
              <a:rPr lang="en-US" sz="1000" u="none" strike="noStrike" dirty="0">
                <a:effectLst/>
                <a:latin typeface="Georgia"/>
                <a:cs typeface="Poppins"/>
              </a:rPr>
              <a:t> </a:t>
            </a:r>
            <a:r>
              <a:rPr lang="en-US" sz="1000" u="none" strike="noStrike" dirty="0" err="1">
                <a:effectLst/>
                <a:latin typeface="Georgia"/>
                <a:cs typeface="Poppins"/>
              </a:rPr>
              <a:t>belirttiğimiz</a:t>
            </a:r>
            <a:r>
              <a:rPr lang="en-US" sz="1000" u="none" strike="noStrike" dirty="0">
                <a:effectLst/>
                <a:latin typeface="Georgia"/>
                <a:cs typeface="Poppins"/>
              </a:rPr>
              <a:t> </a:t>
            </a:r>
            <a:r>
              <a:rPr lang="en-US" sz="1000" u="none" strike="noStrike" dirty="0" err="1">
                <a:effectLst/>
                <a:latin typeface="Georgia"/>
                <a:cs typeface="Poppins"/>
              </a:rPr>
              <a:t>gibi</a:t>
            </a:r>
            <a:r>
              <a:rPr lang="en-US" sz="1000" u="none" strike="noStrike" dirty="0">
                <a:effectLst/>
                <a:latin typeface="Georgia"/>
                <a:cs typeface="Poppins"/>
              </a:rPr>
              <a:t>, Latin </a:t>
            </a:r>
            <a:r>
              <a:rPr lang="en-US" sz="1000" u="none" strike="noStrike" dirty="0" err="1">
                <a:effectLst/>
                <a:latin typeface="Georgia"/>
                <a:cs typeface="Poppins"/>
              </a:rPr>
              <a:t>Amerika'nın</a:t>
            </a:r>
            <a:r>
              <a:rPr lang="en-US" sz="1000" u="none" strike="noStrike" dirty="0">
                <a:effectLst/>
                <a:latin typeface="Georgia"/>
                <a:cs typeface="Poppins"/>
              </a:rPr>
              <a:t> </a:t>
            </a:r>
            <a:r>
              <a:rPr lang="en-US" sz="1000" u="none" strike="noStrike" dirty="0" err="1">
                <a:effectLst/>
                <a:latin typeface="Georgia"/>
                <a:cs typeface="Poppins"/>
              </a:rPr>
              <a:t>çok</a:t>
            </a:r>
            <a:r>
              <a:rPr lang="en-US" sz="1000" u="none" strike="noStrike" dirty="0">
                <a:effectLst/>
                <a:latin typeface="Georgia"/>
                <a:cs typeface="Poppins"/>
              </a:rPr>
              <a:t> </a:t>
            </a:r>
            <a:r>
              <a:rPr lang="en-US" sz="1000" u="none" strike="noStrike" dirty="0" err="1">
                <a:effectLst/>
                <a:latin typeface="Georgia"/>
                <a:cs typeface="Poppins"/>
              </a:rPr>
              <a:t>uluslu</a:t>
            </a:r>
            <a:r>
              <a:rPr lang="en-US" sz="1000" u="none" strike="noStrike" dirty="0">
                <a:effectLst/>
                <a:latin typeface="Georgia"/>
                <a:cs typeface="Poppins"/>
              </a:rPr>
              <a:t> </a:t>
            </a:r>
            <a:r>
              <a:rPr lang="en-US" sz="1000" u="none" strike="noStrike" dirty="0" err="1">
                <a:effectLst/>
                <a:latin typeface="Georgia"/>
                <a:cs typeface="Poppins"/>
              </a:rPr>
              <a:t>reklamverenler</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sürekli</a:t>
            </a:r>
            <a:r>
              <a:rPr lang="en-US" sz="1000" u="none" strike="noStrike" dirty="0">
                <a:effectLst/>
                <a:latin typeface="Georgia"/>
                <a:cs typeface="Poppins"/>
              </a:rPr>
              <a:t> </a:t>
            </a:r>
            <a:r>
              <a:rPr lang="en-US" sz="1000" u="none" strike="noStrike" dirty="0" err="1">
                <a:effectLst/>
                <a:latin typeface="Georgia"/>
                <a:cs typeface="Poppins"/>
              </a:rPr>
              <a:t>bir</a:t>
            </a:r>
            <a:r>
              <a:rPr lang="en-US" sz="1000" u="none" strike="noStrike" dirty="0">
                <a:effectLst/>
                <a:latin typeface="Georgia"/>
                <a:cs typeface="Poppins"/>
              </a:rPr>
              <a:t> </a:t>
            </a:r>
            <a:r>
              <a:rPr lang="en-US" sz="1000" u="none" strike="noStrike" dirty="0" err="1">
                <a:effectLst/>
                <a:latin typeface="Georgia"/>
                <a:cs typeface="Poppins"/>
              </a:rPr>
              <a:t>büyüme</a:t>
            </a:r>
            <a:r>
              <a:rPr lang="en-US" sz="1000" u="none" strike="noStrike" dirty="0">
                <a:effectLst/>
                <a:latin typeface="Georgia"/>
                <a:cs typeface="Poppins"/>
              </a:rPr>
              <a:t> </a:t>
            </a:r>
            <a:r>
              <a:rPr lang="en-US" sz="1000" u="none" strike="noStrike" dirty="0" err="1">
                <a:effectLst/>
                <a:latin typeface="Georgia"/>
                <a:cs typeface="Poppins"/>
              </a:rPr>
              <a:t>kaynağı</a:t>
            </a:r>
            <a:r>
              <a:rPr lang="en-US" sz="1000" u="none" strike="noStrike" dirty="0">
                <a:effectLst/>
                <a:latin typeface="Georgia"/>
                <a:cs typeface="Poppins"/>
              </a:rPr>
              <a:t> </a:t>
            </a:r>
            <a:r>
              <a:rPr lang="en-US" sz="1000" u="none" strike="noStrike" dirty="0" err="1">
                <a:effectLst/>
                <a:latin typeface="Georgia"/>
                <a:cs typeface="Poppins"/>
              </a:rPr>
              <a:t>olması</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önümüzdeki</a:t>
            </a:r>
            <a:r>
              <a:rPr lang="en-US" sz="1000" u="none" strike="noStrike" dirty="0">
                <a:effectLst/>
                <a:latin typeface="Georgia"/>
                <a:cs typeface="Poppins"/>
              </a:rPr>
              <a:t> </a:t>
            </a:r>
            <a:r>
              <a:rPr lang="en-US" sz="1000" u="none" strike="noStrike" dirty="0" err="1">
                <a:effectLst/>
                <a:latin typeface="Georgia"/>
                <a:cs typeface="Poppins"/>
              </a:rPr>
              <a:t>üç</a:t>
            </a:r>
            <a:r>
              <a:rPr lang="en-US" sz="1000" u="none" strike="noStrike" dirty="0">
                <a:effectLst/>
                <a:latin typeface="Georgia"/>
                <a:cs typeface="Poppins"/>
              </a:rPr>
              <a:t> </a:t>
            </a:r>
            <a:r>
              <a:rPr lang="en-US" sz="1000" u="none" strike="noStrike" dirty="0" err="1">
                <a:effectLst/>
                <a:latin typeface="Georgia"/>
                <a:cs typeface="Poppins"/>
              </a:rPr>
              <a:t>yıl</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TYNY </a:t>
            </a:r>
            <a:r>
              <a:rPr lang="en-US" sz="1000" u="none" strike="noStrike" dirty="0" err="1">
                <a:effectLst/>
                <a:latin typeface="Georgia"/>
                <a:cs typeface="Poppins"/>
              </a:rPr>
              <a:t>tahminimizde</a:t>
            </a:r>
            <a:r>
              <a:rPr lang="en-US" sz="1000" u="none" strike="noStrike" dirty="0">
                <a:effectLst/>
                <a:latin typeface="Georgia"/>
                <a:cs typeface="Poppins"/>
              </a:rPr>
              <a:t> (</a:t>
            </a:r>
            <a:r>
              <a:rPr lang="en-US" sz="1000" u="none" strike="noStrike" dirty="0" err="1">
                <a:effectLst/>
                <a:latin typeface="Georgia"/>
                <a:cs typeface="Poppins"/>
              </a:rPr>
              <a:t>yüksek</a:t>
            </a:r>
            <a:r>
              <a:rPr lang="en-US" sz="1000" u="none" strike="noStrike" dirty="0">
                <a:effectLst/>
                <a:latin typeface="Georgia"/>
                <a:cs typeface="Poppins"/>
              </a:rPr>
              <a:t> </a:t>
            </a:r>
            <a:r>
              <a:rPr lang="en-US" sz="1000" u="none" strike="noStrike" dirty="0" err="1">
                <a:effectLst/>
                <a:latin typeface="Georgia"/>
                <a:cs typeface="Poppins"/>
              </a:rPr>
              <a:t>enflasyonlu</a:t>
            </a:r>
            <a:r>
              <a:rPr lang="en-US" sz="1000" u="none" strike="noStrike" dirty="0">
                <a:effectLst/>
                <a:latin typeface="Georgia"/>
                <a:cs typeface="Poppins"/>
              </a:rPr>
              <a:t> </a:t>
            </a:r>
            <a:r>
              <a:rPr lang="en-US" sz="1000" u="none" strike="noStrike" dirty="0" err="1">
                <a:effectLst/>
                <a:latin typeface="Georgia"/>
                <a:cs typeface="Poppins"/>
              </a:rPr>
              <a:t>Arjantin</a:t>
            </a:r>
            <a:r>
              <a:rPr lang="en-US" sz="1000" u="none" strike="noStrike" dirty="0">
                <a:effectLst/>
                <a:latin typeface="Georgia"/>
                <a:cs typeface="Poppins"/>
              </a:rPr>
              <a:t> </a:t>
            </a:r>
            <a:r>
              <a:rPr lang="en-US" sz="1000" u="none" strike="noStrike" dirty="0" err="1">
                <a:effectLst/>
                <a:latin typeface="Georgia"/>
                <a:cs typeface="Poppins"/>
              </a:rPr>
              <a:t>pazarı</a:t>
            </a:r>
            <a:r>
              <a:rPr lang="en-US" sz="1000" u="none" strike="noStrike" dirty="0">
                <a:effectLst/>
                <a:latin typeface="Georgia"/>
                <a:cs typeface="Poppins"/>
              </a:rPr>
              <a:t> </a:t>
            </a:r>
            <a:r>
              <a:rPr lang="en-US" sz="1000" u="none" strike="noStrike" dirty="0" err="1">
                <a:effectLst/>
                <a:latin typeface="Georgia"/>
                <a:cs typeface="Poppins"/>
              </a:rPr>
              <a:t>hariç</a:t>
            </a:r>
            <a:r>
              <a:rPr lang="en-US" sz="1000" u="none" strike="noStrike" dirty="0">
                <a:effectLst/>
                <a:latin typeface="Georgia"/>
                <a:cs typeface="Poppins"/>
              </a:rPr>
              <a:t>) </a:t>
            </a:r>
            <a:r>
              <a:rPr lang="en-US" sz="1000" u="none" strike="noStrike" dirty="0" err="1">
                <a:effectLst/>
                <a:latin typeface="Georgia"/>
                <a:cs typeface="Poppins"/>
              </a:rPr>
              <a:t>en</a:t>
            </a:r>
            <a:r>
              <a:rPr lang="en-US" sz="1000" u="none" strike="noStrike" dirty="0">
                <a:effectLst/>
                <a:latin typeface="Georgia"/>
                <a:cs typeface="Poppins"/>
              </a:rPr>
              <a:t> </a:t>
            </a:r>
            <a:r>
              <a:rPr lang="en-US" sz="1000" u="none" strike="noStrike" dirty="0" err="1">
                <a:effectLst/>
                <a:latin typeface="Georgia"/>
                <a:cs typeface="Poppins"/>
              </a:rPr>
              <a:t>hızlı</a:t>
            </a:r>
            <a:r>
              <a:rPr lang="en-US" sz="1000" u="none" strike="noStrike" dirty="0">
                <a:effectLst/>
                <a:latin typeface="Georgia"/>
                <a:cs typeface="Poppins"/>
              </a:rPr>
              <a:t> </a:t>
            </a:r>
            <a:r>
              <a:rPr lang="en-US" sz="1000" u="none" strike="noStrike" dirty="0" err="1">
                <a:effectLst/>
                <a:latin typeface="Georgia"/>
                <a:cs typeface="Poppins"/>
              </a:rPr>
              <a:t>büyüyen</a:t>
            </a:r>
            <a:r>
              <a:rPr lang="en-US" sz="1000" u="none" strike="noStrike" dirty="0">
                <a:effectLst/>
                <a:latin typeface="Georgia"/>
                <a:cs typeface="Poppins"/>
              </a:rPr>
              <a:t> </a:t>
            </a:r>
            <a:r>
              <a:rPr lang="en-US" sz="1000" u="none" strike="noStrike" dirty="0" err="1">
                <a:effectLst/>
                <a:latin typeface="Georgia"/>
                <a:cs typeface="Poppins"/>
              </a:rPr>
              <a:t>bölge</a:t>
            </a:r>
            <a:r>
              <a:rPr lang="en-US" sz="1000" u="none" strike="noStrike" dirty="0">
                <a:effectLst/>
                <a:latin typeface="Georgia"/>
                <a:cs typeface="Poppins"/>
              </a:rPr>
              <a:t> </a:t>
            </a:r>
            <a:r>
              <a:rPr lang="en-US" sz="1000" u="none" strike="noStrike" dirty="0" err="1">
                <a:effectLst/>
                <a:latin typeface="Georgia"/>
                <a:cs typeface="Poppins"/>
              </a:rPr>
              <a:t>olması</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IMF, Latin Amerika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Karayipler</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küresel</a:t>
            </a:r>
            <a:r>
              <a:rPr lang="en-US" sz="1000" u="none" strike="noStrike" dirty="0">
                <a:effectLst/>
                <a:latin typeface="Georgia"/>
                <a:cs typeface="Poppins"/>
              </a:rPr>
              <a:t> </a:t>
            </a:r>
            <a:r>
              <a:rPr lang="en-US" sz="1000" u="none" strike="noStrike" dirty="0" err="1">
                <a:effectLst/>
                <a:latin typeface="Georgia"/>
                <a:cs typeface="Poppins"/>
              </a:rPr>
              <a:t>ortalamanın</a:t>
            </a:r>
            <a:r>
              <a:rPr lang="en-US" sz="1000" u="none" strike="noStrike" dirty="0">
                <a:effectLst/>
                <a:latin typeface="Georgia"/>
                <a:cs typeface="Poppins"/>
              </a:rPr>
              <a:t> </a:t>
            </a:r>
            <a:r>
              <a:rPr lang="en-US" sz="1000" u="none" strike="noStrike" dirty="0" err="1">
                <a:effectLst/>
                <a:latin typeface="Georgia"/>
                <a:cs typeface="Poppins"/>
              </a:rPr>
              <a:t>altında</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a:t>
            </a:r>
            <a:r>
              <a:rPr lang="en-US" sz="1000" u="none" strike="noStrike" dirty="0" err="1">
                <a:effectLst/>
                <a:latin typeface="Georgia"/>
                <a:cs typeface="Poppins"/>
              </a:rPr>
              <a:t>Avrupa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Kuzey</a:t>
            </a:r>
            <a:r>
              <a:rPr lang="en-US" sz="1000" u="none" strike="noStrike" dirty="0">
                <a:effectLst/>
                <a:latin typeface="Georgia"/>
                <a:cs typeface="Poppins"/>
              </a:rPr>
              <a:t> </a:t>
            </a:r>
            <a:r>
              <a:rPr lang="en-US" sz="1000" u="none" strike="noStrike" dirty="0" err="1">
                <a:effectLst/>
                <a:latin typeface="Georgia"/>
                <a:cs typeface="Poppins"/>
              </a:rPr>
              <a:t>Amerika'dan</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hızlı</a:t>
            </a:r>
            <a:r>
              <a:rPr lang="en-US" sz="1000" u="none" strike="noStrike" dirty="0">
                <a:effectLst/>
                <a:latin typeface="Georgia"/>
                <a:cs typeface="Poppins"/>
              </a:rPr>
              <a:t>, %2,5 </a:t>
            </a:r>
            <a:r>
              <a:rPr lang="en-US" sz="1000" u="none" strike="noStrike" dirty="0" err="1">
                <a:effectLst/>
                <a:latin typeface="Georgia"/>
                <a:cs typeface="Poppins"/>
              </a:rPr>
              <a:t>oranında</a:t>
            </a:r>
            <a:r>
              <a:rPr lang="en-US" sz="1000" u="none" strike="noStrike" dirty="0">
                <a:effectLst/>
                <a:latin typeface="Georgia"/>
                <a:cs typeface="Poppins"/>
              </a:rPr>
              <a:t> </a:t>
            </a:r>
            <a:r>
              <a:rPr lang="en-US" sz="1000" u="none" strike="noStrike" dirty="0" err="1">
                <a:effectLst/>
                <a:latin typeface="Georgia"/>
                <a:cs typeface="Poppins"/>
              </a:rPr>
              <a:t>gerçek</a:t>
            </a:r>
            <a:r>
              <a:rPr lang="en-US" sz="1000" u="none" strike="noStrike" dirty="0">
                <a:effectLst/>
                <a:latin typeface="Georgia"/>
                <a:cs typeface="Poppins"/>
              </a:rPr>
              <a:t> GSYİH </a:t>
            </a:r>
            <a:r>
              <a:rPr lang="en-US" sz="1000" u="none" strike="noStrike" dirty="0" err="1">
                <a:effectLst/>
                <a:latin typeface="Georgia"/>
                <a:cs typeface="Poppins"/>
              </a:rPr>
              <a:t>büyümesi</a:t>
            </a:r>
            <a:r>
              <a:rPr lang="en-US" sz="1000" u="none" strike="noStrike" dirty="0">
                <a:effectLst/>
                <a:latin typeface="Georgia"/>
                <a:cs typeface="Poppins"/>
              </a:rPr>
              <a:t> </a:t>
            </a:r>
            <a:r>
              <a:rPr lang="en-US" sz="1000" u="none" strike="noStrike" dirty="0" err="1">
                <a:effectLst/>
                <a:latin typeface="Georgia"/>
                <a:cs typeface="Poppins"/>
              </a:rPr>
              <a:t>öngörüyor</a:t>
            </a:r>
            <a:r>
              <a:rPr lang="en-US" sz="1000" u="none" strike="noStrike" dirty="0">
                <a:effectLst/>
                <a:latin typeface="Georgia"/>
                <a:cs typeface="Poppins"/>
              </a:rPr>
              <a:t>.</a:t>
            </a:r>
          </a:p>
        </p:txBody>
      </p:sp>
      <p:grpSp>
        <p:nvGrpSpPr>
          <p:cNvPr id="63" name="Group 62">
            <a:extLst>
              <a:ext uri="{FF2B5EF4-FFF2-40B4-BE49-F238E27FC236}">
                <a16:creationId xmlns:a16="http://schemas.microsoft.com/office/drawing/2014/main" id="{0FD1250B-0D10-82DD-A0AB-348B59A02F83}"/>
              </a:ext>
            </a:extLst>
          </p:cNvPr>
          <p:cNvGrpSpPr/>
          <p:nvPr/>
        </p:nvGrpSpPr>
        <p:grpSpPr>
          <a:xfrm rot="16200000">
            <a:off x="6488308" y="8779452"/>
            <a:ext cx="2096434" cy="471750"/>
            <a:chOff x="88616" y="8213726"/>
            <a:chExt cx="755712" cy="170255"/>
          </a:xfrm>
        </p:grpSpPr>
        <p:grpSp>
          <p:nvGrpSpPr>
            <p:cNvPr id="77" name="Group 76">
              <a:extLst>
                <a:ext uri="{FF2B5EF4-FFF2-40B4-BE49-F238E27FC236}">
                  <a16:creationId xmlns:a16="http://schemas.microsoft.com/office/drawing/2014/main" id="{E8AF60F9-B853-3148-DA6B-1415079AB68F}"/>
                </a:ext>
              </a:extLst>
            </p:cNvPr>
            <p:cNvGrpSpPr/>
            <p:nvPr/>
          </p:nvGrpSpPr>
          <p:grpSpPr>
            <a:xfrm>
              <a:off x="88616" y="8213726"/>
              <a:ext cx="755712" cy="170255"/>
              <a:chOff x="88616" y="8157882"/>
              <a:chExt cx="755712" cy="226099"/>
            </a:xfrm>
          </p:grpSpPr>
          <p:cxnSp>
            <p:nvCxnSpPr>
              <p:cNvPr id="87" name="Straight Connector 86">
                <a:extLst>
                  <a:ext uri="{FF2B5EF4-FFF2-40B4-BE49-F238E27FC236}">
                    <a16:creationId xmlns:a16="http://schemas.microsoft.com/office/drawing/2014/main" id="{2A53C3DF-AB0C-1381-27C0-74A9863490C3}"/>
                  </a:ext>
                </a:extLst>
              </p:cNvPr>
              <p:cNvCxnSpPr>
                <a:cxnSpLocks/>
              </p:cNvCxnSpPr>
              <p:nvPr/>
            </p:nvCxnSpPr>
            <p:spPr>
              <a:xfrm flipV="1">
                <a:off x="46629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01BEB7D-6E34-1E11-9550-E429EF86B847}"/>
                  </a:ext>
                </a:extLst>
              </p:cNvPr>
              <p:cNvCxnSpPr>
                <a:cxnSpLocks/>
              </p:cNvCxnSpPr>
              <p:nvPr/>
            </p:nvCxnSpPr>
            <p:spPr>
              <a:xfrm flipV="1">
                <a:off x="844328"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787AAD0-54C8-5231-A19C-044B475F4901}"/>
                  </a:ext>
                </a:extLst>
              </p:cNvPr>
              <p:cNvCxnSpPr>
                <a:cxnSpLocks/>
              </p:cNvCxnSpPr>
              <p:nvPr/>
            </p:nvCxnSpPr>
            <p:spPr>
              <a:xfrm flipV="1">
                <a:off x="88616" y="8157882"/>
                <a:ext cx="0" cy="2260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F10D9B0D-B5EB-053F-E521-FF92F986CFE0}"/>
                </a:ext>
              </a:extLst>
            </p:cNvPr>
            <p:cNvGrpSpPr/>
            <p:nvPr/>
          </p:nvGrpSpPr>
          <p:grpSpPr>
            <a:xfrm>
              <a:off x="173130" y="8308975"/>
              <a:ext cx="605163" cy="75006"/>
              <a:chOff x="173130" y="8289549"/>
              <a:chExt cx="605163" cy="94432"/>
            </a:xfrm>
          </p:grpSpPr>
          <p:cxnSp>
            <p:nvCxnSpPr>
              <p:cNvPr id="79" name="Straight Connector 78">
                <a:extLst>
                  <a:ext uri="{FF2B5EF4-FFF2-40B4-BE49-F238E27FC236}">
                    <a16:creationId xmlns:a16="http://schemas.microsoft.com/office/drawing/2014/main" id="{36FB35A5-DBAB-5E64-E649-90150C36187D}"/>
                  </a:ext>
                </a:extLst>
              </p:cNvPr>
              <p:cNvCxnSpPr>
                <a:cxnSpLocks/>
              </p:cNvCxnSpPr>
              <p:nvPr/>
            </p:nvCxnSpPr>
            <p:spPr>
              <a:xfrm flipV="1">
                <a:off x="56556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674E852-F459-3BBA-6B7B-1CBBD7FE149D}"/>
                  </a:ext>
                </a:extLst>
              </p:cNvPr>
              <p:cNvCxnSpPr>
                <a:cxnSpLocks/>
              </p:cNvCxnSpPr>
              <p:nvPr/>
            </p:nvCxnSpPr>
            <p:spPr>
              <a:xfrm flipV="1">
                <a:off x="63647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0823036-604F-50E9-979F-AABE79895D4F}"/>
                  </a:ext>
                </a:extLst>
              </p:cNvPr>
              <p:cNvCxnSpPr>
                <a:cxnSpLocks/>
              </p:cNvCxnSpPr>
              <p:nvPr/>
            </p:nvCxnSpPr>
            <p:spPr>
              <a:xfrm flipV="1">
                <a:off x="707384"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11A7C86-C452-FF67-280C-31FCB688A825}"/>
                  </a:ext>
                </a:extLst>
              </p:cNvPr>
              <p:cNvCxnSpPr>
                <a:cxnSpLocks/>
              </p:cNvCxnSpPr>
              <p:nvPr/>
            </p:nvCxnSpPr>
            <p:spPr>
              <a:xfrm flipV="1">
                <a:off x="778293"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641A529-81F5-1C7C-AC95-C520C63DF2B2}"/>
                  </a:ext>
                </a:extLst>
              </p:cNvPr>
              <p:cNvCxnSpPr>
                <a:cxnSpLocks/>
              </p:cNvCxnSpPr>
              <p:nvPr/>
            </p:nvCxnSpPr>
            <p:spPr>
              <a:xfrm flipV="1">
                <a:off x="173130"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811E972-8412-43F4-B8A4-F51E812EAFAF}"/>
                  </a:ext>
                </a:extLst>
              </p:cNvPr>
              <p:cNvCxnSpPr>
                <a:cxnSpLocks/>
              </p:cNvCxnSpPr>
              <p:nvPr/>
            </p:nvCxnSpPr>
            <p:spPr>
              <a:xfrm flipV="1">
                <a:off x="244038"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0A56E8D-2D63-04F2-C7EC-0E05F21B25B0}"/>
                  </a:ext>
                </a:extLst>
              </p:cNvPr>
              <p:cNvCxnSpPr>
                <a:cxnSpLocks/>
              </p:cNvCxnSpPr>
              <p:nvPr/>
            </p:nvCxnSpPr>
            <p:spPr>
              <a:xfrm flipV="1">
                <a:off x="314946"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C7734D2-002E-9790-5648-4414C243FBF7}"/>
                  </a:ext>
                </a:extLst>
              </p:cNvPr>
              <p:cNvCxnSpPr>
                <a:cxnSpLocks/>
              </p:cNvCxnSpPr>
              <p:nvPr/>
            </p:nvCxnSpPr>
            <p:spPr>
              <a:xfrm flipV="1">
                <a:off x="385855" y="8289549"/>
                <a:ext cx="0" cy="944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20" name="Picture 19" descr="A picture containing text, person, silhouette&#10;&#10;Description automatically generated">
            <a:extLst>
              <a:ext uri="{FF2B5EF4-FFF2-40B4-BE49-F238E27FC236}">
                <a16:creationId xmlns:a16="http://schemas.microsoft.com/office/drawing/2014/main" id="{D951DF15-8D02-D552-EBA8-160D097B41C4}"/>
              </a:ext>
            </a:extLst>
          </p:cNvPr>
          <p:cNvPicPr>
            <a:picLocks noChangeAspect="1"/>
          </p:cNvPicPr>
          <p:nvPr/>
        </p:nvPicPr>
        <p:blipFill>
          <a:blip r:embed="rId5">
            <a:duotone>
              <a:prstClr val="black"/>
              <a:schemeClr val="tx2">
                <a:tint val="45000"/>
                <a:satMod val="400000"/>
              </a:schemeClr>
            </a:duotone>
            <a:alphaModFix amt="55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00173" y="6298622"/>
            <a:ext cx="4012970" cy="2302453"/>
          </a:xfrm>
          <a:prstGeom prst="rect">
            <a:avLst/>
          </a:prstGeom>
        </p:spPr>
      </p:pic>
      <p:sp>
        <p:nvSpPr>
          <p:cNvPr id="12" name="Text Placeholder 1">
            <a:extLst>
              <a:ext uri="{FF2B5EF4-FFF2-40B4-BE49-F238E27FC236}">
                <a16:creationId xmlns:a16="http://schemas.microsoft.com/office/drawing/2014/main" id="{E67DADCA-11A7-11AC-881B-6BBC184583C4}"/>
              </a:ext>
            </a:extLst>
          </p:cNvPr>
          <p:cNvSpPr txBox="1">
            <a:spLocks/>
          </p:cNvSpPr>
          <p:nvPr/>
        </p:nvSpPr>
        <p:spPr>
          <a:xfrm>
            <a:off x="1409701" y="3372978"/>
            <a:ext cx="2623038" cy="2950418"/>
          </a:xfrm>
          <a:prstGeom prst="rect">
            <a:avLst/>
          </a:prstGeom>
          <a:noFill/>
          <a:ln>
            <a:noFill/>
          </a:ln>
        </p:spPr>
        <p:txBody>
          <a:bodyPr spcFirstLastPara="1" vert="horz" wrap="square" lIns="0" tIns="0" rIns="0" bIns="45700" rtlCol="0" anchor="t" anchorCtr="0">
            <a:noAutofit/>
          </a:bodyPr>
          <a:lstStyle>
            <a:lvl1pPr marL="7938" lvl="0" indent="0" algn="l" defTabSz="777240" rtl="0" eaLnBrk="1" latinLnBrk="0" hangingPunct="1">
              <a:lnSpc>
                <a:spcPct val="114000"/>
              </a:lnSpc>
              <a:spcBef>
                <a:spcPts val="0"/>
              </a:spcBef>
              <a:spcAft>
                <a:spcPts val="600"/>
              </a:spcAft>
              <a:buSzPts val="1100"/>
              <a:buFont typeface="Arial" panose="020B0604020202020204" pitchFamily="34" charset="0"/>
              <a:buNone/>
              <a:tabLst/>
              <a:defRPr sz="1050" b="0" i="0" kern="1200">
                <a:solidFill>
                  <a:schemeClr val="tx1"/>
                </a:solidFill>
                <a:latin typeface="+mj-lt"/>
                <a:ea typeface="Poppins" pitchFamily="2" charset="77"/>
                <a:cs typeface="Poppins" pitchFamily="2" charset="77"/>
                <a:sym typeface="Poppins"/>
              </a:defRPr>
            </a:lvl1pPr>
            <a:lvl2pPr marL="914400" lvl="1" indent="-298450" algn="l" defTabSz="777240" rtl="0" eaLnBrk="1" latinLnBrk="0" hangingPunct="1">
              <a:lnSpc>
                <a:spcPct val="100000"/>
              </a:lnSpc>
              <a:spcBef>
                <a:spcPts val="600"/>
              </a:spcBef>
              <a:spcAft>
                <a:spcPts val="0"/>
              </a:spcAft>
              <a:buSzPts val="1100"/>
              <a:buFont typeface="Arial" panose="020B0604020202020204" pitchFamily="34" charset="0"/>
              <a:buChar char="▪"/>
              <a:defRPr sz="1100" kern="1200">
                <a:solidFill>
                  <a:schemeClr val="tx1"/>
                </a:solidFill>
                <a:latin typeface="Arial"/>
                <a:ea typeface="Arial"/>
                <a:cs typeface="Arial"/>
                <a:sym typeface="Arial"/>
              </a:defRPr>
            </a:lvl2pPr>
            <a:lvl3pPr marL="1371600" lvl="2" indent="-285750" algn="l" defTabSz="777240" rtl="0" eaLnBrk="1" latinLnBrk="0" hangingPunct="1">
              <a:lnSpc>
                <a:spcPct val="100000"/>
              </a:lnSpc>
              <a:spcBef>
                <a:spcPts val="600"/>
              </a:spcBef>
              <a:spcAft>
                <a:spcPts val="0"/>
              </a:spcAft>
              <a:buSzPts val="900"/>
              <a:buFont typeface="Arial" panose="020B0604020202020204" pitchFamily="34" charset="0"/>
              <a:buChar char="▪"/>
              <a:defRPr sz="900" kern="1200">
                <a:solidFill>
                  <a:schemeClr val="tx1"/>
                </a:solidFill>
                <a:latin typeface="+mn-lt"/>
                <a:ea typeface="+mn-ea"/>
                <a:cs typeface="+mn-cs"/>
              </a:defRPr>
            </a:lvl3pPr>
            <a:lvl4pPr marL="1828800" lvl="3"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4pPr>
            <a:lvl5pPr marL="2286000" lvl="4"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5pPr>
            <a:lvl6pPr marL="2743200" lvl="5"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6pPr>
            <a:lvl7pPr marL="3200400" lvl="6"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7pPr>
            <a:lvl8pPr marL="3657600" lvl="7"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8pPr>
            <a:lvl9pPr marL="4114800" lvl="8" indent="-342900" algn="l" defTabSz="777240" rtl="0" eaLnBrk="1" latinLnBrk="0" hangingPunct="1">
              <a:lnSpc>
                <a:spcPct val="90000"/>
              </a:lnSpc>
              <a:spcBef>
                <a:spcPts val="425"/>
              </a:spcBef>
              <a:spcAft>
                <a:spcPts val="0"/>
              </a:spcAft>
              <a:buClr>
                <a:schemeClr val="dk1"/>
              </a:buClr>
              <a:buSzPts val="1800"/>
              <a:buFont typeface="Arial" panose="020B0604020202020204" pitchFamily="34" charset="0"/>
              <a:buChar char="•"/>
              <a:defRPr sz="1530" kern="1200">
                <a:solidFill>
                  <a:schemeClr val="tx1"/>
                </a:solidFill>
                <a:latin typeface="+mn-lt"/>
                <a:ea typeface="+mn-ea"/>
                <a:cs typeface="+mn-cs"/>
              </a:defRPr>
            </a:lvl9pPr>
          </a:lstStyle>
          <a:p>
            <a:pPr marL="7620">
              <a:lnSpc>
                <a:spcPct val="112000"/>
              </a:lnSpc>
              <a:spcAft>
                <a:spcPts val="800"/>
              </a:spcAft>
              <a:defRPr/>
            </a:pPr>
            <a:r>
              <a:rPr lang="en-US" sz="1000" u="none" strike="noStrike" dirty="0">
                <a:effectLst/>
                <a:latin typeface="Georgia"/>
                <a:cs typeface="Poppins"/>
              </a:rPr>
              <a:t>IMF, </a:t>
            </a:r>
            <a:r>
              <a:rPr lang="en-US" sz="1000" u="none" strike="noStrike" dirty="0" err="1">
                <a:effectLst/>
                <a:latin typeface="Georgia"/>
                <a:cs typeface="Poppins"/>
              </a:rPr>
              <a:t>Asya</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Pasifik</a:t>
            </a:r>
            <a:r>
              <a:rPr lang="en-US" sz="1000" u="none" strike="noStrike" dirty="0">
                <a:effectLst/>
                <a:latin typeface="Georgia"/>
                <a:cs typeface="Poppins"/>
              </a:rPr>
              <a:t> </a:t>
            </a:r>
            <a:r>
              <a:rPr lang="en-US" sz="1000" u="none" strike="noStrike" dirty="0" err="1">
                <a:effectLst/>
                <a:latin typeface="Georgia"/>
                <a:cs typeface="Poppins"/>
              </a:rPr>
              <a:t>bölgesi</a:t>
            </a:r>
            <a:r>
              <a:rPr lang="en-US" sz="1000" u="none" strike="noStrike" dirty="0">
                <a:effectLst/>
                <a:latin typeface="Georgia"/>
                <a:cs typeface="Poppins"/>
              </a:rPr>
              <a:t> </a:t>
            </a:r>
            <a:r>
              <a:rPr lang="en-US" sz="1000" u="none" strike="noStrike" dirty="0" err="1">
                <a:effectLst/>
                <a:latin typeface="Georgia"/>
                <a:cs typeface="Poppins"/>
              </a:rPr>
              <a:t>için</a:t>
            </a:r>
            <a:r>
              <a:rPr lang="en-US" sz="1000" u="none" strike="noStrike" dirty="0">
                <a:effectLst/>
                <a:latin typeface="Georgia"/>
                <a:cs typeface="Poppins"/>
              </a:rPr>
              <a:t> </a:t>
            </a:r>
            <a:r>
              <a:rPr lang="en-US" sz="1000" u="none" strike="noStrike" dirty="0" err="1">
                <a:effectLst/>
                <a:latin typeface="Georgia"/>
                <a:cs typeface="Poppins"/>
              </a:rPr>
              <a:t>gerçek</a:t>
            </a:r>
            <a:r>
              <a:rPr lang="en-US" sz="1000" u="none" strike="noStrike" dirty="0">
                <a:effectLst/>
                <a:latin typeface="Georgia"/>
                <a:cs typeface="Poppins"/>
              </a:rPr>
              <a:t> GSYİH </a:t>
            </a:r>
            <a:r>
              <a:rPr lang="en-US" sz="1000" u="none" strike="noStrike" dirty="0" err="1">
                <a:effectLst/>
                <a:latin typeface="Georgia"/>
                <a:cs typeface="Poppins"/>
              </a:rPr>
              <a:t>büyümesinin</a:t>
            </a:r>
            <a:r>
              <a:rPr lang="en-US" sz="1000" u="none" strike="noStrike" dirty="0">
                <a:effectLst/>
                <a:latin typeface="Georgia"/>
                <a:cs typeface="Poppins"/>
              </a:rPr>
              <a:t> 2025'te %4,4'e </a:t>
            </a:r>
            <a:r>
              <a:rPr lang="en-US" sz="1000" u="none" strike="noStrike" dirty="0" err="1">
                <a:effectLst/>
                <a:latin typeface="Georgia"/>
                <a:cs typeface="Poppins"/>
              </a:rPr>
              <a:t>ulaşacağını</a:t>
            </a:r>
            <a:r>
              <a:rPr lang="en-US" sz="1000" u="none" strike="noStrike" dirty="0">
                <a:effectLst/>
                <a:latin typeface="Georgia"/>
                <a:cs typeface="Poppins"/>
              </a:rPr>
              <a:t> </a:t>
            </a:r>
            <a:r>
              <a:rPr lang="en-US" sz="1000" u="none" strike="noStrike" dirty="0" err="1">
                <a:effectLst/>
                <a:latin typeface="Georgia"/>
                <a:cs typeface="Poppins"/>
              </a:rPr>
              <a:t>tahmin</a:t>
            </a:r>
            <a:r>
              <a:rPr lang="en-US" sz="1000" u="none" strike="noStrike" dirty="0">
                <a:effectLst/>
                <a:latin typeface="Georgia"/>
                <a:cs typeface="Poppins"/>
              </a:rPr>
              <a:t> </a:t>
            </a:r>
            <a:r>
              <a:rPr lang="en-US" sz="1000" u="none" strike="noStrike" dirty="0" err="1">
                <a:effectLst/>
                <a:latin typeface="Georgia"/>
                <a:cs typeface="Poppins"/>
              </a:rPr>
              <a:t>ediyor</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da </a:t>
            </a:r>
            <a:r>
              <a:rPr lang="en-US" sz="1000" u="none" strike="noStrike" dirty="0" err="1">
                <a:effectLst/>
                <a:latin typeface="Georgia"/>
                <a:cs typeface="Poppins"/>
              </a:rPr>
              <a:t>kabaca</a:t>
            </a:r>
            <a:r>
              <a:rPr lang="en-US" sz="1000" u="none" strike="noStrike" dirty="0">
                <a:effectLst/>
                <a:latin typeface="Georgia"/>
                <a:cs typeface="Poppins"/>
              </a:rPr>
              <a:t> 2024'te </a:t>
            </a:r>
            <a:r>
              <a:rPr lang="en-US" sz="1000" u="none" strike="noStrike" dirty="0" err="1">
                <a:effectLst/>
                <a:latin typeface="Georgia"/>
                <a:cs typeface="Poppins"/>
              </a:rPr>
              <a:t>beklenen</a:t>
            </a:r>
            <a:r>
              <a:rPr lang="en-US" sz="1000" u="none" strike="noStrike" dirty="0">
                <a:effectLst/>
                <a:latin typeface="Georgia"/>
                <a:cs typeface="Poppins"/>
              </a:rPr>
              <a:t> %4,5'e </a:t>
            </a:r>
            <a:r>
              <a:rPr lang="en-US" sz="1000" u="none" strike="noStrike" dirty="0" err="1">
                <a:effectLst/>
                <a:latin typeface="Georgia"/>
                <a:cs typeface="Poppins"/>
              </a:rPr>
              <a:t>paralel</a:t>
            </a:r>
            <a:r>
              <a:rPr lang="en-US" sz="1000" u="none" strike="noStrike" dirty="0">
                <a:effectLst/>
                <a:latin typeface="Georgia"/>
                <a:cs typeface="Poppins"/>
              </a:rPr>
              <a:t>. Bu </a:t>
            </a:r>
            <a:r>
              <a:rPr lang="en-US" sz="1000" u="none" strike="noStrike" dirty="0" err="1">
                <a:effectLst/>
                <a:latin typeface="Georgia"/>
                <a:cs typeface="Poppins"/>
              </a:rPr>
              <a:t>bölgede</a:t>
            </a:r>
            <a:r>
              <a:rPr lang="en-US" sz="1000" u="none" strike="noStrike" dirty="0">
                <a:effectLst/>
                <a:latin typeface="Georgia"/>
                <a:cs typeface="Poppins"/>
              </a:rPr>
              <a:t> </a:t>
            </a:r>
            <a:r>
              <a:rPr lang="en-US" sz="1000" u="none" strike="noStrike" dirty="0" err="1">
                <a:effectLst/>
                <a:latin typeface="Georgia"/>
                <a:cs typeface="Poppins"/>
              </a:rPr>
              <a:t>Hindistan</a:t>
            </a:r>
            <a:r>
              <a:rPr lang="en-US" sz="1000" u="none" strike="noStrike" dirty="0">
                <a:effectLst/>
                <a:latin typeface="Georgia"/>
                <a:cs typeface="Poppins"/>
              </a:rPr>
              <a:t> (2025'te +%6,5) ve Vietnam </a:t>
            </a:r>
            <a:r>
              <a:rPr lang="en-US" sz="1000" u="none" strike="noStrike" dirty="0" err="1">
                <a:effectLst/>
                <a:latin typeface="Georgia"/>
                <a:cs typeface="Poppins"/>
              </a:rPr>
              <a:t>gibi</a:t>
            </a:r>
            <a:r>
              <a:rPr lang="en-US" sz="1000" u="none" strike="noStrike" dirty="0">
                <a:effectLst/>
                <a:latin typeface="Georgia"/>
                <a:cs typeface="Poppins"/>
              </a:rPr>
              <a:t> </a:t>
            </a:r>
            <a:r>
              <a:rPr lang="en-US" sz="1000" u="none" strike="noStrike" dirty="0" err="1">
                <a:effectLst/>
                <a:latin typeface="Georgia"/>
                <a:cs typeface="Poppins"/>
              </a:rPr>
              <a:t>hızla</a:t>
            </a:r>
            <a:r>
              <a:rPr lang="en-US" sz="1000" u="none" strike="noStrike" dirty="0">
                <a:effectLst/>
                <a:latin typeface="Georgia"/>
                <a:cs typeface="Poppins"/>
              </a:rPr>
              <a:t> </a:t>
            </a:r>
            <a:r>
              <a:rPr lang="en-US" sz="1000" u="none" strike="noStrike" dirty="0" err="1">
                <a:effectLst/>
                <a:latin typeface="Georgia"/>
                <a:cs typeface="Poppins"/>
              </a:rPr>
              <a:t>büyüyen</a:t>
            </a:r>
            <a:r>
              <a:rPr lang="en-US" sz="1000" u="none" strike="noStrike" dirty="0">
                <a:effectLst/>
                <a:latin typeface="Georgia"/>
                <a:cs typeface="Poppins"/>
              </a:rPr>
              <a:t> </a:t>
            </a:r>
            <a:r>
              <a:rPr lang="en-US" sz="1000" u="none" strike="noStrike" dirty="0" err="1">
                <a:effectLst/>
                <a:latin typeface="Georgia"/>
                <a:cs typeface="Poppins"/>
              </a:rPr>
              <a:t>gelişmekte</a:t>
            </a:r>
            <a:r>
              <a:rPr lang="en-US" sz="1000" u="none" strike="noStrike" dirty="0">
                <a:effectLst/>
                <a:latin typeface="Georgia"/>
                <a:cs typeface="Poppins"/>
              </a:rPr>
              <a:t> </a:t>
            </a:r>
            <a:r>
              <a:rPr lang="en-US" sz="1000" u="none" strike="noStrike" dirty="0" err="1">
                <a:effectLst/>
                <a:latin typeface="Georgia"/>
                <a:cs typeface="Poppins"/>
              </a:rPr>
              <a:t>olan</a:t>
            </a:r>
            <a:r>
              <a:rPr lang="en-US" sz="1000" u="none" strike="noStrike" dirty="0">
                <a:effectLst/>
                <a:latin typeface="Georgia"/>
                <a:cs typeface="Poppins"/>
              </a:rPr>
              <a:t> </a:t>
            </a:r>
            <a:r>
              <a:rPr lang="en-US" sz="1000" u="none" strike="noStrike" dirty="0" err="1">
                <a:effectLst/>
                <a:latin typeface="Georgia"/>
                <a:cs typeface="Poppins"/>
              </a:rPr>
              <a:t>ekonomiler</a:t>
            </a:r>
            <a:r>
              <a:rPr lang="en-US" sz="1000" u="none" strike="noStrike" dirty="0">
                <a:effectLst/>
                <a:latin typeface="Georgia"/>
                <a:cs typeface="Poppins"/>
              </a:rPr>
              <a:t> (+%6,1) ve </a:t>
            </a:r>
            <a:r>
              <a:rPr lang="en-US" sz="1000" u="none" strike="noStrike" dirty="0" err="1">
                <a:effectLst/>
                <a:latin typeface="Georgia"/>
                <a:cs typeface="Poppins"/>
              </a:rPr>
              <a:t>gelişmiş</a:t>
            </a:r>
            <a:r>
              <a:rPr lang="en-US" sz="1000" u="none" strike="noStrike" dirty="0">
                <a:effectLst/>
                <a:latin typeface="Georgia"/>
                <a:cs typeface="Poppins"/>
              </a:rPr>
              <a:t> </a:t>
            </a:r>
            <a:r>
              <a:rPr lang="en-US" sz="1000" u="none" strike="noStrike" dirty="0" err="1">
                <a:effectLst/>
                <a:latin typeface="Georgia"/>
                <a:cs typeface="Poppins"/>
              </a:rPr>
              <a:t>ekonomiler</a:t>
            </a:r>
            <a:r>
              <a:rPr lang="en-US" sz="1000" u="none" strike="noStrike" dirty="0">
                <a:effectLst/>
                <a:latin typeface="Georgia"/>
                <a:cs typeface="Poppins"/>
              </a:rPr>
              <a:t> </a:t>
            </a:r>
            <a:r>
              <a:rPr lang="en-US" sz="1000" u="none" strike="noStrike" dirty="0" err="1">
                <a:effectLst/>
                <a:latin typeface="Georgia"/>
                <a:cs typeface="Poppins"/>
              </a:rPr>
              <a:t>Japonya</a:t>
            </a:r>
            <a:r>
              <a:rPr lang="en-US" sz="1000" u="none" strike="noStrike" dirty="0">
                <a:effectLst/>
                <a:latin typeface="Georgia"/>
                <a:cs typeface="Poppins"/>
              </a:rPr>
              <a:t> (%1,1) ve </a:t>
            </a:r>
            <a:r>
              <a:rPr lang="en-US" sz="1000" u="none" strike="noStrike" dirty="0" err="1">
                <a:effectLst/>
                <a:latin typeface="Georgia"/>
                <a:cs typeface="Poppins"/>
              </a:rPr>
              <a:t>Güney</a:t>
            </a:r>
            <a:r>
              <a:rPr lang="en-US" sz="1000" u="none" strike="noStrike" dirty="0">
                <a:effectLst/>
                <a:latin typeface="Georgia"/>
                <a:cs typeface="Poppins"/>
              </a:rPr>
              <a:t> Kore (+%2,2)</a:t>
            </a:r>
            <a:r>
              <a:rPr lang="tr-TR" sz="1000" u="none" strike="noStrike" dirty="0">
                <a:effectLst/>
                <a:latin typeface="Georgia"/>
                <a:cs typeface="Poppins"/>
              </a:rPr>
              <a:t> yer alıyor</a:t>
            </a:r>
            <a:r>
              <a:rPr lang="en-US" sz="1000" u="none" strike="noStrike" dirty="0">
                <a:effectLst/>
                <a:latin typeface="Georgia"/>
                <a:cs typeface="Poppins"/>
              </a:rPr>
              <a:t>. </a:t>
            </a:r>
            <a:r>
              <a:rPr lang="en-US" sz="1000" u="none" strike="noStrike" dirty="0" err="1">
                <a:effectLst/>
                <a:latin typeface="Georgia"/>
                <a:cs typeface="Poppins"/>
              </a:rPr>
              <a:t>Çin'in</a:t>
            </a:r>
            <a:r>
              <a:rPr lang="en-US" sz="1000" u="none" strike="noStrike" dirty="0">
                <a:effectLst/>
                <a:latin typeface="Georgia"/>
                <a:cs typeface="Poppins"/>
              </a:rPr>
              <a:t> 2024'teki %4,8'lik </a:t>
            </a:r>
            <a:r>
              <a:rPr lang="en-US" sz="1000" u="none" strike="noStrike" dirty="0" err="1">
                <a:effectLst/>
                <a:latin typeface="Georgia"/>
                <a:cs typeface="Poppins"/>
              </a:rPr>
              <a:t>büyüme</a:t>
            </a:r>
            <a:r>
              <a:rPr lang="en-US" sz="1000" u="none" strike="noStrike" dirty="0">
                <a:effectLst/>
                <a:latin typeface="Georgia"/>
                <a:cs typeface="Poppins"/>
              </a:rPr>
              <a:t> </a:t>
            </a:r>
            <a:r>
              <a:rPr lang="en-US" sz="1000" u="none" strike="noStrike" dirty="0" err="1">
                <a:effectLst/>
                <a:latin typeface="Georgia"/>
                <a:cs typeface="Poppins"/>
              </a:rPr>
              <a:t>rakamından</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da </a:t>
            </a:r>
            <a:r>
              <a:rPr lang="en-US" sz="1000" u="none" strike="noStrike" dirty="0" err="1">
                <a:effectLst/>
                <a:latin typeface="Georgia"/>
                <a:cs typeface="Poppins"/>
              </a:rPr>
              <a:t>yavaşlayarak</a:t>
            </a:r>
            <a:r>
              <a:rPr lang="en-US" sz="1000" u="none" strike="noStrike" dirty="0">
                <a:effectLst/>
                <a:latin typeface="Georgia"/>
                <a:cs typeface="Poppins"/>
              </a:rPr>
              <a:t> %4,5 </a:t>
            </a:r>
            <a:r>
              <a:rPr lang="en-US" sz="1000" u="none" strike="noStrike" dirty="0" err="1">
                <a:effectLst/>
                <a:latin typeface="Georgia"/>
                <a:cs typeface="Poppins"/>
              </a:rPr>
              <a:t>büyümesi</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a:t>
            </a:r>
            <a:r>
              <a:rPr lang="en-US" sz="1000" u="none" strike="noStrike" dirty="0" err="1">
                <a:effectLst/>
                <a:latin typeface="Georgia"/>
                <a:cs typeface="Poppins"/>
              </a:rPr>
              <a:t>Öte</a:t>
            </a:r>
            <a:r>
              <a:rPr lang="en-US" sz="1000" u="none" strike="noStrike" dirty="0">
                <a:effectLst/>
                <a:latin typeface="Georgia"/>
                <a:cs typeface="Poppins"/>
              </a:rPr>
              <a:t> </a:t>
            </a:r>
            <a:r>
              <a:rPr lang="en-US" sz="1000" u="none" strike="noStrike" dirty="0" err="1">
                <a:effectLst/>
                <a:latin typeface="Georgia"/>
                <a:cs typeface="Poppins"/>
              </a:rPr>
              <a:t>yandan</a:t>
            </a:r>
            <a:r>
              <a:rPr lang="en-US" sz="1000" u="none" strike="noStrike" dirty="0">
                <a:effectLst/>
                <a:latin typeface="Georgia"/>
                <a:cs typeface="Poppins"/>
              </a:rPr>
              <a:t> </a:t>
            </a:r>
            <a:r>
              <a:rPr lang="en-US" sz="1000" u="none" strike="noStrike" dirty="0" err="1">
                <a:effectLst/>
                <a:latin typeface="Georgia"/>
                <a:cs typeface="Poppins"/>
              </a:rPr>
              <a:t>Avustralya'daki</a:t>
            </a:r>
            <a:r>
              <a:rPr lang="en-US" sz="1000" u="none" strike="noStrike" dirty="0">
                <a:effectLst/>
                <a:latin typeface="Georgia"/>
                <a:cs typeface="Poppins"/>
              </a:rPr>
              <a:t> </a:t>
            </a:r>
            <a:r>
              <a:rPr lang="en-US" sz="1000" u="none" strike="noStrike" dirty="0" err="1">
                <a:effectLst/>
                <a:latin typeface="Georgia"/>
                <a:cs typeface="Poppins"/>
              </a:rPr>
              <a:t>büyümenin</a:t>
            </a:r>
            <a:r>
              <a:rPr lang="en-US" sz="1000" u="none" strike="noStrike" dirty="0">
                <a:effectLst/>
                <a:latin typeface="Georgia"/>
                <a:cs typeface="Poppins"/>
              </a:rPr>
              <a:t> 2024'teki %1,2'den 2025'te %2,1’e </a:t>
            </a:r>
            <a:r>
              <a:rPr lang="tr-TR" sz="1000" u="none" strike="noStrike" dirty="0">
                <a:effectLst/>
                <a:latin typeface="Georgia"/>
                <a:cs typeface="Poppins"/>
              </a:rPr>
              <a:t>artması</a:t>
            </a:r>
            <a:r>
              <a:rPr lang="en-US" sz="1000" u="none" strike="noStrike" dirty="0">
                <a:effectLst/>
                <a:latin typeface="Georgia"/>
                <a:cs typeface="Poppins"/>
              </a:rPr>
              <a:t> </a:t>
            </a:r>
            <a:r>
              <a:rPr lang="en-US" sz="1000" u="none" strike="noStrike" dirty="0" err="1">
                <a:effectLst/>
                <a:latin typeface="Georgia"/>
                <a:cs typeface="Poppins"/>
              </a:rPr>
              <a:t>bekleniyor</a:t>
            </a:r>
            <a:r>
              <a:rPr lang="en-US" sz="1000" u="none" strike="noStrike" dirty="0">
                <a:effectLst/>
                <a:latin typeface="Georgia"/>
                <a:cs typeface="Poppins"/>
              </a:rPr>
              <a:t>. </a:t>
            </a:r>
            <a:r>
              <a:rPr lang="en-US" sz="1000" u="none" strike="noStrike" dirty="0" err="1">
                <a:effectLst/>
                <a:latin typeface="Georgia"/>
                <a:cs typeface="Poppins"/>
              </a:rPr>
              <a:t>Tayland'daki</a:t>
            </a:r>
            <a:r>
              <a:rPr lang="en-US" sz="1000" u="none" strike="noStrike" dirty="0">
                <a:effectLst/>
                <a:latin typeface="Georgia"/>
                <a:cs typeface="Poppins"/>
              </a:rPr>
              <a:t> </a:t>
            </a:r>
            <a:r>
              <a:rPr lang="en-US" sz="1000" u="none" strike="noStrike" dirty="0" err="1">
                <a:effectLst/>
                <a:latin typeface="Georgia"/>
                <a:cs typeface="Poppins"/>
              </a:rPr>
              <a:t>büyüme</a:t>
            </a:r>
            <a:r>
              <a:rPr lang="en-US" sz="1000" u="none" strike="noStrike" dirty="0">
                <a:effectLst/>
                <a:latin typeface="Georgia"/>
                <a:cs typeface="Poppins"/>
              </a:rPr>
              <a:t> </a:t>
            </a:r>
            <a:r>
              <a:rPr lang="en-US" sz="1000" u="none" strike="noStrike" dirty="0" err="1">
                <a:effectLst/>
                <a:latin typeface="Georgia"/>
                <a:cs typeface="Poppins"/>
              </a:rPr>
              <a:t>ise</a:t>
            </a:r>
            <a:r>
              <a:rPr lang="en-US" sz="1000" u="none" strike="noStrike" dirty="0">
                <a:effectLst/>
                <a:latin typeface="Georgia"/>
                <a:cs typeface="Poppins"/>
              </a:rPr>
              <a:t> </a:t>
            </a:r>
            <a:r>
              <a:rPr lang="en-US" sz="1000" u="none" strike="noStrike" dirty="0" err="1">
                <a:effectLst/>
                <a:latin typeface="Georgia"/>
                <a:cs typeface="Poppins"/>
              </a:rPr>
              <a:t>belirgin</a:t>
            </a:r>
            <a:r>
              <a:rPr lang="en-US" sz="1000" u="none" strike="noStrike" dirty="0">
                <a:effectLst/>
                <a:latin typeface="Georgia"/>
                <a:cs typeface="Poppins"/>
              </a:rPr>
              <a:t> </a:t>
            </a:r>
            <a:r>
              <a:rPr lang="en-US" sz="1000" u="none" strike="noStrike" dirty="0" err="1">
                <a:effectLst/>
                <a:latin typeface="Georgia"/>
                <a:cs typeface="Poppins"/>
              </a:rPr>
              <a:t>şekilde</a:t>
            </a:r>
            <a:r>
              <a:rPr lang="en-US" sz="1000" u="none" strike="noStrike" dirty="0">
                <a:effectLst/>
                <a:latin typeface="Georgia"/>
                <a:cs typeface="Poppins"/>
              </a:rPr>
              <a:t>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yavaş</a:t>
            </a:r>
            <a:r>
              <a:rPr lang="en-US" sz="1000" u="none" strike="noStrike" dirty="0">
                <a:effectLst/>
                <a:latin typeface="Georgia"/>
                <a:cs typeface="Poppins"/>
              </a:rPr>
              <a:t> </a:t>
            </a:r>
            <a:r>
              <a:rPr lang="en-US" sz="1000" u="none" strike="noStrike" dirty="0" err="1">
                <a:effectLst/>
                <a:latin typeface="Georgia"/>
                <a:cs typeface="Poppins"/>
              </a:rPr>
              <a:t>olacak</a:t>
            </a:r>
            <a:r>
              <a:rPr lang="tr-TR" sz="1000" u="none" strike="noStrike" dirty="0">
                <a:effectLst/>
                <a:latin typeface="Georgia"/>
                <a:cs typeface="Poppins"/>
              </a:rPr>
              <a:t>,</a:t>
            </a:r>
            <a:r>
              <a:rPr lang="en-US" sz="1000" u="none" strike="noStrike" dirty="0">
                <a:effectLst/>
                <a:latin typeface="Georgia"/>
                <a:cs typeface="Poppins"/>
              </a:rPr>
              <a:t> 2025'te </a:t>
            </a:r>
            <a:r>
              <a:rPr lang="en-US" sz="1000" u="none" strike="noStrike" dirty="0" err="1">
                <a:effectLst/>
                <a:latin typeface="Georgia"/>
                <a:cs typeface="Poppins"/>
              </a:rPr>
              <a:t>bölgesel</a:t>
            </a:r>
            <a:r>
              <a:rPr lang="en-US" sz="1000" u="none" strike="noStrike" dirty="0">
                <a:effectLst/>
                <a:latin typeface="Georgia"/>
                <a:cs typeface="Poppins"/>
              </a:rPr>
              <a:t> </a:t>
            </a:r>
            <a:r>
              <a:rPr lang="en-US" sz="1000" u="none" strike="noStrike" dirty="0" err="1">
                <a:effectLst/>
                <a:latin typeface="Georgia"/>
                <a:cs typeface="Poppins"/>
              </a:rPr>
              <a:t>toplamdan</a:t>
            </a:r>
            <a:r>
              <a:rPr lang="en-US" sz="1000" u="none" strike="noStrike" dirty="0">
                <a:effectLst/>
                <a:latin typeface="Georgia"/>
                <a:cs typeface="Poppins"/>
              </a:rPr>
              <a:t> %3,0 </a:t>
            </a:r>
            <a:r>
              <a:rPr lang="en-US" sz="1000" u="none" strike="noStrike" dirty="0" err="1">
                <a:effectLst/>
                <a:latin typeface="Georgia"/>
                <a:cs typeface="Poppins"/>
              </a:rPr>
              <a:t>daha</a:t>
            </a:r>
            <a:r>
              <a:rPr lang="en-US" sz="1000" u="none" strike="noStrike" dirty="0">
                <a:effectLst/>
                <a:latin typeface="Georgia"/>
                <a:cs typeface="Poppins"/>
              </a:rPr>
              <a:t> </a:t>
            </a:r>
            <a:r>
              <a:rPr lang="en-US" sz="1000" u="none" strike="noStrike" dirty="0" err="1">
                <a:effectLst/>
                <a:latin typeface="Georgia"/>
                <a:cs typeface="Poppins"/>
              </a:rPr>
              <a:t>yüksek</a:t>
            </a:r>
            <a:r>
              <a:rPr lang="en-US" sz="1000" u="none" strike="noStrike" dirty="0">
                <a:effectLst/>
                <a:latin typeface="Georgia"/>
                <a:cs typeface="Poppins"/>
              </a:rPr>
              <a:t>. </a:t>
            </a:r>
            <a:r>
              <a:rPr lang="en-US" sz="1000" u="none" strike="noStrike" dirty="0" err="1">
                <a:effectLst/>
                <a:latin typeface="Georgia"/>
                <a:cs typeface="Poppins"/>
              </a:rPr>
              <a:t>Ülkenin</a:t>
            </a:r>
            <a:r>
              <a:rPr lang="en-US" sz="1000" u="none" strike="noStrike" dirty="0">
                <a:effectLst/>
                <a:latin typeface="Georgia"/>
                <a:cs typeface="Poppins"/>
              </a:rPr>
              <a:t> </a:t>
            </a:r>
            <a:r>
              <a:rPr lang="en-US" sz="1000" u="none" strike="noStrike" dirty="0" err="1">
                <a:effectLst/>
                <a:latin typeface="Georgia"/>
                <a:cs typeface="Poppins"/>
              </a:rPr>
              <a:t>geçen</a:t>
            </a:r>
            <a:r>
              <a:rPr lang="en-US" sz="1000" u="none" strike="noStrike" dirty="0">
                <a:effectLst/>
                <a:latin typeface="Georgia"/>
                <a:cs typeface="Poppins"/>
              </a:rPr>
              <a:t> </a:t>
            </a:r>
            <a:r>
              <a:rPr lang="en-US" sz="1000" u="none" strike="noStrike" dirty="0" err="1">
                <a:effectLst/>
                <a:latin typeface="Georgia"/>
                <a:cs typeface="Poppins"/>
              </a:rPr>
              <a:t>yıl</a:t>
            </a:r>
            <a:r>
              <a:rPr lang="en-US" sz="1000" u="none" strike="noStrike" dirty="0">
                <a:effectLst/>
                <a:latin typeface="Georgia"/>
                <a:cs typeface="Poppins"/>
              </a:rPr>
              <a:t> (</a:t>
            </a:r>
            <a:r>
              <a:rPr lang="en-US" sz="1000" u="none" strike="noStrike" dirty="0" err="1">
                <a:effectLst/>
                <a:latin typeface="Georgia"/>
                <a:cs typeface="Poppins"/>
              </a:rPr>
              <a:t>bu</a:t>
            </a:r>
            <a:r>
              <a:rPr lang="en-US" sz="1000" u="none" strike="noStrike" dirty="0">
                <a:effectLst/>
                <a:latin typeface="Georgia"/>
                <a:cs typeface="Poppins"/>
              </a:rPr>
              <a:t> </a:t>
            </a:r>
            <a:r>
              <a:rPr lang="en-US" sz="1000" u="none" strike="noStrike" dirty="0" err="1">
                <a:effectLst/>
                <a:latin typeface="Georgia"/>
                <a:cs typeface="Poppins"/>
              </a:rPr>
              <a:t>yazının</a:t>
            </a:r>
            <a:r>
              <a:rPr lang="en-US" sz="1000" u="none" strike="noStrike" dirty="0">
                <a:effectLst/>
                <a:latin typeface="Georgia"/>
                <a:cs typeface="Poppins"/>
              </a:rPr>
              <a:t> </a:t>
            </a:r>
            <a:r>
              <a:rPr lang="en-US" sz="1000" u="none" strike="noStrike" dirty="0" err="1">
                <a:effectLst/>
                <a:latin typeface="Georgia"/>
                <a:cs typeface="Poppins"/>
              </a:rPr>
              <a:t>yazıldığı</a:t>
            </a:r>
            <a:r>
              <a:rPr lang="en-US" sz="1000" u="none" strike="noStrike" dirty="0">
                <a:effectLst/>
                <a:latin typeface="Georgia"/>
                <a:cs typeface="Poppins"/>
              </a:rPr>
              <a:t> </a:t>
            </a:r>
            <a:r>
              <a:rPr lang="en-US" sz="1000" u="none" strike="noStrike" dirty="0" err="1">
                <a:effectLst/>
                <a:latin typeface="Georgia"/>
                <a:cs typeface="Poppins"/>
              </a:rPr>
              <a:t>tarih</a:t>
            </a:r>
            <a:r>
              <a:rPr lang="en-US" sz="1000" u="none" strike="noStrike" dirty="0">
                <a:effectLst/>
                <a:latin typeface="Georgia"/>
                <a:cs typeface="Poppins"/>
              </a:rPr>
              <a:t> </a:t>
            </a:r>
            <a:r>
              <a:rPr lang="en-US" sz="1000" u="none" strike="noStrike" dirty="0" err="1">
                <a:effectLst/>
                <a:latin typeface="Georgia"/>
                <a:cs typeface="Poppins"/>
              </a:rPr>
              <a:t>itibariyle</a:t>
            </a:r>
            <a:r>
              <a:rPr lang="en-US" sz="1000" u="none" strike="noStrike" dirty="0">
                <a:effectLst/>
                <a:latin typeface="Georgia"/>
                <a:cs typeface="Poppins"/>
              </a:rPr>
              <a:t>) </a:t>
            </a:r>
            <a:r>
              <a:rPr lang="en-US" sz="1000" u="none" strike="noStrike" dirty="0" err="1">
                <a:effectLst/>
                <a:latin typeface="Georgia"/>
                <a:cs typeface="Poppins"/>
              </a:rPr>
              <a:t>dört</a:t>
            </a:r>
            <a:r>
              <a:rPr lang="en-US" sz="1000" u="none" strike="noStrike" dirty="0">
                <a:effectLst/>
                <a:latin typeface="Georgia"/>
                <a:cs typeface="Poppins"/>
              </a:rPr>
              <a:t> </a:t>
            </a:r>
            <a:r>
              <a:rPr lang="en-US" sz="1000" u="none" strike="noStrike" dirty="0" err="1">
                <a:effectLst/>
                <a:latin typeface="Georgia"/>
                <a:cs typeface="Poppins"/>
              </a:rPr>
              <a:t>cumhurbaşkanı</a:t>
            </a:r>
            <a:r>
              <a:rPr lang="en-US" sz="1000" u="none" strike="noStrike" dirty="0">
                <a:effectLst/>
                <a:latin typeface="Georgia"/>
                <a:cs typeface="Poppins"/>
              </a:rPr>
              <a:t> </a:t>
            </a:r>
            <a:r>
              <a:rPr lang="en-US" sz="1000" u="none" strike="noStrike" dirty="0" err="1">
                <a:effectLst/>
                <a:latin typeface="Georgia"/>
                <a:cs typeface="Poppins"/>
              </a:rPr>
              <a:t>oldu</a:t>
            </a:r>
            <a:r>
              <a:rPr lang="en-US" sz="1000" u="none" strike="noStrike" dirty="0">
                <a:effectLst/>
                <a:latin typeface="Georgia"/>
                <a:cs typeface="Poppins"/>
              </a:rPr>
              <a:t>, </a:t>
            </a:r>
            <a:r>
              <a:rPr lang="en-US" sz="1000" u="none" strike="noStrike" dirty="0" err="1">
                <a:effectLst/>
                <a:latin typeface="Georgia"/>
                <a:cs typeface="Poppins"/>
              </a:rPr>
              <a:t>ancak</a:t>
            </a:r>
            <a:r>
              <a:rPr lang="en-US" sz="1000" u="none" strike="noStrike" dirty="0">
                <a:effectLst/>
                <a:latin typeface="Georgia"/>
                <a:cs typeface="Poppins"/>
              </a:rPr>
              <a:t> </a:t>
            </a:r>
            <a:r>
              <a:rPr lang="en-US" sz="1000" u="none" strike="noStrike" dirty="0" err="1">
                <a:effectLst/>
                <a:latin typeface="Georgia"/>
                <a:cs typeface="Poppins"/>
              </a:rPr>
              <a:t>Tayland</a:t>
            </a:r>
            <a:r>
              <a:rPr lang="en-US" sz="1000" u="none" strike="noStrike" dirty="0">
                <a:effectLst/>
                <a:latin typeface="Georgia"/>
                <a:cs typeface="Poppins"/>
              </a:rPr>
              <a:t> Merkez </a:t>
            </a:r>
            <a:r>
              <a:rPr lang="en-US" sz="1000" u="none" strike="noStrike" dirty="0" err="1">
                <a:effectLst/>
                <a:latin typeface="Georgia"/>
                <a:cs typeface="Poppins"/>
              </a:rPr>
              <a:t>Bankası'nın</a:t>
            </a:r>
            <a:r>
              <a:rPr lang="en-US" sz="1000" u="none" strike="noStrike" dirty="0">
                <a:effectLst/>
                <a:latin typeface="Georgia"/>
                <a:cs typeface="Poppins"/>
              </a:rPr>
              <a:t> </a:t>
            </a:r>
            <a:r>
              <a:rPr lang="en-US" sz="1000" u="none" strike="noStrike" dirty="0" err="1">
                <a:effectLst/>
                <a:latin typeface="Georgia"/>
                <a:cs typeface="Poppins"/>
              </a:rPr>
              <a:t>Ekim</a:t>
            </a:r>
            <a:r>
              <a:rPr lang="en-US" sz="1000" u="none" strike="noStrike" dirty="0">
                <a:effectLst/>
                <a:latin typeface="Georgia"/>
                <a:cs typeface="Poppins"/>
              </a:rPr>
              <a:t> </a:t>
            </a:r>
            <a:r>
              <a:rPr lang="en-US" sz="1000" u="none" strike="noStrike" dirty="0" err="1">
                <a:effectLst/>
                <a:latin typeface="Georgia"/>
                <a:cs typeface="Poppins"/>
              </a:rPr>
              <a:t>ayındaki</a:t>
            </a:r>
            <a:r>
              <a:rPr lang="en-US" sz="1000" u="none" strike="noStrike" dirty="0">
                <a:effectLst/>
                <a:latin typeface="Georgia"/>
                <a:cs typeface="Poppins"/>
              </a:rPr>
              <a:t> </a:t>
            </a:r>
            <a:r>
              <a:rPr lang="en-US" sz="1000" u="none" strike="noStrike" dirty="0" err="1">
                <a:effectLst/>
                <a:latin typeface="Georgia"/>
                <a:cs typeface="Poppins"/>
              </a:rPr>
              <a:t>güncellemesi</a:t>
            </a:r>
            <a:r>
              <a:rPr lang="en-US" sz="1000" u="none" strike="noStrike" dirty="0">
                <a:effectLst/>
                <a:latin typeface="Georgia"/>
                <a:cs typeface="Poppins"/>
              </a:rPr>
              <a:t>, </a:t>
            </a:r>
            <a:r>
              <a:rPr lang="en-US" sz="1000" u="none" strike="noStrike" dirty="0" err="1">
                <a:effectLst/>
                <a:latin typeface="Georgia"/>
                <a:cs typeface="Poppins"/>
              </a:rPr>
              <a:t>turizm</a:t>
            </a:r>
            <a:r>
              <a:rPr lang="en-US" sz="1000" u="none" strike="noStrike" dirty="0">
                <a:effectLst/>
                <a:latin typeface="Georgia"/>
                <a:cs typeface="Poppins"/>
              </a:rPr>
              <a:t> </a:t>
            </a:r>
            <a:r>
              <a:rPr lang="en-US" sz="1000" u="none" strike="noStrike" dirty="0" err="1">
                <a:effectLst/>
                <a:latin typeface="Georgia"/>
                <a:cs typeface="Poppins"/>
              </a:rPr>
              <a:t>ve</a:t>
            </a:r>
            <a:r>
              <a:rPr lang="en-US" sz="1000" u="none" strike="noStrike" dirty="0">
                <a:effectLst/>
                <a:latin typeface="Georgia"/>
                <a:cs typeface="Poppins"/>
              </a:rPr>
              <a:t> </a:t>
            </a:r>
            <a:r>
              <a:rPr lang="en-US" sz="1000" u="none" strike="noStrike" dirty="0" err="1">
                <a:effectLst/>
                <a:latin typeface="Georgia"/>
                <a:cs typeface="Poppins"/>
              </a:rPr>
              <a:t>özel</a:t>
            </a:r>
            <a:r>
              <a:rPr lang="en-US" sz="1000" u="none" strike="noStrike" dirty="0">
                <a:effectLst/>
                <a:latin typeface="Georgia"/>
                <a:cs typeface="Poppins"/>
              </a:rPr>
              <a:t> </a:t>
            </a:r>
            <a:r>
              <a:rPr lang="en-US" sz="1000" u="none" strike="noStrike" dirty="0" err="1">
                <a:effectLst/>
                <a:latin typeface="Georgia"/>
                <a:cs typeface="Poppins"/>
              </a:rPr>
              <a:t>tüketime</a:t>
            </a:r>
            <a:r>
              <a:rPr lang="en-US" sz="1000" u="none" strike="noStrike" dirty="0">
                <a:effectLst/>
                <a:latin typeface="Georgia"/>
                <a:cs typeface="Poppins"/>
              </a:rPr>
              <a:t> </a:t>
            </a:r>
            <a:r>
              <a:rPr lang="en-US" sz="1000" u="none" strike="noStrike" dirty="0" err="1">
                <a:effectLst/>
                <a:latin typeface="Georgia"/>
                <a:cs typeface="Poppins"/>
              </a:rPr>
              <a:t>ilişkin</a:t>
            </a:r>
            <a:r>
              <a:rPr lang="en-US" sz="1000" u="none" strike="noStrike" dirty="0">
                <a:effectLst/>
                <a:latin typeface="Georgia"/>
                <a:cs typeface="Poppins"/>
              </a:rPr>
              <a:t> </a:t>
            </a:r>
            <a:r>
              <a:rPr lang="en-US" sz="1000" u="none" strike="noStrike" dirty="0" err="1">
                <a:effectLst/>
                <a:latin typeface="Georgia"/>
                <a:cs typeface="Poppins"/>
              </a:rPr>
              <a:t>iyimserliğe</a:t>
            </a:r>
            <a:r>
              <a:rPr lang="en-US" sz="1000" u="none" strike="noStrike" dirty="0">
                <a:effectLst/>
                <a:latin typeface="Georgia"/>
                <a:cs typeface="Poppins"/>
              </a:rPr>
              <a:t> </a:t>
            </a:r>
            <a:r>
              <a:rPr lang="en-US" sz="1000" u="none" strike="noStrike" dirty="0" err="1">
                <a:effectLst/>
                <a:latin typeface="Georgia"/>
                <a:cs typeface="Poppins"/>
              </a:rPr>
              <a:t>dikkat</a:t>
            </a:r>
            <a:r>
              <a:rPr lang="en-US" sz="1000" u="none" strike="noStrike" dirty="0">
                <a:effectLst/>
                <a:latin typeface="Georgia"/>
                <a:cs typeface="Poppins"/>
              </a:rPr>
              <a:t> </a:t>
            </a:r>
            <a:r>
              <a:rPr lang="en-US" sz="1000" u="none" strike="noStrike" dirty="0" err="1">
                <a:effectLst/>
                <a:latin typeface="Georgia"/>
                <a:cs typeface="Poppins"/>
              </a:rPr>
              <a:t>çekti</a:t>
            </a:r>
            <a:r>
              <a:rPr lang="en-US" sz="1000" u="none" strike="noStrike" dirty="0">
                <a:effectLst/>
                <a:latin typeface="Georgia"/>
                <a:cs typeface="Poppins"/>
              </a:rPr>
              <a:t>.</a:t>
            </a:r>
            <a:endParaRPr lang="en-US" sz="1000" u="none" strike="noStrike" dirty="0">
              <a:effectLst/>
              <a:highlight>
                <a:srgbClr val="FFFF00"/>
              </a:highlight>
              <a:latin typeface="Georgia" panose="02040502050405020303" pitchFamily="18" charset="0"/>
            </a:endParaRPr>
          </a:p>
        </p:txBody>
      </p:sp>
      <p:sp>
        <p:nvSpPr>
          <p:cNvPr id="62" name="TextBox 61">
            <a:extLst>
              <a:ext uri="{FF2B5EF4-FFF2-40B4-BE49-F238E27FC236}">
                <a16:creationId xmlns:a16="http://schemas.microsoft.com/office/drawing/2014/main" id="{EEC75D76-8DBD-C52F-3667-7F80DECAACE5}"/>
              </a:ext>
            </a:extLst>
          </p:cNvPr>
          <p:cNvSpPr txBox="1"/>
          <p:nvPr/>
        </p:nvSpPr>
        <p:spPr>
          <a:xfrm>
            <a:off x="926180" y="9500743"/>
            <a:ext cx="2895574" cy="193707"/>
          </a:xfrm>
          <a:prstGeom prst="rect">
            <a:avLst/>
          </a:prstGeom>
          <a:noFill/>
        </p:spPr>
        <p:txBody>
          <a:bodyPr wrap="square" lIns="91440" tIns="45720" rIns="91440" bIns="45720" rtlCol="0" anchor="t">
            <a:spAutoFit/>
          </a:bodyPr>
          <a:lstStyle/>
          <a:p>
            <a:pPr>
              <a:lnSpc>
                <a:spcPct val="113000"/>
              </a:lnSpc>
            </a:pPr>
            <a:r>
              <a:rPr lang="en-US" sz="600" dirty="0">
                <a:solidFill>
                  <a:schemeClr val="bg1">
                    <a:lumMod val="75000"/>
                  </a:schemeClr>
                </a:solidFill>
                <a:latin typeface="Poppins"/>
                <a:cs typeface="Poppins"/>
              </a:rPr>
              <a:t>Kaynak: </a:t>
            </a:r>
            <a:r>
              <a:rPr lang="en-US" sz="600" dirty="0" err="1">
                <a:solidFill>
                  <a:schemeClr val="bg1">
                    <a:lumMod val="75000"/>
                  </a:schemeClr>
                </a:solidFill>
                <a:latin typeface="Poppins"/>
                <a:cs typeface="Poppins"/>
              </a:rPr>
              <a:t>GruopM</a:t>
            </a:r>
            <a:endParaRPr lang="en-US" sz="600" dirty="0">
              <a:solidFill>
                <a:schemeClr val="bg1">
                  <a:lumMod val="75000"/>
                </a:schemeClr>
              </a:solidFill>
              <a:latin typeface="Poppins"/>
              <a:cs typeface="Poppins"/>
            </a:endParaRPr>
          </a:p>
        </p:txBody>
      </p:sp>
      <p:pic>
        <p:nvPicPr>
          <p:cNvPr id="66" name="Google Shape;429;p65" descr="GroupM_SingleColor_Logo_Navy_RGB.png">
            <a:extLst>
              <a:ext uri="{FF2B5EF4-FFF2-40B4-BE49-F238E27FC236}">
                <a16:creationId xmlns:a16="http://schemas.microsoft.com/office/drawing/2014/main" id="{D0DF9F54-CCAE-4892-1928-3C18244895AA}"/>
              </a:ext>
            </a:extLst>
          </p:cNvPr>
          <p:cNvPicPr preferRelativeResize="0">
            <a:picLocks noChangeAspect="1"/>
          </p:cNvPicPr>
          <p:nvPr/>
        </p:nvPicPr>
        <p:blipFill rotWithShape="1">
          <a:blip r:embed="rId7" cstate="screen">
            <a:alphaModFix amt="30000"/>
            <a:extLst>
              <a:ext uri="{28A0092B-C50C-407E-A947-70E740481C1C}">
                <a14:useLocalDpi xmlns:a14="http://schemas.microsoft.com/office/drawing/2010/main"/>
              </a:ext>
            </a:extLst>
          </a:blip>
          <a:srcRect/>
          <a:stretch/>
        </p:blipFill>
        <p:spPr>
          <a:xfrm>
            <a:off x="6484934" y="6836829"/>
            <a:ext cx="524147" cy="149845"/>
          </a:xfrm>
          <a:prstGeom prst="rect">
            <a:avLst/>
          </a:prstGeom>
          <a:noFill/>
          <a:ln>
            <a:noFill/>
          </a:ln>
        </p:spPr>
      </p:pic>
      <p:sp>
        <p:nvSpPr>
          <p:cNvPr id="67" name="TextBox 66">
            <a:extLst>
              <a:ext uri="{FF2B5EF4-FFF2-40B4-BE49-F238E27FC236}">
                <a16:creationId xmlns:a16="http://schemas.microsoft.com/office/drawing/2014/main" id="{2D3C9F56-A5D3-70C3-7868-0D5D935EEFF5}"/>
              </a:ext>
            </a:extLst>
          </p:cNvPr>
          <p:cNvSpPr txBox="1"/>
          <p:nvPr/>
        </p:nvSpPr>
        <p:spPr>
          <a:xfrm>
            <a:off x="865931" y="6901386"/>
            <a:ext cx="6240379" cy="236603"/>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Bölgesel</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ve</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Küresel</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Reklam</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Büyümesi</a:t>
            </a:r>
            <a:endPar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endParaRPr>
          </a:p>
        </p:txBody>
      </p:sp>
      <p:cxnSp>
        <p:nvCxnSpPr>
          <p:cNvPr id="11" name="Straight Connector 10">
            <a:extLst>
              <a:ext uri="{FF2B5EF4-FFF2-40B4-BE49-F238E27FC236}">
                <a16:creationId xmlns:a16="http://schemas.microsoft.com/office/drawing/2014/main" id="{DD3D4F72-1DBB-D6F3-8EDC-4B3A31F59663}"/>
              </a:ext>
            </a:extLst>
          </p:cNvPr>
          <p:cNvCxnSpPr>
            <a:cxnSpLocks/>
          </p:cNvCxnSpPr>
          <p:nvPr/>
        </p:nvCxnSpPr>
        <p:spPr>
          <a:xfrm>
            <a:off x="0" y="490497"/>
            <a:ext cx="49460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D5414A26-B219-6963-6555-24E2D61BE1A7}"/>
              </a:ext>
            </a:extLst>
          </p:cNvPr>
          <p:cNvSpPr txBox="1">
            <a:spLocks/>
          </p:cNvSpPr>
          <p:nvPr/>
        </p:nvSpPr>
        <p:spPr>
          <a:xfrm>
            <a:off x="495301" y="241591"/>
            <a:ext cx="4509185"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kumimoji="0" lang="en-US" sz="600" b="0" i="0" u="none" strike="noStrike" kern="1200" cap="none" spc="40" normalizeH="0" baseline="0" noProof="0" dirty="0">
                <a:ln>
                  <a:noFill/>
                </a:ln>
                <a:solidFill>
                  <a:srgbClr val="092656"/>
                </a:solidFill>
                <a:effectLst/>
                <a:uLnTx/>
                <a:uFillTx/>
                <a:latin typeface="Poppins" pitchFamily="2" charset="77"/>
                <a:ea typeface="+mn-ea"/>
                <a:cs typeface="Poppins" pitchFamily="2" charset="77"/>
              </a:rPr>
              <a:t>EKONOMİK ZEMİN</a:t>
            </a:r>
            <a:endParaRPr lang="en-US" sz="600" b="1" spc="40" dirty="0">
              <a:solidFill>
                <a:schemeClr val="accent6"/>
              </a:solidFill>
              <a:latin typeface="Poppins" pitchFamily="2" charset="77"/>
              <a:cs typeface="Poppins" pitchFamily="2" charset="77"/>
            </a:endParaRPr>
          </a:p>
        </p:txBody>
      </p:sp>
      <p:sp>
        <p:nvSpPr>
          <p:cNvPr id="3" name="TextBox 2">
            <a:extLst>
              <a:ext uri="{FF2B5EF4-FFF2-40B4-BE49-F238E27FC236}">
                <a16:creationId xmlns:a16="http://schemas.microsoft.com/office/drawing/2014/main" id="{B1F7638F-49BB-1083-C6D4-87B10C716FC0}"/>
              </a:ext>
            </a:extLst>
          </p:cNvPr>
          <p:cNvSpPr txBox="1"/>
          <p:nvPr/>
        </p:nvSpPr>
        <p:spPr>
          <a:xfrm rot="16200000">
            <a:off x="728878" y="3230084"/>
            <a:ext cx="1081550" cy="338554"/>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600" dirty="0">
                <a:solidFill>
                  <a:schemeClr val="accent5"/>
                </a:solidFill>
                <a:latin typeface="Poppins Light" pitchFamily="2" charset="77"/>
                <a:cs typeface="Poppins Light" pitchFamily="2" charset="77"/>
              </a:rPr>
              <a:t>APAC</a:t>
            </a:r>
            <a:endParaRPr kumimoji="0" lang="en-US" sz="1600" b="0" i="0" u="none" strike="noStrike" kern="1200" cap="none" spc="0" normalizeH="0" baseline="0" noProof="0" dirty="0">
              <a:ln>
                <a:noFill/>
              </a:ln>
              <a:solidFill>
                <a:schemeClr val="accent5"/>
              </a:solidFill>
              <a:effectLst/>
              <a:uLnTx/>
              <a:uFillTx/>
              <a:latin typeface="Poppins Light" pitchFamily="2" charset="77"/>
              <a:ea typeface="+mn-ea"/>
              <a:cs typeface="Poppins Light" pitchFamily="2" charset="77"/>
            </a:endParaRPr>
          </a:p>
        </p:txBody>
      </p:sp>
      <p:sp>
        <p:nvSpPr>
          <p:cNvPr id="16" name="TextBox 15">
            <a:extLst>
              <a:ext uri="{FF2B5EF4-FFF2-40B4-BE49-F238E27FC236}">
                <a16:creationId xmlns:a16="http://schemas.microsoft.com/office/drawing/2014/main" id="{86BC4B8B-8BD8-A240-481A-361541A13ED3}"/>
              </a:ext>
            </a:extLst>
          </p:cNvPr>
          <p:cNvSpPr txBox="1"/>
          <p:nvPr/>
        </p:nvSpPr>
        <p:spPr>
          <a:xfrm rot="16200000">
            <a:off x="1047374" y="935679"/>
            <a:ext cx="414576" cy="338554"/>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600" dirty="0">
                <a:solidFill>
                  <a:schemeClr val="accent2"/>
                </a:solidFill>
                <a:latin typeface="Poppins Light" pitchFamily="2" charset="77"/>
                <a:cs typeface="Poppins Light" pitchFamily="2" charset="77"/>
              </a:rPr>
              <a:t>NA</a:t>
            </a:r>
            <a:endParaRPr kumimoji="0" lang="en-US" sz="1600" b="0" i="0" u="none" strike="noStrike" kern="1200" cap="none" spc="0" normalizeH="0" baseline="0" noProof="0" dirty="0">
              <a:ln>
                <a:noFill/>
              </a:ln>
              <a:solidFill>
                <a:schemeClr val="accent2"/>
              </a:solidFill>
              <a:effectLst/>
              <a:uLnTx/>
              <a:uFillTx/>
              <a:latin typeface="Poppins Light" pitchFamily="2" charset="77"/>
              <a:ea typeface="+mn-ea"/>
              <a:cs typeface="Poppins Light" pitchFamily="2" charset="77"/>
            </a:endParaRPr>
          </a:p>
        </p:txBody>
      </p:sp>
      <p:sp>
        <p:nvSpPr>
          <p:cNvPr id="31" name="TextBox 30">
            <a:extLst>
              <a:ext uri="{FF2B5EF4-FFF2-40B4-BE49-F238E27FC236}">
                <a16:creationId xmlns:a16="http://schemas.microsoft.com/office/drawing/2014/main" id="{FDEF4269-22E2-D958-F6AD-E91126995BDD}"/>
              </a:ext>
            </a:extLst>
          </p:cNvPr>
          <p:cNvSpPr txBox="1"/>
          <p:nvPr/>
        </p:nvSpPr>
        <p:spPr>
          <a:xfrm rot="16200000">
            <a:off x="3892614" y="1107028"/>
            <a:ext cx="698565" cy="338554"/>
          </a:xfrm>
          <a:prstGeom prst="rect">
            <a:avLst/>
          </a:prstGeom>
          <a:noFill/>
        </p:spPr>
        <p:txBody>
          <a:bodyPr wrap="square" lIns="0" tIns="45720" rIns="91440" bIns="45720" anchor="t">
            <a:spAutoFit/>
          </a:bodyPr>
          <a:lstStyle/>
          <a:p>
            <a:pPr marL="0" marR="0" lvl="0" indent="0" algn="r" defTabSz="457200" rtl="0" eaLnBrk="1" fontAlgn="auto" latinLnBrk="0" hangingPunct="1">
              <a:spcBef>
                <a:spcPts val="0"/>
              </a:spcBef>
              <a:spcAft>
                <a:spcPts val="0"/>
              </a:spcAft>
              <a:buClrTx/>
              <a:buSzTx/>
              <a:buFontTx/>
              <a:buNone/>
              <a:tabLst/>
              <a:defRPr/>
            </a:pPr>
            <a:r>
              <a:rPr lang="en-US" sz="1600" dirty="0">
                <a:solidFill>
                  <a:schemeClr val="accent1"/>
                </a:solidFill>
                <a:latin typeface="Poppins Light"/>
                <a:cs typeface="Poppins Light"/>
              </a:rPr>
              <a:t>EUR</a:t>
            </a:r>
            <a:endParaRPr kumimoji="0" lang="en-US" sz="1600" b="0" i="0" u="none" strike="noStrike" kern="1200" cap="none" spc="0" normalizeH="0" baseline="0" noProof="0" dirty="0">
              <a:ln>
                <a:noFill/>
              </a:ln>
              <a:solidFill>
                <a:schemeClr val="accent1"/>
              </a:solidFill>
              <a:effectLst/>
              <a:uLnTx/>
              <a:uFillTx/>
              <a:latin typeface="Poppins Light" pitchFamily="2" charset="77"/>
              <a:ea typeface="+mn-ea"/>
              <a:cs typeface="Poppins Light" pitchFamily="2" charset="77"/>
            </a:endParaRPr>
          </a:p>
        </p:txBody>
      </p:sp>
      <p:sp>
        <p:nvSpPr>
          <p:cNvPr id="61" name="TextBox 60">
            <a:extLst>
              <a:ext uri="{FF2B5EF4-FFF2-40B4-BE49-F238E27FC236}">
                <a16:creationId xmlns:a16="http://schemas.microsoft.com/office/drawing/2014/main" id="{4E86AFCA-0F48-E679-D8E8-FA31D2FC1B83}"/>
              </a:ext>
            </a:extLst>
          </p:cNvPr>
          <p:cNvSpPr txBox="1"/>
          <p:nvPr/>
        </p:nvSpPr>
        <p:spPr>
          <a:xfrm rot="16200000">
            <a:off x="3818281" y="5327113"/>
            <a:ext cx="847232" cy="338554"/>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lang="en-US" sz="1600" dirty="0">
                <a:solidFill>
                  <a:schemeClr val="accent6"/>
                </a:solidFill>
                <a:latin typeface="Poppins Light" pitchFamily="2" charset="77"/>
                <a:cs typeface="Poppins Light" pitchFamily="2" charset="77"/>
              </a:rPr>
              <a:t>LATAM</a:t>
            </a:r>
            <a:endParaRPr kumimoji="0" lang="en-US" sz="1600" b="0" i="0" u="none" strike="noStrike" kern="1200" cap="none" spc="0" normalizeH="0" baseline="0" noProof="0" dirty="0">
              <a:ln>
                <a:noFill/>
              </a:ln>
              <a:solidFill>
                <a:schemeClr val="accent6"/>
              </a:solidFill>
              <a:effectLst/>
              <a:uLnTx/>
              <a:uFillTx/>
              <a:latin typeface="Poppins Light" pitchFamily="2" charset="77"/>
              <a:ea typeface="+mn-ea"/>
              <a:cs typeface="Poppins Light" pitchFamily="2" charset="77"/>
            </a:endParaRPr>
          </a:p>
        </p:txBody>
      </p:sp>
      <p:sp>
        <p:nvSpPr>
          <p:cNvPr id="64" name="TextBox 63">
            <a:extLst>
              <a:ext uri="{FF2B5EF4-FFF2-40B4-BE49-F238E27FC236}">
                <a16:creationId xmlns:a16="http://schemas.microsoft.com/office/drawing/2014/main" id="{C4EC09E1-F775-4050-2654-17D5B7B21167}"/>
              </a:ext>
            </a:extLst>
          </p:cNvPr>
          <p:cNvSpPr txBox="1"/>
          <p:nvPr/>
        </p:nvSpPr>
        <p:spPr>
          <a:xfrm rot="16200000">
            <a:off x="3818281" y="4081034"/>
            <a:ext cx="847232" cy="338554"/>
          </a:xfrm>
          <a:prstGeom prst="rect">
            <a:avLst/>
          </a:prstGeom>
          <a:noFill/>
        </p:spPr>
        <p:txBody>
          <a:bodyPr wrap="square" lIns="0">
            <a:spAutoFit/>
          </a:bodyPr>
          <a:lstStyle/>
          <a:p>
            <a:pPr marL="0" marR="0" lvl="0" indent="0" algn="r" defTabSz="457200" rtl="0" eaLnBrk="1" fontAlgn="auto" latinLnBrk="0" hangingPunct="1">
              <a:spcBef>
                <a:spcPts val="0"/>
              </a:spcBef>
              <a:spcAft>
                <a:spcPts val="0"/>
              </a:spcAft>
              <a:buClrTx/>
              <a:buSzTx/>
              <a:buFontTx/>
              <a:buNone/>
              <a:tabLst/>
              <a:defRPr/>
            </a:pPr>
            <a:r>
              <a:rPr lang="en-US" sz="1600" dirty="0">
                <a:solidFill>
                  <a:schemeClr val="accent4"/>
                </a:solidFill>
                <a:latin typeface="Poppins Light" pitchFamily="2" charset="77"/>
                <a:cs typeface="Poppins Light" pitchFamily="2" charset="77"/>
              </a:rPr>
              <a:t>MEA</a:t>
            </a:r>
            <a:endParaRPr kumimoji="0" lang="en-US" sz="1600" b="0" i="0" u="none" strike="noStrike" kern="1200" cap="none" spc="0" normalizeH="0" baseline="0" noProof="0" dirty="0">
              <a:ln>
                <a:noFill/>
              </a:ln>
              <a:solidFill>
                <a:schemeClr val="accent4"/>
              </a:solidFill>
              <a:effectLst/>
              <a:uLnTx/>
              <a:uFillTx/>
              <a:latin typeface="Poppins Light" pitchFamily="2" charset="77"/>
              <a:ea typeface="+mn-ea"/>
              <a:cs typeface="Poppins Light" pitchFamily="2" charset="77"/>
            </a:endParaRPr>
          </a:p>
        </p:txBody>
      </p:sp>
      <p:grpSp>
        <p:nvGrpSpPr>
          <p:cNvPr id="9" name="Group 8">
            <a:extLst>
              <a:ext uri="{FF2B5EF4-FFF2-40B4-BE49-F238E27FC236}">
                <a16:creationId xmlns:a16="http://schemas.microsoft.com/office/drawing/2014/main" id="{0DF6C58D-F58D-8BF7-2BF0-240AAF527078}"/>
              </a:ext>
            </a:extLst>
          </p:cNvPr>
          <p:cNvGrpSpPr/>
          <p:nvPr/>
        </p:nvGrpSpPr>
        <p:grpSpPr>
          <a:xfrm rot="5400000">
            <a:off x="292086" y="4826251"/>
            <a:ext cx="649107" cy="307867"/>
            <a:chOff x="6999595" y="5328350"/>
            <a:chExt cx="649107" cy="307867"/>
          </a:xfrm>
        </p:grpSpPr>
        <p:sp>
          <p:nvSpPr>
            <p:cNvPr id="13" name="Oval 12">
              <a:extLst>
                <a:ext uri="{FF2B5EF4-FFF2-40B4-BE49-F238E27FC236}">
                  <a16:creationId xmlns:a16="http://schemas.microsoft.com/office/drawing/2014/main" id="{02F34A56-08CB-7F6E-8FEF-4228DD4F291F}"/>
                </a:ext>
              </a:extLst>
            </p:cNvPr>
            <p:cNvSpPr/>
            <p:nvPr/>
          </p:nvSpPr>
          <p:spPr>
            <a:xfrm>
              <a:off x="6999595"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C8016E5-3677-9178-C90B-FBA2B4CDC9B5}"/>
                </a:ext>
              </a:extLst>
            </p:cNvPr>
            <p:cNvSpPr/>
            <p:nvPr/>
          </p:nvSpPr>
          <p:spPr>
            <a:xfrm>
              <a:off x="7340835" y="5328350"/>
              <a:ext cx="307867" cy="307867"/>
            </a:xfrm>
            <a:prstGeom prst="ellipse">
              <a:avLst/>
            </a:prstGeom>
            <a:solidFill>
              <a:schemeClr val="accent1">
                <a:alpha val="32741"/>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73">
            <a:extLst>
              <a:ext uri="{FF2B5EF4-FFF2-40B4-BE49-F238E27FC236}">
                <a16:creationId xmlns:a16="http://schemas.microsoft.com/office/drawing/2014/main" id="{A4592FB0-933E-615C-1F3E-6CF1C7AA4D06}"/>
              </a:ext>
            </a:extLst>
          </p:cNvPr>
          <p:cNvGrpSpPr/>
          <p:nvPr/>
        </p:nvGrpSpPr>
        <p:grpSpPr>
          <a:xfrm>
            <a:off x="4569762" y="9527102"/>
            <a:ext cx="2614810" cy="207749"/>
            <a:chOff x="3857625" y="9785830"/>
            <a:chExt cx="2614810" cy="207749"/>
          </a:xfrm>
        </p:grpSpPr>
        <p:sp>
          <p:nvSpPr>
            <p:cNvPr id="6" name="TextBox 5">
              <a:extLst>
                <a:ext uri="{FF2B5EF4-FFF2-40B4-BE49-F238E27FC236}">
                  <a16:creationId xmlns:a16="http://schemas.microsoft.com/office/drawing/2014/main" id="{0C549715-9BC7-FB83-FC57-546A946397CE}"/>
                </a:ext>
              </a:extLst>
            </p:cNvPr>
            <p:cNvSpPr txBox="1"/>
            <p:nvPr/>
          </p:nvSpPr>
          <p:spPr>
            <a:xfrm>
              <a:off x="3894666" y="9785830"/>
              <a:ext cx="2577769" cy="207749"/>
            </a:xfrm>
            <a:prstGeom prst="rect">
              <a:avLst/>
            </a:prstGeom>
            <a:solidFill>
              <a:schemeClr val="bg1"/>
            </a:solidFill>
          </p:spPr>
          <p:txBody>
            <a:bodyPr wrap="square" rtlCol="0">
              <a:spAutoFit/>
            </a:bodyPr>
            <a:lstStyle/>
            <a:p>
              <a:r>
                <a:rPr lang="en-US" sz="750" dirty="0">
                  <a:latin typeface="Poppins" pitchFamily="2" charset="77"/>
                  <a:cs typeface="Poppins" pitchFamily="2" charset="77"/>
                </a:rPr>
                <a:t>Global       NA       EUR       APAC       LATAM       MEA</a:t>
              </a:r>
            </a:p>
          </p:txBody>
        </p:sp>
        <p:cxnSp>
          <p:nvCxnSpPr>
            <p:cNvPr id="18" name="Straight Connector 17">
              <a:extLst>
                <a:ext uri="{FF2B5EF4-FFF2-40B4-BE49-F238E27FC236}">
                  <a16:creationId xmlns:a16="http://schemas.microsoft.com/office/drawing/2014/main" id="{B3280EC2-996A-47A6-1B12-098371C061F4}"/>
                </a:ext>
              </a:extLst>
            </p:cNvPr>
            <p:cNvCxnSpPr>
              <a:cxnSpLocks/>
            </p:cNvCxnSpPr>
            <p:nvPr/>
          </p:nvCxnSpPr>
          <p:spPr>
            <a:xfrm>
              <a:off x="3857625" y="9878532"/>
              <a:ext cx="999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DBF5873-5274-EB16-5EF2-566E7A1F70AB}"/>
                </a:ext>
              </a:extLst>
            </p:cNvPr>
            <p:cNvCxnSpPr>
              <a:cxnSpLocks/>
            </p:cNvCxnSpPr>
            <p:nvPr/>
          </p:nvCxnSpPr>
          <p:spPr>
            <a:xfrm>
              <a:off x="4359773" y="9878532"/>
              <a:ext cx="999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4F2F3BD-5977-0A9F-5324-2B655002078F}"/>
                </a:ext>
              </a:extLst>
            </p:cNvPr>
            <p:cNvCxnSpPr>
              <a:cxnSpLocks/>
            </p:cNvCxnSpPr>
            <p:nvPr/>
          </p:nvCxnSpPr>
          <p:spPr>
            <a:xfrm>
              <a:off x="4668085" y="9878532"/>
              <a:ext cx="999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502BBA1-2EBB-E88F-A99A-ABEC2845401D}"/>
                </a:ext>
              </a:extLst>
            </p:cNvPr>
            <p:cNvCxnSpPr>
              <a:cxnSpLocks/>
            </p:cNvCxnSpPr>
            <p:nvPr/>
          </p:nvCxnSpPr>
          <p:spPr>
            <a:xfrm>
              <a:off x="5010107" y="9878532"/>
              <a:ext cx="9993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B0FD17A-30FC-DA9A-89BE-3C30F68D4787}"/>
                </a:ext>
              </a:extLst>
            </p:cNvPr>
            <p:cNvCxnSpPr>
              <a:cxnSpLocks/>
            </p:cNvCxnSpPr>
            <p:nvPr/>
          </p:nvCxnSpPr>
          <p:spPr>
            <a:xfrm>
              <a:off x="5440621" y="9878532"/>
              <a:ext cx="999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FB8B4DB-6D71-F409-A7F1-5966C2E54C95}"/>
                </a:ext>
              </a:extLst>
            </p:cNvPr>
            <p:cNvCxnSpPr>
              <a:cxnSpLocks/>
            </p:cNvCxnSpPr>
            <p:nvPr/>
          </p:nvCxnSpPr>
          <p:spPr>
            <a:xfrm>
              <a:off x="5913271" y="9878532"/>
              <a:ext cx="99937"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54876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1501F48E-2308-B120-5252-0DE11A4717BA}"/>
              </a:ext>
            </a:extLst>
          </p:cNvPr>
          <p:cNvGraphicFramePr>
            <a:graphicFrameLocks noGrp="1"/>
          </p:cNvGraphicFramePr>
          <p:nvPr>
            <p:extLst>
              <p:ext uri="{D42A27DB-BD31-4B8C-83A1-F6EECF244321}">
                <p14:modId xmlns:p14="http://schemas.microsoft.com/office/powerpoint/2010/main" val="3012770176"/>
              </p:ext>
            </p:extLst>
          </p:nvPr>
        </p:nvGraphicFramePr>
        <p:xfrm>
          <a:off x="487680" y="1083602"/>
          <a:ext cx="6843850" cy="8456796"/>
        </p:xfrm>
        <a:graphic>
          <a:graphicData uri="http://schemas.openxmlformats.org/drawingml/2006/table">
            <a:tbl>
              <a:tblPr firstRow="1" bandRow="1">
                <a:tableStyleId>{5C22544A-7EE6-4342-B048-85BDC9FD1C3A}</a:tableStyleId>
              </a:tblPr>
              <a:tblGrid>
                <a:gridCol w="988270">
                  <a:extLst>
                    <a:ext uri="{9D8B030D-6E8A-4147-A177-3AD203B41FA5}">
                      <a16:colId xmlns:a16="http://schemas.microsoft.com/office/drawing/2014/main" val="3171880451"/>
                    </a:ext>
                  </a:extLst>
                </a:gridCol>
                <a:gridCol w="462771">
                  <a:extLst>
                    <a:ext uri="{9D8B030D-6E8A-4147-A177-3AD203B41FA5}">
                      <a16:colId xmlns:a16="http://schemas.microsoft.com/office/drawing/2014/main" val="1821847809"/>
                    </a:ext>
                  </a:extLst>
                </a:gridCol>
                <a:gridCol w="452357">
                  <a:extLst>
                    <a:ext uri="{9D8B030D-6E8A-4147-A177-3AD203B41FA5}">
                      <a16:colId xmlns:a16="http://schemas.microsoft.com/office/drawing/2014/main" val="831834839"/>
                    </a:ext>
                  </a:extLst>
                </a:gridCol>
                <a:gridCol w="452357">
                  <a:extLst>
                    <a:ext uri="{9D8B030D-6E8A-4147-A177-3AD203B41FA5}">
                      <a16:colId xmlns:a16="http://schemas.microsoft.com/office/drawing/2014/main" val="2816823378"/>
                    </a:ext>
                  </a:extLst>
                </a:gridCol>
                <a:gridCol w="470097">
                  <a:extLst>
                    <a:ext uri="{9D8B030D-6E8A-4147-A177-3AD203B41FA5}">
                      <a16:colId xmlns:a16="http://schemas.microsoft.com/office/drawing/2014/main" val="2430781688"/>
                    </a:ext>
                  </a:extLst>
                </a:gridCol>
                <a:gridCol w="496706">
                  <a:extLst>
                    <a:ext uri="{9D8B030D-6E8A-4147-A177-3AD203B41FA5}">
                      <a16:colId xmlns:a16="http://schemas.microsoft.com/office/drawing/2014/main" val="78380330"/>
                    </a:ext>
                  </a:extLst>
                </a:gridCol>
                <a:gridCol w="478967">
                  <a:extLst>
                    <a:ext uri="{9D8B030D-6E8A-4147-A177-3AD203B41FA5}">
                      <a16:colId xmlns:a16="http://schemas.microsoft.com/office/drawing/2014/main" val="2977281004"/>
                    </a:ext>
                  </a:extLst>
                </a:gridCol>
                <a:gridCol w="478967">
                  <a:extLst>
                    <a:ext uri="{9D8B030D-6E8A-4147-A177-3AD203B41FA5}">
                      <a16:colId xmlns:a16="http://schemas.microsoft.com/office/drawing/2014/main" val="4019051440"/>
                    </a:ext>
                  </a:extLst>
                </a:gridCol>
                <a:gridCol w="478967">
                  <a:extLst>
                    <a:ext uri="{9D8B030D-6E8A-4147-A177-3AD203B41FA5}">
                      <a16:colId xmlns:a16="http://schemas.microsoft.com/office/drawing/2014/main" val="3895303573"/>
                    </a:ext>
                  </a:extLst>
                </a:gridCol>
                <a:gridCol w="496706">
                  <a:extLst>
                    <a:ext uri="{9D8B030D-6E8A-4147-A177-3AD203B41FA5}">
                      <a16:colId xmlns:a16="http://schemas.microsoft.com/office/drawing/2014/main" val="2939722941"/>
                    </a:ext>
                  </a:extLst>
                </a:gridCol>
                <a:gridCol w="487836">
                  <a:extLst>
                    <a:ext uri="{9D8B030D-6E8A-4147-A177-3AD203B41FA5}">
                      <a16:colId xmlns:a16="http://schemas.microsoft.com/office/drawing/2014/main" val="4014277614"/>
                    </a:ext>
                  </a:extLst>
                </a:gridCol>
                <a:gridCol w="558794">
                  <a:extLst>
                    <a:ext uri="{9D8B030D-6E8A-4147-A177-3AD203B41FA5}">
                      <a16:colId xmlns:a16="http://schemas.microsoft.com/office/drawing/2014/main" val="2755369330"/>
                    </a:ext>
                  </a:extLst>
                </a:gridCol>
                <a:gridCol w="541055">
                  <a:extLst>
                    <a:ext uri="{9D8B030D-6E8A-4147-A177-3AD203B41FA5}">
                      <a16:colId xmlns:a16="http://schemas.microsoft.com/office/drawing/2014/main" val="3354403887"/>
                    </a:ext>
                  </a:extLst>
                </a:gridCol>
              </a:tblGrid>
              <a:tr h="332262">
                <a:tc>
                  <a:txBody>
                    <a:bodyPr/>
                    <a:lstStyle/>
                    <a:p>
                      <a:r>
                        <a:rPr lang="en-US" sz="700" b="1" i="0" dirty="0" err="1">
                          <a:effectLst/>
                          <a:latin typeface="Poppins"/>
                          <a:cs typeface="Poppins"/>
                        </a:rPr>
                        <a:t>Milyon</a:t>
                      </a:r>
                      <a:r>
                        <a:rPr lang="en-US" sz="700" b="1" i="0" dirty="0">
                          <a:effectLst/>
                          <a:latin typeface="Poppins"/>
                          <a:cs typeface="Poppins"/>
                        </a:rPr>
                        <a:t> ABD </a:t>
                      </a:r>
                      <a:r>
                        <a:rPr lang="en-US" sz="700" b="1" i="0" dirty="0" err="1">
                          <a:effectLst/>
                          <a:latin typeface="Poppins"/>
                          <a:cs typeface="Poppins"/>
                        </a:rPr>
                        <a:t>Doları</a:t>
                      </a:r>
                      <a:endParaRPr lang="en-US" sz="700" b="1" i="0" dirty="0">
                        <a:effectLst/>
                        <a:latin typeface="Poppins"/>
                        <a:cs typeface="Poppins"/>
                      </a:endParaRPr>
                    </a:p>
                  </a:txBody>
                  <a:tcPr marL="45720" marR="45720" marT="0" marB="0" anchor="ctr"/>
                </a:tc>
                <a:tc>
                  <a:txBody>
                    <a:bodyPr/>
                    <a:lstStyle/>
                    <a:p>
                      <a:pPr algn="r"/>
                      <a:r>
                        <a:rPr lang="en-US" sz="700" b="1" i="0" dirty="0">
                          <a:effectLst/>
                          <a:latin typeface="Poppins"/>
                          <a:cs typeface="Poppins"/>
                        </a:rPr>
                        <a:t>2018</a:t>
                      </a:r>
                    </a:p>
                  </a:txBody>
                  <a:tcPr marL="45720" marR="45720" marT="0" marB="0" anchor="ctr"/>
                </a:tc>
                <a:tc>
                  <a:txBody>
                    <a:bodyPr/>
                    <a:lstStyle/>
                    <a:p>
                      <a:pPr algn="r"/>
                      <a:r>
                        <a:rPr lang="en-US" sz="700" b="1" i="0" dirty="0">
                          <a:effectLst/>
                          <a:latin typeface="Poppins"/>
                          <a:cs typeface="Poppins"/>
                        </a:rPr>
                        <a:t>2019</a:t>
                      </a:r>
                    </a:p>
                  </a:txBody>
                  <a:tcPr marL="45720" marR="45720" marT="0" marB="0" anchor="ctr"/>
                </a:tc>
                <a:tc>
                  <a:txBody>
                    <a:bodyPr/>
                    <a:lstStyle/>
                    <a:p>
                      <a:pPr algn="r"/>
                      <a:r>
                        <a:rPr lang="en-US" sz="700" b="1" i="0" dirty="0">
                          <a:effectLst/>
                          <a:latin typeface="Poppins"/>
                          <a:cs typeface="Poppins"/>
                        </a:rPr>
                        <a:t>2020</a:t>
                      </a:r>
                    </a:p>
                  </a:txBody>
                  <a:tcPr marL="45720" marR="45720" marT="0" marB="0" anchor="ctr"/>
                </a:tc>
                <a:tc>
                  <a:txBody>
                    <a:bodyPr/>
                    <a:lstStyle/>
                    <a:p>
                      <a:pPr algn="r"/>
                      <a:r>
                        <a:rPr lang="en-US" sz="700" b="1" i="0" dirty="0">
                          <a:effectLst/>
                          <a:latin typeface="Poppins"/>
                          <a:cs typeface="Poppins"/>
                        </a:rPr>
                        <a:t>2021</a:t>
                      </a:r>
                    </a:p>
                  </a:txBody>
                  <a:tcPr marL="45720" marR="45720" marT="0" marB="0" anchor="ctr"/>
                </a:tc>
                <a:tc>
                  <a:txBody>
                    <a:bodyPr/>
                    <a:lstStyle/>
                    <a:p>
                      <a:pPr algn="r"/>
                      <a:r>
                        <a:rPr lang="en-US" sz="700" b="1" i="0" dirty="0">
                          <a:effectLst/>
                          <a:latin typeface="Poppins"/>
                          <a:cs typeface="Poppins"/>
                        </a:rPr>
                        <a:t>2022</a:t>
                      </a:r>
                    </a:p>
                  </a:txBody>
                  <a:tcPr marL="45720" marR="45720" marT="0" marB="0" anchor="ctr"/>
                </a:tc>
                <a:tc>
                  <a:txBody>
                    <a:bodyPr/>
                    <a:lstStyle/>
                    <a:p>
                      <a:pPr algn="r"/>
                      <a:r>
                        <a:rPr lang="en-US" sz="700" b="1" i="0" dirty="0">
                          <a:effectLst/>
                          <a:latin typeface="Poppins"/>
                          <a:cs typeface="Poppins"/>
                        </a:rPr>
                        <a:t>2023</a:t>
                      </a:r>
                    </a:p>
                  </a:txBody>
                  <a:tcPr marL="45720" marR="45720" marT="0" marB="0" anchor="ctr"/>
                </a:tc>
                <a:tc>
                  <a:txBody>
                    <a:bodyPr/>
                    <a:lstStyle/>
                    <a:p>
                      <a:pPr algn="r"/>
                      <a:r>
                        <a:rPr lang="en-US" sz="700" b="1" i="0" dirty="0">
                          <a:effectLst/>
                          <a:latin typeface="Poppins"/>
                          <a:cs typeface="Poppins"/>
                        </a:rPr>
                        <a:t>2024</a:t>
                      </a:r>
                    </a:p>
                  </a:txBody>
                  <a:tcPr marL="45720" marR="45720" marT="0" marB="0" anchor="ctr"/>
                </a:tc>
                <a:tc>
                  <a:txBody>
                    <a:bodyPr/>
                    <a:lstStyle/>
                    <a:p>
                      <a:pPr algn="r"/>
                      <a:r>
                        <a:rPr lang="en-US" sz="700" b="1" i="0" dirty="0">
                          <a:effectLst/>
                          <a:latin typeface="Poppins"/>
                          <a:cs typeface="Poppins"/>
                        </a:rPr>
                        <a:t>2025</a:t>
                      </a:r>
                    </a:p>
                  </a:txBody>
                  <a:tcPr marL="45720" marR="45720" marT="0" marB="0" anchor="ctr"/>
                </a:tc>
                <a:tc>
                  <a:txBody>
                    <a:bodyPr/>
                    <a:lstStyle/>
                    <a:p>
                      <a:pPr algn="r"/>
                      <a:r>
                        <a:rPr lang="en-US" sz="700" b="1" i="0" dirty="0">
                          <a:effectLst/>
                          <a:latin typeface="Poppins"/>
                          <a:cs typeface="Poppins"/>
                        </a:rPr>
                        <a:t>2026</a:t>
                      </a:r>
                    </a:p>
                  </a:txBody>
                  <a:tcPr marL="45720" marR="45720" marT="0" marB="0" anchor="ctr"/>
                </a:tc>
                <a:tc>
                  <a:txBody>
                    <a:bodyPr/>
                    <a:lstStyle/>
                    <a:p>
                      <a:pPr algn="r"/>
                      <a:r>
                        <a:rPr lang="en-US" sz="700" b="1" i="0" dirty="0">
                          <a:effectLst/>
                          <a:latin typeface="Poppins"/>
                          <a:cs typeface="Poppins"/>
                        </a:rPr>
                        <a:t>2027</a:t>
                      </a:r>
                    </a:p>
                  </a:txBody>
                  <a:tcPr marL="45720" marR="45720" marT="0" marB="0" anchor="ctr"/>
                </a:tc>
                <a:tc>
                  <a:txBody>
                    <a:bodyPr/>
                    <a:lstStyle/>
                    <a:p>
                      <a:pPr algn="r"/>
                      <a:r>
                        <a:rPr lang="en-US" sz="700" b="1" i="0" dirty="0">
                          <a:effectLst/>
                          <a:latin typeface="Poppins"/>
                          <a:cs typeface="Poppins"/>
                        </a:rPr>
                        <a:t>2028</a:t>
                      </a:r>
                    </a:p>
                  </a:txBody>
                  <a:tcPr marL="45720" marR="45720" marT="0" marB="0" anchor="ctr"/>
                </a:tc>
                <a:tc>
                  <a:txBody>
                    <a:bodyPr/>
                    <a:lstStyle/>
                    <a:p>
                      <a:pPr algn="r"/>
                      <a:r>
                        <a:rPr lang="en-US" sz="700" b="1" i="0" dirty="0">
                          <a:effectLst/>
                          <a:latin typeface="Poppins"/>
                          <a:cs typeface="Poppins"/>
                        </a:rPr>
                        <a:t>2029</a:t>
                      </a:r>
                    </a:p>
                  </a:txBody>
                  <a:tcPr marL="45720" marR="45720" marT="0" marB="0" anchor="ctr"/>
                </a:tc>
                <a:extLst>
                  <a:ext uri="{0D108BD9-81ED-4DB2-BD59-A6C34878D82A}">
                    <a16:rowId xmlns:a16="http://schemas.microsoft.com/office/drawing/2014/main" val="122114650"/>
                  </a:ext>
                </a:extLst>
              </a:tr>
              <a:tr h="170877">
                <a:tc>
                  <a:txBody>
                    <a:bodyPr/>
                    <a:lstStyle/>
                    <a:p>
                      <a:r>
                        <a:rPr lang="en-US" sz="550" b="1" i="0" kern="1200" dirty="0" err="1">
                          <a:solidFill>
                            <a:schemeClr val="dk1"/>
                          </a:solidFill>
                          <a:effectLst/>
                          <a:latin typeface="Poppins"/>
                          <a:ea typeface="+mn-ea"/>
                          <a:cs typeface="Poppins"/>
                        </a:rPr>
                        <a:t>Televizyon</a:t>
                      </a:r>
                      <a:r>
                        <a:rPr lang="en-US" sz="550" b="1" i="0" kern="1200" dirty="0">
                          <a:solidFill>
                            <a:schemeClr val="dk1"/>
                          </a:solidFill>
                          <a:effectLst/>
                          <a:latin typeface="Poppins"/>
                          <a:ea typeface="+mn-ea"/>
                          <a:cs typeface="Poppins"/>
                        </a:rPr>
                        <a:t> / </a:t>
                      </a:r>
                      <a:r>
                        <a:rPr lang="en-US" sz="550" b="1" i="0" kern="1200" dirty="0" err="1">
                          <a:solidFill>
                            <a:schemeClr val="dk1"/>
                          </a:solidFill>
                          <a:effectLst/>
                          <a:latin typeface="Poppins"/>
                          <a:ea typeface="+mn-ea"/>
                          <a:cs typeface="Poppins"/>
                        </a:rPr>
                        <a:t>Profesnyonel</a:t>
                      </a:r>
                      <a:r>
                        <a:rPr lang="en-US" sz="550" b="1" i="0" kern="1200" dirty="0">
                          <a:solidFill>
                            <a:schemeClr val="dk1"/>
                          </a:solidFill>
                          <a:effectLst/>
                          <a:latin typeface="Poppins"/>
                          <a:ea typeface="+mn-ea"/>
                          <a:cs typeface="Poppins"/>
                        </a:rPr>
                        <a:t> Video</a:t>
                      </a:r>
                    </a:p>
                  </a:txBody>
                  <a:tcPr marL="4572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$160,021.4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$159,230.7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$139,206.3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$161,413.1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$162,403.8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$160,664.0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$165,892.2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$169,067.2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$172,833.6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$177,070.0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$181,924.9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$186,895.6 </a:t>
                      </a:r>
                    </a:p>
                  </a:txBody>
                  <a:tcPr marL="9525" marR="9525" marT="9525" marB="0" anchor="ctr">
                    <a:solidFill>
                      <a:schemeClr val="bg1">
                        <a:lumMod val="95000"/>
                      </a:schemeClr>
                    </a:solidFill>
                  </a:tcPr>
                </a:tc>
                <a:extLst>
                  <a:ext uri="{0D108BD9-81ED-4DB2-BD59-A6C34878D82A}">
                    <a16:rowId xmlns:a16="http://schemas.microsoft.com/office/drawing/2014/main" val="1227118232"/>
                  </a:ext>
                </a:extLst>
              </a:tr>
              <a:tr h="170877">
                <a:tc>
                  <a:txBody>
                    <a:bodyPr/>
                    <a:lstStyle/>
                    <a:p>
                      <a:pPr marL="115888" indent="0">
                        <a:tabLst/>
                      </a:pPr>
                      <a:r>
                        <a:rPr lang="en-US" sz="550" b="0" i="0" dirty="0">
                          <a:effectLst/>
                          <a:latin typeface="Poppins"/>
                          <a:cs typeface="Poppins"/>
                        </a:rPr>
                        <a:t>• </a:t>
                      </a:r>
                      <a:r>
                        <a:rPr lang="en-US" sz="550" b="0" i="0" dirty="0" err="1">
                          <a:effectLst/>
                          <a:latin typeface="Poppins"/>
                          <a:cs typeface="Poppins"/>
                        </a:rPr>
                        <a:t>Büyüme</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16.0%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2.7%</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2.7%</a:t>
                      </a:r>
                    </a:p>
                  </a:txBody>
                  <a:tcPr marL="9525" marR="9525" marT="9525" marB="0" anchor="ctr">
                    <a:solidFill>
                      <a:schemeClr val="bg1">
                        <a:lumMod val="95000"/>
                      </a:schemeClr>
                    </a:solidFill>
                  </a:tcPr>
                </a:tc>
                <a:extLst>
                  <a:ext uri="{0D108BD9-81ED-4DB2-BD59-A6C34878D82A}">
                    <a16:rowId xmlns:a16="http://schemas.microsoft.com/office/drawing/2014/main" val="1825550842"/>
                  </a:ext>
                </a:extLst>
              </a:tr>
              <a:tr h="170877">
                <a:tc>
                  <a:txBody>
                    <a:bodyPr/>
                    <a:lstStyle/>
                    <a:p>
                      <a:pPr marL="115888" indent="0">
                        <a:tabLst/>
                      </a:pPr>
                      <a:r>
                        <a:rPr lang="en-US" sz="550" b="0" i="0" dirty="0">
                          <a:effectLst/>
                          <a:latin typeface="Poppins"/>
                          <a:cs typeface="Poppins"/>
                        </a:rPr>
                        <a:t>• </a:t>
                      </a:r>
                      <a:r>
                        <a:rPr lang="en-US" sz="550" b="0" i="0" dirty="0" err="1">
                          <a:effectLst/>
                          <a:latin typeface="Poppins"/>
                          <a:cs typeface="Poppins"/>
                        </a:rPr>
                        <a:t>Paylaşım</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27.9%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24.9%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21.8%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19.7%</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18.6%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17.0%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16.0%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15.2%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14.6%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14.1%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13.6%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13.2%</a:t>
                      </a:r>
                    </a:p>
                  </a:txBody>
                  <a:tcPr marL="9525" marR="9525" marT="9525" marB="0" anchor="ctr">
                    <a:solidFill>
                      <a:schemeClr val="bg1">
                        <a:lumMod val="95000"/>
                      </a:schemeClr>
                    </a:solidFill>
                  </a:tcPr>
                </a:tc>
                <a:extLst>
                  <a:ext uri="{0D108BD9-81ED-4DB2-BD59-A6C34878D82A}">
                    <a16:rowId xmlns:a16="http://schemas.microsoft.com/office/drawing/2014/main" val="488777902"/>
                  </a:ext>
                </a:extLst>
              </a:tr>
              <a:tr h="170877">
                <a:tc>
                  <a:txBody>
                    <a:bodyPr/>
                    <a:lstStyle/>
                    <a:p>
                      <a:pPr marL="0" indent="6350">
                        <a:tabLst/>
                      </a:pPr>
                      <a:r>
                        <a:rPr lang="en-US" sz="550" b="0" i="0" dirty="0" err="1">
                          <a:effectLst/>
                          <a:latin typeface="Poppins"/>
                          <a:cs typeface="Poppins"/>
                        </a:rPr>
                        <a:t>Geleneksel</a:t>
                      </a:r>
                      <a:r>
                        <a:rPr lang="en-US" sz="550" b="0" i="0" dirty="0">
                          <a:effectLst/>
                          <a:latin typeface="Poppins"/>
                          <a:cs typeface="Poppins"/>
                        </a:rPr>
                        <a:t> TV</a:t>
                      </a: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147,118.0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144,626.9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121,700.5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136,908.7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134,487.1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128,294.6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127,059.5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122,725.2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120,927.2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118,702.4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117,576.9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116,889.5 </a:t>
                      </a:r>
                    </a:p>
                  </a:txBody>
                  <a:tcPr marL="9525" marR="9525" marT="9525" marB="0" anchor="ctr">
                    <a:solidFill>
                      <a:schemeClr val="bg1">
                        <a:lumMod val="95000"/>
                      </a:schemeClr>
                    </a:solidFill>
                  </a:tcPr>
                </a:tc>
                <a:extLst>
                  <a:ext uri="{0D108BD9-81ED-4DB2-BD59-A6C34878D82A}">
                    <a16:rowId xmlns:a16="http://schemas.microsoft.com/office/drawing/2014/main" val="761824578"/>
                  </a:ext>
                </a:extLst>
              </a:tr>
              <a:tr h="170877">
                <a:tc>
                  <a:txBody>
                    <a:bodyPr/>
                    <a:lstStyle/>
                    <a:p>
                      <a:pPr marL="0" indent="115888">
                        <a:tabLst/>
                      </a:pPr>
                      <a:r>
                        <a:rPr lang="en-US" sz="550" b="0" i="0" dirty="0">
                          <a:effectLst/>
                          <a:latin typeface="Poppins"/>
                          <a:cs typeface="Poppins"/>
                        </a:rPr>
                        <a:t>• </a:t>
                      </a:r>
                      <a:r>
                        <a:rPr lang="en-US" sz="550" b="0" i="0" dirty="0" err="1">
                          <a:effectLst/>
                          <a:latin typeface="Poppins"/>
                          <a:cs typeface="Poppins"/>
                        </a:rPr>
                        <a:t>Büyüme</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-1.7%</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-15.9%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-0.6%</a:t>
                      </a:r>
                    </a:p>
                  </a:txBody>
                  <a:tcPr marL="9525" marR="9525" marT="9525" marB="0" anchor="ctr">
                    <a:solidFill>
                      <a:schemeClr val="bg1">
                        <a:lumMod val="95000"/>
                      </a:schemeClr>
                    </a:solidFill>
                  </a:tcPr>
                </a:tc>
                <a:extLst>
                  <a:ext uri="{0D108BD9-81ED-4DB2-BD59-A6C34878D82A}">
                    <a16:rowId xmlns:a16="http://schemas.microsoft.com/office/drawing/2014/main" val="4154954882"/>
                  </a:ext>
                </a:extLst>
              </a:tr>
              <a:tr h="170877">
                <a:tc>
                  <a:txBody>
                    <a:bodyPr/>
                    <a:lstStyle/>
                    <a:p>
                      <a:pPr marL="0" indent="115888">
                        <a:tabLst/>
                      </a:pPr>
                      <a:r>
                        <a:rPr lang="en-US" sz="550" b="0" i="0" dirty="0">
                          <a:effectLst/>
                          <a:latin typeface="Poppins"/>
                          <a:cs typeface="Poppins"/>
                        </a:rPr>
                        <a:t>• </a:t>
                      </a:r>
                      <a:r>
                        <a:rPr lang="en-US" sz="550" b="0" i="0" dirty="0" err="1">
                          <a:effectLst/>
                          <a:latin typeface="Poppins"/>
                          <a:cs typeface="Poppins"/>
                        </a:rPr>
                        <a:t>Paylaşım</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91.9%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90.8%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87.4%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84.8%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82.8%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79.9%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76.6%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72.6%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70.0%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67.0%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64.6%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62.5%</a:t>
                      </a:r>
                    </a:p>
                  </a:txBody>
                  <a:tcPr marL="9525" marR="9525" marT="9525" marB="0" anchor="ctr">
                    <a:solidFill>
                      <a:schemeClr val="bg1">
                        <a:lumMod val="95000"/>
                      </a:schemeClr>
                    </a:solidFill>
                  </a:tcPr>
                </a:tc>
                <a:extLst>
                  <a:ext uri="{0D108BD9-81ED-4DB2-BD59-A6C34878D82A}">
                    <a16:rowId xmlns:a16="http://schemas.microsoft.com/office/drawing/2014/main" val="3617009189"/>
                  </a:ext>
                </a:extLst>
              </a:tr>
              <a:tr h="170877">
                <a:tc>
                  <a:txBody>
                    <a:bodyPr/>
                    <a:lstStyle/>
                    <a:p>
                      <a:r>
                        <a:rPr lang="en-US" sz="550" b="0" i="0" dirty="0">
                          <a:effectLst/>
                          <a:latin typeface="Poppins"/>
                          <a:cs typeface="Poppins"/>
                        </a:rPr>
                        <a:t>Connected TV+</a:t>
                      </a: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12,903.3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14,603.8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17,505.8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24,504.4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27,916.7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32,369.4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38,832.8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46,342.0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51,906.5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58,367.6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64,348.0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70,006.1 </a:t>
                      </a:r>
                    </a:p>
                  </a:txBody>
                  <a:tcPr marL="9525" marR="9525" marT="9525" marB="0" anchor="ctr">
                    <a:solidFill>
                      <a:schemeClr val="bg1">
                        <a:lumMod val="95000"/>
                      </a:schemeClr>
                    </a:solidFill>
                  </a:tcPr>
                </a:tc>
                <a:extLst>
                  <a:ext uri="{0D108BD9-81ED-4DB2-BD59-A6C34878D82A}">
                    <a16:rowId xmlns:a16="http://schemas.microsoft.com/office/drawing/2014/main" val="3550700501"/>
                  </a:ext>
                </a:extLst>
              </a:tr>
              <a:tr h="170877">
                <a:tc>
                  <a:txBody>
                    <a:bodyPr/>
                    <a:lstStyle/>
                    <a:p>
                      <a:pPr marL="115888" indent="0">
                        <a:tabLst/>
                      </a:pPr>
                      <a:r>
                        <a:rPr lang="en-US" sz="550" b="0" i="0" dirty="0">
                          <a:effectLst/>
                          <a:latin typeface="Poppins"/>
                          <a:cs typeface="Poppins"/>
                        </a:rPr>
                        <a:t>• </a:t>
                      </a:r>
                      <a:r>
                        <a:rPr lang="en-US" sz="550" b="0" i="0" dirty="0" err="1">
                          <a:effectLst/>
                          <a:latin typeface="Poppins"/>
                          <a:cs typeface="Poppins"/>
                        </a:rPr>
                        <a:t>Büyüme</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31.2%</a:t>
                      </a:r>
                    </a:p>
                  </a:txBody>
                  <a:tcPr marL="9525" marR="9525" marT="9525" marB="0" anchor="ctr">
                    <a:solidFill>
                      <a:schemeClr val="bg1">
                        <a:lumMod val="95000"/>
                      </a:schemeClr>
                    </a:solidFill>
                  </a:tcPr>
                </a:tc>
                <a:tc>
                  <a:txBody>
                    <a:bodyPr/>
                    <a:lstStyle/>
                    <a:p>
                      <a:pPr algn="r" fontAlgn="b"/>
                      <a:r>
                        <a:rPr lang="en-US" sz="550" b="0" i="0" u="none" strike="noStrike" dirty="0">
                          <a:solidFill>
                            <a:srgbClr val="000000"/>
                          </a:solidFill>
                          <a:effectLst/>
                          <a:latin typeface="Poppins" pitchFamily="2" charset="77"/>
                          <a:cs typeface="Poppins" pitchFamily="2" charset="77"/>
                        </a:rPr>
                        <a:t>13.2%</a:t>
                      </a:r>
                    </a:p>
                  </a:txBody>
                  <a:tcPr marL="9525" marR="9525" marT="9525" marB="0" anchor="ctr">
                    <a:solidFill>
                      <a:schemeClr val="bg1">
                        <a:lumMod val="95000"/>
                      </a:schemeClr>
                    </a:solidFill>
                  </a:tcPr>
                </a:tc>
                <a:tc>
                  <a:txBody>
                    <a:bodyPr/>
                    <a:lstStyle/>
                    <a:p>
                      <a:pPr algn="r" fontAlgn="b"/>
                      <a:r>
                        <a:rPr lang="en-US" sz="550" b="0" i="0" u="none" strike="noStrike" dirty="0">
                          <a:solidFill>
                            <a:srgbClr val="000000"/>
                          </a:solidFill>
                          <a:effectLst/>
                          <a:latin typeface="Poppins" pitchFamily="2" charset="77"/>
                          <a:cs typeface="Poppins" pitchFamily="2" charset="77"/>
                        </a:rPr>
                        <a:t>19.9%</a:t>
                      </a:r>
                    </a:p>
                  </a:txBody>
                  <a:tcPr marL="9525" marR="9525" marT="9525" marB="0" anchor="ctr">
                    <a:solidFill>
                      <a:schemeClr val="bg1">
                        <a:lumMod val="95000"/>
                      </a:schemeClr>
                    </a:solidFill>
                  </a:tcPr>
                </a:tc>
                <a:tc>
                  <a:txBody>
                    <a:bodyPr/>
                    <a:lstStyle/>
                    <a:p>
                      <a:pPr algn="r" fontAlgn="b"/>
                      <a:r>
                        <a:rPr lang="en-US" sz="550" b="0" i="0" u="none" strike="noStrike" dirty="0">
                          <a:solidFill>
                            <a:srgbClr val="000000"/>
                          </a:solidFill>
                          <a:effectLst/>
                          <a:latin typeface="Poppins" pitchFamily="2" charset="77"/>
                          <a:cs typeface="Poppins" pitchFamily="2" charset="77"/>
                        </a:rPr>
                        <a:t>40.0%</a:t>
                      </a:r>
                    </a:p>
                  </a:txBody>
                  <a:tcPr marL="9525" marR="9525" marT="9525" marB="0" anchor="ctr">
                    <a:solidFill>
                      <a:schemeClr val="bg1">
                        <a:lumMod val="95000"/>
                      </a:schemeClr>
                    </a:solidFill>
                  </a:tcPr>
                </a:tc>
                <a:tc>
                  <a:txBody>
                    <a:bodyPr/>
                    <a:lstStyle/>
                    <a:p>
                      <a:pPr algn="r" fontAlgn="b"/>
                      <a:r>
                        <a:rPr lang="en-US" sz="550" b="0" i="0" u="none" strike="noStrike" dirty="0">
                          <a:solidFill>
                            <a:srgbClr val="000000"/>
                          </a:solidFill>
                          <a:effectLst/>
                          <a:latin typeface="Poppins" pitchFamily="2" charset="77"/>
                          <a:cs typeface="Poppins" pitchFamily="2" charset="77"/>
                        </a:rPr>
                        <a:t>13.9%</a:t>
                      </a:r>
                    </a:p>
                  </a:txBody>
                  <a:tcPr marL="9525" marR="9525" marT="9525" marB="0" anchor="ctr">
                    <a:solidFill>
                      <a:schemeClr val="bg1">
                        <a:lumMod val="95000"/>
                      </a:schemeClr>
                    </a:solidFill>
                  </a:tcPr>
                </a:tc>
                <a:tc>
                  <a:txBody>
                    <a:bodyPr/>
                    <a:lstStyle/>
                    <a:p>
                      <a:pPr algn="r" fontAlgn="b"/>
                      <a:r>
                        <a:rPr lang="en-US" sz="550" b="0" i="0" u="none" strike="noStrike" dirty="0">
                          <a:solidFill>
                            <a:srgbClr val="000000"/>
                          </a:solidFill>
                          <a:effectLst/>
                          <a:latin typeface="Poppins" pitchFamily="2" charset="77"/>
                          <a:cs typeface="Poppins" pitchFamily="2" charset="77"/>
                        </a:rPr>
                        <a:t>16.0%</a:t>
                      </a:r>
                    </a:p>
                  </a:txBody>
                  <a:tcPr marL="9525" marR="9525" marT="9525" marB="0" anchor="ctr">
                    <a:solidFill>
                      <a:schemeClr val="bg1">
                        <a:lumMod val="95000"/>
                      </a:schemeClr>
                    </a:solidFill>
                  </a:tcPr>
                </a:tc>
                <a:tc>
                  <a:txBody>
                    <a:bodyPr/>
                    <a:lstStyle/>
                    <a:p>
                      <a:pPr algn="r" fontAlgn="b"/>
                      <a:r>
                        <a:rPr lang="en-US" sz="550" b="0" i="0" u="none" strike="noStrike" dirty="0">
                          <a:solidFill>
                            <a:srgbClr val="000000"/>
                          </a:solidFill>
                          <a:effectLst/>
                          <a:latin typeface="Poppins" pitchFamily="2" charset="77"/>
                          <a:cs typeface="Poppins" pitchFamily="2" charset="77"/>
                        </a:rPr>
                        <a:t>20.0%</a:t>
                      </a:r>
                    </a:p>
                  </a:txBody>
                  <a:tcPr marL="9525" marR="9525" marT="9525" marB="0" anchor="ctr">
                    <a:solidFill>
                      <a:schemeClr val="bg1">
                        <a:lumMod val="95000"/>
                      </a:schemeClr>
                    </a:solidFill>
                  </a:tcPr>
                </a:tc>
                <a:tc>
                  <a:txBody>
                    <a:bodyPr/>
                    <a:lstStyle/>
                    <a:p>
                      <a:pPr algn="r" fontAlgn="b"/>
                      <a:r>
                        <a:rPr lang="en-US" sz="550" b="0" i="0" u="none" strike="noStrike" dirty="0">
                          <a:solidFill>
                            <a:srgbClr val="000000"/>
                          </a:solidFill>
                          <a:effectLst/>
                          <a:latin typeface="Poppins" pitchFamily="2" charset="77"/>
                          <a:cs typeface="Poppins" pitchFamily="2" charset="77"/>
                        </a:rPr>
                        <a:t>19.3%</a:t>
                      </a:r>
                    </a:p>
                  </a:txBody>
                  <a:tcPr marL="9525" marR="9525" marT="9525" marB="0" anchor="ctr">
                    <a:solidFill>
                      <a:schemeClr val="bg1">
                        <a:lumMod val="95000"/>
                      </a:schemeClr>
                    </a:solidFill>
                  </a:tcPr>
                </a:tc>
                <a:tc>
                  <a:txBody>
                    <a:bodyPr/>
                    <a:lstStyle/>
                    <a:p>
                      <a:pPr algn="r" fontAlgn="b"/>
                      <a:r>
                        <a:rPr lang="en-US" sz="550" b="0" i="0" u="none" strike="noStrike" dirty="0">
                          <a:solidFill>
                            <a:srgbClr val="000000"/>
                          </a:solidFill>
                          <a:effectLst/>
                          <a:latin typeface="Poppins" pitchFamily="2" charset="77"/>
                          <a:cs typeface="Poppins" pitchFamily="2" charset="77"/>
                        </a:rPr>
                        <a:t>12.0%</a:t>
                      </a:r>
                    </a:p>
                  </a:txBody>
                  <a:tcPr marL="9525" marR="9525" marT="9525" marB="0" anchor="ctr">
                    <a:solidFill>
                      <a:schemeClr val="bg1">
                        <a:lumMod val="95000"/>
                      </a:schemeClr>
                    </a:solidFill>
                  </a:tcPr>
                </a:tc>
                <a:tc>
                  <a:txBody>
                    <a:bodyPr/>
                    <a:lstStyle/>
                    <a:p>
                      <a:pPr algn="r" fontAlgn="b"/>
                      <a:r>
                        <a:rPr lang="en-US" sz="550" b="0" i="0" u="none" strike="noStrike" dirty="0">
                          <a:solidFill>
                            <a:srgbClr val="000000"/>
                          </a:solidFill>
                          <a:effectLst/>
                          <a:latin typeface="Poppins" pitchFamily="2" charset="77"/>
                          <a:cs typeface="Poppins" pitchFamily="2" charset="77"/>
                        </a:rPr>
                        <a:t>12.4%</a:t>
                      </a:r>
                    </a:p>
                  </a:txBody>
                  <a:tcPr marL="9525" marR="9525" marT="9525" marB="0" anchor="ctr">
                    <a:solidFill>
                      <a:schemeClr val="bg1">
                        <a:lumMod val="95000"/>
                      </a:schemeClr>
                    </a:solidFill>
                  </a:tcPr>
                </a:tc>
                <a:tc>
                  <a:txBody>
                    <a:bodyPr/>
                    <a:lstStyle/>
                    <a:p>
                      <a:pPr algn="r" fontAlgn="b"/>
                      <a:r>
                        <a:rPr lang="en-US" sz="550" b="0" i="0" u="none" strike="noStrike" dirty="0">
                          <a:solidFill>
                            <a:srgbClr val="000000"/>
                          </a:solidFill>
                          <a:effectLst/>
                          <a:latin typeface="Poppins" pitchFamily="2" charset="77"/>
                          <a:cs typeface="Poppins" pitchFamily="2" charset="77"/>
                        </a:rPr>
                        <a:t>10.2%</a:t>
                      </a:r>
                    </a:p>
                  </a:txBody>
                  <a:tcPr marL="9525" marR="9525" marT="9525" marB="0" anchor="ctr">
                    <a:solidFill>
                      <a:schemeClr val="bg1">
                        <a:lumMod val="95000"/>
                      </a:schemeClr>
                    </a:solidFill>
                  </a:tcPr>
                </a:tc>
                <a:tc>
                  <a:txBody>
                    <a:bodyPr/>
                    <a:lstStyle/>
                    <a:p>
                      <a:pPr algn="r" fontAlgn="b"/>
                      <a:r>
                        <a:rPr lang="en-US" sz="550" b="0" i="0" u="none" strike="noStrike" dirty="0">
                          <a:solidFill>
                            <a:srgbClr val="000000"/>
                          </a:solidFill>
                          <a:effectLst/>
                          <a:latin typeface="Poppins" pitchFamily="2" charset="77"/>
                          <a:cs typeface="Poppins" pitchFamily="2" charset="77"/>
                        </a:rPr>
                        <a:t>8.8%</a:t>
                      </a:r>
                    </a:p>
                  </a:txBody>
                  <a:tcPr marL="9525" marR="9525" marT="9525" marB="0" anchor="ctr">
                    <a:solidFill>
                      <a:schemeClr val="bg1">
                        <a:lumMod val="95000"/>
                      </a:schemeClr>
                    </a:solidFill>
                  </a:tcPr>
                </a:tc>
                <a:extLst>
                  <a:ext uri="{0D108BD9-81ED-4DB2-BD59-A6C34878D82A}">
                    <a16:rowId xmlns:a16="http://schemas.microsoft.com/office/drawing/2014/main" val="3192478615"/>
                  </a:ext>
                </a:extLst>
              </a:tr>
              <a:tr h="170877">
                <a:tc>
                  <a:txBody>
                    <a:bodyPr/>
                    <a:lstStyle/>
                    <a:p>
                      <a:pPr marL="115888" indent="0">
                        <a:tabLst/>
                      </a:pPr>
                      <a:r>
                        <a:rPr lang="en-US" sz="550" b="0" i="0" dirty="0">
                          <a:effectLst/>
                          <a:latin typeface="Poppins"/>
                          <a:cs typeface="Poppins"/>
                        </a:rPr>
                        <a:t>• </a:t>
                      </a:r>
                      <a:r>
                        <a:rPr lang="en-US" sz="550" b="0" i="0" dirty="0" err="1">
                          <a:effectLst/>
                          <a:latin typeface="Poppins"/>
                          <a:cs typeface="Poppins"/>
                        </a:rPr>
                        <a:t>Paylaşım</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8.1%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9.2%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15.2%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17.2%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20.1%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23.4%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27.4%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30.0%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33.0%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35.4%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37.5%</a:t>
                      </a:r>
                    </a:p>
                  </a:txBody>
                  <a:tcPr marL="9525" marR="9525" marT="9525" marB="0" anchor="ctr">
                    <a:solidFill>
                      <a:schemeClr val="bg1">
                        <a:lumMod val="95000"/>
                      </a:schemeClr>
                    </a:solidFill>
                  </a:tcPr>
                </a:tc>
                <a:extLst>
                  <a:ext uri="{0D108BD9-81ED-4DB2-BD59-A6C34878D82A}">
                    <a16:rowId xmlns:a16="http://schemas.microsoft.com/office/drawing/2014/main" val="623819013"/>
                  </a:ext>
                </a:extLst>
              </a:tr>
              <a:tr h="170877">
                <a:tc>
                  <a:txBody>
                    <a:bodyPr/>
                    <a:lstStyle/>
                    <a:p>
                      <a:r>
                        <a:rPr lang="en-US" sz="550" b="1" i="0" dirty="0" err="1">
                          <a:effectLst/>
                          <a:latin typeface="Poppins"/>
                          <a:cs typeface="Poppins"/>
                        </a:rPr>
                        <a:t>Ses</a:t>
                      </a:r>
                      <a:endParaRPr lang="en-US" sz="550" b="1"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30,595.4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30,831.5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23,023.8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26,727.7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27,694.7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26,911.1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26,945.3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27,033.4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27,002.5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26,934.4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26,804.9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26,436.2 </a:t>
                      </a:r>
                    </a:p>
                  </a:txBody>
                  <a:tcPr marL="9525" marR="9525" marT="9525" marB="0" anchor="ctr">
                    <a:solidFill>
                      <a:schemeClr val="bg1">
                        <a:lumMod val="95000"/>
                      </a:schemeClr>
                    </a:solidFill>
                  </a:tcPr>
                </a:tc>
                <a:extLst>
                  <a:ext uri="{0D108BD9-81ED-4DB2-BD59-A6C34878D82A}">
                    <a16:rowId xmlns:a16="http://schemas.microsoft.com/office/drawing/2014/main" val="727106747"/>
                  </a:ext>
                </a:extLst>
              </a:tr>
              <a:tr h="170877">
                <a:tc>
                  <a:txBody>
                    <a:bodyPr/>
                    <a:lstStyle/>
                    <a:p>
                      <a:pPr marL="0" indent="115888">
                        <a:tabLst/>
                      </a:pPr>
                      <a:r>
                        <a:rPr lang="en-US" sz="550" b="0" i="0" dirty="0">
                          <a:effectLst/>
                          <a:latin typeface="Poppins"/>
                          <a:cs typeface="Poppins"/>
                        </a:rPr>
                        <a:t>• </a:t>
                      </a:r>
                      <a:r>
                        <a:rPr lang="en-US" sz="550" b="0" i="0" dirty="0" err="1">
                          <a:effectLst/>
                          <a:latin typeface="Poppins"/>
                          <a:cs typeface="Poppins"/>
                        </a:rPr>
                        <a:t>Büyüme</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-25.3%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16.1%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-1.4%</a:t>
                      </a:r>
                    </a:p>
                  </a:txBody>
                  <a:tcPr marL="9525" marR="9525" marT="9525" marB="0" anchor="ctr">
                    <a:solidFill>
                      <a:schemeClr val="bg1">
                        <a:lumMod val="95000"/>
                      </a:schemeClr>
                    </a:solidFill>
                  </a:tcPr>
                </a:tc>
                <a:extLst>
                  <a:ext uri="{0D108BD9-81ED-4DB2-BD59-A6C34878D82A}">
                    <a16:rowId xmlns:a16="http://schemas.microsoft.com/office/drawing/2014/main" val="1650383273"/>
                  </a:ext>
                </a:extLst>
              </a:tr>
              <a:tr h="170877">
                <a:tc>
                  <a:txBody>
                    <a:bodyPr/>
                    <a:lstStyle/>
                    <a:p>
                      <a:pPr marL="0" indent="115888">
                        <a:tabLst/>
                      </a:pPr>
                      <a:r>
                        <a:rPr lang="en-US" sz="550" b="0" i="0" dirty="0">
                          <a:effectLst/>
                          <a:latin typeface="Poppins"/>
                          <a:cs typeface="Poppins"/>
                        </a:rPr>
                        <a:t>• </a:t>
                      </a:r>
                      <a:r>
                        <a:rPr lang="en-US" sz="550" b="0" i="0" dirty="0" err="1">
                          <a:effectLst/>
                          <a:latin typeface="Poppins"/>
                          <a:cs typeface="Poppins"/>
                        </a:rPr>
                        <a:t>Paylaşım</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1.9%</a:t>
                      </a:r>
                    </a:p>
                  </a:txBody>
                  <a:tcPr marL="9525" marR="9525" marT="9525" marB="0" anchor="ctr">
                    <a:solidFill>
                      <a:schemeClr val="bg1">
                        <a:lumMod val="95000"/>
                      </a:schemeClr>
                    </a:solidFill>
                  </a:tcPr>
                </a:tc>
                <a:extLst>
                  <a:ext uri="{0D108BD9-81ED-4DB2-BD59-A6C34878D82A}">
                    <a16:rowId xmlns:a16="http://schemas.microsoft.com/office/drawing/2014/main" val="1858442398"/>
                  </a:ext>
                </a:extLst>
              </a:tr>
              <a:tr h="170877">
                <a:tc>
                  <a:txBody>
                    <a:bodyPr/>
                    <a:lstStyle/>
                    <a:p>
                      <a:r>
                        <a:rPr lang="en-US" sz="550" b="1" i="0" dirty="0" err="1">
                          <a:effectLst/>
                          <a:latin typeface="Poppins"/>
                          <a:cs typeface="Poppins"/>
                        </a:rPr>
                        <a:t>Gazeteler</a:t>
                      </a:r>
                      <a:endParaRPr lang="en-US" sz="550" b="1"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46,946.2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43,489.8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32,378.2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34,450.8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34,012.4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32,673.0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31,393.5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30,692.7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29,935.0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29,315.0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28,715.6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27,654.9 </a:t>
                      </a:r>
                    </a:p>
                  </a:txBody>
                  <a:tcPr marL="9525" marR="9525" marT="9525" marB="0" anchor="ctr">
                    <a:solidFill>
                      <a:schemeClr val="bg1">
                        <a:lumMod val="95000"/>
                      </a:schemeClr>
                    </a:solidFill>
                  </a:tcPr>
                </a:tc>
                <a:extLst>
                  <a:ext uri="{0D108BD9-81ED-4DB2-BD59-A6C34878D82A}">
                    <a16:rowId xmlns:a16="http://schemas.microsoft.com/office/drawing/2014/main" val="183331838"/>
                  </a:ext>
                </a:extLst>
              </a:tr>
              <a:tr h="170877">
                <a:tc>
                  <a:txBody>
                    <a:bodyPr/>
                    <a:lstStyle/>
                    <a:p>
                      <a:pPr marL="0" indent="115888">
                        <a:tabLst/>
                      </a:pPr>
                      <a:r>
                        <a:rPr lang="en-US" sz="550" b="0" i="0" dirty="0">
                          <a:effectLst/>
                          <a:latin typeface="Poppins"/>
                          <a:cs typeface="Poppins"/>
                        </a:rPr>
                        <a:t>• </a:t>
                      </a:r>
                      <a:r>
                        <a:rPr lang="en-US" sz="550" b="0" i="0" dirty="0" err="1">
                          <a:effectLst/>
                          <a:latin typeface="Poppins"/>
                          <a:cs typeface="Poppins"/>
                        </a:rPr>
                        <a:t>Büyüme</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-8.5%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-25.6%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-3.7%</a:t>
                      </a:r>
                    </a:p>
                  </a:txBody>
                  <a:tcPr marL="9525" marR="9525" marT="9525" marB="0" anchor="ctr">
                    <a:solidFill>
                      <a:schemeClr val="bg1">
                        <a:lumMod val="95000"/>
                      </a:schemeClr>
                    </a:solidFill>
                  </a:tcPr>
                </a:tc>
                <a:extLst>
                  <a:ext uri="{0D108BD9-81ED-4DB2-BD59-A6C34878D82A}">
                    <a16:rowId xmlns:a16="http://schemas.microsoft.com/office/drawing/2014/main" val="2490336256"/>
                  </a:ext>
                </a:extLst>
              </a:tr>
              <a:tr h="170877">
                <a:tc>
                  <a:txBody>
                    <a:bodyPr/>
                    <a:lstStyle/>
                    <a:p>
                      <a:pPr marL="0" indent="115888">
                        <a:tabLst/>
                      </a:pPr>
                      <a:r>
                        <a:rPr lang="en-US" sz="550" b="0" i="0" dirty="0">
                          <a:effectLst/>
                          <a:latin typeface="Poppins"/>
                          <a:cs typeface="Poppins"/>
                        </a:rPr>
                        <a:t>• </a:t>
                      </a:r>
                      <a:r>
                        <a:rPr lang="en-US" sz="550" b="0" i="0" dirty="0" err="1">
                          <a:effectLst/>
                          <a:latin typeface="Poppins"/>
                          <a:cs typeface="Poppins"/>
                        </a:rPr>
                        <a:t>Paylaşım</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8.2%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2.0%</a:t>
                      </a:r>
                    </a:p>
                  </a:txBody>
                  <a:tcPr marL="9525" marR="9525" marT="9525" marB="0" anchor="ctr">
                    <a:solidFill>
                      <a:schemeClr val="bg1">
                        <a:lumMod val="95000"/>
                      </a:schemeClr>
                    </a:solidFill>
                  </a:tcPr>
                </a:tc>
                <a:extLst>
                  <a:ext uri="{0D108BD9-81ED-4DB2-BD59-A6C34878D82A}">
                    <a16:rowId xmlns:a16="http://schemas.microsoft.com/office/drawing/2014/main" val="1986491289"/>
                  </a:ext>
                </a:extLst>
              </a:tr>
              <a:tr h="170877">
                <a:tc>
                  <a:txBody>
                    <a:bodyPr/>
                    <a:lstStyle/>
                    <a:p>
                      <a:r>
                        <a:rPr lang="tr-TR" sz="550" b="1" i="0" dirty="0">
                          <a:effectLst/>
                          <a:latin typeface="Poppins"/>
                          <a:cs typeface="Poppins"/>
                        </a:rPr>
                        <a:t>Dergi</a:t>
                      </a:r>
                      <a:endParaRPr lang="en-US" sz="550" b="1"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26,291.6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24,836.3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19,637.1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20,735.7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20,358.8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19,200.7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18,155.8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17,373.4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16,714.6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16,059.1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15,341.3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14,486.3 </a:t>
                      </a:r>
                    </a:p>
                  </a:txBody>
                  <a:tcPr marL="9525" marR="9525" marT="9525" marB="0" anchor="ctr">
                    <a:solidFill>
                      <a:schemeClr val="bg1">
                        <a:lumMod val="95000"/>
                      </a:schemeClr>
                    </a:solidFill>
                  </a:tcPr>
                </a:tc>
                <a:extLst>
                  <a:ext uri="{0D108BD9-81ED-4DB2-BD59-A6C34878D82A}">
                    <a16:rowId xmlns:a16="http://schemas.microsoft.com/office/drawing/2014/main" val="39654339"/>
                  </a:ext>
                </a:extLst>
              </a:tr>
              <a:tr h="170877">
                <a:tc>
                  <a:txBody>
                    <a:bodyPr/>
                    <a:lstStyle/>
                    <a:p>
                      <a:pPr marL="0" indent="115888">
                        <a:tabLst/>
                      </a:pPr>
                      <a:r>
                        <a:rPr lang="en-US" sz="550" b="0" i="0" dirty="0">
                          <a:effectLst/>
                          <a:latin typeface="Poppins"/>
                          <a:cs typeface="Poppins"/>
                        </a:rPr>
                        <a:t>• </a:t>
                      </a:r>
                      <a:r>
                        <a:rPr lang="tr-TR" sz="550" b="0" i="0" dirty="0">
                          <a:effectLst/>
                          <a:latin typeface="Poppins"/>
                          <a:cs typeface="Poppins"/>
                        </a:rPr>
                        <a:t>Büyüme</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-20.9%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-5.7%</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-5.6%</a:t>
                      </a:r>
                    </a:p>
                  </a:txBody>
                  <a:tcPr marL="9525" marR="9525" marT="9525" marB="0" anchor="ctr">
                    <a:solidFill>
                      <a:schemeClr val="bg1">
                        <a:lumMod val="95000"/>
                      </a:schemeClr>
                    </a:solidFill>
                  </a:tcPr>
                </a:tc>
                <a:extLst>
                  <a:ext uri="{0D108BD9-81ED-4DB2-BD59-A6C34878D82A}">
                    <a16:rowId xmlns:a16="http://schemas.microsoft.com/office/drawing/2014/main" val="4269620219"/>
                  </a:ext>
                </a:extLst>
              </a:tr>
              <a:tr h="170877">
                <a:tc>
                  <a:txBody>
                    <a:bodyPr/>
                    <a:lstStyle/>
                    <a:p>
                      <a:pPr marL="0" indent="115888">
                        <a:tabLst/>
                      </a:pPr>
                      <a:r>
                        <a:rPr lang="en-US" sz="550" b="0" i="0" dirty="0">
                          <a:effectLst/>
                          <a:latin typeface="Poppins"/>
                          <a:cs typeface="Poppins"/>
                        </a:rPr>
                        <a:t>• </a:t>
                      </a:r>
                      <a:r>
                        <a:rPr lang="en-US" sz="550" b="0" i="0" dirty="0" err="1">
                          <a:effectLst/>
                          <a:latin typeface="Poppins"/>
                          <a:cs typeface="Poppins"/>
                        </a:rPr>
                        <a:t>Paylaşım</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1.0%</a:t>
                      </a:r>
                    </a:p>
                  </a:txBody>
                  <a:tcPr marL="9525" marR="9525" marT="9525" marB="0" anchor="ctr">
                    <a:solidFill>
                      <a:schemeClr val="bg1">
                        <a:lumMod val="95000"/>
                      </a:schemeClr>
                    </a:solidFill>
                  </a:tcPr>
                </a:tc>
                <a:extLst>
                  <a:ext uri="{0D108BD9-81ED-4DB2-BD59-A6C34878D82A}">
                    <a16:rowId xmlns:a16="http://schemas.microsoft.com/office/drawing/2014/main" val="2839412202"/>
                  </a:ext>
                </a:extLst>
              </a:tr>
              <a:tr h="170877">
                <a:tc>
                  <a:txBody>
                    <a:bodyPr/>
                    <a:lstStyle/>
                    <a:p>
                      <a:r>
                        <a:rPr lang="en-US" sz="550" b="1" i="0" dirty="0" err="1">
                          <a:effectLst/>
                          <a:latin typeface="Poppins"/>
                          <a:cs typeface="Poppins"/>
                        </a:rPr>
                        <a:t>Açık</a:t>
                      </a:r>
                      <a:r>
                        <a:rPr lang="en-US" sz="550" b="1" i="0" dirty="0">
                          <a:effectLst/>
                          <a:latin typeface="Poppins"/>
                          <a:cs typeface="Poppins"/>
                        </a:rPr>
                        <a:t> </a:t>
                      </a:r>
                      <a:r>
                        <a:rPr lang="en-US" sz="550" b="1" i="0" dirty="0" err="1">
                          <a:effectLst/>
                          <a:latin typeface="Poppins"/>
                          <a:cs typeface="Poppins"/>
                        </a:rPr>
                        <a:t>hava</a:t>
                      </a:r>
                      <a:endParaRPr lang="en-US" sz="550" b="1"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36,500.0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38,479.4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30.109.2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37,226.8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41,094.0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47,366.7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52,333.1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56,057.3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59,656.6</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63,112.9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66,852.1</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70,503.4</a:t>
                      </a:r>
                    </a:p>
                  </a:txBody>
                  <a:tcPr marL="0" marR="45720" marT="0" marB="0" anchor="ctr">
                    <a:solidFill>
                      <a:schemeClr val="bg1">
                        <a:lumMod val="95000"/>
                      </a:schemeClr>
                    </a:solidFill>
                  </a:tcPr>
                </a:tc>
                <a:extLst>
                  <a:ext uri="{0D108BD9-81ED-4DB2-BD59-A6C34878D82A}">
                    <a16:rowId xmlns:a16="http://schemas.microsoft.com/office/drawing/2014/main" val="1060951920"/>
                  </a:ext>
                </a:extLst>
              </a:tr>
              <a:tr h="170877">
                <a:tc>
                  <a:txBody>
                    <a:bodyPr/>
                    <a:lstStyle/>
                    <a:p>
                      <a:pPr marL="0" indent="115888">
                        <a:tabLst/>
                      </a:pPr>
                      <a:r>
                        <a:rPr lang="en-US" sz="550" b="0" i="0" dirty="0">
                          <a:effectLst/>
                          <a:latin typeface="Poppins"/>
                          <a:cs typeface="Poppins"/>
                        </a:rPr>
                        <a:t>• </a:t>
                      </a:r>
                      <a:r>
                        <a:rPr lang="tr-TR" sz="550" b="0" i="0" dirty="0">
                          <a:effectLst/>
                          <a:latin typeface="Poppins"/>
                          <a:cs typeface="Poppins"/>
                        </a:rPr>
                        <a:t>Büyüme</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-21.8%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23.6%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10.4%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15.3%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10.5%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5.5%</a:t>
                      </a:r>
                    </a:p>
                  </a:txBody>
                  <a:tcPr marL="9525" marR="9525" marT="9525" marB="0" anchor="ctr">
                    <a:solidFill>
                      <a:schemeClr val="bg1">
                        <a:lumMod val="95000"/>
                      </a:schemeClr>
                    </a:solidFill>
                  </a:tcPr>
                </a:tc>
                <a:extLst>
                  <a:ext uri="{0D108BD9-81ED-4DB2-BD59-A6C34878D82A}">
                    <a16:rowId xmlns:a16="http://schemas.microsoft.com/office/drawing/2014/main" val="1862097711"/>
                  </a:ext>
                </a:extLst>
              </a:tr>
              <a:tr h="170877">
                <a:tc>
                  <a:txBody>
                    <a:bodyPr/>
                    <a:lstStyle/>
                    <a:p>
                      <a:pPr marL="115888" indent="0">
                        <a:tabLst/>
                      </a:pPr>
                      <a:r>
                        <a:rPr lang="en-US" sz="550" b="0" i="0" dirty="0">
                          <a:effectLst/>
                          <a:latin typeface="Poppins"/>
                          <a:cs typeface="Poppins"/>
                        </a:rPr>
                        <a:t>• </a:t>
                      </a:r>
                      <a:r>
                        <a:rPr lang="en-US" sz="550" b="0" i="0" dirty="0" err="1">
                          <a:effectLst/>
                          <a:latin typeface="Poppins"/>
                          <a:cs typeface="Poppins"/>
                        </a:rPr>
                        <a:t>Paylaşım</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4.7%</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4.7%</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5.0%</a:t>
                      </a:r>
                    </a:p>
                  </a:txBody>
                  <a:tcPr marL="9525" marR="9525" marT="9525" marB="0" anchor="ctr">
                    <a:solidFill>
                      <a:schemeClr val="bg1">
                        <a:lumMod val="95000"/>
                      </a:schemeClr>
                    </a:solidFill>
                  </a:tcPr>
                </a:tc>
                <a:extLst>
                  <a:ext uri="{0D108BD9-81ED-4DB2-BD59-A6C34878D82A}">
                    <a16:rowId xmlns:a16="http://schemas.microsoft.com/office/drawing/2014/main" val="3661750858"/>
                  </a:ext>
                </a:extLst>
              </a:tr>
              <a:tr h="170877">
                <a:tc>
                  <a:txBody>
                    <a:bodyPr/>
                    <a:lstStyle/>
                    <a:p>
                      <a:pPr marL="58738" indent="-58738">
                        <a:tabLst/>
                      </a:pPr>
                      <a:r>
                        <a:rPr lang="en-US" sz="550" b="0" i="0" dirty="0" err="1">
                          <a:effectLst/>
                          <a:latin typeface="Poppins"/>
                          <a:cs typeface="Poppins"/>
                        </a:rPr>
                        <a:t>Geleneksel</a:t>
                      </a:r>
                      <a:r>
                        <a:rPr lang="en-US" sz="550" b="0" i="0" dirty="0">
                          <a:effectLst/>
                          <a:latin typeface="Poppins"/>
                          <a:cs typeface="Poppins"/>
                        </a:rPr>
                        <a:t> </a:t>
                      </a:r>
                      <a:r>
                        <a:rPr lang="en-US" sz="550" b="0" i="0" dirty="0" err="1">
                          <a:effectLst/>
                          <a:latin typeface="Poppins"/>
                          <a:cs typeface="Poppins"/>
                        </a:rPr>
                        <a:t>Açık</a:t>
                      </a:r>
                      <a:r>
                        <a:rPr lang="en-US" sz="550" b="0" i="0" dirty="0">
                          <a:effectLst/>
                          <a:latin typeface="Poppins"/>
                          <a:cs typeface="Poppins"/>
                        </a:rPr>
                        <a:t> </a:t>
                      </a:r>
                      <a:r>
                        <a:rPr lang="en-US" sz="550" b="0" i="0" dirty="0" err="1">
                          <a:effectLst/>
                          <a:latin typeface="Poppins"/>
                          <a:cs typeface="Poppins"/>
                        </a:rPr>
                        <a:t>hava</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26,405.1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27,142.8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20,824.2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23,822.0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26,207.5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29,289.7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31,690.8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32,743.6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34,473.2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36,293.7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38,210.6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40,020.3 </a:t>
                      </a:r>
                    </a:p>
                  </a:txBody>
                  <a:tcPr marL="9525" marR="9525" marT="9525" marB="0" anchor="ctr">
                    <a:solidFill>
                      <a:schemeClr val="bg1">
                        <a:lumMod val="95000"/>
                      </a:schemeClr>
                    </a:solidFill>
                  </a:tcPr>
                </a:tc>
                <a:extLst>
                  <a:ext uri="{0D108BD9-81ED-4DB2-BD59-A6C34878D82A}">
                    <a16:rowId xmlns:a16="http://schemas.microsoft.com/office/drawing/2014/main" val="278263450"/>
                  </a:ext>
                </a:extLst>
              </a:tr>
              <a:tr h="170877">
                <a:tc>
                  <a:txBody>
                    <a:bodyPr/>
                    <a:lstStyle/>
                    <a:p>
                      <a:pPr marL="60325" indent="55563">
                        <a:tabLst/>
                      </a:pPr>
                      <a:r>
                        <a:rPr lang="en-US" sz="550" b="0" i="0" dirty="0">
                          <a:effectLst/>
                          <a:latin typeface="Poppins"/>
                          <a:cs typeface="Poppins"/>
                        </a:rPr>
                        <a:t>• </a:t>
                      </a:r>
                      <a:r>
                        <a:rPr lang="tr-TR" sz="550" b="0" i="0" dirty="0">
                          <a:effectLst/>
                          <a:latin typeface="Poppins"/>
                          <a:cs typeface="Poppins"/>
                        </a:rPr>
                        <a:t>Büyüme</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-23.3%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14.4%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10.0%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11.8%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8.2%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4.7%</a:t>
                      </a:r>
                    </a:p>
                  </a:txBody>
                  <a:tcPr marL="9525" marR="9525" marT="9525" marB="0" anchor="ctr">
                    <a:solidFill>
                      <a:schemeClr val="bg1">
                        <a:lumMod val="95000"/>
                      </a:schemeClr>
                    </a:solidFill>
                  </a:tcPr>
                </a:tc>
                <a:extLst>
                  <a:ext uri="{0D108BD9-81ED-4DB2-BD59-A6C34878D82A}">
                    <a16:rowId xmlns:a16="http://schemas.microsoft.com/office/drawing/2014/main" val="2574046878"/>
                  </a:ext>
                </a:extLst>
              </a:tr>
              <a:tr h="170877">
                <a:tc>
                  <a:txBody>
                    <a:bodyPr/>
                    <a:lstStyle/>
                    <a:p>
                      <a:pPr marL="115888" indent="0">
                        <a:tabLst/>
                      </a:pPr>
                      <a:r>
                        <a:rPr lang="en-US" sz="550" b="0" i="0" dirty="0">
                          <a:effectLst/>
                          <a:latin typeface="Poppins"/>
                          <a:cs typeface="Poppins"/>
                        </a:rPr>
                        <a:t>• </a:t>
                      </a:r>
                      <a:r>
                        <a:rPr lang="en-US" sz="550" b="0" i="0" dirty="0" err="1">
                          <a:effectLst/>
                          <a:latin typeface="Poppins"/>
                          <a:cs typeface="Poppins"/>
                        </a:rPr>
                        <a:t>Paylaşım</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72.3%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70.5%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69.2%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64.0%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63.8%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61.8%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60.6%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58.4%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57.8%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57.5%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57.2%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56.8%</a:t>
                      </a:r>
                    </a:p>
                  </a:txBody>
                  <a:tcPr marL="9525" marR="9525" marT="9525" marB="0" anchor="ctr">
                    <a:solidFill>
                      <a:schemeClr val="bg1">
                        <a:lumMod val="95000"/>
                      </a:schemeClr>
                    </a:solidFill>
                  </a:tcPr>
                </a:tc>
                <a:extLst>
                  <a:ext uri="{0D108BD9-81ED-4DB2-BD59-A6C34878D82A}">
                    <a16:rowId xmlns:a16="http://schemas.microsoft.com/office/drawing/2014/main" val="2916632655"/>
                  </a:ext>
                </a:extLst>
              </a:tr>
              <a:tr h="170877">
                <a:tc>
                  <a:txBody>
                    <a:bodyPr/>
                    <a:lstStyle/>
                    <a:p>
                      <a:pPr marL="6350" indent="0">
                        <a:tabLst/>
                      </a:pPr>
                      <a:r>
                        <a:rPr lang="en-US" sz="550" b="0" i="0" dirty="0">
                          <a:effectLst/>
                          <a:latin typeface="Poppins"/>
                          <a:cs typeface="Poppins"/>
                        </a:rPr>
                        <a:t>DOOH</a:t>
                      </a: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10,094.9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11,336.7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9,285.0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13,404.8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14,886.4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18,076.9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20,642.2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23,313.7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25,183.4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26,819.2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28,641.5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30,483.1 </a:t>
                      </a:r>
                    </a:p>
                  </a:txBody>
                  <a:tcPr marL="9525" marR="9525" marT="9525" marB="0" anchor="ctr">
                    <a:solidFill>
                      <a:schemeClr val="bg1">
                        <a:lumMod val="95000"/>
                      </a:schemeClr>
                    </a:solidFill>
                  </a:tcPr>
                </a:tc>
                <a:extLst>
                  <a:ext uri="{0D108BD9-81ED-4DB2-BD59-A6C34878D82A}">
                    <a16:rowId xmlns:a16="http://schemas.microsoft.com/office/drawing/2014/main" val="1366879561"/>
                  </a:ext>
                </a:extLst>
              </a:tr>
              <a:tr h="170877">
                <a:tc>
                  <a:txBody>
                    <a:bodyPr/>
                    <a:lstStyle/>
                    <a:p>
                      <a:pPr marL="60325" indent="55563">
                        <a:tabLst/>
                      </a:pPr>
                      <a:r>
                        <a:rPr lang="en-US" sz="550" b="0" i="0" dirty="0">
                          <a:effectLst/>
                          <a:latin typeface="Poppins"/>
                          <a:cs typeface="Poppins"/>
                        </a:rPr>
                        <a:t>• </a:t>
                      </a:r>
                      <a:r>
                        <a:rPr lang="tr-TR" sz="550" b="0" i="0" dirty="0">
                          <a:effectLst/>
                          <a:latin typeface="Poppins"/>
                          <a:cs typeface="Poppins"/>
                        </a:rPr>
                        <a:t>Büyüme</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20.7%</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-18.1%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44.4%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11.1%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21.4%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14.2%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8.0%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6.4%</a:t>
                      </a:r>
                    </a:p>
                  </a:txBody>
                  <a:tcPr marL="9525" marR="9525" marT="9525" marB="0" anchor="ctr">
                    <a:solidFill>
                      <a:schemeClr val="bg1">
                        <a:lumMod val="95000"/>
                      </a:schemeClr>
                    </a:solidFill>
                  </a:tcPr>
                </a:tc>
                <a:extLst>
                  <a:ext uri="{0D108BD9-81ED-4DB2-BD59-A6C34878D82A}">
                    <a16:rowId xmlns:a16="http://schemas.microsoft.com/office/drawing/2014/main" val="3243781093"/>
                  </a:ext>
                </a:extLst>
              </a:tr>
              <a:tr h="170877">
                <a:tc>
                  <a:txBody>
                    <a:bodyPr/>
                    <a:lstStyle/>
                    <a:p>
                      <a:pPr marL="60325" indent="55563">
                        <a:tabLst/>
                      </a:pPr>
                      <a:r>
                        <a:rPr lang="en-US" sz="550" b="0" i="0" dirty="0">
                          <a:effectLst/>
                          <a:latin typeface="Poppins"/>
                          <a:cs typeface="Poppins"/>
                        </a:rPr>
                        <a:t>• </a:t>
                      </a:r>
                      <a:r>
                        <a:rPr lang="en-US" sz="550" b="0" i="0" dirty="0" err="1">
                          <a:effectLst/>
                          <a:latin typeface="Poppins"/>
                          <a:cs typeface="Poppins"/>
                        </a:rPr>
                        <a:t>Paylaşım</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27.7%</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29.5%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30.8%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36.0%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36.2%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38.2%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39.4%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41.6%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42.2%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42.5%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42.8%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43.2%</a:t>
                      </a:r>
                    </a:p>
                  </a:txBody>
                  <a:tcPr marL="9525" marR="9525" marT="9525" marB="0" anchor="ctr">
                    <a:solidFill>
                      <a:schemeClr val="bg1">
                        <a:lumMod val="95000"/>
                      </a:schemeClr>
                    </a:solidFill>
                  </a:tcPr>
                </a:tc>
                <a:extLst>
                  <a:ext uri="{0D108BD9-81ED-4DB2-BD59-A6C34878D82A}">
                    <a16:rowId xmlns:a16="http://schemas.microsoft.com/office/drawing/2014/main" val="1766150079"/>
                  </a:ext>
                </a:extLst>
              </a:tr>
              <a:tr h="170877">
                <a:tc>
                  <a:txBody>
                    <a:bodyPr/>
                    <a:lstStyle/>
                    <a:p>
                      <a:r>
                        <a:rPr lang="en-US" sz="550" b="1" i="0" dirty="0">
                          <a:effectLst/>
                          <a:latin typeface="Poppins"/>
                          <a:cs typeface="Poppins"/>
                        </a:rPr>
                        <a:t>Sinema</a:t>
                      </a:r>
                    </a:p>
                  </a:txBody>
                  <a:tcPr marL="4572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2,794.5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2,969.0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714.2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872.6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1,822.0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2,085.9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2,193.8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2,323.0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2,413.9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2,492.5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2,580.4 </a:t>
                      </a:r>
                    </a:p>
                  </a:txBody>
                  <a:tcPr marL="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2,654.5 </a:t>
                      </a:r>
                    </a:p>
                  </a:txBody>
                  <a:tcPr marL="0" marR="45720" marT="0" marB="0" anchor="ctr">
                    <a:solidFill>
                      <a:schemeClr val="bg1">
                        <a:lumMod val="95000"/>
                      </a:schemeClr>
                    </a:solidFill>
                  </a:tcPr>
                </a:tc>
                <a:extLst>
                  <a:ext uri="{0D108BD9-81ED-4DB2-BD59-A6C34878D82A}">
                    <a16:rowId xmlns:a16="http://schemas.microsoft.com/office/drawing/2014/main" val="2227307576"/>
                  </a:ext>
                </a:extLst>
              </a:tr>
              <a:tr h="170877">
                <a:tc>
                  <a:txBody>
                    <a:bodyPr/>
                    <a:lstStyle/>
                    <a:p>
                      <a:pPr marL="0" indent="115888">
                        <a:tabLst/>
                      </a:pPr>
                      <a:r>
                        <a:rPr lang="en-US" sz="550" b="0" i="0" dirty="0">
                          <a:effectLst/>
                          <a:latin typeface="Poppins"/>
                          <a:cs typeface="Poppins"/>
                        </a:rPr>
                        <a:t>• </a:t>
                      </a:r>
                      <a:r>
                        <a:rPr lang="tr-TR" sz="550" b="0" i="0" dirty="0">
                          <a:effectLst/>
                          <a:latin typeface="Poppins"/>
                          <a:cs typeface="Poppins"/>
                        </a:rPr>
                        <a:t>Büyüme</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15.6%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-75.9%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22.2%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108.8%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14.5%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2.9%</a:t>
                      </a:r>
                    </a:p>
                  </a:txBody>
                  <a:tcPr marL="9525" marR="9525" marT="9525" marB="0" anchor="ctr">
                    <a:solidFill>
                      <a:schemeClr val="bg1">
                        <a:lumMod val="95000"/>
                      </a:schemeClr>
                    </a:solidFill>
                  </a:tcPr>
                </a:tc>
                <a:extLst>
                  <a:ext uri="{0D108BD9-81ED-4DB2-BD59-A6C34878D82A}">
                    <a16:rowId xmlns:a16="http://schemas.microsoft.com/office/drawing/2014/main" val="43272044"/>
                  </a:ext>
                </a:extLst>
              </a:tr>
              <a:tr h="170877">
                <a:tc>
                  <a:txBody>
                    <a:bodyPr/>
                    <a:lstStyle/>
                    <a:p>
                      <a:pPr marL="0" indent="115888">
                        <a:tabLst/>
                      </a:pPr>
                      <a:r>
                        <a:rPr lang="en-US" sz="550" b="0" i="0" dirty="0">
                          <a:effectLst/>
                          <a:latin typeface="Poppins"/>
                          <a:cs typeface="Poppins"/>
                        </a:rPr>
                        <a:t>• </a:t>
                      </a:r>
                      <a:r>
                        <a:rPr lang="en-US" sz="550" b="0" i="0" dirty="0" err="1">
                          <a:effectLst/>
                          <a:latin typeface="Poppins"/>
                          <a:cs typeface="Poppins"/>
                        </a:rPr>
                        <a:t>Paylaşım</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0.2%</a:t>
                      </a:r>
                    </a:p>
                  </a:txBody>
                  <a:tcPr marL="9525" marR="9525" marT="9525" marB="0" anchor="ctr">
                    <a:solidFill>
                      <a:schemeClr val="bg1">
                        <a:lumMod val="95000"/>
                      </a:schemeClr>
                    </a:solidFill>
                  </a:tcPr>
                </a:tc>
                <a:extLst>
                  <a:ext uri="{0D108BD9-81ED-4DB2-BD59-A6C34878D82A}">
                    <a16:rowId xmlns:a16="http://schemas.microsoft.com/office/drawing/2014/main" val="2876162487"/>
                  </a:ext>
                </a:extLst>
              </a:tr>
              <a:tr h="170877">
                <a:tc>
                  <a:txBody>
                    <a:bodyPr/>
                    <a:lstStyle/>
                    <a:p>
                      <a:r>
                        <a:rPr lang="en-US" sz="550" b="1" i="0" dirty="0" err="1">
                          <a:effectLst/>
                          <a:latin typeface="Poppins"/>
                          <a:cs typeface="Poppins"/>
                        </a:rPr>
                        <a:t>Dijital</a:t>
                      </a:r>
                      <a:r>
                        <a:rPr lang="en-US" sz="550" b="1" i="0" dirty="0">
                          <a:effectLst/>
                          <a:latin typeface="Poppins"/>
                          <a:cs typeface="Poppins"/>
                        </a:rPr>
                        <a:t> Pure-Play</a:t>
                      </a:r>
                    </a:p>
                  </a:txBody>
                  <a:tcPr marL="45720" marR="45720" marT="0"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270,047.1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339,288.5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393,676.3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535,918.3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586,202.7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657,926.7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739,611.6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813,304.3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877,668.7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942,006.5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1,014,002.6 </a:t>
                      </a:r>
                    </a:p>
                  </a:txBody>
                  <a:tcPr marL="9525" marR="9525" marT="9525" marB="0" anchor="ctr">
                    <a:solidFill>
                      <a:schemeClr val="bg1">
                        <a:lumMod val="9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1,085,853.8 </a:t>
                      </a:r>
                    </a:p>
                  </a:txBody>
                  <a:tcPr marL="9525" marR="9525" marT="9525" marB="0" anchor="ctr">
                    <a:solidFill>
                      <a:schemeClr val="bg1">
                        <a:lumMod val="95000"/>
                      </a:schemeClr>
                    </a:solidFill>
                  </a:tcPr>
                </a:tc>
                <a:extLst>
                  <a:ext uri="{0D108BD9-81ED-4DB2-BD59-A6C34878D82A}">
                    <a16:rowId xmlns:a16="http://schemas.microsoft.com/office/drawing/2014/main" val="4236645874"/>
                  </a:ext>
                </a:extLst>
              </a:tr>
              <a:tr h="170877">
                <a:tc>
                  <a:txBody>
                    <a:bodyPr/>
                    <a:lstStyle/>
                    <a:p>
                      <a:pPr marL="0" indent="115888">
                        <a:tabLst/>
                      </a:pPr>
                      <a:r>
                        <a:rPr lang="en-US" sz="550" b="0" i="0" dirty="0">
                          <a:effectLst/>
                          <a:latin typeface="Poppins"/>
                          <a:cs typeface="Poppins"/>
                        </a:rPr>
                        <a:t>• </a:t>
                      </a:r>
                      <a:r>
                        <a:rPr lang="tr-TR" sz="550" b="0" i="0" dirty="0">
                          <a:effectLst/>
                          <a:latin typeface="Poppins"/>
                          <a:cs typeface="Poppins"/>
                        </a:rPr>
                        <a:t>Büyüme</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17.5%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25.6%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16.0%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36.1%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9.4%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10.0%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7.1%</a:t>
                      </a:r>
                    </a:p>
                  </a:txBody>
                  <a:tcPr marL="9525" marR="9525" marT="9525" marB="0" anchor="ctr">
                    <a:solidFill>
                      <a:schemeClr val="bg1">
                        <a:lumMod val="95000"/>
                      </a:schemeClr>
                    </a:solidFill>
                  </a:tcPr>
                </a:tc>
                <a:extLst>
                  <a:ext uri="{0D108BD9-81ED-4DB2-BD59-A6C34878D82A}">
                    <a16:rowId xmlns:a16="http://schemas.microsoft.com/office/drawing/2014/main" val="2892008698"/>
                  </a:ext>
                </a:extLst>
              </a:tr>
              <a:tr h="170877">
                <a:tc>
                  <a:txBody>
                    <a:bodyPr/>
                    <a:lstStyle/>
                    <a:p>
                      <a:pPr marL="0" indent="115888">
                        <a:tabLst/>
                      </a:pPr>
                      <a:r>
                        <a:rPr lang="en-US" sz="550" b="0" i="0" dirty="0">
                          <a:effectLst/>
                          <a:latin typeface="Poppins"/>
                          <a:cs typeface="Poppins"/>
                        </a:rPr>
                        <a:t>• </a:t>
                      </a:r>
                      <a:r>
                        <a:rPr lang="en-US" sz="550" b="0" i="0" dirty="0" err="1">
                          <a:effectLst/>
                          <a:latin typeface="Poppins"/>
                          <a:cs typeface="Poppins"/>
                        </a:rPr>
                        <a:t>Paylaşım</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47.1%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53.1%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61.6%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65.6%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67.1%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69.5%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71.4%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72.9%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74.0%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74.9%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75.9%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76.8%</a:t>
                      </a:r>
                    </a:p>
                  </a:txBody>
                  <a:tcPr marL="9525" marR="9525" marT="9525" marB="0" anchor="ctr">
                    <a:solidFill>
                      <a:schemeClr val="bg1">
                        <a:lumMod val="95000"/>
                      </a:schemeClr>
                    </a:solidFill>
                  </a:tcPr>
                </a:tc>
                <a:extLst>
                  <a:ext uri="{0D108BD9-81ED-4DB2-BD59-A6C34878D82A}">
                    <a16:rowId xmlns:a16="http://schemas.microsoft.com/office/drawing/2014/main" val="638326561"/>
                  </a:ext>
                </a:extLst>
              </a:tr>
              <a:tr h="170877">
                <a:tc>
                  <a:txBody>
                    <a:bodyPr/>
                    <a:lstStyle/>
                    <a:p>
                      <a:pPr marL="0" indent="6350">
                        <a:tabLst/>
                      </a:pPr>
                      <a:r>
                        <a:rPr lang="en-US" sz="550" b="0" i="0" dirty="0">
                          <a:effectLst/>
                          <a:latin typeface="Poppins"/>
                          <a:cs typeface="Poppins"/>
                        </a:rPr>
                        <a:t> </a:t>
                      </a:r>
                      <a:r>
                        <a:rPr lang="en-US" sz="550" b="0" i="0" dirty="0" err="1">
                          <a:effectLst/>
                          <a:latin typeface="Poppins"/>
                          <a:cs typeface="Poppins"/>
                        </a:rPr>
                        <a:t>Araştırma</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104,778.8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119,020.7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123,320.1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168,716.1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180,800.7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198,986.3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214,479.5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233,984.2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248,580.6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267,787.5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283,993.8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305,700.9 </a:t>
                      </a:r>
                    </a:p>
                  </a:txBody>
                  <a:tcPr marL="9525" marR="9525" marT="9525" marB="0" anchor="ctr">
                    <a:solidFill>
                      <a:schemeClr val="bg1">
                        <a:lumMod val="95000"/>
                      </a:schemeClr>
                    </a:solidFill>
                  </a:tcPr>
                </a:tc>
                <a:extLst>
                  <a:ext uri="{0D108BD9-81ED-4DB2-BD59-A6C34878D82A}">
                    <a16:rowId xmlns:a16="http://schemas.microsoft.com/office/drawing/2014/main" val="2966243872"/>
                  </a:ext>
                </a:extLst>
              </a:tr>
              <a:tr h="170877">
                <a:tc>
                  <a:txBody>
                    <a:bodyPr/>
                    <a:lstStyle/>
                    <a:p>
                      <a:pPr marL="0" indent="115888">
                        <a:tabLst/>
                      </a:pPr>
                      <a:r>
                        <a:rPr lang="en-US" sz="550" b="0" i="0" dirty="0">
                          <a:effectLst/>
                          <a:latin typeface="Poppins"/>
                          <a:cs typeface="Poppins"/>
                        </a:rPr>
                        <a:t>• </a:t>
                      </a:r>
                      <a:r>
                        <a:rPr lang="tr-TR" sz="550" b="0" i="0" dirty="0">
                          <a:effectLst/>
                          <a:latin typeface="Poppins"/>
                          <a:cs typeface="Poppins"/>
                        </a:rPr>
                        <a:t>Büyüme</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16.2%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13.6%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36.8%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10.1%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9.1%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7.7%</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7.6%</a:t>
                      </a:r>
                    </a:p>
                  </a:txBody>
                  <a:tcPr marL="9525" marR="9525" marT="9525" marB="0" anchor="ctr">
                    <a:solidFill>
                      <a:schemeClr val="bg1">
                        <a:lumMod val="95000"/>
                      </a:schemeClr>
                    </a:solidFill>
                  </a:tcPr>
                </a:tc>
                <a:extLst>
                  <a:ext uri="{0D108BD9-81ED-4DB2-BD59-A6C34878D82A}">
                    <a16:rowId xmlns:a16="http://schemas.microsoft.com/office/drawing/2014/main" val="3652727708"/>
                  </a:ext>
                </a:extLst>
              </a:tr>
              <a:tr h="170877">
                <a:tc>
                  <a:txBody>
                    <a:bodyPr/>
                    <a:lstStyle/>
                    <a:p>
                      <a:pPr marL="0" indent="115888">
                        <a:tabLst/>
                      </a:pPr>
                      <a:r>
                        <a:rPr lang="en-US" sz="550" b="0" i="0" dirty="0">
                          <a:effectLst/>
                          <a:latin typeface="Poppins"/>
                          <a:cs typeface="Poppins"/>
                        </a:rPr>
                        <a:t>• </a:t>
                      </a:r>
                      <a:r>
                        <a:rPr lang="en-US" sz="550" b="0" i="0" dirty="0" err="1">
                          <a:effectLst/>
                          <a:latin typeface="Poppins"/>
                          <a:cs typeface="Poppins"/>
                        </a:rPr>
                        <a:t>Paylaşım</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18.3%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18.6%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19.3%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20.6%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20.7%</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21.0%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20.7%</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21.0%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21.0%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21.3%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21.3%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21.6%</a:t>
                      </a:r>
                    </a:p>
                  </a:txBody>
                  <a:tcPr marL="9525" marR="9525" marT="9525" marB="0" anchor="ctr">
                    <a:solidFill>
                      <a:schemeClr val="bg1">
                        <a:lumMod val="95000"/>
                      </a:schemeClr>
                    </a:solidFill>
                  </a:tcPr>
                </a:tc>
                <a:extLst>
                  <a:ext uri="{0D108BD9-81ED-4DB2-BD59-A6C34878D82A}">
                    <a16:rowId xmlns:a16="http://schemas.microsoft.com/office/drawing/2014/main" val="262612931"/>
                  </a:ext>
                </a:extLst>
              </a:tr>
              <a:tr h="174042">
                <a:tc>
                  <a:txBody>
                    <a:bodyPr/>
                    <a:lstStyle/>
                    <a:p>
                      <a:pPr marL="0" indent="6350">
                        <a:tabLst/>
                      </a:pPr>
                      <a:r>
                        <a:rPr lang="en-US" sz="550" b="0" i="0" dirty="0">
                          <a:effectLst/>
                          <a:latin typeface="Poppins"/>
                          <a:cs typeface="Poppins"/>
                        </a:rPr>
                        <a:t> </a:t>
                      </a:r>
                      <a:r>
                        <a:rPr lang="en-US" sz="550" b="0" i="0" dirty="0" err="1">
                          <a:effectLst/>
                          <a:latin typeface="Poppins"/>
                          <a:cs typeface="Poppins"/>
                        </a:rPr>
                        <a:t>Arama</a:t>
                      </a:r>
                      <a:r>
                        <a:rPr lang="en-US" sz="550" b="0" i="0" dirty="0">
                          <a:effectLst/>
                          <a:latin typeface="Poppins"/>
                          <a:cs typeface="Poppins"/>
                        </a:rPr>
                        <a:t> </a:t>
                      </a:r>
                      <a:r>
                        <a:rPr lang="en-US" sz="550" b="0" i="0" dirty="0" err="1">
                          <a:effectLst/>
                          <a:latin typeface="Poppins"/>
                          <a:cs typeface="Poppins"/>
                        </a:rPr>
                        <a:t>Dışı</a:t>
                      </a:r>
                      <a:r>
                        <a:rPr lang="en-US" sz="550" b="0" i="0" dirty="0">
                          <a:effectLst/>
                          <a:latin typeface="Poppins"/>
                          <a:cs typeface="Poppins"/>
                        </a:rPr>
                        <a:t> / </a:t>
                      </a:r>
                      <a:r>
                        <a:rPr lang="en-US" sz="550" b="0" i="0" dirty="0" err="1">
                          <a:effectLst/>
                          <a:latin typeface="Poppins"/>
                          <a:cs typeface="Poppins"/>
                        </a:rPr>
                        <a:t>Perakende</a:t>
                      </a:r>
                      <a:r>
                        <a:rPr lang="en-US" sz="550" b="0" i="0" dirty="0">
                          <a:effectLst/>
                          <a:latin typeface="Poppins"/>
                          <a:cs typeface="Poppins"/>
                        </a:rPr>
                        <a:t> </a:t>
                      </a:r>
                      <a:r>
                        <a:rPr lang="en-US" sz="550" b="0" i="0" dirty="0" err="1">
                          <a:effectLst/>
                          <a:latin typeface="Poppins"/>
                          <a:cs typeface="Poppins"/>
                        </a:rPr>
                        <a:t>Dışı</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127,490.1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169,713.2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196,903.9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266,252.2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294,972.8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327,492.0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369,698.0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402,453.9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436,222.7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466,990.3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506,451.4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540,097.4 </a:t>
                      </a:r>
                    </a:p>
                  </a:txBody>
                  <a:tcPr marL="9525" marR="9525" marT="9525" marB="0" anchor="ctr">
                    <a:solidFill>
                      <a:schemeClr val="bg1">
                        <a:lumMod val="95000"/>
                      </a:schemeClr>
                    </a:solidFill>
                  </a:tcPr>
                </a:tc>
                <a:extLst>
                  <a:ext uri="{0D108BD9-81ED-4DB2-BD59-A6C34878D82A}">
                    <a16:rowId xmlns:a16="http://schemas.microsoft.com/office/drawing/2014/main" val="4049745222"/>
                  </a:ext>
                </a:extLst>
              </a:tr>
              <a:tr h="170877">
                <a:tc>
                  <a:txBody>
                    <a:bodyPr/>
                    <a:lstStyle/>
                    <a:p>
                      <a:pPr marL="0" indent="115888">
                        <a:tabLst/>
                      </a:pPr>
                      <a:r>
                        <a:rPr lang="en-US" sz="550" b="0" i="0" dirty="0">
                          <a:effectLst/>
                          <a:latin typeface="Poppins"/>
                          <a:cs typeface="Poppins"/>
                        </a:rPr>
                        <a:t>• </a:t>
                      </a:r>
                      <a:r>
                        <a:rPr lang="tr-TR" sz="550" b="0" i="0" dirty="0">
                          <a:effectLst/>
                          <a:latin typeface="Poppins"/>
                          <a:cs typeface="Poppins"/>
                        </a:rPr>
                        <a:t>Büyüme</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16.7%</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33.1%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16.0%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35.2%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10.8%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11.0%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8.9%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8.4%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8.5%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6.6%</a:t>
                      </a:r>
                    </a:p>
                  </a:txBody>
                  <a:tcPr marL="9525" marR="9525" marT="9525" marB="0" anchor="ctr">
                    <a:solidFill>
                      <a:schemeClr val="bg1">
                        <a:lumMod val="95000"/>
                      </a:schemeClr>
                    </a:solidFill>
                  </a:tcPr>
                </a:tc>
                <a:extLst>
                  <a:ext uri="{0D108BD9-81ED-4DB2-BD59-A6C34878D82A}">
                    <a16:rowId xmlns:a16="http://schemas.microsoft.com/office/drawing/2014/main" val="1115567093"/>
                  </a:ext>
                </a:extLst>
              </a:tr>
              <a:tr h="170877">
                <a:tc>
                  <a:txBody>
                    <a:bodyPr/>
                    <a:lstStyle/>
                    <a:p>
                      <a:pPr marL="0" indent="115888">
                        <a:tabLst/>
                      </a:pPr>
                      <a:r>
                        <a:rPr lang="en-US" sz="550" b="0" i="0" dirty="0">
                          <a:effectLst/>
                          <a:latin typeface="Poppins"/>
                          <a:cs typeface="Poppins"/>
                        </a:rPr>
                        <a:t>• </a:t>
                      </a:r>
                      <a:r>
                        <a:rPr lang="en-US" sz="550" b="0" i="0" dirty="0" err="1">
                          <a:effectLst/>
                          <a:latin typeface="Poppins"/>
                          <a:cs typeface="Poppins"/>
                        </a:rPr>
                        <a:t>Paylaşım</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22.2%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26.6%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30.8%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32.6%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33.8%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34.6%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35.7%</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36.1%</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36.8%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37.2%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37.9%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38.2%</a:t>
                      </a:r>
                    </a:p>
                  </a:txBody>
                  <a:tcPr marL="9525" marR="9525" marT="9525" marB="0" anchor="ctr">
                    <a:solidFill>
                      <a:schemeClr val="bg1">
                        <a:lumMod val="95000"/>
                      </a:schemeClr>
                    </a:solidFill>
                  </a:tcPr>
                </a:tc>
                <a:extLst>
                  <a:ext uri="{0D108BD9-81ED-4DB2-BD59-A6C34878D82A}">
                    <a16:rowId xmlns:a16="http://schemas.microsoft.com/office/drawing/2014/main" val="1969736115"/>
                  </a:ext>
                </a:extLst>
              </a:tr>
              <a:tr h="170877">
                <a:tc>
                  <a:txBody>
                    <a:bodyPr/>
                    <a:lstStyle/>
                    <a:p>
                      <a:pPr marL="0" indent="6350">
                        <a:tabLst/>
                      </a:pPr>
                      <a:r>
                        <a:rPr lang="en-US" sz="550" b="0" i="0" dirty="0" err="1">
                          <a:effectLst/>
                          <a:latin typeface="Poppins"/>
                          <a:cs typeface="Poppins"/>
                        </a:rPr>
                        <a:t>Perakende</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37,778.2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50,554.6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73,452.3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100,950.0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110,429.2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131,448.3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155,434.1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176,866.2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192,865.5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207,228.6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223,557.3 </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240,055.5 </a:t>
                      </a:r>
                    </a:p>
                  </a:txBody>
                  <a:tcPr marL="9525" marR="9525" marT="9525" marB="0" anchor="ctr">
                    <a:solidFill>
                      <a:schemeClr val="bg1">
                        <a:lumMod val="95000"/>
                      </a:schemeClr>
                    </a:solidFill>
                  </a:tcPr>
                </a:tc>
                <a:extLst>
                  <a:ext uri="{0D108BD9-81ED-4DB2-BD59-A6C34878D82A}">
                    <a16:rowId xmlns:a16="http://schemas.microsoft.com/office/drawing/2014/main" val="3087391931"/>
                  </a:ext>
                </a:extLst>
              </a:tr>
              <a:tr h="170877">
                <a:tc>
                  <a:txBody>
                    <a:bodyPr/>
                    <a:lstStyle/>
                    <a:p>
                      <a:pPr marL="115888" indent="0">
                        <a:tabLst/>
                      </a:pPr>
                      <a:r>
                        <a:rPr lang="en-US" sz="550" b="0" i="0" dirty="0">
                          <a:effectLst/>
                          <a:latin typeface="Poppins"/>
                          <a:cs typeface="Poppins"/>
                        </a:rPr>
                        <a:t>• </a:t>
                      </a:r>
                      <a:r>
                        <a:rPr lang="tr-TR" sz="550" b="0" i="0" dirty="0">
                          <a:effectLst/>
                          <a:latin typeface="Poppins"/>
                          <a:cs typeface="Poppins"/>
                        </a:rPr>
                        <a:t>Büyüme</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24.6%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33.8%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45.3%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37.4%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9.4%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19.0%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18.2%</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13.8%</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9.0%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7.4%</a:t>
                      </a:r>
                    </a:p>
                  </a:txBody>
                  <a:tcPr marL="9525" marR="9525" marT="9525" marB="0" anchor="ctr">
                    <a:solidFill>
                      <a:schemeClr val="bg1">
                        <a:lumMod val="95000"/>
                      </a:schemeClr>
                    </a:solidFill>
                  </a:tcPr>
                </a:tc>
                <a:extLst>
                  <a:ext uri="{0D108BD9-81ED-4DB2-BD59-A6C34878D82A}">
                    <a16:rowId xmlns:a16="http://schemas.microsoft.com/office/drawing/2014/main" val="2264088747"/>
                  </a:ext>
                </a:extLst>
              </a:tr>
              <a:tr h="170877">
                <a:tc>
                  <a:txBody>
                    <a:bodyPr/>
                    <a:lstStyle/>
                    <a:p>
                      <a:pPr marL="0" indent="115888">
                        <a:tabLst/>
                      </a:pPr>
                      <a:r>
                        <a:rPr lang="en-US" sz="550" b="0" i="0" dirty="0">
                          <a:effectLst/>
                          <a:latin typeface="Poppins"/>
                          <a:cs typeface="Poppins"/>
                        </a:rPr>
                        <a:t>• </a:t>
                      </a:r>
                      <a:r>
                        <a:rPr lang="en-US" sz="550" b="0" i="0" dirty="0" err="1">
                          <a:effectLst/>
                          <a:latin typeface="Poppins"/>
                          <a:cs typeface="Poppins"/>
                        </a:rPr>
                        <a:t>Paylaşım</a:t>
                      </a:r>
                      <a:endParaRPr lang="en-US" sz="550" b="0" i="0" dirty="0">
                        <a:effectLst/>
                        <a:latin typeface="Poppins"/>
                        <a:cs typeface="Poppins"/>
                      </a:endParaRPr>
                    </a:p>
                  </a:txBody>
                  <a:tcPr marL="45720" marR="45720" marT="0"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11.5%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12.4%</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12.6%</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13.9%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15.0%</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15.9%</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16.3%</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16.5%</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16.7%</a:t>
                      </a:r>
                    </a:p>
                  </a:txBody>
                  <a:tcPr marL="9525" marR="9525" marT="9525" marB="0" anchor="ctr">
                    <a:solidFill>
                      <a:schemeClr val="bg1">
                        <a:lumMod val="9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17.0%</a:t>
                      </a:r>
                    </a:p>
                  </a:txBody>
                  <a:tcPr marL="9525" marR="9525" marT="9525" marB="0" anchor="ctr">
                    <a:solidFill>
                      <a:schemeClr val="bg1">
                        <a:lumMod val="95000"/>
                      </a:schemeClr>
                    </a:solidFill>
                  </a:tcPr>
                </a:tc>
                <a:extLst>
                  <a:ext uri="{0D108BD9-81ED-4DB2-BD59-A6C34878D82A}">
                    <a16:rowId xmlns:a16="http://schemas.microsoft.com/office/drawing/2014/main" val="1694452062"/>
                  </a:ext>
                </a:extLst>
              </a:tr>
              <a:tr h="0">
                <a:tc>
                  <a:txBody>
                    <a:bodyPr/>
                    <a:lstStyle/>
                    <a:p>
                      <a:endParaRPr lang="en-US" sz="550" b="0" i="0" dirty="0">
                        <a:effectLst/>
                        <a:latin typeface="Poppins" pitchFamily="2" charset="77"/>
                        <a:cs typeface="Poppins" pitchFamily="2" charset="77"/>
                      </a:endParaRPr>
                    </a:p>
                  </a:txBody>
                  <a:tcPr marL="45720" marR="45720" marT="0" marB="0" anchor="ctr">
                    <a:lnR w="12700" cap="flat" cmpd="sng" algn="ctr">
                      <a:solidFill>
                        <a:schemeClr val="tx1"/>
                      </a:solidFill>
                      <a:prstDash val="solid"/>
                      <a:round/>
                      <a:headEnd type="none" w="med" len="med"/>
                      <a:tailEnd type="none" w="med" len="med"/>
                    </a:lnR>
                    <a:solidFill>
                      <a:schemeClr val="tx1"/>
                    </a:solidFill>
                  </a:tcPr>
                </a:tc>
                <a:tc>
                  <a:txBody>
                    <a:bodyPr/>
                    <a:lstStyle/>
                    <a:p>
                      <a:pPr algn="r"/>
                      <a:endParaRPr lang="en-US" sz="550" b="0" i="0" dirty="0">
                        <a:latin typeface="Poppins" pitchFamily="2" charset="77"/>
                        <a:cs typeface="Poppins" pitchFamily="2" charset="77"/>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r"/>
                      <a:endParaRPr lang="en-US" sz="550" b="0" i="0" dirty="0">
                        <a:latin typeface="Poppins" pitchFamily="2" charset="77"/>
                        <a:cs typeface="Poppins" pitchFamily="2" charset="77"/>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r"/>
                      <a:endParaRPr lang="en-US" sz="550" b="0" i="0" dirty="0">
                        <a:latin typeface="Poppins" pitchFamily="2" charset="77"/>
                        <a:cs typeface="Poppins" pitchFamily="2" charset="77"/>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r"/>
                      <a:endParaRPr lang="en-US" sz="550" b="0" i="0" dirty="0">
                        <a:latin typeface="Poppins" pitchFamily="2" charset="77"/>
                        <a:cs typeface="Poppins" pitchFamily="2" charset="77"/>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r"/>
                      <a:endParaRPr lang="en-US" sz="550" b="0" i="0" dirty="0">
                        <a:latin typeface="Poppins" pitchFamily="2" charset="77"/>
                        <a:cs typeface="Poppins" pitchFamily="2" charset="77"/>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r"/>
                      <a:endParaRPr lang="en-US" sz="550" b="0" i="0" dirty="0">
                        <a:latin typeface="Poppins" pitchFamily="2" charset="77"/>
                        <a:cs typeface="Poppins" pitchFamily="2" charset="77"/>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r"/>
                      <a:endParaRPr lang="en-US" sz="550" b="0" i="0" dirty="0">
                        <a:latin typeface="Poppins" pitchFamily="2" charset="77"/>
                        <a:cs typeface="Poppins" pitchFamily="2" charset="77"/>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r"/>
                      <a:endParaRPr lang="en-US" sz="550" b="0" i="0" dirty="0">
                        <a:latin typeface="Poppins" pitchFamily="2" charset="77"/>
                        <a:cs typeface="Poppins" pitchFamily="2" charset="77"/>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r"/>
                      <a:endParaRPr lang="en-US" sz="550" b="0" i="0" dirty="0">
                        <a:latin typeface="Poppins" pitchFamily="2" charset="77"/>
                        <a:cs typeface="Poppins" pitchFamily="2" charset="77"/>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r"/>
                      <a:endParaRPr lang="en-US" sz="550" b="0" i="0" dirty="0">
                        <a:latin typeface="Poppins" pitchFamily="2" charset="77"/>
                        <a:cs typeface="Poppins" pitchFamily="2" charset="77"/>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r"/>
                      <a:endParaRPr lang="en-US" sz="550" b="0" i="0" dirty="0">
                        <a:latin typeface="Poppins" pitchFamily="2" charset="77"/>
                        <a:cs typeface="Poppins" pitchFamily="2" charset="77"/>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r"/>
                      <a:endParaRPr lang="en-US" sz="550" b="0" i="0" dirty="0">
                        <a:latin typeface="Poppins" pitchFamily="2" charset="77"/>
                        <a:cs typeface="Poppins" pitchFamily="2" charset="77"/>
                      </a:endParaRPr>
                    </a:p>
                  </a:txBody>
                  <a:tcPr marL="45720" marR="45720" marT="0" marB="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3173725275"/>
                  </a:ext>
                </a:extLst>
              </a:tr>
              <a:tr h="174042">
                <a:tc>
                  <a:txBody>
                    <a:bodyPr/>
                    <a:lstStyle/>
                    <a:p>
                      <a:r>
                        <a:rPr lang="en-US" sz="550" b="1" i="0" dirty="0" err="1">
                          <a:effectLst/>
                          <a:latin typeface="Poppins"/>
                          <a:cs typeface="Poppins"/>
                        </a:rPr>
                        <a:t>Reklam</a:t>
                      </a:r>
                      <a:r>
                        <a:rPr lang="en-US" sz="550" b="1" i="0" dirty="0">
                          <a:effectLst/>
                          <a:latin typeface="Poppins"/>
                          <a:cs typeface="Poppins"/>
                        </a:rPr>
                        <a:t>, ABD </a:t>
                      </a:r>
                      <a:r>
                        <a:rPr lang="en-US" sz="550" b="1" i="0" dirty="0" err="1">
                          <a:effectLst/>
                          <a:latin typeface="Poppins"/>
                          <a:cs typeface="Poppins"/>
                        </a:rPr>
                        <a:t>Siyasi</a:t>
                      </a:r>
                      <a:r>
                        <a:rPr lang="en-US" sz="550" b="1" i="0" dirty="0">
                          <a:effectLst/>
                          <a:latin typeface="Poppins"/>
                          <a:cs typeface="Poppins"/>
                        </a:rPr>
                        <a:t> </a:t>
                      </a:r>
                      <a:r>
                        <a:rPr lang="en-US" sz="550" b="1" i="0" dirty="0" err="1">
                          <a:effectLst/>
                          <a:latin typeface="Poppins"/>
                          <a:cs typeface="Poppins"/>
                        </a:rPr>
                        <a:t>Dışı</a:t>
                      </a:r>
                      <a:endParaRPr lang="en-US" sz="550" b="1" i="0" dirty="0">
                        <a:effectLst/>
                        <a:latin typeface="Poppins"/>
                        <a:cs typeface="Poppins"/>
                      </a:endParaRPr>
                    </a:p>
                  </a:txBody>
                  <a:tcPr marL="45720" marR="45720" marT="0" marB="0" anchor="ctr">
                    <a:solidFill>
                      <a:schemeClr val="accent2">
                        <a:alpha val="1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$573,196.3 </a:t>
                      </a:r>
                    </a:p>
                  </a:txBody>
                  <a:tcPr marL="9525" marR="9525" marT="9525" marB="0" anchor="ctr">
                    <a:solidFill>
                      <a:schemeClr val="accent2">
                        <a:alpha val="1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$639,125.4 </a:t>
                      </a:r>
                    </a:p>
                  </a:txBody>
                  <a:tcPr marL="9525" marR="9525" marT="9525" marB="0" anchor="ctr">
                    <a:solidFill>
                      <a:schemeClr val="accent2">
                        <a:alpha val="1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$638,745.1 </a:t>
                      </a:r>
                    </a:p>
                  </a:txBody>
                  <a:tcPr marL="9525" marR="9525" marT="9525" marB="0" anchor="ctr">
                    <a:solidFill>
                      <a:schemeClr val="accent2">
                        <a:alpha val="1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$817,345.0 </a:t>
                      </a:r>
                    </a:p>
                  </a:txBody>
                  <a:tcPr marL="9525" marR="9525" marT="9525" marB="0" anchor="ctr">
                    <a:solidFill>
                      <a:schemeClr val="accent2">
                        <a:alpha val="1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$873,588.4 </a:t>
                      </a:r>
                    </a:p>
                  </a:txBody>
                  <a:tcPr marL="9525" marR="9525" marT="9525" marB="0" anchor="ctr">
                    <a:solidFill>
                      <a:schemeClr val="accent2">
                        <a:alpha val="1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$946,828.1 </a:t>
                      </a:r>
                    </a:p>
                  </a:txBody>
                  <a:tcPr marL="9525" marR="9525" marT="9525" marB="0" anchor="ctr">
                    <a:solidFill>
                      <a:schemeClr val="accent2">
                        <a:alpha val="1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$1,036,525.3 </a:t>
                      </a:r>
                    </a:p>
                  </a:txBody>
                  <a:tcPr marL="9525" marR="9525" marT="9525" marB="0" anchor="ctr">
                    <a:solidFill>
                      <a:schemeClr val="accent2">
                        <a:alpha val="1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$1,115,851.2 </a:t>
                      </a:r>
                    </a:p>
                  </a:txBody>
                  <a:tcPr marL="9525" marR="9525" marT="9525" marB="0" anchor="ctr">
                    <a:solidFill>
                      <a:schemeClr val="accent2">
                        <a:alpha val="1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$1,186,225.0 </a:t>
                      </a:r>
                    </a:p>
                  </a:txBody>
                  <a:tcPr marL="9525" marR="9525" marT="9525" marB="0" anchor="ctr">
                    <a:solidFill>
                      <a:schemeClr val="accent2">
                        <a:alpha val="1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$1,256,990.4 </a:t>
                      </a:r>
                    </a:p>
                  </a:txBody>
                  <a:tcPr marL="9525" marR="9525" marT="9525" marB="0" anchor="ctr">
                    <a:solidFill>
                      <a:schemeClr val="accent2">
                        <a:alpha val="1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$1,336,221.7 </a:t>
                      </a:r>
                    </a:p>
                  </a:txBody>
                  <a:tcPr marL="9525" marR="9525" marT="9525" marB="0" anchor="ctr">
                    <a:solidFill>
                      <a:schemeClr val="accent2">
                        <a:alpha val="15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$1,414,484.7 </a:t>
                      </a:r>
                    </a:p>
                  </a:txBody>
                  <a:tcPr marL="9525" marR="9525" marT="9525" marB="0" anchor="ctr">
                    <a:solidFill>
                      <a:schemeClr val="accent2">
                        <a:alpha val="15000"/>
                      </a:schemeClr>
                    </a:solidFill>
                  </a:tcPr>
                </a:tc>
                <a:extLst>
                  <a:ext uri="{0D108BD9-81ED-4DB2-BD59-A6C34878D82A}">
                    <a16:rowId xmlns:a16="http://schemas.microsoft.com/office/drawing/2014/main" val="1485285152"/>
                  </a:ext>
                </a:extLst>
              </a:tr>
              <a:tr h="170877">
                <a:tc>
                  <a:txBody>
                    <a:bodyPr/>
                    <a:lstStyle/>
                    <a:p>
                      <a:pPr marL="0" indent="119063">
                        <a:tabLst/>
                      </a:pPr>
                      <a:r>
                        <a:rPr lang="en-US" sz="550" b="0" i="0" dirty="0">
                          <a:effectLst/>
                          <a:latin typeface="Poppins"/>
                          <a:cs typeface="Poppins"/>
                        </a:rPr>
                        <a:t>• </a:t>
                      </a:r>
                      <a:r>
                        <a:rPr lang="tr-TR" sz="550" b="0" i="0" dirty="0">
                          <a:effectLst/>
                          <a:latin typeface="Poppins"/>
                          <a:cs typeface="Poppins"/>
                        </a:rPr>
                        <a:t>Büyüme</a:t>
                      </a:r>
                      <a:endParaRPr lang="en-US" sz="550" b="0" i="0" dirty="0">
                        <a:effectLst/>
                        <a:latin typeface="Poppins"/>
                        <a:cs typeface="Poppins"/>
                      </a:endParaRPr>
                    </a:p>
                  </a:txBody>
                  <a:tcPr marL="45720" marR="45720" marT="0" marB="0" anchor="ctr">
                    <a:solidFill>
                      <a:schemeClr val="accent2">
                        <a:alpha val="1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7.1%</a:t>
                      </a:r>
                    </a:p>
                  </a:txBody>
                  <a:tcPr marL="9525" marR="9525" marT="9525" marB="0" anchor="ctr">
                    <a:solidFill>
                      <a:schemeClr val="accent2">
                        <a:alpha val="1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11.5%</a:t>
                      </a:r>
                    </a:p>
                  </a:txBody>
                  <a:tcPr marL="9525" marR="9525" marT="9525" marB="0" anchor="ctr">
                    <a:solidFill>
                      <a:schemeClr val="accent2">
                        <a:alpha val="1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-0.1%</a:t>
                      </a:r>
                    </a:p>
                  </a:txBody>
                  <a:tcPr marL="9525" marR="9525" marT="9525" marB="0" anchor="ctr">
                    <a:solidFill>
                      <a:schemeClr val="accent2">
                        <a:alpha val="1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28.0%</a:t>
                      </a:r>
                    </a:p>
                  </a:txBody>
                  <a:tcPr marL="9525" marR="9525" marT="9525" marB="0" anchor="ctr">
                    <a:solidFill>
                      <a:schemeClr val="accent2">
                        <a:alpha val="1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6.9%</a:t>
                      </a:r>
                    </a:p>
                  </a:txBody>
                  <a:tcPr marL="9525" marR="9525" marT="9525" marB="0" anchor="ctr">
                    <a:solidFill>
                      <a:schemeClr val="accent2">
                        <a:alpha val="1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8.4%</a:t>
                      </a:r>
                    </a:p>
                  </a:txBody>
                  <a:tcPr marL="9525" marR="9525" marT="9525" marB="0" anchor="ctr">
                    <a:solidFill>
                      <a:schemeClr val="accent2">
                        <a:alpha val="1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9.5%</a:t>
                      </a:r>
                    </a:p>
                  </a:txBody>
                  <a:tcPr marL="9525" marR="9525" marT="9525" marB="0" anchor="ctr">
                    <a:solidFill>
                      <a:schemeClr val="accent2">
                        <a:alpha val="1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7.7%</a:t>
                      </a:r>
                    </a:p>
                  </a:txBody>
                  <a:tcPr marL="9525" marR="9525" marT="9525" marB="0" anchor="ctr">
                    <a:solidFill>
                      <a:schemeClr val="accent2">
                        <a:alpha val="1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6.3%</a:t>
                      </a:r>
                    </a:p>
                  </a:txBody>
                  <a:tcPr marL="9525" marR="9525" marT="9525" marB="0" anchor="ctr">
                    <a:solidFill>
                      <a:schemeClr val="accent2">
                        <a:alpha val="1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6.0%</a:t>
                      </a:r>
                    </a:p>
                  </a:txBody>
                  <a:tcPr marL="9525" marR="9525" marT="9525" marB="0" anchor="ctr">
                    <a:solidFill>
                      <a:schemeClr val="accent2">
                        <a:alpha val="1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6.3%</a:t>
                      </a:r>
                    </a:p>
                  </a:txBody>
                  <a:tcPr marL="9525" marR="9525" marT="9525" marB="0" anchor="ctr">
                    <a:solidFill>
                      <a:schemeClr val="accent2">
                        <a:alpha val="15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5.9%</a:t>
                      </a:r>
                    </a:p>
                  </a:txBody>
                  <a:tcPr marL="9525" marR="9525" marT="9525" marB="0" anchor="ctr">
                    <a:solidFill>
                      <a:schemeClr val="accent2">
                        <a:alpha val="15000"/>
                      </a:schemeClr>
                    </a:solidFill>
                  </a:tcPr>
                </a:tc>
                <a:extLst>
                  <a:ext uri="{0D108BD9-81ED-4DB2-BD59-A6C34878D82A}">
                    <a16:rowId xmlns:a16="http://schemas.microsoft.com/office/drawing/2014/main" val="487657"/>
                  </a:ext>
                </a:extLst>
              </a:tr>
              <a:tr h="174042">
                <a:tc>
                  <a:txBody>
                    <a:bodyPr/>
                    <a:lstStyle/>
                    <a:p>
                      <a:r>
                        <a:rPr lang="en-US" sz="550" b="1" i="0" dirty="0">
                          <a:effectLst/>
                          <a:latin typeface="Poppins"/>
                          <a:cs typeface="Poppins"/>
                        </a:rPr>
                        <a:t>ABD </a:t>
                      </a:r>
                      <a:r>
                        <a:rPr lang="en-US" sz="550" b="1" i="0" dirty="0" err="1">
                          <a:effectLst/>
                          <a:latin typeface="Poppins"/>
                          <a:cs typeface="Poppins"/>
                        </a:rPr>
                        <a:t>Siyasi</a:t>
                      </a:r>
                      <a:r>
                        <a:rPr lang="en-US" sz="550" b="1" i="0" dirty="0">
                          <a:effectLst/>
                          <a:latin typeface="Poppins"/>
                          <a:cs typeface="Poppins"/>
                        </a:rPr>
                        <a:t> </a:t>
                      </a:r>
                      <a:r>
                        <a:rPr lang="en-US" sz="550" b="1" i="0" dirty="0" err="1">
                          <a:effectLst/>
                          <a:latin typeface="Poppins"/>
                          <a:cs typeface="Poppins"/>
                        </a:rPr>
                        <a:t>Reklamcılığı</a:t>
                      </a:r>
                      <a:endParaRPr lang="en-US" sz="550" b="1" i="0" dirty="0">
                        <a:effectLst/>
                        <a:latin typeface="Poppins"/>
                        <a:cs typeface="Poppins"/>
                      </a:endParaRPr>
                    </a:p>
                  </a:txBody>
                  <a:tcPr marL="45720" marR="45720" marT="0" marB="0" anchor="ctr">
                    <a:solidFill>
                      <a:schemeClr val="accent5">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6,319.7 </a:t>
                      </a:r>
                    </a:p>
                  </a:txBody>
                  <a:tcPr marL="9525" marR="9525" marT="9525" marB="0" anchor="ctr">
                    <a:solidFill>
                      <a:schemeClr val="accent5">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1,896.6 </a:t>
                      </a:r>
                    </a:p>
                  </a:txBody>
                  <a:tcPr marL="9525" marR="9525" marT="9525" marB="0" anchor="ctr">
                    <a:solidFill>
                      <a:schemeClr val="accent5">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10,924.6 </a:t>
                      </a:r>
                    </a:p>
                  </a:txBody>
                  <a:tcPr marL="9525" marR="9525" marT="9525" marB="0" anchor="ctr">
                    <a:solidFill>
                      <a:schemeClr val="accent5">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2,466.0 </a:t>
                      </a:r>
                    </a:p>
                  </a:txBody>
                  <a:tcPr marL="9525" marR="9525" marT="9525" marB="0" anchor="ctr">
                    <a:solidFill>
                      <a:schemeClr val="accent5">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11,644.3 </a:t>
                      </a:r>
                    </a:p>
                  </a:txBody>
                  <a:tcPr marL="9525" marR="9525" marT="9525" marB="0" anchor="ctr">
                    <a:solidFill>
                      <a:schemeClr val="accent5">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2,952.7 </a:t>
                      </a:r>
                    </a:p>
                  </a:txBody>
                  <a:tcPr marL="9525" marR="9525" marT="9525" marB="0" anchor="ctr">
                    <a:solidFill>
                      <a:schemeClr val="accent5">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15,077.5 </a:t>
                      </a:r>
                    </a:p>
                  </a:txBody>
                  <a:tcPr marL="9525" marR="9525" marT="9525" marB="0" anchor="ctr">
                    <a:solidFill>
                      <a:schemeClr val="accent5">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3,123.4 </a:t>
                      </a:r>
                    </a:p>
                  </a:txBody>
                  <a:tcPr marL="9525" marR="9525" marT="9525" marB="0" anchor="ctr">
                    <a:solidFill>
                      <a:schemeClr val="accent5">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12,650.9 </a:t>
                      </a:r>
                    </a:p>
                  </a:txBody>
                  <a:tcPr marL="9525" marR="9525" marT="9525" marB="0" anchor="ctr">
                    <a:solidFill>
                      <a:schemeClr val="accent5">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3,333.9 </a:t>
                      </a:r>
                    </a:p>
                  </a:txBody>
                  <a:tcPr marL="9525" marR="9525" marT="9525" marB="0" anchor="ctr">
                    <a:solidFill>
                      <a:schemeClr val="accent5">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16,826.1 </a:t>
                      </a:r>
                    </a:p>
                  </a:txBody>
                  <a:tcPr marL="9525" marR="9525" marT="9525" marB="0" anchor="ctr">
                    <a:solidFill>
                      <a:schemeClr val="accent5">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3,613.9 </a:t>
                      </a:r>
                    </a:p>
                  </a:txBody>
                  <a:tcPr marL="9525" marR="9525" marT="9525" marB="0" anchor="ctr">
                    <a:solidFill>
                      <a:schemeClr val="accent5">
                        <a:alpha val="10000"/>
                      </a:schemeClr>
                    </a:solidFill>
                  </a:tcPr>
                </a:tc>
                <a:extLst>
                  <a:ext uri="{0D108BD9-81ED-4DB2-BD59-A6C34878D82A}">
                    <a16:rowId xmlns:a16="http://schemas.microsoft.com/office/drawing/2014/main" val="742859855"/>
                  </a:ext>
                </a:extLst>
              </a:tr>
              <a:tr h="170877">
                <a:tc>
                  <a:txBody>
                    <a:bodyPr/>
                    <a:lstStyle/>
                    <a:p>
                      <a:r>
                        <a:rPr lang="en-US" sz="550" b="1" i="0" dirty="0" err="1">
                          <a:effectLst/>
                          <a:latin typeface="Poppins"/>
                          <a:cs typeface="Poppins"/>
                        </a:rPr>
                        <a:t>Toplam</a:t>
                      </a:r>
                      <a:r>
                        <a:rPr lang="en-US" sz="550" b="1" i="0" dirty="0">
                          <a:effectLst/>
                          <a:latin typeface="Poppins"/>
                          <a:cs typeface="Poppins"/>
                        </a:rPr>
                        <a:t> </a:t>
                      </a:r>
                      <a:r>
                        <a:rPr lang="en-US" sz="550" b="1" i="0" dirty="0" err="1">
                          <a:effectLst/>
                          <a:latin typeface="Poppins"/>
                          <a:cs typeface="Poppins"/>
                        </a:rPr>
                        <a:t>Reklamcılık</a:t>
                      </a:r>
                      <a:endParaRPr lang="en-US" sz="550" b="1" i="0" dirty="0">
                        <a:effectLst/>
                        <a:latin typeface="Poppins"/>
                        <a:cs typeface="Poppins"/>
                      </a:endParaRPr>
                    </a:p>
                  </a:txBody>
                  <a:tcPr marL="45720" marR="45720" marT="0" marB="0" anchor="ctr">
                    <a:solidFill>
                      <a:schemeClr val="accent1">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$579,516.0 </a:t>
                      </a:r>
                    </a:p>
                  </a:txBody>
                  <a:tcPr marL="9525" marR="9525" marT="9525" marB="0" anchor="ctr">
                    <a:solidFill>
                      <a:schemeClr val="accent1">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$641,022.0 </a:t>
                      </a:r>
                    </a:p>
                  </a:txBody>
                  <a:tcPr marL="9525" marR="9525" marT="9525" marB="0" anchor="ctr">
                    <a:solidFill>
                      <a:schemeClr val="accent1">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$649,669.8 </a:t>
                      </a:r>
                    </a:p>
                  </a:txBody>
                  <a:tcPr marL="9525" marR="9525" marT="9525" marB="0" anchor="ctr">
                    <a:solidFill>
                      <a:schemeClr val="accent1">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$819,811.1 </a:t>
                      </a:r>
                    </a:p>
                  </a:txBody>
                  <a:tcPr marL="9525" marR="9525" marT="9525" marB="0" anchor="ctr">
                    <a:solidFill>
                      <a:schemeClr val="accent1">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$885,232.7 </a:t>
                      </a:r>
                    </a:p>
                  </a:txBody>
                  <a:tcPr marL="9525" marR="9525" marT="9525" marB="0" anchor="ctr">
                    <a:solidFill>
                      <a:schemeClr val="accent1">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$949,780.8 </a:t>
                      </a:r>
                    </a:p>
                  </a:txBody>
                  <a:tcPr marL="9525" marR="9525" marT="9525" marB="0" anchor="ctr">
                    <a:solidFill>
                      <a:schemeClr val="accent1">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$1,051,602.8 </a:t>
                      </a:r>
                    </a:p>
                  </a:txBody>
                  <a:tcPr marL="9525" marR="9525" marT="9525" marB="0" anchor="ctr">
                    <a:solidFill>
                      <a:schemeClr val="accent1">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$1,118,974.6 </a:t>
                      </a:r>
                    </a:p>
                  </a:txBody>
                  <a:tcPr marL="9525" marR="9525" marT="9525" marB="0" anchor="ctr">
                    <a:solidFill>
                      <a:schemeClr val="accent1">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$1,198,875.9 </a:t>
                      </a:r>
                    </a:p>
                  </a:txBody>
                  <a:tcPr marL="9525" marR="9525" marT="9525" marB="0" anchor="ctr">
                    <a:solidFill>
                      <a:schemeClr val="accent1">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$1,260,324.2 </a:t>
                      </a:r>
                    </a:p>
                  </a:txBody>
                  <a:tcPr marL="9525" marR="9525" marT="9525" marB="0" anchor="ctr">
                    <a:solidFill>
                      <a:schemeClr val="accent1">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$1,353,047.9 </a:t>
                      </a:r>
                    </a:p>
                  </a:txBody>
                  <a:tcPr marL="9525" marR="9525" marT="9525" marB="0" anchor="ctr">
                    <a:solidFill>
                      <a:schemeClr val="accent1">
                        <a:alpha val="10000"/>
                      </a:schemeClr>
                    </a:solidFill>
                  </a:tcPr>
                </a:tc>
                <a:tc>
                  <a:txBody>
                    <a:bodyPr/>
                    <a:lstStyle/>
                    <a:p>
                      <a:pPr algn="r" fontAlgn="b"/>
                      <a:r>
                        <a:rPr lang="en-US" sz="550" b="1" i="0" u="none" strike="noStrike" dirty="0">
                          <a:solidFill>
                            <a:schemeClr val="tx1"/>
                          </a:solidFill>
                          <a:effectLst/>
                          <a:latin typeface="Poppins" pitchFamily="2" charset="77"/>
                          <a:cs typeface="Poppins" pitchFamily="2" charset="77"/>
                        </a:rPr>
                        <a:t>$1,418,098.7 </a:t>
                      </a:r>
                    </a:p>
                  </a:txBody>
                  <a:tcPr marL="9525" marR="9525" marT="9525" marB="0" anchor="ctr">
                    <a:solidFill>
                      <a:schemeClr val="accent1">
                        <a:alpha val="10000"/>
                      </a:schemeClr>
                    </a:solidFill>
                  </a:tcPr>
                </a:tc>
                <a:extLst>
                  <a:ext uri="{0D108BD9-81ED-4DB2-BD59-A6C34878D82A}">
                    <a16:rowId xmlns:a16="http://schemas.microsoft.com/office/drawing/2014/main" val="1144980954"/>
                  </a:ext>
                </a:extLst>
              </a:tr>
              <a:tr h="170877">
                <a:tc>
                  <a:txBody>
                    <a:bodyPr/>
                    <a:lstStyle/>
                    <a:p>
                      <a:pPr marL="0" indent="119063">
                        <a:tabLst/>
                      </a:pPr>
                      <a:r>
                        <a:rPr lang="en-US" sz="550" b="0" i="0" dirty="0">
                          <a:effectLst/>
                          <a:latin typeface="Poppins"/>
                          <a:cs typeface="Poppins"/>
                        </a:rPr>
                        <a:t>• </a:t>
                      </a:r>
                      <a:r>
                        <a:rPr lang="tr-TR" sz="550" b="0" i="0" dirty="0">
                          <a:effectLst/>
                          <a:latin typeface="Poppins"/>
                          <a:cs typeface="Poppins"/>
                        </a:rPr>
                        <a:t>Büyüme</a:t>
                      </a:r>
                      <a:endParaRPr lang="en-US" sz="550" b="0" i="0" dirty="0">
                        <a:effectLst/>
                        <a:latin typeface="Poppins"/>
                        <a:cs typeface="Poppins"/>
                      </a:endParaRPr>
                    </a:p>
                  </a:txBody>
                  <a:tcPr marL="45720" marR="45720" marT="0" marB="0" anchor="ctr">
                    <a:solidFill>
                      <a:schemeClr val="accent1">
                        <a:alpha val="10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8.0%</a:t>
                      </a:r>
                    </a:p>
                  </a:txBody>
                  <a:tcPr marL="9525" marR="9525" marT="9525" marB="0" anchor="ctr">
                    <a:solidFill>
                      <a:schemeClr val="accent1">
                        <a:alpha val="10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10.6%</a:t>
                      </a:r>
                    </a:p>
                  </a:txBody>
                  <a:tcPr marL="9525" marR="9525" marT="9525" marB="0" anchor="ctr">
                    <a:solidFill>
                      <a:schemeClr val="accent1">
                        <a:alpha val="10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1.3%</a:t>
                      </a:r>
                    </a:p>
                  </a:txBody>
                  <a:tcPr marL="9525" marR="9525" marT="9525" marB="0" anchor="ctr">
                    <a:solidFill>
                      <a:schemeClr val="accent1">
                        <a:alpha val="10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26.2%</a:t>
                      </a:r>
                    </a:p>
                  </a:txBody>
                  <a:tcPr marL="9525" marR="9525" marT="9525" marB="0" anchor="ctr">
                    <a:solidFill>
                      <a:schemeClr val="accent1">
                        <a:alpha val="10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8.0%</a:t>
                      </a:r>
                    </a:p>
                  </a:txBody>
                  <a:tcPr marL="9525" marR="9525" marT="9525" marB="0" anchor="ctr">
                    <a:solidFill>
                      <a:schemeClr val="accent1">
                        <a:alpha val="10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7.3%</a:t>
                      </a:r>
                    </a:p>
                  </a:txBody>
                  <a:tcPr marL="9525" marR="9525" marT="9525" marB="0" anchor="ctr">
                    <a:solidFill>
                      <a:schemeClr val="accent1">
                        <a:alpha val="10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10.7%</a:t>
                      </a:r>
                    </a:p>
                  </a:txBody>
                  <a:tcPr marL="9525" marR="9525" marT="9525" marB="0" anchor="ctr">
                    <a:solidFill>
                      <a:schemeClr val="accent1">
                        <a:alpha val="10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6.4%</a:t>
                      </a:r>
                    </a:p>
                  </a:txBody>
                  <a:tcPr marL="9525" marR="9525" marT="9525" marB="0" anchor="ctr">
                    <a:solidFill>
                      <a:schemeClr val="accent1">
                        <a:alpha val="10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7.1%</a:t>
                      </a:r>
                    </a:p>
                  </a:txBody>
                  <a:tcPr marL="9525" marR="9525" marT="9525" marB="0" anchor="ctr">
                    <a:solidFill>
                      <a:schemeClr val="accent1">
                        <a:alpha val="10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5.1%</a:t>
                      </a:r>
                    </a:p>
                  </a:txBody>
                  <a:tcPr marL="9525" marR="9525" marT="9525" marB="0" anchor="ctr">
                    <a:solidFill>
                      <a:schemeClr val="accent1">
                        <a:alpha val="10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7.4%</a:t>
                      </a:r>
                    </a:p>
                  </a:txBody>
                  <a:tcPr marL="9525" marR="9525" marT="9525" marB="0" anchor="ctr">
                    <a:solidFill>
                      <a:schemeClr val="accent1">
                        <a:alpha val="10000"/>
                      </a:schemeClr>
                    </a:solidFill>
                  </a:tcPr>
                </a:tc>
                <a:tc>
                  <a:txBody>
                    <a:bodyPr/>
                    <a:lstStyle/>
                    <a:p>
                      <a:pPr algn="r" fontAlgn="b"/>
                      <a:r>
                        <a:rPr lang="en-US" sz="550" b="0" i="0" u="none" strike="noStrike" dirty="0">
                          <a:solidFill>
                            <a:schemeClr val="tx1"/>
                          </a:solidFill>
                          <a:effectLst/>
                          <a:latin typeface="Poppins" pitchFamily="2" charset="77"/>
                          <a:cs typeface="Poppins" pitchFamily="2" charset="77"/>
                        </a:rPr>
                        <a:t>4.8%</a:t>
                      </a:r>
                    </a:p>
                  </a:txBody>
                  <a:tcPr marL="9525" marR="9525" marT="9525" marB="0" anchor="ctr">
                    <a:solidFill>
                      <a:schemeClr val="accent1">
                        <a:alpha val="10000"/>
                      </a:schemeClr>
                    </a:solidFill>
                  </a:tcPr>
                </a:tc>
                <a:extLst>
                  <a:ext uri="{0D108BD9-81ED-4DB2-BD59-A6C34878D82A}">
                    <a16:rowId xmlns:a16="http://schemas.microsoft.com/office/drawing/2014/main" val="4199428075"/>
                  </a:ext>
                </a:extLst>
              </a:tr>
            </a:tbl>
          </a:graphicData>
        </a:graphic>
      </p:graphicFrame>
      <p:sp>
        <p:nvSpPr>
          <p:cNvPr id="35" name="TextBox 34">
            <a:extLst>
              <a:ext uri="{FF2B5EF4-FFF2-40B4-BE49-F238E27FC236}">
                <a16:creationId xmlns:a16="http://schemas.microsoft.com/office/drawing/2014/main" id="{58F8333F-07F7-A795-C5C6-B24A922D81D3}"/>
              </a:ext>
            </a:extLst>
          </p:cNvPr>
          <p:cNvSpPr txBox="1"/>
          <p:nvPr/>
        </p:nvSpPr>
        <p:spPr>
          <a:xfrm>
            <a:off x="410140" y="756253"/>
            <a:ext cx="5103472" cy="302006"/>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Küresel</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Özet</a:t>
            </a:r>
            <a:r>
              <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rPr>
              <a:t> Veri </a:t>
            </a:r>
            <a:r>
              <a:rPr kumimoji="0" lang="en-US" sz="1000" b="1" u="none" strike="noStrike" kern="1200" cap="none" spc="0" normalizeH="0" baseline="0" noProof="0" dirty="0" err="1">
                <a:ln>
                  <a:noFill/>
                </a:ln>
                <a:solidFill>
                  <a:srgbClr val="092656"/>
                </a:solidFill>
                <a:effectLst/>
                <a:uLnTx/>
                <a:uFillTx/>
                <a:latin typeface="Poppins ExtraBold" pitchFamily="2" charset="77"/>
                <a:cs typeface="Poppins ExtraBold" pitchFamily="2" charset="77"/>
              </a:rPr>
              <a:t>Tablosu</a:t>
            </a:r>
            <a:endParaRPr kumimoji="0" lang="en-US" sz="1000" b="1" u="none" strike="noStrike" kern="1200" cap="none" spc="0" normalizeH="0" baseline="0" noProof="0" dirty="0">
              <a:ln>
                <a:noFill/>
              </a:ln>
              <a:solidFill>
                <a:srgbClr val="092656"/>
              </a:solidFill>
              <a:effectLst/>
              <a:uLnTx/>
              <a:uFillTx/>
              <a:latin typeface="Poppins ExtraBold" pitchFamily="2" charset="77"/>
              <a:cs typeface="Poppins ExtraBold" pitchFamily="2" charset="77"/>
            </a:endParaRPr>
          </a:p>
        </p:txBody>
      </p:sp>
      <p:sp>
        <p:nvSpPr>
          <p:cNvPr id="2" name="Slide Number Placeholder 1">
            <a:extLst>
              <a:ext uri="{FF2B5EF4-FFF2-40B4-BE49-F238E27FC236}">
                <a16:creationId xmlns:a16="http://schemas.microsoft.com/office/drawing/2014/main" id="{2DB6CEB7-B721-FD20-F956-976D31AB1557}"/>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80</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cxnSp>
        <p:nvCxnSpPr>
          <p:cNvPr id="9" name="Straight Connector 8">
            <a:extLst>
              <a:ext uri="{FF2B5EF4-FFF2-40B4-BE49-F238E27FC236}">
                <a16:creationId xmlns:a16="http://schemas.microsoft.com/office/drawing/2014/main" id="{6660F780-8205-5F2B-FBB7-C995A6EA98EA}"/>
              </a:ext>
            </a:extLst>
          </p:cNvPr>
          <p:cNvCxnSpPr>
            <a:cxnSpLocks/>
          </p:cNvCxnSpPr>
          <p:nvPr/>
        </p:nvCxnSpPr>
        <p:spPr>
          <a:xfrm>
            <a:off x="506058" y="9551924"/>
            <a:ext cx="681920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logo&#10;&#10;Description automatically generated">
            <a:extLst>
              <a:ext uri="{FF2B5EF4-FFF2-40B4-BE49-F238E27FC236}">
                <a16:creationId xmlns:a16="http://schemas.microsoft.com/office/drawing/2014/main" id="{34FC0298-AB9D-023A-62D2-9E3193F09B5F}"/>
              </a:ext>
            </a:extLst>
          </p:cNvPr>
          <p:cNvPicPr>
            <a:picLocks noChangeAspect="1"/>
          </p:cNvPicPr>
          <p:nvPr/>
        </p:nvPicPr>
        <p:blipFill>
          <a:blip r:embed="rId3"/>
          <a:stretch>
            <a:fillRect/>
          </a:stretch>
        </p:blipFill>
        <p:spPr>
          <a:xfrm>
            <a:off x="6495276" y="332839"/>
            <a:ext cx="897530" cy="256235"/>
          </a:xfrm>
          <a:prstGeom prst="rect">
            <a:avLst/>
          </a:prstGeom>
        </p:spPr>
      </p:pic>
      <p:cxnSp>
        <p:nvCxnSpPr>
          <p:cNvPr id="5" name="Straight Connector 4">
            <a:extLst>
              <a:ext uri="{FF2B5EF4-FFF2-40B4-BE49-F238E27FC236}">
                <a16:creationId xmlns:a16="http://schemas.microsoft.com/office/drawing/2014/main" id="{C177733F-C844-DFB3-BC6C-2E3492A5ECE6}"/>
              </a:ext>
            </a:extLst>
          </p:cNvPr>
          <p:cNvCxnSpPr>
            <a:cxnSpLocks/>
          </p:cNvCxnSpPr>
          <p:nvPr/>
        </p:nvCxnSpPr>
        <p:spPr>
          <a:xfrm>
            <a:off x="0" y="490497"/>
            <a:ext cx="52661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3CDF2B9-1012-CDDA-CA79-47B666F63EAB}"/>
              </a:ext>
            </a:extLst>
          </p:cNvPr>
          <p:cNvSpPr txBox="1">
            <a:spLocks/>
          </p:cNvSpPr>
          <p:nvPr/>
        </p:nvSpPr>
        <p:spPr>
          <a:xfrm>
            <a:off x="495300" y="224743"/>
            <a:ext cx="5266142" cy="256562"/>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KÜRESEL ÖZET VERİ TABLOSU</a:t>
            </a:r>
            <a:endParaRPr lang="en-US" sz="600" b="1" spc="40" dirty="0">
              <a:solidFill>
                <a:schemeClr val="accent6"/>
              </a:solidFill>
              <a:latin typeface="Poppins" pitchFamily="2" charset="77"/>
              <a:cs typeface="Poppins" pitchFamily="2" charset="77"/>
            </a:endParaRPr>
          </a:p>
        </p:txBody>
      </p:sp>
    </p:spTree>
    <p:extLst>
      <p:ext uri="{BB962C8B-B14F-4D97-AF65-F5344CB8AC3E}">
        <p14:creationId xmlns:p14="http://schemas.microsoft.com/office/powerpoint/2010/main" val="16834146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64;p11" descr="GroupM Logo in White&#10;">
            <a:extLst>
              <a:ext uri="{FF2B5EF4-FFF2-40B4-BE49-F238E27FC236}">
                <a16:creationId xmlns:a16="http://schemas.microsoft.com/office/drawing/2014/main" id="{9BA32FC0-B169-234F-8020-990B0FABAE90}"/>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6415918" y="398344"/>
            <a:ext cx="899281" cy="257091"/>
          </a:xfrm>
          <a:prstGeom prst="rect">
            <a:avLst/>
          </a:prstGeom>
          <a:noFill/>
          <a:ln>
            <a:noFill/>
          </a:ln>
        </p:spPr>
      </p:pic>
      <p:grpSp>
        <p:nvGrpSpPr>
          <p:cNvPr id="2" name="Group 1">
            <a:extLst>
              <a:ext uri="{FF2B5EF4-FFF2-40B4-BE49-F238E27FC236}">
                <a16:creationId xmlns:a16="http://schemas.microsoft.com/office/drawing/2014/main" id="{90DB00D3-8DE3-9E4D-9A4B-CB38E7C0171E}"/>
              </a:ext>
            </a:extLst>
          </p:cNvPr>
          <p:cNvGrpSpPr/>
          <p:nvPr/>
        </p:nvGrpSpPr>
        <p:grpSpPr>
          <a:xfrm>
            <a:off x="1482252" y="4455196"/>
            <a:ext cx="3039536" cy="549749"/>
            <a:chOff x="1273327" y="4426792"/>
            <a:chExt cx="3039536" cy="549749"/>
          </a:xfrm>
        </p:grpSpPr>
        <p:sp>
          <p:nvSpPr>
            <p:cNvPr id="38" name="TextBox 37">
              <a:extLst>
                <a:ext uri="{FF2B5EF4-FFF2-40B4-BE49-F238E27FC236}">
                  <a16:creationId xmlns:a16="http://schemas.microsoft.com/office/drawing/2014/main" id="{A13E088A-B9E0-2345-9376-439B56852784}"/>
                </a:ext>
              </a:extLst>
            </p:cNvPr>
            <p:cNvSpPr txBox="1"/>
            <p:nvPr/>
          </p:nvSpPr>
          <p:spPr>
            <a:xfrm>
              <a:off x="1273327" y="4737984"/>
              <a:ext cx="2403946" cy="238557"/>
            </a:xfrm>
            <a:prstGeom prst="rect">
              <a:avLst/>
            </a:prstGeom>
            <a:noFill/>
          </p:spPr>
          <p:txBody>
            <a:bodyPr wrap="square" lIns="0" tIns="0" rIns="0" bIns="0" rtlCol="0" anchor="t">
              <a:noAutofit/>
            </a:bodyPr>
            <a:lstStyle/>
            <a:p>
              <a:pPr marL="0" marR="0" lvl="0" indent="0" algn="l" defTabSz="457200" rtl="0" eaLnBrk="1" fontAlgn="auto" latinLnBrk="0" hangingPunct="1">
                <a:lnSpc>
                  <a:spcPct val="110000"/>
                </a:lnSpc>
                <a:spcBef>
                  <a:spcPts val="0"/>
                </a:spcBef>
                <a:spcAft>
                  <a:spcPts val="900"/>
                </a:spcAft>
                <a:buClrTx/>
                <a:buSzTx/>
                <a:buFontTx/>
                <a:buNone/>
                <a:tabLst/>
                <a:defRPr/>
              </a:pPr>
              <a:r>
                <a:rPr kumimoji="0" lang="en-US" sz="1100" b="0" i="0" u="none" strike="noStrike" kern="1200" cap="none" spc="0" normalizeH="0" baseline="0" noProof="0" dirty="0">
                  <a:ln>
                    <a:noFill/>
                  </a:ln>
                  <a:solidFill>
                    <a:srgbClr val="092656"/>
                  </a:solidFill>
                  <a:effectLst/>
                  <a:uLnTx/>
                  <a:uFillTx/>
                  <a:latin typeface="Poppins Light"/>
                  <a:ea typeface="+mn-ea"/>
                  <a:cs typeface="Poppins Light"/>
                </a:rPr>
                <a:t> Business Intelligence</a:t>
              </a:r>
              <a:r>
                <a:rPr kumimoji="0" lang="tr-TR" sz="1100" b="0" i="0" u="none" strike="noStrike" kern="1200" cap="none" spc="0" normalizeH="0" baseline="0" noProof="0" dirty="0">
                  <a:ln>
                    <a:noFill/>
                  </a:ln>
                  <a:solidFill>
                    <a:srgbClr val="092656"/>
                  </a:solidFill>
                  <a:effectLst/>
                  <a:uLnTx/>
                  <a:uFillTx/>
                  <a:latin typeface="Poppins Light"/>
                  <a:ea typeface="+mn-ea"/>
                  <a:cs typeface="Poppins Light"/>
                </a:rPr>
                <a:t> Lideri</a:t>
              </a:r>
              <a:endParaRPr kumimoji="0" lang="en-US" sz="11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sp>
          <p:nvSpPr>
            <p:cNvPr id="27" name="Google Shape;208;p33">
              <a:extLst>
                <a:ext uri="{FF2B5EF4-FFF2-40B4-BE49-F238E27FC236}">
                  <a16:creationId xmlns:a16="http://schemas.microsoft.com/office/drawing/2014/main" id="{2B179FE8-FE55-5E40-87D5-0573CA4E6548}"/>
                </a:ext>
              </a:extLst>
            </p:cNvPr>
            <p:cNvSpPr txBox="1"/>
            <p:nvPr/>
          </p:nvSpPr>
          <p:spPr>
            <a:xfrm>
              <a:off x="1273327" y="4426792"/>
              <a:ext cx="3039536" cy="311192"/>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ts val="246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656"/>
                  </a:solidFill>
                  <a:effectLst/>
                  <a:uLnTx/>
                  <a:uFillTx/>
                  <a:latin typeface="Poppins" pitchFamily="2" charset="77"/>
                  <a:ea typeface="Poppins Medium"/>
                  <a:cs typeface="Poppins" pitchFamily="2" charset="77"/>
                  <a:sym typeface="Poppins Medium"/>
                </a:rPr>
                <a:t>Kate Scott-Dawkins</a:t>
              </a:r>
            </a:p>
          </p:txBody>
        </p:sp>
      </p:grpSp>
      <p:sp>
        <p:nvSpPr>
          <p:cNvPr id="29" name="TextBox 28">
            <a:extLst>
              <a:ext uri="{FF2B5EF4-FFF2-40B4-BE49-F238E27FC236}">
                <a16:creationId xmlns:a16="http://schemas.microsoft.com/office/drawing/2014/main" id="{C47F7050-18A9-0D4F-A906-8CED628B7DC9}"/>
              </a:ext>
            </a:extLst>
          </p:cNvPr>
          <p:cNvSpPr txBox="1"/>
          <p:nvPr/>
        </p:nvSpPr>
        <p:spPr>
          <a:xfrm>
            <a:off x="1482252" y="1501321"/>
            <a:ext cx="2422754" cy="398571"/>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tr-TR" sz="2800" dirty="0">
                <a:solidFill>
                  <a:srgbClr val="092656"/>
                </a:solidFill>
                <a:latin typeface="Poppins Light" pitchFamily="2" charset="77"/>
                <a:cs typeface="Poppins Light" pitchFamily="2" charset="77"/>
              </a:rPr>
              <a:t>İletişim İçin; </a:t>
            </a:r>
            <a:endParaRPr kumimoji="0" lang="en-US" sz="2800" u="none" strike="noStrike" kern="1200" cap="none" normalizeH="0" baseline="0" noProof="0" dirty="0">
              <a:ln>
                <a:noFill/>
              </a:ln>
              <a:solidFill>
                <a:srgbClr val="092656"/>
              </a:solidFill>
              <a:effectLst/>
              <a:uLnTx/>
              <a:uFillTx/>
              <a:latin typeface="Poppins Light" pitchFamily="2" charset="77"/>
              <a:cs typeface="Poppins Light" pitchFamily="2" charset="77"/>
            </a:endParaRPr>
          </a:p>
        </p:txBody>
      </p:sp>
      <p:sp>
        <p:nvSpPr>
          <p:cNvPr id="20" name="Triangle 19">
            <a:extLst>
              <a:ext uri="{FF2B5EF4-FFF2-40B4-BE49-F238E27FC236}">
                <a16:creationId xmlns:a16="http://schemas.microsoft.com/office/drawing/2014/main" id="{950C729A-479F-8641-A16D-98594246F461}"/>
              </a:ext>
            </a:extLst>
          </p:cNvPr>
          <p:cNvSpPr/>
          <p:nvPr/>
        </p:nvSpPr>
        <p:spPr>
          <a:xfrm rot="5400000">
            <a:off x="1034565" y="1494656"/>
            <a:ext cx="398572" cy="31508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pic>
        <p:nvPicPr>
          <p:cNvPr id="12" name="Picture 11" descr="A person with blonde hair&#10;&#10;Description automatically generated with medium confidence">
            <a:extLst>
              <a:ext uri="{FF2B5EF4-FFF2-40B4-BE49-F238E27FC236}">
                <a16:creationId xmlns:a16="http://schemas.microsoft.com/office/drawing/2014/main" id="{211A9B10-16EE-E7F8-FCEC-C293ADE151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2252" y="2162081"/>
            <a:ext cx="2150659" cy="2147230"/>
          </a:xfrm>
          <a:prstGeom prst="ellipse">
            <a:avLst/>
          </a:prstGeom>
        </p:spPr>
      </p:pic>
      <p:sp>
        <p:nvSpPr>
          <p:cNvPr id="3" name="TextBox 2">
            <a:extLst>
              <a:ext uri="{FF2B5EF4-FFF2-40B4-BE49-F238E27FC236}">
                <a16:creationId xmlns:a16="http://schemas.microsoft.com/office/drawing/2014/main" id="{D8BE0519-1DE0-140C-DB88-BF833EBF8585}"/>
              </a:ext>
            </a:extLst>
          </p:cNvPr>
          <p:cNvSpPr txBox="1"/>
          <p:nvPr/>
        </p:nvSpPr>
        <p:spPr>
          <a:xfrm>
            <a:off x="1391392" y="8746377"/>
            <a:ext cx="3039535"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100" dirty="0" err="1">
                <a:latin typeface="Poppins" pitchFamily="2" charset="77"/>
                <a:cs typeface="Poppins" pitchFamily="2" charset="77"/>
              </a:rPr>
              <a:t>Sorularınız</a:t>
            </a:r>
            <a:r>
              <a:rPr lang="en-US" sz="1100" dirty="0">
                <a:latin typeface="Poppins" pitchFamily="2" charset="77"/>
                <a:cs typeface="Poppins" pitchFamily="2" charset="77"/>
              </a:rPr>
              <a:t> </a:t>
            </a:r>
            <a:r>
              <a:rPr lang="en-US" sz="1100" dirty="0" err="1">
                <a:latin typeface="Poppins" pitchFamily="2" charset="77"/>
                <a:cs typeface="Poppins" pitchFamily="2" charset="77"/>
              </a:rPr>
              <a:t>için</a:t>
            </a:r>
            <a:r>
              <a:rPr lang="en-US" sz="1100" dirty="0">
                <a:latin typeface="Poppins" pitchFamily="2" charset="77"/>
                <a:cs typeface="Poppins" pitchFamily="2" charset="77"/>
              </a:rPr>
              <a:t> </a:t>
            </a:r>
            <a:r>
              <a:rPr lang="en-US" sz="1100" dirty="0" err="1">
                <a:latin typeface="Poppins" pitchFamily="2" charset="77"/>
                <a:cs typeface="Poppins" pitchFamily="2" charset="77"/>
              </a:rPr>
              <a:t>lütfen</a:t>
            </a:r>
            <a:r>
              <a:rPr lang="en-US" sz="1100" dirty="0">
                <a:latin typeface="Poppins" pitchFamily="2" charset="77"/>
                <a:cs typeface="Poppins" pitchFamily="2" charset="77"/>
              </a:rPr>
              <a:t> </a:t>
            </a:r>
            <a:r>
              <a:rPr lang="en-US" sz="1100" dirty="0" err="1">
                <a:latin typeface="Poppins" pitchFamily="2" charset="77"/>
                <a:cs typeface="Poppins" pitchFamily="2" charset="77"/>
              </a:rPr>
              <a:t>yazın</a:t>
            </a:r>
            <a:r>
              <a:rPr lang="en-US" sz="1100" dirty="0">
                <a:latin typeface="Poppins" pitchFamily="2" charset="77"/>
                <a:cs typeface="Poppins" pitchFamily="2" charset="77"/>
              </a:rPr>
              <a:t> :</a:t>
            </a:r>
          </a:p>
          <a:p>
            <a:pPr>
              <a:spcAft>
                <a:spcPts val="600"/>
              </a:spcAft>
            </a:pPr>
            <a:r>
              <a:rPr lang="en-US" sz="1100" b="1" dirty="0">
                <a:solidFill>
                  <a:schemeClr val="accent1"/>
                </a:solidFill>
                <a:latin typeface="Poppins" pitchFamily="2" charset="77"/>
                <a:cs typeface="Poppins" pitchFamily="2" charset="77"/>
                <a:hlinkClick r:id="rId5">
                  <a:extLst>
                    <a:ext uri="{A12FA001-AC4F-418D-AE19-62706E023703}">
                      <ahyp:hlinkClr xmlns:ahyp="http://schemas.microsoft.com/office/drawing/2018/hyperlinkcolor" val="tx"/>
                    </a:ext>
                  </a:extLst>
                </a:hlinkClick>
              </a:rPr>
              <a:t>business.intelligence@groupm.com</a:t>
            </a:r>
            <a:endParaRPr lang="en-US" sz="1100" b="1" dirty="0">
              <a:solidFill>
                <a:schemeClr val="accent1"/>
              </a:solidFill>
              <a:latin typeface="Poppins" pitchFamily="2" charset="77"/>
              <a:cs typeface="Poppins" pitchFamily="2" charset="77"/>
            </a:endParaRPr>
          </a:p>
        </p:txBody>
      </p:sp>
      <p:sp>
        <p:nvSpPr>
          <p:cNvPr id="7" name="Oval 6">
            <a:extLst>
              <a:ext uri="{FF2B5EF4-FFF2-40B4-BE49-F238E27FC236}">
                <a16:creationId xmlns:a16="http://schemas.microsoft.com/office/drawing/2014/main" id="{5739B6A2-DABF-AB8E-A2A9-FC1AF2CC3E91}"/>
              </a:ext>
            </a:extLst>
          </p:cNvPr>
          <p:cNvSpPr/>
          <p:nvPr/>
        </p:nvSpPr>
        <p:spPr>
          <a:xfrm>
            <a:off x="3675159" y="7892754"/>
            <a:ext cx="377656" cy="377656"/>
          </a:xfrm>
          <a:prstGeom prst="ellipse">
            <a:avLst/>
          </a:prstGeom>
          <a:solidFill>
            <a:schemeClr val="bg1">
              <a:alpha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pic>
        <p:nvPicPr>
          <p:cNvPr id="26" name="Picture 25" descr="A blue and black logo&#10;&#10;Description automatically generated">
            <a:extLst>
              <a:ext uri="{FF2B5EF4-FFF2-40B4-BE49-F238E27FC236}">
                <a16:creationId xmlns:a16="http://schemas.microsoft.com/office/drawing/2014/main" id="{6E3B2A9A-B400-0B1E-9264-316598568418}"/>
              </a:ext>
            </a:extLst>
          </p:cNvPr>
          <p:cNvPicPr>
            <a:picLocks noChangeAspect="1"/>
          </p:cNvPicPr>
          <p:nvPr/>
        </p:nvPicPr>
        <p:blipFill>
          <a:blip r:embed="rId6"/>
          <a:stretch>
            <a:fillRect/>
          </a:stretch>
        </p:blipFill>
        <p:spPr>
          <a:xfrm>
            <a:off x="6495276" y="332839"/>
            <a:ext cx="897530" cy="256235"/>
          </a:xfrm>
          <a:prstGeom prst="rect">
            <a:avLst/>
          </a:prstGeom>
        </p:spPr>
      </p:pic>
      <p:pic>
        <p:nvPicPr>
          <p:cNvPr id="40" name="Picture 39" descr="A blue and black logo&#10;&#10;Description automatically generated">
            <a:extLst>
              <a:ext uri="{FF2B5EF4-FFF2-40B4-BE49-F238E27FC236}">
                <a16:creationId xmlns:a16="http://schemas.microsoft.com/office/drawing/2014/main" id="{9537113B-4FF3-6028-C0AA-8E007A954AE0}"/>
              </a:ext>
            </a:extLst>
          </p:cNvPr>
          <p:cNvPicPr>
            <a:picLocks noChangeAspect="1"/>
          </p:cNvPicPr>
          <p:nvPr/>
        </p:nvPicPr>
        <p:blipFill>
          <a:blip r:embed="rId6"/>
          <a:stretch>
            <a:fillRect/>
          </a:stretch>
        </p:blipFill>
        <p:spPr>
          <a:xfrm>
            <a:off x="1486426" y="5298505"/>
            <a:ext cx="833028" cy="237820"/>
          </a:xfrm>
          <a:prstGeom prst="rect">
            <a:avLst/>
          </a:prstGeom>
        </p:spPr>
      </p:pic>
      <p:sp>
        <p:nvSpPr>
          <p:cNvPr id="47" name="Slide Number Placeholder 1">
            <a:extLst>
              <a:ext uri="{FF2B5EF4-FFF2-40B4-BE49-F238E27FC236}">
                <a16:creationId xmlns:a16="http://schemas.microsoft.com/office/drawing/2014/main" id="{218E58BE-9F1B-753B-0F45-9727B1FA2374}"/>
              </a:ext>
            </a:extLst>
          </p:cNvPr>
          <p:cNvSpPr txBox="1">
            <a:spLocks/>
          </p:cNvSpPr>
          <p:nvPr/>
        </p:nvSpPr>
        <p:spPr>
          <a:xfrm>
            <a:off x="7148740" y="9559915"/>
            <a:ext cx="403298" cy="2484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buClr>
                <a:srgbClr val="000000"/>
              </a:buClr>
              <a:buSzPts val="900"/>
              <a:buFont typeface="Arial"/>
              <a:buNone/>
              <a:defRPr/>
            </a:pPr>
            <a:fld id="{00000000-1234-1234-1234-123412341234}" type="slidenum">
              <a:rPr lang="en-US" sz="700" smtClean="0">
                <a:solidFill>
                  <a:srgbClr val="092656"/>
                </a:solidFill>
                <a:latin typeface="Poppins" pitchFamily="2" charset="77"/>
                <a:cs typeface="Poppins" pitchFamily="2" charset="77"/>
                <a:sym typeface="Poppins"/>
              </a:rPr>
              <a:pPr algn="r">
                <a:buClr>
                  <a:srgbClr val="000000"/>
                </a:buClr>
                <a:buSzPts val="900"/>
                <a:buFont typeface="Arial"/>
                <a:buNone/>
                <a:defRPr/>
              </a:pPr>
              <a:t>81</a:t>
            </a:fld>
            <a:endParaRPr lang="en-US" sz="700" dirty="0">
              <a:solidFill>
                <a:srgbClr val="092656"/>
              </a:solidFill>
              <a:latin typeface="Poppins" pitchFamily="2" charset="77"/>
              <a:cs typeface="Poppins" pitchFamily="2" charset="77"/>
              <a:sym typeface="Poppins"/>
            </a:endParaRPr>
          </a:p>
        </p:txBody>
      </p:sp>
      <p:grpSp>
        <p:nvGrpSpPr>
          <p:cNvPr id="4" name="Group 3">
            <a:extLst>
              <a:ext uri="{FF2B5EF4-FFF2-40B4-BE49-F238E27FC236}">
                <a16:creationId xmlns:a16="http://schemas.microsoft.com/office/drawing/2014/main" id="{33C544AE-6989-27A6-7712-9F3770E1C1D7}"/>
              </a:ext>
            </a:extLst>
          </p:cNvPr>
          <p:cNvGrpSpPr/>
          <p:nvPr/>
        </p:nvGrpSpPr>
        <p:grpSpPr>
          <a:xfrm>
            <a:off x="4624690" y="4538600"/>
            <a:ext cx="1915332" cy="998301"/>
            <a:chOff x="1273327" y="4477157"/>
            <a:chExt cx="1915332" cy="998301"/>
          </a:xfrm>
        </p:grpSpPr>
        <p:sp>
          <p:nvSpPr>
            <p:cNvPr id="6" name="Google Shape;208;p33">
              <a:extLst>
                <a:ext uri="{FF2B5EF4-FFF2-40B4-BE49-F238E27FC236}">
                  <a16:creationId xmlns:a16="http://schemas.microsoft.com/office/drawing/2014/main" id="{2F5E2160-1986-CCE2-FDB1-349BD198FE33}"/>
                </a:ext>
              </a:extLst>
            </p:cNvPr>
            <p:cNvSpPr txBox="1"/>
            <p:nvPr/>
          </p:nvSpPr>
          <p:spPr>
            <a:xfrm>
              <a:off x="1273327" y="4477157"/>
              <a:ext cx="1915332" cy="311192"/>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srgbClr val="092656"/>
                  </a:solidFill>
                  <a:effectLst/>
                  <a:uLnTx/>
                  <a:uFillTx/>
                  <a:latin typeface="Poppins" pitchFamily="2" charset="77"/>
                  <a:ea typeface="Poppins Medium"/>
                  <a:cs typeface="Poppins" pitchFamily="2" charset="77"/>
                  <a:sym typeface="Poppins Medium"/>
                </a:rPr>
                <a:t>Nidhi Shah </a:t>
              </a:r>
              <a:endParaRPr lang="en-US" sz="1400" dirty="0"/>
            </a:p>
          </p:txBody>
        </p:sp>
        <p:pic>
          <p:nvPicPr>
            <p:cNvPr id="8" name="Google Shape;429;p65" descr="GroupM_SingleColor_Logo_Navy_RGB.png">
              <a:extLst>
                <a:ext uri="{FF2B5EF4-FFF2-40B4-BE49-F238E27FC236}">
                  <a16:creationId xmlns:a16="http://schemas.microsoft.com/office/drawing/2014/main" id="{668E4B3D-6204-DF81-0B46-0CAE4CCB954F}"/>
                </a:ext>
              </a:extLst>
            </p:cNvPr>
            <p:cNvPicPr preferRelativeResize="0">
              <a:picLocks noChangeAspect="1"/>
            </p:cNvPicPr>
            <p:nvPr/>
          </p:nvPicPr>
          <p:blipFill rotWithShape="1">
            <a:blip r:embed="rId7" cstate="screen">
              <a:alphaModFix/>
              <a:extLst>
                <a:ext uri="{28A0092B-C50C-407E-A947-70E740481C1C}">
                  <a14:useLocalDpi xmlns:a14="http://schemas.microsoft.com/office/drawing/2010/main"/>
                </a:ext>
              </a:extLst>
            </a:blip>
            <a:srcRect/>
            <a:stretch/>
          </p:blipFill>
          <p:spPr>
            <a:xfrm>
              <a:off x="1273327" y="5236901"/>
              <a:ext cx="834453" cy="238557"/>
            </a:xfrm>
            <a:prstGeom prst="rect">
              <a:avLst/>
            </a:prstGeom>
            <a:noFill/>
            <a:ln>
              <a:noFill/>
            </a:ln>
          </p:spPr>
        </p:pic>
      </p:grpSp>
      <p:sp>
        <p:nvSpPr>
          <p:cNvPr id="13" name="Oval 12">
            <a:extLst>
              <a:ext uri="{FF2B5EF4-FFF2-40B4-BE49-F238E27FC236}">
                <a16:creationId xmlns:a16="http://schemas.microsoft.com/office/drawing/2014/main" id="{65FA54A5-ECA8-FAC0-14A7-59F2FB086D13}"/>
              </a:ext>
            </a:extLst>
          </p:cNvPr>
          <p:cNvSpPr/>
          <p:nvPr/>
        </p:nvSpPr>
        <p:spPr>
          <a:xfrm>
            <a:off x="4629587" y="2158652"/>
            <a:ext cx="2150659" cy="2150659"/>
          </a:xfrm>
          <a:prstGeom prst="ellipse">
            <a:avLst/>
          </a:prstGeom>
          <a:blipFill dpi="0" rotWithShape="1">
            <a:blip r:embed="rId8"/>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14" name="TextBox 13">
            <a:extLst>
              <a:ext uri="{FF2B5EF4-FFF2-40B4-BE49-F238E27FC236}">
                <a16:creationId xmlns:a16="http://schemas.microsoft.com/office/drawing/2014/main" id="{6F5088CD-7FFD-166F-1CF7-5C6D571229F6}"/>
              </a:ext>
            </a:extLst>
          </p:cNvPr>
          <p:cNvSpPr txBox="1"/>
          <p:nvPr/>
        </p:nvSpPr>
        <p:spPr>
          <a:xfrm>
            <a:off x="4633035" y="4770616"/>
            <a:ext cx="2403946" cy="238557"/>
          </a:xfrm>
          <a:prstGeom prst="rect">
            <a:avLst/>
          </a:prstGeom>
          <a:noFill/>
        </p:spPr>
        <p:txBody>
          <a:bodyPr wrap="square" lIns="0" tIns="0" rIns="0" bIns="0" rtlCol="0" anchor="t">
            <a:noAutofit/>
          </a:bodyPr>
          <a:lstStyle/>
          <a:p>
            <a:pPr marL="0" marR="0" lvl="0" indent="0" algn="l" defTabSz="457200" rtl="0" eaLnBrk="1" fontAlgn="auto" latinLnBrk="0" hangingPunct="1">
              <a:lnSpc>
                <a:spcPct val="110000"/>
              </a:lnSpc>
              <a:spcBef>
                <a:spcPts val="0"/>
              </a:spcBef>
              <a:spcAft>
                <a:spcPts val="900"/>
              </a:spcAft>
              <a:buClrTx/>
              <a:buSzTx/>
              <a:buFontTx/>
              <a:buNone/>
              <a:tabLst/>
              <a:defRPr/>
            </a:pPr>
            <a:r>
              <a:rPr kumimoji="0" lang="en-US" sz="1100" b="0" i="0" u="none" strike="noStrike" kern="1200" cap="none" spc="0" normalizeH="0" baseline="0" noProof="0" dirty="0">
                <a:ln>
                  <a:noFill/>
                </a:ln>
                <a:solidFill>
                  <a:srgbClr val="092656"/>
                </a:solidFill>
                <a:effectLst/>
                <a:uLnTx/>
                <a:uFillTx/>
                <a:latin typeface="Poppins Light"/>
                <a:ea typeface="+mn-ea"/>
                <a:cs typeface="Poppins Light"/>
              </a:rPr>
              <a:t>Business Intelligence</a:t>
            </a:r>
            <a:r>
              <a:rPr kumimoji="0" lang="tr-TR" sz="1100" b="0" i="0" u="none" strike="noStrike" kern="1200" cap="none" spc="0" normalizeH="0" baseline="0" noProof="0" dirty="0">
                <a:ln>
                  <a:noFill/>
                </a:ln>
                <a:solidFill>
                  <a:srgbClr val="092656"/>
                </a:solidFill>
                <a:effectLst/>
                <a:uLnTx/>
                <a:uFillTx/>
                <a:latin typeface="Poppins Light"/>
                <a:ea typeface="+mn-ea"/>
                <a:cs typeface="Poppins Light"/>
              </a:rPr>
              <a:t> Analisti</a:t>
            </a:r>
            <a:endParaRPr kumimoji="0" lang="en-US" sz="1100" b="0" i="0" u="none" strike="noStrike" kern="1200" cap="none" spc="0" normalizeH="0" baseline="0" noProof="0" dirty="0">
              <a:ln>
                <a:noFill/>
              </a:ln>
              <a:solidFill>
                <a:srgbClr val="092656"/>
              </a:solidFill>
              <a:effectLst/>
              <a:uLnTx/>
              <a:uFillTx/>
              <a:latin typeface="Poppins Light" pitchFamily="2" charset="77"/>
              <a:ea typeface="+mn-ea"/>
              <a:cs typeface="Poppins Light" pitchFamily="2" charset="77"/>
            </a:endParaRPr>
          </a:p>
        </p:txBody>
      </p:sp>
      <p:sp>
        <p:nvSpPr>
          <p:cNvPr id="15" name="Rectangle 14">
            <a:extLst>
              <a:ext uri="{FF2B5EF4-FFF2-40B4-BE49-F238E27FC236}">
                <a16:creationId xmlns:a16="http://schemas.microsoft.com/office/drawing/2014/main" id="{4957CFAB-DBB1-27C4-8817-1078E92FFC59}"/>
              </a:ext>
            </a:extLst>
          </p:cNvPr>
          <p:cNvSpPr/>
          <p:nvPr/>
        </p:nvSpPr>
        <p:spPr>
          <a:xfrm>
            <a:off x="-1" y="1"/>
            <a:ext cx="825911" cy="10058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ack background with a star&#10;&#10;Description automatically generated">
            <a:extLst>
              <a:ext uri="{FF2B5EF4-FFF2-40B4-BE49-F238E27FC236}">
                <a16:creationId xmlns:a16="http://schemas.microsoft.com/office/drawing/2014/main" id="{B952D4DE-E73E-4809-B90C-8B98DB41AFE9}"/>
              </a:ext>
            </a:extLst>
          </p:cNvPr>
          <p:cNvPicPr>
            <a:picLocks noChangeAspect="1"/>
          </p:cNvPicPr>
          <p:nvPr/>
        </p:nvPicPr>
        <p:blipFill>
          <a:blip r:embed="rId9">
            <a:duotone>
              <a:schemeClr val="accent3">
                <a:shade val="45000"/>
                <a:satMod val="135000"/>
              </a:schemeClr>
              <a:prstClr val="white"/>
            </a:duotone>
            <a:alphaModFix amt="85000"/>
          </a:blip>
          <a:srcRect l="39187" t="31157" b="1"/>
          <a:stretch/>
        </p:blipFill>
        <p:spPr>
          <a:xfrm rot="16200000">
            <a:off x="-269808" y="8086039"/>
            <a:ext cx="2141962" cy="1802761"/>
          </a:xfrm>
          <a:prstGeom prst="rect">
            <a:avLst/>
          </a:prstGeom>
        </p:spPr>
      </p:pic>
    </p:spTree>
    <p:extLst>
      <p:ext uri="{BB962C8B-B14F-4D97-AF65-F5344CB8AC3E}">
        <p14:creationId xmlns:p14="http://schemas.microsoft.com/office/powerpoint/2010/main" val="41687010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91FBC-4F32-D246-BB51-3C7EB3DEA566}"/>
              </a:ext>
            </a:extLst>
          </p:cNvPr>
          <p:cNvSpPr/>
          <p:nvPr/>
        </p:nvSpPr>
        <p:spPr>
          <a:xfrm>
            <a:off x="-1" y="1"/>
            <a:ext cx="2468869" cy="10058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78676310-B93D-ACAB-73DF-130781E7062E}"/>
              </a:ext>
            </a:extLst>
          </p:cNvPr>
          <p:cNvGrpSpPr/>
          <p:nvPr/>
        </p:nvGrpSpPr>
        <p:grpSpPr>
          <a:xfrm>
            <a:off x="-1097080" y="4302954"/>
            <a:ext cx="3290975" cy="2215512"/>
            <a:chOff x="1387824" y="5692322"/>
            <a:chExt cx="2974963" cy="2002767"/>
          </a:xfrm>
        </p:grpSpPr>
        <p:cxnSp>
          <p:nvCxnSpPr>
            <p:cNvPr id="13" name="Straight Connector 12">
              <a:extLst>
                <a:ext uri="{FF2B5EF4-FFF2-40B4-BE49-F238E27FC236}">
                  <a16:creationId xmlns:a16="http://schemas.microsoft.com/office/drawing/2014/main" id="{303E8D89-FB9F-E41D-4300-203C7CD5557A}"/>
                </a:ext>
              </a:extLst>
            </p:cNvPr>
            <p:cNvCxnSpPr>
              <a:cxnSpLocks/>
            </p:cNvCxnSpPr>
            <p:nvPr/>
          </p:nvCxnSpPr>
          <p:spPr>
            <a:xfrm>
              <a:off x="2081677" y="7295063"/>
              <a:ext cx="200673" cy="400026"/>
            </a:xfrm>
            <a:prstGeom prst="line">
              <a:avLst/>
            </a:prstGeom>
            <a:ln w="9525">
              <a:solidFill>
                <a:schemeClr val="bg1">
                  <a:alpha val="56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A0B9045-DBA3-9B03-2EDB-5CEFF1154AE1}"/>
                </a:ext>
              </a:extLst>
            </p:cNvPr>
            <p:cNvGrpSpPr/>
            <p:nvPr/>
          </p:nvGrpSpPr>
          <p:grpSpPr>
            <a:xfrm>
              <a:off x="1387824" y="5692322"/>
              <a:ext cx="2974963" cy="1604060"/>
              <a:chOff x="1387824" y="5692322"/>
              <a:chExt cx="2974963" cy="1604060"/>
            </a:xfrm>
          </p:grpSpPr>
          <p:cxnSp>
            <p:nvCxnSpPr>
              <p:cNvPr id="15" name="Straight Connector 14">
                <a:extLst>
                  <a:ext uri="{FF2B5EF4-FFF2-40B4-BE49-F238E27FC236}">
                    <a16:creationId xmlns:a16="http://schemas.microsoft.com/office/drawing/2014/main" id="{347BB843-C86C-1C2A-93FE-FB980786B0C2}"/>
                  </a:ext>
                </a:extLst>
              </p:cNvPr>
              <p:cNvCxnSpPr>
                <a:cxnSpLocks/>
              </p:cNvCxnSpPr>
              <p:nvPr/>
            </p:nvCxnSpPr>
            <p:spPr>
              <a:xfrm flipH="1">
                <a:off x="2088838" y="6095140"/>
                <a:ext cx="200673" cy="400026"/>
              </a:xfrm>
              <a:prstGeom prst="line">
                <a:avLst/>
              </a:prstGeom>
              <a:ln w="9525">
                <a:solidFill>
                  <a:schemeClr val="bg1">
                    <a:alpha val="56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CA1BED0-5A0E-19D9-175C-1252650CD413}"/>
                  </a:ext>
                </a:extLst>
              </p:cNvPr>
              <p:cNvGrpSpPr/>
              <p:nvPr/>
            </p:nvGrpSpPr>
            <p:grpSpPr>
              <a:xfrm>
                <a:off x="1387824" y="5692322"/>
                <a:ext cx="2974963" cy="1604060"/>
                <a:chOff x="4096675" y="5061085"/>
                <a:chExt cx="2974963" cy="1604060"/>
              </a:xfrm>
            </p:grpSpPr>
            <p:sp>
              <p:nvSpPr>
                <p:cNvPr id="17" name="Hexagon 16">
                  <a:extLst>
                    <a:ext uri="{FF2B5EF4-FFF2-40B4-BE49-F238E27FC236}">
                      <a16:creationId xmlns:a16="http://schemas.microsoft.com/office/drawing/2014/main" id="{A8137095-AADE-4083-52D1-00546BF09763}"/>
                    </a:ext>
                  </a:extLst>
                </p:cNvPr>
                <p:cNvSpPr/>
                <p:nvPr/>
              </p:nvSpPr>
              <p:spPr>
                <a:xfrm rot="10800000">
                  <a:off x="4096675" y="5862455"/>
                  <a:ext cx="897270" cy="802689"/>
                </a:xfrm>
                <a:prstGeom prst="hexagon">
                  <a:avLst/>
                </a:prstGeom>
                <a:noFill/>
                <a:ln w="9525">
                  <a:solidFill>
                    <a:schemeClr val="bg1">
                      <a:alpha val="5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5BFB8D4D-978D-A9DF-670F-CFE9CB605CB5}"/>
                    </a:ext>
                  </a:extLst>
                </p:cNvPr>
                <p:cNvCxnSpPr>
                  <a:cxnSpLocks/>
                </p:cNvCxnSpPr>
                <p:nvPr/>
              </p:nvCxnSpPr>
              <p:spPr>
                <a:xfrm rot="5400000">
                  <a:off x="5237103" y="6024183"/>
                  <a:ext cx="0" cy="486317"/>
                </a:xfrm>
                <a:prstGeom prst="line">
                  <a:avLst/>
                </a:prstGeom>
                <a:ln w="9525">
                  <a:solidFill>
                    <a:schemeClr val="bg1">
                      <a:alpha val="56000"/>
                    </a:schemeClr>
                  </a:solidFill>
                </a:ln>
              </p:spPr>
              <p:style>
                <a:lnRef idx="1">
                  <a:schemeClr val="accent1"/>
                </a:lnRef>
                <a:fillRef idx="0">
                  <a:schemeClr val="accent1"/>
                </a:fillRef>
                <a:effectRef idx="0">
                  <a:schemeClr val="accent1"/>
                </a:effectRef>
                <a:fontRef idx="minor">
                  <a:schemeClr val="tx1"/>
                </a:fontRef>
              </p:style>
            </p:cxnSp>
            <p:sp>
              <p:nvSpPr>
                <p:cNvPr id="19" name="Hexagon 18">
                  <a:extLst>
                    <a:ext uri="{FF2B5EF4-FFF2-40B4-BE49-F238E27FC236}">
                      <a16:creationId xmlns:a16="http://schemas.microsoft.com/office/drawing/2014/main" id="{3CDADAA7-56B6-833A-6C3A-F033B1997620}"/>
                    </a:ext>
                  </a:extLst>
                </p:cNvPr>
                <p:cNvSpPr/>
                <p:nvPr/>
              </p:nvSpPr>
              <p:spPr>
                <a:xfrm rot="10800000">
                  <a:off x="5478061" y="5862456"/>
                  <a:ext cx="897270" cy="802689"/>
                </a:xfrm>
                <a:prstGeom prst="hexagon">
                  <a:avLst/>
                </a:prstGeom>
                <a:noFill/>
                <a:ln w="9525">
                  <a:solidFill>
                    <a:schemeClr val="bg1">
                      <a:alpha val="5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EAD6961C-5D55-7BFD-6778-B73CC97768E0}"/>
                    </a:ext>
                  </a:extLst>
                </p:cNvPr>
                <p:cNvSpPr/>
                <p:nvPr/>
              </p:nvSpPr>
              <p:spPr>
                <a:xfrm rot="10800000">
                  <a:off x="6170815" y="5461110"/>
                  <a:ext cx="897270" cy="802689"/>
                </a:xfrm>
                <a:prstGeom prst="hexagon">
                  <a:avLst/>
                </a:prstGeom>
                <a:noFill/>
                <a:ln w="9525">
                  <a:solidFill>
                    <a:schemeClr val="bg1">
                      <a:alpha val="5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A4FD1991-586F-F665-928A-F7A3A73FDDE5}"/>
                    </a:ext>
                  </a:extLst>
                </p:cNvPr>
                <p:cNvCxnSpPr>
                  <a:cxnSpLocks/>
                </p:cNvCxnSpPr>
                <p:nvPr/>
              </p:nvCxnSpPr>
              <p:spPr>
                <a:xfrm flipH="1">
                  <a:off x="6870965" y="5061085"/>
                  <a:ext cx="200673" cy="400026"/>
                </a:xfrm>
                <a:prstGeom prst="line">
                  <a:avLst/>
                </a:prstGeom>
                <a:ln w="9525">
                  <a:solidFill>
                    <a:schemeClr val="bg1">
                      <a:alpha val="56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E3180E-89F4-C04B-26B9-B6E4CC9C041E}"/>
                    </a:ext>
                  </a:extLst>
                </p:cNvPr>
                <p:cNvCxnSpPr>
                  <a:cxnSpLocks/>
                </p:cNvCxnSpPr>
                <p:nvPr/>
              </p:nvCxnSpPr>
              <p:spPr>
                <a:xfrm>
                  <a:off x="6870965" y="6263800"/>
                  <a:ext cx="200673" cy="400026"/>
                </a:xfrm>
                <a:prstGeom prst="line">
                  <a:avLst/>
                </a:prstGeom>
                <a:ln w="9525">
                  <a:solidFill>
                    <a:schemeClr val="bg1">
                      <a:alpha val="56000"/>
                    </a:schemeClr>
                  </a:solidFill>
                </a:ln>
              </p:spPr>
              <p:style>
                <a:lnRef idx="1">
                  <a:schemeClr val="accent1"/>
                </a:lnRef>
                <a:fillRef idx="0">
                  <a:schemeClr val="accent1"/>
                </a:fillRef>
                <a:effectRef idx="0">
                  <a:schemeClr val="accent1"/>
                </a:effectRef>
                <a:fontRef idx="minor">
                  <a:schemeClr val="tx1"/>
                </a:fontRef>
              </p:style>
            </p:cxnSp>
          </p:grpSp>
        </p:grpSp>
      </p:grpSp>
      <p:pic>
        <p:nvPicPr>
          <p:cNvPr id="23" name="Picture 22" descr="A black background with a star&#10;&#10;Description automatically generated">
            <a:extLst>
              <a:ext uri="{FF2B5EF4-FFF2-40B4-BE49-F238E27FC236}">
                <a16:creationId xmlns:a16="http://schemas.microsoft.com/office/drawing/2014/main" id="{B7065EAC-E86E-920D-A82B-7A073F23FE60}"/>
              </a:ext>
            </a:extLst>
          </p:cNvPr>
          <p:cNvPicPr>
            <a:picLocks noChangeAspect="1"/>
          </p:cNvPicPr>
          <p:nvPr/>
        </p:nvPicPr>
        <p:blipFill>
          <a:blip r:embed="rId3">
            <a:duotone>
              <a:schemeClr val="accent3">
                <a:shade val="45000"/>
                <a:satMod val="135000"/>
              </a:schemeClr>
              <a:prstClr val="white"/>
            </a:duotone>
            <a:alphaModFix amt="85000"/>
          </a:blip>
          <a:srcRect l="39187" t="31157" b="1"/>
          <a:stretch/>
        </p:blipFill>
        <p:spPr>
          <a:xfrm rot="16200000">
            <a:off x="-169601" y="8082430"/>
            <a:ext cx="2141962" cy="1802761"/>
          </a:xfrm>
          <a:prstGeom prst="rect">
            <a:avLst/>
          </a:prstGeom>
        </p:spPr>
      </p:pic>
      <p:sp>
        <p:nvSpPr>
          <p:cNvPr id="24" name="Hexagon 23">
            <a:extLst>
              <a:ext uri="{FF2B5EF4-FFF2-40B4-BE49-F238E27FC236}">
                <a16:creationId xmlns:a16="http://schemas.microsoft.com/office/drawing/2014/main" id="{935B7A91-6A22-D4BF-E34C-B4EC26A9199D}"/>
              </a:ext>
            </a:extLst>
          </p:cNvPr>
          <p:cNvSpPr/>
          <p:nvPr/>
        </p:nvSpPr>
        <p:spPr>
          <a:xfrm rot="10800000">
            <a:off x="528245" y="4404514"/>
            <a:ext cx="1104040" cy="987663"/>
          </a:xfrm>
          <a:prstGeom prst="hexagon">
            <a:avLst/>
          </a:prstGeom>
          <a:solidFill>
            <a:schemeClr val="accent2">
              <a:alpha val="8929"/>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a:extLst>
              <a:ext uri="{FF2B5EF4-FFF2-40B4-BE49-F238E27FC236}">
                <a16:creationId xmlns:a16="http://schemas.microsoft.com/office/drawing/2014/main" id="{02809320-3C21-85DE-0293-AF1F675532A2}"/>
              </a:ext>
            </a:extLst>
          </p:cNvPr>
          <p:cNvSpPr/>
          <p:nvPr/>
        </p:nvSpPr>
        <p:spPr>
          <a:xfrm rot="10800000">
            <a:off x="811054" y="3323080"/>
            <a:ext cx="1658810" cy="1483955"/>
          </a:xfrm>
          <a:prstGeom prst="hexagon">
            <a:avLst/>
          </a:prstGeom>
          <a:solidFill>
            <a:schemeClr val="accent1">
              <a:alpha val="9276"/>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8B61F9C-2126-033A-F959-F00BD5EC83A8}"/>
              </a:ext>
            </a:extLst>
          </p:cNvPr>
          <p:cNvSpPr/>
          <p:nvPr/>
        </p:nvSpPr>
        <p:spPr>
          <a:xfrm>
            <a:off x="1253629" y="7743561"/>
            <a:ext cx="1215737" cy="1215737"/>
          </a:xfrm>
          <a:prstGeom prst="ellipse">
            <a:avLst/>
          </a:prstGeom>
          <a:solidFill>
            <a:schemeClr val="accent1">
              <a:alpha val="79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2">
            <a:extLst>
              <a:ext uri="{FF2B5EF4-FFF2-40B4-BE49-F238E27FC236}">
                <a16:creationId xmlns:a16="http://schemas.microsoft.com/office/drawing/2014/main" id="{6FDB5448-8A95-8F4F-BE18-E1FDFBDF35C0}"/>
              </a:ext>
            </a:extLst>
          </p:cNvPr>
          <p:cNvSpPr txBox="1">
            <a:spLocks/>
          </p:cNvSpPr>
          <p:nvPr/>
        </p:nvSpPr>
        <p:spPr>
          <a:xfrm>
            <a:off x="495300" y="1371600"/>
            <a:ext cx="1663284" cy="1009878"/>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3 World Trade Center</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175 Greenwich Street</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New York, NY  10007</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WPP </a:t>
            </a:r>
            <a:r>
              <a:rPr kumimoji="0" lang="en-US" sz="1200" b="0" i="0" u="none" strike="noStrike" kern="1200" cap="none" spc="0" normalizeH="0" baseline="0" noProof="0" dirty="0" err="1">
                <a:ln>
                  <a:noFill/>
                </a:ln>
                <a:solidFill>
                  <a:schemeClr val="bg1"/>
                </a:solidFill>
                <a:effectLst/>
                <a:uLnTx/>
                <a:uFillTx/>
                <a:latin typeface="Poppins" pitchFamily="2" charset="77"/>
                <a:ea typeface="+mn-ea"/>
                <a:cs typeface="Poppins" pitchFamily="2" charset="77"/>
              </a:rPr>
              <a:t>Şirketi</a:t>
            </a:r>
            <a:endParaRPr kumimoji="0" lang="en-US" sz="1200" b="0" i="0" u="none" strike="noStrike" kern="1200" cap="none" spc="0" normalizeH="0" baseline="0" noProof="0" dirty="0">
              <a:ln>
                <a:noFill/>
              </a:ln>
              <a:solidFill>
                <a:schemeClr val="bg1"/>
              </a:solidFill>
              <a:effectLst/>
              <a:uLnTx/>
              <a:uFillTx/>
              <a:latin typeface="Poppins" pitchFamily="2" charset="77"/>
              <a:ea typeface="+mn-ea"/>
              <a:cs typeface="Poppins" pitchFamily="2" charset="77"/>
            </a:endParaRPr>
          </a:p>
        </p:txBody>
      </p:sp>
      <p:sp>
        <p:nvSpPr>
          <p:cNvPr id="9" name="TextBox 8">
            <a:extLst>
              <a:ext uri="{FF2B5EF4-FFF2-40B4-BE49-F238E27FC236}">
                <a16:creationId xmlns:a16="http://schemas.microsoft.com/office/drawing/2014/main" id="{4DD210E6-F0A6-7F4B-ADF6-AF187B6A107D}"/>
              </a:ext>
            </a:extLst>
          </p:cNvPr>
          <p:cNvSpPr txBox="1"/>
          <p:nvPr/>
        </p:nvSpPr>
        <p:spPr>
          <a:xfrm>
            <a:off x="3007712" y="1364096"/>
            <a:ext cx="4018729" cy="3982738"/>
          </a:xfrm>
          <a:prstGeom prst="rect">
            <a:avLst/>
          </a:prstGeom>
          <a:noFill/>
        </p:spPr>
        <p:txBody>
          <a:bodyPr wrap="square" lIns="0" tIns="0" rIns="0" bIns="0" rtlCol="0" anchor="t">
            <a:noAutofit/>
          </a:bodyPr>
          <a:lstStyle/>
          <a:p>
            <a:pPr>
              <a:lnSpc>
                <a:spcPts val="1300"/>
              </a:lnSpc>
              <a:spcAft>
                <a:spcPts val="900"/>
              </a:spcAft>
              <a:defRPr/>
            </a:pP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GroupM,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WPP'nin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medya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yatırım</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grubu</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ve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reklamcılığın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insanlar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için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daha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iyi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sonuç</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vereceği</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bir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sonraki</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medya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çağını</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şekillendirme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misyonuna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sahip</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dünyanın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önde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gelen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medya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yatırım</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şirketidir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Bağımsız</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araştırma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lang="tr-TR" sz="1000" dirty="0">
                <a:solidFill>
                  <a:srgbClr val="092656"/>
                </a:solidFill>
                <a:latin typeface="Georgia" panose="02040502050405020303"/>
              </a:rPr>
              <a:t>kuruluşu</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COMvergence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tarafından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yapılan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ölçüme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göre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şirket</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yıllık</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60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milyar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dolardan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fazla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medya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yatırımından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sorumlu</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Mindshare, Wavemaker,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EssenceMediacom</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ve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T&amp;Pm</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gibi</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küresel</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ajansları</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ve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kanallar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arası</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performans</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(GroupM Nexus),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veri</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(Choreograph),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eğlence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(GroupM Motion Entertainment)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ve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yatırım</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çözümleri</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aracılığıyla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GroupM,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küresel</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ölçek</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uzmanlık</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ve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deneyimin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benzersiz</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bir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birleşiminden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yararlanır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Müşteriler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için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iş</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yaptıkları</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her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yerde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sürdürülebilir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değer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yaratmak</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için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inovasyon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Daha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fazlasını</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şu</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adreste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keşfedin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a:ln>
                  <a:noFill/>
                </a:ln>
                <a:solidFill>
                  <a:schemeClr val="accent1"/>
                </a:solidFill>
                <a:effectLst/>
                <a:uLnTx/>
                <a:uFillTx/>
                <a:latin typeface="Georgia" panose="02040502050405020303"/>
                <a:ea typeface="+mn-ea"/>
                <a:cs typeface="+mn-cs"/>
                <a:hlinkClick r:id="rId4">
                  <a:extLst>
                    <a:ext uri="{A12FA001-AC4F-418D-AE19-62706E023703}">
                      <ahyp:hlinkClr xmlns:ahyp="http://schemas.microsoft.com/office/drawing/2018/hyperlinkcolor" val="tx"/>
                    </a:ext>
                  </a:extLst>
                </a:hlinkClick>
              </a:rPr>
              <a:t>www.groupm.com</a:t>
            </a:r>
            <a:r>
              <a:rPr kumimoji="0" lang="en-US" sz="1000" b="0" i="0" u="none" strike="noStrike" kern="1200" cap="none" spc="0" normalizeH="0" baseline="0" noProof="0" dirty="0">
                <a:ln>
                  <a:noFill/>
                </a:ln>
                <a:solidFill>
                  <a:schemeClr val="accent1"/>
                </a:solidFill>
                <a:effectLst/>
                <a:uLnTx/>
                <a:uFillTx/>
                <a:latin typeface="Georgia" panose="02040502050405020303"/>
                <a:ea typeface="+mn-ea"/>
                <a:cs typeface="+mn-cs"/>
              </a:rPr>
              <a:t>.</a:t>
            </a:r>
          </a:p>
          <a:p>
            <a:pPr marL="0" marR="0" lvl="0" indent="0" algn="l" defTabSz="457200" rtl="0" eaLnBrk="1" fontAlgn="auto" latinLnBrk="0" hangingPunct="1">
              <a:lnSpc>
                <a:spcPts val="1300"/>
              </a:lnSpc>
              <a:spcBef>
                <a:spcPts val="0"/>
              </a:spcBef>
              <a:spcAft>
                <a:spcPts val="900"/>
              </a:spcAft>
              <a:buClrTx/>
              <a:buSzTx/>
              <a:buFontTx/>
              <a:buNone/>
              <a:tabLst/>
              <a:defRPr/>
            </a:pP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Her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hakkı</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saklıdır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Bu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yayın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telif</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haklarıyla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korunmaktadır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Telif</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hakkı</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sahiplerinin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yazılı</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izni</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olmaksızın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hiçbir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kısmı</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çoğaltılamaz</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bir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erişim</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sisteminde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saklanamaz</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veya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elektronik</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mekanik</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fotokopi</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veya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başka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herhangi</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bir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biçimde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veya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herhangi</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bir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yöntemle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iletilemez</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a:t>
            </a:r>
          </a:p>
          <a:p>
            <a:pPr marL="0" marR="0" lvl="0" indent="0" algn="l" defTabSz="457200" rtl="0" eaLnBrk="1" fontAlgn="auto" latinLnBrk="0" hangingPunct="1">
              <a:lnSpc>
                <a:spcPts val="1300"/>
              </a:lnSpc>
              <a:spcBef>
                <a:spcPts val="0"/>
              </a:spcBef>
              <a:spcAft>
                <a:spcPts val="900"/>
              </a:spcAft>
              <a:buClrTx/>
              <a:buSzTx/>
              <a:buFontTx/>
              <a:buNone/>
              <a:tabLst/>
              <a:defRPr/>
            </a:pP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İçeriğin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doğruluğunu</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sağlamak</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için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her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türlü</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çaba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gösterilmiştir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ancak</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yayıncılar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ve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telif</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hakkı</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sahipleri</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hata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veya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eksikliklerle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ilgili</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sorumluluk</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kabul</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edemez</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Okuyucular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verilerin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yalnızca</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kullanılabilirlik</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derleme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ve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basılı</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programların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izin</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verdiği</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ölçüde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ve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değişikliğe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tabi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olduğu</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ölçüde</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güncel</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olduğunu</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takdir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 </a:t>
            </a:r>
            <a:r>
              <a:rPr kumimoji="0" lang="en-US" sz="1000" b="0" i="0" u="none" strike="noStrike" kern="1200" cap="none" spc="0" normalizeH="0" baseline="0" noProof="0" dirty="0" err="1">
                <a:ln>
                  <a:noFill/>
                </a:ln>
                <a:solidFill>
                  <a:srgbClr val="092656"/>
                </a:solidFill>
                <a:effectLst/>
                <a:uLnTx/>
                <a:uFillTx/>
                <a:latin typeface="Georgia" panose="02040502050405020303"/>
                <a:ea typeface="+mn-ea"/>
                <a:cs typeface="+mn-cs"/>
              </a:rPr>
              <a:t>edeceklerdir</a:t>
            </a:r>
            <a:r>
              <a:rPr kumimoji="0" lang="en-US" sz="1000" b="0" i="0" u="none" strike="noStrike" kern="1200" cap="none" spc="0" normalizeH="0" baseline="0" noProof="0" dirty="0">
                <a:ln>
                  <a:noFill/>
                </a:ln>
                <a:solidFill>
                  <a:srgbClr val="092656"/>
                </a:solidFill>
                <a:effectLst/>
                <a:uLnTx/>
                <a:uFillTx/>
                <a:latin typeface="Georgia" panose="02040502050405020303"/>
                <a:ea typeface="+mn-ea"/>
                <a:cs typeface="+mn-cs"/>
              </a:rPr>
              <a:t>.</a:t>
            </a:r>
            <a:endParaRPr lang="en-US" sz="1000" b="0" i="0" u="none" strike="noStrike" kern="1200" cap="none" spc="0" normalizeH="0" baseline="0" noProof="0" dirty="0">
              <a:ln>
                <a:noFill/>
              </a:ln>
              <a:solidFill>
                <a:schemeClr val="accent1"/>
              </a:solidFill>
              <a:effectLst/>
              <a:uLnTx/>
              <a:uFillTx/>
              <a:latin typeface="Georgia" panose="02040502050405020303"/>
              <a:cs typeface="Arial"/>
            </a:endParaRPr>
          </a:p>
        </p:txBody>
      </p:sp>
      <p:sp>
        <p:nvSpPr>
          <p:cNvPr id="3" name="Slide Number Placeholder 1">
            <a:extLst>
              <a:ext uri="{FF2B5EF4-FFF2-40B4-BE49-F238E27FC236}">
                <a16:creationId xmlns:a16="http://schemas.microsoft.com/office/drawing/2014/main" id="{C130D53D-9241-71F0-0D0D-8E16106ABC1F}"/>
              </a:ext>
            </a:extLst>
          </p:cNvPr>
          <p:cNvSpPr txBox="1">
            <a:spLocks/>
          </p:cNvSpPr>
          <p:nvPr/>
        </p:nvSpPr>
        <p:spPr>
          <a:xfrm>
            <a:off x="7148740" y="9559915"/>
            <a:ext cx="403298" cy="2484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buClr>
                <a:srgbClr val="000000"/>
              </a:buClr>
              <a:buSzPts val="900"/>
              <a:buFont typeface="Arial"/>
              <a:buNone/>
              <a:defRPr/>
            </a:pPr>
            <a:fld id="{00000000-1234-1234-1234-123412341234}" type="slidenum">
              <a:rPr lang="en-US" sz="700" smtClean="0">
                <a:solidFill>
                  <a:srgbClr val="092656"/>
                </a:solidFill>
                <a:latin typeface="Poppins" pitchFamily="2" charset="77"/>
                <a:cs typeface="Poppins" pitchFamily="2" charset="77"/>
                <a:sym typeface="Poppins"/>
              </a:rPr>
              <a:pPr algn="r">
                <a:buClr>
                  <a:srgbClr val="000000"/>
                </a:buClr>
                <a:buSzPts val="900"/>
                <a:buFont typeface="Arial"/>
                <a:buNone/>
                <a:defRPr/>
              </a:pPr>
              <a:t>82</a:t>
            </a:fld>
            <a:endParaRPr lang="en-US" sz="700" dirty="0">
              <a:solidFill>
                <a:srgbClr val="092656"/>
              </a:solidFill>
              <a:latin typeface="Poppins" pitchFamily="2" charset="77"/>
              <a:cs typeface="Poppins" pitchFamily="2" charset="77"/>
              <a:sym typeface="Poppins"/>
            </a:endParaRPr>
          </a:p>
        </p:txBody>
      </p:sp>
      <p:pic>
        <p:nvPicPr>
          <p:cNvPr id="31" name="Picture 30" descr="A white text on a black background&#10;&#10;Description automatically generated">
            <a:extLst>
              <a:ext uri="{FF2B5EF4-FFF2-40B4-BE49-F238E27FC236}">
                <a16:creationId xmlns:a16="http://schemas.microsoft.com/office/drawing/2014/main" id="{452C8C86-61F1-D996-A7C8-24185BA89CDE}"/>
              </a:ext>
            </a:extLst>
          </p:cNvPr>
          <p:cNvPicPr>
            <a:picLocks noChangeAspect="1"/>
          </p:cNvPicPr>
          <p:nvPr/>
        </p:nvPicPr>
        <p:blipFill>
          <a:blip r:embed="rId5"/>
          <a:stretch>
            <a:fillRect/>
          </a:stretch>
        </p:blipFill>
        <p:spPr>
          <a:xfrm>
            <a:off x="504988" y="964505"/>
            <a:ext cx="999096" cy="285926"/>
          </a:xfrm>
          <a:prstGeom prst="rect">
            <a:avLst/>
          </a:prstGeom>
        </p:spPr>
      </p:pic>
    </p:spTree>
    <p:extLst>
      <p:ext uri="{BB962C8B-B14F-4D97-AF65-F5344CB8AC3E}">
        <p14:creationId xmlns:p14="http://schemas.microsoft.com/office/powerpoint/2010/main" val="2264878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0585FD-7957-182A-7A16-84EC276FE83B}"/>
            </a:ext>
          </a:extLst>
        </p:cNvPr>
        <p:cNvGrpSpPr/>
        <p:nvPr/>
      </p:nvGrpSpPr>
      <p:grpSpPr>
        <a:xfrm>
          <a:off x="0" y="0"/>
          <a:ext cx="0" cy="0"/>
          <a:chOff x="0" y="0"/>
          <a:chExt cx="0" cy="0"/>
        </a:xfrm>
      </p:grpSpPr>
      <p:grpSp>
        <p:nvGrpSpPr>
          <p:cNvPr id="388" name="Group 387">
            <a:extLst>
              <a:ext uri="{FF2B5EF4-FFF2-40B4-BE49-F238E27FC236}">
                <a16:creationId xmlns:a16="http://schemas.microsoft.com/office/drawing/2014/main" id="{F135DA86-1F04-ECDD-2CD3-4C0B789C2FBA}"/>
              </a:ext>
            </a:extLst>
          </p:cNvPr>
          <p:cNvGrpSpPr/>
          <p:nvPr/>
        </p:nvGrpSpPr>
        <p:grpSpPr>
          <a:xfrm>
            <a:off x="2410943" y="8247153"/>
            <a:ext cx="3931004" cy="1948458"/>
            <a:chOff x="-106788" y="476791"/>
            <a:chExt cx="3931004" cy="1948458"/>
          </a:xfrm>
        </p:grpSpPr>
        <p:grpSp>
          <p:nvGrpSpPr>
            <p:cNvPr id="389" name="Group 388">
              <a:extLst>
                <a:ext uri="{FF2B5EF4-FFF2-40B4-BE49-F238E27FC236}">
                  <a16:creationId xmlns:a16="http://schemas.microsoft.com/office/drawing/2014/main" id="{6B873006-779C-E542-D076-8AA8AF8F057E}"/>
                </a:ext>
              </a:extLst>
            </p:cNvPr>
            <p:cNvGrpSpPr/>
            <p:nvPr/>
          </p:nvGrpSpPr>
          <p:grpSpPr>
            <a:xfrm>
              <a:off x="-106788" y="476791"/>
              <a:ext cx="3837088" cy="1948458"/>
              <a:chOff x="9259935" y="0"/>
              <a:chExt cx="6114663" cy="3104985"/>
            </a:xfrm>
          </p:grpSpPr>
          <p:sp>
            <p:nvSpPr>
              <p:cNvPr id="393" name="Freeform 392">
                <a:extLst>
                  <a:ext uri="{FF2B5EF4-FFF2-40B4-BE49-F238E27FC236}">
                    <a16:creationId xmlns:a16="http://schemas.microsoft.com/office/drawing/2014/main" id="{7A549193-A377-F17C-580F-2198CC26038F}"/>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394" name="Freeform 393">
                <a:extLst>
                  <a:ext uri="{FF2B5EF4-FFF2-40B4-BE49-F238E27FC236}">
                    <a16:creationId xmlns:a16="http://schemas.microsoft.com/office/drawing/2014/main" id="{FC659263-8E59-E137-D518-9243A5860BEE}"/>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395" name="Freeform 394">
                <a:extLst>
                  <a:ext uri="{FF2B5EF4-FFF2-40B4-BE49-F238E27FC236}">
                    <a16:creationId xmlns:a16="http://schemas.microsoft.com/office/drawing/2014/main" id="{A76C4A4C-89C7-E248-BC3B-48ED2345019D}"/>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396" name="Freeform 395">
                <a:extLst>
                  <a:ext uri="{FF2B5EF4-FFF2-40B4-BE49-F238E27FC236}">
                    <a16:creationId xmlns:a16="http://schemas.microsoft.com/office/drawing/2014/main" id="{62963E0F-98D1-A1D4-0BA9-F9D2C7D13BDB}"/>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397" name="Freeform 396">
                <a:extLst>
                  <a:ext uri="{FF2B5EF4-FFF2-40B4-BE49-F238E27FC236}">
                    <a16:creationId xmlns:a16="http://schemas.microsoft.com/office/drawing/2014/main" id="{F4BDBBD7-866E-5430-8ECC-59D6FB34B91F}"/>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398" name="Freeform 397">
                <a:extLst>
                  <a:ext uri="{FF2B5EF4-FFF2-40B4-BE49-F238E27FC236}">
                    <a16:creationId xmlns:a16="http://schemas.microsoft.com/office/drawing/2014/main" id="{8E18019B-FD56-2497-9070-7A4E7EB751CB}"/>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399" name="Freeform 398">
                <a:extLst>
                  <a:ext uri="{FF2B5EF4-FFF2-40B4-BE49-F238E27FC236}">
                    <a16:creationId xmlns:a16="http://schemas.microsoft.com/office/drawing/2014/main" id="{FF9EF52D-457C-86DC-25D3-A1BF82CEB4B4}"/>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00" name="Freeform 399">
                <a:extLst>
                  <a:ext uri="{FF2B5EF4-FFF2-40B4-BE49-F238E27FC236}">
                    <a16:creationId xmlns:a16="http://schemas.microsoft.com/office/drawing/2014/main" id="{15705322-9586-9A9B-922B-F8259C74A3E6}"/>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01" name="Freeform 400">
                <a:extLst>
                  <a:ext uri="{FF2B5EF4-FFF2-40B4-BE49-F238E27FC236}">
                    <a16:creationId xmlns:a16="http://schemas.microsoft.com/office/drawing/2014/main" id="{7F92C081-EC0B-F154-058E-79B6AB2C2C2E}"/>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02" name="Freeform 401">
                <a:extLst>
                  <a:ext uri="{FF2B5EF4-FFF2-40B4-BE49-F238E27FC236}">
                    <a16:creationId xmlns:a16="http://schemas.microsoft.com/office/drawing/2014/main" id="{1BC98F3D-7B0E-0507-5145-2A2BA83ABA1A}"/>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03" name="Freeform 402">
                <a:extLst>
                  <a:ext uri="{FF2B5EF4-FFF2-40B4-BE49-F238E27FC236}">
                    <a16:creationId xmlns:a16="http://schemas.microsoft.com/office/drawing/2014/main" id="{8B73D14E-A1B1-BFE2-4CFE-1B5BE9BCB56A}"/>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04" name="Freeform 403">
                <a:extLst>
                  <a:ext uri="{FF2B5EF4-FFF2-40B4-BE49-F238E27FC236}">
                    <a16:creationId xmlns:a16="http://schemas.microsoft.com/office/drawing/2014/main" id="{FA95B3A7-8D8E-E45C-3487-B7952F3E00AC}"/>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05" name="Freeform 404">
                <a:extLst>
                  <a:ext uri="{FF2B5EF4-FFF2-40B4-BE49-F238E27FC236}">
                    <a16:creationId xmlns:a16="http://schemas.microsoft.com/office/drawing/2014/main" id="{F41284DC-A41F-E039-DA9D-07F3A1889F16}"/>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06" name="Freeform 405">
                <a:extLst>
                  <a:ext uri="{FF2B5EF4-FFF2-40B4-BE49-F238E27FC236}">
                    <a16:creationId xmlns:a16="http://schemas.microsoft.com/office/drawing/2014/main" id="{4F8941A0-2B98-79EB-4AC4-250EE4657BC1}"/>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07" name="Freeform 406">
                <a:extLst>
                  <a:ext uri="{FF2B5EF4-FFF2-40B4-BE49-F238E27FC236}">
                    <a16:creationId xmlns:a16="http://schemas.microsoft.com/office/drawing/2014/main" id="{9414BB05-2B8A-7493-0525-7EDBC6B4E6DA}"/>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408" name="Freeform 407">
                <a:extLst>
                  <a:ext uri="{FF2B5EF4-FFF2-40B4-BE49-F238E27FC236}">
                    <a16:creationId xmlns:a16="http://schemas.microsoft.com/office/drawing/2014/main" id="{D30A116A-E325-5C98-AA4E-2DFFB7FE00B5}"/>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09" name="Freeform 408">
                <a:extLst>
                  <a:ext uri="{FF2B5EF4-FFF2-40B4-BE49-F238E27FC236}">
                    <a16:creationId xmlns:a16="http://schemas.microsoft.com/office/drawing/2014/main" id="{5A196E83-AFF3-7381-D2E9-B21AF836F3B0}"/>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10" name="Freeform 409">
                <a:extLst>
                  <a:ext uri="{FF2B5EF4-FFF2-40B4-BE49-F238E27FC236}">
                    <a16:creationId xmlns:a16="http://schemas.microsoft.com/office/drawing/2014/main" id="{0843358E-4823-4D15-1174-93BA921742B7}"/>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11" name="Freeform 410">
                <a:extLst>
                  <a:ext uri="{FF2B5EF4-FFF2-40B4-BE49-F238E27FC236}">
                    <a16:creationId xmlns:a16="http://schemas.microsoft.com/office/drawing/2014/main" id="{1B549566-6821-F342-04BE-FD47BDAD5E91}"/>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412" name="Freeform 411">
                <a:extLst>
                  <a:ext uri="{FF2B5EF4-FFF2-40B4-BE49-F238E27FC236}">
                    <a16:creationId xmlns:a16="http://schemas.microsoft.com/office/drawing/2014/main" id="{C58D0BAB-AC19-D92D-E7A5-F477BFAABD6F}"/>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13" name="Freeform 412">
                <a:extLst>
                  <a:ext uri="{FF2B5EF4-FFF2-40B4-BE49-F238E27FC236}">
                    <a16:creationId xmlns:a16="http://schemas.microsoft.com/office/drawing/2014/main" id="{B94EEC01-560B-F32E-0483-B77DC16C4068}"/>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14" name="Freeform 413">
                <a:extLst>
                  <a:ext uri="{FF2B5EF4-FFF2-40B4-BE49-F238E27FC236}">
                    <a16:creationId xmlns:a16="http://schemas.microsoft.com/office/drawing/2014/main" id="{D5DB2178-81EC-405D-5456-2473A0B11B49}"/>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15" name="Freeform 414">
                <a:extLst>
                  <a:ext uri="{FF2B5EF4-FFF2-40B4-BE49-F238E27FC236}">
                    <a16:creationId xmlns:a16="http://schemas.microsoft.com/office/drawing/2014/main" id="{9728BA3B-457F-4453-B58E-7FB80E151B64}"/>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16" name="Freeform 415">
                <a:extLst>
                  <a:ext uri="{FF2B5EF4-FFF2-40B4-BE49-F238E27FC236}">
                    <a16:creationId xmlns:a16="http://schemas.microsoft.com/office/drawing/2014/main" id="{9053C63C-F91E-08AA-7828-D0641E3B0A46}"/>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17" name="Freeform 416">
                <a:extLst>
                  <a:ext uri="{FF2B5EF4-FFF2-40B4-BE49-F238E27FC236}">
                    <a16:creationId xmlns:a16="http://schemas.microsoft.com/office/drawing/2014/main" id="{5DBF6B17-7A3C-3943-4160-CC2B5F057965}"/>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18" name="Freeform 417">
                <a:extLst>
                  <a:ext uri="{FF2B5EF4-FFF2-40B4-BE49-F238E27FC236}">
                    <a16:creationId xmlns:a16="http://schemas.microsoft.com/office/drawing/2014/main" id="{24216108-56E1-06F1-A21A-446E07C7C69F}"/>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390" name="Oval 389">
              <a:extLst>
                <a:ext uri="{FF2B5EF4-FFF2-40B4-BE49-F238E27FC236}">
                  <a16:creationId xmlns:a16="http://schemas.microsoft.com/office/drawing/2014/main" id="{4349DEF1-EC63-8500-247D-00EC8054B22F}"/>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2" name="Oval 391">
              <a:extLst>
                <a:ext uri="{FF2B5EF4-FFF2-40B4-BE49-F238E27FC236}">
                  <a16:creationId xmlns:a16="http://schemas.microsoft.com/office/drawing/2014/main" id="{ECEB3954-9D11-1A10-6A67-0D4E456768EC}"/>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4" name="Picture 73" descr="A blue and black logo&#10;&#10;Description automatically generated">
            <a:extLst>
              <a:ext uri="{FF2B5EF4-FFF2-40B4-BE49-F238E27FC236}">
                <a16:creationId xmlns:a16="http://schemas.microsoft.com/office/drawing/2014/main" id="{45CE7EEA-87A3-C28F-A778-F0EE481F2061}"/>
              </a:ext>
            </a:extLst>
          </p:cNvPr>
          <p:cNvPicPr>
            <a:picLocks noChangeAspect="1"/>
          </p:cNvPicPr>
          <p:nvPr/>
        </p:nvPicPr>
        <p:blipFill>
          <a:blip r:embed="rId3"/>
          <a:stretch>
            <a:fillRect/>
          </a:stretch>
        </p:blipFill>
        <p:spPr>
          <a:xfrm>
            <a:off x="6495752" y="331145"/>
            <a:ext cx="897270" cy="256160"/>
          </a:xfrm>
          <a:prstGeom prst="rect">
            <a:avLst/>
          </a:prstGeom>
        </p:spPr>
      </p:pic>
      <p:cxnSp>
        <p:nvCxnSpPr>
          <p:cNvPr id="3" name="Straight Connector 2">
            <a:extLst>
              <a:ext uri="{FF2B5EF4-FFF2-40B4-BE49-F238E27FC236}">
                <a16:creationId xmlns:a16="http://schemas.microsoft.com/office/drawing/2014/main" id="{8FFB7975-813F-2462-D3AC-5592010D2FE6}"/>
              </a:ext>
            </a:extLst>
          </p:cNvPr>
          <p:cNvCxnSpPr>
            <a:cxnSpLocks/>
          </p:cNvCxnSpPr>
          <p:nvPr/>
        </p:nvCxnSpPr>
        <p:spPr>
          <a:xfrm>
            <a:off x="0" y="490497"/>
            <a:ext cx="471410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53E32DC3-04B7-6210-8A72-6F129F180B60}"/>
              </a:ext>
            </a:extLst>
          </p:cNvPr>
          <p:cNvSpPr txBox="1">
            <a:spLocks/>
          </p:cNvSpPr>
          <p:nvPr/>
        </p:nvSpPr>
        <p:spPr>
          <a:xfrm>
            <a:off x="495301" y="241591"/>
            <a:ext cx="4280585" cy="239713"/>
          </a:xfrm>
          <a:prstGeom prst="rect">
            <a:avLst/>
          </a:prstGeom>
        </p:spPr>
        <p:txBody>
          <a:bodyPr lIns="0"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40" normalizeH="0" noProof="0" dirty="0">
                <a:ln>
                  <a:noFill/>
                </a:ln>
                <a:solidFill>
                  <a:srgbClr val="092656"/>
                </a:solidFill>
                <a:effectLst/>
                <a:uLnTx/>
                <a:uFillTx/>
                <a:latin typeface="Poppins" pitchFamily="2" charset="77"/>
                <a:ea typeface="+mn-ea"/>
                <a:cs typeface="Poppins" pitchFamily="2" charset="77"/>
              </a:rPr>
              <a:t>ARALIK 2024    </a:t>
            </a:r>
            <a:r>
              <a:rPr kumimoji="0" lang="en-US" sz="600" b="0" i="0" u="none" strike="noStrike" kern="1200" cap="none" spc="0" normalizeH="0" baseline="0" noProof="0" dirty="0">
                <a:ln>
                  <a:noFill/>
                </a:ln>
                <a:solidFill>
                  <a:srgbClr val="092656"/>
                </a:solidFill>
                <a:effectLst/>
                <a:uLnTx/>
                <a:uFillTx/>
                <a:latin typeface="Poppins" pitchFamily="2" charset="77"/>
                <a:ea typeface="+mn-ea"/>
                <a:cs typeface="Poppins" pitchFamily="2" charset="77"/>
              </a:rPr>
              <a:t>•     </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THIS YEAR NEXT YEAR   </a:t>
            </a:r>
            <a:r>
              <a:rPr kumimoji="0" lang="en-US" sz="600" b="0"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I</a:t>
            </a:r>
            <a:r>
              <a:rPr kumimoji="0" lang="en-US" sz="600" b="1" i="0" u="none" strike="noStrike" kern="1200" cap="none" spc="100" normalizeH="0" baseline="0" noProof="0" dirty="0">
                <a:ln>
                  <a:noFill/>
                </a:ln>
                <a:solidFill>
                  <a:srgbClr val="092656"/>
                </a:solidFill>
                <a:effectLst/>
                <a:uLnTx/>
                <a:uFillTx/>
                <a:latin typeface="Poppins" pitchFamily="2" charset="77"/>
                <a:ea typeface="+mn-ea"/>
                <a:cs typeface="Poppins" pitchFamily="2" charset="77"/>
              </a:rPr>
              <a:t> YIL-SONU TAHMİNİ  </a:t>
            </a:r>
            <a:r>
              <a:rPr kumimoji="0" lang="en-US" sz="600" b="0" i="0" u="none" strike="noStrike" kern="1200" cap="none" spc="100" normalizeH="0" baseline="0" noProof="0" dirty="0">
                <a:ln>
                  <a:noFill/>
                </a:ln>
                <a:solidFill>
                  <a:srgbClr val="092656"/>
                </a:solidFill>
                <a:effectLst/>
                <a:uLnTx/>
                <a:uFillTx/>
                <a:latin typeface="Poppins"/>
                <a:ea typeface="+mn-ea"/>
                <a:cs typeface="Poppins"/>
              </a:rPr>
              <a:t>I  </a:t>
            </a:r>
            <a:r>
              <a:rPr lang="en-US" sz="600" spc="40" dirty="0">
                <a:solidFill>
                  <a:srgbClr val="092656"/>
                </a:solidFill>
                <a:latin typeface="Poppins" pitchFamily="2" charset="77"/>
                <a:cs typeface="Poppins" pitchFamily="2" charset="77"/>
              </a:rPr>
              <a:t>MEDYA TAHMİNİ</a:t>
            </a:r>
            <a:endParaRPr lang="en-US" sz="600" b="1" spc="40" dirty="0">
              <a:solidFill>
                <a:schemeClr val="accent6"/>
              </a:solidFill>
              <a:latin typeface="Poppins" pitchFamily="2" charset="77"/>
              <a:cs typeface="Poppins" pitchFamily="2" charset="77"/>
            </a:endParaRPr>
          </a:p>
        </p:txBody>
      </p:sp>
      <p:grpSp>
        <p:nvGrpSpPr>
          <p:cNvPr id="119" name="Group 118">
            <a:extLst>
              <a:ext uri="{FF2B5EF4-FFF2-40B4-BE49-F238E27FC236}">
                <a16:creationId xmlns:a16="http://schemas.microsoft.com/office/drawing/2014/main" id="{77A4E92D-B6DA-DB20-B7FF-B5C3F5FF546D}"/>
              </a:ext>
            </a:extLst>
          </p:cNvPr>
          <p:cNvGrpSpPr/>
          <p:nvPr/>
        </p:nvGrpSpPr>
        <p:grpSpPr>
          <a:xfrm>
            <a:off x="4624456" y="1400709"/>
            <a:ext cx="3153555" cy="2513448"/>
            <a:chOff x="8753537" y="3250716"/>
            <a:chExt cx="4670228" cy="3722283"/>
          </a:xfrm>
        </p:grpSpPr>
        <p:sp>
          <p:nvSpPr>
            <p:cNvPr id="123" name="Freeform 122">
              <a:extLst>
                <a:ext uri="{FF2B5EF4-FFF2-40B4-BE49-F238E27FC236}">
                  <a16:creationId xmlns:a16="http://schemas.microsoft.com/office/drawing/2014/main" id="{718BF809-B1EE-8823-08A2-4E49ACE768AF}"/>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26" name="Freeform 125">
              <a:extLst>
                <a:ext uri="{FF2B5EF4-FFF2-40B4-BE49-F238E27FC236}">
                  <a16:creationId xmlns:a16="http://schemas.microsoft.com/office/drawing/2014/main" id="{180FC294-4C77-99EF-B3E2-EE882F7B7080}"/>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38" name="Freeform 137">
              <a:extLst>
                <a:ext uri="{FF2B5EF4-FFF2-40B4-BE49-F238E27FC236}">
                  <a16:creationId xmlns:a16="http://schemas.microsoft.com/office/drawing/2014/main" id="{41ACA385-CA42-D469-E00C-E1112283CCA7}"/>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183" name="Freeform 182">
              <a:extLst>
                <a:ext uri="{FF2B5EF4-FFF2-40B4-BE49-F238E27FC236}">
                  <a16:creationId xmlns:a16="http://schemas.microsoft.com/office/drawing/2014/main" id="{7DA026F9-C3E2-9C8D-0F21-2871E0410BDC}"/>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84" name="Freeform 183">
              <a:extLst>
                <a:ext uri="{FF2B5EF4-FFF2-40B4-BE49-F238E27FC236}">
                  <a16:creationId xmlns:a16="http://schemas.microsoft.com/office/drawing/2014/main" id="{F5671C4A-EE47-77AC-BDC1-1806E97A4AFF}"/>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185" name="Freeform 184">
              <a:extLst>
                <a:ext uri="{FF2B5EF4-FFF2-40B4-BE49-F238E27FC236}">
                  <a16:creationId xmlns:a16="http://schemas.microsoft.com/office/drawing/2014/main" id="{D67DA8A4-457B-1197-A20A-E5D0B6F54A27}"/>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86" name="Freeform 185">
              <a:extLst>
                <a:ext uri="{FF2B5EF4-FFF2-40B4-BE49-F238E27FC236}">
                  <a16:creationId xmlns:a16="http://schemas.microsoft.com/office/drawing/2014/main" id="{82ACA05D-0D3A-D3BA-6C2C-3FF570410608}"/>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87" name="Freeform 186">
              <a:extLst>
                <a:ext uri="{FF2B5EF4-FFF2-40B4-BE49-F238E27FC236}">
                  <a16:creationId xmlns:a16="http://schemas.microsoft.com/office/drawing/2014/main" id="{34B8DDBC-FD63-6756-0756-1DD4FA17A21F}"/>
                </a:ext>
              </a:extLst>
            </p:cNvPr>
            <p:cNvSpPr/>
            <p:nvPr/>
          </p:nvSpPr>
          <p:spPr>
            <a:xfrm>
              <a:off x="1198502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10000"/>
                </a:schemeClr>
              </a:solidFill>
              <a:prstDash val="solid"/>
              <a:miter/>
            </a:ln>
          </p:spPr>
          <p:txBody>
            <a:bodyPr rtlCol="0" anchor="ctr"/>
            <a:lstStyle/>
            <a:p>
              <a:endParaRPr lang="en-US" dirty="0"/>
            </a:p>
          </p:txBody>
        </p:sp>
        <p:sp>
          <p:nvSpPr>
            <p:cNvPr id="188" name="Freeform 187">
              <a:extLst>
                <a:ext uri="{FF2B5EF4-FFF2-40B4-BE49-F238E27FC236}">
                  <a16:creationId xmlns:a16="http://schemas.microsoft.com/office/drawing/2014/main" id="{8A508A42-9A2D-9D15-5E9C-D5A962CBD651}"/>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189" name="Freeform 188">
              <a:extLst>
                <a:ext uri="{FF2B5EF4-FFF2-40B4-BE49-F238E27FC236}">
                  <a16:creationId xmlns:a16="http://schemas.microsoft.com/office/drawing/2014/main" id="{8FACD2EF-3719-DA85-DFB9-1426AA64CF8E}"/>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190" name="Freeform 189">
              <a:extLst>
                <a:ext uri="{FF2B5EF4-FFF2-40B4-BE49-F238E27FC236}">
                  <a16:creationId xmlns:a16="http://schemas.microsoft.com/office/drawing/2014/main" id="{65C829A0-3381-7350-DF6D-DA0970BF3C19}"/>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191" name="Freeform 190">
              <a:extLst>
                <a:ext uri="{FF2B5EF4-FFF2-40B4-BE49-F238E27FC236}">
                  <a16:creationId xmlns:a16="http://schemas.microsoft.com/office/drawing/2014/main" id="{178F2EBC-5C99-B46D-5A67-BFD9DAD0463D}"/>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09" name="Freeform 208">
              <a:extLst>
                <a:ext uri="{FF2B5EF4-FFF2-40B4-BE49-F238E27FC236}">
                  <a16:creationId xmlns:a16="http://schemas.microsoft.com/office/drawing/2014/main" id="{10EC8E92-23FA-9917-3F9A-6AC62305FB53}"/>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10" name="Freeform 209">
              <a:extLst>
                <a:ext uri="{FF2B5EF4-FFF2-40B4-BE49-F238E27FC236}">
                  <a16:creationId xmlns:a16="http://schemas.microsoft.com/office/drawing/2014/main" id="{B532B214-E3B8-B2FE-2907-DCFF568C5629}"/>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miter/>
            </a:ln>
          </p:spPr>
          <p:txBody>
            <a:bodyPr rtlCol="0" anchor="ctr"/>
            <a:lstStyle/>
            <a:p>
              <a:endParaRPr lang="en-US" dirty="0"/>
            </a:p>
          </p:txBody>
        </p:sp>
        <p:sp>
          <p:nvSpPr>
            <p:cNvPr id="211" name="Freeform 210">
              <a:extLst>
                <a:ext uri="{FF2B5EF4-FFF2-40B4-BE49-F238E27FC236}">
                  <a16:creationId xmlns:a16="http://schemas.microsoft.com/office/drawing/2014/main" id="{0EA13053-C3E5-959A-FF28-E89CF33787BA}"/>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12" name="Freeform 211">
              <a:extLst>
                <a:ext uri="{FF2B5EF4-FFF2-40B4-BE49-F238E27FC236}">
                  <a16:creationId xmlns:a16="http://schemas.microsoft.com/office/drawing/2014/main" id="{E136DB21-2CF0-D79D-8BCE-3FC9E96BF70B}"/>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13" name="Freeform 212">
              <a:extLst>
                <a:ext uri="{FF2B5EF4-FFF2-40B4-BE49-F238E27FC236}">
                  <a16:creationId xmlns:a16="http://schemas.microsoft.com/office/drawing/2014/main" id="{94C39031-2245-8EE3-0424-CFBE0769ADE4}"/>
                </a:ext>
              </a:extLst>
            </p:cNvPr>
            <p:cNvSpPr/>
            <p:nvPr/>
          </p:nvSpPr>
          <p:spPr>
            <a:xfrm>
              <a:off x="9107532"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sp>
          <p:nvSpPr>
            <p:cNvPr id="214" name="Freeform 213">
              <a:extLst>
                <a:ext uri="{FF2B5EF4-FFF2-40B4-BE49-F238E27FC236}">
                  <a16:creationId xmlns:a16="http://schemas.microsoft.com/office/drawing/2014/main" id="{236EB4DB-5B41-0B8B-A5DE-F67FA82DCEDF}"/>
                </a:ext>
              </a:extLst>
            </p:cNvPr>
            <p:cNvSpPr/>
            <p:nvPr/>
          </p:nvSpPr>
          <p:spPr>
            <a:xfrm>
              <a:off x="9826904"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15" name="Freeform 214">
              <a:extLst>
                <a:ext uri="{FF2B5EF4-FFF2-40B4-BE49-F238E27FC236}">
                  <a16:creationId xmlns:a16="http://schemas.microsoft.com/office/drawing/2014/main" id="{D6725597-8597-67E7-7825-13AF9F232B1E}"/>
                </a:ext>
              </a:extLst>
            </p:cNvPr>
            <p:cNvSpPr/>
            <p:nvPr/>
          </p:nvSpPr>
          <p:spPr>
            <a:xfrm>
              <a:off x="10905962"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216" name="Freeform 215">
              <a:extLst>
                <a:ext uri="{FF2B5EF4-FFF2-40B4-BE49-F238E27FC236}">
                  <a16:creationId xmlns:a16="http://schemas.microsoft.com/office/drawing/2014/main" id="{4F52126D-46F3-C800-5495-ACABB8BD5327}"/>
                </a:ext>
              </a:extLst>
            </p:cNvPr>
            <p:cNvSpPr/>
            <p:nvPr/>
          </p:nvSpPr>
          <p:spPr>
            <a:xfrm>
              <a:off x="13064079" y="3871002"/>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10000"/>
                </a:schemeClr>
              </a:solidFill>
              <a:prstDash val="solid"/>
              <a:miter/>
            </a:ln>
          </p:spPr>
          <p:txBody>
            <a:bodyPr rtlCol="0" anchor="ctr"/>
            <a:lstStyle/>
            <a:p>
              <a:endParaRPr lang="en-US" dirty="0"/>
            </a:p>
          </p:txBody>
        </p:sp>
        <p:sp>
          <p:nvSpPr>
            <p:cNvPr id="217" name="Freeform 216">
              <a:extLst>
                <a:ext uri="{FF2B5EF4-FFF2-40B4-BE49-F238E27FC236}">
                  <a16:creationId xmlns:a16="http://schemas.microsoft.com/office/drawing/2014/main" id="{C7FD88F1-2E45-9483-5331-6FED22C179BC}"/>
                </a:ext>
              </a:extLst>
            </p:cNvPr>
            <p:cNvSpPr/>
            <p:nvPr/>
          </p:nvSpPr>
          <p:spPr>
            <a:xfrm>
              <a:off x="10911751"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18" name="Freeform 217">
              <a:extLst>
                <a:ext uri="{FF2B5EF4-FFF2-40B4-BE49-F238E27FC236}">
                  <a16:creationId xmlns:a16="http://schemas.microsoft.com/office/drawing/2014/main" id="{20431E93-4761-B668-F885-C1EDC3257C65}"/>
                </a:ext>
              </a:extLst>
            </p:cNvPr>
            <p:cNvSpPr/>
            <p:nvPr/>
          </p:nvSpPr>
          <p:spPr>
            <a:xfrm>
              <a:off x="8753537"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19" name="Freeform 218">
              <a:extLst>
                <a:ext uri="{FF2B5EF4-FFF2-40B4-BE49-F238E27FC236}">
                  <a16:creationId xmlns:a16="http://schemas.microsoft.com/office/drawing/2014/main" id="{1863EE02-E602-C986-8728-28F1A1962121}"/>
                </a:ext>
              </a:extLst>
            </p:cNvPr>
            <p:cNvSpPr/>
            <p:nvPr/>
          </p:nvSpPr>
          <p:spPr>
            <a:xfrm>
              <a:off x="9826905" y="3874580"/>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10000"/>
                </a:schemeClr>
              </a:solidFill>
              <a:prstDash val="solid"/>
              <a:miter/>
            </a:ln>
          </p:spPr>
          <p:txBody>
            <a:bodyPr rtlCol="0" anchor="ctr"/>
            <a:lstStyle/>
            <a:p>
              <a:endParaRPr lang="en-US" dirty="0"/>
            </a:p>
          </p:txBody>
        </p:sp>
        <p:sp>
          <p:nvSpPr>
            <p:cNvPr id="220" name="Freeform 219">
              <a:extLst>
                <a:ext uri="{FF2B5EF4-FFF2-40B4-BE49-F238E27FC236}">
                  <a16:creationId xmlns:a16="http://schemas.microsoft.com/office/drawing/2014/main" id="{300CCA79-1A9E-DA9E-68DB-18CF653DC8DD}"/>
                </a:ext>
              </a:extLst>
            </p:cNvPr>
            <p:cNvSpPr/>
            <p:nvPr/>
          </p:nvSpPr>
          <p:spPr>
            <a:xfrm>
              <a:off x="11985021" y="3250716"/>
              <a:ext cx="359685"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10000"/>
                </a:schemeClr>
              </a:solidFill>
              <a:prstDash val="solid"/>
              <a:miter/>
            </a:ln>
          </p:spPr>
          <p:txBody>
            <a:bodyPr rtlCol="0" anchor="ctr"/>
            <a:lstStyle/>
            <a:p>
              <a:endParaRPr lang="en-US" dirty="0"/>
            </a:p>
          </p:txBody>
        </p:sp>
        <p:sp>
          <p:nvSpPr>
            <p:cNvPr id="221" name="Freeform 220">
              <a:extLst>
                <a:ext uri="{FF2B5EF4-FFF2-40B4-BE49-F238E27FC236}">
                  <a16:creationId xmlns:a16="http://schemas.microsoft.com/office/drawing/2014/main" id="{50B58891-DCB9-FC65-3C77-D677D5E8A5E1}"/>
                </a:ext>
              </a:extLst>
            </p:cNvPr>
            <p:cNvSpPr/>
            <p:nvPr/>
          </p:nvSpPr>
          <p:spPr>
            <a:xfrm>
              <a:off x="12344708" y="325071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10000"/>
                </a:schemeClr>
              </a:solidFill>
              <a:prstDash val="solid"/>
              <a:bevel/>
            </a:ln>
          </p:spPr>
          <p:txBody>
            <a:bodyPr rtlCol="0" anchor="ctr"/>
            <a:lstStyle/>
            <a:p>
              <a:endParaRPr lang="en-US" dirty="0"/>
            </a:p>
          </p:txBody>
        </p:sp>
      </p:grpSp>
      <p:sp>
        <p:nvSpPr>
          <p:cNvPr id="222" name="TextBox 221">
            <a:extLst>
              <a:ext uri="{FF2B5EF4-FFF2-40B4-BE49-F238E27FC236}">
                <a16:creationId xmlns:a16="http://schemas.microsoft.com/office/drawing/2014/main" id="{9B408AA9-EBC4-8F60-A8E1-80EE9CDB0212}"/>
              </a:ext>
            </a:extLst>
          </p:cNvPr>
          <p:cNvSpPr txBox="1"/>
          <p:nvPr/>
        </p:nvSpPr>
        <p:spPr>
          <a:xfrm>
            <a:off x="500620" y="766437"/>
            <a:ext cx="3868258" cy="1097736"/>
          </a:xfrm>
          <a:prstGeom prst="rect">
            <a:avLst/>
          </a:prstGeom>
          <a:noFill/>
        </p:spPr>
        <p:txBody>
          <a:bodyPr wrap="square" lIns="0">
            <a:spAutoFit/>
          </a:bodyPr>
          <a:lstStyle/>
          <a:p>
            <a:pPr marL="0" marR="0" lvl="0" indent="0" defTabSz="457200" rtl="0" eaLnBrk="1" fontAlgn="auto" latinLnBrk="0" hangingPunct="1">
              <a:lnSpc>
                <a:spcPct val="80000"/>
              </a:lnSpc>
              <a:spcBef>
                <a:spcPts val="0"/>
              </a:spcBef>
              <a:spcAft>
                <a:spcPts val="0"/>
              </a:spcAft>
              <a:buClrTx/>
              <a:buSzTx/>
              <a:buFontTx/>
              <a:buNone/>
              <a:tabLst/>
              <a:defRPr/>
            </a:pPr>
            <a:r>
              <a:rPr kumimoji="0" lang="en-US" sz="4000" u="none" strike="noStrike" kern="1200" cap="none" spc="0" normalizeH="0" baseline="0" noProof="0" dirty="0" err="1">
                <a:ln>
                  <a:noFill/>
                </a:ln>
                <a:solidFill>
                  <a:schemeClr val="accent1"/>
                </a:solidFill>
                <a:effectLst/>
                <a:uLnTx/>
                <a:uFillTx/>
                <a:latin typeface="Poppins Light" pitchFamily="2" charset="77"/>
                <a:cs typeface="Poppins Light" pitchFamily="2" charset="77"/>
              </a:rPr>
              <a:t>Medya</a:t>
            </a:r>
            <a:r>
              <a:rPr kumimoji="0" lang="en-US" sz="4000" u="none" strike="noStrike" kern="1200" cap="none" spc="0" normalizeH="0" baseline="0" noProof="0" dirty="0">
                <a:ln>
                  <a:noFill/>
                </a:ln>
                <a:solidFill>
                  <a:schemeClr val="accent1"/>
                </a:solidFill>
                <a:effectLst/>
                <a:uLnTx/>
                <a:uFillTx/>
                <a:latin typeface="Poppins Light" pitchFamily="2" charset="77"/>
                <a:cs typeface="Poppins Light" pitchFamily="2" charset="77"/>
              </a:rPr>
              <a:t> </a:t>
            </a:r>
            <a:r>
              <a:rPr kumimoji="0" lang="en-US" sz="4000" u="none" strike="noStrike" kern="1200" cap="none" spc="0" normalizeH="0" baseline="0" noProof="0" dirty="0" err="1">
                <a:ln>
                  <a:noFill/>
                </a:ln>
                <a:effectLst/>
                <a:uLnTx/>
                <a:uFillTx/>
                <a:latin typeface="Poppins Light" pitchFamily="2" charset="77"/>
                <a:cs typeface="Poppins Light" pitchFamily="2" charset="77"/>
              </a:rPr>
              <a:t>Tahmin</a:t>
            </a:r>
            <a:r>
              <a:rPr lang="en-US" sz="4000" dirty="0" err="1">
                <a:latin typeface="Poppins Light" pitchFamily="2" charset="77"/>
                <a:cs typeface="Poppins Light" pitchFamily="2" charset="77"/>
              </a:rPr>
              <a:t>i</a:t>
            </a:r>
            <a:endParaRPr kumimoji="0" lang="en-US" sz="4000" u="none" strike="noStrike" kern="1200" cap="none" spc="0" normalizeH="0" baseline="0" noProof="0" dirty="0">
              <a:ln>
                <a:noFill/>
              </a:ln>
              <a:effectLst/>
              <a:uLnTx/>
              <a:uFillTx/>
              <a:latin typeface="Poppins Light" pitchFamily="2" charset="77"/>
              <a:cs typeface="Poppins Light" pitchFamily="2" charset="77"/>
            </a:endParaRPr>
          </a:p>
        </p:txBody>
      </p:sp>
      <p:grpSp>
        <p:nvGrpSpPr>
          <p:cNvPr id="344" name="Group 343">
            <a:extLst>
              <a:ext uri="{FF2B5EF4-FFF2-40B4-BE49-F238E27FC236}">
                <a16:creationId xmlns:a16="http://schemas.microsoft.com/office/drawing/2014/main" id="{89029626-D6FD-8973-02B4-DDB633FD5D51}"/>
              </a:ext>
            </a:extLst>
          </p:cNvPr>
          <p:cNvGrpSpPr/>
          <p:nvPr/>
        </p:nvGrpSpPr>
        <p:grpSpPr>
          <a:xfrm>
            <a:off x="5267514" y="1692237"/>
            <a:ext cx="2284523" cy="1008384"/>
            <a:chOff x="2005009" y="863916"/>
            <a:chExt cx="2284523" cy="1008384"/>
          </a:xfrm>
        </p:grpSpPr>
        <p:sp>
          <p:nvSpPr>
            <p:cNvPr id="345" name="Rectangle 344">
              <a:extLst>
                <a:ext uri="{FF2B5EF4-FFF2-40B4-BE49-F238E27FC236}">
                  <a16:creationId xmlns:a16="http://schemas.microsoft.com/office/drawing/2014/main" id="{1AE7BE4B-4AC4-3D99-EBB7-989E66ED5B0D}"/>
                </a:ext>
              </a:extLst>
            </p:cNvPr>
            <p:cNvSpPr/>
            <p:nvPr/>
          </p:nvSpPr>
          <p:spPr>
            <a:xfrm>
              <a:off x="2585193" y="867598"/>
              <a:ext cx="920268" cy="920268"/>
            </a:xfrm>
            <a:prstGeom prst="rect">
              <a:avLst/>
            </a:prstGeom>
            <a:solidFill>
              <a:schemeClr val="bg1"/>
            </a:solid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346" name="TextBox 345">
              <a:extLst>
                <a:ext uri="{FF2B5EF4-FFF2-40B4-BE49-F238E27FC236}">
                  <a16:creationId xmlns:a16="http://schemas.microsoft.com/office/drawing/2014/main" id="{F850B97C-ABD8-D46B-CD8D-489D04BDB9C5}"/>
                </a:ext>
              </a:extLst>
            </p:cNvPr>
            <p:cNvSpPr txBox="1"/>
            <p:nvPr/>
          </p:nvSpPr>
          <p:spPr>
            <a:xfrm>
              <a:off x="2673824" y="863916"/>
              <a:ext cx="486254" cy="307777"/>
            </a:xfrm>
            <a:prstGeom prst="rect">
              <a:avLst/>
            </a:prstGeom>
            <a:noFill/>
          </p:spPr>
          <p:txBody>
            <a:bodyPr wrap="square" lIns="0">
              <a:spAutoFit/>
            </a:bodyPr>
            <a:lstStyle/>
            <a:p>
              <a:pPr marL="0" marR="0" lvl="0" indent="0" defTabSz="457200" rtl="0" eaLnBrk="1" fontAlgn="auto" latinLnBrk="0" hangingPunct="1">
                <a:spcBef>
                  <a:spcPts val="0"/>
                </a:spcBef>
                <a:spcAft>
                  <a:spcPts val="0"/>
                </a:spcAft>
                <a:buClrTx/>
                <a:buSzTx/>
                <a:buFontTx/>
                <a:buNone/>
                <a:tabLst/>
                <a:defRPr/>
              </a:pPr>
              <a:r>
                <a:rPr kumimoji="0" lang="en-US" sz="1400" b="0" i="0" u="none" strike="noStrike" kern="1200" cap="none" normalizeH="0" noProof="0" dirty="0">
                  <a:ln>
                    <a:noFill/>
                  </a:ln>
                  <a:effectLst/>
                  <a:uLnTx/>
                  <a:uFillTx/>
                  <a:latin typeface="Poppins Light" pitchFamily="2" charset="77"/>
                  <a:ea typeface="+mn-ea"/>
                  <a:cs typeface="Poppins Light" pitchFamily="2" charset="77"/>
                </a:rPr>
                <a:t>9</a:t>
              </a:r>
            </a:p>
          </p:txBody>
        </p:sp>
        <p:sp>
          <p:nvSpPr>
            <p:cNvPr id="347" name="TextBox 346">
              <a:extLst>
                <a:ext uri="{FF2B5EF4-FFF2-40B4-BE49-F238E27FC236}">
                  <a16:creationId xmlns:a16="http://schemas.microsoft.com/office/drawing/2014/main" id="{CE463530-5479-4DF8-EDA2-DAF53FAE70DE}"/>
                </a:ext>
              </a:extLst>
            </p:cNvPr>
            <p:cNvSpPr txBox="1"/>
            <p:nvPr/>
          </p:nvSpPr>
          <p:spPr>
            <a:xfrm>
              <a:off x="2650721" y="1062476"/>
              <a:ext cx="511641" cy="523220"/>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lang="en-US" sz="2800" dirty="0">
                  <a:latin typeface="Poppins Light"/>
                  <a:cs typeface="Poppins Light"/>
                </a:rPr>
                <a:t>Mf</a:t>
              </a:r>
              <a:endParaRPr kumimoji="0" lang="en-US" sz="2800" b="0" i="0" u="none" strike="noStrike" kern="1200" cap="none" normalizeH="0" baseline="30000" noProof="0" dirty="0">
                <a:ln>
                  <a:noFill/>
                </a:ln>
                <a:effectLst/>
                <a:uLnTx/>
                <a:uFillTx/>
                <a:latin typeface="Poppins Light"/>
                <a:cs typeface="Poppins Light"/>
              </a:endParaRPr>
            </a:p>
          </p:txBody>
        </p:sp>
        <p:grpSp>
          <p:nvGrpSpPr>
            <p:cNvPr id="348" name="Group 347">
              <a:extLst>
                <a:ext uri="{FF2B5EF4-FFF2-40B4-BE49-F238E27FC236}">
                  <a16:creationId xmlns:a16="http://schemas.microsoft.com/office/drawing/2014/main" id="{23099ACE-14AC-154C-84A3-538A7CDFEBC1}"/>
                </a:ext>
              </a:extLst>
            </p:cNvPr>
            <p:cNvGrpSpPr/>
            <p:nvPr/>
          </p:nvGrpSpPr>
          <p:grpSpPr>
            <a:xfrm>
              <a:off x="2005009" y="923673"/>
              <a:ext cx="2284523" cy="948627"/>
              <a:chOff x="2005009" y="923673"/>
              <a:chExt cx="2284523" cy="948627"/>
            </a:xfrm>
          </p:grpSpPr>
          <p:sp>
            <p:nvSpPr>
              <p:cNvPr id="350" name="TextBox 349">
                <a:extLst>
                  <a:ext uri="{FF2B5EF4-FFF2-40B4-BE49-F238E27FC236}">
                    <a16:creationId xmlns:a16="http://schemas.microsoft.com/office/drawing/2014/main" id="{77705993-4D37-6214-04C3-C022541199CD}"/>
                  </a:ext>
                </a:extLst>
              </p:cNvPr>
              <p:cNvSpPr txBox="1"/>
              <p:nvPr/>
            </p:nvSpPr>
            <p:spPr>
              <a:xfrm>
                <a:off x="2005009" y="923673"/>
                <a:ext cx="346736" cy="20005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Sayfa</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351" name="Straight Arrow Connector 350">
                <a:extLst>
                  <a:ext uri="{FF2B5EF4-FFF2-40B4-BE49-F238E27FC236}">
                    <a16:creationId xmlns:a16="http://schemas.microsoft.com/office/drawing/2014/main" id="{7304795E-527B-6977-B40F-C0DB37E25544}"/>
                  </a:ext>
                </a:extLst>
              </p:cNvPr>
              <p:cNvCxnSpPr>
                <a:cxnSpLocks/>
              </p:cNvCxnSpPr>
              <p:nvPr/>
            </p:nvCxnSpPr>
            <p:spPr>
              <a:xfrm>
                <a:off x="2351744" y="1017963"/>
                <a:ext cx="184863"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352" name="TextBox 351">
                <a:extLst>
                  <a:ext uri="{FF2B5EF4-FFF2-40B4-BE49-F238E27FC236}">
                    <a16:creationId xmlns:a16="http://schemas.microsoft.com/office/drawing/2014/main" id="{8460C793-45A0-AED2-C706-C6089D102B7E}"/>
                  </a:ext>
                </a:extLst>
              </p:cNvPr>
              <p:cNvSpPr txBox="1"/>
              <p:nvPr/>
            </p:nvSpPr>
            <p:spPr>
              <a:xfrm>
                <a:off x="3603277" y="1291223"/>
                <a:ext cx="686255" cy="318036"/>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100" b="0" i="0" u="none" strike="noStrike" kern="1200" cap="none" normalizeH="0" baseline="30000" noProof="0" dirty="0" err="1">
                    <a:ln>
                      <a:noFill/>
                    </a:ln>
                    <a:effectLst/>
                    <a:uLnTx/>
                    <a:uFillTx/>
                    <a:latin typeface="Poppins Light" pitchFamily="2" charset="77"/>
                    <a:ea typeface="+mn-ea"/>
                    <a:cs typeface="Poppins Light" pitchFamily="2" charset="77"/>
                  </a:rPr>
                  <a:t>Bölüm</a:t>
                </a:r>
                <a:r>
                  <a:rPr kumimoji="0" lang="en-US" sz="1100" b="0" i="0" u="none" strike="noStrike" kern="1200" cap="none" normalizeH="0" baseline="30000" noProof="0" dirty="0">
                    <a:ln>
                      <a:noFill/>
                    </a:ln>
                    <a:effectLst/>
                    <a:uLnTx/>
                    <a:uFillTx/>
                    <a:latin typeface="Poppins Light" pitchFamily="2" charset="77"/>
                    <a:ea typeface="+mn-ea"/>
                    <a:cs typeface="Poppins Light" pitchFamily="2" charset="77"/>
                  </a:rPr>
                  <a:t> </a:t>
                </a:r>
                <a:r>
                  <a:rPr kumimoji="0" lang="en-US" sz="1100" b="0" i="0" u="none" strike="noStrike" kern="1200" cap="none" normalizeH="0" baseline="30000" noProof="0" dirty="0" err="1">
                    <a:ln>
                      <a:noFill/>
                    </a:ln>
                    <a:effectLst/>
                    <a:uLnTx/>
                    <a:uFillTx/>
                    <a:latin typeface="Poppins Light" pitchFamily="2" charset="77"/>
                    <a:ea typeface="+mn-ea"/>
                    <a:cs typeface="Poppins Light" pitchFamily="2" charset="77"/>
                  </a:rPr>
                  <a:t>sembolü</a:t>
                </a:r>
                <a:endParaRPr kumimoji="0" lang="en-US" sz="11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353" name="Straight Arrow Connector 352">
                <a:extLst>
                  <a:ext uri="{FF2B5EF4-FFF2-40B4-BE49-F238E27FC236}">
                    <a16:creationId xmlns:a16="http://schemas.microsoft.com/office/drawing/2014/main" id="{21D0A973-9B00-4E85-6577-F6428D65EC02}"/>
                  </a:ext>
                </a:extLst>
              </p:cNvPr>
              <p:cNvCxnSpPr>
                <a:cxnSpLocks/>
              </p:cNvCxnSpPr>
              <p:nvPr/>
            </p:nvCxnSpPr>
            <p:spPr>
              <a:xfrm flipH="1">
                <a:off x="3218688" y="1387308"/>
                <a:ext cx="345097"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sp>
            <p:nvSpPr>
              <p:cNvPr id="354" name="TextBox 353">
                <a:extLst>
                  <a:ext uri="{FF2B5EF4-FFF2-40B4-BE49-F238E27FC236}">
                    <a16:creationId xmlns:a16="http://schemas.microsoft.com/office/drawing/2014/main" id="{6DDA3E4B-7968-B7CA-3989-568BB2B27FE6}"/>
                  </a:ext>
                </a:extLst>
              </p:cNvPr>
              <p:cNvSpPr txBox="1"/>
              <p:nvPr/>
            </p:nvSpPr>
            <p:spPr>
              <a:xfrm>
                <a:off x="3598078" y="1564523"/>
                <a:ext cx="409163" cy="307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Bölüm</a:t>
                </a:r>
                <a:r>
                  <a:rPr kumimoji="0" lang="en-US" sz="700" b="0" i="0" u="none" strike="noStrike" kern="1200" cap="none" normalizeH="0" baseline="0" noProof="0" dirty="0">
                    <a:ln>
                      <a:noFill/>
                    </a:ln>
                    <a:effectLst/>
                    <a:uLnTx/>
                    <a:uFillTx/>
                    <a:latin typeface="Poppins Light" pitchFamily="2" charset="77"/>
                    <a:ea typeface="+mn-ea"/>
                    <a:cs typeface="Poppins Light" pitchFamily="2" charset="77"/>
                  </a:rPr>
                  <a:t> </a:t>
                </a:r>
                <a:r>
                  <a:rPr kumimoji="0" lang="en-US" sz="700" b="0" i="0" u="none" strike="noStrike" kern="1200" cap="none" normalizeH="0" baseline="0" noProof="0" dirty="0" err="1">
                    <a:ln>
                      <a:noFill/>
                    </a:ln>
                    <a:effectLst/>
                    <a:uLnTx/>
                    <a:uFillTx/>
                    <a:latin typeface="Poppins Light" pitchFamily="2" charset="77"/>
                    <a:ea typeface="+mn-ea"/>
                    <a:cs typeface="Poppins Light" pitchFamily="2" charset="77"/>
                  </a:rPr>
                  <a:t>Adı</a:t>
                </a:r>
                <a:endParaRPr kumimoji="0" lang="en-US" sz="700" b="0" i="0" u="none" strike="noStrike" kern="1200" cap="none" normalizeH="0" baseline="30000" noProof="0" dirty="0">
                  <a:ln>
                    <a:noFill/>
                  </a:ln>
                  <a:effectLst/>
                  <a:uLnTx/>
                  <a:uFillTx/>
                  <a:latin typeface="Poppins Light" pitchFamily="2" charset="77"/>
                  <a:ea typeface="+mn-ea"/>
                  <a:cs typeface="Poppins Light" pitchFamily="2" charset="77"/>
                </a:endParaRPr>
              </a:p>
            </p:txBody>
          </p:sp>
          <p:cxnSp>
            <p:nvCxnSpPr>
              <p:cNvPr id="355" name="Straight Arrow Connector 354">
                <a:extLst>
                  <a:ext uri="{FF2B5EF4-FFF2-40B4-BE49-F238E27FC236}">
                    <a16:creationId xmlns:a16="http://schemas.microsoft.com/office/drawing/2014/main" id="{BBA76A6E-C2BA-FE65-5580-8711E5AF3F92}"/>
                  </a:ext>
                </a:extLst>
              </p:cNvPr>
              <p:cNvCxnSpPr>
                <a:cxnSpLocks/>
              </p:cNvCxnSpPr>
              <p:nvPr/>
            </p:nvCxnSpPr>
            <p:spPr>
              <a:xfrm flipH="1">
                <a:off x="3220478" y="1656988"/>
                <a:ext cx="349444" cy="0"/>
              </a:xfrm>
              <a:prstGeom prst="straightConnector1">
                <a:avLst/>
              </a:prstGeom>
              <a:ln>
                <a:solidFill>
                  <a:schemeClr val="tx1"/>
                </a:solidFill>
                <a:headEnd w="sm" len="med"/>
                <a:tailEnd type="triangle" w="med" len="sm"/>
              </a:ln>
            </p:spPr>
            <p:style>
              <a:lnRef idx="1">
                <a:schemeClr val="accent1"/>
              </a:lnRef>
              <a:fillRef idx="0">
                <a:schemeClr val="accent1"/>
              </a:fillRef>
              <a:effectRef idx="0">
                <a:schemeClr val="accent1"/>
              </a:effectRef>
              <a:fontRef idx="minor">
                <a:schemeClr val="tx1"/>
              </a:fontRef>
            </p:style>
          </p:cxnSp>
        </p:grpSp>
        <p:sp>
          <p:nvSpPr>
            <p:cNvPr id="349" name="TextBox 348">
              <a:extLst>
                <a:ext uri="{FF2B5EF4-FFF2-40B4-BE49-F238E27FC236}">
                  <a16:creationId xmlns:a16="http://schemas.microsoft.com/office/drawing/2014/main" id="{ADD00193-55C7-B67D-5C99-772336F49131}"/>
                </a:ext>
              </a:extLst>
            </p:cNvPr>
            <p:cNvSpPr txBox="1"/>
            <p:nvPr/>
          </p:nvSpPr>
          <p:spPr>
            <a:xfrm>
              <a:off x="2669086" y="1462429"/>
              <a:ext cx="584263" cy="314958"/>
            </a:xfrm>
            <a:prstGeom prst="rect">
              <a:avLst/>
            </a:prstGeom>
            <a:noFill/>
          </p:spPr>
          <p:txBody>
            <a:bodyPr wrap="square" lIns="0" tIns="45720" rIns="0" bIns="45720" anchor="t">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800" u="none" strike="noStrike" kern="1200" cap="none" normalizeH="0" baseline="0" noProof="0" dirty="0" err="1">
                  <a:ln>
                    <a:noFill/>
                  </a:ln>
                  <a:effectLst/>
                  <a:uLnTx/>
                  <a:uFillTx/>
                  <a:latin typeface="Poppins"/>
                  <a:cs typeface="Poppins"/>
                </a:rPr>
                <a:t>Medya</a:t>
              </a:r>
              <a:r>
                <a:rPr kumimoji="0" lang="en-US" sz="800" u="none" strike="noStrike" kern="1200" cap="none" normalizeH="0" baseline="0" noProof="0" dirty="0">
                  <a:ln>
                    <a:noFill/>
                  </a:ln>
                  <a:effectLst/>
                  <a:uLnTx/>
                  <a:uFillTx/>
                  <a:latin typeface="Poppins"/>
                  <a:cs typeface="Poppins"/>
                </a:rPr>
                <a:t> </a:t>
              </a:r>
              <a:r>
                <a:rPr kumimoji="0" lang="en-US" sz="800" u="none" strike="noStrike" kern="1200" cap="none" normalizeH="0" baseline="0" noProof="0" dirty="0" err="1">
                  <a:ln>
                    <a:noFill/>
                  </a:ln>
                  <a:effectLst/>
                  <a:uLnTx/>
                  <a:uFillTx/>
                  <a:latin typeface="Poppins"/>
                  <a:cs typeface="Poppins"/>
                </a:rPr>
                <a:t>Tahmini</a:t>
              </a:r>
              <a:endParaRPr kumimoji="0" lang="en-US" sz="800" u="none" strike="noStrike" kern="1200" cap="none" normalizeH="0" baseline="30000" noProof="0" dirty="0">
                <a:ln>
                  <a:noFill/>
                </a:ln>
                <a:effectLst/>
                <a:uLnTx/>
                <a:uFillTx/>
                <a:latin typeface="Poppins" pitchFamily="2" charset="77"/>
                <a:cs typeface="Poppins" pitchFamily="2" charset="77"/>
              </a:endParaRPr>
            </a:p>
          </p:txBody>
        </p:sp>
      </p:grpSp>
      <p:sp>
        <p:nvSpPr>
          <p:cNvPr id="462" name="Slide Number Placeholder 4">
            <a:extLst>
              <a:ext uri="{FF2B5EF4-FFF2-40B4-BE49-F238E27FC236}">
                <a16:creationId xmlns:a16="http://schemas.microsoft.com/office/drawing/2014/main" id="{D3345AAA-E016-A6CF-ED73-899A6EDC58EF}"/>
              </a:ext>
            </a:extLst>
          </p:cNvPr>
          <p:cNvSpPr>
            <a:spLocks noGrp="1"/>
          </p:cNvSpPr>
          <p:nvPr>
            <p:ph type="sldNum" idx="12"/>
          </p:nvPr>
        </p:nvSpPr>
        <p:spPr>
          <a:xfrm>
            <a:off x="7148740" y="9559915"/>
            <a:ext cx="403298" cy="248425"/>
          </a:xfrm>
        </p:spPr>
        <p:txBody>
          <a:bodyPr/>
          <a:lstStyle/>
          <a:p>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700" b="0" i="0" u="none" strike="noStrike" kern="1200" cap="none" spc="0" normalizeH="0" baseline="0" noProof="0" smtClean="0">
                <a:ln>
                  <a:noFill/>
                </a:ln>
                <a:solidFill>
                  <a:srgbClr val="092656"/>
                </a:solidFill>
                <a:effectLst/>
                <a:uLnTx/>
                <a:uFillTx/>
                <a:latin typeface="Poppins" pitchFamily="2" charset="77"/>
                <a:cs typeface="Poppins" pitchFamily="2" charset="77"/>
                <a:sym typeface="Poppins"/>
              </a:rPr>
              <a:pPr marL="0" marR="0" lvl="0" indent="0" algn="r" defTabSz="457200" rtl="0" eaLnBrk="1" fontAlgn="auto" latinLnBrk="0" hangingPunct="1">
                <a:lnSpc>
                  <a:spcPct val="100000"/>
                </a:lnSpc>
                <a:spcBef>
                  <a:spcPts val="0"/>
                </a:spcBef>
                <a:spcAft>
                  <a:spcPts val="0"/>
                </a:spcAft>
                <a:buClr>
                  <a:srgbClr val="000000"/>
                </a:buClr>
                <a:buSzPts val="900"/>
                <a:buFont typeface="Arial"/>
                <a:buNone/>
                <a:tabLst/>
                <a:defRPr/>
              </a:pPr>
              <a:t>9</a:t>
            </a:fld>
            <a:endParaRPr kumimoji="0" lang="en-US" sz="700" b="0" i="0" u="none" strike="noStrike" kern="1200" cap="none" spc="0" normalizeH="0" baseline="0" noProof="0" dirty="0">
              <a:ln>
                <a:noFill/>
              </a:ln>
              <a:solidFill>
                <a:srgbClr val="092656"/>
              </a:solidFill>
              <a:effectLst/>
              <a:uLnTx/>
              <a:uFillTx/>
              <a:latin typeface="Poppins" pitchFamily="2" charset="77"/>
              <a:cs typeface="Poppins" pitchFamily="2" charset="77"/>
              <a:sym typeface="Poppins"/>
            </a:endParaRPr>
          </a:p>
        </p:txBody>
      </p:sp>
      <p:grpSp>
        <p:nvGrpSpPr>
          <p:cNvPr id="464" name="Group 463">
            <a:extLst>
              <a:ext uri="{FF2B5EF4-FFF2-40B4-BE49-F238E27FC236}">
                <a16:creationId xmlns:a16="http://schemas.microsoft.com/office/drawing/2014/main" id="{A79A7952-F2E5-5876-FD66-514449C049A5}"/>
              </a:ext>
            </a:extLst>
          </p:cNvPr>
          <p:cNvGrpSpPr/>
          <p:nvPr/>
        </p:nvGrpSpPr>
        <p:grpSpPr>
          <a:xfrm>
            <a:off x="534178" y="2077158"/>
            <a:ext cx="6672197" cy="6654787"/>
            <a:chOff x="565174" y="2077158"/>
            <a:chExt cx="6672197" cy="6654787"/>
          </a:xfrm>
        </p:grpSpPr>
        <p:grpSp>
          <p:nvGrpSpPr>
            <p:cNvPr id="465" name="Group 464">
              <a:extLst>
                <a:ext uri="{FF2B5EF4-FFF2-40B4-BE49-F238E27FC236}">
                  <a16:creationId xmlns:a16="http://schemas.microsoft.com/office/drawing/2014/main" id="{02E5C5A8-260E-5EDD-AE76-B03B23ECA8B7}"/>
                </a:ext>
              </a:extLst>
            </p:cNvPr>
            <p:cNvGrpSpPr/>
            <p:nvPr/>
          </p:nvGrpSpPr>
          <p:grpSpPr>
            <a:xfrm>
              <a:off x="2488273" y="4957653"/>
              <a:ext cx="915271" cy="915272"/>
              <a:chOff x="952500" y="2127266"/>
              <a:chExt cx="720326" cy="720326"/>
            </a:xfrm>
          </p:grpSpPr>
          <p:sp>
            <p:nvSpPr>
              <p:cNvPr id="576" name="Rectangle 575">
                <a:extLst>
                  <a:ext uri="{FF2B5EF4-FFF2-40B4-BE49-F238E27FC236}">
                    <a16:creationId xmlns:a16="http://schemas.microsoft.com/office/drawing/2014/main" id="{311FB73D-F663-B8E6-496F-20EBA4C9D595}"/>
                  </a:ext>
                </a:extLst>
              </p:cNvPr>
              <p:cNvSpPr/>
              <p:nvPr/>
            </p:nvSpPr>
            <p:spPr>
              <a:xfrm>
                <a:off x="952500" y="2127266"/>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77" name="TextBox 576">
                <a:extLst>
                  <a:ext uri="{FF2B5EF4-FFF2-40B4-BE49-F238E27FC236}">
                    <a16:creationId xmlns:a16="http://schemas.microsoft.com/office/drawing/2014/main" id="{816115C8-47C1-A745-581E-C394BF2F115A}"/>
                  </a:ext>
                </a:extLst>
              </p:cNvPr>
              <p:cNvSpPr txBox="1"/>
              <p:nvPr/>
            </p:nvSpPr>
            <p:spPr>
              <a:xfrm>
                <a:off x="1012521" y="2142724"/>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33</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78" name="TextBox 577">
                <a:extLst>
                  <a:ext uri="{FF2B5EF4-FFF2-40B4-BE49-F238E27FC236}">
                    <a16:creationId xmlns:a16="http://schemas.microsoft.com/office/drawing/2014/main" id="{645060D6-61DE-B8E1-F691-7D449EC03450}"/>
                  </a:ext>
                </a:extLst>
              </p:cNvPr>
              <p:cNvSpPr txBox="1"/>
              <p:nvPr/>
            </p:nvSpPr>
            <p:spPr>
              <a:xfrm>
                <a:off x="1003793" y="2310657"/>
                <a:ext cx="592737"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CPG</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79" name="TextBox 578">
                <a:extLst>
                  <a:ext uri="{FF2B5EF4-FFF2-40B4-BE49-F238E27FC236}">
                    <a16:creationId xmlns:a16="http://schemas.microsoft.com/office/drawing/2014/main" id="{98C39EC0-E928-C4C1-7A4E-61F20F8F91FB}"/>
                  </a:ext>
                </a:extLst>
              </p:cNvPr>
              <p:cNvSpPr txBox="1"/>
              <p:nvPr/>
            </p:nvSpPr>
            <p:spPr>
              <a:xfrm>
                <a:off x="1022844" y="2604707"/>
                <a:ext cx="624963" cy="242223"/>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Ambalajlı</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Tüketici</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Ürünleri</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66" name="Group 465">
              <a:extLst>
                <a:ext uri="{FF2B5EF4-FFF2-40B4-BE49-F238E27FC236}">
                  <a16:creationId xmlns:a16="http://schemas.microsoft.com/office/drawing/2014/main" id="{2EEE7B5B-627D-BB51-84BC-9328E720D4E0}"/>
                </a:ext>
              </a:extLst>
            </p:cNvPr>
            <p:cNvGrpSpPr/>
            <p:nvPr/>
          </p:nvGrpSpPr>
          <p:grpSpPr>
            <a:xfrm>
              <a:off x="4403906" y="4957654"/>
              <a:ext cx="915271" cy="915271"/>
              <a:chOff x="1735990" y="2127266"/>
              <a:chExt cx="720326" cy="720326"/>
            </a:xfrm>
          </p:grpSpPr>
          <p:sp>
            <p:nvSpPr>
              <p:cNvPr id="572" name="Rectangle 571">
                <a:extLst>
                  <a:ext uri="{FF2B5EF4-FFF2-40B4-BE49-F238E27FC236}">
                    <a16:creationId xmlns:a16="http://schemas.microsoft.com/office/drawing/2014/main" id="{B18300EC-D493-CAC1-5527-8FF5EBA058CA}"/>
                  </a:ext>
                </a:extLst>
              </p:cNvPr>
              <p:cNvSpPr/>
              <p:nvPr/>
            </p:nvSpPr>
            <p:spPr>
              <a:xfrm>
                <a:off x="1735990" y="2127266"/>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73" name="TextBox 572">
                <a:extLst>
                  <a:ext uri="{FF2B5EF4-FFF2-40B4-BE49-F238E27FC236}">
                    <a16:creationId xmlns:a16="http://schemas.microsoft.com/office/drawing/2014/main" id="{D0F5EF2C-F714-723F-50CE-3CB6BF37219D}"/>
                  </a:ext>
                </a:extLst>
              </p:cNvPr>
              <p:cNvSpPr txBox="1"/>
              <p:nvPr/>
            </p:nvSpPr>
            <p:spPr>
              <a:xfrm>
                <a:off x="1796011" y="2142724"/>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39</a:t>
                </a:r>
                <a:endParaRPr kumimoji="0" lang="en-US" sz="1000" b="0" i="0" u="none" strike="noStrike" kern="1200" cap="none" normalizeH="0" noProof="0" dirty="0">
                  <a:ln>
                    <a:noFill/>
                  </a:ln>
                  <a:solidFill>
                    <a:schemeClr val="bg1"/>
                  </a:solidFill>
                  <a:effectLst/>
                  <a:uLnTx/>
                  <a:uFillTx/>
                  <a:latin typeface="Poppins Light" pitchFamily="2" charset="77"/>
                  <a:ea typeface="+mn-ea"/>
                  <a:cs typeface="Poppins Light" pitchFamily="2" charset="77"/>
                </a:endParaRPr>
              </a:p>
            </p:txBody>
          </p:sp>
          <p:sp>
            <p:nvSpPr>
              <p:cNvPr id="574" name="TextBox 573">
                <a:extLst>
                  <a:ext uri="{FF2B5EF4-FFF2-40B4-BE49-F238E27FC236}">
                    <a16:creationId xmlns:a16="http://schemas.microsoft.com/office/drawing/2014/main" id="{8C453320-FBBE-47C9-E8FA-6A2EAD6FC6A7}"/>
                  </a:ext>
                </a:extLst>
              </p:cNvPr>
              <p:cNvSpPr txBox="1"/>
              <p:nvPr/>
            </p:nvSpPr>
            <p:spPr>
              <a:xfrm>
                <a:off x="1787282" y="2310657"/>
                <a:ext cx="400479"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Rt</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75" name="TextBox 574">
                <a:extLst>
                  <a:ext uri="{FF2B5EF4-FFF2-40B4-BE49-F238E27FC236}">
                    <a16:creationId xmlns:a16="http://schemas.microsoft.com/office/drawing/2014/main" id="{E1DBC877-67ED-C820-B640-F1FED2C6EBEA}"/>
                  </a:ext>
                </a:extLst>
              </p:cNvPr>
              <p:cNvSpPr txBox="1"/>
              <p:nvPr/>
            </p:nvSpPr>
            <p:spPr>
              <a:xfrm>
                <a:off x="1801871" y="2678831"/>
                <a:ext cx="552574"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Perakendeciler</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67" name="Group 466">
              <a:extLst>
                <a:ext uri="{FF2B5EF4-FFF2-40B4-BE49-F238E27FC236}">
                  <a16:creationId xmlns:a16="http://schemas.microsoft.com/office/drawing/2014/main" id="{760A6625-82CC-2C68-3223-3A44B8F2E6AC}"/>
                </a:ext>
              </a:extLst>
            </p:cNvPr>
            <p:cNvGrpSpPr/>
            <p:nvPr/>
          </p:nvGrpSpPr>
          <p:grpSpPr>
            <a:xfrm>
              <a:off x="2485358" y="5906723"/>
              <a:ext cx="915271" cy="915274"/>
              <a:chOff x="2526882" y="2127266"/>
              <a:chExt cx="720326" cy="720326"/>
            </a:xfrm>
          </p:grpSpPr>
          <p:sp>
            <p:nvSpPr>
              <p:cNvPr id="568" name="Rectangle 567">
                <a:extLst>
                  <a:ext uri="{FF2B5EF4-FFF2-40B4-BE49-F238E27FC236}">
                    <a16:creationId xmlns:a16="http://schemas.microsoft.com/office/drawing/2014/main" id="{6F572AC8-571A-217D-389C-DD448B172F06}"/>
                  </a:ext>
                </a:extLst>
              </p:cNvPr>
              <p:cNvSpPr/>
              <p:nvPr/>
            </p:nvSpPr>
            <p:spPr>
              <a:xfrm>
                <a:off x="2526882" y="2127266"/>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69" name="TextBox 568">
                <a:extLst>
                  <a:ext uri="{FF2B5EF4-FFF2-40B4-BE49-F238E27FC236}">
                    <a16:creationId xmlns:a16="http://schemas.microsoft.com/office/drawing/2014/main" id="{B20E265B-5460-83A5-892D-016D4F330830}"/>
                  </a:ext>
                </a:extLst>
              </p:cNvPr>
              <p:cNvSpPr txBox="1"/>
              <p:nvPr/>
            </p:nvSpPr>
            <p:spPr>
              <a:xfrm>
                <a:off x="2586904" y="2142725"/>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44</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70" name="TextBox 569">
                <a:extLst>
                  <a:ext uri="{FF2B5EF4-FFF2-40B4-BE49-F238E27FC236}">
                    <a16:creationId xmlns:a16="http://schemas.microsoft.com/office/drawing/2014/main" id="{6CD5D994-0D94-45A9-82C8-28701BD8096B}"/>
                  </a:ext>
                </a:extLst>
              </p:cNvPr>
              <p:cNvSpPr txBox="1"/>
              <p:nvPr/>
            </p:nvSpPr>
            <p:spPr>
              <a:xfrm>
                <a:off x="2578174" y="2310657"/>
                <a:ext cx="659531"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Fs</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71" name="TextBox 570">
                <a:extLst>
                  <a:ext uri="{FF2B5EF4-FFF2-40B4-BE49-F238E27FC236}">
                    <a16:creationId xmlns:a16="http://schemas.microsoft.com/office/drawing/2014/main" id="{F535C930-7637-A559-D9C9-31F39AC7C545}"/>
                  </a:ext>
                </a:extLst>
              </p:cNvPr>
              <p:cNvSpPr txBox="1"/>
              <p:nvPr/>
            </p:nvSpPr>
            <p:spPr>
              <a:xfrm>
                <a:off x="2580462" y="2603054"/>
                <a:ext cx="585288" cy="2422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Finansal</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Hizmetler</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68" name="Group 467">
              <a:extLst>
                <a:ext uri="{FF2B5EF4-FFF2-40B4-BE49-F238E27FC236}">
                  <a16:creationId xmlns:a16="http://schemas.microsoft.com/office/drawing/2014/main" id="{EC585B9E-06D1-92D3-3D26-4C794C4C14E5}"/>
                </a:ext>
              </a:extLst>
            </p:cNvPr>
            <p:cNvGrpSpPr/>
            <p:nvPr/>
          </p:nvGrpSpPr>
          <p:grpSpPr>
            <a:xfrm>
              <a:off x="3446090" y="4957654"/>
              <a:ext cx="915271" cy="926259"/>
              <a:chOff x="952500" y="2907500"/>
              <a:chExt cx="720326" cy="728971"/>
            </a:xfrm>
          </p:grpSpPr>
          <p:sp>
            <p:nvSpPr>
              <p:cNvPr id="564" name="Rectangle 563">
                <a:extLst>
                  <a:ext uri="{FF2B5EF4-FFF2-40B4-BE49-F238E27FC236}">
                    <a16:creationId xmlns:a16="http://schemas.microsoft.com/office/drawing/2014/main" id="{3263DA64-3327-1F4C-B898-B5D09245B588}"/>
                  </a:ext>
                </a:extLst>
              </p:cNvPr>
              <p:cNvSpPr/>
              <p:nvPr/>
            </p:nvSpPr>
            <p:spPr>
              <a:xfrm>
                <a:off x="952500" y="2907500"/>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65" name="TextBox 564">
                <a:extLst>
                  <a:ext uri="{FF2B5EF4-FFF2-40B4-BE49-F238E27FC236}">
                    <a16:creationId xmlns:a16="http://schemas.microsoft.com/office/drawing/2014/main" id="{A7DC5C09-8A74-D5C3-87C3-6987BBE21717}"/>
                  </a:ext>
                </a:extLst>
              </p:cNvPr>
              <p:cNvSpPr txBox="1"/>
              <p:nvPr/>
            </p:nvSpPr>
            <p:spPr>
              <a:xfrm>
                <a:off x="1012521" y="2922958"/>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36</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66" name="TextBox 565">
                <a:extLst>
                  <a:ext uri="{FF2B5EF4-FFF2-40B4-BE49-F238E27FC236}">
                    <a16:creationId xmlns:a16="http://schemas.microsoft.com/office/drawing/2014/main" id="{0DB3FF28-710A-9AA6-2517-713C069F11E2}"/>
                  </a:ext>
                </a:extLst>
              </p:cNvPr>
              <p:cNvSpPr txBox="1"/>
              <p:nvPr/>
            </p:nvSpPr>
            <p:spPr>
              <a:xfrm>
                <a:off x="1003793" y="3090891"/>
                <a:ext cx="400479"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De</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67" name="TextBox 566">
                <a:extLst>
                  <a:ext uri="{FF2B5EF4-FFF2-40B4-BE49-F238E27FC236}">
                    <a16:creationId xmlns:a16="http://schemas.microsoft.com/office/drawing/2014/main" id="{DC376A29-2EEF-6DF9-1FE5-32D53AA7C5C0}"/>
                  </a:ext>
                </a:extLst>
              </p:cNvPr>
              <p:cNvSpPr txBox="1"/>
              <p:nvPr/>
            </p:nvSpPr>
            <p:spPr>
              <a:xfrm>
                <a:off x="1022845" y="3384941"/>
                <a:ext cx="599662" cy="25153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Dijital</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b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b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Endemics</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69" name="Group 468">
              <a:extLst>
                <a:ext uri="{FF2B5EF4-FFF2-40B4-BE49-F238E27FC236}">
                  <a16:creationId xmlns:a16="http://schemas.microsoft.com/office/drawing/2014/main" id="{229D2C98-D38B-BCA7-8766-BDF89911895C}"/>
                </a:ext>
              </a:extLst>
            </p:cNvPr>
            <p:cNvGrpSpPr/>
            <p:nvPr/>
          </p:nvGrpSpPr>
          <p:grpSpPr>
            <a:xfrm>
              <a:off x="5361722" y="4957654"/>
              <a:ext cx="915271" cy="915274"/>
              <a:chOff x="1735990" y="2907500"/>
              <a:chExt cx="720326" cy="720326"/>
            </a:xfrm>
          </p:grpSpPr>
          <p:sp>
            <p:nvSpPr>
              <p:cNvPr id="560" name="Rectangle 559">
                <a:extLst>
                  <a:ext uri="{FF2B5EF4-FFF2-40B4-BE49-F238E27FC236}">
                    <a16:creationId xmlns:a16="http://schemas.microsoft.com/office/drawing/2014/main" id="{C67BD480-8F6C-D97D-2BC1-5F2E46F6FF12}"/>
                  </a:ext>
                </a:extLst>
              </p:cNvPr>
              <p:cNvSpPr/>
              <p:nvPr/>
            </p:nvSpPr>
            <p:spPr>
              <a:xfrm>
                <a:off x="1735990" y="2907500"/>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61" name="TextBox 560">
                <a:extLst>
                  <a:ext uri="{FF2B5EF4-FFF2-40B4-BE49-F238E27FC236}">
                    <a16:creationId xmlns:a16="http://schemas.microsoft.com/office/drawing/2014/main" id="{4EEA8137-C116-8F4F-B548-F633030CEA83}"/>
                  </a:ext>
                </a:extLst>
              </p:cNvPr>
              <p:cNvSpPr txBox="1"/>
              <p:nvPr/>
            </p:nvSpPr>
            <p:spPr>
              <a:xfrm>
                <a:off x="1796011" y="2922958"/>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41</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62" name="TextBox 561">
                <a:extLst>
                  <a:ext uri="{FF2B5EF4-FFF2-40B4-BE49-F238E27FC236}">
                    <a16:creationId xmlns:a16="http://schemas.microsoft.com/office/drawing/2014/main" id="{E3C1CEC9-401B-F21A-A061-54FCC61E2688}"/>
                  </a:ext>
                </a:extLst>
              </p:cNvPr>
              <p:cNvSpPr txBox="1"/>
              <p:nvPr/>
            </p:nvSpPr>
            <p:spPr>
              <a:xfrm>
                <a:off x="1787282" y="3090891"/>
                <a:ext cx="400479"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Me</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63" name="TextBox 562">
                <a:extLst>
                  <a:ext uri="{FF2B5EF4-FFF2-40B4-BE49-F238E27FC236}">
                    <a16:creationId xmlns:a16="http://schemas.microsoft.com/office/drawing/2014/main" id="{FDDC71E8-8200-380F-04CF-AF568C312A09}"/>
                  </a:ext>
                </a:extLst>
              </p:cNvPr>
              <p:cNvSpPr txBox="1"/>
              <p:nvPr/>
            </p:nvSpPr>
            <p:spPr>
              <a:xfrm>
                <a:off x="1806335" y="3384942"/>
                <a:ext cx="583593" cy="24222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Medya</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&amp;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Eğlence</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70" name="Group 469">
              <a:extLst>
                <a:ext uri="{FF2B5EF4-FFF2-40B4-BE49-F238E27FC236}">
                  <a16:creationId xmlns:a16="http://schemas.microsoft.com/office/drawing/2014/main" id="{B41CBC76-1FBF-0E89-A09A-C774C6C60413}"/>
                </a:ext>
              </a:extLst>
            </p:cNvPr>
            <p:cNvGrpSpPr/>
            <p:nvPr/>
          </p:nvGrpSpPr>
          <p:grpSpPr>
            <a:xfrm>
              <a:off x="3442723" y="5906723"/>
              <a:ext cx="915271" cy="915271"/>
              <a:chOff x="2526882" y="2907500"/>
              <a:chExt cx="720326" cy="720326"/>
            </a:xfrm>
          </p:grpSpPr>
          <p:sp>
            <p:nvSpPr>
              <p:cNvPr id="556" name="Rectangle 555">
                <a:extLst>
                  <a:ext uri="{FF2B5EF4-FFF2-40B4-BE49-F238E27FC236}">
                    <a16:creationId xmlns:a16="http://schemas.microsoft.com/office/drawing/2014/main" id="{02F49389-D713-9438-5300-39E4E4C890C7}"/>
                  </a:ext>
                </a:extLst>
              </p:cNvPr>
              <p:cNvSpPr/>
              <p:nvPr/>
            </p:nvSpPr>
            <p:spPr>
              <a:xfrm>
                <a:off x="2526882" y="2907500"/>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57" name="TextBox 556">
                <a:extLst>
                  <a:ext uri="{FF2B5EF4-FFF2-40B4-BE49-F238E27FC236}">
                    <a16:creationId xmlns:a16="http://schemas.microsoft.com/office/drawing/2014/main" id="{829210C5-9973-BF6A-58B4-C15F3E74DCE9}"/>
                  </a:ext>
                </a:extLst>
              </p:cNvPr>
              <p:cNvSpPr txBox="1"/>
              <p:nvPr/>
            </p:nvSpPr>
            <p:spPr>
              <a:xfrm>
                <a:off x="2586904" y="2922959"/>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46</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58" name="TextBox 557">
                <a:extLst>
                  <a:ext uri="{FF2B5EF4-FFF2-40B4-BE49-F238E27FC236}">
                    <a16:creationId xmlns:a16="http://schemas.microsoft.com/office/drawing/2014/main" id="{1EB0AB05-4DB5-5D0F-C1F2-254F0B9F4DF8}"/>
                  </a:ext>
                </a:extLst>
              </p:cNvPr>
              <p:cNvSpPr txBox="1"/>
              <p:nvPr/>
            </p:nvSpPr>
            <p:spPr>
              <a:xfrm>
                <a:off x="2578174" y="3090891"/>
                <a:ext cx="659531"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Tn</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59" name="TextBox 558">
                <a:extLst>
                  <a:ext uri="{FF2B5EF4-FFF2-40B4-BE49-F238E27FC236}">
                    <a16:creationId xmlns:a16="http://schemas.microsoft.com/office/drawing/2014/main" id="{2ED645DC-B633-D7F1-4D94-0FFFC1617697}"/>
                  </a:ext>
                </a:extLst>
              </p:cNvPr>
              <p:cNvSpPr txBox="1"/>
              <p:nvPr/>
            </p:nvSpPr>
            <p:spPr>
              <a:xfrm>
                <a:off x="2604180" y="3451903"/>
                <a:ext cx="547394"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Teknoloji</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71" name="Group 470">
              <a:extLst>
                <a:ext uri="{FF2B5EF4-FFF2-40B4-BE49-F238E27FC236}">
                  <a16:creationId xmlns:a16="http://schemas.microsoft.com/office/drawing/2014/main" id="{9DFDC4D1-AE4D-83A4-5B93-A92B921B435D}"/>
                </a:ext>
              </a:extLst>
            </p:cNvPr>
            <p:cNvGrpSpPr/>
            <p:nvPr/>
          </p:nvGrpSpPr>
          <p:grpSpPr>
            <a:xfrm>
              <a:off x="4400090" y="5906723"/>
              <a:ext cx="915271" cy="915271"/>
              <a:chOff x="3312541" y="2127266"/>
              <a:chExt cx="720326" cy="720326"/>
            </a:xfrm>
          </p:grpSpPr>
          <p:sp>
            <p:nvSpPr>
              <p:cNvPr id="552" name="Rectangle 551">
                <a:extLst>
                  <a:ext uri="{FF2B5EF4-FFF2-40B4-BE49-F238E27FC236}">
                    <a16:creationId xmlns:a16="http://schemas.microsoft.com/office/drawing/2014/main" id="{564E1FE6-4FE2-5255-BC8D-327CE796617D}"/>
                  </a:ext>
                </a:extLst>
              </p:cNvPr>
              <p:cNvSpPr/>
              <p:nvPr/>
            </p:nvSpPr>
            <p:spPr>
              <a:xfrm>
                <a:off x="3312541" y="2127266"/>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53" name="TextBox 552">
                <a:extLst>
                  <a:ext uri="{FF2B5EF4-FFF2-40B4-BE49-F238E27FC236}">
                    <a16:creationId xmlns:a16="http://schemas.microsoft.com/office/drawing/2014/main" id="{681EF655-9079-9A3A-E13A-F6CF2EB3E734}"/>
                  </a:ext>
                </a:extLst>
              </p:cNvPr>
              <p:cNvSpPr txBox="1"/>
              <p:nvPr/>
            </p:nvSpPr>
            <p:spPr>
              <a:xfrm>
                <a:off x="3372562" y="2142724"/>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49</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54" name="TextBox 553">
                <a:extLst>
                  <a:ext uri="{FF2B5EF4-FFF2-40B4-BE49-F238E27FC236}">
                    <a16:creationId xmlns:a16="http://schemas.microsoft.com/office/drawing/2014/main" id="{086B2312-B55C-0296-9A0B-A0C76BD31A5B}"/>
                  </a:ext>
                </a:extLst>
              </p:cNvPr>
              <p:cNvSpPr txBox="1"/>
              <p:nvPr/>
            </p:nvSpPr>
            <p:spPr>
              <a:xfrm>
                <a:off x="3363833" y="2310657"/>
                <a:ext cx="437452"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Am</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55" name="TextBox 554">
                <a:extLst>
                  <a:ext uri="{FF2B5EF4-FFF2-40B4-BE49-F238E27FC236}">
                    <a16:creationId xmlns:a16="http://schemas.microsoft.com/office/drawing/2014/main" id="{A704E0DA-2F43-ECBF-E9E6-AE897D24E298}"/>
                  </a:ext>
                </a:extLst>
              </p:cNvPr>
              <p:cNvSpPr txBox="1"/>
              <p:nvPr/>
            </p:nvSpPr>
            <p:spPr>
              <a:xfrm>
                <a:off x="3377106" y="2676929"/>
                <a:ext cx="491286"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Otomotiv</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72" name="Group 471">
              <a:extLst>
                <a:ext uri="{FF2B5EF4-FFF2-40B4-BE49-F238E27FC236}">
                  <a16:creationId xmlns:a16="http://schemas.microsoft.com/office/drawing/2014/main" id="{5D678917-9799-4F87-8458-7BCFE2951380}"/>
                </a:ext>
              </a:extLst>
            </p:cNvPr>
            <p:cNvGrpSpPr/>
            <p:nvPr/>
          </p:nvGrpSpPr>
          <p:grpSpPr>
            <a:xfrm>
              <a:off x="6314821" y="5906723"/>
              <a:ext cx="915271" cy="915271"/>
              <a:chOff x="3312541" y="2907500"/>
              <a:chExt cx="720326" cy="720326"/>
            </a:xfrm>
          </p:grpSpPr>
          <p:sp>
            <p:nvSpPr>
              <p:cNvPr id="548" name="Rectangle 547">
                <a:extLst>
                  <a:ext uri="{FF2B5EF4-FFF2-40B4-BE49-F238E27FC236}">
                    <a16:creationId xmlns:a16="http://schemas.microsoft.com/office/drawing/2014/main" id="{02A3B9F1-3B86-0110-35AF-1591DD302025}"/>
                  </a:ext>
                </a:extLst>
              </p:cNvPr>
              <p:cNvSpPr/>
              <p:nvPr/>
            </p:nvSpPr>
            <p:spPr>
              <a:xfrm>
                <a:off x="3312541" y="2907500"/>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49" name="TextBox 548">
                <a:extLst>
                  <a:ext uri="{FF2B5EF4-FFF2-40B4-BE49-F238E27FC236}">
                    <a16:creationId xmlns:a16="http://schemas.microsoft.com/office/drawing/2014/main" id="{A7763176-EEF7-16B3-D106-9757D0B2D14E}"/>
                  </a:ext>
                </a:extLst>
              </p:cNvPr>
              <p:cNvSpPr txBox="1"/>
              <p:nvPr/>
            </p:nvSpPr>
            <p:spPr>
              <a:xfrm>
                <a:off x="3372562" y="2922958"/>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54</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50" name="TextBox 549">
                <a:extLst>
                  <a:ext uri="{FF2B5EF4-FFF2-40B4-BE49-F238E27FC236}">
                    <a16:creationId xmlns:a16="http://schemas.microsoft.com/office/drawing/2014/main" id="{36BE36BB-EDAB-47B1-ED3E-AF2B723A8B46}"/>
                  </a:ext>
                </a:extLst>
              </p:cNvPr>
              <p:cNvSpPr txBox="1"/>
              <p:nvPr/>
            </p:nvSpPr>
            <p:spPr>
              <a:xfrm>
                <a:off x="3363833" y="3090891"/>
                <a:ext cx="400479"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Lx</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51" name="TextBox 550">
                <a:extLst>
                  <a:ext uri="{FF2B5EF4-FFF2-40B4-BE49-F238E27FC236}">
                    <a16:creationId xmlns:a16="http://schemas.microsoft.com/office/drawing/2014/main" id="{C1B45051-F229-B474-831D-61C37380F5FF}"/>
                  </a:ext>
                </a:extLst>
              </p:cNvPr>
              <p:cNvSpPr txBox="1"/>
              <p:nvPr/>
            </p:nvSpPr>
            <p:spPr>
              <a:xfrm>
                <a:off x="3382886" y="3442976"/>
                <a:ext cx="396681"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Lüks</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73" name="Group 472">
              <a:extLst>
                <a:ext uri="{FF2B5EF4-FFF2-40B4-BE49-F238E27FC236}">
                  <a16:creationId xmlns:a16="http://schemas.microsoft.com/office/drawing/2014/main" id="{072C1D19-89E4-9CEF-1139-D0664974A491}"/>
                </a:ext>
              </a:extLst>
            </p:cNvPr>
            <p:cNvGrpSpPr/>
            <p:nvPr/>
          </p:nvGrpSpPr>
          <p:grpSpPr>
            <a:xfrm>
              <a:off x="5363807" y="5906723"/>
              <a:ext cx="915271" cy="915274"/>
              <a:chOff x="4108431" y="2907500"/>
              <a:chExt cx="720326" cy="720326"/>
            </a:xfrm>
          </p:grpSpPr>
          <p:sp>
            <p:nvSpPr>
              <p:cNvPr id="544" name="Rectangle 543">
                <a:extLst>
                  <a:ext uri="{FF2B5EF4-FFF2-40B4-BE49-F238E27FC236}">
                    <a16:creationId xmlns:a16="http://schemas.microsoft.com/office/drawing/2014/main" id="{25FA1ACB-3556-9EBB-D3F4-BBAD459F4946}"/>
                  </a:ext>
                </a:extLst>
              </p:cNvPr>
              <p:cNvSpPr/>
              <p:nvPr/>
            </p:nvSpPr>
            <p:spPr>
              <a:xfrm>
                <a:off x="4108431" y="2907500"/>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45" name="TextBox 544">
                <a:extLst>
                  <a:ext uri="{FF2B5EF4-FFF2-40B4-BE49-F238E27FC236}">
                    <a16:creationId xmlns:a16="http://schemas.microsoft.com/office/drawing/2014/main" id="{492B3C33-B2C3-A56E-B5F5-6321E5DA379E}"/>
                  </a:ext>
                </a:extLst>
              </p:cNvPr>
              <p:cNvSpPr txBox="1"/>
              <p:nvPr/>
            </p:nvSpPr>
            <p:spPr>
              <a:xfrm>
                <a:off x="4163455" y="2922959"/>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51</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46" name="TextBox 545">
                <a:extLst>
                  <a:ext uri="{FF2B5EF4-FFF2-40B4-BE49-F238E27FC236}">
                    <a16:creationId xmlns:a16="http://schemas.microsoft.com/office/drawing/2014/main" id="{D437CC1C-9352-EF37-F4BF-EE0D7EDF28CA}"/>
                  </a:ext>
                </a:extLst>
              </p:cNvPr>
              <p:cNvSpPr txBox="1"/>
              <p:nvPr/>
            </p:nvSpPr>
            <p:spPr>
              <a:xfrm>
                <a:off x="4154725" y="3090891"/>
                <a:ext cx="659531"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Ph</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47" name="TextBox 546">
                <a:extLst>
                  <a:ext uri="{FF2B5EF4-FFF2-40B4-BE49-F238E27FC236}">
                    <a16:creationId xmlns:a16="http://schemas.microsoft.com/office/drawing/2014/main" id="{16E02C53-2DD4-3BF9-B835-561D7913CB49}"/>
                  </a:ext>
                </a:extLst>
              </p:cNvPr>
              <p:cNvSpPr txBox="1"/>
              <p:nvPr/>
            </p:nvSpPr>
            <p:spPr>
              <a:xfrm>
                <a:off x="4173776" y="3384942"/>
                <a:ext cx="628047" cy="157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Eczacılık</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Sağlık</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74" name="Group 473">
              <a:extLst>
                <a:ext uri="{FF2B5EF4-FFF2-40B4-BE49-F238E27FC236}">
                  <a16:creationId xmlns:a16="http://schemas.microsoft.com/office/drawing/2014/main" id="{2000C661-A2BA-12CF-6019-D92DAA0AB07A}"/>
                </a:ext>
              </a:extLst>
            </p:cNvPr>
            <p:cNvGrpSpPr/>
            <p:nvPr/>
          </p:nvGrpSpPr>
          <p:grpSpPr>
            <a:xfrm>
              <a:off x="2487675" y="3034308"/>
              <a:ext cx="915271" cy="915271"/>
              <a:chOff x="3886200" y="4542488"/>
              <a:chExt cx="720326" cy="720326"/>
            </a:xfrm>
          </p:grpSpPr>
          <p:sp>
            <p:nvSpPr>
              <p:cNvPr id="540" name="Rectangle 539">
                <a:extLst>
                  <a:ext uri="{FF2B5EF4-FFF2-40B4-BE49-F238E27FC236}">
                    <a16:creationId xmlns:a16="http://schemas.microsoft.com/office/drawing/2014/main" id="{3B53C1BD-314A-818B-D86E-FC5B23905388}"/>
                  </a:ext>
                </a:extLst>
              </p:cNvPr>
              <p:cNvSpPr/>
              <p:nvPr/>
            </p:nvSpPr>
            <p:spPr>
              <a:xfrm>
                <a:off x="3886200" y="4542488"/>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41" name="TextBox 540">
                <a:extLst>
                  <a:ext uri="{FF2B5EF4-FFF2-40B4-BE49-F238E27FC236}">
                    <a16:creationId xmlns:a16="http://schemas.microsoft.com/office/drawing/2014/main" id="{071B02D2-D96E-A688-E614-C2BC9FFAA30F}"/>
                  </a:ext>
                </a:extLst>
              </p:cNvPr>
              <p:cNvSpPr txBox="1"/>
              <p:nvPr/>
            </p:nvSpPr>
            <p:spPr>
              <a:xfrm>
                <a:off x="3946221" y="4557946"/>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11</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42" name="TextBox 541">
                <a:extLst>
                  <a:ext uri="{FF2B5EF4-FFF2-40B4-BE49-F238E27FC236}">
                    <a16:creationId xmlns:a16="http://schemas.microsoft.com/office/drawing/2014/main" id="{3B0E7CA3-450D-C0D6-635A-67F530BA3977}"/>
                  </a:ext>
                </a:extLst>
              </p:cNvPr>
              <p:cNvSpPr txBox="1"/>
              <p:nvPr/>
            </p:nvSpPr>
            <p:spPr>
              <a:xfrm>
                <a:off x="3937493" y="4725879"/>
                <a:ext cx="400479"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Dg</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43" name="TextBox 542">
                <a:extLst>
                  <a:ext uri="{FF2B5EF4-FFF2-40B4-BE49-F238E27FC236}">
                    <a16:creationId xmlns:a16="http://schemas.microsoft.com/office/drawing/2014/main" id="{94074FA5-1E1C-54B8-2EDF-F216DC71F913}"/>
                  </a:ext>
                </a:extLst>
              </p:cNvPr>
              <p:cNvSpPr txBox="1"/>
              <p:nvPr/>
            </p:nvSpPr>
            <p:spPr>
              <a:xfrm>
                <a:off x="3956545" y="5084848"/>
                <a:ext cx="255511"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Dijital</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75" name="Group 474">
              <a:extLst>
                <a:ext uri="{FF2B5EF4-FFF2-40B4-BE49-F238E27FC236}">
                  <a16:creationId xmlns:a16="http://schemas.microsoft.com/office/drawing/2014/main" id="{BD9A7802-75AE-9361-F315-24AB67A61D21}"/>
                </a:ext>
              </a:extLst>
            </p:cNvPr>
            <p:cNvGrpSpPr/>
            <p:nvPr/>
          </p:nvGrpSpPr>
          <p:grpSpPr>
            <a:xfrm>
              <a:off x="3447529" y="3034306"/>
              <a:ext cx="915271" cy="915271"/>
              <a:chOff x="4669690" y="4542488"/>
              <a:chExt cx="720326" cy="720326"/>
            </a:xfrm>
          </p:grpSpPr>
          <p:sp>
            <p:nvSpPr>
              <p:cNvPr id="536" name="Rectangle 535">
                <a:extLst>
                  <a:ext uri="{FF2B5EF4-FFF2-40B4-BE49-F238E27FC236}">
                    <a16:creationId xmlns:a16="http://schemas.microsoft.com/office/drawing/2014/main" id="{C3AD59CD-B891-6CF7-54CA-EF6B37CFCF2F}"/>
                  </a:ext>
                </a:extLst>
              </p:cNvPr>
              <p:cNvSpPr/>
              <p:nvPr/>
            </p:nvSpPr>
            <p:spPr>
              <a:xfrm>
                <a:off x="4669690" y="4542488"/>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37" name="TextBox 536">
                <a:extLst>
                  <a:ext uri="{FF2B5EF4-FFF2-40B4-BE49-F238E27FC236}">
                    <a16:creationId xmlns:a16="http://schemas.microsoft.com/office/drawing/2014/main" id="{D4D9E12B-9F7B-B467-C2DD-8EC18189CCFD}"/>
                  </a:ext>
                </a:extLst>
              </p:cNvPr>
              <p:cNvSpPr txBox="1"/>
              <p:nvPr/>
            </p:nvSpPr>
            <p:spPr>
              <a:xfrm>
                <a:off x="4729711" y="4557946"/>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20</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38" name="TextBox 537">
                <a:extLst>
                  <a:ext uri="{FF2B5EF4-FFF2-40B4-BE49-F238E27FC236}">
                    <a16:creationId xmlns:a16="http://schemas.microsoft.com/office/drawing/2014/main" id="{BDCE7EF3-000C-F029-8420-1CE27BB08EF4}"/>
                  </a:ext>
                </a:extLst>
              </p:cNvPr>
              <p:cNvSpPr txBox="1"/>
              <p:nvPr/>
            </p:nvSpPr>
            <p:spPr>
              <a:xfrm>
                <a:off x="4720982" y="4725879"/>
                <a:ext cx="400479"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Tv</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39" name="TextBox 538">
                <a:extLst>
                  <a:ext uri="{FF2B5EF4-FFF2-40B4-BE49-F238E27FC236}">
                    <a16:creationId xmlns:a16="http://schemas.microsoft.com/office/drawing/2014/main" id="{67D1E277-2028-88E8-AB51-A4BDEF66439B}"/>
                  </a:ext>
                </a:extLst>
              </p:cNvPr>
              <p:cNvSpPr txBox="1"/>
              <p:nvPr/>
            </p:nvSpPr>
            <p:spPr>
              <a:xfrm>
                <a:off x="4740035" y="5075920"/>
                <a:ext cx="396681"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Televizyon</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76" name="Group 475">
              <a:extLst>
                <a:ext uri="{FF2B5EF4-FFF2-40B4-BE49-F238E27FC236}">
                  <a16:creationId xmlns:a16="http://schemas.microsoft.com/office/drawing/2014/main" id="{0F738723-5CF5-6331-DC6B-25DEA00BD3E3}"/>
                </a:ext>
              </a:extLst>
            </p:cNvPr>
            <p:cNvGrpSpPr/>
            <p:nvPr/>
          </p:nvGrpSpPr>
          <p:grpSpPr>
            <a:xfrm>
              <a:off x="4409777" y="3034306"/>
              <a:ext cx="915271" cy="915271"/>
              <a:chOff x="5460582" y="4542488"/>
              <a:chExt cx="720326" cy="720326"/>
            </a:xfrm>
          </p:grpSpPr>
          <p:sp>
            <p:nvSpPr>
              <p:cNvPr id="532" name="Rectangle 531">
                <a:extLst>
                  <a:ext uri="{FF2B5EF4-FFF2-40B4-BE49-F238E27FC236}">
                    <a16:creationId xmlns:a16="http://schemas.microsoft.com/office/drawing/2014/main" id="{2CCDF9CF-AC23-4124-4F12-371E3849CA10}"/>
                  </a:ext>
                </a:extLst>
              </p:cNvPr>
              <p:cNvSpPr/>
              <p:nvPr/>
            </p:nvSpPr>
            <p:spPr>
              <a:xfrm>
                <a:off x="5460582" y="4542488"/>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33" name="TextBox 532">
                <a:extLst>
                  <a:ext uri="{FF2B5EF4-FFF2-40B4-BE49-F238E27FC236}">
                    <a16:creationId xmlns:a16="http://schemas.microsoft.com/office/drawing/2014/main" id="{A0EB91F7-5ADD-9A2F-CB69-CFC3C8BEC462}"/>
                  </a:ext>
                </a:extLst>
              </p:cNvPr>
              <p:cNvSpPr txBox="1"/>
              <p:nvPr/>
            </p:nvSpPr>
            <p:spPr>
              <a:xfrm>
                <a:off x="5520604" y="4557947"/>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23</a:t>
                </a:r>
                <a:endParaRPr kumimoji="0" lang="en-US" sz="1000" b="0" i="0" u="none" strike="noStrike" kern="1200" cap="none" normalizeH="0" noProof="0" dirty="0">
                  <a:ln>
                    <a:noFill/>
                  </a:ln>
                  <a:solidFill>
                    <a:schemeClr val="bg1"/>
                  </a:solidFill>
                  <a:effectLst/>
                  <a:uLnTx/>
                  <a:uFillTx/>
                  <a:latin typeface="Poppins Light" pitchFamily="2" charset="77"/>
                  <a:ea typeface="+mn-ea"/>
                  <a:cs typeface="Poppins Light" pitchFamily="2" charset="77"/>
                </a:endParaRPr>
              </a:p>
            </p:txBody>
          </p:sp>
          <p:sp>
            <p:nvSpPr>
              <p:cNvPr id="534" name="TextBox 533">
                <a:extLst>
                  <a:ext uri="{FF2B5EF4-FFF2-40B4-BE49-F238E27FC236}">
                    <a16:creationId xmlns:a16="http://schemas.microsoft.com/office/drawing/2014/main" id="{BDAC89AF-1171-E6AF-29C5-4FD9783E21D0}"/>
                  </a:ext>
                </a:extLst>
              </p:cNvPr>
              <p:cNvSpPr txBox="1"/>
              <p:nvPr/>
            </p:nvSpPr>
            <p:spPr>
              <a:xfrm>
                <a:off x="5511874" y="4725879"/>
                <a:ext cx="659531"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OOH</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35" name="TextBox 534">
                <a:extLst>
                  <a:ext uri="{FF2B5EF4-FFF2-40B4-BE49-F238E27FC236}">
                    <a16:creationId xmlns:a16="http://schemas.microsoft.com/office/drawing/2014/main" id="{1E8778E7-B0BB-0DFE-7F32-3594C59BF846}"/>
                  </a:ext>
                </a:extLst>
              </p:cNvPr>
              <p:cNvSpPr txBox="1"/>
              <p:nvPr/>
            </p:nvSpPr>
            <p:spPr>
              <a:xfrm>
                <a:off x="5530926" y="5075547"/>
                <a:ext cx="547394"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700" dirty="0">
                    <a:solidFill>
                      <a:schemeClr val="bg1"/>
                    </a:solidFill>
                    <a:latin typeface="Poppins" panose="00000500000000000000" pitchFamily="2" charset="0"/>
                    <a:cs typeface="Poppins" panose="00000500000000000000" pitchFamily="2" charset="0"/>
                  </a:rPr>
                  <a:t>A</a:t>
                </a:r>
                <a:r>
                  <a:rPr lang="tr-TR" sz="700" dirty="0">
                    <a:solidFill>
                      <a:schemeClr val="bg1"/>
                    </a:solidFill>
                    <a:latin typeface="Poppins" panose="00000500000000000000" pitchFamily="2" charset="0"/>
                    <a:cs typeface="Poppins" panose="00000500000000000000" pitchFamily="2" charset="0"/>
                  </a:rPr>
                  <a:t>çık</a:t>
                </a:r>
                <a:r>
                  <a:rPr lang="en-US" sz="700" dirty="0">
                    <a:solidFill>
                      <a:schemeClr val="bg1"/>
                    </a:solidFill>
                    <a:latin typeface="Poppins" panose="00000500000000000000" pitchFamily="2" charset="0"/>
                    <a:cs typeface="Poppins" panose="00000500000000000000" pitchFamily="2" charset="0"/>
                  </a:rPr>
                  <a:t> </a:t>
                </a:r>
                <a:r>
                  <a:rPr lang="tr-TR" sz="700" dirty="0">
                    <a:solidFill>
                      <a:schemeClr val="bg1"/>
                    </a:solidFill>
                    <a:latin typeface="Poppins" panose="00000500000000000000" pitchFamily="2" charset="0"/>
                    <a:cs typeface="Poppins" panose="00000500000000000000" pitchFamily="2" charset="0"/>
                  </a:rPr>
                  <a:t>hava</a:t>
                </a:r>
                <a:endParaRPr kumimoji="0" lang="en-US" sz="700" u="none" strike="noStrike" kern="1200" cap="none" normalizeH="0" baseline="30000" noProof="0" dirty="0">
                  <a:ln>
                    <a:noFill/>
                  </a:ln>
                  <a:solidFill>
                    <a:schemeClr val="bg1"/>
                  </a:solidFill>
                  <a:effectLst/>
                  <a:uLnTx/>
                  <a:uFillTx/>
                  <a:latin typeface="Poppins" panose="00000500000000000000" pitchFamily="2" charset="0"/>
                  <a:cs typeface="Poppins" panose="00000500000000000000" pitchFamily="2" charset="0"/>
                </a:endParaRPr>
              </a:p>
            </p:txBody>
          </p:sp>
        </p:grpSp>
        <p:grpSp>
          <p:nvGrpSpPr>
            <p:cNvPr id="477" name="Group 476">
              <a:extLst>
                <a:ext uri="{FF2B5EF4-FFF2-40B4-BE49-F238E27FC236}">
                  <a16:creationId xmlns:a16="http://schemas.microsoft.com/office/drawing/2014/main" id="{099DF728-FD7D-8F7E-718A-7DF2B2DA0431}"/>
                </a:ext>
              </a:extLst>
            </p:cNvPr>
            <p:cNvGrpSpPr/>
            <p:nvPr/>
          </p:nvGrpSpPr>
          <p:grpSpPr>
            <a:xfrm>
              <a:off x="2487675" y="3998712"/>
              <a:ext cx="915271" cy="915272"/>
              <a:chOff x="3886200" y="5322722"/>
              <a:chExt cx="720326" cy="720326"/>
            </a:xfrm>
          </p:grpSpPr>
          <p:sp>
            <p:nvSpPr>
              <p:cNvPr id="528" name="Rectangle 527">
                <a:extLst>
                  <a:ext uri="{FF2B5EF4-FFF2-40B4-BE49-F238E27FC236}">
                    <a16:creationId xmlns:a16="http://schemas.microsoft.com/office/drawing/2014/main" id="{954A08DB-811B-0A20-E8C7-1C02910EDF4D}"/>
                  </a:ext>
                </a:extLst>
              </p:cNvPr>
              <p:cNvSpPr/>
              <p:nvPr/>
            </p:nvSpPr>
            <p:spPr>
              <a:xfrm>
                <a:off x="3886200" y="5322722"/>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29" name="TextBox 528">
                <a:extLst>
                  <a:ext uri="{FF2B5EF4-FFF2-40B4-BE49-F238E27FC236}">
                    <a16:creationId xmlns:a16="http://schemas.microsoft.com/office/drawing/2014/main" id="{5C1BD9D3-01AF-7470-20B3-4381CDBA337C}"/>
                  </a:ext>
                </a:extLst>
              </p:cNvPr>
              <p:cNvSpPr txBox="1"/>
              <p:nvPr/>
            </p:nvSpPr>
            <p:spPr>
              <a:xfrm>
                <a:off x="3946221" y="5338180"/>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26</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30" name="TextBox 529">
                <a:extLst>
                  <a:ext uri="{FF2B5EF4-FFF2-40B4-BE49-F238E27FC236}">
                    <a16:creationId xmlns:a16="http://schemas.microsoft.com/office/drawing/2014/main" id="{63851C95-3A99-68C4-37FD-828B53AAAD40}"/>
                  </a:ext>
                </a:extLst>
              </p:cNvPr>
              <p:cNvSpPr txBox="1"/>
              <p:nvPr/>
            </p:nvSpPr>
            <p:spPr>
              <a:xfrm>
                <a:off x="3937493" y="5506113"/>
                <a:ext cx="400479"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Au</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31" name="TextBox 530">
                <a:extLst>
                  <a:ext uri="{FF2B5EF4-FFF2-40B4-BE49-F238E27FC236}">
                    <a16:creationId xmlns:a16="http://schemas.microsoft.com/office/drawing/2014/main" id="{0BD151E6-3891-877F-990C-B0CA2FEF5FEE}"/>
                  </a:ext>
                </a:extLst>
              </p:cNvPr>
              <p:cNvSpPr txBox="1"/>
              <p:nvPr/>
            </p:nvSpPr>
            <p:spPr>
              <a:xfrm>
                <a:off x="3956545" y="5864517"/>
                <a:ext cx="255511"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Ses</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78" name="Group 477">
              <a:extLst>
                <a:ext uri="{FF2B5EF4-FFF2-40B4-BE49-F238E27FC236}">
                  <a16:creationId xmlns:a16="http://schemas.microsoft.com/office/drawing/2014/main" id="{A3EB8381-AA22-E08A-83FB-6C02ADF9BAE6}"/>
                </a:ext>
              </a:extLst>
            </p:cNvPr>
            <p:cNvGrpSpPr/>
            <p:nvPr/>
          </p:nvGrpSpPr>
          <p:grpSpPr>
            <a:xfrm>
              <a:off x="3447529" y="3998712"/>
              <a:ext cx="915271" cy="915272"/>
              <a:chOff x="4669690" y="5322722"/>
              <a:chExt cx="720326" cy="720326"/>
            </a:xfrm>
          </p:grpSpPr>
          <p:sp>
            <p:nvSpPr>
              <p:cNvPr id="524" name="Rectangle 523">
                <a:extLst>
                  <a:ext uri="{FF2B5EF4-FFF2-40B4-BE49-F238E27FC236}">
                    <a16:creationId xmlns:a16="http://schemas.microsoft.com/office/drawing/2014/main" id="{3466D49C-0F90-8E75-34DB-D8B97693C9F1}"/>
                  </a:ext>
                </a:extLst>
              </p:cNvPr>
              <p:cNvSpPr/>
              <p:nvPr/>
            </p:nvSpPr>
            <p:spPr>
              <a:xfrm>
                <a:off x="4669690" y="5322722"/>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25" name="TextBox 524">
                <a:extLst>
                  <a:ext uri="{FF2B5EF4-FFF2-40B4-BE49-F238E27FC236}">
                    <a16:creationId xmlns:a16="http://schemas.microsoft.com/office/drawing/2014/main" id="{35A641F3-535F-E966-F071-22526447E2DD}"/>
                  </a:ext>
                </a:extLst>
              </p:cNvPr>
              <p:cNvSpPr txBox="1"/>
              <p:nvPr/>
            </p:nvSpPr>
            <p:spPr>
              <a:xfrm>
                <a:off x="4729711" y="5338180"/>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28</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26" name="TextBox 525">
                <a:extLst>
                  <a:ext uri="{FF2B5EF4-FFF2-40B4-BE49-F238E27FC236}">
                    <a16:creationId xmlns:a16="http://schemas.microsoft.com/office/drawing/2014/main" id="{D1A78088-1BC3-7752-9B0C-2274A734394C}"/>
                  </a:ext>
                </a:extLst>
              </p:cNvPr>
              <p:cNvSpPr txBox="1"/>
              <p:nvPr/>
            </p:nvSpPr>
            <p:spPr>
              <a:xfrm>
                <a:off x="4720982" y="5506113"/>
                <a:ext cx="400479" cy="371981"/>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a:cs typeface="Poppins Light"/>
                  </a:rPr>
                  <a:t>Pr</a:t>
                </a:r>
                <a:endParaRPr kumimoji="0" lang="en-US" sz="2400" b="0" i="0" u="none" strike="noStrike" kern="1200" cap="none" normalizeH="0" baseline="30000" noProof="0" dirty="0">
                  <a:ln>
                    <a:noFill/>
                  </a:ln>
                  <a:solidFill>
                    <a:schemeClr val="bg1"/>
                  </a:solidFill>
                  <a:effectLst/>
                  <a:uLnTx/>
                  <a:uFillTx/>
                  <a:latin typeface="Poppins Light"/>
                  <a:cs typeface="Poppins Light"/>
                </a:endParaRPr>
              </a:p>
            </p:txBody>
          </p:sp>
          <p:sp>
            <p:nvSpPr>
              <p:cNvPr id="527" name="TextBox 526">
                <a:extLst>
                  <a:ext uri="{FF2B5EF4-FFF2-40B4-BE49-F238E27FC236}">
                    <a16:creationId xmlns:a16="http://schemas.microsoft.com/office/drawing/2014/main" id="{07D277C4-D8B3-15CB-F6BB-F99C1CB1ED58}"/>
                  </a:ext>
                </a:extLst>
              </p:cNvPr>
              <p:cNvSpPr txBox="1"/>
              <p:nvPr/>
            </p:nvSpPr>
            <p:spPr>
              <a:xfrm>
                <a:off x="4740035" y="5864517"/>
                <a:ext cx="396681" cy="169556"/>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800" dirty="0" err="1">
                    <a:solidFill>
                      <a:schemeClr val="bg1"/>
                    </a:solidFill>
                  </a:rPr>
                  <a:t>Basın</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79" name="Group 478">
              <a:extLst>
                <a:ext uri="{FF2B5EF4-FFF2-40B4-BE49-F238E27FC236}">
                  <a16:creationId xmlns:a16="http://schemas.microsoft.com/office/drawing/2014/main" id="{B92B6179-D23D-E477-1AEE-36971D058731}"/>
                </a:ext>
              </a:extLst>
            </p:cNvPr>
            <p:cNvGrpSpPr/>
            <p:nvPr/>
          </p:nvGrpSpPr>
          <p:grpSpPr>
            <a:xfrm>
              <a:off x="4409777" y="3998712"/>
              <a:ext cx="915271" cy="915272"/>
              <a:chOff x="5460582" y="5322722"/>
              <a:chExt cx="720326" cy="720326"/>
            </a:xfrm>
          </p:grpSpPr>
          <p:sp>
            <p:nvSpPr>
              <p:cNvPr id="520" name="Rectangle 519">
                <a:extLst>
                  <a:ext uri="{FF2B5EF4-FFF2-40B4-BE49-F238E27FC236}">
                    <a16:creationId xmlns:a16="http://schemas.microsoft.com/office/drawing/2014/main" id="{B019CC6E-1A8D-EF84-2E6F-268828C3E6A4}"/>
                  </a:ext>
                </a:extLst>
              </p:cNvPr>
              <p:cNvSpPr/>
              <p:nvPr/>
            </p:nvSpPr>
            <p:spPr>
              <a:xfrm>
                <a:off x="5460582" y="5322722"/>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21" name="TextBox 520">
                <a:extLst>
                  <a:ext uri="{FF2B5EF4-FFF2-40B4-BE49-F238E27FC236}">
                    <a16:creationId xmlns:a16="http://schemas.microsoft.com/office/drawing/2014/main" id="{1E589D08-BF22-E2D7-5A45-1D556A389071}"/>
                  </a:ext>
                </a:extLst>
              </p:cNvPr>
              <p:cNvSpPr txBox="1"/>
              <p:nvPr/>
            </p:nvSpPr>
            <p:spPr>
              <a:xfrm>
                <a:off x="5520604" y="5338181"/>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30</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22" name="TextBox 521">
                <a:extLst>
                  <a:ext uri="{FF2B5EF4-FFF2-40B4-BE49-F238E27FC236}">
                    <a16:creationId xmlns:a16="http://schemas.microsoft.com/office/drawing/2014/main" id="{A77FF503-E3E2-78D6-AEC8-D3E736B7BE06}"/>
                  </a:ext>
                </a:extLst>
              </p:cNvPr>
              <p:cNvSpPr txBox="1"/>
              <p:nvPr/>
            </p:nvSpPr>
            <p:spPr>
              <a:xfrm>
                <a:off x="5511874" y="5506113"/>
                <a:ext cx="659531" cy="37198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Cn</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23" name="TextBox 522">
                <a:extLst>
                  <a:ext uri="{FF2B5EF4-FFF2-40B4-BE49-F238E27FC236}">
                    <a16:creationId xmlns:a16="http://schemas.microsoft.com/office/drawing/2014/main" id="{64B7E60F-B088-E854-DB5E-AA0F7D97DDE6}"/>
                  </a:ext>
                </a:extLst>
              </p:cNvPr>
              <p:cNvSpPr txBox="1"/>
              <p:nvPr/>
            </p:nvSpPr>
            <p:spPr>
              <a:xfrm>
                <a:off x="5530926" y="5864517"/>
                <a:ext cx="547394"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700" dirty="0">
                    <a:solidFill>
                      <a:schemeClr val="bg1"/>
                    </a:solidFill>
                    <a:latin typeface="Poppins" pitchFamily="2" charset="77"/>
                    <a:cs typeface="Poppins" pitchFamily="2" charset="77"/>
                  </a:rPr>
                  <a:t>S</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inema</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80" name="Group 479">
              <a:extLst>
                <a:ext uri="{FF2B5EF4-FFF2-40B4-BE49-F238E27FC236}">
                  <a16:creationId xmlns:a16="http://schemas.microsoft.com/office/drawing/2014/main" id="{2E240E3C-7C8A-BBB8-D83E-2E0735340A3C}"/>
                </a:ext>
              </a:extLst>
            </p:cNvPr>
            <p:cNvGrpSpPr/>
            <p:nvPr/>
          </p:nvGrpSpPr>
          <p:grpSpPr>
            <a:xfrm>
              <a:off x="565174" y="3034305"/>
              <a:ext cx="915271" cy="915273"/>
              <a:chOff x="952500" y="2127266"/>
              <a:chExt cx="720326" cy="720326"/>
            </a:xfrm>
          </p:grpSpPr>
          <p:sp>
            <p:nvSpPr>
              <p:cNvPr id="516" name="Rectangle 515">
                <a:extLst>
                  <a:ext uri="{FF2B5EF4-FFF2-40B4-BE49-F238E27FC236}">
                    <a16:creationId xmlns:a16="http://schemas.microsoft.com/office/drawing/2014/main" id="{176E9E18-5C64-309A-98AF-B8D3044F145E}"/>
                  </a:ext>
                </a:extLst>
              </p:cNvPr>
              <p:cNvSpPr/>
              <p:nvPr/>
            </p:nvSpPr>
            <p:spPr>
              <a:xfrm>
                <a:off x="952500" y="2127266"/>
                <a:ext cx="720326" cy="720326"/>
              </a:xfrm>
              <a:prstGeom prst="rect">
                <a:avLst/>
              </a:prstGeom>
              <a:solidFill>
                <a:srgbClr val="D6E8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17" name="TextBox 516">
                <a:extLst>
                  <a:ext uri="{FF2B5EF4-FFF2-40B4-BE49-F238E27FC236}">
                    <a16:creationId xmlns:a16="http://schemas.microsoft.com/office/drawing/2014/main" id="{346E673B-36BD-F7F9-F7B8-81CDC75AC5EA}"/>
                  </a:ext>
                </a:extLst>
              </p:cNvPr>
              <p:cNvSpPr txBox="1"/>
              <p:nvPr/>
            </p:nvSpPr>
            <p:spPr>
              <a:xfrm>
                <a:off x="1012521" y="2142724"/>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effectLst/>
                    <a:uLnTx/>
                    <a:uFillTx/>
                    <a:latin typeface="Poppins Light" pitchFamily="2" charset="77"/>
                    <a:ea typeface="+mn-ea"/>
                    <a:cs typeface="Poppins Light" pitchFamily="2" charset="77"/>
                  </a:rPr>
                  <a:t>5</a:t>
                </a:r>
                <a:endParaRPr kumimoji="0" lang="en-US" sz="10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518" name="TextBox 517">
                <a:extLst>
                  <a:ext uri="{FF2B5EF4-FFF2-40B4-BE49-F238E27FC236}">
                    <a16:creationId xmlns:a16="http://schemas.microsoft.com/office/drawing/2014/main" id="{58E2B5EB-E9B8-B278-A490-C222171544B0}"/>
                  </a:ext>
                </a:extLst>
              </p:cNvPr>
              <p:cNvSpPr txBox="1"/>
              <p:nvPr/>
            </p:nvSpPr>
            <p:spPr>
              <a:xfrm>
                <a:off x="1003793" y="2310657"/>
                <a:ext cx="592737"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2400" dirty="0">
                    <a:latin typeface="Poppins Light" pitchFamily="2" charset="77"/>
                    <a:cs typeface="Poppins Light" pitchFamily="2" charset="77"/>
                  </a:rPr>
                  <a:t>Eb</a:t>
                </a:r>
                <a:endParaRPr kumimoji="0" lang="en-US" sz="24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519" name="TextBox 518">
                <a:extLst>
                  <a:ext uri="{FF2B5EF4-FFF2-40B4-BE49-F238E27FC236}">
                    <a16:creationId xmlns:a16="http://schemas.microsoft.com/office/drawing/2014/main" id="{3F9E4922-00E5-1191-4353-BA49CB10F503}"/>
                  </a:ext>
                </a:extLst>
              </p:cNvPr>
              <p:cNvSpPr txBox="1"/>
              <p:nvPr/>
            </p:nvSpPr>
            <p:spPr>
              <a:xfrm>
                <a:off x="974768" y="2652617"/>
                <a:ext cx="624963" cy="15340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u="none" strike="noStrike" kern="1200" cap="none" normalizeH="0" baseline="30000" noProof="0" dirty="0" err="1">
                    <a:ln>
                      <a:noFill/>
                    </a:ln>
                    <a:effectLst/>
                    <a:uLnTx/>
                    <a:uFillTx/>
                    <a:latin typeface="Poppins" panose="00000500000000000000" pitchFamily="2" charset="0"/>
                    <a:cs typeface="Poppins" panose="00000500000000000000" pitchFamily="2" charset="0"/>
                  </a:rPr>
                  <a:t>Ekonomik</a:t>
                </a:r>
                <a:r>
                  <a:rPr kumimoji="0" lang="en-US" sz="1000" u="none" strike="noStrike" kern="1200" cap="none" normalizeH="0" baseline="30000" noProof="0" dirty="0">
                    <a:ln>
                      <a:noFill/>
                    </a:ln>
                    <a:effectLst/>
                    <a:uLnTx/>
                    <a:uFillTx/>
                    <a:latin typeface="Poppins" panose="00000500000000000000" pitchFamily="2" charset="0"/>
                    <a:cs typeface="Poppins" panose="00000500000000000000" pitchFamily="2" charset="0"/>
                  </a:rPr>
                  <a:t> Zemin</a:t>
                </a:r>
              </a:p>
            </p:txBody>
          </p:sp>
        </p:grpSp>
        <p:grpSp>
          <p:nvGrpSpPr>
            <p:cNvPr id="481" name="Group 480">
              <a:extLst>
                <a:ext uri="{FF2B5EF4-FFF2-40B4-BE49-F238E27FC236}">
                  <a16:creationId xmlns:a16="http://schemas.microsoft.com/office/drawing/2014/main" id="{3D843634-9BA3-A962-375E-176ADF3AD08F}"/>
                </a:ext>
              </a:extLst>
            </p:cNvPr>
            <p:cNvGrpSpPr/>
            <p:nvPr/>
          </p:nvGrpSpPr>
          <p:grpSpPr>
            <a:xfrm>
              <a:off x="568899" y="2077158"/>
              <a:ext cx="915271" cy="915274"/>
              <a:chOff x="952500" y="2127266"/>
              <a:chExt cx="720326" cy="720326"/>
            </a:xfrm>
          </p:grpSpPr>
          <p:sp>
            <p:nvSpPr>
              <p:cNvPr id="512" name="Rectangle 511">
                <a:extLst>
                  <a:ext uri="{FF2B5EF4-FFF2-40B4-BE49-F238E27FC236}">
                    <a16:creationId xmlns:a16="http://schemas.microsoft.com/office/drawing/2014/main" id="{1A442F20-7B42-C213-A6F3-6820B10B40FC}"/>
                  </a:ext>
                </a:extLst>
              </p:cNvPr>
              <p:cNvSpPr/>
              <p:nvPr/>
            </p:nvSpPr>
            <p:spPr>
              <a:xfrm>
                <a:off x="952500" y="2127266"/>
                <a:ext cx="720326" cy="720326"/>
              </a:xfrm>
              <a:prstGeom prst="rect">
                <a:avLst/>
              </a:prstGeom>
              <a:solidFill>
                <a:srgbClr val="D6E8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13" name="TextBox 512">
                <a:extLst>
                  <a:ext uri="{FF2B5EF4-FFF2-40B4-BE49-F238E27FC236}">
                    <a16:creationId xmlns:a16="http://schemas.microsoft.com/office/drawing/2014/main" id="{6D230501-48B6-3CA5-FA02-DD1A0B5496F6}"/>
                  </a:ext>
                </a:extLst>
              </p:cNvPr>
              <p:cNvSpPr txBox="1"/>
              <p:nvPr/>
            </p:nvSpPr>
            <p:spPr>
              <a:xfrm>
                <a:off x="1012521" y="2142724"/>
                <a:ext cx="421682" cy="24236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effectLst/>
                    <a:uLnTx/>
                    <a:uFillTx/>
                    <a:latin typeface="Poppins Light" pitchFamily="2" charset="77"/>
                    <a:ea typeface="+mn-ea"/>
                    <a:cs typeface="Poppins Light" pitchFamily="2" charset="77"/>
                  </a:rPr>
                  <a:t>3</a:t>
                </a:r>
                <a:endParaRPr kumimoji="0" lang="en-US" sz="10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514" name="TextBox 513">
                <a:extLst>
                  <a:ext uri="{FF2B5EF4-FFF2-40B4-BE49-F238E27FC236}">
                    <a16:creationId xmlns:a16="http://schemas.microsoft.com/office/drawing/2014/main" id="{3AC6F184-F132-F0FB-61CF-85AD953C5C52}"/>
                  </a:ext>
                </a:extLst>
              </p:cNvPr>
              <p:cNvSpPr txBox="1"/>
              <p:nvPr/>
            </p:nvSpPr>
            <p:spPr>
              <a:xfrm>
                <a:off x="1003793" y="2310657"/>
                <a:ext cx="592737"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effectLst/>
                    <a:uLnTx/>
                    <a:uFillTx/>
                    <a:latin typeface="Poppins Light" pitchFamily="2" charset="77"/>
                    <a:ea typeface="+mn-ea"/>
                    <a:cs typeface="Poppins Light" pitchFamily="2" charset="77"/>
                  </a:rPr>
                  <a:t>In</a:t>
                </a:r>
                <a:endParaRPr kumimoji="0" lang="en-US" sz="24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515" name="TextBox 514">
                <a:extLst>
                  <a:ext uri="{FF2B5EF4-FFF2-40B4-BE49-F238E27FC236}">
                    <a16:creationId xmlns:a16="http://schemas.microsoft.com/office/drawing/2014/main" id="{326D4C91-FA0F-ABA7-4284-8E3F4C4CDEC3}"/>
                  </a:ext>
                </a:extLst>
              </p:cNvPr>
              <p:cNvSpPr txBox="1"/>
              <p:nvPr/>
            </p:nvSpPr>
            <p:spPr>
              <a:xfrm>
                <a:off x="1016119" y="2633670"/>
                <a:ext cx="624963" cy="157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700" dirty="0" err="1">
                    <a:latin typeface="Poppins" pitchFamily="2" charset="77"/>
                    <a:cs typeface="Poppins" pitchFamily="2" charset="77"/>
                  </a:rPr>
                  <a:t>Giriş</a:t>
                </a:r>
                <a:endParaRPr kumimoji="0" lang="en-US" sz="700" u="none" strike="noStrike" kern="1200" cap="none" normalizeH="0" baseline="30000" noProof="0" dirty="0">
                  <a:ln>
                    <a:noFill/>
                  </a:ln>
                  <a:effectLst/>
                  <a:uLnTx/>
                  <a:uFillTx/>
                  <a:latin typeface="Poppins" pitchFamily="2" charset="77"/>
                  <a:cs typeface="Poppins" pitchFamily="2" charset="77"/>
                </a:endParaRPr>
              </a:p>
            </p:txBody>
          </p:sp>
        </p:grpSp>
        <p:grpSp>
          <p:nvGrpSpPr>
            <p:cNvPr id="482" name="Group 481">
              <a:extLst>
                <a:ext uri="{FF2B5EF4-FFF2-40B4-BE49-F238E27FC236}">
                  <a16:creationId xmlns:a16="http://schemas.microsoft.com/office/drawing/2014/main" id="{433DDD5B-FED6-9385-305B-05B5A6E180FB}"/>
                </a:ext>
              </a:extLst>
            </p:cNvPr>
            <p:cNvGrpSpPr/>
            <p:nvPr/>
          </p:nvGrpSpPr>
          <p:grpSpPr>
            <a:xfrm>
              <a:off x="6322100" y="7814174"/>
              <a:ext cx="915271" cy="915274"/>
              <a:chOff x="952500" y="2127266"/>
              <a:chExt cx="720326" cy="720326"/>
            </a:xfrm>
          </p:grpSpPr>
          <p:sp>
            <p:nvSpPr>
              <p:cNvPr id="508" name="Rectangle 507">
                <a:extLst>
                  <a:ext uri="{FF2B5EF4-FFF2-40B4-BE49-F238E27FC236}">
                    <a16:creationId xmlns:a16="http://schemas.microsoft.com/office/drawing/2014/main" id="{C099BF7B-87AD-3D2C-E894-BB17E3AB9255}"/>
                  </a:ext>
                </a:extLst>
              </p:cNvPr>
              <p:cNvSpPr/>
              <p:nvPr/>
            </p:nvSpPr>
            <p:spPr>
              <a:xfrm>
                <a:off x="952500" y="2127266"/>
                <a:ext cx="720326" cy="720326"/>
              </a:xfrm>
              <a:prstGeom prst="rect">
                <a:avLst/>
              </a:prstGeom>
              <a:solidFill>
                <a:srgbClr val="CBE2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09" name="TextBox 508">
                <a:extLst>
                  <a:ext uri="{FF2B5EF4-FFF2-40B4-BE49-F238E27FC236}">
                    <a16:creationId xmlns:a16="http://schemas.microsoft.com/office/drawing/2014/main" id="{8977CBCF-8AEA-C865-2747-C6B108BE8489}"/>
                  </a:ext>
                </a:extLst>
              </p:cNvPr>
              <p:cNvSpPr txBox="1"/>
              <p:nvPr/>
            </p:nvSpPr>
            <p:spPr>
              <a:xfrm>
                <a:off x="1012521" y="2142724"/>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effectLst/>
                    <a:uLnTx/>
                    <a:uFillTx/>
                    <a:latin typeface="Poppins Light" pitchFamily="2" charset="77"/>
                    <a:ea typeface="+mn-ea"/>
                    <a:cs typeface="Poppins Light" pitchFamily="2" charset="77"/>
                  </a:rPr>
                  <a:t>80</a:t>
                </a:r>
                <a:endParaRPr kumimoji="0" lang="en-US" sz="10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510" name="TextBox 509">
                <a:extLst>
                  <a:ext uri="{FF2B5EF4-FFF2-40B4-BE49-F238E27FC236}">
                    <a16:creationId xmlns:a16="http://schemas.microsoft.com/office/drawing/2014/main" id="{B0852C5F-1872-D3B0-38EB-75CE0089C0E4}"/>
                  </a:ext>
                </a:extLst>
              </p:cNvPr>
              <p:cNvSpPr txBox="1"/>
              <p:nvPr/>
            </p:nvSpPr>
            <p:spPr>
              <a:xfrm>
                <a:off x="1003793" y="2310657"/>
                <a:ext cx="592737"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2400" dirty="0">
                    <a:latin typeface="Poppins Light" pitchFamily="2" charset="77"/>
                    <a:cs typeface="Poppins Light" pitchFamily="2" charset="77"/>
                  </a:rPr>
                  <a:t>Dt</a:t>
                </a:r>
                <a:endParaRPr kumimoji="0" lang="en-US" sz="24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511" name="TextBox 510">
                <a:extLst>
                  <a:ext uri="{FF2B5EF4-FFF2-40B4-BE49-F238E27FC236}">
                    <a16:creationId xmlns:a16="http://schemas.microsoft.com/office/drawing/2014/main" id="{1246B709-D114-A9C2-CADD-9A8C5D27338C}"/>
                  </a:ext>
                </a:extLst>
              </p:cNvPr>
              <p:cNvSpPr txBox="1"/>
              <p:nvPr/>
            </p:nvSpPr>
            <p:spPr>
              <a:xfrm>
                <a:off x="1022844" y="2662002"/>
                <a:ext cx="624963" cy="157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a:ln>
                      <a:noFill/>
                    </a:ln>
                    <a:effectLst/>
                    <a:uLnTx/>
                    <a:uFillTx/>
                    <a:latin typeface="Poppins" pitchFamily="2" charset="77"/>
                    <a:cs typeface="Poppins" pitchFamily="2" charset="77"/>
                  </a:rPr>
                  <a:t>Veri </a:t>
                </a:r>
                <a:r>
                  <a:rPr kumimoji="0" lang="en-US" sz="700" u="none" strike="noStrike" kern="1200" cap="none" normalizeH="0" baseline="0" noProof="0" dirty="0" err="1">
                    <a:ln>
                      <a:noFill/>
                    </a:ln>
                    <a:effectLst/>
                    <a:uLnTx/>
                    <a:uFillTx/>
                    <a:latin typeface="Poppins" pitchFamily="2" charset="77"/>
                    <a:cs typeface="Poppins" pitchFamily="2" charset="77"/>
                  </a:rPr>
                  <a:t>Tablosu</a:t>
                </a:r>
                <a:endParaRPr kumimoji="0" lang="en-US" sz="700" u="none" strike="noStrike" kern="1200" cap="none" normalizeH="0" baseline="30000" noProof="0" dirty="0">
                  <a:ln>
                    <a:noFill/>
                  </a:ln>
                  <a:effectLst/>
                  <a:uLnTx/>
                  <a:uFillTx/>
                  <a:latin typeface="Poppins" pitchFamily="2" charset="77"/>
                  <a:cs typeface="Poppins" pitchFamily="2" charset="77"/>
                </a:endParaRPr>
              </a:p>
            </p:txBody>
          </p:sp>
        </p:grpSp>
        <p:grpSp>
          <p:nvGrpSpPr>
            <p:cNvPr id="483" name="Group 482">
              <a:extLst>
                <a:ext uri="{FF2B5EF4-FFF2-40B4-BE49-F238E27FC236}">
                  <a16:creationId xmlns:a16="http://schemas.microsoft.com/office/drawing/2014/main" id="{4B68EE54-C10A-A9F0-C2D3-7E245D29892B}"/>
                </a:ext>
              </a:extLst>
            </p:cNvPr>
            <p:cNvGrpSpPr/>
            <p:nvPr/>
          </p:nvGrpSpPr>
          <p:grpSpPr>
            <a:xfrm>
              <a:off x="5359833" y="7816671"/>
              <a:ext cx="915271" cy="915274"/>
              <a:chOff x="952500" y="2127266"/>
              <a:chExt cx="720326" cy="720326"/>
            </a:xfrm>
          </p:grpSpPr>
          <p:sp>
            <p:nvSpPr>
              <p:cNvPr id="504" name="Rectangle 503">
                <a:extLst>
                  <a:ext uri="{FF2B5EF4-FFF2-40B4-BE49-F238E27FC236}">
                    <a16:creationId xmlns:a16="http://schemas.microsoft.com/office/drawing/2014/main" id="{91CFF5B8-D417-ADE8-DC47-2DA9C51564E5}"/>
                  </a:ext>
                </a:extLst>
              </p:cNvPr>
              <p:cNvSpPr/>
              <p:nvPr/>
            </p:nvSpPr>
            <p:spPr>
              <a:xfrm>
                <a:off x="952500" y="2127266"/>
                <a:ext cx="720326" cy="720326"/>
              </a:xfrm>
              <a:prstGeom prst="rect">
                <a:avLst/>
              </a:prstGeom>
              <a:solidFill>
                <a:srgbClr val="CBE2FF"/>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05" name="TextBox 504">
                <a:extLst>
                  <a:ext uri="{FF2B5EF4-FFF2-40B4-BE49-F238E27FC236}">
                    <a16:creationId xmlns:a16="http://schemas.microsoft.com/office/drawing/2014/main" id="{BEA404B8-358D-38BF-CE50-33FE874199F3}"/>
                  </a:ext>
                </a:extLst>
              </p:cNvPr>
              <p:cNvSpPr txBox="1"/>
              <p:nvPr/>
            </p:nvSpPr>
            <p:spPr>
              <a:xfrm>
                <a:off x="1007523" y="2142724"/>
                <a:ext cx="421682" cy="193777"/>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effectLst/>
                    <a:uLnTx/>
                    <a:uFillTx/>
                    <a:latin typeface="Poppins Light" pitchFamily="2" charset="77"/>
                    <a:ea typeface="+mn-ea"/>
                    <a:cs typeface="Poppins Light" pitchFamily="2" charset="77"/>
                  </a:rPr>
                  <a:t>79</a:t>
                </a:r>
                <a:endParaRPr kumimoji="0" lang="en-US" sz="10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506" name="TextBox 505">
                <a:extLst>
                  <a:ext uri="{FF2B5EF4-FFF2-40B4-BE49-F238E27FC236}">
                    <a16:creationId xmlns:a16="http://schemas.microsoft.com/office/drawing/2014/main" id="{E5175647-C2A8-9B72-7D41-388F7F435EFF}"/>
                  </a:ext>
                </a:extLst>
              </p:cNvPr>
              <p:cNvSpPr txBox="1"/>
              <p:nvPr/>
            </p:nvSpPr>
            <p:spPr>
              <a:xfrm>
                <a:off x="1003793" y="2310657"/>
                <a:ext cx="592737"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effectLst/>
                    <a:uLnTx/>
                    <a:uFillTx/>
                    <a:latin typeface="Poppins Light" pitchFamily="2" charset="77"/>
                    <a:ea typeface="+mn-ea"/>
                    <a:cs typeface="Poppins Light" pitchFamily="2" charset="77"/>
                  </a:rPr>
                  <a:t>Cc</a:t>
                </a:r>
                <a:endParaRPr kumimoji="0" lang="en-US" sz="2400" b="0" i="0" u="none" strike="noStrike" kern="1200" cap="none" normalizeH="0" baseline="30000" noProof="0" dirty="0">
                  <a:ln>
                    <a:noFill/>
                  </a:ln>
                  <a:effectLst/>
                  <a:uLnTx/>
                  <a:uFillTx/>
                  <a:latin typeface="Poppins Light" pitchFamily="2" charset="77"/>
                  <a:ea typeface="+mn-ea"/>
                  <a:cs typeface="Poppins Light" pitchFamily="2" charset="77"/>
                </a:endParaRPr>
              </a:p>
            </p:txBody>
          </p:sp>
          <p:sp>
            <p:nvSpPr>
              <p:cNvPr id="507" name="TextBox 506">
                <a:extLst>
                  <a:ext uri="{FF2B5EF4-FFF2-40B4-BE49-F238E27FC236}">
                    <a16:creationId xmlns:a16="http://schemas.microsoft.com/office/drawing/2014/main" id="{88BEDFB0-9F04-F740-6C50-038556F9B79A}"/>
                  </a:ext>
                </a:extLst>
              </p:cNvPr>
              <p:cNvSpPr txBox="1"/>
              <p:nvPr/>
            </p:nvSpPr>
            <p:spPr>
              <a:xfrm>
                <a:off x="1028511" y="2679001"/>
                <a:ext cx="624963" cy="157444"/>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effectLst/>
                    <a:uLnTx/>
                    <a:uFillTx/>
                    <a:latin typeface="Poppins" pitchFamily="2" charset="77"/>
                    <a:cs typeface="Poppins" pitchFamily="2" charset="77"/>
                  </a:rPr>
                  <a:t>Sonuç</a:t>
                </a:r>
                <a:endParaRPr kumimoji="0" lang="en-US" sz="700" u="none" strike="noStrike" kern="1200" cap="none" normalizeH="0" baseline="30000" noProof="0" dirty="0">
                  <a:ln>
                    <a:noFill/>
                  </a:ln>
                  <a:effectLst/>
                  <a:uLnTx/>
                  <a:uFillTx/>
                  <a:latin typeface="Poppins" pitchFamily="2" charset="77"/>
                  <a:cs typeface="Poppins" pitchFamily="2" charset="77"/>
                </a:endParaRPr>
              </a:p>
            </p:txBody>
          </p:sp>
        </p:grpSp>
        <p:grpSp>
          <p:nvGrpSpPr>
            <p:cNvPr id="484" name="Group 483">
              <a:extLst>
                <a:ext uri="{FF2B5EF4-FFF2-40B4-BE49-F238E27FC236}">
                  <a16:creationId xmlns:a16="http://schemas.microsoft.com/office/drawing/2014/main" id="{E423AA1E-CDAD-7AC2-2F78-9E6002DAA2EF}"/>
                </a:ext>
              </a:extLst>
            </p:cNvPr>
            <p:cNvGrpSpPr/>
            <p:nvPr/>
          </p:nvGrpSpPr>
          <p:grpSpPr>
            <a:xfrm>
              <a:off x="1530455" y="4957657"/>
              <a:ext cx="938471" cy="915273"/>
              <a:chOff x="3886200" y="4542488"/>
              <a:chExt cx="738585" cy="720326"/>
            </a:xfrm>
          </p:grpSpPr>
          <p:sp>
            <p:nvSpPr>
              <p:cNvPr id="500" name="Rectangle 499">
                <a:extLst>
                  <a:ext uri="{FF2B5EF4-FFF2-40B4-BE49-F238E27FC236}">
                    <a16:creationId xmlns:a16="http://schemas.microsoft.com/office/drawing/2014/main" id="{F55357CD-FD15-7C3C-9896-11BF29751726}"/>
                  </a:ext>
                </a:extLst>
              </p:cNvPr>
              <p:cNvSpPr/>
              <p:nvPr/>
            </p:nvSpPr>
            <p:spPr>
              <a:xfrm>
                <a:off x="3886200" y="4542488"/>
                <a:ext cx="720326" cy="720326"/>
              </a:xfrm>
              <a:prstGeom prst="rect">
                <a:avLst/>
              </a:prstGeom>
              <a:solidFill>
                <a:schemeClr val="tx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501" name="TextBox 500">
                <a:extLst>
                  <a:ext uri="{FF2B5EF4-FFF2-40B4-BE49-F238E27FC236}">
                    <a16:creationId xmlns:a16="http://schemas.microsoft.com/office/drawing/2014/main" id="{2085E0D4-3A19-B4C0-3DCE-74C28E05303B}"/>
                  </a:ext>
                </a:extLst>
              </p:cNvPr>
              <p:cNvSpPr txBox="1"/>
              <p:nvPr/>
            </p:nvSpPr>
            <p:spPr>
              <a:xfrm>
                <a:off x="3946221" y="4557946"/>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32</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02" name="TextBox 501">
                <a:extLst>
                  <a:ext uri="{FF2B5EF4-FFF2-40B4-BE49-F238E27FC236}">
                    <a16:creationId xmlns:a16="http://schemas.microsoft.com/office/drawing/2014/main" id="{76EC7039-B43E-3648-4DC9-256538744F53}"/>
                  </a:ext>
                </a:extLst>
              </p:cNvPr>
              <p:cNvSpPr txBox="1"/>
              <p:nvPr/>
            </p:nvSpPr>
            <p:spPr>
              <a:xfrm>
                <a:off x="3937493" y="4725879"/>
                <a:ext cx="400479" cy="371980"/>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2400" dirty="0">
                    <a:solidFill>
                      <a:schemeClr val="bg1"/>
                    </a:solidFill>
                    <a:latin typeface="Poppins Light" pitchFamily="2" charset="77"/>
                    <a:cs typeface="Poppins Light" pitchFamily="2" charset="77"/>
                  </a:rPr>
                  <a:t>Ci</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503" name="TextBox 502">
                <a:extLst>
                  <a:ext uri="{FF2B5EF4-FFF2-40B4-BE49-F238E27FC236}">
                    <a16:creationId xmlns:a16="http://schemas.microsoft.com/office/drawing/2014/main" id="{FAD9DF00-E078-935E-CA0F-859A231F5539}"/>
                  </a:ext>
                </a:extLst>
              </p:cNvPr>
              <p:cNvSpPr txBox="1"/>
              <p:nvPr/>
            </p:nvSpPr>
            <p:spPr>
              <a:xfrm>
                <a:off x="3920052" y="5034647"/>
                <a:ext cx="704733"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700" dirty="0">
                    <a:solidFill>
                      <a:schemeClr val="bg1"/>
                    </a:solidFill>
                    <a:latin typeface="Poppins" panose="00000500000000000000" pitchFamily="2" charset="0"/>
                    <a:cs typeface="Poppins" panose="00000500000000000000" pitchFamily="2" charset="0"/>
                  </a:rPr>
                  <a:t>K</a:t>
                </a:r>
                <a:r>
                  <a:rPr lang="tr-TR" sz="700" dirty="0">
                    <a:solidFill>
                      <a:schemeClr val="bg1"/>
                    </a:solidFill>
                    <a:latin typeface="Poppins" panose="00000500000000000000" pitchFamily="2" charset="0"/>
                    <a:cs typeface="Poppins" panose="00000500000000000000" pitchFamily="2" charset="0"/>
                  </a:rPr>
                  <a:t>ategori</a:t>
                </a:r>
                <a:r>
                  <a:rPr lang="en-US" sz="700" dirty="0">
                    <a:solidFill>
                      <a:schemeClr val="bg1"/>
                    </a:solidFill>
                    <a:latin typeface="Poppins" panose="00000500000000000000" pitchFamily="2" charset="0"/>
                    <a:cs typeface="Poppins" panose="00000500000000000000" pitchFamily="2" charset="0"/>
                  </a:rPr>
                  <a:t> </a:t>
                </a:r>
                <a:r>
                  <a:rPr lang="en-US" sz="700" dirty="0" err="1">
                    <a:solidFill>
                      <a:schemeClr val="bg1"/>
                    </a:solidFill>
                    <a:latin typeface="Poppins" panose="00000500000000000000" pitchFamily="2" charset="0"/>
                    <a:cs typeface="Poppins" panose="00000500000000000000" pitchFamily="2" charset="0"/>
                  </a:rPr>
                  <a:t>Bilgisi</a:t>
                </a:r>
                <a:endParaRPr kumimoji="0" lang="en-US" sz="700" u="none" strike="noStrike" kern="1200" cap="none" normalizeH="0" baseline="30000" noProof="0" dirty="0">
                  <a:ln>
                    <a:noFill/>
                  </a:ln>
                  <a:solidFill>
                    <a:schemeClr val="bg1"/>
                  </a:solidFill>
                  <a:effectLst/>
                  <a:uLnTx/>
                  <a:uFillTx/>
                  <a:latin typeface="Poppins" panose="00000500000000000000" pitchFamily="2" charset="0"/>
                  <a:cs typeface="Poppins" panose="00000500000000000000" pitchFamily="2" charset="0"/>
                </a:endParaRPr>
              </a:p>
            </p:txBody>
          </p:sp>
        </p:grpSp>
        <p:grpSp>
          <p:nvGrpSpPr>
            <p:cNvPr id="485" name="Group 484">
              <a:extLst>
                <a:ext uri="{FF2B5EF4-FFF2-40B4-BE49-F238E27FC236}">
                  <a16:creationId xmlns:a16="http://schemas.microsoft.com/office/drawing/2014/main" id="{FD41A6CF-A254-712A-9E1A-758B9CAC47BF}"/>
                </a:ext>
              </a:extLst>
            </p:cNvPr>
            <p:cNvGrpSpPr/>
            <p:nvPr/>
          </p:nvGrpSpPr>
          <p:grpSpPr>
            <a:xfrm>
              <a:off x="1528254" y="3034305"/>
              <a:ext cx="915271" cy="915273"/>
              <a:chOff x="952500" y="2127266"/>
              <a:chExt cx="720326" cy="720326"/>
            </a:xfrm>
          </p:grpSpPr>
          <p:sp>
            <p:nvSpPr>
              <p:cNvPr id="496" name="Rectangle 495">
                <a:extLst>
                  <a:ext uri="{FF2B5EF4-FFF2-40B4-BE49-F238E27FC236}">
                    <a16:creationId xmlns:a16="http://schemas.microsoft.com/office/drawing/2014/main" id="{95C5B540-8AE9-BB91-A4B1-DADF10618A69}"/>
                  </a:ext>
                </a:extLst>
              </p:cNvPr>
              <p:cNvSpPr/>
              <p:nvPr/>
            </p:nvSpPr>
            <p:spPr>
              <a:xfrm>
                <a:off x="952500" y="2127266"/>
                <a:ext cx="720326" cy="720326"/>
              </a:xfrm>
              <a:prstGeom prst="rect">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497" name="TextBox 496">
                <a:extLst>
                  <a:ext uri="{FF2B5EF4-FFF2-40B4-BE49-F238E27FC236}">
                    <a16:creationId xmlns:a16="http://schemas.microsoft.com/office/drawing/2014/main" id="{570CAE1A-DEE9-B04B-6EBD-F05A71398F29}"/>
                  </a:ext>
                </a:extLst>
              </p:cNvPr>
              <p:cNvSpPr txBox="1"/>
              <p:nvPr/>
            </p:nvSpPr>
            <p:spPr>
              <a:xfrm>
                <a:off x="1012521" y="2142724"/>
                <a:ext cx="421682" cy="193778"/>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lang="en-US" sz="1000" dirty="0">
                    <a:solidFill>
                      <a:schemeClr val="bg1"/>
                    </a:solidFill>
                    <a:latin typeface="Poppins Light" pitchFamily="2" charset="77"/>
                    <a:cs typeface="Poppins Light" pitchFamily="2" charset="77"/>
                  </a:rPr>
                  <a:t>9</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498" name="TextBox 497">
                <a:extLst>
                  <a:ext uri="{FF2B5EF4-FFF2-40B4-BE49-F238E27FC236}">
                    <a16:creationId xmlns:a16="http://schemas.microsoft.com/office/drawing/2014/main" id="{F22E8331-50EF-7090-0570-979B83E3F16B}"/>
                  </a:ext>
                </a:extLst>
              </p:cNvPr>
              <p:cNvSpPr txBox="1"/>
              <p:nvPr/>
            </p:nvSpPr>
            <p:spPr>
              <a:xfrm>
                <a:off x="1003793" y="2310657"/>
                <a:ext cx="592737" cy="371980"/>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a:cs typeface="Poppins Light"/>
                  </a:rPr>
                  <a:t>Mf</a:t>
                </a:r>
                <a:endParaRPr kumimoji="0" lang="en-US" sz="2400" b="0" i="0" u="none" strike="noStrike" kern="1200" cap="none" normalizeH="0" baseline="30000" noProof="0" dirty="0">
                  <a:ln>
                    <a:noFill/>
                  </a:ln>
                  <a:solidFill>
                    <a:schemeClr val="bg1"/>
                  </a:solidFill>
                  <a:effectLst/>
                  <a:uLnTx/>
                  <a:uFillTx/>
                  <a:latin typeface="Poppins Light"/>
                  <a:cs typeface="Poppins Light"/>
                </a:endParaRPr>
              </a:p>
            </p:txBody>
          </p:sp>
          <p:sp>
            <p:nvSpPr>
              <p:cNvPr id="499" name="TextBox 498">
                <a:extLst>
                  <a:ext uri="{FF2B5EF4-FFF2-40B4-BE49-F238E27FC236}">
                    <a16:creationId xmlns:a16="http://schemas.microsoft.com/office/drawing/2014/main" id="{B35EBF4F-81F9-B3A1-119E-FFEE0AFC3B1A}"/>
                  </a:ext>
                </a:extLst>
              </p:cNvPr>
              <p:cNvSpPr txBox="1"/>
              <p:nvPr/>
            </p:nvSpPr>
            <p:spPr>
              <a:xfrm>
                <a:off x="1022844" y="2604707"/>
                <a:ext cx="624963" cy="157445"/>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Medya</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Tahmini</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86" name="Group 485">
              <a:extLst>
                <a:ext uri="{FF2B5EF4-FFF2-40B4-BE49-F238E27FC236}">
                  <a16:creationId xmlns:a16="http://schemas.microsoft.com/office/drawing/2014/main" id="{FB11E742-7CA6-08FB-37F2-F89054B6A865}"/>
                </a:ext>
              </a:extLst>
            </p:cNvPr>
            <p:cNvGrpSpPr/>
            <p:nvPr/>
          </p:nvGrpSpPr>
          <p:grpSpPr>
            <a:xfrm>
              <a:off x="5361763" y="6861617"/>
              <a:ext cx="915271" cy="915271"/>
              <a:chOff x="6309616" y="6861617"/>
              <a:chExt cx="915271" cy="915271"/>
            </a:xfrm>
          </p:grpSpPr>
          <p:sp>
            <p:nvSpPr>
              <p:cNvPr id="492" name="Rectangle 491">
                <a:extLst>
                  <a:ext uri="{FF2B5EF4-FFF2-40B4-BE49-F238E27FC236}">
                    <a16:creationId xmlns:a16="http://schemas.microsoft.com/office/drawing/2014/main" id="{6B9C2DD9-9AAC-771E-CE72-BFB04B61041F}"/>
                  </a:ext>
                </a:extLst>
              </p:cNvPr>
              <p:cNvSpPr/>
              <p:nvPr/>
            </p:nvSpPr>
            <p:spPr>
              <a:xfrm>
                <a:off x="6309616" y="6861617"/>
                <a:ext cx="915271" cy="915271"/>
              </a:xfrm>
              <a:prstGeom prst="rect">
                <a:avLst/>
              </a:prstGeom>
              <a:gradFill flip="none" rotWithShape="1">
                <a:gsLst>
                  <a:gs pos="70000">
                    <a:schemeClr val="tx1"/>
                  </a:gs>
                  <a:gs pos="15000">
                    <a:schemeClr val="accent1"/>
                  </a:gs>
                </a:gsLst>
                <a:lin ang="8100000" scaled="1"/>
                <a:tileRect/>
              </a:gra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493" name="TextBox 492">
                <a:extLst>
                  <a:ext uri="{FF2B5EF4-FFF2-40B4-BE49-F238E27FC236}">
                    <a16:creationId xmlns:a16="http://schemas.microsoft.com/office/drawing/2014/main" id="{4F7DF6F3-1467-FBC9-50A2-C2CAC272A35F}"/>
                  </a:ext>
                </a:extLst>
              </p:cNvPr>
              <p:cNvSpPr txBox="1"/>
              <p:nvPr/>
            </p:nvSpPr>
            <p:spPr>
              <a:xfrm>
                <a:off x="6382706" y="6878083"/>
                <a:ext cx="535804" cy="24622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57</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494" name="TextBox 493">
                <a:extLst>
                  <a:ext uri="{FF2B5EF4-FFF2-40B4-BE49-F238E27FC236}">
                    <a16:creationId xmlns:a16="http://schemas.microsoft.com/office/drawing/2014/main" id="{5875468B-0018-7A57-DCC6-3E2F991961E4}"/>
                  </a:ext>
                </a:extLst>
              </p:cNvPr>
              <p:cNvSpPr txBox="1"/>
              <p:nvPr/>
            </p:nvSpPr>
            <p:spPr>
              <a:xfrm>
                <a:off x="6371614" y="7091465"/>
                <a:ext cx="508862" cy="472652"/>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24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Rf</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495" name="TextBox 494">
                <a:extLst>
                  <a:ext uri="{FF2B5EF4-FFF2-40B4-BE49-F238E27FC236}">
                    <a16:creationId xmlns:a16="http://schemas.microsoft.com/office/drawing/2014/main" id="{C6CF2BEB-6C61-FA51-C419-9B4E549C6F6E}"/>
                  </a:ext>
                </a:extLst>
              </p:cNvPr>
              <p:cNvSpPr txBox="1"/>
              <p:nvPr/>
            </p:nvSpPr>
            <p:spPr>
              <a:xfrm>
                <a:off x="6382945" y="7457270"/>
                <a:ext cx="782830" cy="200055"/>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Bölgesel</a:t>
                </a:r>
                <a:r>
                  <a:rPr kumimoji="0" lang="en-US" sz="700" u="none" strike="noStrike" kern="1200" cap="none" normalizeH="0" baseline="0" noProof="0" dirty="0">
                    <a:ln>
                      <a:noFill/>
                    </a:ln>
                    <a:solidFill>
                      <a:schemeClr val="bg1"/>
                    </a:solidFill>
                    <a:effectLst/>
                    <a:uLnTx/>
                    <a:uFillTx/>
                    <a:latin typeface="Poppins" pitchFamily="2" charset="77"/>
                    <a:cs typeface="Poppins" pitchFamily="2" charset="77"/>
                  </a:rPr>
                  <a:t> </a:t>
                </a:r>
                <a:r>
                  <a:rPr kumimoji="0" lang="en-US" sz="700" u="none" strike="noStrike" kern="1200" cap="none" normalizeH="0" baseline="0" noProof="0" dirty="0" err="1">
                    <a:ln>
                      <a:noFill/>
                    </a:ln>
                    <a:solidFill>
                      <a:schemeClr val="bg1"/>
                    </a:solidFill>
                    <a:effectLst/>
                    <a:uLnTx/>
                    <a:uFillTx/>
                    <a:latin typeface="Poppins" pitchFamily="2" charset="77"/>
                    <a:cs typeface="Poppins" pitchFamily="2" charset="77"/>
                  </a:rPr>
                  <a:t>Tahmin</a:t>
                </a:r>
                <a:endParaRPr kumimoji="0" lang="en-US" sz="700" u="none" strike="noStrike" kern="1200" cap="none" normalizeH="0" baseline="30000" noProof="0" dirty="0">
                  <a:ln>
                    <a:noFill/>
                  </a:ln>
                  <a:solidFill>
                    <a:schemeClr val="bg1"/>
                  </a:solidFill>
                  <a:effectLst/>
                  <a:uLnTx/>
                  <a:uFillTx/>
                  <a:latin typeface="Poppins" pitchFamily="2" charset="77"/>
                  <a:cs typeface="Poppins" pitchFamily="2" charset="77"/>
                </a:endParaRPr>
              </a:p>
            </p:txBody>
          </p:sp>
        </p:grpSp>
        <p:grpSp>
          <p:nvGrpSpPr>
            <p:cNvPr id="487" name="Group 486">
              <a:extLst>
                <a:ext uri="{FF2B5EF4-FFF2-40B4-BE49-F238E27FC236}">
                  <a16:creationId xmlns:a16="http://schemas.microsoft.com/office/drawing/2014/main" id="{E48CA822-5E62-B9F8-6527-6D8AA67B1059}"/>
                </a:ext>
              </a:extLst>
            </p:cNvPr>
            <p:cNvGrpSpPr/>
            <p:nvPr/>
          </p:nvGrpSpPr>
          <p:grpSpPr>
            <a:xfrm>
              <a:off x="6319795" y="6858379"/>
              <a:ext cx="915271" cy="915271"/>
              <a:chOff x="6309905" y="6865369"/>
              <a:chExt cx="915271" cy="915271"/>
            </a:xfrm>
          </p:grpSpPr>
          <p:sp>
            <p:nvSpPr>
              <p:cNvPr id="488" name="Rectangle 487">
                <a:extLst>
                  <a:ext uri="{FF2B5EF4-FFF2-40B4-BE49-F238E27FC236}">
                    <a16:creationId xmlns:a16="http://schemas.microsoft.com/office/drawing/2014/main" id="{DB59E553-2266-45EE-5A4E-F94C146C92C6}"/>
                  </a:ext>
                </a:extLst>
              </p:cNvPr>
              <p:cNvSpPr/>
              <p:nvPr/>
            </p:nvSpPr>
            <p:spPr>
              <a:xfrm>
                <a:off x="6309905" y="6865369"/>
                <a:ext cx="915271" cy="915271"/>
              </a:xfrm>
              <a:prstGeom prst="rect">
                <a:avLst/>
              </a:prstGeom>
              <a:gradFill flip="none" rotWithShape="1">
                <a:gsLst>
                  <a:gs pos="70000">
                    <a:schemeClr val="tx1"/>
                  </a:gs>
                  <a:gs pos="15000">
                    <a:schemeClr val="accent1"/>
                  </a:gs>
                </a:gsLst>
                <a:lin ang="8100000" scaled="1"/>
                <a:tileRect/>
              </a:gra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489" name="TextBox 488">
                <a:extLst>
                  <a:ext uri="{FF2B5EF4-FFF2-40B4-BE49-F238E27FC236}">
                    <a16:creationId xmlns:a16="http://schemas.microsoft.com/office/drawing/2014/main" id="{DD764CF8-6E91-F7BF-BC6A-7869A7F216F6}"/>
                  </a:ext>
                </a:extLst>
              </p:cNvPr>
              <p:cNvSpPr txBox="1"/>
              <p:nvPr/>
            </p:nvSpPr>
            <p:spPr>
              <a:xfrm>
                <a:off x="6386170" y="6885010"/>
                <a:ext cx="535804" cy="246221"/>
              </a:xfrm>
              <a:prstGeom prst="rect">
                <a:avLst/>
              </a:prstGeom>
              <a:noFill/>
            </p:spPr>
            <p:txBody>
              <a:bodyPr wrap="square" lIns="0" rIns="0">
                <a:spAutoFit/>
              </a:bodyPr>
              <a:lstStyle/>
              <a:p>
                <a:pPr marL="0" marR="0" lvl="0" indent="0" defTabSz="457200" rtl="0" eaLnBrk="1" fontAlgn="auto" latinLnBrk="0" hangingPunct="1">
                  <a:spcBef>
                    <a:spcPts val="0"/>
                  </a:spcBef>
                  <a:spcAft>
                    <a:spcPts val="0"/>
                  </a:spcAft>
                  <a:buClrTx/>
                  <a:buSzTx/>
                  <a:buFontTx/>
                  <a:buNone/>
                  <a:tabLst/>
                  <a:defRPr/>
                </a:pPr>
                <a:r>
                  <a:rPr kumimoji="0" lang="en-US" sz="1000" b="0" i="0" u="none" strike="noStrike" kern="1200" cap="none" normalizeH="0" baseline="0" noProof="0" dirty="0">
                    <a:ln>
                      <a:noFill/>
                    </a:ln>
                    <a:solidFill>
                      <a:schemeClr val="bg1"/>
                    </a:solidFill>
                    <a:effectLst/>
                    <a:uLnTx/>
                    <a:uFillTx/>
                    <a:latin typeface="Poppins Light" pitchFamily="2" charset="77"/>
                    <a:ea typeface="+mn-ea"/>
                    <a:cs typeface="Poppins Light" pitchFamily="2" charset="77"/>
                  </a:rPr>
                  <a:t>62</a:t>
                </a:r>
                <a:endParaRPr kumimoji="0" lang="en-US" sz="10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490" name="TextBox 489">
                <a:extLst>
                  <a:ext uri="{FF2B5EF4-FFF2-40B4-BE49-F238E27FC236}">
                    <a16:creationId xmlns:a16="http://schemas.microsoft.com/office/drawing/2014/main" id="{8632BA91-9B8F-7E17-1E43-EBA4140C248F}"/>
                  </a:ext>
                </a:extLst>
              </p:cNvPr>
              <p:cNvSpPr txBox="1"/>
              <p:nvPr/>
            </p:nvSpPr>
            <p:spPr>
              <a:xfrm>
                <a:off x="6375078" y="7098392"/>
                <a:ext cx="508862" cy="472652"/>
              </a:xfrm>
              <a:prstGeom prst="rect">
                <a:avLst/>
              </a:prstGeom>
              <a:noFill/>
            </p:spPr>
            <p:txBody>
              <a:bodyPr wrap="square" lIns="0" tIns="45720" rIns="0" bIns="45720" anchor="t">
                <a:spAutoFit/>
              </a:bodyPr>
              <a:lstStyle/>
              <a:p>
                <a:pPr marL="0" marR="0" lvl="0" indent="0" defTabSz="457200" rtl="0" eaLnBrk="1" fontAlgn="auto" latinLnBrk="0" hangingPunct="1">
                  <a:spcBef>
                    <a:spcPts val="0"/>
                  </a:spcBef>
                  <a:spcAft>
                    <a:spcPts val="0"/>
                  </a:spcAft>
                  <a:buClrTx/>
                  <a:buSzTx/>
                  <a:buFontTx/>
                  <a:buNone/>
                  <a:tabLst/>
                  <a:defRPr/>
                </a:pPr>
                <a:r>
                  <a:rPr lang="en-US" sz="2400" dirty="0">
                    <a:solidFill>
                      <a:schemeClr val="bg1"/>
                    </a:solidFill>
                    <a:latin typeface="Poppins Light"/>
                    <a:cs typeface="Poppins Light"/>
                  </a:rPr>
                  <a:t>Tt</a:t>
                </a:r>
                <a:endParaRPr kumimoji="0" lang="en-US" sz="2400" b="0" i="0" u="none" strike="noStrike" kern="1200" cap="none" normalizeH="0" baseline="30000" noProof="0" dirty="0">
                  <a:ln>
                    <a:noFill/>
                  </a:ln>
                  <a:solidFill>
                    <a:schemeClr val="bg1"/>
                  </a:solidFill>
                  <a:effectLst/>
                  <a:uLnTx/>
                  <a:uFillTx/>
                  <a:latin typeface="Poppins Light" pitchFamily="2" charset="77"/>
                  <a:ea typeface="+mn-ea"/>
                  <a:cs typeface="Poppins Light" pitchFamily="2" charset="77"/>
                </a:endParaRPr>
              </a:p>
            </p:txBody>
          </p:sp>
          <p:sp>
            <p:nvSpPr>
              <p:cNvPr id="491" name="TextBox 490">
                <a:extLst>
                  <a:ext uri="{FF2B5EF4-FFF2-40B4-BE49-F238E27FC236}">
                    <a16:creationId xmlns:a16="http://schemas.microsoft.com/office/drawing/2014/main" id="{A3513D80-D35B-BF1A-A7BD-D6F9CCB9FFF1}"/>
                  </a:ext>
                </a:extLst>
              </p:cNvPr>
              <p:cNvSpPr txBox="1"/>
              <p:nvPr/>
            </p:nvSpPr>
            <p:spPr>
              <a:xfrm>
                <a:off x="6386409" y="7464197"/>
                <a:ext cx="782830" cy="200055"/>
              </a:xfrm>
              <a:prstGeom prst="rect">
                <a:avLst/>
              </a:prstGeom>
              <a:noFill/>
            </p:spPr>
            <p:txBody>
              <a:bodyPr wrap="square" lIns="0" tIns="45720" rIns="0" bIns="45720" anchor="t">
                <a:spAutoFit/>
              </a:bodyPr>
              <a:lstStyle/>
              <a:p>
                <a:pPr>
                  <a:defRPr/>
                </a:pPr>
                <a:r>
                  <a:rPr lang="en-US" sz="700" dirty="0">
                    <a:solidFill>
                      <a:schemeClr val="bg1"/>
                    </a:solidFill>
                    <a:latin typeface="Poppins" pitchFamily="2" charset="77"/>
                    <a:cs typeface="Poppins" pitchFamily="2" charset="77"/>
                  </a:rPr>
                  <a:t>10 En iyi </a:t>
                </a:r>
                <a:r>
                  <a:rPr lang="en-US" sz="700" dirty="0" err="1">
                    <a:solidFill>
                      <a:schemeClr val="bg1"/>
                    </a:solidFill>
                    <a:latin typeface="Poppins" pitchFamily="2" charset="77"/>
                    <a:cs typeface="Poppins" pitchFamily="2" charset="77"/>
                  </a:rPr>
                  <a:t>Pazar</a:t>
                </a:r>
                <a:endParaRPr lang="en-US" sz="700" u="none" strike="noStrike" kern="1200" cap="none" normalizeH="0" noProof="0" dirty="0">
                  <a:ln>
                    <a:noFill/>
                  </a:ln>
                  <a:solidFill>
                    <a:schemeClr val="bg1"/>
                  </a:solidFill>
                  <a:effectLst/>
                  <a:uLnTx/>
                  <a:uFillTx/>
                  <a:latin typeface="Poppins" pitchFamily="2" charset="77"/>
                  <a:cs typeface="Poppins" pitchFamily="2" charset="77"/>
                </a:endParaRPr>
              </a:p>
            </p:txBody>
          </p:sp>
        </p:grpSp>
      </p:grpSp>
      <p:grpSp>
        <p:nvGrpSpPr>
          <p:cNvPr id="419" name="Group 418">
            <a:extLst>
              <a:ext uri="{FF2B5EF4-FFF2-40B4-BE49-F238E27FC236}">
                <a16:creationId xmlns:a16="http://schemas.microsoft.com/office/drawing/2014/main" id="{A404B04F-C965-2CD8-D2F2-50A87CC392E8}"/>
              </a:ext>
            </a:extLst>
          </p:cNvPr>
          <p:cNvGrpSpPr/>
          <p:nvPr/>
        </p:nvGrpSpPr>
        <p:grpSpPr>
          <a:xfrm rot="10800000">
            <a:off x="-523425" y="6602724"/>
            <a:ext cx="3931004" cy="1948458"/>
            <a:chOff x="-106788" y="476791"/>
            <a:chExt cx="3931004" cy="1948458"/>
          </a:xfrm>
        </p:grpSpPr>
        <p:grpSp>
          <p:nvGrpSpPr>
            <p:cNvPr id="420" name="Group 419">
              <a:extLst>
                <a:ext uri="{FF2B5EF4-FFF2-40B4-BE49-F238E27FC236}">
                  <a16:creationId xmlns:a16="http://schemas.microsoft.com/office/drawing/2014/main" id="{F35064DA-189D-D66D-53D2-4EDB7D62DD9B}"/>
                </a:ext>
              </a:extLst>
            </p:cNvPr>
            <p:cNvGrpSpPr/>
            <p:nvPr/>
          </p:nvGrpSpPr>
          <p:grpSpPr>
            <a:xfrm>
              <a:off x="-106788" y="476791"/>
              <a:ext cx="3837088" cy="1948458"/>
              <a:chOff x="9259935" y="0"/>
              <a:chExt cx="6114663" cy="3104985"/>
            </a:xfrm>
          </p:grpSpPr>
          <p:sp>
            <p:nvSpPr>
              <p:cNvPr id="423" name="Freeform 422">
                <a:extLst>
                  <a:ext uri="{FF2B5EF4-FFF2-40B4-BE49-F238E27FC236}">
                    <a16:creationId xmlns:a16="http://schemas.microsoft.com/office/drawing/2014/main" id="{86518FE0-3EB2-95EC-ECE7-16B05603C6ED}"/>
                  </a:ext>
                </a:extLst>
              </p:cNvPr>
              <p:cNvSpPr/>
              <p:nvPr/>
            </p:nvSpPr>
            <p:spPr>
              <a:xfrm>
                <a:off x="10338993"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24" name="Freeform 423">
                <a:extLst>
                  <a:ext uri="{FF2B5EF4-FFF2-40B4-BE49-F238E27FC236}">
                    <a16:creationId xmlns:a16="http://schemas.microsoft.com/office/drawing/2014/main" id="{88B0AE3B-7DFE-6360-B31C-F17BA09AE6F1}"/>
                  </a:ext>
                </a:extLst>
              </p:cNvPr>
              <p:cNvSpPr/>
              <p:nvPr/>
            </p:nvSpPr>
            <p:spPr>
              <a:xfrm>
                <a:off x="997930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25" name="Freeform 424">
                <a:extLst>
                  <a:ext uri="{FF2B5EF4-FFF2-40B4-BE49-F238E27FC236}">
                    <a16:creationId xmlns:a16="http://schemas.microsoft.com/office/drawing/2014/main" id="{EC8E8AC9-0F81-01B3-85D3-1271CD08DA91}"/>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26" name="Freeform 425">
                <a:extLst>
                  <a:ext uri="{FF2B5EF4-FFF2-40B4-BE49-F238E27FC236}">
                    <a16:creationId xmlns:a16="http://schemas.microsoft.com/office/drawing/2014/main" id="{F08C4749-3C9F-7CE2-BCC9-99DC6C4A194C}"/>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27" name="Freeform 426">
                <a:extLst>
                  <a:ext uri="{FF2B5EF4-FFF2-40B4-BE49-F238E27FC236}">
                    <a16:creationId xmlns:a16="http://schemas.microsoft.com/office/drawing/2014/main" id="{E4875422-C646-85D8-16CA-535B9D9319C9}"/>
                  </a:ext>
                </a:extLst>
              </p:cNvPr>
              <p:cNvSpPr/>
              <p:nvPr/>
            </p:nvSpPr>
            <p:spPr>
              <a:xfrm>
                <a:off x="13216482" y="6215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28" name="Freeform 427">
                <a:extLst>
                  <a:ext uri="{FF2B5EF4-FFF2-40B4-BE49-F238E27FC236}">
                    <a16:creationId xmlns:a16="http://schemas.microsoft.com/office/drawing/2014/main" id="{60298C63-54A4-DCF8-3D66-967966114C48}"/>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29" name="Freeform 428">
                <a:extLst>
                  <a:ext uri="{FF2B5EF4-FFF2-40B4-BE49-F238E27FC236}">
                    <a16:creationId xmlns:a16="http://schemas.microsoft.com/office/drawing/2014/main" id="{B968C845-2774-A80E-01A5-1EC1C91FE799}"/>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30" name="Freeform 429">
                <a:extLst>
                  <a:ext uri="{FF2B5EF4-FFF2-40B4-BE49-F238E27FC236}">
                    <a16:creationId xmlns:a16="http://schemas.microsoft.com/office/drawing/2014/main" id="{A68A7912-F254-821D-71A1-3EF766E9C75E}"/>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31" name="Freeform 430">
                <a:extLst>
                  <a:ext uri="{FF2B5EF4-FFF2-40B4-BE49-F238E27FC236}">
                    <a16:creationId xmlns:a16="http://schemas.microsoft.com/office/drawing/2014/main" id="{13E52DB7-1E37-B74A-ABA8-5C868E4FDB10}"/>
                  </a:ext>
                </a:extLst>
              </p:cNvPr>
              <p:cNvSpPr/>
              <p:nvPr/>
            </p:nvSpPr>
            <p:spPr>
              <a:xfrm>
                <a:off x="9259935"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32" name="Freeform 431">
                <a:extLst>
                  <a:ext uri="{FF2B5EF4-FFF2-40B4-BE49-F238E27FC236}">
                    <a16:creationId xmlns:a16="http://schemas.microsoft.com/office/drawing/2014/main" id="{E0CF8E5A-18E3-074E-4CD1-C846D8B4EEF8}"/>
                  </a:ext>
                </a:extLst>
              </p:cNvPr>
              <p:cNvSpPr/>
              <p:nvPr/>
            </p:nvSpPr>
            <p:spPr>
              <a:xfrm>
                <a:off x="9979307"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33" name="Freeform 432">
                <a:extLst>
                  <a:ext uri="{FF2B5EF4-FFF2-40B4-BE49-F238E27FC236}">
                    <a16:creationId xmlns:a16="http://schemas.microsoft.com/office/drawing/2014/main" id="{2E454BB5-3D7E-B186-A776-4A510370F916}"/>
                  </a:ext>
                </a:extLst>
              </p:cNvPr>
              <p:cNvSpPr/>
              <p:nvPr/>
            </p:nvSpPr>
            <p:spPr>
              <a:xfrm>
                <a:off x="9979307"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34" name="Freeform 433">
                <a:extLst>
                  <a:ext uri="{FF2B5EF4-FFF2-40B4-BE49-F238E27FC236}">
                    <a16:creationId xmlns:a16="http://schemas.microsoft.com/office/drawing/2014/main" id="{4174E171-DC73-4BB4-39FF-87BC56939839}"/>
                  </a:ext>
                </a:extLst>
              </p:cNvPr>
              <p:cNvSpPr/>
              <p:nvPr/>
            </p:nvSpPr>
            <p:spPr>
              <a:xfrm>
                <a:off x="10338993"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35" name="Freeform 434">
                <a:extLst>
                  <a:ext uri="{FF2B5EF4-FFF2-40B4-BE49-F238E27FC236}">
                    <a16:creationId xmlns:a16="http://schemas.microsoft.com/office/drawing/2014/main" id="{5FCC96B6-7846-B5C8-1A81-A431567D97BC}"/>
                  </a:ext>
                </a:extLst>
              </p:cNvPr>
              <p:cNvSpPr/>
              <p:nvPr/>
            </p:nvSpPr>
            <p:spPr>
              <a:xfrm>
                <a:off x="11058365"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36" name="Freeform 435">
                <a:extLst>
                  <a:ext uri="{FF2B5EF4-FFF2-40B4-BE49-F238E27FC236}">
                    <a16:creationId xmlns:a16="http://schemas.microsoft.com/office/drawing/2014/main" id="{C9F50EF6-A82A-525E-FA65-4F01B2A4DAA0}"/>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37" name="Freeform 436">
                <a:extLst>
                  <a:ext uri="{FF2B5EF4-FFF2-40B4-BE49-F238E27FC236}">
                    <a16:creationId xmlns:a16="http://schemas.microsoft.com/office/drawing/2014/main" id="{17AC2CE6-31FE-4A86-B9DA-EDF798D5BD47}"/>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438" name="Freeform 437">
                <a:extLst>
                  <a:ext uri="{FF2B5EF4-FFF2-40B4-BE49-F238E27FC236}">
                    <a16:creationId xmlns:a16="http://schemas.microsoft.com/office/drawing/2014/main" id="{61CAFF3A-DA80-27A2-B72F-DFA6FBDF5A30}"/>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bevel/>
              </a:ln>
            </p:spPr>
            <p:txBody>
              <a:bodyPr rtlCol="0" anchor="ctr"/>
              <a:lstStyle/>
              <a:p>
                <a:endParaRPr lang="en-US" dirty="0"/>
              </a:p>
            </p:txBody>
          </p:sp>
          <p:sp>
            <p:nvSpPr>
              <p:cNvPr id="439" name="Freeform 438">
                <a:extLst>
                  <a:ext uri="{FF2B5EF4-FFF2-40B4-BE49-F238E27FC236}">
                    <a16:creationId xmlns:a16="http://schemas.microsoft.com/office/drawing/2014/main" id="{5C326195-D1D5-B73A-6A3A-66F32CEDCF91}"/>
                  </a:ext>
                </a:extLst>
              </p:cNvPr>
              <p:cNvSpPr/>
              <p:nvPr/>
            </p:nvSpPr>
            <p:spPr>
              <a:xfrm>
                <a:off x="13216482" y="248339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40" name="Freeform 439">
                <a:extLst>
                  <a:ext uri="{FF2B5EF4-FFF2-40B4-BE49-F238E27FC236}">
                    <a16:creationId xmlns:a16="http://schemas.microsoft.com/office/drawing/2014/main" id="{EA46E615-A328-2659-6DF5-A8F496494F02}"/>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41" name="Freeform 440">
                <a:extLst>
                  <a:ext uri="{FF2B5EF4-FFF2-40B4-BE49-F238E27FC236}">
                    <a16:creationId xmlns:a16="http://schemas.microsoft.com/office/drawing/2014/main" id="{841F02BA-DFCD-B75D-E5B4-ED31C07418BC}"/>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chemeClr val="accent1">
                    <a:alpha val="20000"/>
                  </a:schemeClr>
                </a:solidFill>
                <a:prstDash val="solid"/>
                <a:miter/>
              </a:ln>
            </p:spPr>
            <p:txBody>
              <a:bodyPr rtlCol="0" anchor="ctr"/>
              <a:lstStyle/>
              <a:p>
                <a:endParaRPr lang="en-US" dirty="0"/>
              </a:p>
            </p:txBody>
          </p:sp>
          <p:sp>
            <p:nvSpPr>
              <p:cNvPr id="442" name="Freeform 441">
                <a:extLst>
                  <a:ext uri="{FF2B5EF4-FFF2-40B4-BE49-F238E27FC236}">
                    <a16:creationId xmlns:a16="http://schemas.microsoft.com/office/drawing/2014/main" id="{767DE80C-AC0F-2A3D-7428-70316B477568}"/>
                  </a:ext>
                </a:extLst>
              </p:cNvPr>
              <p:cNvSpPr/>
              <p:nvPr/>
            </p:nvSpPr>
            <p:spPr>
              <a:xfrm>
                <a:off x="13576168" y="62159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43" name="Freeform 442">
                <a:extLst>
                  <a:ext uri="{FF2B5EF4-FFF2-40B4-BE49-F238E27FC236}">
                    <a16:creationId xmlns:a16="http://schemas.microsoft.com/office/drawing/2014/main" id="{C56DE4B5-BE30-A1A0-8F6C-E786FE630C00}"/>
                  </a:ext>
                </a:extLst>
              </p:cNvPr>
              <p:cNvSpPr/>
              <p:nvPr/>
            </p:nvSpPr>
            <p:spPr>
              <a:xfrm>
                <a:off x="14295540" y="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44" name="Freeform 443">
                <a:extLst>
                  <a:ext uri="{FF2B5EF4-FFF2-40B4-BE49-F238E27FC236}">
                    <a16:creationId xmlns:a16="http://schemas.microsoft.com/office/drawing/2014/main" id="{1545BF54-B554-1FF3-87D6-90A6FC8B6F46}"/>
                  </a:ext>
                </a:extLst>
              </p:cNvPr>
              <p:cNvSpPr/>
              <p:nvPr/>
            </p:nvSpPr>
            <p:spPr>
              <a:xfrm>
                <a:off x="14295540"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chemeClr val="accent1">
                    <a:alpha val="20000"/>
                  </a:schemeClr>
                </a:solidFill>
                <a:prstDash val="solid"/>
                <a:miter/>
              </a:ln>
            </p:spPr>
            <p:txBody>
              <a:bodyPr rtlCol="0" anchor="ctr"/>
              <a:lstStyle/>
              <a:p>
                <a:endParaRPr lang="en-US" dirty="0"/>
              </a:p>
            </p:txBody>
          </p:sp>
          <p:sp>
            <p:nvSpPr>
              <p:cNvPr id="445" name="Freeform 444">
                <a:extLst>
                  <a:ext uri="{FF2B5EF4-FFF2-40B4-BE49-F238E27FC236}">
                    <a16:creationId xmlns:a16="http://schemas.microsoft.com/office/drawing/2014/main" id="{900B6B2E-D52D-D819-BC8E-4F773A67DC03}"/>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sp>
            <p:nvSpPr>
              <p:cNvPr id="446" name="Freeform 445">
                <a:extLst>
                  <a:ext uri="{FF2B5EF4-FFF2-40B4-BE49-F238E27FC236}">
                    <a16:creationId xmlns:a16="http://schemas.microsoft.com/office/drawing/2014/main" id="{6950AA19-6027-B113-52E2-EC14FE53FEF4}"/>
                  </a:ext>
                </a:extLst>
              </p:cNvPr>
              <p:cNvSpPr/>
              <p:nvPr/>
            </p:nvSpPr>
            <p:spPr>
              <a:xfrm>
                <a:off x="14295540"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chemeClr val="accent1">
                    <a:alpha val="20000"/>
                  </a:schemeClr>
                </a:solidFill>
                <a:prstDash val="solid"/>
                <a:miter/>
              </a:ln>
            </p:spPr>
            <p:txBody>
              <a:bodyPr rtlCol="0" anchor="ctr"/>
              <a:lstStyle/>
              <a:p>
                <a:endParaRPr lang="en-US" dirty="0"/>
              </a:p>
            </p:txBody>
          </p:sp>
          <p:sp>
            <p:nvSpPr>
              <p:cNvPr id="447" name="Freeform 446">
                <a:extLst>
                  <a:ext uri="{FF2B5EF4-FFF2-40B4-BE49-F238E27FC236}">
                    <a16:creationId xmlns:a16="http://schemas.microsoft.com/office/drawing/2014/main" id="{544BF35C-8C03-9660-0912-691B5653F76D}"/>
                  </a:ext>
                </a:extLst>
              </p:cNvPr>
              <p:cNvSpPr/>
              <p:nvPr/>
            </p:nvSpPr>
            <p:spPr>
              <a:xfrm>
                <a:off x="14295540"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chemeClr val="accent1">
                    <a:alpha val="20000"/>
                  </a:schemeClr>
                </a:solidFill>
                <a:prstDash val="solid"/>
                <a:miter/>
              </a:ln>
            </p:spPr>
            <p:txBody>
              <a:bodyPr rtlCol="0" anchor="ctr"/>
              <a:lstStyle/>
              <a:p>
                <a:endParaRPr lang="en-US" dirty="0"/>
              </a:p>
            </p:txBody>
          </p:sp>
          <p:sp>
            <p:nvSpPr>
              <p:cNvPr id="448" name="Freeform 447">
                <a:extLst>
                  <a:ext uri="{FF2B5EF4-FFF2-40B4-BE49-F238E27FC236}">
                    <a16:creationId xmlns:a16="http://schemas.microsoft.com/office/drawing/2014/main" id="{5029AA10-EE3C-057F-C2CC-25450ADE4267}"/>
                  </a:ext>
                </a:extLst>
              </p:cNvPr>
              <p:cNvSpPr/>
              <p:nvPr/>
            </p:nvSpPr>
            <p:spPr>
              <a:xfrm>
                <a:off x="14655226"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chemeClr val="accent1">
                    <a:alpha val="20000"/>
                  </a:schemeClr>
                </a:solidFill>
                <a:prstDash val="solid"/>
                <a:miter/>
              </a:ln>
            </p:spPr>
            <p:txBody>
              <a:bodyPr rtlCol="0" anchor="ctr"/>
              <a:lstStyle/>
              <a:p>
                <a:endParaRPr lang="en-US" dirty="0"/>
              </a:p>
            </p:txBody>
          </p:sp>
        </p:grpSp>
        <p:sp>
          <p:nvSpPr>
            <p:cNvPr id="421" name="Oval 420">
              <a:extLst>
                <a:ext uri="{FF2B5EF4-FFF2-40B4-BE49-F238E27FC236}">
                  <a16:creationId xmlns:a16="http://schemas.microsoft.com/office/drawing/2014/main" id="{6D146C51-AA29-EF52-85AB-5AA69626C39F}"/>
                </a:ext>
              </a:extLst>
            </p:cNvPr>
            <p:cNvSpPr/>
            <p:nvPr/>
          </p:nvSpPr>
          <p:spPr>
            <a:xfrm>
              <a:off x="3733646" y="1213896"/>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2" name="Oval 421">
              <a:extLst>
                <a:ext uri="{FF2B5EF4-FFF2-40B4-BE49-F238E27FC236}">
                  <a16:creationId xmlns:a16="http://schemas.microsoft.com/office/drawing/2014/main" id="{1CE74659-2852-7611-C0BB-DE678F7C054F}"/>
                </a:ext>
              </a:extLst>
            </p:cNvPr>
            <p:cNvSpPr/>
            <p:nvPr/>
          </p:nvSpPr>
          <p:spPr>
            <a:xfrm>
              <a:off x="271118" y="783112"/>
              <a:ext cx="90570" cy="90570"/>
            </a:xfrm>
            <a:prstGeom prst="ellipse">
              <a:avLst/>
            </a:prstGeom>
            <a:solidFill>
              <a:schemeClr val="accent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0" name="TextBox 339">
            <a:extLst>
              <a:ext uri="{FF2B5EF4-FFF2-40B4-BE49-F238E27FC236}">
                <a16:creationId xmlns:a16="http://schemas.microsoft.com/office/drawing/2014/main" id="{3E9840D4-BBA6-BD92-B959-85E0C76BF5A7}"/>
              </a:ext>
            </a:extLst>
          </p:cNvPr>
          <p:cNvSpPr txBox="1"/>
          <p:nvPr/>
        </p:nvSpPr>
        <p:spPr>
          <a:xfrm>
            <a:off x="562472" y="7516337"/>
            <a:ext cx="3967326" cy="2161554"/>
          </a:xfrm>
          <a:prstGeom prst="rect">
            <a:avLst/>
          </a:prstGeom>
          <a:noFill/>
        </p:spPr>
        <p:txBody>
          <a:bodyPr wrap="square" lIns="0" tIns="0" rIns="0" bIns="0" anchor="t">
            <a:spAutoFit/>
          </a:bodyPr>
          <a:lstStyle/>
          <a:p>
            <a:pPr>
              <a:lnSpc>
                <a:spcPct val="112000"/>
              </a:lnSpc>
              <a:defRPr/>
            </a:pPr>
            <a:r>
              <a:rPr kumimoji="0" lang="en-US" sz="1400" b="1" u="none" strike="noStrike" kern="1200" cap="none" spc="0" normalizeH="0" baseline="0" noProof="0" dirty="0" err="1">
                <a:ln>
                  <a:noFill/>
                </a:ln>
                <a:solidFill>
                  <a:schemeClr val="accent1"/>
                </a:solidFill>
                <a:effectLst/>
                <a:uLnTx/>
                <a:uFillTx/>
                <a:latin typeface="Poppins"/>
                <a:cs typeface="Poppins"/>
                <a:sym typeface="Poppins"/>
              </a:rPr>
              <a:t>Kimyasal</a:t>
            </a:r>
            <a:r>
              <a:rPr kumimoji="0" lang="en-US" sz="1400" b="1" u="none" strike="noStrike" kern="1200" cap="none" spc="0" normalizeH="0" baseline="0" noProof="0" dirty="0">
                <a:ln>
                  <a:noFill/>
                </a:ln>
                <a:solidFill>
                  <a:schemeClr val="accent1"/>
                </a:solidFill>
                <a:effectLst/>
                <a:uLnTx/>
                <a:uFillTx/>
                <a:latin typeface="Poppins"/>
                <a:cs typeface="Poppins"/>
                <a:sym typeface="Poppins"/>
              </a:rPr>
              <a:t> </a:t>
            </a:r>
            <a:r>
              <a:rPr kumimoji="0" lang="en-US" sz="1400" b="1" u="none" strike="noStrike" kern="1200" cap="none" spc="0" normalizeH="0" baseline="0" noProof="0" dirty="0" err="1">
                <a:ln>
                  <a:noFill/>
                </a:ln>
                <a:solidFill>
                  <a:schemeClr val="accent1"/>
                </a:solidFill>
                <a:effectLst/>
                <a:uLnTx/>
                <a:uFillTx/>
                <a:latin typeface="Poppins"/>
                <a:cs typeface="Poppins"/>
                <a:sym typeface="Poppins"/>
              </a:rPr>
              <a:t>elementler</a:t>
            </a:r>
            <a:r>
              <a:rPr kumimoji="0" lang="en-US" sz="1400" b="1" u="none" strike="noStrike" kern="1200" cap="none" spc="0" normalizeH="0" baseline="0" noProof="0" dirty="0">
                <a:ln>
                  <a:noFill/>
                </a:ln>
                <a:solidFill>
                  <a:schemeClr val="accent1"/>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doğal</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ortamda</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nadiren</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tek</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başına</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bulunur</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lang="tr-TR" sz="1400" dirty="0">
                <a:solidFill>
                  <a:srgbClr val="002060"/>
                </a:solidFill>
                <a:latin typeface="Poppins"/>
                <a:cs typeface="Poppins"/>
                <a:sym typeface="Poppins"/>
              </a:rPr>
              <a:t>S</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tabiliteyi</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arttırmak</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için</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tr-TR" sz="1400" u="none" strike="noStrike" kern="1200" cap="none" spc="0" normalizeH="0" baseline="0" noProof="0" dirty="0">
                <a:ln>
                  <a:noFill/>
                </a:ln>
                <a:solidFill>
                  <a:srgbClr val="002060"/>
                </a:solidFill>
                <a:effectLst/>
                <a:uLnTx/>
                <a:uFillTx/>
                <a:latin typeface="Poppins"/>
                <a:cs typeface="Poppins"/>
                <a:sym typeface="Poppins"/>
              </a:rPr>
              <a:t>çoğunlukla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diğer</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tr-TR" sz="1400" u="none" strike="noStrike" kern="1200" cap="none" spc="0" normalizeH="0" baseline="0" noProof="0" dirty="0">
                <a:ln>
                  <a:noFill/>
                </a:ln>
                <a:solidFill>
                  <a:srgbClr val="002060"/>
                </a:solidFill>
                <a:effectLst/>
                <a:uLnTx/>
                <a:uFillTx/>
                <a:latin typeface="Poppins"/>
                <a:cs typeface="Poppins"/>
                <a:sym typeface="Poppins"/>
              </a:rPr>
              <a:t>elementlerle</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kombinasyon</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halinde</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görünürler</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Pazarlamacılar</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lang="tr-TR" sz="1400" dirty="0">
                <a:solidFill>
                  <a:srgbClr val="002060"/>
                </a:solidFill>
                <a:latin typeface="Poppins"/>
                <a:cs typeface="Poppins"/>
                <a:sym typeface="Poppins"/>
              </a:rPr>
              <a:t>ise,</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kitlelere</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birden</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fazla</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temas</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noktası</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etkinlik</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günün</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saatleri</a:t>
            </a:r>
            <a:r>
              <a:rPr kumimoji="0" lang="en-US" sz="1400" u="none" strike="noStrike" kern="1200" cap="none" spc="0" normalizeH="0" baseline="0" noProof="0" dirty="0">
                <a:ln>
                  <a:noFill/>
                </a:ln>
                <a:solidFill>
                  <a:srgbClr val="002060"/>
                </a:solidFill>
                <a:effectLst/>
                <a:uLnTx/>
                <a:uFillTx/>
                <a:latin typeface="Poppins"/>
                <a:cs typeface="Poppins"/>
                <a:sym typeface="Poppins"/>
              </a:rPr>
              <a:t> vb.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üzerinden</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ulaşmanın</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sağladığı</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performans</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iyileştirmelerinden</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yararlanmak</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için</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medya</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planlarındaki</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öğeleri</a:t>
            </a:r>
            <a:r>
              <a:rPr kumimoji="0" lang="en-US" sz="1400" u="none" strike="noStrike" kern="1200" cap="none" spc="0" normalizeH="0" baseline="0" noProof="0" dirty="0">
                <a:ln>
                  <a:noFill/>
                </a:ln>
                <a:solidFill>
                  <a:srgbClr val="002060"/>
                </a:solidFill>
                <a:effectLst/>
                <a:uLnTx/>
                <a:uFillTx/>
                <a:latin typeface="Poppins"/>
                <a:cs typeface="Poppins"/>
                <a:sym typeface="Poppins"/>
              </a:rPr>
              <a:t> </a:t>
            </a:r>
            <a:r>
              <a:rPr kumimoji="0" lang="en-US" sz="1400" u="none" strike="noStrike" kern="1200" cap="none" spc="0" normalizeH="0" baseline="0" noProof="0" dirty="0" err="1">
                <a:ln>
                  <a:noFill/>
                </a:ln>
                <a:solidFill>
                  <a:srgbClr val="002060"/>
                </a:solidFill>
                <a:effectLst/>
                <a:uLnTx/>
                <a:uFillTx/>
                <a:latin typeface="Poppins"/>
                <a:cs typeface="Poppins"/>
                <a:sym typeface="Poppins"/>
              </a:rPr>
              <a:t>birleştirir</a:t>
            </a:r>
            <a:r>
              <a:rPr kumimoji="0" lang="en-US" sz="1400" u="none" strike="noStrike" kern="1200" cap="none" spc="0" normalizeH="0" baseline="0" noProof="0" dirty="0">
                <a:ln>
                  <a:noFill/>
                </a:ln>
                <a:solidFill>
                  <a:srgbClr val="002060"/>
                </a:solidFill>
                <a:effectLst/>
                <a:uLnTx/>
                <a:uFillTx/>
                <a:latin typeface="Poppins"/>
                <a:cs typeface="Poppins"/>
                <a:sym typeface="Poppins"/>
              </a:rPr>
              <a:t>.</a:t>
            </a:r>
          </a:p>
        </p:txBody>
      </p:sp>
      <p:sp>
        <p:nvSpPr>
          <p:cNvPr id="5" name="Rectangle 4">
            <a:extLst>
              <a:ext uri="{FF2B5EF4-FFF2-40B4-BE49-F238E27FC236}">
                <a16:creationId xmlns:a16="http://schemas.microsoft.com/office/drawing/2014/main" id="{E85A83F7-315A-137F-F973-D7EA9AE954BC}"/>
              </a:ext>
            </a:extLst>
          </p:cNvPr>
          <p:cNvSpPr/>
          <p:nvPr/>
        </p:nvSpPr>
        <p:spPr>
          <a:xfrm>
            <a:off x="1423686" y="6422876"/>
            <a:ext cx="659757" cy="1851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133027"/>
      </p:ext>
    </p:extLst>
  </p:cSld>
  <p:clrMapOvr>
    <a:masterClrMapping/>
  </p:clrMapOvr>
</p:sld>
</file>

<file path=ppt/theme/theme1.xml><?xml version="1.0" encoding="utf-8"?>
<a:theme xmlns:a="http://schemas.openxmlformats.org/drawingml/2006/main" name="Office Theme">
  <a:themeElements>
    <a:clrScheme name="GroupM Vertical">
      <a:dk1>
        <a:srgbClr val="092656"/>
      </a:dk1>
      <a:lt1>
        <a:srgbClr val="FFFFFF"/>
      </a:lt1>
      <a:dk2>
        <a:srgbClr val="595959"/>
      </a:dk2>
      <a:lt2>
        <a:srgbClr val="FFEDCA"/>
      </a:lt2>
      <a:accent1>
        <a:srgbClr val="0080FF"/>
      </a:accent1>
      <a:accent2>
        <a:srgbClr val="00B5B1"/>
      </a:accent2>
      <a:accent3>
        <a:srgbClr val="00FFB3"/>
      </a:accent3>
      <a:accent4>
        <a:srgbClr val="EF5B2B"/>
      </a:accent4>
      <a:accent5>
        <a:srgbClr val="FEA800"/>
      </a:accent5>
      <a:accent6>
        <a:srgbClr val="EFB6A3"/>
      </a:accent6>
      <a:hlink>
        <a:srgbClr val="0563C1"/>
      </a:hlink>
      <a:folHlink>
        <a:srgbClr val="00A8FF"/>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GroupM Vertical">
      <a:dk1>
        <a:srgbClr val="092656"/>
      </a:dk1>
      <a:lt1>
        <a:srgbClr val="FFFFFF"/>
      </a:lt1>
      <a:dk2>
        <a:srgbClr val="595959"/>
      </a:dk2>
      <a:lt2>
        <a:srgbClr val="FFEDCA"/>
      </a:lt2>
      <a:accent1>
        <a:srgbClr val="0080FF"/>
      </a:accent1>
      <a:accent2>
        <a:srgbClr val="00B5B1"/>
      </a:accent2>
      <a:accent3>
        <a:srgbClr val="00FFB3"/>
      </a:accent3>
      <a:accent4>
        <a:srgbClr val="EF5B2B"/>
      </a:accent4>
      <a:accent5>
        <a:srgbClr val="FEA800"/>
      </a:accent5>
      <a:accent6>
        <a:srgbClr val="EFB6A3"/>
      </a:accent6>
      <a:hlink>
        <a:srgbClr val="0563C1"/>
      </a:hlink>
      <a:folHlink>
        <a:srgbClr val="00A8FF"/>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umberofAssets xmlns="43f592fb-c7cb-4b57-9418-4cf30cf5f767" xsi:nil="true"/>
    <SharedWithUsers xmlns="aa40ca87-9bd4-4a82-bf00-7b82adc671c9">
      <UserInfo>
        <DisplayName>Paul Biondi</DisplayName>
        <AccountId>35</AccountId>
        <AccountType/>
      </UserInfo>
      <UserInfo>
        <DisplayName>Grace Lerner-Sharfstein</DisplayName>
        <AccountId>18</AccountId>
        <AccountType/>
      </UserInfo>
      <UserInfo>
        <DisplayName>Andrew Blustein</DisplayName>
        <AccountId>208</AccountId>
        <AccountType/>
      </UserInfo>
      <UserInfo>
        <DisplayName>Sam Weston</DisplayName>
        <AccountId>17</AccountId>
        <AccountType/>
      </UserInfo>
      <UserInfo>
        <DisplayName>Maya Hart</DisplayName>
        <AccountId>98</AccountId>
        <AccountType/>
      </UserInfo>
      <UserInfo>
        <DisplayName>Anne Ng</DisplayName>
        <AccountId>115</AccountId>
        <AccountType/>
      </UserInfo>
      <UserInfo>
        <DisplayName>Flora  Castillo</DisplayName>
        <AccountId>284</AccountId>
        <AccountType/>
      </UserInfo>
      <UserInfo>
        <DisplayName>Kaya Heitman</DisplayName>
        <AccountId>166</AccountId>
        <AccountType/>
      </UserInfo>
      <UserInfo>
        <DisplayName>Nidhi Shah</DisplayName>
        <AccountId>426</AccountId>
        <AccountType/>
      </UserInfo>
      <UserInfo>
        <DisplayName>Brian Wieser</DisplayName>
        <AccountId>29</AccountId>
        <AccountType/>
      </UserInfo>
      <UserInfo>
        <DisplayName>Julia Leal</DisplayName>
        <AccountId>464</AccountId>
        <AccountType/>
      </UserInfo>
      <UserInfo>
        <DisplayName>Rosie Baker</DisplayName>
        <AccountId>123</AccountId>
        <AccountType/>
      </UserInfo>
      <UserInfo>
        <DisplayName>Kate Scott-Dawkins</DisplayName>
        <AccountId>142</AccountId>
        <AccountType/>
      </UserInfo>
      <UserInfo>
        <DisplayName>Veronica Sack</DisplayName>
        <AccountId>68</AccountId>
        <AccountType/>
      </UserInfo>
      <UserInfo>
        <DisplayName>Kennyetta Dillon</DisplayName>
        <AccountId>849</AccountId>
        <AccountType/>
      </UserInfo>
      <UserInfo>
        <DisplayName>Douglas Quenqua</DisplayName>
        <AccountId>371</AccountId>
        <AccountType/>
      </UserInfo>
      <UserInfo>
        <DisplayName>Vince Pai</DisplayName>
        <AccountId>624</AccountId>
        <AccountType/>
      </UserInfo>
      <UserInfo>
        <DisplayName>Kirsten McKenna</DisplayName>
        <AccountId>714</AccountId>
        <AccountType/>
      </UserInfo>
      <UserInfo>
        <DisplayName>Alexis Soares</DisplayName>
        <AccountId>861</AccountId>
        <AccountType/>
      </UserInfo>
      <UserInfo>
        <DisplayName>Ken Wheaton</DisplayName>
        <AccountId>564</AccountId>
        <AccountType/>
      </UserInfo>
    </SharedWithUsers>
    <lcf76f155ced4ddcb4097134ff3c332f xmlns="43f592fb-c7cb-4b57-9418-4cf30cf5f767">
      <Terms xmlns="http://schemas.microsoft.com/office/infopath/2007/PartnerControls"/>
    </lcf76f155ced4ddcb4097134ff3c332f>
    <TaxCatchAll xmlns="aa40ca87-9bd4-4a82-bf00-7b82adc671c9" xsi:nil="true"/>
    <ArchiverLinkFileType xmlns="43f592fb-c7cb-4b57-9418-4cf30cf5f76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4E2121A2586B448BD98FFA5864FDDAA" ma:contentTypeVersion="61" ma:contentTypeDescription="Create a new document." ma:contentTypeScope="" ma:versionID="14716d08cfec654d0edb9f6e7e095ebd">
  <xsd:schema xmlns:xsd="http://www.w3.org/2001/XMLSchema" xmlns:xs="http://www.w3.org/2001/XMLSchema" xmlns:p="http://schemas.microsoft.com/office/2006/metadata/properties" xmlns:ns2="43f592fb-c7cb-4b57-9418-4cf30cf5f767" xmlns:ns3="aa40ca87-9bd4-4a82-bf00-7b82adc671c9" targetNamespace="http://schemas.microsoft.com/office/2006/metadata/properties" ma:root="true" ma:fieldsID="c4b238a8fea226975d67a1ec6e48a366" ns2:_="" ns3:_="">
    <xsd:import namespace="43f592fb-c7cb-4b57-9418-4cf30cf5f767"/>
    <xsd:import namespace="aa40ca87-9bd4-4a82-bf00-7b82adc671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NumberofAsset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ArchiverLink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f592fb-c7cb-4b57-9418-4cf30cf5f7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NumberofAssets" ma:index="20" nillable="true" ma:displayName="Number of Assets" ma:format="Dropdown" ma:hidden="true" ma:internalName="NumberofAssets" ma:readOnly="false" ma:percentage="FALSE">
      <xsd:simpleType>
        <xsd:restriction base="dms:Number"/>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b8c6112-a551-416c-b446-07c3fc3d0d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ArchiverLinkFileType" ma:index="27" nillable="true" ma:displayName="ArchiverLinkFileType" ma:hidden="true" ma:internalName="ArchiverLinkFileType"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40ca87-9bd4-4a82-bf00-7b82adc671c9" elementFormDefault="qualified">
    <xsd:import namespace="http://schemas.microsoft.com/office/2006/documentManagement/types"/>
    <xsd:import namespace="http://schemas.microsoft.com/office/infopath/2007/PartnerControls"/>
    <xsd:element name="SharedWithUsers" ma:index="12"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hidden="true" ma:internalName="SharedWithDetails" ma:readOnly="true">
      <xsd:simpleType>
        <xsd:restriction base="dms:Note"/>
      </xsd:simpleType>
    </xsd:element>
    <xsd:element name="TaxCatchAll" ma:index="24" nillable="true" ma:displayName="Taxonomy Catch All Column" ma:hidden="true" ma:list="{7b904501-8ae1-4c9d-872d-a77d83ca0b49}" ma:internalName="TaxCatchAll" ma:readOnly="false" ma:showField="CatchAllData" ma:web="aa40ca87-9bd4-4a82-bf00-7b82adc671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6A981A-1EC8-4157-A9C7-7D0A11402C1C}">
  <ds:schemaRefs>
    <ds:schemaRef ds:uri="http://schemas.microsoft.com/office/infopath/2007/PartnerControls"/>
    <ds:schemaRef ds:uri="http://schemas.microsoft.com/office/2006/documentManagement/types"/>
    <ds:schemaRef ds:uri="http://purl.org/dc/dcmitype/"/>
    <ds:schemaRef ds:uri="43f592fb-c7cb-4b57-9418-4cf30cf5f767"/>
    <ds:schemaRef ds:uri="http://schemas.microsoft.com/office/2006/metadata/properties"/>
    <ds:schemaRef ds:uri="http://purl.org/dc/terms/"/>
    <ds:schemaRef ds:uri="http://schemas.openxmlformats.org/package/2006/metadata/core-properties"/>
    <ds:schemaRef ds:uri="aa40ca87-9bd4-4a82-bf00-7b82adc671c9"/>
    <ds:schemaRef ds:uri="http://www.w3.org/XML/1998/namespace"/>
    <ds:schemaRef ds:uri="http://purl.org/dc/elements/1.1/"/>
  </ds:schemaRefs>
</ds:datastoreItem>
</file>

<file path=customXml/itemProps2.xml><?xml version="1.0" encoding="utf-8"?>
<ds:datastoreItem xmlns:ds="http://schemas.openxmlformats.org/officeDocument/2006/customXml" ds:itemID="{4347134B-DDA2-4A09-B015-086E2F31337B}">
  <ds:schemaRefs>
    <ds:schemaRef ds:uri="43f592fb-c7cb-4b57-9418-4cf30cf5f767"/>
    <ds:schemaRef ds:uri="aa40ca87-9bd4-4a82-bf00-7b82adc671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CA9936F-32D5-4E0A-9AD0-44ABDAE9BE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84</TotalTime>
  <Words>24190</Words>
  <Application>Microsoft Office PowerPoint</Application>
  <PresentationFormat>Custom</PresentationFormat>
  <Paragraphs>2345</Paragraphs>
  <Slides>82</Slides>
  <Notes>82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82</vt:i4>
      </vt:variant>
    </vt:vector>
  </HeadingPairs>
  <TitlesOfParts>
    <vt:vector size="93" baseType="lpstr">
      <vt:lpstr>Aptos</vt:lpstr>
      <vt:lpstr>Arial</vt:lpstr>
      <vt:lpstr>Calibri</vt:lpstr>
      <vt:lpstr>Georgia</vt:lpstr>
      <vt:lpstr>Poppins</vt:lpstr>
      <vt:lpstr>Poppins ExtraBold</vt:lpstr>
      <vt:lpstr>Poppins ExtraLight</vt:lpstr>
      <vt:lpstr>Poppins Light</vt:lpstr>
      <vt:lpstr>Poppins Medium</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Lerner-Sharfstein</dc:creator>
  <cp:lastModifiedBy>Aslinur Yildirim</cp:lastModifiedBy>
  <cp:revision>6</cp:revision>
  <cp:lastPrinted>2022-03-29T20:12:41Z</cp:lastPrinted>
  <dcterms:created xsi:type="dcterms:W3CDTF">2020-03-16T17:37:32Z</dcterms:created>
  <dcterms:modified xsi:type="dcterms:W3CDTF">2025-02-03T11:51:04Z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0x01010004E2121A2586B448BD98FFA5864FDDAA</vt:lpwstr>
  </property>
  <property fmtid="{D5CDD505-2E9C-101B-9397-08002B2CF9AE}" pid="3" name="MediaServiceImageTags">
    <vt:lpwstr/>
  </property>
</Properties>
</file>